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71" r:id="rId3"/>
    <p:sldId id="576" r:id="rId5"/>
    <p:sldId id="577" r:id="rId6"/>
    <p:sldId id="634" r:id="rId7"/>
    <p:sldId id="620" r:id="rId8"/>
    <p:sldId id="617" r:id="rId9"/>
    <p:sldId id="633" r:id="rId10"/>
    <p:sldId id="618" r:id="rId11"/>
    <p:sldId id="621" r:id="rId12"/>
    <p:sldId id="622" r:id="rId13"/>
    <p:sldId id="623" r:id="rId14"/>
    <p:sldId id="624" r:id="rId15"/>
    <p:sldId id="625" r:id="rId16"/>
    <p:sldId id="626" r:id="rId17"/>
    <p:sldId id="627" r:id="rId18"/>
    <p:sldId id="628" r:id="rId19"/>
    <p:sldId id="629" r:id="rId20"/>
    <p:sldId id="631" r:id="rId21"/>
    <p:sldId id="632" r:id="rId22"/>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00FF"/>
    <a:srgbClr val="FFFFFF"/>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080" autoAdjust="0"/>
    <p:restoredTop sz="80390" autoAdjust="0"/>
  </p:normalViewPr>
  <p:slideViewPr>
    <p:cSldViewPr>
      <p:cViewPr varScale="1">
        <p:scale>
          <a:sx n="86" d="100"/>
          <a:sy n="86" d="100"/>
        </p:scale>
        <p:origin x="5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A836182-E864-4C0A-808C-745C6C638561}"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3331AC8-625D-495E-A8A2-6512C7EE84D3}"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38125C-D93B-4073-99C8-D9E1414B42B0}" type="slidenum">
              <a:rPr lang="en-AU" altLang="zh-CN" smtClean="0"/>
            </a:fld>
            <a:endParaRPr lang="en-AU" altLang="zh-CN"/>
          </a:p>
        </p:txBody>
      </p:sp>
      <p:sp>
        <p:nvSpPr>
          <p:cNvPr id="52227" name="Rectangle 1026"/>
          <p:cNvSpPr>
            <a:spLocks noGrp="1" noRot="1" noChangeAspect="1" noChangeArrowheads="1" noTextEdit="1"/>
          </p:cNvSpPr>
          <p:nvPr>
            <p:ph type="sldImg"/>
          </p:nvPr>
        </p:nvSpPr>
        <p:spPr/>
      </p:sp>
      <p:sp>
        <p:nvSpPr>
          <p:cNvPr id="52228"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hemeOverride" Target="../theme/themeOverride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hemeOverride" Target="../theme/themeOverride4.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grpSp>
        <p:nvGrpSpPr>
          <p:cNvPr id="5" name="组合 15"/>
          <p:cNvGrpSpPr/>
          <p:nvPr/>
        </p:nvGrpSpPr>
        <p:grpSpPr bwMode="auto">
          <a:xfrm>
            <a:off x="-3175" y="4953000"/>
            <a:ext cx="9147175" cy="1911350"/>
            <a:chOff x="-3765" y="4832896"/>
            <a:chExt cx="9147765" cy="2032192"/>
          </a:xfrm>
        </p:grpSpPr>
        <p:sp>
          <p:nvSpPr>
            <p:cNvPr id="6" name="任意多边形 5"/>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p>
          </p:txBody>
        </p:sp>
        <p:sp>
          <p:nvSpPr>
            <p:cNvPr id="7" name="任意多边形 6"/>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p>
          </p:txBody>
        </p:sp>
        <p:sp>
          <p:nvSpPr>
            <p:cNvPr id="8" name="任意多边形 7"/>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lstStyle>
          <a:p>
            <a:pPr>
              <a:defRPr/>
            </a:pPr>
            <a:endParaRPr lang="en-US" altLang="zh-CN"/>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lstStyle>
          <a:p>
            <a:pPr>
              <a:defRPr/>
            </a:pPr>
            <a:endParaRPr lang="en-US" altLang="zh-CN"/>
          </a:p>
        </p:txBody>
      </p:sp>
      <p:sp>
        <p:nvSpPr>
          <p:cNvPr id="13" name="灯片编号占位符 26"/>
          <p:cNvSpPr>
            <a:spLocks noGrp="1"/>
          </p:cNvSpPr>
          <p:nvPr>
            <p:ph type="sldNum" sz="quarter" idx="12"/>
          </p:nvPr>
        </p:nvSpPr>
        <p:spPr/>
        <p:txBody>
          <a:bodyPr/>
          <a:lstStyle>
            <a:lvl1pPr>
              <a:defRPr>
                <a:solidFill>
                  <a:srgbClr val="FFFFFF"/>
                </a:solidFill>
              </a:defRPr>
            </a:lvl1pPr>
          </a:lstStyle>
          <a:p>
            <a:pPr>
              <a:defRPr/>
            </a:pPr>
            <a:fld id="{BB8C76BC-A32E-4906-A586-9FE80CA7184C}"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ED3B445B-6525-4D0A-BC94-481CCFCB5B85}"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C4563452-2AD0-4744-A847-33369E39BCCE}"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36A562B3-4A1E-4816-96A0-8F7A22AF79C6}"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endParaRPr lang="zh-CN" altLang="en-US"/>
          </a:p>
        </p:txBody>
      </p:sp>
      <p:sp>
        <p:nvSpPr>
          <p:cNvPr id="6" name="日期占位符 3"/>
          <p:cNvSpPr>
            <a:spLocks noGrp="1"/>
          </p:cNvSpPr>
          <p:nvPr>
            <p:ph type="dt" sz="half" idx="10"/>
          </p:nvPr>
        </p:nvSpPr>
        <p:spPr/>
        <p:txBody>
          <a:bodyPr/>
          <a:lstStyle>
            <a:lvl1pPr>
              <a:defRPr/>
            </a:lvl1pPr>
          </a:lstStyle>
          <a:p>
            <a:pPr>
              <a:defRPr/>
            </a:pPr>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F8F59F92-0093-465A-A32B-548B81339306}"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84F1D82-E487-475C-8657-095253D299EA}"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endParaRPr lang="zh-CN" altLang="en-US"/>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endParaRPr lang="zh-CN" altLang="en-US"/>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2B71F344-712D-403C-8DDA-BE7288020CFC}"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C7671E35-1695-4E72-B1AD-C1201F148FE6}"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FD6837AF-B04D-4AA1-B2FE-128A019DEA2D}"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a:t>单击此处编辑母版文本样式</a:t>
            </a:r>
            <a:endParaRPr lang="zh-CN" altLang="en-US"/>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BA628B5-8D3F-45EF-9B37-441ABA27575D}"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5" name="任意多边形 4"/>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p>
        </p:txBody>
      </p:sp>
      <p:sp>
        <p:nvSpPr>
          <p:cNvPr id="6" name="任意多边形 5"/>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p>
        </p:txBody>
      </p:sp>
      <p:sp>
        <p:nvSpPr>
          <p:cNvPr id="7" name="直角三角形 6"/>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a:t>单击此处编辑母版文本样式</a:t>
            </a:r>
            <a:endParaRPr lang="zh-CN" altLang="en-US"/>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lstStyle>
          <a:p>
            <a:pPr>
              <a:defRPr/>
            </a:pPr>
            <a:endParaRPr lang="en-US" altLang="zh-CN"/>
          </a:p>
        </p:txBody>
      </p:sp>
      <p:sp>
        <p:nvSpPr>
          <p:cNvPr id="12" name="页脚占位符 5"/>
          <p:cNvSpPr>
            <a:spLocks noGrp="1"/>
          </p:cNvSpPr>
          <p:nvPr>
            <p:ph type="ftr" sz="quarter" idx="11"/>
          </p:nvPr>
        </p:nvSpPr>
        <p:spPr/>
        <p:txBody>
          <a:bodyPr/>
          <a:lstStyle>
            <a:lvl1pPr>
              <a:defRPr>
                <a:solidFill>
                  <a:schemeClr val="tx1"/>
                </a:solidFill>
              </a:defRPr>
            </a:lvl1pPr>
          </a:lstStyle>
          <a:p>
            <a:pPr>
              <a:defRPr/>
            </a:pPr>
            <a:endParaRPr lang="en-US" altLang="zh-CN"/>
          </a:p>
        </p:txBody>
      </p:sp>
      <p:sp>
        <p:nvSpPr>
          <p:cNvPr id="13" name="灯片编号占位符 6"/>
          <p:cNvSpPr>
            <a:spLocks noGrp="1"/>
          </p:cNvSpPr>
          <p:nvPr>
            <p:ph type="sldNum" sz="quarter" idx="12"/>
          </p:nvPr>
        </p:nvSpPr>
        <p:spPr/>
        <p:txBody>
          <a:bodyPr/>
          <a:lstStyle>
            <a:lvl1pPr>
              <a:defRPr>
                <a:solidFill>
                  <a:schemeClr val="tx1"/>
                </a:solidFill>
              </a:defRPr>
            </a:lvl1pPr>
          </a:lstStyle>
          <a:p>
            <a:pPr>
              <a:defRPr/>
            </a:pPr>
            <a:fld id="{B1692241-6B1D-43A0-9B9A-C9966DB5950E}"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p>
        </p:txBody>
      </p:sp>
      <p:sp>
        <p:nvSpPr>
          <p:cNvPr id="12" name="任意多边形 11"/>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p>
        </p:txBody>
      </p:sp>
      <p:sp>
        <p:nvSpPr>
          <p:cNvPr id="14" name="直角三角形 13"/>
          <p:cNvSpPr/>
          <p:nvPr/>
        </p:nvSpPr>
        <p:spPr bwMode="auto">
          <a:xfrm>
            <a:off x="-6042" y="5791253"/>
            <a:ext cx="3402314" cy="1080868"/>
          </a:xfrm>
          <a:prstGeom prst="rtTriangle">
            <a:avLst/>
          </a:prstGeom>
          <a:blipFill>
            <a:blip r:embed="rId1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7177"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lstStyle>
          <a:p>
            <a:pPr>
              <a:defRPr/>
            </a:pPr>
            <a:endParaRPr lang="en-US" altLang="zh-CN"/>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lstStyle>
          <a:p>
            <a:pPr>
              <a:defRPr/>
            </a:pPr>
            <a:endParaRPr lang="en-US" alt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lstStyle>
          <a:p>
            <a:pPr>
              <a:defRPr/>
            </a:pPr>
            <a:fld id="{C500282D-F9E6-4FC8-8059-555CBD17CF9B}"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p:titleStyle>
    <p:body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500063" y="1268760"/>
            <a:ext cx="8229600" cy="5026297"/>
          </a:xfrm>
        </p:spPr>
        <p:txBody>
          <a:body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b="1" kern="0" dirty="0">
                <a:solidFill>
                  <a:srgbClr val="000000"/>
                </a:solidFill>
                <a:latin typeface="Tahoma" panose="020B0604030504040204"/>
                <a:ea typeface="宋体" panose="02010600030101010101" pitchFamily="2" charset="-122"/>
              </a:rPr>
              <a:t>本章首先描述</a:t>
            </a:r>
            <a:r>
              <a:rPr kumimoji="1" lang="en-US" altLang="zh-CN" b="1" kern="0" dirty="0" err="1">
                <a:solidFill>
                  <a:srgbClr val="000000"/>
                </a:solidFill>
                <a:latin typeface="Tahoma" panose="020B0604030504040204"/>
                <a:ea typeface="宋体" panose="02010600030101010101" pitchFamily="2" charset="-122"/>
              </a:rPr>
              <a:t>Diffie</a:t>
            </a:r>
            <a:r>
              <a:rPr kumimoji="1" lang="en-US" altLang="zh-CN" b="1" kern="0" dirty="0">
                <a:solidFill>
                  <a:srgbClr val="000000"/>
                </a:solidFill>
                <a:latin typeface="Tahoma" panose="020B0604030504040204"/>
                <a:ea typeface="宋体" panose="02010600030101010101" pitchFamily="2" charset="-122"/>
              </a:rPr>
              <a:t>-Hellman</a:t>
            </a:r>
            <a:r>
              <a:rPr kumimoji="1" lang="zh-CN" altLang="en-US" b="1" kern="0" dirty="0">
                <a:solidFill>
                  <a:srgbClr val="000000"/>
                </a:solidFill>
                <a:latin typeface="Tahoma" panose="020B0604030504040204"/>
                <a:ea typeface="宋体" panose="02010600030101010101" pitchFamily="2" charset="-122"/>
              </a:rPr>
              <a:t>密钥交换，然后了解</a:t>
            </a:r>
            <a:r>
              <a:rPr kumimoji="1" lang="en-US" altLang="zh-CN" b="1" kern="0" dirty="0" err="1">
                <a:solidFill>
                  <a:srgbClr val="000000"/>
                </a:solidFill>
                <a:latin typeface="Tahoma" panose="020B0604030504040204"/>
                <a:ea typeface="宋体" panose="02010600030101010101" pitchFamily="2" charset="-122"/>
              </a:rPr>
              <a:t>ElGamal</a:t>
            </a:r>
            <a:r>
              <a:rPr kumimoji="1" lang="zh-CN" altLang="en-US" b="1" kern="0" dirty="0">
                <a:solidFill>
                  <a:srgbClr val="000000"/>
                </a:solidFill>
                <a:latin typeface="Tahoma" panose="020B0604030504040204"/>
                <a:ea typeface="宋体" panose="02010600030101010101" pitchFamily="2" charset="-122"/>
              </a:rPr>
              <a:t>公钥密码学标准</a:t>
            </a:r>
            <a:r>
              <a:rPr kumimoji="1" lang="en-US" altLang="zh-CN" b="1" kern="0" dirty="0">
                <a:solidFill>
                  <a:srgbClr val="000000"/>
                </a:solidFill>
                <a:latin typeface="Tahoma" panose="020B0604030504040204"/>
                <a:ea typeface="宋体" panose="02010600030101010101" pitchFamily="2" charset="-122"/>
              </a:rPr>
              <a:t>(PKCS)</a:t>
            </a:r>
            <a:r>
              <a:rPr kumimoji="1" lang="zh-CN" altLang="en-US" b="1" kern="0" dirty="0">
                <a:solidFill>
                  <a:srgbClr val="000000"/>
                </a:solidFill>
                <a:latin typeface="Tahoma" panose="020B0604030504040204"/>
                <a:ea typeface="宋体" panose="02010600030101010101" pitchFamily="2" charset="-122"/>
              </a:rPr>
              <a:t>。</a:t>
            </a:r>
            <a:endParaRPr kumimoji="1" lang="en-US" altLang="zh-CN" b="1" kern="0" dirty="0">
              <a:solidFill>
                <a:srgbClr val="000000"/>
              </a:solidFill>
              <a:latin typeface="Tahoma" panose="020B0604030504040204"/>
              <a:ea typeface="宋体" panose="02010600030101010101" pitchFamily="2" charset="-122"/>
            </a:endParaRPr>
          </a:p>
        </p:txBody>
      </p:sp>
      <p:sp>
        <p:nvSpPr>
          <p:cNvPr id="20482" name="Rectangle 2"/>
          <p:cNvSpPr>
            <a:spLocks noGrp="1" noChangeArrowheads="1"/>
          </p:cNvSpPr>
          <p:nvPr>
            <p:ph type="title"/>
          </p:nvPr>
        </p:nvSpPr>
        <p:spPr>
          <a:xfrm>
            <a:off x="457200" y="346646"/>
            <a:ext cx="8229600" cy="634082"/>
          </a:xfrm>
        </p:spPr>
        <p:txBody>
          <a:bodyPr>
            <a:noAutofit/>
          </a:bodyPr>
          <a:lstStyle/>
          <a:p>
            <a:pPr algn="ctr" eaLnBrk="1" fontAlgn="auto" hangingPunct="1">
              <a:spcAft>
                <a:spcPts val="0"/>
              </a:spcAft>
              <a:defRPr/>
            </a:pPr>
            <a:r>
              <a:rPr lang="zh-CN" altLang="en-US" sz="3600" dirty="0"/>
              <a:t>第十章</a:t>
            </a:r>
            <a:r>
              <a:rPr lang="en-US" sz="3600" dirty="0"/>
              <a:t> – </a:t>
            </a:r>
            <a:r>
              <a:rPr lang="zh-CN" altLang="en-US" sz="3600" dirty="0"/>
              <a:t>密钥管理和其他公钥密码体制</a:t>
            </a:r>
            <a:endParaRPr lang="zh-CN" alt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514350" lvl="0" indent="-514350" eaLnBrk="1" hangingPunct="1">
                  <a:lnSpc>
                    <a:spcPct val="120000"/>
                  </a:lnSpc>
                  <a:spcBef>
                    <a:spcPct val="20000"/>
                  </a:spcBef>
                  <a:buClr>
                    <a:srgbClr val="40458C"/>
                  </a:buClr>
                  <a:buSzTx/>
                  <a:buFont typeface="+mj-lt"/>
                  <a:buAutoNum type="arabicPeriod" startAt="2"/>
                </a:pPr>
                <a:r>
                  <a:rPr lang="zh-CN" altLang="en-US" sz="2800" kern="0" dirty="0">
                    <a:solidFill>
                      <a:srgbClr val="E24C05"/>
                    </a:solidFill>
                    <a:latin typeface="Tahoma" panose="020B0604030504040204"/>
                  </a:rPr>
                  <a:t>密钥交换协议</a:t>
                </a:r>
                <a:endParaRPr lang="en-US" altLang="zh-CN" sz="2400" kern="0" dirty="0">
                  <a:solidFill>
                    <a:srgbClr val="40458C"/>
                  </a:solidFill>
                  <a:latin typeface="+mn-ea"/>
                </a:endParaRPr>
              </a:p>
              <a:p>
                <a:pPr marL="802005" lvl="2" indent="-457200" eaLnBrk="1" hangingPunct="1">
                  <a:lnSpc>
                    <a:spcPct val="130000"/>
                  </a:lnSpc>
                  <a:spcBef>
                    <a:spcPct val="20000"/>
                  </a:spcBef>
                  <a:buClr>
                    <a:srgbClr val="4768F5"/>
                  </a:buClr>
                  <a:buFont typeface="Wingdings" panose="05000000000000000000" pitchFamily="2" charset="2"/>
                  <a:buChar char="Ø"/>
                </a:pPr>
                <a:r>
                  <a:rPr lang="zh-CN" altLang="en-US" sz="2000" b="1" kern="0" dirty="0">
                    <a:solidFill>
                      <a:srgbClr val="000000"/>
                    </a:solidFill>
                    <a:latin typeface="Tahoma" panose="020B0604030504040204"/>
                    <a:ea typeface="宋体" panose="02010600030101010101" pitchFamily="2" charset="-122"/>
                  </a:rPr>
                  <a:t>假定</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希望与</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建立连接，并使用密钥对该次连接中的消息加密。</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ts val="12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在通信前</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都已知公开的</a:t>
                </a:r>
                <a14:m>
                  <m:oMath xmlns:m="http://schemas.openxmlformats.org/officeDocument/2006/math">
                    <m:r>
                      <a:rPr lang="en-US" altLang="zh-CN" sz="2000" b="1" i="1" kern="0" dirty="0">
                        <a:solidFill>
                          <a:srgbClr val="000000"/>
                        </a:solidFill>
                        <a:latin typeface="Cambria Math" panose="02040503050406030204" pitchFamily="18" charset="0"/>
                        <a:ea typeface="宋体" panose="02010600030101010101" pitchFamily="2" charset="-122"/>
                      </a:rPr>
                      <m:t>𝒒</m:t>
                    </m:r>
                  </m:oMath>
                </a14:m>
                <a:r>
                  <a:rPr lang="zh-CN" altLang="en-US" sz="2000" b="1" kern="0" dirty="0">
                    <a:solidFill>
                      <a:srgbClr val="000000"/>
                    </a:solidFill>
                    <a:latin typeface="Tahoma" panose="020B0604030504040204"/>
                    <a:ea typeface="宋体" panose="02010600030101010101" pitchFamily="2" charset="-122"/>
                  </a:rPr>
                  <a:t>和</a:t>
                </a:r>
                <a14:m>
                  <m:oMath xmlns:m="http://schemas.openxmlformats.org/officeDocument/2006/math">
                    <m:r>
                      <a:rPr lang="zh-CN" altLang="en-US" sz="2000" b="1" i="1" kern="0">
                        <a:solidFill>
                          <a:srgbClr val="000000"/>
                        </a:solidFill>
                        <a:latin typeface="Cambria Math" panose="02040503050406030204"/>
                        <a:ea typeface="宋体" panose="02010600030101010101" pitchFamily="2" charset="-122"/>
                      </a:rPr>
                      <m:t>𝜶</m:t>
                    </m:r>
                  </m:oMath>
                </a14:m>
                <a:r>
                  <a:rPr lang="zh-CN" altLang="en-US" sz="2000" b="1" kern="0" dirty="0">
                    <a:solidFill>
                      <a:srgbClr val="000000"/>
                    </a:solidFill>
                    <a:latin typeface="Tahoma" panose="020B0604030504040204"/>
                    <a:ea typeface="宋体" panose="02010600030101010101" pitchFamily="2" charset="-122"/>
                  </a:rPr>
                  <a:t>，可由用户</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选择</a:t>
                </a:r>
                <a14:m>
                  <m:oMath xmlns:m="http://schemas.openxmlformats.org/officeDocument/2006/math">
                    <m:r>
                      <a:rPr lang="en-US" altLang="zh-CN" sz="2000" b="1" i="1" kern="0" dirty="0">
                        <a:solidFill>
                          <a:srgbClr val="000000"/>
                        </a:solidFill>
                        <a:latin typeface="Cambria Math" panose="02040503050406030204" pitchFamily="18" charset="0"/>
                        <a:ea typeface="宋体" panose="02010600030101010101" pitchFamily="2" charset="-122"/>
                      </a:rPr>
                      <m:t>𝒒</m:t>
                    </m:r>
                  </m:oMath>
                </a14:m>
                <a:r>
                  <a:rPr lang="zh-CN" altLang="en-US" sz="2000" b="1" kern="0" dirty="0">
                    <a:solidFill>
                      <a:srgbClr val="000000"/>
                    </a:solidFill>
                    <a:latin typeface="Tahoma" panose="020B0604030504040204"/>
                    <a:ea typeface="宋体" panose="02010600030101010101" pitchFamily="2" charset="-122"/>
                  </a:rPr>
                  <a:t>和</a:t>
                </a:r>
                <a14:m>
                  <m:oMath xmlns:m="http://schemas.openxmlformats.org/officeDocument/2006/math">
                    <m:r>
                      <a:rPr lang="zh-CN" altLang="en-US" sz="2000" b="1" i="1" kern="0">
                        <a:solidFill>
                          <a:srgbClr val="000000"/>
                        </a:solidFill>
                        <a:latin typeface="Cambria Math" panose="02040503050406030204"/>
                        <a:ea typeface="宋体" panose="02010600030101010101" pitchFamily="2" charset="-122"/>
                      </a:rPr>
                      <m:t>𝜶</m:t>
                    </m:r>
                  </m:oMath>
                </a14:m>
                <a:r>
                  <a:rPr lang="zh-CN" altLang="en-US" sz="2000" b="1" kern="0" dirty="0">
                    <a:solidFill>
                      <a:srgbClr val="000000"/>
                    </a:solidFill>
                    <a:latin typeface="Tahoma" panose="020B0604030504040204"/>
                    <a:ea typeface="宋体" panose="02010600030101010101" pitchFamily="2" charset="-122"/>
                  </a:rPr>
                  <a:t>，并将</a:t>
                </a:r>
                <a14:m>
                  <m:oMath xmlns:m="http://schemas.openxmlformats.org/officeDocument/2006/math">
                    <m:r>
                      <a:rPr lang="en-US" altLang="zh-CN" sz="2000" b="1" i="1" kern="0" dirty="0">
                        <a:solidFill>
                          <a:srgbClr val="000000"/>
                        </a:solidFill>
                        <a:latin typeface="Cambria Math" panose="02040503050406030204" pitchFamily="18" charset="0"/>
                        <a:ea typeface="宋体" panose="02010600030101010101" pitchFamily="2" charset="-122"/>
                      </a:rPr>
                      <m:t>𝒒</m:t>
                    </m:r>
                  </m:oMath>
                </a14:m>
                <a:r>
                  <a:rPr lang="zh-CN" altLang="en-US" sz="2000" b="1" kern="0" dirty="0">
                    <a:solidFill>
                      <a:srgbClr val="000000"/>
                    </a:solidFill>
                    <a:latin typeface="Tahoma" panose="020B0604030504040204"/>
                    <a:ea typeface="宋体" panose="02010600030101010101" pitchFamily="2" charset="-122"/>
                  </a:rPr>
                  <a:t>和</a:t>
                </a:r>
                <a14:m>
                  <m:oMath xmlns:m="http://schemas.openxmlformats.org/officeDocument/2006/math">
                    <m:r>
                      <a:rPr lang="zh-CN" altLang="en-US" sz="2000" b="1" i="1" kern="0">
                        <a:solidFill>
                          <a:srgbClr val="000000"/>
                        </a:solidFill>
                        <a:latin typeface="Cambria Math" panose="02040503050406030204"/>
                        <a:ea typeface="宋体" panose="02010600030101010101" pitchFamily="2" charset="-122"/>
                      </a:rPr>
                      <m:t>𝜶</m:t>
                    </m:r>
                  </m:oMath>
                </a14:m>
                <a:r>
                  <a:rPr lang="zh-CN" altLang="en-US" sz="2000" b="1" kern="0" dirty="0">
                    <a:solidFill>
                      <a:srgbClr val="000000"/>
                    </a:solidFill>
                    <a:latin typeface="Tahoma" panose="020B0604030504040204"/>
                    <a:ea typeface="宋体" panose="02010600030101010101" pitchFamily="2" charset="-122"/>
                  </a:rPr>
                  <a:t>放入第一条消息中。</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ts val="12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用户</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产生一次性密钥</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𝑨</m:t>
                        </m:r>
                      </m:sub>
                    </m:sSub>
                  </m:oMath>
                </a14:m>
                <a:r>
                  <a:rPr lang="zh-CN" altLang="en-US" sz="2000" b="1" kern="0" dirty="0">
                    <a:solidFill>
                      <a:srgbClr val="000000"/>
                    </a:solidFill>
                    <a:latin typeface="Tahoma" panose="020B0604030504040204"/>
                    <a:ea typeface="宋体" panose="02010600030101010101" pitchFamily="2" charset="-122"/>
                  </a:rPr>
                  <a:t>，计算</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𝒀</m:t>
                        </m:r>
                      </m:e>
                      <m:sub>
                        <m:r>
                          <a:rPr lang="en-US" altLang="zh-CN" sz="2000" b="1" i="1" kern="0">
                            <a:solidFill>
                              <a:srgbClr val="000000"/>
                            </a:solidFill>
                            <a:latin typeface="Cambria Math" panose="02040503050406030204"/>
                            <a:ea typeface="宋体" panose="02010600030101010101" pitchFamily="2" charset="-122"/>
                          </a:rPr>
                          <m:t>𝑨</m:t>
                        </m:r>
                      </m:sub>
                    </m:sSub>
                  </m:oMath>
                </a14:m>
                <a:r>
                  <a:rPr lang="zh-CN" altLang="en-US" sz="2000" b="1" kern="0" dirty="0">
                    <a:solidFill>
                      <a:srgbClr val="000000"/>
                    </a:solidFill>
                    <a:latin typeface="Tahoma" panose="020B0604030504040204"/>
                    <a:ea typeface="宋体" panose="02010600030101010101" pitchFamily="2" charset="-122"/>
                  </a:rPr>
                  <a:t>，并将</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𝒀</m:t>
                        </m:r>
                      </m:e>
                      <m:sub>
                        <m:r>
                          <a:rPr lang="en-US" altLang="zh-CN" sz="2000" b="1" i="1" kern="0">
                            <a:solidFill>
                              <a:srgbClr val="000000"/>
                            </a:solidFill>
                            <a:latin typeface="Cambria Math" panose="02040503050406030204"/>
                            <a:ea typeface="宋体" panose="02010600030101010101" pitchFamily="2" charset="-122"/>
                          </a:rPr>
                          <m:t>𝑨</m:t>
                        </m:r>
                      </m:sub>
                    </m:sSub>
                  </m:oMath>
                </a14:m>
                <a:r>
                  <a:rPr lang="zh-CN" altLang="en-US" sz="2000" b="1" kern="0" dirty="0">
                    <a:solidFill>
                      <a:srgbClr val="000000"/>
                    </a:solidFill>
                    <a:latin typeface="Tahoma" panose="020B0604030504040204"/>
                    <a:ea typeface="宋体" panose="02010600030101010101" pitchFamily="2" charset="-122"/>
                  </a:rPr>
                  <a:t>发送给</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；用户</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也产生私钥</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𝑿</m:t>
                        </m:r>
                      </m:e>
                      <m:sub>
                        <m:r>
                          <a:rPr lang="en-US" altLang="zh-CN" sz="2000" b="1" i="1" kern="0" smtClean="0">
                            <a:solidFill>
                              <a:srgbClr val="000000"/>
                            </a:solidFill>
                            <a:latin typeface="Cambria Math" panose="02040503050406030204"/>
                            <a:ea typeface="宋体" panose="02010600030101010101" pitchFamily="2" charset="-122"/>
                          </a:rPr>
                          <m:t>𝑩</m:t>
                        </m:r>
                      </m:sub>
                    </m:sSub>
                  </m:oMath>
                </a14:m>
                <a:r>
                  <a:rPr lang="zh-CN" altLang="en-US" sz="2000" b="1" kern="0" dirty="0">
                    <a:solidFill>
                      <a:srgbClr val="000000"/>
                    </a:solidFill>
                    <a:latin typeface="Tahoma" panose="020B0604030504040204"/>
                    <a:ea typeface="宋体" panose="02010600030101010101" pitchFamily="2" charset="-122"/>
                  </a:rPr>
                  <a:t>，计算</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𝒀</m:t>
                        </m:r>
                      </m:e>
                      <m:sub>
                        <m:r>
                          <a:rPr lang="en-US" altLang="zh-CN" sz="2000" b="1" i="1" kern="0" smtClean="0">
                            <a:solidFill>
                              <a:srgbClr val="000000"/>
                            </a:solidFill>
                            <a:latin typeface="Cambria Math" panose="02040503050406030204"/>
                            <a:ea typeface="宋体" panose="02010600030101010101" pitchFamily="2" charset="-122"/>
                          </a:rPr>
                          <m:t>𝑩</m:t>
                        </m:r>
                      </m:sub>
                    </m:sSub>
                  </m:oMath>
                </a14:m>
                <a:r>
                  <a:rPr lang="zh-CN" altLang="en-US" sz="2000" b="1" kern="0" dirty="0">
                    <a:solidFill>
                      <a:srgbClr val="000000"/>
                    </a:solidFill>
                    <a:latin typeface="Tahoma" panose="020B0604030504040204"/>
                    <a:ea typeface="宋体" panose="02010600030101010101" pitchFamily="2" charset="-122"/>
                  </a:rPr>
                  <a:t>，并将</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𝒀</m:t>
                        </m:r>
                      </m:e>
                      <m:sub>
                        <m:r>
                          <a:rPr lang="en-US" altLang="zh-CN" sz="2000" b="1" i="1" kern="0">
                            <a:solidFill>
                              <a:srgbClr val="000000"/>
                            </a:solidFill>
                            <a:latin typeface="Cambria Math" panose="02040503050406030204"/>
                            <a:ea typeface="宋体" panose="02010600030101010101" pitchFamily="2" charset="-122"/>
                          </a:rPr>
                          <m:t>𝑩</m:t>
                        </m:r>
                      </m:sub>
                    </m:sSub>
                  </m:oMath>
                </a14:m>
                <a:r>
                  <a:rPr lang="zh-CN" altLang="en-US" sz="2000" b="1" kern="0" dirty="0">
                    <a:solidFill>
                      <a:srgbClr val="000000"/>
                    </a:solidFill>
                    <a:latin typeface="Tahoma" panose="020B0604030504040204"/>
                    <a:ea typeface="宋体" panose="02010600030101010101" pitchFamily="2" charset="-122"/>
                  </a:rPr>
                  <a:t>发送给</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，这样</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都可以计算出密钥。</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ts val="12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一次秘钥交互需要</a:t>
                </a:r>
                <a:r>
                  <a:rPr lang="en-US" altLang="zh-CN" sz="2000" b="1" kern="0" dirty="0">
                    <a:solidFill>
                      <a:srgbClr val="000000"/>
                    </a:solidFill>
                    <a:latin typeface="Tahoma" panose="020B0604030504040204"/>
                    <a:ea typeface="宋体" panose="02010600030101010101" pitchFamily="2" charset="-122"/>
                  </a:rPr>
                  <a:t>3</a:t>
                </a:r>
                <a:r>
                  <a:rPr lang="zh-CN" altLang="en-US" sz="2000" b="1" kern="0" dirty="0">
                    <a:solidFill>
                      <a:srgbClr val="000000"/>
                    </a:solidFill>
                    <a:latin typeface="Tahoma" panose="020B0604030504040204"/>
                    <a:ea typeface="宋体" panose="02010600030101010101" pitchFamily="2" charset="-122"/>
                  </a:rPr>
                  <a:t>次通信。</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5832648"/>
              </a:xfrm>
              <a:prstGeom prst="rect">
                <a:avLst/>
              </a:prstGeom>
              <a:blipFill rotWithShape="1">
                <a:blip r:embed="rId1"/>
                <a:stretch>
                  <a:fillRect l="-2" t="-9" r="2" b="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796136" y="0"/>
            <a:ext cx="334193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10.1 </a:t>
            </a:r>
            <a:r>
              <a:rPr lang="en-US" altLang="zh-CN" sz="2000" dirty="0" err="1">
                <a:solidFill>
                  <a:srgbClr val="4F56AD"/>
                </a:solidFill>
                <a:latin typeface="黑体" panose="02010609060101010101" pitchFamily="49" charset="-122"/>
              </a:rPr>
              <a:t>Diffie</a:t>
            </a:r>
            <a:r>
              <a:rPr lang="en-US" altLang="zh-CN" sz="2000" dirty="0">
                <a:solidFill>
                  <a:srgbClr val="4F56AD"/>
                </a:solidFill>
                <a:latin typeface="黑体" panose="02010609060101010101" pitchFamily="49" charset="-122"/>
              </a:rPr>
              <a:t>-Hellman</a:t>
            </a:r>
            <a:r>
              <a:rPr lang="zh-CN" altLang="en-US" sz="2000" dirty="0">
                <a:solidFill>
                  <a:srgbClr val="4F56AD"/>
                </a:solidFill>
                <a:latin typeface="黑体" panose="02010609060101010101" pitchFamily="49" charset="-122"/>
              </a:rPr>
              <a:t>密钥交换</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Font typeface="Wingdings" panose="05000000000000000000" pitchFamily="2" charset="2"/>
                  <a:buChar char="Ø"/>
                </a:pPr>
                <a:r>
                  <a:rPr lang="zh-CN" altLang="en-US" sz="2000" b="1" kern="0" dirty="0">
                    <a:solidFill>
                      <a:srgbClr val="000000"/>
                    </a:solidFill>
                    <a:latin typeface="Tahoma" panose="020B0604030504040204"/>
                    <a:ea typeface="宋体" panose="02010600030101010101" pitchFamily="2" charset="-122"/>
                  </a:rPr>
                  <a:t>下面是使用</a:t>
                </a:r>
                <a:r>
                  <a:rPr lang="en-US" altLang="zh-CN" sz="2000" b="1" kern="0" dirty="0" err="1">
                    <a:solidFill>
                      <a:srgbClr val="000000"/>
                    </a:solidFill>
                    <a:latin typeface="Tahoma" panose="020B0604030504040204"/>
                    <a:ea typeface="宋体" panose="02010600030101010101" pitchFamily="2" charset="-122"/>
                  </a:rPr>
                  <a:t>Diffie</a:t>
                </a:r>
                <a:r>
                  <a:rPr lang="en-US" altLang="zh-CN" sz="2000" b="1" kern="0" dirty="0">
                    <a:solidFill>
                      <a:srgbClr val="000000"/>
                    </a:solidFill>
                    <a:latin typeface="Tahoma" panose="020B0604030504040204"/>
                    <a:ea typeface="宋体" panose="02010600030101010101" pitchFamily="2" charset="-122"/>
                  </a:rPr>
                  <a:t>-Hellman</a:t>
                </a:r>
                <a:r>
                  <a:rPr lang="zh-CN" altLang="en-US" sz="2000" b="1" kern="0" dirty="0">
                    <a:solidFill>
                      <a:srgbClr val="000000"/>
                    </a:solidFill>
                    <a:latin typeface="Tahoma" panose="020B0604030504040204"/>
                    <a:ea typeface="宋体" panose="02010600030101010101" pitchFamily="2" charset="-122"/>
                  </a:rPr>
                  <a:t>算法的另一个例子。</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假定有一组用户</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如</a:t>
                </a:r>
                <a:r>
                  <a:rPr lang="en-US" altLang="zh-CN" sz="2000" b="1" kern="0" dirty="0">
                    <a:solidFill>
                      <a:srgbClr val="000000"/>
                    </a:solidFill>
                    <a:latin typeface="Tahoma" panose="020B0604030504040204"/>
                    <a:ea typeface="宋体" panose="02010600030101010101" pitchFamily="2" charset="-122"/>
                  </a:rPr>
                  <a:t>LAN</a:t>
                </a:r>
                <a:r>
                  <a:rPr lang="zh-CN" altLang="en-US" sz="2000" b="1" kern="0" dirty="0">
                    <a:solidFill>
                      <a:srgbClr val="000000"/>
                    </a:solidFill>
                    <a:latin typeface="Tahoma" panose="020B0604030504040204"/>
                    <a:ea typeface="宋体" panose="02010600030101010101" pitchFamily="2" charset="-122"/>
                  </a:rPr>
                  <a:t>上的所有用户</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，且每个用户都产生一个在较长时间中有效的密钥</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smtClean="0">
                            <a:solidFill>
                              <a:srgbClr val="000000"/>
                            </a:solidFill>
                            <a:latin typeface="Cambria Math" panose="02040503050406030204"/>
                            <a:ea typeface="宋体" panose="02010600030101010101" pitchFamily="2" charset="-122"/>
                          </a:rPr>
                          <m:t>𝒊</m:t>
                        </m:r>
                      </m:sub>
                    </m:sSub>
                  </m:oMath>
                </a14:m>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用户</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𝒊</m:t>
                    </m:r>
                  </m:oMath>
                </a14:m>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，并计算公开的</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𝒀</m:t>
                        </m:r>
                      </m:e>
                      <m:sub>
                        <m:r>
                          <a:rPr lang="en-US" altLang="zh-CN" sz="2000" b="1" i="1" kern="0">
                            <a:solidFill>
                              <a:srgbClr val="000000"/>
                            </a:solidFill>
                            <a:latin typeface="Cambria Math" panose="02040503050406030204"/>
                            <a:ea typeface="宋体" panose="02010600030101010101" pitchFamily="2" charset="-122"/>
                          </a:rPr>
                          <m:t>𝒊</m:t>
                        </m:r>
                      </m:sub>
                    </m:sSub>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这些公开值与公开的</a:t>
                </a:r>
                <a:r>
                  <a:rPr lang="zh-CN" altLang="en-US" sz="2000" b="1" kern="0" dirty="0">
                    <a:solidFill>
                      <a:srgbClr val="0000FF"/>
                    </a:solidFill>
                    <a:latin typeface="Tahoma" panose="020B0604030504040204"/>
                    <a:ea typeface="宋体" panose="02010600030101010101" pitchFamily="2" charset="-122"/>
                  </a:rPr>
                  <a:t>全局变量</a:t>
                </a:r>
                <a14:m>
                  <m:oMath xmlns:m="http://schemas.openxmlformats.org/officeDocument/2006/math">
                    <m:r>
                      <a:rPr lang="en-US" altLang="zh-CN" sz="2000" b="1" i="1" kern="0" dirty="0" smtClean="0">
                        <a:solidFill>
                          <a:srgbClr val="0000FF"/>
                        </a:solidFill>
                        <a:latin typeface="Cambria Math" panose="02040503050406030204" pitchFamily="18" charset="0"/>
                        <a:ea typeface="宋体" panose="02010600030101010101" pitchFamily="2" charset="-122"/>
                      </a:rPr>
                      <m:t>𝒒</m:t>
                    </m:r>
                  </m:oMath>
                </a14:m>
                <a:r>
                  <a:rPr lang="zh-CN" altLang="en-US" sz="2000" b="1" kern="0" dirty="0">
                    <a:solidFill>
                      <a:srgbClr val="0000FF"/>
                    </a:solidFill>
                    <a:latin typeface="Tahoma" panose="020B0604030504040204"/>
                    <a:ea typeface="宋体" panose="02010600030101010101" pitchFamily="2" charset="-122"/>
                  </a:rPr>
                  <a:t>和</a:t>
                </a:r>
                <a14:m>
                  <m:oMath xmlns:m="http://schemas.openxmlformats.org/officeDocument/2006/math">
                    <m:r>
                      <a:rPr lang="zh-CN" altLang="en-US" sz="2000" b="1" i="1" kern="0">
                        <a:solidFill>
                          <a:srgbClr val="0000FF"/>
                        </a:solidFill>
                        <a:latin typeface="Cambria Math" panose="02040503050406030204"/>
                        <a:ea typeface="宋体" panose="02010600030101010101" pitchFamily="2" charset="-122"/>
                      </a:rPr>
                      <m:t>𝜶</m:t>
                    </m:r>
                  </m:oMath>
                </a14:m>
                <a:r>
                  <a:rPr lang="zh-CN" altLang="en-US" sz="2000" b="1" kern="0" dirty="0">
                    <a:solidFill>
                      <a:srgbClr val="000000"/>
                    </a:solidFill>
                    <a:latin typeface="Tahoma" panose="020B0604030504040204"/>
                    <a:ea typeface="宋体" panose="02010600030101010101" pitchFamily="2" charset="-122"/>
                  </a:rPr>
                  <a:t>一起存于某</a:t>
                </a:r>
                <a:r>
                  <a:rPr lang="zh-CN" altLang="en-US" sz="2000" b="1" kern="0" dirty="0">
                    <a:solidFill>
                      <a:srgbClr val="0000FF"/>
                    </a:solidFill>
                    <a:latin typeface="Tahoma" panose="020B0604030504040204"/>
                    <a:ea typeface="宋体" panose="02010600030101010101" pitchFamily="2" charset="-122"/>
                  </a:rPr>
                  <a:t>中心目录中</a:t>
                </a:r>
                <a:r>
                  <a:rPr lang="zh-CN" altLang="en-US" sz="2000" b="1" kern="0" dirty="0">
                    <a:solidFill>
                      <a:srgbClr val="000000"/>
                    </a:solidFill>
                    <a:latin typeface="Tahoma" panose="020B0604030504040204"/>
                    <a:ea typeface="宋体" panose="02010600030101010101" pitchFamily="2" charset="-122"/>
                  </a:rPr>
                  <a:t>，在任何时刻用户</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𝒋</m:t>
                    </m:r>
                  </m:oMath>
                </a14:m>
                <a:r>
                  <a:rPr lang="zh-CN" altLang="en-US" sz="2000" b="1" kern="0" dirty="0">
                    <a:solidFill>
                      <a:srgbClr val="000000"/>
                    </a:solidFill>
                    <a:latin typeface="Tahoma" panose="020B0604030504040204"/>
                    <a:ea typeface="宋体" panose="02010600030101010101" pitchFamily="2" charset="-122"/>
                  </a:rPr>
                  <a:t>都可以访问用户</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𝒊</m:t>
                    </m:r>
                  </m:oMath>
                </a14:m>
                <a:r>
                  <a:rPr lang="zh-CN" altLang="en-US" sz="2000" b="1" kern="0" dirty="0">
                    <a:solidFill>
                      <a:srgbClr val="000000"/>
                    </a:solidFill>
                    <a:latin typeface="Tahoma" panose="020B0604030504040204"/>
                    <a:ea typeface="宋体" panose="02010600030101010101" pitchFamily="2" charset="-122"/>
                  </a:rPr>
                  <a:t>的公开值，计算出密钥，并用密钥对消息加密后发送给</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若该中心目录是可信的，则这种形式的通信即可保证保密性，又可保证某种程度的真实性。因为只有</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𝒊</m:t>
                    </m:r>
                  </m:oMath>
                </a14:m>
                <a:r>
                  <a:rPr lang="zh-CN" altLang="en-US" sz="2000" b="1" kern="0" dirty="0">
                    <a:solidFill>
                      <a:srgbClr val="000000"/>
                    </a:solidFill>
                    <a:latin typeface="Tahoma" panose="020B0604030504040204"/>
                    <a:ea typeface="宋体" panose="02010600030101010101" pitchFamily="2" charset="-122"/>
                  </a:rPr>
                  <a:t>和</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𝒋</m:t>
                    </m:r>
                  </m:oMath>
                </a14:m>
                <a:r>
                  <a:rPr lang="zh-CN" altLang="en-US" sz="2000" b="1" kern="0" dirty="0">
                    <a:solidFill>
                      <a:srgbClr val="000000"/>
                    </a:solidFill>
                    <a:latin typeface="Tahoma" panose="020B0604030504040204"/>
                    <a:ea typeface="宋体" panose="02010600030101010101" pitchFamily="2" charset="-122"/>
                  </a:rPr>
                  <a:t>可以确定密钥，所有其他用户均不能读取该消息</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保密性</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；接收方</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𝒊</m:t>
                    </m:r>
                  </m:oMath>
                </a14:m>
                <a:r>
                  <a:rPr lang="zh-CN" altLang="en-US" sz="2000" b="1" kern="0" dirty="0">
                    <a:solidFill>
                      <a:srgbClr val="000000"/>
                    </a:solidFill>
                    <a:latin typeface="Tahoma" panose="020B0604030504040204"/>
                    <a:ea typeface="宋体" panose="02010600030101010101" pitchFamily="2" charset="-122"/>
                  </a:rPr>
                  <a:t>知道只有用户</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𝒋</m:t>
                    </m:r>
                  </m:oMath>
                </a14:m>
                <a:r>
                  <a:rPr lang="zh-CN" altLang="en-US" sz="2000" b="1" kern="0" dirty="0">
                    <a:solidFill>
                      <a:srgbClr val="000000"/>
                    </a:solidFill>
                    <a:latin typeface="Tahoma" panose="020B0604030504040204"/>
                    <a:ea typeface="宋体" panose="02010600030101010101" pitchFamily="2" charset="-122"/>
                  </a:rPr>
                  <a:t>能用该密钥产生消息</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真实性</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。但是这种方法</a:t>
                </a:r>
                <a:r>
                  <a:rPr lang="zh-CN" altLang="en-US" sz="2000" b="1" kern="0" dirty="0">
                    <a:solidFill>
                      <a:srgbClr val="0000FF"/>
                    </a:solidFill>
                    <a:latin typeface="Tahoma" panose="020B0604030504040204"/>
                    <a:ea typeface="宋体" panose="02010600030101010101" pitchFamily="2" charset="-122"/>
                  </a:rPr>
                  <a:t>不能抗重播攻击</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5832648"/>
              </a:xfrm>
              <a:prstGeom prst="rect">
                <a:avLst/>
              </a:prstGeom>
              <a:blipFill rotWithShape="1">
                <a:blip r:embed="rId1"/>
                <a:stretch>
                  <a:fillRect l="-2" t="-9" r="2" b="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796136" y="0"/>
            <a:ext cx="334193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10.1 </a:t>
            </a:r>
            <a:r>
              <a:rPr lang="en-US" altLang="zh-CN" sz="2000" dirty="0" err="1">
                <a:solidFill>
                  <a:srgbClr val="4F56AD"/>
                </a:solidFill>
                <a:latin typeface="黑体" panose="02010609060101010101" pitchFamily="49" charset="-122"/>
              </a:rPr>
              <a:t>Diffie</a:t>
            </a:r>
            <a:r>
              <a:rPr lang="en-US" altLang="zh-CN" sz="2000" dirty="0">
                <a:solidFill>
                  <a:srgbClr val="4F56AD"/>
                </a:solidFill>
                <a:latin typeface="黑体" panose="02010609060101010101" pitchFamily="49" charset="-122"/>
              </a:rPr>
              <a:t>-Hellman</a:t>
            </a:r>
            <a:r>
              <a:rPr lang="zh-CN" altLang="en-US" sz="2000" dirty="0">
                <a:solidFill>
                  <a:srgbClr val="4F56AD"/>
                </a:solidFill>
                <a:latin typeface="黑体" panose="02010609060101010101" pitchFamily="49" charset="-122"/>
              </a:rPr>
              <a:t>密钥交换</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5508104" y="692696"/>
            <a:ext cx="318904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514350" lvl="0" indent="-514350" eaLnBrk="1" hangingPunct="1">
              <a:lnSpc>
                <a:spcPct val="120000"/>
              </a:lnSpc>
              <a:spcBef>
                <a:spcPct val="20000"/>
              </a:spcBef>
              <a:buClr>
                <a:srgbClr val="40458C"/>
              </a:buClr>
              <a:buSzTx/>
              <a:buFont typeface="+mj-lt"/>
              <a:buAutoNum type="arabicPeriod" startAt="3"/>
            </a:pPr>
            <a:r>
              <a:rPr lang="zh-CN" altLang="en-US" sz="2800" kern="0" dirty="0">
                <a:solidFill>
                  <a:srgbClr val="E24C05"/>
                </a:solidFill>
                <a:latin typeface="Tahoma" panose="020B0604030504040204"/>
              </a:rPr>
              <a:t>中间人攻击</a:t>
            </a:r>
            <a:endParaRPr lang="en-US" altLang="zh-CN" sz="2800" kern="0" dirty="0">
              <a:solidFill>
                <a:srgbClr val="E24C05"/>
              </a:solidFill>
              <a:latin typeface="Tahoma" panose="020B0604030504040204"/>
            </a:endParaRPr>
          </a:p>
          <a:p>
            <a:pPr marL="0" lvl="2" indent="2667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所述的协议不能抵抗中间人攻击：</a:t>
            </a:r>
            <a:endParaRPr lang="en-US" altLang="zh-CN" sz="2000" b="1" kern="0" dirty="0">
              <a:solidFill>
                <a:srgbClr val="000000"/>
              </a:solidFill>
              <a:latin typeface="Tahoma" panose="020B0604030504040204"/>
              <a:ea typeface="宋体" panose="02010600030101010101" pitchFamily="2" charset="-122"/>
            </a:endParaRPr>
          </a:p>
          <a:p>
            <a:pPr marL="180975"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假定</a:t>
            </a:r>
            <a:r>
              <a:rPr lang="en-US" altLang="zh-CN" sz="2000" b="1" kern="0" dirty="0">
                <a:solidFill>
                  <a:srgbClr val="000000"/>
                </a:solidFill>
                <a:latin typeface="Tahoma" panose="020B0604030504040204"/>
                <a:ea typeface="宋体" panose="02010600030101010101" pitchFamily="2" charset="-122"/>
              </a:rPr>
              <a:t>Alice</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Bob</a:t>
            </a:r>
            <a:r>
              <a:rPr lang="zh-CN" altLang="en-US" sz="2000" b="1" kern="0" dirty="0">
                <a:solidFill>
                  <a:srgbClr val="000000"/>
                </a:solidFill>
                <a:latin typeface="Tahoma" panose="020B0604030504040204"/>
                <a:ea typeface="宋体" panose="02010600030101010101" pitchFamily="2" charset="-122"/>
              </a:rPr>
              <a:t>希望交换密钥，而</a:t>
            </a:r>
            <a:r>
              <a:rPr lang="en-US" altLang="zh-CN" sz="2000" b="1" kern="0" dirty="0">
                <a:solidFill>
                  <a:srgbClr val="000000"/>
                </a:solidFill>
                <a:latin typeface="Tahoma" panose="020B0604030504040204"/>
                <a:ea typeface="宋体" panose="02010600030101010101" pitchFamily="2" charset="-122"/>
              </a:rPr>
              <a:t>Darth</a:t>
            </a:r>
            <a:r>
              <a:rPr lang="zh-CN" altLang="en-US" sz="2000" b="1" kern="0" dirty="0">
                <a:solidFill>
                  <a:srgbClr val="000000"/>
                </a:solidFill>
                <a:latin typeface="Tahoma" panose="020B0604030504040204"/>
                <a:ea typeface="宋体" panose="02010600030101010101" pitchFamily="2" charset="-122"/>
              </a:rPr>
              <a:t>是攻击者。攻击过程如左图：</a:t>
            </a:r>
            <a:endParaRPr lang="en-US" altLang="zh-CN" sz="2000" b="1" kern="0" dirty="0">
              <a:solidFill>
                <a:srgbClr val="000000"/>
              </a:solidFill>
              <a:latin typeface="Tahoma" panose="020B0604030504040204"/>
              <a:ea typeface="宋体" panose="02010600030101010101" pitchFamily="2" charset="-122"/>
            </a:endParaRPr>
          </a:p>
          <a:p>
            <a:pPr marL="514350" lvl="0" indent="-514350" eaLnBrk="1" hangingPunct="1">
              <a:lnSpc>
                <a:spcPct val="120000"/>
              </a:lnSpc>
              <a:spcBef>
                <a:spcPct val="20000"/>
              </a:spcBef>
              <a:buClr>
                <a:srgbClr val="40458C"/>
              </a:buClr>
              <a:buSzTx/>
              <a:buFont typeface="+mj-lt"/>
              <a:buAutoNum type="arabicPeriod" startAt="3"/>
            </a:pPr>
            <a:endParaRPr lang="en-US" altLang="zh-CN" sz="2400" kern="0" dirty="0">
              <a:solidFill>
                <a:srgbClr val="40458C"/>
              </a:solidFill>
              <a:latin typeface="+mn-ea"/>
            </a:endParaRPr>
          </a:p>
        </p:txBody>
      </p:sp>
      <p:sp>
        <p:nvSpPr>
          <p:cNvPr id="5" name="Rectangle 2"/>
          <p:cNvSpPr txBox="1">
            <a:spLocks noChangeArrowheads="1"/>
          </p:cNvSpPr>
          <p:nvPr/>
        </p:nvSpPr>
        <p:spPr>
          <a:xfrm>
            <a:off x="5796136" y="0"/>
            <a:ext cx="334193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10.1 </a:t>
            </a:r>
            <a:r>
              <a:rPr lang="en-US" altLang="zh-CN" sz="2000" dirty="0" err="1">
                <a:solidFill>
                  <a:srgbClr val="4F56AD"/>
                </a:solidFill>
                <a:latin typeface="黑体" panose="02010609060101010101" pitchFamily="49" charset="-122"/>
              </a:rPr>
              <a:t>Diffie</a:t>
            </a:r>
            <a:r>
              <a:rPr lang="en-US" altLang="zh-CN" sz="2000" dirty="0">
                <a:solidFill>
                  <a:srgbClr val="4F56AD"/>
                </a:solidFill>
                <a:latin typeface="黑体" panose="02010609060101010101" pitchFamily="49" charset="-122"/>
              </a:rPr>
              <a:t>-Hellman</a:t>
            </a:r>
            <a:r>
              <a:rPr lang="zh-CN" altLang="en-US" sz="2000" dirty="0">
                <a:solidFill>
                  <a:srgbClr val="4F56AD"/>
                </a:solidFill>
                <a:latin typeface="黑体" panose="02010609060101010101" pitchFamily="49" charset="-122"/>
              </a:rPr>
              <a:t>密钥交换</a:t>
            </a:r>
            <a:endParaRPr lang="zh-CN" altLang="en-US" sz="2000" dirty="0">
              <a:solidFill>
                <a:srgbClr val="4F56AD"/>
              </a:solidFill>
              <a:latin typeface="黑体" panose="02010609060101010101" pitchFamily="49" charset="-122"/>
            </a:endParaRPr>
          </a:p>
        </p:txBody>
      </p:sp>
      <p:pic>
        <p:nvPicPr>
          <p:cNvPr id="6"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7487"/>
            <a:ext cx="5423119" cy="6885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78230"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1.</a:t>
                </a:r>
                <a:r>
                  <a:rPr lang="zh-CN" altLang="en-US" sz="2000" b="1" kern="0" dirty="0">
                    <a:solidFill>
                      <a:srgbClr val="000000"/>
                    </a:solidFill>
                    <a:latin typeface="Tahoma" panose="020B0604030504040204"/>
                    <a:ea typeface="宋体" panose="02010600030101010101" pitchFamily="2" charset="-122"/>
                  </a:rPr>
                  <a:t>为了进行攻击，</a:t>
                </a:r>
                <a:r>
                  <a:rPr lang="en-US" altLang="zh-CN" sz="2000" b="1" kern="0" dirty="0">
                    <a:solidFill>
                      <a:srgbClr val="000000"/>
                    </a:solidFill>
                    <a:latin typeface="Tahoma" panose="020B0604030504040204"/>
                    <a:ea typeface="宋体" panose="02010600030101010101" pitchFamily="2" charset="-122"/>
                  </a:rPr>
                  <a:t>Darth</a:t>
                </a:r>
                <a:r>
                  <a:rPr lang="zh-CN" altLang="en-US" sz="2000" b="1" kern="0" dirty="0">
                    <a:solidFill>
                      <a:srgbClr val="000000"/>
                    </a:solidFill>
                    <a:latin typeface="Tahoma" panose="020B0604030504040204"/>
                    <a:ea typeface="宋体" panose="02010600030101010101" pitchFamily="2" charset="-122"/>
                  </a:rPr>
                  <a:t>先生成两个随机的私钥</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𝑫</m:t>
                        </m:r>
                        <m:r>
                          <a:rPr lang="en-US" altLang="zh-CN" sz="2000" b="1" i="1" kern="0">
                            <a:solidFill>
                              <a:srgbClr val="000000"/>
                            </a:solidFill>
                            <a:latin typeface="Cambria Math" panose="02040503050406030204"/>
                            <a:ea typeface="宋体" panose="02010600030101010101" pitchFamily="2" charset="-122"/>
                          </a:rPr>
                          <m:t>𝟏</m:t>
                        </m:r>
                      </m:sub>
                    </m:sSub>
                  </m:oMath>
                </a14:m>
                <a:r>
                  <a:rPr lang="zh-CN" altLang="en-US" sz="2000" b="1" kern="0" dirty="0">
                    <a:solidFill>
                      <a:srgbClr val="000000"/>
                    </a:solidFill>
                    <a:latin typeface="Tahoma" panose="020B0604030504040204"/>
                    <a:ea typeface="宋体" panose="02010600030101010101" pitchFamily="2" charset="-122"/>
                  </a:rPr>
                  <a:t>和</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𝑫</m:t>
                        </m:r>
                        <m:r>
                          <a:rPr lang="en-US" altLang="zh-CN" sz="2000" b="1" i="1" kern="0">
                            <a:solidFill>
                              <a:srgbClr val="000000"/>
                            </a:solidFill>
                            <a:latin typeface="Cambria Math" panose="02040503050406030204"/>
                            <a:ea typeface="宋体" panose="02010600030101010101" pitchFamily="2" charset="-122"/>
                          </a:rPr>
                          <m:t>𝟐</m:t>
                        </m:r>
                      </m:sub>
                    </m:sSub>
                  </m:oMath>
                </a14:m>
                <a:r>
                  <a:rPr lang="zh-CN" altLang="en-US" sz="2000" b="1" kern="0" dirty="0">
                    <a:solidFill>
                      <a:srgbClr val="000000"/>
                    </a:solidFill>
                    <a:latin typeface="Tahoma" panose="020B0604030504040204"/>
                    <a:ea typeface="宋体" panose="02010600030101010101" pitchFamily="2" charset="-122"/>
                  </a:rPr>
                  <a:t>，然后计算相应的公钥</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𝒀</m:t>
                        </m:r>
                      </m:e>
                      <m:sub>
                        <m:r>
                          <a:rPr lang="en-US" altLang="zh-CN" sz="2000" b="1" i="1" kern="0">
                            <a:solidFill>
                              <a:srgbClr val="000000"/>
                            </a:solidFill>
                            <a:latin typeface="Cambria Math" panose="02040503050406030204"/>
                            <a:ea typeface="宋体" panose="02010600030101010101" pitchFamily="2" charset="-122"/>
                          </a:rPr>
                          <m:t>𝑫</m:t>
                        </m:r>
                        <m:r>
                          <a:rPr lang="en-US" altLang="zh-CN" sz="2000" b="1" i="1" kern="0">
                            <a:solidFill>
                              <a:srgbClr val="000000"/>
                            </a:solidFill>
                            <a:latin typeface="Cambria Math" panose="02040503050406030204"/>
                            <a:ea typeface="宋体" panose="02010600030101010101" pitchFamily="2" charset="-122"/>
                          </a:rPr>
                          <m:t>𝟏</m:t>
                        </m:r>
                      </m:sub>
                    </m:sSub>
                  </m:oMath>
                </a14:m>
                <a:r>
                  <a:rPr lang="zh-CN" altLang="en-US" sz="2000" b="1" kern="0" dirty="0">
                    <a:solidFill>
                      <a:srgbClr val="000000"/>
                    </a:solidFill>
                    <a:latin typeface="Tahoma" panose="020B0604030504040204"/>
                    <a:ea typeface="宋体" panose="02010600030101010101" pitchFamily="2" charset="-122"/>
                  </a:rPr>
                  <a:t>和</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𝒀</m:t>
                        </m:r>
                      </m:e>
                      <m:sub>
                        <m:r>
                          <a:rPr lang="en-US" altLang="zh-CN" sz="2000" b="1" i="1" kern="0">
                            <a:solidFill>
                              <a:srgbClr val="000000"/>
                            </a:solidFill>
                            <a:latin typeface="Cambria Math" panose="02040503050406030204"/>
                            <a:ea typeface="宋体" panose="02010600030101010101" pitchFamily="2" charset="-122"/>
                          </a:rPr>
                          <m:t>𝑫</m:t>
                        </m:r>
                        <m:r>
                          <a:rPr lang="en-US" altLang="zh-CN" sz="2000" b="1" i="1" kern="0">
                            <a:solidFill>
                              <a:srgbClr val="000000"/>
                            </a:solidFill>
                            <a:latin typeface="Cambria Math" panose="02040503050406030204"/>
                            <a:ea typeface="宋体" panose="02010600030101010101" pitchFamily="2" charset="-122"/>
                          </a:rPr>
                          <m:t>𝟐</m:t>
                        </m:r>
                      </m:sub>
                    </m:sSub>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78230"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2.Alice</a:t>
                </a:r>
                <a:r>
                  <a:rPr lang="zh-CN" altLang="en-US" sz="2000" b="1" kern="0" dirty="0">
                    <a:solidFill>
                      <a:srgbClr val="000000"/>
                    </a:solidFill>
                    <a:latin typeface="Tahoma" panose="020B0604030504040204"/>
                    <a:ea typeface="宋体" panose="02010600030101010101" pitchFamily="2" charset="-122"/>
                  </a:rPr>
                  <a:t>将</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kern="0">
                            <a:solidFill>
                              <a:srgbClr val="000000"/>
                            </a:solidFill>
                            <a:latin typeface="Cambria Math" panose="02040503050406030204" pitchFamily="18" charset="0"/>
                            <a:ea typeface="宋体" panose="02010600030101010101" pitchFamily="2" charset="-122"/>
                          </a:rPr>
                          <m:t>𝒀</m:t>
                        </m:r>
                      </m:e>
                      <m:sub>
                        <m:r>
                          <a:rPr lang="en-US" altLang="zh-CN" sz="2000" b="1" kern="0">
                            <a:solidFill>
                              <a:srgbClr val="000000"/>
                            </a:solidFill>
                            <a:latin typeface="Cambria Math" panose="02040503050406030204" pitchFamily="18" charset="0"/>
                            <a:ea typeface="宋体" panose="02010600030101010101" pitchFamily="2" charset="-122"/>
                          </a:rPr>
                          <m:t>𝑨</m:t>
                        </m:r>
                      </m:sub>
                    </m:sSub>
                  </m:oMath>
                </a14:m>
                <a:r>
                  <a:rPr lang="zh-CN" altLang="en-US" sz="2000" b="1" kern="0" dirty="0">
                    <a:solidFill>
                      <a:srgbClr val="000000"/>
                    </a:solidFill>
                    <a:latin typeface="Tahoma" panose="020B0604030504040204"/>
                    <a:ea typeface="宋体" panose="02010600030101010101" pitchFamily="2" charset="-122"/>
                  </a:rPr>
                  <a:t>传递给</a:t>
                </a:r>
                <a:r>
                  <a:rPr lang="en-US" altLang="zh-CN" sz="2000" b="1" kern="0" dirty="0">
                    <a:solidFill>
                      <a:srgbClr val="000000"/>
                    </a:solidFill>
                    <a:latin typeface="Tahoma" panose="020B0604030504040204"/>
                    <a:ea typeface="宋体" panose="02010600030101010101" pitchFamily="2" charset="-122"/>
                  </a:rPr>
                  <a:t>Bob</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78230"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3.Darth</a:t>
                </a:r>
                <a:r>
                  <a:rPr lang="zh-CN" altLang="en-US" sz="2000" b="1" kern="0" dirty="0">
                    <a:solidFill>
                      <a:srgbClr val="000000"/>
                    </a:solidFill>
                    <a:latin typeface="Tahoma" panose="020B0604030504040204"/>
                    <a:ea typeface="宋体" panose="02010600030101010101" pitchFamily="2" charset="-122"/>
                  </a:rPr>
                  <a:t>截获了</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kern="0">
                            <a:solidFill>
                              <a:srgbClr val="000000"/>
                            </a:solidFill>
                            <a:latin typeface="Cambria Math" panose="02040503050406030204" pitchFamily="18" charset="0"/>
                            <a:ea typeface="宋体" panose="02010600030101010101" pitchFamily="2" charset="-122"/>
                          </a:rPr>
                          <m:t>𝒀</m:t>
                        </m:r>
                      </m:e>
                      <m:sub>
                        <m:r>
                          <a:rPr lang="en-US" altLang="zh-CN" sz="2000" b="1" kern="0">
                            <a:solidFill>
                              <a:srgbClr val="000000"/>
                            </a:solidFill>
                            <a:latin typeface="Cambria Math" panose="02040503050406030204" pitchFamily="18" charset="0"/>
                            <a:ea typeface="宋体" panose="02010600030101010101" pitchFamily="2" charset="-122"/>
                          </a:rPr>
                          <m:t>𝑨</m:t>
                        </m:r>
                      </m:sub>
                    </m:sSub>
                  </m:oMath>
                </a14:m>
                <a:r>
                  <a:rPr lang="zh-CN" altLang="en-US" sz="2000" b="1" kern="0" dirty="0">
                    <a:solidFill>
                      <a:srgbClr val="000000"/>
                    </a:solidFill>
                    <a:latin typeface="Tahoma" panose="020B0604030504040204"/>
                    <a:ea typeface="宋体" panose="02010600030101010101" pitchFamily="2" charset="-122"/>
                  </a:rPr>
                  <a:t>，将</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kern="0">
                            <a:solidFill>
                              <a:srgbClr val="000000"/>
                            </a:solidFill>
                            <a:latin typeface="Cambria Math" panose="02040503050406030204" pitchFamily="18" charset="0"/>
                            <a:ea typeface="宋体" panose="02010600030101010101" pitchFamily="2" charset="-122"/>
                          </a:rPr>
                          <m:t>𝒀</m:t>
                        </m:r>
                      </m:e>
                      <m:sub>
                        <m:r>
                          <a:rPr lang="en-US" altLang="zh-CN" sz="2000" b="1" kern="0">
                            <a:solidFill>
                              <a:srgbClr val="000000"/>
                            </a:solidFill>
                            <a:latin typeface="Cambria Math" panose="02040503050406030204" pitchFamily="18" charset="0"/>
                            <a:ea typeface="宋体" panose="02010600030101010101" pitchFamily="2" charset="-122"/>
                          </a:rPr>
                          <m:t>𝑫</m:t>
                        </m:r>
                        <m:r>
                          <a:rPr lang="en-US" altLang="zh-CN" sz="2000" b="1" kern="0">
                            <a:solidFill>
                              <a:srgbClr val="000000"/>
                            </a:solidFill>
                            <a:latin typeface="Cambria Math" panose="02040503050406030204" pitchFamily="18" charset="0"/>
                            <a:ea typeface="宋体" panose="02010600030101010101" pitchFamily="2" charset="-122"/>
                          </a:rPr>
                          <m:t>𝟏</m:t>
                        </m:r>
                      </m:sub>
                    </m:sSub>
                  </m:oMath>
                </a14:m>
                <a:r>
                  <a:rPr lang="zh-CN" altLang="en-US" sz="2000" b="1" kern="0" dirty="0">
                    <a:solidFill>
                      <a:srgbClr val="000000"/>
                    </a:solidFill>
                    <a:latin typeface="Tahoma" panose="020B0604030504040204"/>
                    <a:ea typeface="宋体" panose="02010600030101010101" pitchFamily="2" charset="-122"/>
                  </a:rPr>
                  <a:t>传给</a:t>
                </a:r>
                <a:r>
                  <a:rPr lang="en-US" altLang="zh-CN" sz="2000" b="1" kern="0" dirty="0">
                    <a:solidFill>
                      <a:srgbClr val="000000"/>
                    </a:solidFill>
                    <a:latin typeface="Tahoma" panose="020B0604030504040204"/>
                    <a:ea typeface="宋体" panose="02010600030101010101" pitchFamily="2" charset="-122"/>
                  </a:rPr>
                  <a:t>Bob</a:t>
                </a:r>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Darth</a:t>
                </a:r>
                <a:r>
                  <a:rPr lang="zh-CN" altLang="en-US" sz="2000" b="1" kern="0" dirty="0">
                    <a:solidFill>
                      <a:srgbClr val="000000"/>
                    </a:solidFill>
                    <a:latin typeface="Tahoma" panose="020B0604030504040204"/>
                    <a:ea typeface="宋体" panose="02010600030101010101" pitchFamily="2" charset="-122"/>
                  </a:rPr>
                  <a:t>同时计算</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kern="0">
                            <a:solidFill>
                              <a:srgbClr val="000000"/>
                            </a:solidFill>
                            <a:latin typeface="Cambria Math" panose="02040503050406030204" pitchFamily="18" charset="0"/>
                            <a:ea typeface="宋体" panose="02010600030101010101" pitchFamily="2" charset="-122"/>
                          </a:rPr>
                          <m:t>𝑲</m:t>
                        </m:r>
                      </m:e>
                      <m:sub>
                        <m:r>
                          <a:rPr lang="en-US" altLang="zh-CN" sz="2000" b="1" kern="0">
                            <a:solidFill>
                              <a:srgbClr val="000000"/>
                            </a:solidFill>
                            <a:latin typeface="Cambria Math" panose="02040503050406030204" pitchFamily="18" charset="0"/>
                            <a:ea typeface="宋体" panose="02010600030101010101" pitchFamily="2" charset="-122"/>
                          </a:rPr>
                          <m:t>𝟐</m:t>
                        </m:r>
                      </m:sub>
                    </m:sSub>
                    <m:r>
                      <a:rPr lang="en-US" altLang="zh-CN" sz="2000" b="1" kern="0">
                        <a:solidFill>
                          <a:srgbClr val="000000"/>
                        </a:solidFill>
                        <a:latin typeface="Cambria Math" panose="02040503050406030204" pitchFamily="18" charset="0"/>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kern="0">
                            <a:solidFill>
                              <a:srgbClr val="000000"/>
                            </a:solidFill>
                            <a:latin typeface="Cambria Math" panose="02040503050406030204" pitchFamily="18" charset="0"/>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kern="0">
                                <a:solidFill>
                                  <a:srgbClr val="000000"/>
                                </a:solidFill>
                                <a:latin typeface="Cambria Math" panose="02040503050406030204" pitchFamily="18" charset="0"/>
                                <a:ea typeface="宋体" panose="02010600030101010101" pitchFamily="2" charset="-122"/>
                              </a:rPr>
                              <m:t>𝒀</m:t>
                            </m:r>
                          </m:e>
                          <m:sub>
                            <m:r>
                              <a:rPr lang="en-US" altLang="zh-CN" sz="2000" b="1" kern="0">
                                <a:solidFill>
                                  <a:srgbClr val="000000"/>
                                </a:solidFill>
                                <a:latin typeface="Cambria Math" panose="02040503050406030204" pitchFamily="18" charset="0"/>
                                <a:ea typeface="宋体" panose="02010600030101010101" pitchFamily="2" charset="-122"/>
                              </a:rPr>
                              <m:t>𝑨</m:t>
                            </m:r>
                          </m:sub>
                        </m:sSub>
                        <m:r>
                          <a:rPr lang="en-US" altLang="zh-CN" sz="2000" b="1" kern="0">
                            <a:solidFill>
                              <a:srgbClr val="000000"/>
                            </a:solidFill>
                            <a:latin typeface="Cambria Math" panose="02040503050406030204" pitchFamily="18" charset="0"/>
                            <a:ea typeface="宋体" panose="02010600030101010101" pitchFamily="2" charset="-122"/>
                          </a:rPr>
                          <m:t>)</m:t>
                        </m:r>
                      </m:e>
                      <m:sup>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kern="0">
                                <a:solidFill>
                                  <a:srgbClr val="000000"/>
                                </a:solidFill>
                                <a:latin typeface="Cambria Math" panose="02040503050406030204" pitchFamily="18" charset="0"/>
                                <a:ea typeface="宋体" panose="02010600030101010101" pitchFamily="2" charset="-122"/>
                              </a:rPr>
                              <m:t>𝑿</m:t>
                            </m:r>
                          </m:e>
                          <m:sub>
                            <m:r>
                              <a:rPr lang="en-US" altLang="zh-CN" sz="2000" b="1" kern="0">
                                <a:solidFill>
                                  <a:srgbClr val="000000"/>
                                </a:solidFill>
                                <a:latin typeface="Cambria Math" panose="02040503050406030204" pitchFamily="18" charset="0"/>
                                <a:ea typeface="宋体" panose="02010600030101010101" pitchFamily="2" charset="-122"/>
                              </a:rPr>
                              <m:t>𝑫</m:t>
                            </m:r>
                            <m:r>
                              <a:rPr lang="en-US" altLang="zh-CN" sz="2000" b="1" kern="0">
                                <a:solidFill>
                                  <a:srgbClr val="000000"/>
                                </a:solidFill>
                                <a:latin typeface="Cambria Math" panose="02040503050406030204" pitchFamily="18" charset="0"/>
                                <a:ea typeface="宋体" panose="02010600030101010101" pitchFamily="2" charset="-122"/>
                              </a:rPr>
                              <m:t>𝟐</m:t>
                            </m:r>
                          </m:sub>
                        </m:sSub>
                      </m:sup>
                    </m:sSup>
                    <m:r>
                      <a:rPr lang="en-US" altLang="zh-CN" sz="2000" b="1" kern="0">
                        <a:solidFill>
                          <a:srgbClr val="000000"/>
                        </a:solidFill>
                        <a:latin typeface="Cambria Math" panose="02040503050406030204" pitchFamily="18" charset="0"/>
                        <a:ea typeface="宋体" panose="02010600030101010101" pitchFamily="2" charset="-122"/>
                      </a:rPr>
                      <m:t> </m:t>
                    </m:r>
                    <m:r>
                      <a:rPr lang="en-US" altLang="zh-CN" sz="2000" b="1" kern="0">
                        <a:solidFill>
                          <a:srgbClr val="000000"/>
                        </a:solidFill>
                        <a:latin typeface="Cambria Math" panose="02040503050406030204" pitchFamily="18" charset="0"/>
                        <a:ea typeface="宋体" panose="02010600030101010101" pitchFamily="2" charset="-122"/>
                      </a:rPr>
                      <m:t>𝒎𝒐𝒅</m:t>
                    </m:r>
                    <m:r>
                      <a:rPr lang="en-US" altLang="zh-CN" sz="2000" b="1" kern="0">
                        <a:solidFill>
                          <a:srgbClr val="000000"/>
                        </a:solidFill>
                        <a:latin typeface="Cambria Math" panose="02040503050406030204" pitchFamily="18" charset="0"/>
                        <a:ea typeface="宋体" panose="02010600030101010101" pitchFamily="2" charset="-122"/>
                      </a:rPr>
                      <m:t> </m:t>
                    </m:r>
                    <m:r>
                      <a:rPr lang="en-US" altLang="zh-CN" sz="2000" b="1" kern="0">
                        <a:solidFill>
                          <a:srgbClr val="000000"/>
                        </a:solidFill>
                        <a:latin typeface="Cambria Math" panose="02040503050406030204" pitchFamily="18" charset="0"/>
                        <a:ea typeface="宋体" panose="02010600030101010101" pitchFamily="2" charset="-122"/>
                      </a:rPr>
                      <m:t>𝒒</m:t>
                    </m:r>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78230"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4.Bob</a:t>
                </a:r>
                <a:r>
                  <a:rPr lang="zh-CN" altLang="en-US" sz="2000" b="1" kern="0" dirty="0">
                    <a:solidFill>
                      <a:srgbClr val="000000"/>
                    </a:solidFill>
                    <a:latin typeface="Tahoma" panose="020B0604030504040204"/>
                    <a:ea typeface="宋体" panose="02010600030101010101" pitchFamily="2" charset="-122"/>
                  </a:rPr>
                  <a:t>收到</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kern="0">
                            <a:solidFill>
                              <a:srgbClr val="000000"/>
                            </a:solidFill>
                            <a:latin typeface="Cambria Math" panose="02040503050406030204" pitchFamily="18" charset="0"/>
                            <a:ea typeface="宋体" panose="02010600030101010101" pitchFamily="2" charset="-122"/>
                          </a:rPr>
                          <m:t>𝒀</m:t>
                        </m:r>
                      </m:e>
                      <m:sub>
                        <m:r>
                          <a:rPr lang="en-US" altLang="zh-CN" sz="2000" b="1" kern="0">
                            <a:solidFill>
                              <a:srgbClr val="000000"/>
                            </a:solidFill>
                            <a:latin typeface="Cambria Math" panose="02040503050406030204" pitchFamily="18" charset="0"/>
                            <a:ea typeface="宋体" panose="02010600030101010101" pitchFamily="2" charset="-122"/>
                          </a:rPr>
                          <m:t>𝑫</m:t>
                        </m:r>
                        <m:r>
                          <a:rPr lang="en-US" altLang="zh-CN" sz="2000" b="1" kern="0">
                            <a:solidFill>
                              <a:srgbClr val="000000"/>
                            </a:solidFill>
                            <a:latin typeface="Cambria Math" panose="02040503050406030204" pitchFamily="18" charset="0"/>
                            <a:ea typeface="宋体" panose="02010600030101010101" pitchFamily="2" charset="-122"/>
                          </a:rPr>
                          <m:t>𝟏</m:t>
                        </m:r>
                      </m:sub>
                    </m:sSub>
                  </m:oMath>
                </a14:m>
                <a:r>
                  <a:rPr lang="zh-CN" altLang="en-US" sz="2000" b="1" kern="0" dirty="0">
                    <a:solidFill>
                      <a:srgbClr val="000000"/>
                    </a:solidFill>
                    <a:latin typeface="Tahoma" panose="020B0604030504040204"/>
                    <a:ea typeface="宋体" panose="02010600030101010101" pitchFamily="2" charset="-122"/>
                  </a:rPr>
                  <a:t>，计算</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kern="0">
                            <a:solidFill>
                              <a:srgbClr val="000000"/>
                            </a:solidFill>
                            <a:latin typeface="Cambria Math" panose="02040503050406030204" pitchFamily="18" charset="0"/>
                            <a:ea typeface="宋体" panose="02010600030101010101" pitchFamily="2" charset="-122"/>
                          </a:rPr>
                          <m:t>𝑲</m:t>
                        </m:r>
                      </m:e>
                      <m:sub>
                        <m:r>
                          <a:rPr lang="en-US" altLang="zh-CN" sz="2000" b="1" kern="0">
                            <a:solidFill>
                              <a:srgbClr val="000000"/>
                            </a:solidFill>
                            <a:latin typeface="Cambria Math" panose="02040503050406030204" pitchFamily="18" charset="0"/>
                            <a:ea typeface="宋体" panose="02010600030101010101" pitchFamily="2" charset="-122"/>
                          </a:rPr>
                          <m:t>𝟏</m:t>
                        </m:r>
                      </m:sub>
                    </m:sSub>
                    <m:r>
                      <a:rPr lang="en-US" altLang="zh-CN" sz="2000" b="1" kern="0">
                        <a:solidFill>
                          <a:srgbClr val="000000"/>
                        </a:solidFill>
                        <a:latin typeface="Cambria Math" panose="02040503050406030204" pitchFamily="18" charset="0"/>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kern="0">
                            <a:solidFill>
                              <a:srgbClr val="000000"/>
                            </a:solidFill>
                            <a:latin typeface="Cambria Math" panose="02040503050406030204" pitchFamily="18" charset="0"/>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kern="0">
                                <a:solidFill>
                                  <a:srgbClr val="000000"/>
                                </a:solidFill>
                                <a:latin typeface="Cambria Math" panose="02040503050406030204" pitchFamily="18" charset="0"/>
                                <a:ea typeface="宋体" panose="02010600030101010101" pitchFamily="2" charset="-122"/>
                              </a:rPr>
                              <m:t>𝒀</m:t>
                            </m:r>
                          </m:e>
                          <m:sub>
                            <m:r>
                              <a:rPr lang="en-US" altLang="zh-CN" sz="2000" b="1" kern="0">
                                <a:solidFill>
                                  <a:srgbClr val="000000"/>
                                </a:solidFill>
                                <a:latin typeface="Cambria Math" panose="02040503050406030204" pitchFamily="18" charset="0"/>
                                <a:ea typeface="宋体" panose="02010600030101010101" pitchFamily="2" charset="-122"/>
                              </a:rPr>
                              <m:t>𝑫</m:t>
                            </m:r>
                            <m:r>
                              <a:rPr lang="en-US" altLang="zh-CN" sz="2000" b="1" kern="0">
                                <a:solidFill>
                                  <a:srgbClr val="000000"/>
                                </a:solidFill>
                                <a:latin typeface="Cambria Math" panose="02040503050406030204" pitchFamily="18" charset="0"/>
                                <a:ea typeface="宋体" panose="02010600030101010101" pitchFamily="2" charset="-122"/>
                              </a:rPr>
                              <m:t>𝟏</m:t>
                            </m:r>
                          </m:sub>
                        </m:sSub>
                        <m:r>
                          <a:rPr lang="en-US" altLang="zh-CN" sz="2000" b="1" kern="0">
                            <a:solidFill>
                              <a:srgbClr val="000000"/>
                            </a:solidFill>
                            <a:latin typeface="Cambria Math" panose="02040503050406030204" pitchFamily="18" charset="0"/>
                            <a:ea typeface="宋体" panose="02010600030101010101" pitchFamily="2" charset="-122"/>
                          </a:rPr>
                          <m:t>)</m:t>
                        </m:r>
                      </m:e>
                      <m:sup>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kern="0">
                                <a:solidFill>
                                  <a:srgbClr val="000000"/>
                                </a:solidFill>
                                <a:latin typeface="Cambria Math" panose="02040503050406030204" pitchFamily="18" charset="0"/>
                                <a:ea typeface="宋体" panose="02010600030101010101" pitchFamily="2" charset="-122"/>
                              </a:rPr>
                              <m:t>𝑿</m:t>
                            </m:r>
                          </m:e>
                          <m:sub>
                            <m:r>
                              <a:rPr lang="en-US" altLang="zh-CN" sz="2000" b="1" kern="0">
                                <a:solidFill>
                                  <a:srgbClr val="000000"/>
                                </a:solidFill>
                                <a:latin typeface="Cambria Math" panose="02040503050406030204" pitchFamily="18" charset="0"/>
                                <a:ea typeface="宋体" panose="02010600030101010101" pitchFamily="2" charset="-122"/>
                              </a:rPr>
                              <m:t>𝑩</m:t>
                            </m:r>
                          </m:sub>
                        </m:sSub>
                      </m:sup>
                    </m:sSup>
                    <m:r>
                      <a:rPr lang="en-US" altLang="zh-CN" sz="2000" b="1" kern="0">
                        <a:solidFill>
                          <a:srgbClr val="000000"/>
                        </a:solidFill>
                        <a:latin typeface="Cambria Math" panose="02040503050406030204" pitchFamily="18" charset="0"/>
                        <a:ea typeface="宋体" panose="02010600030101010101" pitchFamily="2" charset="-122"/>
                      </a:rPr>
                      <m:t> </m:t>
                    </m:r>
                    <m:r>
                      <a:rPr lang="en-US" altLang="zh-CN" sz="2000" b="1" kern="0">
                        <a:solidFill>
                          <a:srgbClr val="000000"/>
                        </a:solidFill>
                        <a:latin typeface="Cambria Math" panose="02040503050406030204" pitchFamily="18" charset="0"/>
                        <a:ea typeface="宋体" panose="02010600030101010101" pitchFamily="2" charset="-122"/>
                      </a:rPr>
                      <m:t>𝒎𝒐𝒅</m:t>
                    </m:r>
                    <m:r>
                      <a:rPr lang="en-US" altLang="zh-CN" sz="2000" b="1" kern="0">
                        <a:solidFill>
                          <a:srgbClr val="000000"/>
                        </a:solidFill>
                        <a:latin typeface="Cambria Math" panose="02040503050406030204" pitchFamily="18" charset="0"/>
                        <a:ea typeface="宋体" panose="02010600030101010101" pitchFamily="2" charset="-122"/>
                      </a:rPr>
                      <m:t> </m:t>
                    </m:r>
                    <m:r>
                      <a:rPr lang="en-US" altLang="zh-CN" sz="2000" b="1" kern="0">
                        <a:solidFill>
                          <a:srgbClr val="000000"/>
                        </a:solidFill>
                        <a:latin typeface="Cambria Math" panose="02040503050406030204" pitchFamily="18" charset="0"/>
                        <a:ea typeface="宋体" panose="02010600030101010101" pitchFamily="2" charset="-122"/>
                      </a:rPr>
                      <m:t>𝒒</m:t>
                    </m:r>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78230"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5.Bob</a:t>
                </a:r>
                <a:r>
                  <a:rPr lang="zh-CN" altLang="en-US" sz="2000" b="1" kern="0" dirty="0">
                    <a:solidFill>
                      <a:srgbClr val="000000"/>
                    </a:solidFill>
                    <a:latin typeface="Tahoma" panose="020B0604030504040204"/>
                    <a:ea typeface="宋体" panose="02010600030101010101" pitchFamily="2" charset="-122"/>
                  </a:rPr>
                  <a:t>将</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kern="0">
                            <a:solidFill>
                              <a:srgbClr val="000000"/>
                            </a:solidFill>
                            <a:latin typeface="Cambria Math" panose="02040503050406030204" pitchFamily="18" charset="0"/>
                            <a:ea typeface="宋体" panose="02010600030101010101" pitchFamily="2" charset="-122"/>
                          </a:rPr>
                          <m:t>𝒀</m:t>
                        </m:r>
                      </m:e>
                      <m:sub>
                        <m:r>
                          <a:rPr lang="en-US" altLang="zh-CN" sz="2000" b="1" kern="0">
                            <a:solidFill>
                              <a:srgbClr val="000000"/>
                            </a:solidFill>
                            <a:latin typeface="Cambria Math" panose="02040503050406030204" pitchFamily="18" charset="0"/>
                            <a:ea typeface="宋体" panose="02010600030101010101" pitchFamily="2" charset="-122"/>
                          </a:rPr>
                          <m:t>𝑩</m:t>
                        </m:r>
                      </m:sub>
                    </m:sSub>
                  </m:oMath>
                </a14:m>
                <a:r>
                  <a:rPr lang="zh-CN" altLang="en-US" sz="2000" b="1" kern="0" dirty="0">
                    <a:solidFill>
                      <a:srgbClr val="000000"/>
                    </a:solidFill>
                    <a:latin typeface="Tahoma" panose="020B0604030504040204"/>
                    <a:ea typeface="宋体" panose="02010600030101010101" pitchFamily="2" charset="-122"/>
                  </a:rPr>
                  <a:t>传给</a:t>
                </a:r>
                <a:r>
                  <a:rPr lang="en-US" altLang="zh-CN" sz="2000" b="1" kern="0" dirty="0">
                    <a:solidFill>
                      <a:srgbClr val="000000"/>
                    </a:solidFill>
                    <a:latin typeface="Tahoma" panose="020B0604030504040204"/>
                    <a:ea typeface="宋体" panose="02010600030101010101" pitchFamily="2" charset="-122"/>
                  </a:rPr>
                  <a:t>Alice</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78230"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6.Darth</a:t>
                </a:r>
                <a:r>
                  <a:rPr lang="zh-CN" altLang="en-US" sz="2000" b="1" kern="0" dirty="0">
                    <a:solidFill>
                      <a:srgbClr val="000000"/>
                    </a:solidFill>
                    <a:latin typeface="Tahoma" panose="020B0604030504040204"/>
                    <a:ea typeface="宋体" panose="02010600030101010101" pitchFamily="2" charset="-122"/>
                  </a:rPr>
                  <a:t>截获了</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kern="0">
                            <a:solidFill>
                              <a:srgbClr val="000000"/>
                            </a:solidFill>
                            <a:latin typeface="Cambria Math" panose="02040503050406030204" pitchFamily="18" charset="0"/>
                            <a:ea typeface="宋体" panose="02010600030101010101" pitchFamily="2" charset="-122"/>
                          </a:rPr>
                          <m:t>𝒀</m:t>
                        </m:r>
                      </m:e>
                      <m:sub>
                        <m:r>
                          <a:rPr lang="en-US" altLang="zh-CN" sz="2000" b="1" kern="0">
                            <a:solidFill>
                              <a:srgbClr val="000000"/>
                            </a:solidFill>
                            <a:latin typeface="Cambria Math" panose="02040503050406030204" pitchFamily="18" charset="0"/>
                            <a:ea typeface="宋体" panose="02010600030101010101" pitchFamily="2" charset="-122"/>
                          </a:rPr>
                          <m:t>𝑩</m:t>
                        </m:r>
                      </m:sub>
                    </m:sSub>
                  </m:oMath>
                </a14:m>
                <a:r>
                  <a:rPr lang="zh-CN" altLang="en-US" sz="2000" b="1" kern="0" dirty="0">
                    <a:solidFill>
                      <a:srgbClr val="000000"/>
                    </a:solidFill>
                    <a:latin typeface="Tahoma" panose="020B0604030504040204"/>
                    <a:ea typeface="宋体" panose="02010600030101010101" pitchFamily="2" charset="-122"/>
                  </a:rPr>
                  <a:t>，将</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kern="0">
                            <a:solidFill>
                              <a:srgbClr val="000000"/>
                            </a:solidFill>
                            <a:latin typeface="Cambria Math" panose="02040503050406030204" pitchFamily="18" charset="0"/>
                            <a:ea typeface="宋体" panose="02010600030101010101" pitchFamily="2" charset="-122"/>
                          </a:rPr>
                          <m:t>𝒀</m:t>
                        </m:r>
                      </m:e>
                      <m:sub>
                        <m:r>
                          <a:rPr lang="en-US" altLang="zh-CN" sz="2000" b="1" kern="0">
                            <a:solidFill>
                              <a:srgbClr val="000000"/>
                            </a:solidFill>
                            <a:latin typeface="Cambria Math" panose="02040503050406030204" pitchFamily="18" charset="0"/>
                            <a:ea typeface="宋体" panose="02010600030101010101" pitchFamily="2" charset="-122"/>
                          </a:rPr>
                          <m:t>𝑫</m:t>
                        </m:r>
                        <m:r>
                          <a:rPr lang="en-US" altLang="zh-CN" sz="2000" b="1" kern="0">
                            <a:solidFill>
                              <a:srgbClr val="000000"/>
                            </a:solidFill>
                            <a:latin typeface="Cambria Math" panose="02040503050406030204" pitchFamily="18" charset="0"/>
                            <a:ea typeface="宋体" panose="02010600030101010101" pitchFamily="2" charset="-122"/>
                          </a:rPr>
                          <m:t>𝟐</m:t>
                        </m:r>
                      </m:sub>
                    </m:sSub>
                  </m:oMath>
                </a14:m>
                <a:r>
                  <a:rPr lang="zh-CN" altLang="en-US" sz="2000" b="1" kern="0" dirty="0">
                    <a:solidFill>
                      <a:srgbClr val="000000"/>
                    </a:solidFill>
                    <a:latin typeface="Tahoma" panose="020B0604030504040204"/>
                    <a:ea typeface="宋体" panose="02010600030101010101" pitchFamily="2" charset="-122"/>
                  </a:rPr>
                  <a:t>传给</a:t>
                </a:r>
                <a:r>
                  <a:rPr lang="en-US" altLang="zh-CN" sz="2000" b="1" kern="0" dirty="0">
                    <a:solidFill>
                      <a:srgbClr val="000000"/>
                    </a:solidFill>
                    <a:latin typeface="Tahoma" panose="020B0604030504040204"/>
                    <a:ea typeface="宋体" panose="02010600030101010101" pitchFamily="2" charset="-122"/>
                  </a:rPr>
                  <a:t>Alice</a:t>
                </a:r>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Darth</a:t>
                </a:r>
                <a:r>
                  <a:rPr lang="zh-CN" altLang="en-US" sz="2000" b="1" kern="0" dirty="0">
                    <a:solidFill>
                      <a:srgbClr val="000000"/>
                    </a:solidFill>
                    <a:latin typeface="Tahoma" panose="020B0604030504040204"/>
                    <a:ea typeface="宋体" panose="02010600030101010101" pitchFamily="2" charset="-122"/>
                  </a:rPr>
                  <a:t>计算</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kern="0">
                            <a:solidFill>
                              <a:srgbClr val="000000"/>
                            </a:solidFill>
                            <a:latin typeface="Cambria Math" panose="02040503050406030204" pitchFamily="18" charset="0"/>
                            <a:ea typeface="宋体" panose="02010600030101010101" pitchFamily="2" charset="-122"/>
                          </a:rPr>
                          <m:t>𝑲</m:t>
                        </m:r>
                      </m:e>
                      <m:sub>
                        <m:r>
                          <a:rPr lang="en-US" altLang="zh-CN" sz="2000" b="1" kern="0">
                            <a:solidFill>
                              <a:srgbClr val="000000"/>
                            </a:solidFill>
                            <a:latin typeface="Cambria Math" panose="02040503050406030204" pitchFamily="18" charset="0"/>
                            <a:ea typeface="宋体" panose="02010600030101010101" pitchFamily="2" charset="-122"/>
                          </a:rPr>
                          <m:t>𝟏</m:t>
                        </m:r>
                      </m:sub>
                    </m:sSub>
                    <m:r>
                      <a:rPr lang="en-US" altLang="zh-CN" sz="2000" b="1" kern="0">
                        <a:solidFill>
                          <a:srgbClr val="000000"/>
                        </a:solidFill>
                        <a:latin typeface="Cambria Math" panose="02040503050406030204" pitchFamily="18" charset="0"/>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kern="0">
                            <a:solidFill>
                              <a:srgbClr val="000000"/>
                            </a:solidFill>
                            <a:latin typeface="Cambria Math" panose="02040503050406030204" pitchFamily="18" charset="0"/>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kern="0">
                                <a:solidFill>
                                  <a:srgbClr val="000000"/>
                                </a:solidFill>
                                <a:latin typeface="Cambria Math" panose="02040503050406030204" pitchFamily="18" charset="0"/>
                                <a:ea typeface="宋体" panose="02010600030101010101" pitchFamily="2" charset="-122"/>
                              </a:rPr>
                              <m:t>𝒀</m:t>
                            </m:r>
                          </m:e>
                          <m:sub>
                            <m:r>
                              <a:rPr lang="en-US" altLang="zh-CN" sz="2000" b="1" kern="0">
                                <a:solidFill>
                                  <a:srgbClr val="000000"/>
                                </a:solidFill>
                                <a:latin typeface="Cambria Math" panose="02040503050406030204" pitchFamily="18" charset="0"/>
                                <a:ea typeface="宋体" panose="02010600030101010101" pitchFamily="2" charset="-122"/>
                              </a:rPr>
                              <m:t>𝑩</m:t>
                            </m:r>
                          </m:sub>
                        </m:sSub>
                        <m:r>
                          <a:rPr lang="en-US" altLang="zh-CN" sz="2000" b="1" kern="0">
                            <a:solidFill>
                              <a:srgbClr val="000000"/>
                            </a:solidFill>
                            <a:latin typeface="Cambria Math" panose="02040503050406030204" pitchFamily="18" charset="0"/>
                            <a:ea typeface="宋体" panose="02010600030101010101" pitchFamily="2" charset="-122"/>
                          </a:rPr>
                          <m:t>)</m:t>
                        </m:r>
                      </m:e>
                      <m:sup>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kern="0">
                                <a:solidFill>
                                  <a:srgbClr val="000000"/>
                                </a:solidFill>
                                <a:latin typeface="Cambria Math" panose="02040503050406030204" pitchFamily="18" charset="0"/>
                                <a:ea typeface="宋体" panose="02010600030101010101" pitchFamily="2" charset="-122"/>
                              </a:rPr>
                              <m:t>𝑿</m:t>
                            </m:r>
                          </m:e>
                          <m:sub>
                            <m:r>
                              <a:rPr lang="en-US" altLang="zh-CN" sz="2000" b="1" kern="0">
                                <a:solidFill>
                                  <a:srgbClr val="000000"/>
                                </a:solidFill>
                                <a:latin typeface="Cambria Math" panose="02040503050406030204" pitchFamily="18" charset="0"/>
                                <a:ea typeface="宋体" panose="02010600030101010101" pitchFamily="2" charset="-122"/>
                              </a:rPr>
                              <m:t>𝑫</m:t>
                            </m:r>
                            <m:r>
                              <a:rPr lang="en-US" altLang="zh-CN" sz="2000" b="1" kern="0">
                                <a:solidFill>
                                  <a:srgbClr val="000000"/>
                                </a:solidFill>
                                <a:latin typeface="Cambria Math" panose="02040503050406030204" pitchFamily="18" charset="0"/>
                                <a:ea typeface="宋体" panose="02010600030101010101" pitchFamily="2" charset="-122"/>
                              </a:rPr>
                              <m:t>𝟐</m:t>
                            </m:r>
                          </m:sub>
                        </m:sSub>
                      </m:sup>
                    </m:sSup>
                    <m:r>
                      <a:rPr lang="en-US" altLang="zh-CN" sz="2000" b="1" kern="0">
                        <a:solidFill>
                          <a:srgbClr val="000000"/>
                        </a:solidFill>
                        <a:latin typeface="Cambria Math" panose="02040503050406030204" pitchFamily="18" charset="0"/>
                        <a:ea typeface="宋体" panose="02010600030101010101" pitchFamily="2" charset="-122"/>
                      </a:rPr>
                      <m:t> </m:t>
                    </m:r>
                    <m:r>
                      <a:rPr lang="en-US" altLang="zh-CN" sz="2000" b="1" kern="0">
                        <a:solidFill>
                          <a:srgbClr val="000000"/>
                        </a:solidFill>
                        <a:latin typeface="Cambria Math" panose="02040503050406030204" pitchFamily="18" charset="0"/>
                        <a:ea typeface="宋体" panose="02010600030101010101" pitchFamily="2" charset="-122"/>
                      </a:rPr>
                      <m:t>𝒎𝒐𝒅</m:t>
                    </m:r>
                    <m:r>
                      <a:rPr lang="en-US" altLang="zh-CN" sz="2000" b="1" kern="0">
                        <a:solidFill>
                          <a:srgbClr val="000000"/>
                        </a:solidFill>
                        <a:latin typeface="Cambria Math" panose="02040503050406030204" pitchFamily="18" charset="0"/>
                        <a:ea typeface="宋体" panose="02010600030101010101" pitchFamily="2" charset="-122"/>
                      </a:rPr>
                      <m:t> </m:t>
                    </m:r>
                    <m:r>
                      <a:rPr lang="en-US" altLang="zh-CN" sz="2000" b="1" kern="0">
                        <a:solidFill>
                          <a:srgbClr val="000000"/>
                        </a:solidFill>
                        <a:latin typeface="Cambria Math" panose="02040503050406030204" pitchFamily="18" charset="0"/>
                        <a:ea typeface="宋体" panose="02010600030101010101" pitchFamily="2" charset="-122"/>
                      </a:rPr>
                      <m:t>𝒒</m:t>
                    </m:r>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78230"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7.Alice</a:t>
                </a:r>
                <a:r>
                  <a:rPr lang="zh-CN" altLang="en-US" sz="2000" b="1" kern="0" dirty="0">
                    <a:solidFill>
                      <a:srgbClr val="000000"/>
                    </a:solidFill>
                    <a:latin typeface="Tahoma" panose="020B0604030504040204"/>
                    <a:ea typeface="宋体" panose="02010600030101010101" pitchFamily="2" charset="-122"/>
                  </a:rPr>
                  <a:t>收到</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kern="0">
                            <a:solidFill>
                              <a:srgbClr val="000000"/>
                            </a:solidFill>
                            <a:latin typeface="Cambria Math" panose="02040503050406030204" pitchFamily="18" charset="0"/>
                            <a:ea typeface="宋体" panose="02010600030101010101" pitchFamily="2" charset="-122"/>
                          </a:rPr>
                          <m:t>𝒀</m:t>
                        </m:r>
                      </m:e>
                      <m:sub>
                        <m:r>
                          <a:rPr lang="en-US" altLang="zh-CN" sz="2000" b="1" kern="0">
                            <a:solidFill>
                              <a:srgbClr val="000000"/>
                            </a:solidFill>
                            <a:latin typeface="Cambria Math" panose="02040503050406030204" pitchFamily="18" charset="0"/>
                            <a:ea typeface="宋体" panose="02010600030101010101" pitchFamily="2" charset="-122"/>
                          </a:rPr>
                          <m:t>𝑫</m:t>
                        </m:r>
                        <m:r>
                          <a:rPr lang="en-US" altLang="zh-CN" sz="2000" b="1" kern="0">
                            <a:solidFill>
                              <a:srgbClr val="000000"/>
                            </a:solidFill>
                            <a:latin typeface="Cambria Math" panose="02040503050406030204" pitchFamily="18" charset="0"/>
                            <a:ea typeface="宋体" panose="02010600030101010101" pitchFamily="2" charset="-122"/>
                          </a:rPr>
                          <m:t>𝟐</m:t>
                        </m:r>
                      </m:sub>
                    </m:sSub>
                  </m:oMath>
                </a14:m>
                <a:r>
                  <a:rPr lang="zh-CN" altLang="en-US" sz="2000" b="1" kern="0" dirty="0">
                    <a:solidFill>
                      <a:srgbClr val="000000"/>
                    </a:solidFill>
                    <a:latin typeface="Tahoma" panose="020B0604030504040204"/>
                    <a:ea typeface="宋体" panose="02010600030101010101" pitchFamily="2" charset="-122"/>
                  </a:rPr>
                  <a:t>，计算</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smtClea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𝒀</m:t>
                            </m:r>
                          </m:e>
                          <m:sub>
                            <m:r>
                              <a:rPr lang="en-US" altLang="zh-CN" sz="2000" b="1" i="1" kern="0" smtClean="0">
                                <a:solidFill>
                                  <a:srgbClr val="000000"/>
                                </a:solidFill>
                                <a:latin typeface="Cambria Math" panose="02040503050406030204"/>
                                <a:ea typeface="宋体" panose="02010600030101010101" pitchFamily="2" charset="-122"/>
                              </a:rPr>
                              <m:t>𝑫</m:t>
                            </m:r>
                            <m:r>
                              <a:rPr lang="en-US" altLang="zh-CN" sz="2000" b="1" i="1" kern="0" smtClea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宋体" panose="02010600030101010101" pitchFamily="2" charset="-122"/>
                          </a:rPr>
                          <m:t>)</m:t>
                        </m:r>
                      </m:e>
                      <m:sup>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smtClean="0">
                                <a:solidFill>
                                  <a:srgbClr val="000000"/>
                                </a:solidFill>
                                <a:latin typeface="Cambria Math" panose="02040503050406030204"/>
                                <a:ea typeface="宋体" panose="02010600030101010101" pitchFamily="2" charset="-122"/>
                              </a:rPr>
                              <m:t>𝑨</m:t>
                            </m:r>
                          </m:sub>
                        </m:sSub>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oMath>
                </a14:m>
                <a:endParaRPr lang="en-US" altLang="zh-CN" sz="2000" b="1" kern="0" dirty="0">
                  <a:solidFill>
                    <a:srgbClr val="000000"/>
                  </a:solidFill>
                  <a:latin typeface="Tahoma" panose="020B0604030504040204"/>
                  <a:ea typeface="宋体" panose="02010600030101010101" pitchFamily="2" charset="-122"/>
                </a:endParaRPr>
              </a:p>
              <a:p>
                <a:pPr marL="6254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此时</a:t>
                </a:r>
                <a:r>
                  <a:rPr lang="en-US" altLang="zh-CN" sz="2000" b="1" kern="0" dirty="0">
                    <a:solidFill>
                      <a:srgbClr val="000000"/>
                    </a:solidFill>
                    <a:latin typeface="Tahoma" panose="020B0604030504040204"/>
                    <a:ea typeface="宋体" panose="02010600030101010101" pitchFamily="2" charset="-122"/>
                  </a:rPr>
                  <a:t>Bob</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Alice</a:t>
                </a:r>
                <a:r>
                  <a:rPr lang="zh-CN" altLang="en-US" sz="2000" b="1" kern="0" dirty="0">
                    <a:solidFill>
                      <a:srgbClr val="000000"/>
                    </a:solidFill>
                    <a:latin typeface="Tahoma" panose="020B0604030504040204"/>
                    <a:ea typeface="宋体" panose="02010600030101010101" pitchFamily="2" charset="-122"/>
                  </a:rPr>
                  <a:t>认为他们已共享了密钥，但实际上，</a:t>
                </a:r>
                <a:r>
                  <a:rPr lang="en-US" altLang="zh-CN" sz="2000" b="1" kern="0" dirty="0">
                    <a:solidFill>
                      <a:srgbClr val="000000"/>
                    </a:solidFill>
                    <a:latin typeface="Tahoma" panose="020B0604030504040204"/>
                    <a:ea typeface="宋体" panose="02010600030101010101" pitchFamily="2" charset="-122"/>
                  </a:rPr>
                  <a:t>Bob</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Darth</a:t>
                </a:r>
                <a:r>
                  <a:rPr lang="zh-CN" altLang="en-US" sz="2000" b="1" kern="0" dirty="0">
                    <a:solidFill>
                      <a:srgbClr val="000000"/>
                    </a:solidFill>
                    <a:latin typeface="Tahoma" panose="020B0604030504040204"/>
                    <a:ea typeface="宋体" panose="02010600030101010101" pitchFamily="2" charset="-122"/>
                  </a:rPr>
                  <a:t>共享秘钥</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𝟏</m:t>
                        </m:r>
                      </m:sub>
                    </m:sSub>
                  </m:oMath>
                </a14:m>
                <a:r>
                  <a:rPr lang="zh-CN" altLang="en-US" sz="2000" b="1" kern="0" dirty="0">
                    <a:solidFill>
                      <a:srgbClr val="000000"/>
                    </a:solidFill>
                    <a:latin typeface="Tahoma" panose="020B0604030504040204"/>
                    <a:ea typeface="宋体" panose="02010600030101010101" pitchFamily="2" charset="-122"/>
                  </a:rPr>
                  <a:t>，而</a:t>
                </a:r>
                <a:r>
                  <a:rPr lang="en-US" altLang="zh-CN" sz="2000" b="1" kern="0" dirty="0">
                    <a:solidFill>
                      <a:srgbClr val="000000"/>
                    </a:solidFill>
                    <a:latin typeface="Tahoma" panose="020B0604030504040204"/>
                    <a:ea typeface="宋体" panose="02010600030101010101" pitchFamily="2" charset="-122"/>
                  </a:rPr>
                  <a:t>Alice</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Darth</a:t>
                </a:r>
                <a:r>
                  <a:rPr lang="zh-CN" altLang="en-US" sz="2000" b="1" kern="0" dirty="0">
                    <a:solidFill>
                      <a:srgbClr val="000000"/>
                    </a:solidFill>
                    <a:latin typeface="Tahoma" panose="020B0604030504040204"/>
                    <a:ea typeface="宋体" panose="02010600030101010101" pitchFamily="2" charset="-122"/>
                  </a:rPr>
                  <a:t>共享秘钥</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smtClean="0">
                            <a:solidFill>
                              <a:srgbClr val="000000"/>
                            </a:solidFill>
                            <a:latin typeface="Cambria Math" panose="02040503050406030204"/>
                            <a:ea typeface="宋体" panose="02010600030101010101" pitchFamily="2" charset="-122"/>
                          </a:rPr>
                          <m:t>𝟐</m:t>
                        </m:r>
                      </m:sub>
                    </m:sSub>
                  </m:oMath>
                </a14:m>
                <a:r>
                  <a:rPr lang="zh-CN" altLang="en-US" sz="2000" b="1" kern="0" dirty="0">
                    <a:solidFill>
                      <a:srgbClr val="000000"/>
                    </a:solidFill>
                    <a:latin typeface="Tahoma" panose="020B0604030504040204"/>
                    <a:ea typeface="宋体" panose="02010600030101010101" pitchFamily="2" charset="-122"/>
                  </a:rPr>
                  <a:t>。</a:t>
                </a:r>
                <a:endParaRPr lang="zh-CN" altLang="en-US"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5832648"/>
              </a:xfrm>
              <a:prstGeom prst="rect">
                <a:avLst/>
              </a:prstGeom>
              <a:blipFill rotWithShape="1">
                <a:blip r:embed="rId1"/>
                <a:stretch>
                  <a:fillRect l="-2" t="-9" r="2" b="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796136" y="0"/>
            <a:ext cx="334193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10.1 </a:t>
            </a:r>
            <a:r>
              <a:rPr lang="en-US" altLang="zh-CN" sz="2000" dirty="0" err="1">
                <a:solidFill>
                  <a:srgbClr val="4F56AD"/>
                </a:solidFill>
                <a:latin typeface="黑体" panose="02010609060101010101" pitchFamily="49" charset="-122"/>
              </a:rPr>
              <a:t>Diffie</a:t>
            </a:r>
            <a:r>
              <a:rPr lang="en-US" altLang="zh-CN" sz="2000" dirty="0">
                <a:solidFill>
                  <a:srgbClr val="4F56AD"/>
                </a:solidFill>
                <a:latin typeface="黑体" panose="02010609060101010101" pitchFamily="49" charset="-122"/>
              </a:rPr>
              <a:t>-Hellman</a:t>
            </a:r>
            <a:r>
              <a:rPr lang="zh-CN" altLang="en-US" sz="2000" dirty="0">
                <a:solidFill>
                  <a:srgbClr val="4F56AD"/>
                </a:solidFill>
                <a:latin typeface="黑体" panose="02010609060101010101" pitchFamily="49" charset="-122"/>
              </a:rPr>
              <a:t>密钥交换</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6254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接下来，</a:t>
                </a:r>
                <a:r>
                  <a:rPr lang="en-US" altLang="zh-CN" sz="2000" b="1" kern="0" dirty="0">
                    <a:solidFill>
                      <a:srgbClr val="000000"/>
                    </a:solidFill>
                    <a:latin typeface="Tahoma" panose="020B0604030504040204"/>
                    <a:ea typeface="宋体" panose="02010600030101010101" pitchFamily="2" charset="-122"/>
                  </a:rPr>
                  <a:t>Bob</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Alice</a:t>
                </a:r>
                <a:r>
                  <a:rPr lang="zh-CN" altLang="en-US" sz="2000" b="1" kern="0" dirty="0">
                    <a:solidFill>
                      <a:srgbClr val="000000"/>
                    </a:solidFill>
                    <a:latin typeface="Tahoma" panose="020B0604030504040204"/>
                    <a:ea typeface="宋体" panose="02010600030101010101" pitchFamily="2" charset="-122"/>
                  </a:rPr>
                  <a:t>之间的通信以下列方式泄密：</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	1.Alice</a:t>
                </a:r>
                <a:r>
                  <a:rPr lang="zh-CN" altLang="en-US" sz="2000" b="1" kern="0" dirty="0">
                    <a:solidFill>
                      <a:srgbClr val="000000"/>
                    </a:solidFill>
                    <a:latin typeface="Tahoma" panose="020B0604030504040204"/>
                    <a:ea typeface="宋体" panose="02010600030101010101" pitchFamily="2" charset="-122"/>
                  </a:rPr>
                  <a:t>发了一份加密的消息</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𝑴</m:t>
                    </m:r>
                  </m:oMath>
                </a14:m>
                <a:r>
                  <a:rPr lang="zh-CN" altLang="en-US" sz="2000" b="1" kern="0" dirty="0">
                    <a:solidFill>
                      <a:srgbClr val="000000"/>
                    </a:solidFill>
                    <a:latin typeface="Tahoma" panose="020B0604030504040204"/>
                    <a:ea typeface="宋体" panose="02010600030101010101" pitchFamily="2" charset="-122"/>
                  </a:rPr>
                  <a:t>：</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𝑬</m:t>
                    </m:r>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𝑲</m:t>
                        </m:r>
                      </m:e>
                      <m:sub>
                        <m:r>
                          <a:rPr lang="en-US" altLang="zh-CN" sz="2000" b="1" i="1" kern="0" smtClean="0">
                            <a:solidFill>
                              <a:srgbClr val="000000"/>
                            </a:solidFill>
                            <a:latin typeface="Cambria Math" panose="02040503050406030204"/>
                            <a:ea typeface="宋体" panose="02010600030101010101" pitchFamily="2" charset="-122"/>
                          </a:rPr>
                          <m:t>𝟐</m:t>
                        </m:r>
                      </m:sub>
                    </m:sSub>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𝑴</m:t>
                    </m:r>
                    <m:r>
                      <a:rPr lang="en-US" altLang="zh-CN" sz="2000" b="1" i="1" kern="0" smtClean="0">
                        <a:solidFill>
                          <a:srgbClr val="000000"/>
                        </a:solidFill>
                        <a:latin typeface="Cambria Math" panose="02040503050406030204"/>
                        <a:ea typeface="宋体" panose="02010600030101010101" pitchFamily="2" charset="-122"/>
                      </a:rPr>
                      <m:t>) </m:t>
                    </m:r>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	2.Darth</a:t>
                </a:r>
                <a:r>
                  <a:rPr lang="zh-CN" altLang="en-US" sz="2000" b="1" kern="0" dirty="0">
                    <a:solidFill>
                      <a:srgbClr val="000000"/>
                    </a:solidFill>
                    <a:latin typeface="Tahoma" panose="020B0604030504040204"/>
                    <a:ea typeface="宋体" panose="02010600030101010101" pitchFamily="2" charset="-122"/>
                  </a:rPr>
                  <a:t>截获了该密消息，解密，恢复出</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𝑴</m:t>
                    </m:r>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89852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	3.Darth</a:t>
                </a:r>
                <a:r>
                  <a:rPr lang="zh-CN" altLang="en-US" sz="2000" b="1" kern="0" dirty="0">
                    <a:solidFill>
                      <a:srgbClr val="000000"/>
                    </a:solidFill>
                    <a:latin typeface="Tahoma" panose="020B0604030504040204"/>
                    <a:ea typeface="宋体" panose="02010600030101010101" pitchFamily="2" charset="-122"/>
                  </a:rPr>
                  <a:t>将</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𝑬</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smtClea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𝑴</m:t>
                    </m:r>
                    <m:r>
                      <a:rPr lang="en-US" altLang="zh-CN" sz="2000" b="1" i="1" ker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或</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𝑬</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smtClea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𝑴</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发给</a:t>
                </a:r>
                <a:r>
                  <a:rPr lang="en-US" altLang="zh-CN" sz="2000" b="1" kern="0" dirty="0">
                    <a:solidFill>
                      <a:srgbClr val="000000"/>
                    </a:solidFill>
                    <a:latin typeface="Tahoma" panose="020B0604030504040204"/>
                    <a:ea typeface="宋体" panose="02010600030101010101" pitchFamily="2" charset="-122"/>
                  </a:rPr>
                  <a:t>Bob</a:t>
                </a:r>
                <a:r>
                  <a:rPr lang="zh-CN" altLang="en-US" sz="2000" b="1" kern="0" dirty="0">
                    <a:solidFill>
                      <a:srgbClr val="000000"/>
                    </a:solidFill>
                    <a:latin typeface="Tahoma" panose="020B0604030504040204"/>
                    <a:ea typeface="宋体" panose="02010600030101010101" pitchFamily="2" charset="-122"/>
                  </a:rPr>
                  <a:t>，其中</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𝑴</m:t>
                    </m:r>
                    <m:r>
                      <a:rPr lang="en-US" altLang="zh-CN" sz="2000" b="1" i="1" kern="0" smtClea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是任意的消息。第一种情况，</a:t>
                </a:r>
                <a:r>
                  <a:rPr lang="en-US" altLang="zh-CN" sz="2000" b="1" kern="0" dirty="0">
                    <a:solidFill>
                      <a:srgbClr val="000000"/>
                    </a:solidFill>
                    <a:latin typeface="Tahoma" panose="020B0604030504040204"/>
                    <a:ea typeface="宋体" panose="02010600030101010101" pitchFamily="2" charset="-122"/>
                  </a:rPr>
                  <a:t>Darth</a:t>
                </a:r>
                <a:r>
                  <a:rPr lang="zh-CN" altLang="en-US" sz="2000" b="1" kern="0" dirty="0">
                    <a:solidFill>
                      <a:srgbClr val="000000"/>
                    </a:solidFill>
                    <a:latin typeface="Tahoma" panose="020B0604030504040204"/>
                    <a:ea typeface="宋体" panose="02010600030101010101" pitchFamily="2" charset="-122"/>
                  </a:rPr>
                  <a:t>只是简单的偷听通信，而不是改变它。第二种情况，</a:t>
                </a:r>
                <a:r>
                  <a:rPr lang="en-US" altLang="zh-CN" sz="2000" b="1" kern="0" dirty="0">
                    <a:solidFill>
                      <a:srgbClr val="000000"/>
                    </a:solidFill>
                    <a:latin typeface="Tahoma" panose="020B0604030504040204"/>
                    <a:ea typeface="宋体" panose="02010600030101010101" pitchFamily="2" charset="-122"/>
                  </a:rPr>
                  <a:t>Darth</a:t>
                </a:r>
                <a:r>
                  <a:rPr lang="zh-CN" altLang="en-US" sz="2000" b="1" kern="0" dirty="0">
                    <a:solidFill>
                      <a:srgbClr val="000000"/>
                    </a:solidFill>
                    <a:latin typeface="Tahoma" panose="020B0604030504040204"/>
                    <a:ea typeface="宋体" panose="02010600030101010101" pitchFamily="2" charset="-122"/>
                  </a:rPr>
                  <a:t>想修改给</a:t>
                </a:r>
                <a:r>
                  <a:rPr lang="en-US" altLang="zh-CN" sz="2000" b="1" kern="0" dirty="0">
                    <a:solidFill>
                      <a:srgbClr val="000000"/>
                    </a:solidFill>
                    <a:latin typeface="Tahoma" panose="020B0604030504040204"/>
                    <a:ea typeface="宋体" panose="02010600030101010101" pitchFamily="2" charset="-122"/>
                  </a:rPr>
                  <a:t>Bob</a:t>
                </a:r>
                <a:r>
                  <a:rPr lang="zh-CN" altLang="en-US" sz="2000" b="1" kern="0" dirty="0">
                    <a:solidFill>
                      <a:srgbClr val="000000"/>
                    </a:solidFill>
                    <a:latin typeface="Tahoma" panose="020B0604030504040204"/>
                    <a:ea typeface="宋体" panose="02010600030101010101" pitchFamily="2" charset="-122"/>
                  </a:rPr>
                  <a:t>的消息。</a:t>
                </a:r>
                <a:endParaRPr lang="en-US" altLang="zh-CN" sz="2000" b="1" kern="0" dirty="0">
                  <a:solidFill>
                    <a:srgbClr val="000000"/>
                  </a:solidFill>
                  <a:latin typeface="Tahoma" panose="020B0604030504040204"/>
                  <a:ea typeface="宋体" panose="02010600030101010101" pitchFamily="2" charset="-122"/>
                </a:endParaRPr>
              </a:p>
              <a:p>
                <a:pPr marL="6254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密钥交换协议不能抵抗上述的攻击，因为它没有对通信的参与方进行认证。这些缺点可以通过使用数字签名和公钥证书来克服。</a:t>
                </a:r>
                <a:endParaRPr lang="zh-CN" altLang="en-US"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5832648"/>
              </a:xfrm>
              <a:prstGeom prst="rect">
                <a:avLst/>
              </a:prstGeom>
              <a:blipFill rotWithShape="1">
                <a:blip r:embed="rId1"/>
                <a:stretch>
                  <a:fillRect l="-2" t="-9" r="2" b="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796136" y="0"/>
            <a:ext cx="334193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10.1 </a:t>
            </a:r>
            <a:r>
              <a:rPr lang="en-US" altLang="zh-CN" sz="2000" dirty="0" err="1">
                <a:solidFill>
                  <a:srgbClr val="4F56AD"/>
                </a:solidFill>
                <a:latin typeface="黑体" panose="02010609060101010101" pitchFamily="49" charset="-122"/>
              </a:rPr>
              <a:t>Diffie</a:t>
            </a:r>
            <a:r>
              <a:rPr lang="en-US" altLang="zh-CN" sz="2000" dirty="0">
                <a:solidFill>
                  <a:srgbClr val="4F56AD"/>
                </a:solidFill>
                <a:latin typeface="黑体" panose="02010609060101010101" pitchFamily="49" charset="-122"/>
              </a:rPr>
              <a:t>-Hellman</a:t>
            </a:r>
            <a:r>
              <a:rPr lang="zh-CN" altLang="en-US" sz="2000" dirty="0">
                <a:solidFill>
                  <a:srgbClr val="4F56AD"/>
                </a:solidFill>
                <a:latin typeface="黑体" panose="02010609060101010101" pitchFamily="49" charset="-122"/>
              </a:rPr>
              <a:t>密钥交换</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1507" name="Rectangle 3"/>
              <p:cNvSpPr>
                <a:spLocks noGrp="1" noChangeArrowheads="1"/>
              </p:cNvSpPr>
              <p:nvPr>
                <p:ph idx="1"/>
              </p:nvPr>
            </p:nvSpPr>
            <p:spPr>
              <a:xfrm>
                <a:off x="428625" y="1412776"/>
                <a:ext cx="8229600" cy="4525963"/>
              </a:xfrm>
            </p:spPr>
            <p:txBody>
              <a:bodyPr>
                <a:noAutofit/>
              </a:body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kumimoji="1" lang="en-US" altLang="zh-CN" sz="2000" b="1" kern="0" dirty="0">
                    <a:solidFill>
                      <a:srgbClr val="000000"/>
                    </a:solidFill>
                    <a:latin typeface="Tahoma" panose="020B0604030504040204"/>
                    <a:ea typeface="宋体" panose="02010600030101010101" pitchFamily="2" charset="-122"/>
                  </a:rPr>
                  <a:t>1984</a:t>
                </a:r>
                <a:r>
                  <a:rPr kumimoji="1" lang="zh-CN" altLang="en-US" sz="2000" b="1" kern="0" dirty="0">
                    <a:solidFill>
                      <a:srgbClr val="000000"/>
                    </a:solidFill>
                    <a:latin typeface="Tahoma" panose="020B0604030504040204"/>
                    <a:ea typeface="宋体" panose="02010600030101010101" pitchFamily="2" charset="-122"/>
                  </a:rPr>
                  <a:t>年，</a:t>
                </a:r>
                <a:r>
                  <a:rPr kumimoji="1" lang="en-US" altLang="zh-CN" sz="2000" b="1" kern="0" dirty="0" err="1">
                    <a:solidFill>
                      <a:srgbClr val="000000"/>
                    </a:solidFill>
                    <a:latin typeface="Tahoma" panose="020B0604030504040204"/>
                    <a:ea typeface="宋体" panose="02010600030101010101" pitchFamily="2" charset="-122"/>
                  </a:rPr>
                  <a:t>T.Elgamal</a:t>
                </a:r>
                <a:r>
                  <a:rPr kumimoji="1" lang="zh-CN" altLang="en-US" sz="2000" b="1" kern="0" dirty="0">
                    <a:solidFill>
                      <a:srgbClr val="000000"/>
                    </a:solidFill>
                    <a:latin typeface="Tahoma" panose="020B0604030504040204"/>
                    <a:ea typeface="宋体" panose="02010600030101010101" pitchFamily="2" charset="-122"/>
                  </a:rPr>
                  <a:t>提出了一种基于离散对数的公开密钥体制，</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与</a:t>
                </a:r>
                <a:r>
                  <a:rPr kumimoji="1" lang="en-US" altLang="zh-CN" sz="2000" b="1" kern="0" dirty="0" err="1">
                    <a:solidFill>
                      <a:srgbClr val="000000"/>
                    </a:solidFill>
                    <a:latin typeface="Tahoma" panose="020B0604030504040204"/>
                    <a:ea typeface="宋体" panose="02010600030101010101" pitchFamily="2" charset="-122"/>
                  </a:rPr>
                  <a:t>Diffie</a:t>
                </a:r>
                <a:r>
                  <a:rPr kumimoji="1" lang="en-US" altLang="zh-CN" sz="2000" b="1" kern="0" dirty="0">
                    <a:solidFill>
                      <a:srgbClr val="000000"/>
                    </a:solidFill>
                    <a:latin typeface="Tahoma" panose="020B0604030504040204"/>
                    <a:ea typeface="宋体" panose="02010600030101010101" pitchFamily="2" charset="-122"/>
                  </a:rPr>
                  <a:t>-Hellman</a:t>
                </a:r>
                <a:r>
                  <a:rPr kumimoji="1" lang="zh-CN" altLang="en-US" sz="2000" b="1" kern="0" dirty="0">
                    <a:solidFill>
                      <a:srgbClr val="000000"/>
                    </a:solidFill>
                    <a:latin typeface="Tahoma" panose="020B0604030504040204"/>
                    <a:ea typeface="宋体" panose="02010600030101010101" pitchFamily="2" charset="-122"/>
                  </a:rPr>
                  <a:t>密钥分配体制密切相关</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a:p>
                <a:pPr marL="982980" lvl="2" indent="-285750" eaLnBrk="1" hangingPunct="1">
                  <a:lnSpc>
                    <a:spcPct val="130000"/>
                  </a:lnSpc>
                  <a:spcBef>
                    <a:spcPct val="20000"/>
                  </a:spcBef>
                  <a:buClr>
                    <a:srgbClr val="4768F5"/>
                  </a:buClr>
                  <a:buSzPct val="60000"/>
                  <a:buFont typeface="Wingdings" panose="05000000000000000000" pitchFamily="2" charset="2"/>
                  <a:buChar char="l"/>
                </a:pPr>
                <a:r>
                  <a:rPr kumimoji="1" lang="en-US" altLang="zh-CN" sz="1800" b="1" kern="0" dirty="0" err="1">
                    <a:solidFill>
                      <a:srgbClr val="000000"/>
                    </a:solidFill>
                    <a:latin typeface="Tahoma" panose="020B0604030504040204"/>
                    <a:ea typeface="宋体" panose="02010600030101010101" pitchFamily="2" charset="-122"/>
                  </a:rPr>
                  <a:t>ElGamal</a:t>
                </a:r>
                <a:r>
                  <a:rPr kumimoji="1" lang="zh-CN" altLang="en-US" sz="1800" b="1" kern="0" dirty="0">
                    <a:solidFill>
                      <a:srgbClr val="000000"/>
                    </a:solidFill>
                    <a:latin typeface="Tahoma" panose="020B0604030504040204"/>
                    <a:ea typeface="宋体" panose="02010600030101010101" pitchFamily="2" charset="-122"/>
                  </a:rPr>
                  <a:t>密码体系应用于一些技术标准中，如数字签名</a:t>
                </a:r>
                <a:r>
                  <a:rPr kumimoji="1" lang="en-US" altLang="zh-CN" sz="1800" b="1" kern="0" dirty="0">
                    <a:solidFill>
                      <a:srgbClr val="000000"/>
                    </a:solidFill>
                    <a:latin typeface="Tahoma" panose="020B0604030504040204"/>
                    <a:ea typeface="宋体" panose="02010600030101010101" pitchFamily="2" charset="-122"/>
                  </a:rPr>
                  <a:t>(DSS)</a:t>
                </a:r>
                <a:r>
                  <a:rPr kumimoji="1" lang="zh-CN" altLang="en-US" sz="1800" b="1" kern="0" dirty="0">
                    <a:solidFill>
                      <a:srgbClr val="000000"/>
                    </a:solidFill>
                    <a:latin typeface="Tahoma" panose="020B0604030504040204"/>
                    <a:ea typeface="宋体" panose="02010600030101010101" pitchFamily="2" charset="-122"/>
                  </a:rPr>
                  <a:t>和</a:t>
                </a:r>
                <a:r>
                  <a:rPr kumimoji="1" lang="en-US" altLang="zh-CN" sz="1800" b="1" kern="0" dirty="0">
                    <a:solidFill>
                      <a:srgbClr val="000000"/>
                    </a:solidFill>
                    <a:latin typeface="Tahoma" panose="020B0604030504040204"/>
                    <a:ea typeface="宋体" panose="02010600030101010101" pitchFamily="2" charset="-122"/>
                  </a:rPr>
                  <a:t>S/MIME</a:t>
                </a:r>
                <a:r>
                  <a:rPr kumimoji="1" lang="zh-CN" altLang="en-US" sz="1800" b="1" kern="0" dirty="0">
                    <a:solidFill>
                      <a:srgbClr val="000000"/>
                    </a:solidFill>
                    <a:latin typeface="Tahoma" panose="020B0604030504040204"/>
                    <a:ea typeface="宋体" panose="02010600030101010101" pitchFamily="2" charset="-122"/>
                  </a:rPr>
                  <a:t>电子邮件标准。</a:t>
                </a:r>
                <a:endParaRPr kumimoji="1" lang="en-US" altLang="zh-CN" sz="1800" b="1" kern="0" dirty="0">
                  <a:solidFill>
                    <a:srgbClr val="000000"/>
                  </a:solidFill>
                  <a:latin typeface="Tahoma" panose="020B0604030504040204"/>
                  <a:ea typeface="宋体" panose="02010600030101010101" pitchFamily="2" charset="-122"/>
                </a:endParaRPr>
              </a:p>
              <a:p>
                <a:pPr marL="627380" lvl="2" indent="-457200" eaLnBrk="1" hangingPunct="1">
                  <a:lnSpc>
                    <a:spcPct val="130000"/>
                  </a:lnSpc>
                  <a:spcBef>
                    <a:spcPct val="20000"/>
                  </a:spcBef>
                  <a:buClr>
                    <a:srgbClr val="4768F5"/>
                  </a:buClr>
                  <a:buSzPct val="60000"/>
                  <a:buFont typeface="Wingdings" panose="05000000000000000000" pitchFamily="2" charset="2"/>
                  <a:buChar char="q"/>
                </a:pPr>
                <a:r>
                  <a:rPr kumimoji="1" lang="en-US" altLang="zh-CN" sz="2000" b="1" kern="0" dirty="0" err="1">
                    <a:solidFill>
                      <a:srgbClr val="000000"/>
                    </a:solidFill>
                    <a:latin typeface="Tahoma" panose="020B0604030504040204"/>
                    <a:ea typeface="宋体" panose="02010600030101010101" pitchFamily="2" charset="-122"/>
                  </a:rPr>
                  <a:t>ElGamal</a:t>
                </a:r>
                <a:r>
                  <a:rPr kumimoji="1" lang="zh-CN" altLang="en-US" sz="2000" b="1" kern="0" dirty="0">
                    <a:solidFill>
                      <a:srgbClr val="000000"/>
                    </a:solidFill>
                    <a:latin typeface="Tahoma" panose="020B0604030504040204"/>
                    <a:ea typeface="宋体" panose="02010600030101010101" pitchFamily="2" charset="-122"/>
                  </a:rPr>
                  <a:t>的系统用户共同选择一个素数</a:t>
                </a:r>
                <a14:m>
                  <m:oMath xmlns:m="http://schemas.openxmlformats.org/officeDocument/2006/math">
                    <m:r>
                      <a:rPr kumimoji="1" lang="en-US" altLang="zh-CN" sz="2000" b="1" i="1" kern="0" dirty="0" smtClean="0">
                        <a:solidFill>
                          <a:srgbClr val="000000"/>
                        </a:solidFill>
                        <a:latin typeface="Cambria Math" panose="02040503050406030204" pitchFamily="18" charset="0"/>
                        <a:ea typeface="宋体" panose="02010600030101010101" pitchFamily="2" charset="-122"/>
                      </a:rPr>
                      <m:t>𝒒</m:t>
                    </m:r>
                  </m:oMath>
                </a14:m>
                <a:r>
                  <a:rPr kumimoji="1" lang="zh-CN" altLang="en-US" sz="2000" b="1" kern="0" dirty="0">
                    <a:solidFill>
                      <a:srgbClr val="000000"/>
                    </a:solidFill>
                    <a:latin typeface="Tahoma" panose="020B0604030504040204"/>
                    <a:ea typeface="宋体" panose="02010600030101010101" pitchFamily="2" charset="-122"/>
                  </a:rPr>
                  <a:t>，</a:t>
                </a:r>
                <a14:m>
                  <m:oMath xmlns:m="http://schemas.openxmlformats.org/officeDocument/2006/math">
                    <m:r>
                      <a:rPr kumimoji="1" lang="zh-CN" altLang="en-US" sz="2000" b="1" i="1" kern="0" smtClean="0">
                        <a:solidFill>
                          <a:srgbClr val="000000"/>
                        </a:solidFill>
                        <a:latin typeface="Cambria Math" panose="02040503050406030204"/>
                        <a:ea typeface="宋体" panose="02010600030101010101" pitchFamily="2" charset="-122"/>
                      </a:rPr>
                      <m:t>𝜶</m:t>
                    </m:r>
                  </m:oMath>
                </a14:m>
                <a:r>
                  <a:rPr kumimoji="1" lang="zh-CN" altLang="en-US" sz="2000" b="1" kern="0" dirty="0">
                    <a:solidFill>
                      <a:srgbClr val="000000"/>
                    </a:solidFill>
                    <a:latin typeface="Tahoma" panose="020B0604030504040204"/>
                    <a:ea typeface="宋体" panose="02010600030101010101" pitchFamily="2" charset="-122"/>
                  </a:rPr>
                  <a:t>是</a:t>
                </a:r>
                <a14:m>
                  <m:oMath xmlns:m="http://schemas.openxmlformats.org/officeDocument/2006/math">
                    <m:r>
                      <a:rPr kumimoji="1" lang="en-US" altLang="zh-CN" sz="2000" b="1" i="1" kern="0" dirty="0" smtClean="0">
                        <a:solidFill>
                          <a:srgbClr val="000000"/>
                        </a:solidFill>
                        <a:latin typeface="Cambria Math" panose="02040503050406030204" pitchFamily="18" charset="0"/>
                        <a:ea typeface="宋体" panose="02010600030101010101" pitchFamily="2" charset="-122"/>
                      </a:rPr>
                      <m:t>𝒒</m:t>
                    </m:r>
                  </m:oMath>
                </a14:m>
                <a:r>
                  <a:rPr kumimoji="1" lang="zh-CN" altLang="en-US" sz="2000" b="1" kern="0" dirty="0">
                    <a:solidFill>
                      <a:srgbClr val="000000"/>
                    </a:solidFill>
                    <a:latin typeface="Tahoma" panose="020B0604030504040204"/>
                    <a:ea typeface="宋体" panose="02010600030101010101" pitchFamily="2" charset="-122"/>
                  </a:rPr>
                  <a:t>的素跟</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本原根</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。用户</a:t>
                </a:r>
                <a:r>
                  <a:rPr kumimoji="1" lang="en-US" altLang="zh-CN" sz="2000" b="1" kern="0" dirty="0">
                    <a:solidFill>
                      <a:srgbClr val="000000"/>
                    </a:solidFill>
                    <a:latin typeface="Tahoma" panose="020B0604030504040204"/>
                    <a:ea typeface="宋体" panose="02010600030101010101" pitchFamily="2" charset="-122"/>
                  </a:rPr>
                  <a:t>A</a:t>
                </a:r>
                <a:r>
                  <a:rPr kumimoji="1" lang="zh-CN" altLang="en-US" sz="2000" b="1" kern="0" dirty="0">
                    <a:solidFill>
                      <a:srgbClr val="000000"/>
                    </a:solidFill>
                    <a:latin typeface="Tahoma" panose="020B0604030504040204"/>
                    <a:ea typeface="宋体" panose="02010600030101010101" pitchFamily="2" charset="-122"/>
                  </a:rPr>
                  <a:t>生成的密钥对如下：</a:t>
                </a: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kumimoji="1" lang="en-US" altLang="zh-CN" sz="2000" b="1" kern="0" dirty="0">
                    <a:solidFill>
                      <a:srgbClr val="000000"/>
                    </a:solidFill>
                    <a:latin typeface="Tahoma" panose="020B0604030504040204"/>
                    <a:ea typeface="宋体" panose="02010600030101010101" pitchFamily="2" charset="-122"/>
                  </a:rPr>
                  <a:t>	1.</a:t>
                </a:r>
                <a:r>
                  <a:rPr kumimoji="1" lang="zh-CN" altLang="en-US" sz="2000" b="1" kern="0" dirty="0">
                    <a:solidFill>
                      <a:srgbClr val="000000"/>
                    </a:solidFill>
                    <a:latin typeface="Tahoma" panose="020B0604030504040204"/>
                    <a:ea typeface="宋体" panose="02010600030101010101" pitchFamily="2" charset="-122"/>
                  </a:rPr>
                  <a:t>随机生成整数</a:t>
                </a:r>
                <a14:m>
                  <m:oMath xmlns:m="http://schemas.openxmlformats.org/officeDocument/2006/math">
                    <m:sSub>
                      <m:sSubPr>
                        <m:ctrlPr>
                          <a:rPr kumimoji="1" lang="en-US" altLang="zh-CN" sz="2000" b="1" i="1" kern="0" smtClean="0">
                            <a:solidFill>
                              <a:srgbClr val="000000"/>
                            </a:solidFill>
                            <a:latin typeface="Cambria Math" panose="02040503050406030204" pitchFamily="18" charset="0"/>
                            <a:ea typeface="宋体" panose="02010600030101010101" pitchFamily="2" charset="-122"/>
                          </a:rPr>
                        </m:ctrlPr>
                      </m:sSubPr>
                      <m:e>
                        <m:r>
                          <a:rPr kumimoji="1" lang="en-US" altLang="zh-CN" sz="2000" b="1" i="1" kern="0" smtClean="0">
                            <a:solidFill>
                              <a:srgbClr val="000000"/>
                            </a:solidFill>
                            <a:latin typeface="Cambria Math" panose="02040503050406030204"/>
                            <a:ea typeface="宋体" panose="02010600030101010101" pitchFamily="2" charset="-122"/>
                          </a:rPr>
                          <m:t>𝑿</m:t>
                        </m:r>
                      </m:e>
                      <m:sub>
                        <m:r>
                          <a:rPr kumimoji="1" lang="en-US" altLang="zh-CN" sz="2000" b="1" i="1" kern="0" smtClean="0">
                            <a:solidFill>
                              <a:srgbClr val="000000"/>
                            </a:solidFill>
                            <a:latin typeface="Cambria Math" panose="02040503050406030204"/>
                            <a:ea typeface="宋体" panose="02010600030101010101" pitchFamily="2" charset="-122"/>
                          </a:rPr>
                          <m:t>𝑨</m:t>
                        </m:r>
                      </m:sub>
                    </m:sSub>
                  </m:oMath>
                </a14:m>
                <a:r>
                  <a:rPr kumimoji="1" lang="zh-CN" altLang="en-US" sz="2000" b="1" kern="0" dirty="0">
                    <a:solidFill>
                      <a:srgbClr val="000000"/>
                    </a:solidFill>
                    <a:latin typeface="Tahoma" panose="020B0604030504040204"/>
                    <a:ea typeface="宋体" panose="02010600030101010101" pitchFamily="2" charset="-122"/>
                  </a:rPr>
                  <a:t>，使得</a:t>
                </a:r>
                <a14:m>
                  <m:oMath xmlns:m="http://schemas.openxmlformats.org/officeDocument/2006/math">
                    <m:r>
                      <a:rPr kumimoji="1" lang="en-US" altLang="zh-CN" sz="2000" b="1" i="0" kern="0" smtClean="0">
                        <a:solidFill>
                          <a:srgbClr val="000000"/>
                        </a:solidFill>
                        <a:latin typeface="Cambria Math" panose="02040503050406030204"/>
                        <a:ea typeface="宋体" panose="02010600030101010101" pitchFamily="2" charset="-122"/>
                      </a:rPr>
                      <m:t>𝟏</m:t>
                    </m:r>
                    <m:r>
                      <a:rPr kumimoji="1" lang="en-US" altLang="zh-CN" sz="2000" b="1" i="0" kern="0" smtClean="0">
                        <a:solidFill>
                          <a:srgbClr val="000000"/>
                        </a:solidFill>
                        <a:latin typeface="Cambria Math" panose="02040503050406030204"/>
                        <a:ea typeface="宋体" panose="02010600030101010101" pitchFamily="2" charset="-122"/>
                      </a:rPr>
                      <m:t>&lt;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𝑿</m:t>
                        </m:r>
                      </m:e>
                      <m:sub>
                        <m:r>
                          <a:rPr kumimoji="1" lang="en-US" altLang="zh-CN" sz="2000" b="1" i="1" kern="0">
                            <a:solidFill>
                              <a:srgbClr val="000000"/>
                            </a:solidFill>
                            <a:latin typeface="Cambria Math" panose="02040503050406030204"/>
                            <a:ea typeface="宋体" panose="02010600030101010101" pitchFamily="2" charset="-122"/>
                          </a:rPr>
                          <m:t>𝑨</m:t>
                        </m:r>
                      </m:sub>
                    </m:sSub>
                    <m:r>
                      <a:rPr kumimoji="1" lang="en-US" altLang="zh-CN" sz="2000" b="1" i="1" kern="0" smtClean="0">
                        <a:solidFill>
                          <a:srgbClr val="000000"/>
                        </a:solidFill>
                        <a:latin typeface="Cambria Math" panose="02040503050406030204"/>
                        <a:ea typeface="宋体" panose="02010600030101010101" pitchFamily="2" charset="-122"/>
                      </a:rPr>
                      <m:t>&lt;</m:t>
                    </m:r>
                    <m:r>
                      <a:rPr kumimoji="1" lang="en-US" altLang="zh-CN" sz="2000" b="1" i="1" kern="0" smtClean="0">
                        <a:solidFill>
                          <a:srgbClr val="000000"/>
                        </a:solidFill>
                        <a:latin typeface="Cambria Math" panose="02040503050406030204"/>
                        <a:ea typeface="宋体" panose="02010600030101010101" pitchFamily="2" charset="-122"/>
                      </a:rPr>
                      <m:t>𝒒</m:t>
                    </m:r>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𝟏</m:t>
                    </m:r>
                  </m:oMath>
                </a14:m>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kumimoji="1" lang="en-US" altLang="zh-CN" sz="2000" b="1" kern="0" dirty="0">
                    <a:solidFill>
                      <a:srgbClr val="000000"/>
                    </a:solidFill>
                    <a:latin typeface="Tahoma" panose="020B0604030504040204"/>
                    <a:ea typeface="宋体" panose="02010600030101010101" pitchFamily="2" charset="-122"/>
                  </a:rPr>
                  <a:t>	2.</a:t>
                </a:r>
                <a:r>
                  <a:rPr kumimoji="1" lang="zh-CN" altLang="en-US" sz="2000" b="1" kern="0" dirty="0">
                    <a:solidFill>
                      <a:srgbClr val="000000"/>
                    </a:solidFill>
                    <a:latin typeface="Tahoma" panose="020B0604030504040204"/>
                    <a:ea typeface="宋体" panose="02010600030101010101" pitchFamily="2" charset="-122"/>
                  </a:rPr>
                  <a:t>计算</a:t>
                </a:r>
                <a14:m>
                  <m:oMath xmlns:m="http://schemas.openxmlformats.org/officeDocument/2006/math">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smtClean="0">
                            <a:solidFill>
                              <a:srgbClr val="000000"/>
                            </a:solidFill>
                            <a:latin typeface="Cambria Math" panose="02040503050406030204"/>
                            <a:ea typeface="宋体" panose="02010600030101010101" pitchFamily="2" charset="-122"/>
                          </a:rPr>
                          <m:t>𝒀</m:t>
                        </m:r>
                      </m:e>
                      <m:sub>
                        <m:r>
                          <a:rPr kumimoji="1" lang="en-US" altLang="zh-CN" sz="2000" b="1" i="1" kern="0">
                            <a:solidFill>
                              <a:srgbClr val="000000"/>
                            </a:solidFill>
                            <a:latin typeface="Cambria Math" panose="02040503050406030204"/>
                            <a:ea typeface="宋体" panose="02010600030101010101" pitchFamily="2" charset="-122"/>
                          </a:rPr>
                          <m:t>𝑨</m:t>
                        </m:r>
                      </m:sub>
                    </m:sSub>
                    <m:r>
                      <a:rPr kumimoji="1" lang="en-US" altLang="zh-CN" sz="2000" b="1" i="1" kern="0" smtClea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kumimoji="1" lang="zh-CN" altLang="en-US" sz="2000" b="1" i="1" kern="0">
                            <a:solidFill>
                              <a:srgbClr val="000000"/>
                            </a:solidFill>
                            <a:latin typeface="Cambria Math" panose="02040503050406030204"/>
                            <a:ea typeface="宋体" panose="02010600030101010101" pitchFamily="2" charset="-122"/>
                          </a:rPr>
                          <m:t>𝜶</m:t>
                        </m:r>
                      </m:e>
                      <m:sup>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smtClean="0">
                                <a:solidFill>
                                  <a:srgbClr val="000000"/>
                                </a:solidFill>
                                <a:latin typeface="Cambria Math" panose="02040503050406030204"/>
                                <a:ea typeface="宋体" panose="02010600030101010101" pitchFamily="2" charset="-122"/>
                              </a:rPr>
                              <m:t>𝑨</m:t>
                            </m:r>
                          </m:sub>
                        </m:sSub>
                      </m:sup>
                    </m:sSup>
                    <m:r>
                      <a:rPr kumimoji="1" lang="en-US" altLang="zh-CN" sz="2000" b="1" i="1" kern="0" smtClean="0">
                        <a:solidFill>
                          <a:srgbClr val="000000"/>
                        </a:solidFill>
                        <a:latin typeface="Cambria Math" panose="02040503050406030204"/>
                        <a:ea typeface="宋体" panose="02010600030101010101" pitchFamily="2" charset="-122"/>
                      </a:rPr>
                      <m:t> </m:t>
                    </m:r>
                    <m:r>
                      <a:rPr kumimoji="1" lang="en-US" altLang="zh-CN" sz="2000" b="1" i="1" kern="0" smtClean="0">
                        <a:solidFill>
                          <a:srgbClr val="000000"/>
                        </a:solidFill>
                        <a:latin typeface="Cambria Math" panose="02040503050406030204"/>
                        <a:ea typeface="宋体" panose="02010600030101010101" pitchFamily="2" charset="-122"/>
                      </a:rPr>
                      <m:t>𝒎𝒐𝒅</m:t>
                    </m:r>
                    <m:r>
                      <a:rPr kumimoji="1" lang="en-US" altLang="zh-CN" sz="2000" b="1" i="1" kern="0" smtClean="0">
                        <a:solidFill>
                          <a:srgbClr val="000000"/>
                        </a:solidFill>
                        <a:latin typeface="Cambria Math" panose="02040503050406030204"/>
                        <a:ea typeface="宋体" panose="02010600030101010101" pitchFamily="2" charset="-122"/>
                      </a:rPr>
                      <m:t> </m:t>
                    </m:r>
                    <m:r>
                      <a:rPr kumimoji="1" lang="en-US" altLang="zh-CN" sz="2000" b="1" i="1" kern="0" smtClean="0">
                        <a:solidFill>
                          <a:srgbClr val="000000"/>
                        </a:solidFill>
                        <a:latin typeface="Cambria Math" panose="02040503050406030204"/>
                        <a:ea typeface="宋体" panose="02010600030101010101" pitchFamily="2" charset="-122"/>
                      </a:rPr>
                      <m:t>𝒒</m:t>
                    </m:r>
                  </m:oMath>
                </a14:m>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kumimoji="1" lang="en-US" altLang="zh-CN" sz="2000" b="1" kern="0" dirty="0">
                    <a:solidFill>
                      <a:srgbClr val="000000"/>
                    </a:solidFill>
                    <a:latin typeface="Tahoma" panose="020B0604030504040204"/>
                    <a:ea typeface="宋体" panose="02010600030101010101" pitchFamily="2" charset="-122"/>
                  </a:rPr>
                  <a:t>	3.A</a:t>
                </a:r>
                <a:r>
                  <a:rPr kumimoji="1" lang="zh-CN" altLang="en-US" sz="2000" b="1" kern="0" dirty="0">
                    <a:solidFill>
                      <a:srgbClr val="000000"/>
                    </a:solidFill>
                    <a:latin typeface="Tahoma" panose="020B0604030504040204"/>
                    <a:ea typeface="宋体" panose="02010600030101010101" pitchFamily="2" charset="-122"/>
                  </a:rPr>
                  <a:t>的秘钥为</a:t>
                </a:r>
                <a14:m>
                  <m:oMath xmlns:m="http://schemas.openxmlformats.org/officeDocument/2006/math">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𝑿</m:t>
                        </m:r>
                      </m:e>
                      <m:sub>
                        <m:r>
                          <a:rPr kumimoji="1" lang="en-US" altLang="zh-CN" sz="2000" b="1" i="1" kern="0">
                            <a:solidFill>
                              <a:srgbClr val="000000"/>
                            </a:solidFill>
                            <a:latin typeface="Cambria Math" panose="02040503050406030204"/>
                            <a:ea typeface="宋体" panose="02010600030101010101" pitchFamily="2" charset="-122"/>
                          </a:rPr>
                          <m:t>𝑨</m:t>
                        </m:r>
                      </m:sub>
                    </m:sSub>
                  </m:oMath>
                </a14:m>
                <a:r>
                  <a:rPr kumimoji="1" lang="zh-CN" altLang="en-US" sz="2000" b="1" kern="0" dirty="0">
                    <a:solidFill>
                      <a:srgbClr val="000000"/>
                    </a:solidFill>
                    <a:latin typeface="Tahoma" panose="020B0604030504040204"/>
                    <a:ea typeface="宋体" panose="02010600030101010101" pitchFamily="2" charset="-122"/>
                  </a:rPr>
                  <a:t>，公钥为</a:t>
                </a:r>
                <a14:m>
                  <m:oMath xmlns:m="http://schemas.openxmlformats.org/officeDocument/2006/math">
                    <m:d>
                      <m:dPr>
                        <m:begChr m:val="{"/>
                        <m:endChr m:val="}"/>
                        <m:ctrlPr>
                          <a:rPr kumimoji="1" lang="en-US" altLang="zh-CN" sz="2000" b="1" i="1" kern="0" smtClean="0">
                            <a:solidFill>
                              <a:srgbClr val="000000"/>
                            </a:solidFill>
                            <a:latin typeface="Cambria Math" panose="02040503050406030204" pitchFamily="18" charset="0"/>
                            <a:ea typeface="宋体" panose="02010600030101010101" pitchFamily="2" charset="-122"/>
                          </a:rPr>
                        </m:ctrlPr>
                      </m:dPr>
                      <m:e>
                        <m:r>
                          <a:rPr kumimoji="1" lang="en-US" altLang="zh-CN" sz="2000" b="1" i="1" kern="0" smtClean="0">
                            <a:solidFill>
                              <a:srgbClr val="000000"/>
                            </a:solidFill>
                            <a:latin typeface="Cambria Math" panose="02040503050406030204"/>
                            <a:ea typeface="宋体" panose="02010600030101010101" pitchFamily="2" charset="-122"/>
                          </a:rPr>
                          <m:t>𝒒</m:t>
                        </m:r>
                        <m:r>
                          <a:rPr kumimoji="1" lang="en-US" altLang="zh-CN" sz="2000" b="1" i="0" kern="0" smtClean="0">
                            <a:solidFill>
                              <a:srgbClr val="000000"/>
                            </a:solidFill>
                            <a:latin typeface="Cambria Math" panose="02040503050406030204"/>
                            <a:ea typeface="宋体" panose="02010600030101010101" pitchFamily="2" charset="-122"/>
                          </a:rPr>
                          <m:t>,</m:t>
                        </m:r>
                        <m:r>
                          <a:rPr kumimoji="1" lang="zh-CN" altLang="en-US" sz="2000" b="1" i="1" kern="0">
                            <a:solidFill>
                              <a:srgbClr val="000000"/>
                            </a:solidFill>
                            <a:latin typeface="Cambria Math" panose="02040503050406030204"/>
                            <a:ea typeface="宋体" panose="02010600030101010101" pitchFamily="2" charset="-122"/>
                          </a:rPr>
                          <m:t>𝜶</m:t>
                        </m:r>
                        <m:r>
                          <a:rPr kumimoji="1" lang="en-US" altLang="zh-CN" sz="2000" b="1" i="1" kern="0" smtClea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smtClean="0">
                                <a:solidFill>
                                  <a:srgbClr val="000000"/>
                                </a:solidFill>
                                <a:latin typeface="Cambria Math" panose="02040503050406030204"/>
                                <a:ea typeface="宋体" panose="02010600030101010101" pitchFamily="2" charset="-122"/>
                              </a:rPr>
                              <m:t>𝒀</m:t>
                            </m:r>
                          </m:e>
                          <m:sub>
                            <m:r>
                              <a:rPr kumimoji="1" lang="en-US" altLang="zh-CN" sz="2000" b="1" i="1" kern="0">
                                <a:solidFill>
                                  <a:srgbClr val="000000"/>
                                </a:solidFill>
                                <a:latin typeface="Cambria Math" panose="02040503050406030204"/>
                                <a:ea typeface="宋体" panose="02010600030101010101" pitchFamily="2" charset="-122"/>
                              </a:rPr>
                              <m:t>𝑨</m:t>
                            </m:r>
                          </m:sub>
                        </m:sSub>
                      </m:e>
                    </m:d>
                  </m:oMath>
                </a14:m>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endParaRPr kumimoji="1" lang="en-US" altLang="zh-CN" sz="2000" b="1" kern="0" dirty="0">
                  <a:solidFill>
                    <a:srgbClr val="000000"/>
                  </a:solidFill>
                  <a:latin typeface="Tahoma" panose="020B0604030504040204"/>
                  <a:ea typeface="宋体" panose="02010600030101010101" pitchFamily="2" charset="-122"/>
                </a:endParaRPr>
              </a:p>
            </p:txBody>
          </p:sp>
        </mc:Choice>
        <mc:Fallback>
          <p:sp>
            <p:nvSpPr>
              <p:cNvPr id="21507" name="Rectangle 3"/>
              <p:cNvSpPr>
                <a:spLocks noRot="1" noChangeAspect="1" noMove="1" noResize="1" noEditPoints="1" noAdjustHandles="1" noChangeArrowheads="1" noChangeShapeType="1" noTextEdit="1"/>
              </p:cNvSpPr>
              <p:nvPr>
                <p:ph idx="1"/>
              </p:nvPr>
            </p:nvSpPr>
            <p:spPr>
              <a:xfrm>
                <a:off x="428625" y="1412776"/>
                <a:ext cx="8229600" cy="4525963"/>
              </a:xfrm>
              <a:blipFill rotWithShape="1">
                <a:blip r:embed="rId1"/>
                <a:stretch>
                  <a:fillRect t="-12" b="5"/>
                </a:stretch>
              </a:blipFill>
            </p:spPr>
            <p:txBody>
              <a:bodyPr/>
              <a:lstStyle/>
              <a:p>
                <a:r>
                  <a:rPr lang="zh-CN" altLang="en-US">
                    <a:noFill/>
                  </a:rPr>
                  <a:t> </a:t>
                </a:r>
              </a:p>
            </p:txBody>
          </p:sp>
        </mc:Fallback>
      </mc:AlternateContent>
      <p:sp>
        <p:nvSpPr>
          <p:cNvPr id="5" name="Text Box 6"/>
          <p:cNvSpPr txBox="1">
            <a:spLocks noChangeArrowheads="1"/>
          </p:cNvSpPr>
          <p:nvPr/>
        </p:nvSpPr>
        <p:spPr bwMode="auto">
          <a:xfrm>
            <a:off x="0" y="692696"/>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10.2 </a:t>
            </a:r>
            <a:r>
              <a:rPr lang="en-US" altLang="zh-CN" sz="2800" dirty="0" err="1">
                <a:solidFill>
                  <a:srgbClr val="000000"/>
                </a:solidFill>
                <a:latin typeface="黑体" panose="02010609060101010101" pitchFamily="49" charset="-122"/>
              </a:rPr>
              <a:t>EIGamal</a:t>
            </a:r>
            <a:r>
              <a:rPr lang="zh-CN" altLang="en-US" sz="2800" dirty="0">
                <a:solidFill>
                  <a:srgbClr val="000000"/>
                </a:solidFill>
                <a:latin typeface="黑体" panose="02010609060101010101" pitchFamily="49" charset="-122"/>
              </a:rPr>
              <a:t>密码体制</a:t>
            </a:r>
            <a:endParaRPr lang="zh-CN" altLang="en-US" sz="2800" dirty="0">
              <a:solidFill>
                <a:srgbClr val="000000"/>
              </a:solidFill>
              <a:latin typeface="黑体" panose="02010609060101010101" pitchFamily="49" charset="-122"/>
            </a:endParaRPr>
          </a:p>
        </p:txBody>
      </p:sp>
      <p:sp>
        <p:nvSpPr>
          <p:cNvPr id="7" name="Rectangle 2"/>
          <p:cNvSpPr txBox="1">
            <a:spLocks noChangeArrowheads="1"/>
          </p:cNvSpPr>
          <p:nvPr/>
        </p:nvSpPr>
        <p:spPr>
          <a:xfrm>
            <a:off x="5004048" y="0"/>
            <a:ext cx="413402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eaLnBrk="1" fontAlgn="auto" hangingPunct="1">
              <a:spcAft>
                <a:spcPts val="0"/>
              </a:spcAft>
              <a:defRPr/>
            </a:pPr>
            <a:r>
              <a:rPr lang="zh-CN" altLang="en-US" sz="2000" dirty="0">
                <a:solidFill>
                  <a:srgbClr val="0070C0"/>
                </a:solidFill>
              </a:rPr>
              <a:t>第十章 </a:t>
            </a:r>
            <a:r>
              <a:rPr lang="en-US" altLang="zh-CN" sz="2000" dirty="0">
                <a:solidFill>
                  <a:srgbClr val="0070C0"/>
                </a:solidFill>
              </a:rPr>
              <a:t>– </a:t>
            </a:r>
            <a:r>
              <a:rPr lang="zh-CN" altLang="en-US" sz="2000" dirty="0">
                <a:solidFill>
                  <a:srgbClr val="0070C0"/>
                </a:solidFill>
              </a:rPr>
              <a:t>密钥管理和其他公钥密码体制</a:t>
            </a:r>
            <a:endParaRPr lang="en-US" altLang="zh-CN" sz="2000" dirty="0">
              <a:solidFill>
                <a:srgbClr val="0070C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62738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其他任何用户</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通过</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的公钥可以加密信息：</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	1.</a:t>
                </a:r>
                <a:r>
                  <a:rPr lang="zh-CN" altLang="en-US" sz="2000" b="1" kern="0" dirty="0">
                    <a:solidFill>
                      <a:srgbClr val="000000"/>
                    </a:solidFill>
                    <a:latin typeface="Tahoma" panose="020B0604030504040204"/>
                    <a:ea typeface="宋体" panose="02010600030101010101" pitchFamily="2" charset="-122"/>
                  </a:rPr>
                  <a:t>将信息表示为一个整数</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𝑴</m:t>
                    </m:r>
                  </m:oMath>
                </a14:m>
                <a:r>
                  <a:rPr lang="zh-CN" altLang="en-US" sz="2000" b="1" kern="0" dirty="0">
                    <a:solidFill>
                      <a:srgbClr val="000000"/>
                    </a:solidFill>
                    <a:latin typeface="Tahoma" panose="020B0604030504040204"/>
                    <a:ea typeface="宋体" panose="02010600030101010101" pitchFamily="2" charset="-122"/>
                  </a:rPr>
                  <a:t>，其中</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𝑴</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𝒒</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m:t>
                    </m:r>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	2.</a:t>
                </a:r>
                <a:r>
                  <a:rPr lang="zh-CN" altLang="en-US" sz="2000" b="1" kern="0" dirty="0">
                    <a:solidFill>
                      <a:srgbClr val="000000"/>
                    </a:solidFill>
                    <a:latin typeface="Tahoma" panose="020B0604030504040204"/>
                    <a:ea typeface="宋体" panose="02010600030101010101" pitchFamily="2" charset="-122"/>
                  </a:rPr>
                  <a:t>选择任意整数</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𝒌</m:t>
                    </m:r>
                  </m:oMath>
                </a14:m>
                <a:r>
                  <a:rPr lang="zh-CN" altLang="en-US" sz="2000" b="1" kern="0" dirty="0">
                    <a:solidFill>
                      <a:srgbClr val="000000"/>
                    </a:solidFill>
                    <a:latin typeface="Tahoma" panose="020B0604030504040204"/>
                    <a:ea typeface="宋体" panose="02010600030101010101" pitchFamily="2" charset="-122"/>
                  </a:rPr>
                  <a:t>，使得</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𝟏</m:t>
                    </m:r>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𝒌</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𝒒</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𝟏</m:t>
                    </m:r>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	3.</a:t>
                </a:r>
                <a:r>
                  <a:rPr lang="zh-CN" altLang="en-US" sz="2000" b="1" kern="0" dirty="0">
                    <a:solidFill>
                      <a:srgbClr val="000000"/>
                    </a:solidFill>
                    <a:latin typeface="Tahoma" panose="020B0604030504040204"/>
                    <a:ea typeface="宋体" panose="02010600030101010101" pitchFamily="2" charset="-122"/>
                  </a:rPr>
                  <a:t>计算一次密钥</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𝒀</m:t>
                            </m:r>
                          </m:e>
                          <m:sub>
                            <m:r>
                              <a:rPr lang="en-US" altLang="zh-CN" sz="2000" b="1" i="1" kern="0">
                                <a:solidFill>
                                  <a:srgbClr val="000000"/>
                                </a:solidFill>
                                <a:latin typeface="Cambria Math" panose="02040503050406030204"/>
                                <a:ea typeface="宋体" panose="02010600030101010101" pitchFamily="2" charset="-122"/>
                              </a:rPr>
                              <m:t>𝑨</m:t>
                            </m:r>
                          </m:sub>
                        </m:sSub>
                        <m:r>
                          <a:rPr lang="en-US" altLang="zh-CN" sz="2000" b="1" i="1" kern="0" smtClean="0">
                            <a:solidFill>
                              <a:srgbClr val="000000"/>
                            </a:solidFill>
                            <a:latin typeface="Cambria Math" panose="02040503050406030204"/>
                            <a:ea typeface="宋体" panose="02010600030101010101" pitchFamily="2" charset="-122"/>
                          </a:rPr>
                          <m:t>)</m:t>
                        </m:r>
                      </m:e>
                      <m:sup>
                        <m:r>
                          <a:rPr lang="en-US" altLang="zh-CN" sz="2000" b="1" i="1" kern="0" smtClean="0">
                            <a:solidFill>
                              <a:srgbClr val="000000"/>
                            </a:solidFill>
                            <a:latin typeface="Cambria Math" panose="02040503050406030204"/>
                            <a:ea typeface="宋体" panose="02010600030101010101" pitchFamily="2" charset="-122"/>
                          </a:rPr>
                          <m:t>𝒌</m:t>
                        </m:r>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	4.</a:t>
                </a:r>
                <a:r>
                  <a:rPr lang="zh-CN" altLang="en-US" sz="2000" b="1" kern="0" dirty="0">
                    <a:solidFill>
                      <a:srgbClr val="000000"/>
                    </a:solidFill>
                    <a:latin typeface="Tahoma" panose="020B0604030504040204"/>
                    <a:ea typeface="宋体" panose="02010600030101010101" pitchFamily="2" charset="-122"/>
                  </a:rPr>
                  <a:t>将</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𝑴</m:t>
                    </m:r>
                  </m:oMath>
                </a14:m>
                <a:r>
                  <a:rPr lang="zh-CN" altLang="en-US" sz="2000" b="1" kern="0" dirty="0">
                    <a:solidFill>
                      <a:srgbClr val="000000"/>
                    </a:solidFill>
                    <a:latin typeface="Tahoma" panose="020B0604030504040204"/>
                    <a:ea typeface="宋体" panose="02010600030101010101" pitchFamily="2" charset="-122"/>
                  </a:rPr>
                  <a:t>加密成密文对</a:t>
                </a:r>
                <a14:m>
                  <m:oMath xmlns:m="http://schemas.openxmlformats.org/officeDocument/2006/math">
                    <m:r>
                      <a:rPr lang="en-US" altLang="zh-CN" sz="2000" b="1" i="0"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𝑪</m:t>
                        </m:r>
                      </m:e>
                      <m:sub>
                        <m:r>
                          <a:rPr lang="en-US" altLang="zh-CN" sz="2000" b="1" i="1" kern="0" smtClean="0">
                            <a:solidFill>
                              <a:srgbClr val="000000"/>
                            </a:solidFill>
                            <a:latin typeface="Cambria Math" panose="02040503050406030204"/>
                            <a:ea typeface="宋体" panose="02010600030101010101" pitchFamily="2" charset="-122"/>
                          </a:rPr>
                          <m:t>𝟏</m:t>
                        </m:r>
                      </m:sub>
                    </m:sSub>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𝑪</m:t>
                        </m:r>
                      </m:e>
                      <m:sub>
                        <m:r>
                          <a:rPr lang="en-US" altLang="zh-CN" sz="2000" b="1" i="1" kern="0" smtClean="0">
                            <a:solidFill>
                              <a:srgbClr val="000000"/>
                            </a:solidFill>
                            <a:latin typeface="Cambria Math" panose="02040503050406030204"/>
                            <a:ea typeface="宋体" panose="02010600030101010101" pitchFamily="2" charset="-122"/>
                          </a:rPr>
                          <m:t>𝟐</m:t>
                        </m:r>
                      </m:sub>
                    </m:sSub>
                    <m:r>
                      <a:rPr lang="en-US" altLang="zh-CN" sz="2000" b="1" i="1" kern="0" smtClea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625475" lvl="2" indent="0" algn="ctr"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其中</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smtClea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zh-CN" altLang="en-US" sz="2000" b="1" i="1" kern="0">
                            <a:solidFill>
                              <a:srgbClr val="000000"/>
                            </a:solidFill>
                            <a:latin typeface="Cambria Math" panose="02040503050406030204"/>
                            <a:ea typeface="宋体" panose="02010600030101010101" pitchFamily="2" charset="-122"/>
                          </a:rPr>
                          <m:t>𝜶</m:t>
                        </m:r>
                      </m:e>
                      <m:sup>
                        <m:r>
                          <a:rPr lang="en-US" altLang="zh-CN" sz="2000" b="1" i="1" kern="0" smtClean="0">
                            <a:solidFill>
                              <a:srgbClr val="000000"/>
                            </a:solidFill>
                            <a:latin typeface="Cambria Math" panose="02040503050406030204"/>
                            <a:ea typeface="宋体" panose="02010600030101010101" pitchFamily="2" charset="-122"/>
                          </a:rPr>
                          <m:t>𝒌</m:t>
                        </m:r>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oMath>
                </a14:m>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ea typeface="宋体" panose="02010600030101010101" pitchFamily="2" charset="-122"/>
                  </a:rPr>
                  <a:t> </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𝑪</m:t>
                        </m:r>
                      </m:e>
                      <m:sub>
                        <m:r>
                          <a:rPr lang="en-US" altLang="zh-CN" sz="2000" b="1" i="1" kern="0" smtClea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𝑲𝑴</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oMath>
                </a14:m>
                <a:endParaRPr lang="en-US" altLang="zh-CN" sz="2000" b="1" kern="0" dirty="0">
                  <a:solidFill>
                    <a:srgbClr val="000000"/>
                  </a:solidFill>
                  <a:latin typeface="Tahoma" panose="020B0604030504040204"/>
                  <a:ea typeface="宋体" panose="02010600030101010101" pitchFamily="2" charset="-122"/>
                </a:endParaRPr>
              </a:p>
              <a:p>
                <a:pPr marL="62738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用户</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恢复明文：</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	1.</a:t>
                </a:r>
                <a:r>
                  <a:rPr lang="zh-CN" altLang="en-US" sz="2000" b="1" kern="0" dirty="0">
                    <a:solidFill>
                      <a:srgbClr val="000000"/>
                    </a:solidFill>
                    <a:latin typeface="Tahoma" panose="020B0604030504040204"/>
                    <a:ea typeface="宋体" panose="02010600030101010101" pitchFamily="2" charset="-122"/>
                  </a:rPr>
                  <a:t>通过计算</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e>
                      <m:sup>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𝑨</m:t>
                            </m:r>
                          </m:sub>
                        </m:sSub>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oMath>
                </a14:m>
                <a:r>
                  <a:rPr lang="zh-CN" altLang="en-US" sz="2000" b="1" kern="0" dirty="0">
                    <a:solidFill>
                      <a:srgbClr val="000000"/>
                    </a:solidFill>
                    <a:latin typeface="Tahoma" panose="020B0604030504040204"/>
                    <a:ea typeface="宋体" panose="02010600030101010101" pitchFamily="2" charset="-122"/>
                  </a:rPr>
                  <a:t>恢复密钥。</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	2.</a:t>
                </a:r>
                <a:r>
                  <a:rPr lang="zh-CN" altLang="en-US" sz="2000" b="1" kern="0" dirty="0">
                    <a:solidFill>
                      <a:srgbClr val="000000"/>
                    </a:solidFill>
                    <a:latin typeface="Tahoma" panose="020B0604030504040204"/>
                    <a:ea typeface="宋体" panose="02010600030101010101" pitchFamily="2" charset="-122"/>
                  </a:rPr>
                  <a:t>计算</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𝑴</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𝟐</m:t>
                        </m:r>
                      </m:sub>
                    </m:sSub>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𝑲</m:t>
                        </m:r>
                      </m:e>
                      <m:sup>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sup>
                    </m:sSup>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oMath>
                </a14:m>
                <a:r>
                  <a:rPr lang="zh-CN" altLang="en-US" sz="2000" b="1" kern="0" dirty="0">
                    <a:solidFill>
                      <a:srgbClr val="000000"/>
                    </a:solidFill>
                    <a:latin typeface="Tahoma" panose="020B0604030504040204"/>
                    <a:ea typeface="宋体" panose="02010600030101010101" pitchFamily="2" charset="-122"/>
                  </a:rPr>
                  <a:t>。</a:t>
                </a:r>
                <a:endParaRPr lang="zh-CN" altLang="en-US"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5832648"/>
              </a:xfrm>
              <a:prstGeom prst="rect">
                <a:avLst/>
              </a:prstGeom>
              <a:blipFill rotWithShape="1">
                <a:blip r:embed="rId1"/>
                <a:stretch>
                  <a:fillRect l="-2" t="-9" r="2" b="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10.2 </a:t>
            </a:r>
            <a:r>
              <a:rPr lang="en-US" altLang="zh-CN" sz="2000" dirty="0" err="1">
                <a:solidFill>
                  <a:srgbClr val="4F56AD"/>
                </a:solidFill>
                <a:latin typeface="黑体" panose="02010609060101010101" pitchFamily="49" charset="-122"/>
              </a:rPr>
              <a:t>EIGamal</a:t>
            </a:r>
            <a:r>
              <a:rPr lang="zh-CN" altLang="en-US" sz="2000" dirty="0">
                <a:solidFill>
                  <a:srgbClr val="4F56AD"/>
                </a:solidFill>
                <a:latin typeface="黑体" panose="02010609060101010101" pitchFamily="49" charset="-122"/>
              </a:rPr>
              <a:t>密码体制</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该密码体制的结构等价于图</a:t>
                </a:r>
                <a:r>
                  <a:rPr lang="en-US" altLang="zh-CN" sz="2000" b="1" kern="0" dirty="0">
                    <a:solidFill>
                      <a:srgbClr val="000000"/>
                    </a:solidFill>
                    <a:latin typeface="Tahoma" panose="020B0604030504040204"/>
                    <a:ea typeface="宋体" panose="02010600030101010101" pitchFamily="2" charset="-122"/>
                  </a:rPr>
                  <a:t>9.1(a)</a:t>
                </a:r>
                <a:r>
                  <a:rPr lang="zh-CN" altLang="en-US" sz="2000" b="1" kern="0" dirty="0">
                    <a:solidFill>
                      <a:srgbClr val="000000"/>
                    </a:solidFill>
                    <a:latin typeface="Tahoma" panose="020B0604030504040204"/>
                    <a:ea typeface="宋体" panose="02010600030101010101" pitchFamily="2" charset="-122"/>
                  </a:rPr>
                  <a:t>的公钥密码体制：</a:t>
                </a:r>
                <a:r>
                  <a:rPr lang="en-US" altLang="zh-CN" sz="2000" b="1" kern="0" dirty="0">
                    <a:solidFill>
                      <a:srgbClr val="000000"/>
                    </a:solidFill>
                    <a:latin typeface="Tahoma" panose="020B0604030504040204"/>
                    <a:ea typeface="宋体" panose="02010600030101010101" pitchFamily="2" charset="-122"/>
                  </a:rPr>
                  <a:t>Alice</a:t>
                </a:r>
                <a:r>
                  <a:rPr lang="zh-CN" altLang="en-US" sz="2000" b="1" kern="0" dirty="0">
                    <a:solidFill>
                      <a:srgbClr val="000000"/>
                    </a:solidFill>
                    <a:latin typeface="Tahoma" panose="020B0604030504040204"/>
                    <a:ea typeface="宋体" panose="02010600030101010101" pitchFamily="2" charset="-122"/>
                  </a:rPr>
                  <a:t>生成公开和保密的密钥对；</a:t>
                </a:r>
                <a:r>
                  <a:rPr lang="en-US" altLang="zh-CN" sz="2000" b="1" kern="0" dirty="0">
                    <a:solidFill>
                      <a:srgbClr val="000000"/>
                    </a:solidFill>
                    <a:latin typeface="Tahoma" panose="020B0604030504040204"/>
                    <a:ea typeface="宋体" panose="02010600030101010101" pitchFamily="2" charset="-122"/>
                  </a:rPr>
                  <a:t>Bob</a:t>
                </a:r>
                <a:r>
                  <a:rPr lang="zh-CN" altLang="en-US" sz="2000" b="1" kern="0" dirty="0">
                    <a:solidFill>
                      <a:srgbClr val="000000"/>
                    </a:solidFill>
                    <a:latin typeface="Tahoma" panose="020B0604030504040204"/>
                    <a:ea typeface="宋体" panose="02010600030101010101" pitchFamily="2" charset="-122"/>
                  </a:rPr>
                  <a:t>用</a:t>
                </a:r>
                <a:r>
                  <a:rPr lang="en-US" altLang="zh-CN" sz="2000" b="1" kern="0" dirty="0">
                    <a:solidFill>
                      <a:srgbClr val="000000"/>
                    </a:solidFill>
                    <a:latin typeface="Tahoma" panose="020B0604030504040204"/>
                    <a:ea typeface="宋体" panose="02010600030101010101" pitchFamily="2" charset="-122"/>
                  </a:rPr>
                  <a:t>Alice</a:t>
                </a:r>
                <a:r>
                  <a:rPr lang="zh-CN" altLang="en-US" sz="2000" b="1" kern="0" dirty="0">
                    <a:solidFill>
                      <a:srgbClr val="000000"/>
                    </a:solidFill>
                    <a:latin typeface="Tahoma" panose="020B0604030504040204"/>
                    <a:ea typeface="宋体" panose="02010600030101010101" pitchFamily="2" charset="-122"/>
                  </a:rPr>
                  <a:t>的公钥加密，然后</a:t>
                </a:r>
                <a:r>
                  <a:rPr lang="en-US" altLang="zh-CN" sz="2000" b="1" kern="0" dirty="0">
                    <a:solidFill>
                      <a:srgbClr val="000000"/>
                    </a:solidFill>
                    <a:latin typeface="Tahoma" panose="020B0604030504040204"/>
                    <a:ea typeface="宋体" panose="02010600030101010101" pitchFamily="2" charset="-122"/>
                  </a:rPr>
                  <a:t>Alice</a:t>
                </a:r>
                <a:r>
                  <a:rPr lang="zh-CN" altLang="en-US" sz="2000" b="1" kern="0" dirty="0">
                    <a:solidFill>
                      <a:srgbClr val="000000"/>
                    </a:solidFill>
                    <a:latin typeface="Tahoma" panose="020B0604030504040204"/>
                    <a:ea typeface="宋体" panose="02010600030101010101" pitchFamily="2" charset="-122"/>
                  </a:rPr>
                  <a:t>用自己的私钥解密。</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接下来具体阐述</a:t>
                </a:r>
                <a:r>
                  <a:rPr lang="en-US" altLang="zh-CN" sz="2000" b="1" kern="0" dirty="0" err="1">
                    <a:solidFill>
                      <a:srgbClr val="000000"/>
                    </a:solidFill>
                    <a:latin typeface="Tahoma" panose="020B0604030504040204"/>
                    <a:ea typeface="宋体" panose="02010600030101010101" pitchFamily="2" charset="-122"/>
                  </a:rPr>
                  <a:t>ElGamal</a:t>
                </a:r>
                <a:r>
                  <a:rPr lang="zh-CN" altLang="en-US" sz="2000" b="1" kern="0" dirty="0">
                    <a:solidFill>
                      <a:srgbClr val="000000"/>
                    </a:solidFill>
                    <a:latin typeface="Tahoma" panose="020B0604030504040204"/>
                    <a:ea typeface="宋体" panose="02010600030101010101" pitchFamily="2" charset="-122"/>
                  </a:rPr>
                  <a:t>体系的工作原理。首先，我们来看</a:t>
                </a:r>
                <a:r>
                  <a:rPr lang="en-US" altLang="zh-CN" sz="2000" b="1" kern="0" dirty="0">
                    <a:solidFill>
                      <a:srgbClr val="000000"/>
                    </a:solidFill>
                    <a:latin typeface="Tahoma" panose="020B0604030504040204"/>
                    <a:ea typeface="宋体" panose="02010600030101010101" pitchFamily="2" charset="-122"/>
                  </a:rPr>
                  <a:t>K</a:t>
                </a:r>
                <a:r>
                  <a:rPr lang="zh-CN" altLang="en-US" sz="2000" b="1" kern="0" dirty="0">
                    <a:solidFill>
                      <a:srgbClr val="000000"/>
                    </a:solidFill>
                    <a:latin typeface="Tahoma" panose="020B0604030504040204"/>
                    <a:ea typeface="宋体" panose="02010600030101010101" pitchFamily="2" charset="-122"/>
                  </a:rPr>
                  <a:t>被解密恢复的过程：</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𝒀</m:t>
                            </m:r>
                          </m:e>
                          <m:sub>
                            <m:r>
                              <a:rPr lang="en-US" altLang="zh-CN" sz="2000" b="1" i="1" kern="0">
                                <a:solidFill>
                                  <a:srgbClr val="000000"/>
                                </a:solidFill>
                                <a:latin typeface="Cambria Math" panose="02040503050406030204"/>
                                <a:ea typeface="宋体" panose="02010600030101010101" pitchFamily="2" charset="-122"/>
                              </a:rPr>
                              <m:t>𝑨</m:t>
                            </m:r>
                          </m:sub>
                        </m:sSub>
                        <m:r>
                          <a:rPr lang="en-US" altLang="zh-CN" sz="2000" b="1" i="1" kern="0">
                            <a:solidFill>
                              <a:srgbClr val="000000"/>
                            </a:solidFill>
                            <a:latin typeface="Cambria Math" panose="02040503050406030204"/>
                            <a:ea typeface="宋体" panose="02010600030101010101" pitchFamily="2" charset="-122"/>
                          </a:rPr>
                          <m:t>)</m:t>
                        </m:r>
                      </m:e>
                      <m:sup>
                        <m:r>
                          <a:rPr lang="en-US" altLang="zh-CN" sz="2000" b="1" i="1" kern="0">
                            <a:solidFill>
                              <a:srgbClr val="000000"/>
                            </a:solidFill>
                            <a:latin typeface="Cambria Math" panose="02040503050406030204"/>
                            <a:ea typeface="宋体" panose="02010600030101010101" pitchFamily="2" charset="-122"/>
                          </a:rPr>
                          <m:t>𝒌</m:t>
                        </m:r>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oMath>
                </a14:m>
                <a:r>
                  <a:rPr lang="en-US" altLang="zh-CN" sz="2000" b="1" kern="0" dirty="0">
                    <a:solidFill>
                      <a:srgbClr val="000000"/>
                    </a:solidFill>
                    <a:latin typeface="Tahoma" panose="020B0604030504040204"/>
                    <a:ea typeface="宋体" panose="02010600030101010101" pitchFamily="2" charset="-122"/>
                  </a:rPr>
                  <a:t>          K</a:t>
                </a:r>
                <a:r>
                  <a:rPr lang="zh-CN" altLang="en-US" sz="2000" b="1" kern="0" dirty="0">
                    <a:solidFill>
                      <a:srgbClr val="000000"/>
                    </a:solidFill>
                    <a:latin typeface="Tahoma" panose="020B0604030504040204"/>
                    <a:ea typeface="宋体" panose="02010600030101010101" pitchFamily="2" charset="-122"/>
                  </a:rPr>
                  <a:t>定义在加密过程中</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zh-CN" altLang="en-US" sz="2000" b="1" i="1" kern="0" smtClean="0">
                                <a:solidFill>
                                  <a:srgbClr val="000000"/>
                                </a:solidFill>
                                <a:latin typeface="Cambria Math" panose="02040503050406030204"/>
                                <a:ea typeface="宋体" panose="02010600030101010101" pitchFamily="2" charset="-122"/>
                              </a:rPr>
                              <m:t>𝜶</m:t>
                            </m:r>
                          </m:e>
                          <m:sup>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𝑨</m:t>
                                </m:r>
                              </m:sub>
                            </m:sSub>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r>
                          <a:rPr lang="en-US" altLang="zh-CN" sz="2000" b="1" i="1" kern="0">
                            <a:solidFill>
                              <a:srgbClr val="000000"/>
                            </a:solidFill>
                            <a:latin typeface="Cambria Math" panose="02040503050406030204"/>
                            <a:ea typeface="宋体" panose="02010600030101010101" pitchFamily="2" charset="-122"/>
                          </a:rPr>
                          <m:t>)</m:t>
                        </m:r>
                      </m:e>
                      <m:sup>
                        <m:r>
                          <a:rPr lang="en-US" altLang="zh-CN" sz="2000" b="1" i="1" kern="0">
                            <a:solidFill>
                              <a:srgbClr val="000000"/>
                            </a:solidFill>
                            <a:latin typeface="Cambria Math" panose="02040503050406030204"/>
                            <a:ea typeface="宋体" panose="02010600030101010101" pitchFamily="2" charset="-122"/>
                          </a:rPr>
                          <m:t>𝒌</m:t>
                        </m:r>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oMath>
                </a14:m>
                <a:r>
                  <a:rPr lang="en-US" altLang="zh-CN" sz="2000" b="1" kern="0" dirty="0">
                    <a:solidFill>
                      <a:srgbClr val="000000"/>
                    </a:solidFill>
                    <a:latin typeface="Tahoma" panose="020B0604030504040204"/>
                    <a:ea typeface="宋体" panose="02010600030101010101" pitchFamily="2" charset="-122"/>
                  </a:rPr>
                  <a:t>    </a:t>
                </a:r>
                <a:r>
                  <a:rPr lang="zh-CN" altLang="en-US" sz="2000" b="1" kern="0" dirty="0">
                    <a:solidFill>
                      <a:srgbClr val="000000"/>
                    </a:solidFill>
                    <a:latin typeface="Tahoma" panose="020B0604030504040204"/>
                    <a:ea typeface="宋体" panose="02010600030101010101" pitchFamily="2" charset="-122"/>
                  </a:rPr>
                  <a:t>用</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𝒀</m:t>
                        </m:r>
                      </m:e>
                      <m:sub>
                        <m:r>
                          <a:rPr lang="en-US" altLang="zh-CN" sz="2000" b="1" i="1" kern="0">
                            <a:solidFill>
                              <a:srgbClr val="000000"/>
                            </a:solidFill>
                            <a:latin typeface="Cambria Math" panose="02040503050406030204"/>
                            <a:ea typeface="宋体" panose="02010600030101010101" pitchFamily="2" charset="-122"/>
                          </a:rPr>
                          <m:t>𝑨</m:t>
                        </m:r>
                      </m:sub>
                    </m:sSub>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zh-CN" altLang="en-US" sz="2000" b="1" i="1" kern="0">
                            <a:solidFill>
                              <a:srgbClr val="000000"/>
                            </a:solidFill>
                            <a:latin typeface="Cambria Math" panose="02040503050406030204"/>
                            <a:ea typeface="宋体" panose="02010600030101010101" pitchFamily="2" charset="-122"/>
                          </a:rPr>
                          <m:t>𝜶</m:t>
                        </m:r>
                      </m:e>
                      <m:sup>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𝑨</m:t>
                            </m:r>
                          </m:sub>
                        </m:sSub>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oMath>
                </a14:m>
                <a:r>
                  <a:rPr lang="zh-CN" altLang="en-US" sz="2000" b="1" kern="0" dirty="0">
                    <a:solidFill>
                      <a:srgbClr val="000000"/>
                    </a:solidFill>
                    <a:latin typeface="Tahoma" panose="020B0604030504040204"/>
                    <a:ea typeface="宋体" panose="02010600030101010101" pitchFamily="2" charset="-122"/>
                  </a:rPr>
                  <a:t>来替换</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zh-CN" altLang="en-US" sz="2000" b="1" i="1" kern="0">
                            <a:solidFill>
                              <a:srgbClr val="000000"/>
                            </a:solidFill>
                            <a:latin typeface="Cambria Math" panose="02040503050406030204"/>
                            <a:ea typeface="宋体" panose="02010600030101010101" pitchFamily="2" charset="-122"/>
                          </a:rPr>
                          <m:t>𝜶</m:t>
                        </m:r>
                      </m:e>
                      <m:sup>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𝒌𝑿</m:t>
                            </m:r>
                          </m:e>
                          <m:sub>
                            <m:r>
                              <a:rPr lang="en-US" altLang="zh-CN" sz="2000" b="1" i="1" kern="0">
                                <a:solidFill>
                                  <a:srgbClr val="000000"/>
                                </a:solidFill>
                                <a:latin typeface="Cambria Math" panose="02040503050406030204"/>
                                <a:ea typeface="宋体" panose="02010600030101010101" pitchFamily="2" charset="-122"/>
                              </a:rPr>
                              <m:t>𝑨</m:t>
                            </m:r>
                          </m:sub>
                        </m:sSub>
                      </m:sup>
                    </m:sSup>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oMath>
                </a14:m>
                <a:r>
                  <a:rPr lang="en-US" altLang="zh-CN" sz="2000" b="1" kern="0" dirty="0">
                    <a:solidFill>
                      <a:srgbClr val="000000"/>
                    </a:solidFill>
                    <a:latin typeface="Tahoma" panose="020B0604030504040204"/>
                    <a:ea typeface="宋体" panose="02010600030101010101" pitchFamily="2" charset="-122"/>
                  </a:rPr>
                  <a:t>                </a:t>
                </a:r>
                <a:r>
                  <a:rPr lang="zh-CN" altLang="en-US" sz="2000" b="1" kern="0" dirty="0">
                    <a:solidFill>
                      <a:srgbClr val="000000"/>
                    </a:solidFill>
                    <a:latin typeface="Tahoma" panose="020B0604030504040204"/>
                    <a:ea typeface="宋体" panose="02010600030101010101" pitchFamily="2" charset="-122"/>
                  </a:rPr>
                  <a:t>利用同余定理</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smtClean="0">
                            <a:solidFill>
                              <a:srgbClr val="000000"/>
                            </a:solidFill>
                            <a:latin typeface="Cambria Math" panose="02040503050406030204"/>
                            <a:ea typeface="宋体" panose="02010600030101010101" pitchFamily="2" charset="-122"/>
                          </a:rPr>
                          <m:t>)</m:t>
                        </m:r>
                      </m:e>
                      <m:sup>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𝑨</m:t>
                            </m:r>
                          </m:sub>
                        </m:sSub>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oMath>
                </a14:m>
                <a:r>
                  <a:rPr lang="zh-CN" altLang="en-US" sz="2000" b="1" kern="0" dirty="0">
                    <a:solidFill>
                      <a:srgbClr val="000000"/>
                    </a:solidFill>
                    <a:latin typeface="Tahoma" panose="020B0604030504040204"/>
                    <a:ea typeface="宋体" panose="02010600030101010101" pitchFamily="2" charset="-122"/>
                  </a:rPr>
                  <a:t>             用</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𝑪</m:t>
                        </m:r>
                      </m:e>
                      <m:sub>
                        <m:r>
                          <a:rPr lang="en-US" altLang="zh-CN" sz="2000" b="1" i="1" kern="0" smtClea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zh-CN" altLang="en-US" sz="2000" b="1" i="1" kern="0">
                            <a:solidFill>
                              <a:srgbClr val="000000"/>
                            </a:solidFill>
                            <a:latin typeface="Cambria Math" panose="02040503050406030204"/>
                            <a:ea typeface="宋体" panose="02010600030101010101" pitchFamily="2" charset="-122"/>
                          </a:rPr>
                          <m:t>𝜶</m:t>
                        </m:r>
                      </m:e>
                      <m:sup>
                        <m:r>
                          <a:rPr lang="en-US" altLang="zh-CN" sz="2000" b="1" i="1" kern="0" smtClean="0">
                            <a:solidFill>
                              <a:srgbClr val="000000"/>
                            </a:solidFill>
                            <a:latin typeface="Cambria Math" panose="02040503050406030204"/>
                            <a:ea typeface="宋体" panose="02010600030101010101" pitchFamily="2" charset="-122"/>
                          </a:rPr>
                          <m:t>𝒌</m:t>
                        </m:r>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oMath>
                </a14:m>
                <a:r>
                  <a:rPr lang="zh-CN" altLang="en-US" sz="2000" b="1" kern="0" dirty="0">
                    <a:solidFill>
                      <a:srgbClr val="000000"/>
                    </a:solidFill>
                    <a:latin typeface="Tahoma" panose="020B0604030504040204"/>
                    <a:ea typeface="宋体" panose="02010600030101010101" pitchFamily="2" charset="-122"/>
                  </a:rPr>
                  <a:t>来替换</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接下来，用</a:t>
                </a:r>
                <a:r>
                  <a:rPr lang="en-US" altLang="zh-CN" sz="2000" b="1" kern="0" dirty="0">
                    <a:solidFill>
                      <a:srgbClr val="000000"/>
                    </a:solidFill>
                    <a:latin typeface="Tahoma" panose="020B0604030504040204"/>
                    <a:ea typeface="宋体" panose="02010600030101010101" pitchFamily="2" charset="-122"/>
                  </a:rPr>
                  <a:t>K</a:t>
                </a:r>
                <a:r>
                  <a:rPr lang="zh-CN" altLang="en-US" sz="2000" b="1" kern="0" dirty="0">
                    <a:solidFill>
                      <a:srgbClr val="000000"/>
                    </a:solidFill>
                    <a:latin typeface="Tahoma" panose="020B0604030504040204"/>
                    <a:ea typeface="宋体" panose="02010600030101010101" pitchFamily="2" charset="-122"/>
                  </a:rPr>
                  <a:t>来恢复明文</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𝑲𝑴</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oMath>
                  </m:oMathPara>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d>
                        <m:dPr>
                          <m:ctrlPr>
                            <a:rPr lang="en-US" altLang="zh-CN" sz="2000" b="1" i="1" kern="0" smtClean="0">
                              <a:solidFill>
                                <a:srgbClr val="000000"/>
                              </a:solidFill>
                              <a:latin typeface="Cambria Math" panose="02040503050406030204" pitchFamily="18" charset="0"/>
                              <a:ea typeface="宋体" panose="02010600030101010101" pitchFamily="2" charset="-122"/>
                            </a:rPr>
                          </m:ctrlPr>
                        </m:dPr>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𝟐</m:t>
                              </m:r>
                            </m:sub>
                          </m:sSub>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𝑲</m:t>
                              </m:r>
                            </m:e>
                            <m:sup>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sup>
                          </m:sSup>
                        </m:e>
                      </m:d>
                      <m:r>
                        <a:rPr lang="en-US" altLang="zh-CN" sz="2000" b="1" i="1" kern="0" smtClean="0">
                          <a:solidFill>
                            <a:srgbClr val="000000"/>
                          </a:solidFill>
                          <a:latin typeface="Cambria Math" panose="02040503050406030204"/>
                          <a:ea typeface="宋体" panose="02010600030101010101" pitchFamily="2" charset="-122"/>
                        </a:rPr>
                        <m:t>𝒎𝒐𝒅</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𝒒</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𝑲𝑴</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𝑲</m:t>
                          </m:r>
                        </m:e>
                        <m:sup>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sup>
                      </m:sSup>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𝒎𝒐𝒅</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𝒒</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𝑴</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𝑴</m:t>
                      </m:r>
                    </m:oMath>
                  </m:oMathPara>
                </a14:m>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5832648"/>
              </a:xfrm>
              <a:prstGeom prst="rect">
                <a:avLst/>
              </a:prstGeom>
              <a:blipFill rotWithShape="1">
                <a:blip r:embed="rId1"/>
                <a:stretch>
                  <a:fillRect l="-2" t="-9" r="2" b="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10.2 </a:t>
            </a:r>
            <a:r>
              <a:rPr lang="en-US" altLang="zh-CN" sz="2000" dirty="0" err="1">
                <a:solidFill>
                  <a:srgbClr val="4F56AD"/>
                </a:solidFill>
                <a:latin typeface="黑体" panose="02010609060101010101" pitchFamily="49" charset="-122"/>
              </a:rPr>
              <a:t>EIGamal</a:t>
            </a:r>
            <a:r>
              <a:rPr lang="zh-CN" altLang="en-US" sz="2000" dirty="0">
                <a:solidFill>
                  <a:srgbClr val="4F56AD"/>
                </a:solidFill>
                <a:latin typeface="黑体" panose="02010609060101010101" pitchFamily="49" charset="-122"/>
              </a:rPr>
              <a:t>密码体制</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932040" y="692696"/>
                <a:ext cx="3765104"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0"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1.Bob</a:t>
                </a:r>
                <a:r>
                  <a:rPr lang="zh-CN" altLang="en-US" sz="2000" b="1" kern="0" dirty="0">
                    <a:solidFill>
                      <a:srgbClr val="000000"/>
                    </a:solidFill>
                    <a:latin typeface="Tahoma" panose="020B0604030504040204"/>
                    <a:ea typeface="宋体" panose="02010600030101010101" pitchFamily="2" charset="-122"/>
                  </a:rPr>
                  <a:t>生成任意整数</a:t>
                </a:r>
                <a:r>
                  <a:rPr lang="en-US" altLang="zh-CN" sz="2000" b="1" kern="0" dirty="0">
                    <a:solidFill>
                      <a:srgbClr val="000000"/>
                    </a:solidFill>
                    <a:latin typeface="Tahoma" panose="020B0604030504040204"/>
                    <a:ea typeface="宋体" panose="02010600030101010101" pitchFamily="2" charset="-122"/>
                  </a:rPr>
                  <a:t>k</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0"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2.Bob</a:t>
                </a:r>
                <a:r>
                  <a:rPr lang="zh-CN" altLang="en-US" sz="2000" b="1" kern="0" dirty="0">
                    <a:solidFill>
                      <a:srgbClr val="000000"/>
                    </a:solidFill>
                    <a:latin typeface="Tahoma" panose="020B0604030504040204"/>
                    <a:ea typeface="宋体" panose="02010600030101010101" pitchFamily="2" charset="-122"/>
                  </a:rPr>
                  <a:t>用</a:t>
                </a:r>
                <a:r>
                  <a:rPr lang="en-US" altLang="zh-CN" sz="2000" b="1" kern="0" dirty="0">
                    <a:solidFill>
                      <a:srgbClr val="000000"/>
                    </a:solidFill>
                    <a:latin typeface="Tahoma" panose="020B0604030504040204"/>
                    <a:ea typeface="宋体" panose="02010600030101010101" pitchFamily="2" charset="-122"/>
                  </a:rPr>
                  <a:t>Alice</a:t>
                </a:r>
                <a:r>
                  <a:rPr lang="zh-CN" altLang="en-US" sz="2000" b="1" kern="0" dirty="0">
                    <a:solidFill>
                      <a:srgbClr val="000000"/>
                    </a:solidFill>
                    <a:latin typeface="Tahoma" panose="020B0604030504040204"/>
                    <a:ea typeface="宋体" panose="02010600030101010101" pitchFamily="2" charset="-122"/>
                  </a:rPr>
                  <a:t>的公钥</a:t>
                </a:r>
                <a14:m>
                  <m:oMath xmlns:m="http://schemas.openxmlformats.org/officeDocument/2006/math">
                    <m:d>
                      <m:dPr>
                        <m:begChr m:val="{"/>
                        <m:endChr m:val="}"/>
                        <m:ctrlPr>
                          <a:rPr lang="en-US" altLang="zh-CN" sz="2000" b="1" i="1" kern="0">
                            <a:solidFill>
                              <a:srgbClr val="000000"/>
                            </a:solidFill>
                            <a:latin typeface="Cambria Math" panose="02040503050406030204" pitchFamily="18" charset="0"/>
                            <a:ea typeface="宋体" panose="02010600030101010101" pitchFamily="2" charset="-122"/>
                          </a:rPr>
                        </m:ctrlPr>
                      </m:dPr>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𝒀</m:t>
                            </m:r>
                          </m:e>
                          <m:sub>
                            <m:r>
                              <a:rPr lang="en-US" altLang="zh-CN" sz="2000" b="1" i="1" kern="0">
                                <a:solidFill>
                                  <a:srgbClr val="000000"/>
                                </a:solidFill>
                                <a:latin typeface="Cambria Math" panose="02040503050406030204"/>
                                <a:ea typeface="宋体" panose="02010600030101010101" pitchFamily="2" charset="-122"/>
                              </a:rPr>
                              <m:t>𝑨</m:t>
                            </m:r>
                          </m:sub>
                        </m:sSub>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𝒒</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𝒌</m:t>
                        </m:r>
                      </m:e>
                    </m:d>
                  </m:oMath>
                </a14:m>
                <a:r>
                  <a:rPr lang="zh-CN" altLang="en-US" sz="2000" b="1" kern="0" dirty="0">
                    <a:solidFill>
                      <a:srgbClr val="000000"/>
                    </a:solidFill>
                    <a:latin typeface="Tahoma" panose="020B0604030504040204"/>
                    <a:ea typeface="宋体" panose="02010600030101010101" pitchFamily="2" charset="-122"/>
                  </a:rPr>
                  <a:t>生成一个一次密钥</a:t>
                </a:r>
                <a:r>
                  <a:rPr lang="en-US" altLang="zh-CN" sz="2000" b="1" kern="0" dirty="0">
                    <a:solidFill>
                      <a:srgbClr val="000000"/>
                    </a:solidFill>
                    <a:latin typeface="Tahoma" panose="020B0604030504040204"/>
                    <a:ea typeface="宋体" panose="02010600030101010101" pitchFamily="2" charset="-122"/>
                  </a:rPr>
                  <a:t>K</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0"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3.Bob</a:t>
                </a:r>
                <a:r>
                  <a:rPr lang="zh-CN" altLang="en-US" sz="2000" b="1" kern="0" dirty="0">
                    <a:solidFill>
                      <a:srgbClr val="000000"/>
                    </a:solidFill>
                    <a:latin typeface="Tahoma" panose="020B0604030504040204"/>
                    <a:ea typeface="宋体" panose="02010600030101010101" pitchFamily="2" charset="-122"/>
                  </a:rPr>
                  <a:t>用</a:t>
                </a:r>
                <a14:m>
                  <m:oMath xmlns:m="http://schemas.openxmlformats.org/officeDocument/2006/math">
                    <m:r>
                      <a:rPr lang="zh-CN" altLang="en-US" sz="2000" b="1" i="1" kern="0">
                        <a:solidFill>
                          <a:srgbClr val="000000"/>
                        </a:solidFill>
                        <a:latin typeface="Cambria Math" panose="02040503050406030204"/>
                        <a:ea typeface="宋体" panose="02010600030101010101" pitchFamily="2" charset="-122"/>
                      </a:rPr>
                      <m:t>𝜶</m:t>
                    </m:r>
                  </m:oMath>
                </a14:m>
                <a:r>
                  <a:rPr lang="zh-CN" altLang="en-US" sz="2000" b="1" kern="0" dirty="0">
                    <a:solidFill>
                      <a:srgbClr val="000000"/>
                    </a:solidFill>
                    <a:latin typeface="Tahoma" panose="020B0604030504040204"/>
                    <a:ea typeface="宋体" panose="02010600030101010101" pitchFamily="2" charset="-122"/>
                  </a:rPr>
                  <a:t>加密</a:t>
                </a:r>
                <a:r>
                  <a:rPr lang="en-US" altLang="zh-CN" sz="2000" b="1" kern="0" dirty="0">
                    <a:solidFill>
                      <a:srgbClr val="000000"/>
                    </a:solidFill>
                    <a:latin typeface="Tahoma" panose="020B0604030504040204"/>
                    <a:ea typeface="宋体" panose="02010600030101010101" pitchFamily="2" charset="-122"/>
                  </a:rPr>
                  <a:t>k</a:t>
                </a:r>
                <a:r>
                  <a:rPr lang="zh-CN" altLang="en-US" sz="2000" b="1" kern="0" dirty="0">
                    <a:solidFill>
                      <a:srgbClr val="000000"/>
                    </a:solidFill>
                    <a:latin typeface="Tahoma" panose="020B0604030504040204"/>
                    <a:ea typeface="宋体" panose="02010600030101010101" pitchFamily="2" charset="-122"/>
                  </a:rPr>
                  <a:t>，得到</a:t>
                </a:r>
                <a14:m>
                  <m:oMath xmlns:m="http://schemas.openxmlformats.org/officeDocument/2006/math">
                    <m:r>
                      <a:rPr lang="en-US" altLang="zh-CN" sz="2000" b="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，这给</a:t>
                </a:r>
                <a:r>
                  <a:rPr lang="en-US" altLang="zh-CN" sz="2000" b="1" kern="0" dirty="0">
                    <a:solidFill>
                      <a:srgbClr val="000000"/>
                    </a:solidFill>
                    <a:latin typeface="Tahoma" panose="020B0604030504040204"/>
                    <a:ea typeface="宋体" panose="02010600030101010101" pitchFamily="2" charset="-122"/>
                  </a:rPr>
                  <a:t>Alice</a:t>
                </a:r>
                <a:r>
                  <a:rPr lang="zh-CN" altLang="en-US" sz="2000" b="1" kern="0" dirty="0">
                    <a:solidFill>
                      <a:srgbClr val="000000"/>
                    </a:solidFill>
                    <a:latin typeface="Tahoma" panose="020B0604030504040204"/>
                    <a:ea typeface="宋体" panose="02010600030101010101" pitchFamily="2" charset="-122"/>
                  </a:rPr>
                  <a:t>足够的信息恢复</a:t>
                </a:r>
                <a:r>
                  <a:rPr lang="en-US" altLang="zh-CN" sz="2000" b="1" kern="0" dirty="0">
                    <a:solidFill>
                      <a:srgbClr val="000000"/>
                    </a:solidFill>
                    <a:latin typeface="Tahoma" panose="020B0604030504040204"/>
                    <a:ea typeface="宋体" panose="02010600030101010101" pitchFamily="2" charset="-122"/>
                  </a:rPr>
                  <a:t>K</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0"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4.Bob</a:t>
                </a:r>
                <a:r>
                  <a:rPr lang="zh-CN" altLang="en-US" sz="2000" b="1" kern="0" dirty="0">
                    <a:solidFill>
                      <a:srgbClr val="000000"/>
                    </a:solidFill>
                    <a:latin typeface="Tahoma" panose="020B0604030504040204"/>
                    <a:ea typeface="宋体" panose="02010600030101010101" pitchFamily="2" charset="-122"/>
                  </a:rPr>
                  <a:t>用</a:t>
                </a:r>
                <a:r>
                  <a:rPr lang="en-US" altLang="zh-CN" sz="2000" b="1" kern="0" dirty="0">
                    <a:solidFill>
                      <a:srgbClr val="000000"/>
                    </a:solidFill>
                    <a:latin typeface="Tahoma" panose="020B0604030504040204"/>
                    <a:ea typeface="宋体" panose="02010600030101010101" pitchFamily="2" charset="-122"/>
                  </a:rPr>
                  <a:t>K</a:t>
                </a:r>
                <a:r>
                  <a:rPr lang="zh-CN" altLang="en-US" sz="2000" b="1" kern="0" dirty="0">
                    <a:solidFill>
                      <a:srgbClr val="000000"/>
                    </a:solidFill>
                    <a:latin typeface="Tahoma" panose="020B0604030504040204"/>
                    <a:ea typeface="宋体" panose="02010600030101010101" pitchFamily="2" charset="-122"/>
                  </a:rPr>
                  <a:t>加密明文</a:t>
                </a:r>
                <a:r>
                  <a:rPr lang="en-US" altLang="zh-CN" sz="2000" b="1" kern="0" dirty="0">
                    <a:solidFill>
                      <a:srgbClr val="000000"/>
                    </a:solidFill>
                    <a:latin typeface="Tahoma" panose="020B0604030504040204"/>
                    <a:ea typeface="宋体" panose="02010600030101010101" pitchFamily="2" charset="-122"/>
                  </a:rPr>
                  <a:t>M</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0"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5.Alice</a:t>
                </a:r>
                <a:r>
                  <a:rPr lang="zh-CN" altLang="en-US" sz="2000" b="1" kern="0" dirty="0">
                    <a:solidFill>
                      <a:srgbClr val="000000"/>
                    </a:solidFill>
                    <a:latin typeface="Tahoma" panose="020B0604030504040204"/>
                    <a:ea typeface="宋体" panose="02010600030101010101" pitchFamily="2" charset="-122"/>
                  </a:rPr>
                  <a:t>用自己的私钥从</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𝟏</m:t>
                        </m:r>
                      </m:sub>
                    </m:sSub>
                  </m:oMath>
                </a14:m>
                <a:r>
                  <a:rPr lang="zh-CN" altLang="en-US" sz="2000" b="1" kern="0" dirty="0">
                    <a:solidFill>
                      <a:srgbClr val="000000"/>
                    </a:solidFill>
                    <a:latin typeface="Tahoma" panose="020B0604030504040204"/>
                    <a:ea typeface="宋体" panose="02010600030101010101" pitchFamily="2" charset="-122"/>
                  </a:rPr>
                  <a:t>恢复出</a:t>
                </a:r>
                <a:r>
                  <a:rPr lang="en-US" altLang="zh-CN" sz="2000" b="1" kern="0" dirty="0">
                    <a:solidFill>
                      <a:srgbClr val="000000"/>
                    </a:solidFill>
                    <a:latin typeface="Tahoma" panose="020B0604030504040204"/>
                    <a:ea typeface="宋体" panose="02010600030101010101" pitchFamily="2" charset="-122"/>
                  </a:rPr>
                  <a:t>K</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0"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6.Alice</a:t>
                </a:r>
                <a:r>
                  <a:rPr lang="zh-CN" altLang="en-US" sz="2000" b="1" kern="0" dirty="0">
                    <a:solidFill>
                      <a:srgbClr val="000000"/>
                    </a:solidFill>
                    <a:latin typeface="Tahoma" panose="020B0604030504040204"/>
                    <a:ea typeface="宋体" panose="02010600030101010101" pitchFamily="2" charset="-122"/>
                  </a:rPr>
                  <a:t>用</a:t>
                </a:r>
                <a14:m>
                  <m:oMath xmlns:m="http://schemas.openxmlformats.org/officeDocument/2006/math">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𝑲</m:t>
                        </m:r>
                      </m:e>
                      <m:sup>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sup>
                    </m:sSup>
                  </m:oMath>
                </a14:m>
                <a:r>
                  <a:rPr lang="zh-CN" altLang="en-US" sz="2000" b="1" kern="0" dirty="0">
                    <a:solidFill>
                      <a:srgbClr val="000000"/>
                    </a:solidFill>
                    <a:latin typeface="Tahoma" panose="020B0604030504040204"/>
                    <a:ea typeface="宋体" panose="02010600030101010101" pitchFamily="2" charset="-122"/>
                  </a:rPr>
                  <a:t>通过</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𝟐</m:t>
                        </m:r>
                      </m:sub>
                    </m:sSub>
                  </m:oMath>
                </a14:m>
                <a:r>
                  <a:rPr lang="zh-CN" altLang="en-US" sz="2000" b="1" kern="0" dirty="0">
                    <a:solidFill>
                      <a:srgbClr val="000000"/>
                    </a:solidFill>
                    <a:latin typeface="Tahoma" panose="020B0604030504040204"/>
                    <a:ea typeface="宋体" panose="02010600030101010101" pitchFamily="2" charset="-122"/>
                  </a:rPr>
                  <a:t>恢复明文信息。</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因此，</a:t>
                </a:r>
                <a:r>
                  <a:rPr lang="en-US" altLang="zh-CN" sz="2000" b="1" kern="0" dirty="0">
                    <a:solidFill>
                      <a:srgbClr val="000000"/>
                    </a:solidFill>
                    <a:latin typeface="Tahoma" panose="020B0604030504040204"/>
                    <a:ea typeface="宋体" panose="02010600030101010101" pitchFamily="2" charset="-122"/>
                  </a:rPr>
                  <a:t>K</a:t>
                </a:r>
                <a:r>
                  <a:rPr lang="zh-CN" altLang="en-US" sz="2000" b="1" kern="0" dirty="0">
                    <a:solidFill>
                      <a:srgbClr val="000000"/>
                    </a:solidFill>
                    <a:latin typeface="Tahoma" panose="020B0604030504040204"/>
                    <a:ea typeface="宋体" panose="02010600030101010101" pitchFamily="2" charset="-122"/>
                  </a:rPr>
                  <a:t>将作为</a:t>
                </a:r>
                <a:r>
                  <a:rPr lang="zh-CN" altLang="en-US" sz="2000" b="1" kern="0" dirty="0">
                    <a:solidFill>
                      <a:srgbClr val="FF0000"/>
                    </a:solidFill>
                    <a:latin typeface="Tahoma" panose="020B0604030504040204"/>
                    <a:ea typeface="宋体" panose="02010600030101010101" pitchFamily="2" charset="-122"/>
                  </a:rPr>
                  <a:t>一次性密钥</a:t>
                </a:r>
                <a:r>
                  <a:rPr lang="zh-CN" altLang="en-US" sz="2000" b="1" kern="0" dirty="0">
                    <a:solidFill>
                      <a:srgbClr val="000000"/>
                    </a:solidFill>
                    <a:latin typeface="Tahoma" panose="020B0604030504040204"/>
                    <a:ea typeface="宋体" panose="02010600030101010101" pitchFamily="2" charset="-122"/>
                  </a:rPr>
                  <a:t>，用于加密和解密信息。</a:t>
                </a:r>
                <a:endParaRPr lang="zh-CN" altLang="en-US"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932040" y="692696"/>
                <a:ext cx="3765104" cy="5832648"/>
              </a:xfrm>
              <a:prstGeom prst="rect">
                <a:avLst/>
              </a:prstGeom>
              <a:blipFill rotWithShape="1">
                <a:blip r:embed="rId1"/>
                <a:stretch>
                  <a:fillRect l="-17" t="-9" r="-872" b="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10.2 </a:t>
            </a:r>
            <a:r>
              <a:rPr lang="en-US" altLang="zh-CN" sz="2000" dirty="0" err="1">
                <a:solidFill>
                  <a:srgbClr val="4F56AD"/>
                </a:solidFill>
                <a:latin typeface="黑体" panose="02010609060101010101" pitchFamily="49" charset="-122"/>
              </a:rPr>
              <a:t>EIGamal</a:t>
            </a:r>
            <a:r>
              <a:rPr lang="zh-CN" altLang="en-US" sz="2000" dirty="0">
                <a:solidFill>
                  <a:srgbClr val="4F56AD"/>
                </a:solidFill>
                <a:latin typeface="黑体" panose="02010609060101010101" pitchFamily="49" charset="-122"/>
              </a:rPr>
              <a:t>密码体制</a:t>
            </a:r>
            <a:endParaRPr lang="zh-CN" altLang="en-US" sz="2000" dirty="0">
              <a:solidFill>
                <a:srgbClr val="4F56AD"/>
              </a:solidFill>
              <a:latin typeface="黑体" panose="02010609060101010101"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27384"/>
            <a:ext cx="4680520" cy="6919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1800" b="1" kern="0" dirty="0">
                    <a:solidFill>
                      <a:srgbClr val="000000"/>
                    </a:solidFill>
                    <a:latin typeface="Tahoma" panose="020B0604030504040204"/>
                    <a:ea typeface="宋体" panose="02010600030101010101" pitchFamily="2" charset="-122"/>
                  </a:rPr>
                  <a:t>如果信息必须分组然后以加密的密钥块序列发送，那么每个分组要有唯一的</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𝒌</m:t>
                    </m:r>
                  </m:oMath>
                </a14:m>
                <a:r>
                  <a:rPr lang="zh-CN" altLang="en-US" sz="1800" b="1" kern="0" dirty="0">
                    <a:solidFill>
                      <a:srgbClr val="000000"/>
                    </a:solidFill>
                    <a:latin typeface="Tahoma" panose="020B0604030504040204"/>
                    <a:ea typeface="宋体" panose="02010600030101010101" pitchFamily="2" charset="-122"/>
                  </a:rPr>
                  <a:t>。如果</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𝒌</m:t>
                    </m:r>
                  </m:oMath>
                </a14:m>
                <a:r>
                  <a:rPr lang="zh-CN" altLang="en-US" sz="1800" b="1" kern="0" dirty="0">
                    <a:solidFill>
                      <a:srgbClr val="000000"/>
                    </a:solidFill>
                    <a:latin typeface="Tahoma" panose="020B0604030504040204"/>
                    <a:ea typeface="宋体" panose="02010600030101010101" pitchFamily="2" charset="-122"/>
                  </a:rPr>
                  <a:t>用于多个分块，利用信息的分块</a:t>
                </a:r>
                <a14:m>
                  <m:oMath xmlns:m="http://schemas.openxmlformats.org/officeDocument/2006/math">
                    <m:sSub>
                      <m:sSubPr>
                        <m:ctrlPr>
                          <a:rPr lang="en-US" altLang="zh-CN" sz="1800" b="1" i="1" kern="0" smtClean="0">
                            <a:solidFill>
                              <a:srgbClr val="000000"/>
                            </a:solidFill>
                            <a:latin typeface="Cambria Math" panose="02040503050406030204" pitchFamily="18" charset="0"/>
                            <a:ea typeface="宋体" panose="02010600030101010101" pitchFamily="2" charset="-122"/>
                          </a:rPr>
                        </m:ctrlPr>
                      </m:sSubPr>
                      <m:e>
                        <m:r>
                          <a:rPr lang="en-US" altLang="zh-CN" sz="1800" b="1" i="1" kern="0" smtClean="0">
                            <a:solidFill>
                              <a:srgbClr val="000000"/>
                            </a:solidFill>
                            <a:latin typeface="Cambria Math" panose="02040503050406030204"/>
                            <a:ea typeface="宋体" panose="02010600030101010101" pitchFamily="2" charset="-122"/>
                          </a:rPr>
                          <m:t>𝑴</m:t>
                        </m:r>
                      </m:e>
                      <m:sub>
                        <m:r>
                          <a:rPr lang="en-US" altLang="zh-CN" sz="1800" b="1" i="1" kern="0" smtClean="0">
                            <a:solidFill>
                              <a:srgbClr val="000000"/>
                            </a:solidFill>
                            <a:latin typeface="Cambria Math" panose="02040503050406030204"/>
                            <a:ea typeface="宋体" panose="02010600030101010101" pitchFamily="2" charset="-122"/>
                          </a:rPr>
                          <m:t>𝟏</m:t>
                        </m:r>
                      </m:sub>
                    </m:sSub>
                  </m:oMath>
                </a14:m>
                <a:r>
                  <a:rPr lang="zh-CN" altLang="en-US" sz="1800" b="1" kern="0" dirty="0">
                    <a:solidFill>
                      <a:srgbClr val="000000"/>
                    </a:solidFill>
                    <a:latin typeface="Tahoma" panose="020B0604030504040204"/>
                    <a:ea typeface="宋体" panose="02010600030101010101" pitchFamily="2" charset="-122"/>
                  </a:rPr>
                  <a:t>，攻击者会计算出其他块：</a:t>
                </a:r>
                <a:endParaRPr lang="en-US" altLang="zh-CN" sz="1800" b="1" kern="0" dirty="0">
                  <a:solidFill>
                    <a:srgbClr val="000000"/>
                  </a:solidFill>
                  <a:latin typeface="Tahoma" panose="020B0604030504040204"/>
                  <a:ea typeface="宋体" panose="02010600030101010101" pitchFamily="2" charset="-122"/>
                </a:endParaRPr>
              </a:p>
              <a:p>
                <a:pPr marL="625475" lvl="2" indent="0" algn="ctr" eaLnBrk="1" hangingPunct="1">
                  <a:lnSpc>
                    <a:spcPct val="130000"/>
                  </a:lnSpc>
                  <a:spcBef>
                    <a:spcPct val="20000"/>
                  </a:spcBef>
                  <a:buClr>
                    <a:srgbClr val="4768F5"/>
                  </a:buClr>
                  <a:buSzPct val="60000"/>
                  <a:buNone/>
                </a:pPr>
                <a14:m>
                  <m:oMath xmlns:m="http://schemas.openxmlformats.org/officeDocument/2006/math">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𝑪</m:t>
                        </m:r>
                      </m:e>
                      <m:sub>
                        <m:r>
                          <a:rPr lang="en-US" altLang="zh-CN" sz="1800" b="1" i="1" ker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m:t>
                        </m:r>
                        <m:r>
                          <a:rPr lang="en-US" altLang="zh-CN" sz="1800" b="1" i="1" kern="0" smtClean="0">
                            <a:solidFill>
                              <a:srgbClr val="000000"/>
                            </a:solidFill>
                            <a:latin typeface="Cambria Math" panose="02040503050406030204"/>
                            <a:ea typeface="宋体" panose="02010600030101010101" pitchFamily="2" charset="-122"/>
                          </a:rPr>
                          <m:t>𝟏</m:t>
                        </m:r>
                      </m:sub>
                    </m:sSub>
                    <m:r>
                      <a:rPr lang="en-US" altLang="zh-CN" sz="1800" b="1" i="1" kern="0" smtClean="0">
                        <a:solidFill>
                          <a:srgbClr val="000000"/>
                        </a:solidFill>
                        <a:latin typeface="Cambria Math" panose="02040503050406030204"/>
                        <a:ea typeface="宋体" panose="02010600030101010101" pitchFamily="2" charset="-122"/>
                      </a:rPr>
                      <m:t>=</m:t>
                    </m:r>
                    <m:sSup>
                      <m:sSupPr>
                        <m:ctrlPr>
                          <a:rPr lang="en-US" altLang="zh-CN" sz="1800" b="1" i="1" kern="0">
                            <a:solidFill>
                              <a:srgbClr val="000000"/>
                            </a:solidFill>
                            <a:latin typeface="Cambria Math" panose="02040503050406030204" pitchFamily="18" charset="0"/>
                            <a:ea typeface="宋体" panose="02010600030101010101" pitchFamily="2" charset="-122"/>
                          </a:rPr>
                        </m:ctrlPr>
                      </m:sSupPr>
                      <m:e>
                        <m:r>
                          <a:rPr lang="zh-CN" altLang="en-US" sz="1800" b="1" i="1" kern="0">
                            <a:solidFill>
                              <a:srgbClr val="000000"/>
                            </a:solidFill>
                            <a:latin typeface="Cambria Math" panose="02040503050406030204"/>
                            <a:ea typeface="宋体" panose="02010600030101010101" pitchFamily="2" charset="-122"/>
                          </a:rPr>
                          <m:t>𝜶</m:t>
                        </m:r>
                      </m:e>
                      <m:sup>
                        <m:r>
                          <a:rPr lang="en-US" altLang="zh-CN" sz="1800" b="1" i="1" kern="0">
                            <a:solidFill>
                              <a:srgbClr val="000000"/>
                            </a:solidFill>
                            <a:latin typeface="Cambria Math" panose="02040503050406030204"/>
                            <a:ea typeface="宋体" panose="02010600030101010101" pitchFamily="2" charset="-122"/>
                          </a:rPr>
                          <m:t>𝒌</m:t>
                        </m:r>
                      </m:sup>
                    </m:sSup>
                    <m:r>
                      <a:rPr lang="en-US" altLang="zh-CN" sz="1800" b="1" i="1" kern="0">
                        <a:solidFill>
                          <a:srgbClr val="000000"/>
                        </a:solidFill>
                        <a:latin typeface="Cambria Math" panose="02040503050406030204"/>
                        <a:ea typeface="宋体" panose="02010600030101010101" pitchFamily="2" charset="-122"/>
                      </a:rPr>
                      <m:t> </m:t>
                    </m:r>
                    <m:r>
                      <a:rPr lang="en-US" altLang="zh-CN" sz="1800" b="1" i="1" kern="0">
                        <a:solidFill>
                          <a:srgbClr val="000000"/>
                        </a:solidFill>
                        <a:latin typeface="Cambria Math" panose="02040503050406030204"/>
                        <a:ea typeface="宋体" panose="02010600030101010101" pitchFamily="2" charset="-122"/>
                      </a:rPr>
                      <m:t>𝒎𝒐𝒅</m:t>
                    </m:r>
                    <m:r>
                      <a:rPr lang="en-US" altLang="zh-CN" sz="1800" b="1" i="1" kern="0">
                        <a:solidFill>
                          <a:srgbClr val="000000"/>
                        </a:solidFill>
                        <a:latin typeface="Cambria Math" panose="02040503050406030204"/>
                        <a:ea typeface="宋体" panose="02010600030101010101" pitchFamily="2" charset="-122"/>
                      </a:rPr>
                      <m:t> </m:t>
                    </m:r>
                    <m:r>
                      <a:rPr lang="en-US" altLang="zh-CN" sz="1800" b="1" i="1" kern="0">
                        <a:solidFill>
                          <a:srgbClr val="000000"/>
                        </a:solidFill>
                        <a:latin typeface="Cambria Math" panose="02040503050406030204"/>
                        <a:ea typeface="宋体" panose="02010600030101010101" pitchFamily="2" charset="-122"/>
                      </a:rPr>
                      <m:t>𝒒</m:t>
                    </m:r>
                  </m:oMath>
                </a14:m>
                <a:r>
                  <a:rPr lang="zh-CN" altLang="en-US" sz="1800" b="1" kern="0" dirty="0">
                    <a:solidFill>
                      <a:srgbClr val="000000"/>
                    </a:solidFill>
                    <a:latin typeface="Tahoma" panose="020B0604030504040204"/>
                    <a:ea typeface="宋体" panose="02010600030101010101" pitchFamily="2" charset="-122"/>
                  </a:rPr>
                  <a:t>；</a:t>
                </a:r>
                <a:r>
                  <a:rPr lang="en-US" altLang="zh-CN" sz="1800" b="1" kern="0" dirty="0">
                    <a:solidFill>
                      <a:srgbClr val="000000"/>
                    </a:solidFill>
                    <a:ea typeface="宋体" panose="02010600030101010101" pitchFamily="2" charset="-122"/>
                  </a:rPr>
                  <a:t> </a:t>
                </a:r>
                <a14:m>
                  <m:oMath xmlns:m="http://schemas.openxmlformats.org/officeDocument/2006/math">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𝑪</m:t>
                        </m:r>
                      </m:e>
                      <m:sub>
                        <m:r>
                          <a:rPr lang="en-US" altLang="zh-CN" sz="1800" b="1" i="1" kern="0" smtClean="0">
                            <a:solidFill>
                              <a:srgbClr val="000000"/>
                            </a:solidFill>
                            <a:latin typeface="Cambria Math" panose="02040503050406030204"/>
                            <a:ea typeface="宋体" panose="02010600030101010101" pitchFamily="2" charset="-122"/>
                          </a:rPr>
                          <m:t>𝟐</m:t>
                        </m:r>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𝟏</m:t>
                        </m:r>
                      </m:sub>
                    </m:sSub>
                    <m:r>
                      <a:rPr lang="en-US" altLang="zh-CN" sz="1800" b="1" i="1" kern="0">
                        <a:solidFill>
                          <a:srgbClr val="000000"/>
                        </a:solidFill>
                        <a:latin typeface="Cambria Math" panose="02040503050406030204"/>
                        <a:ea typeface="宋体" panose="02010600030101010101" pitchFamily="2" charset="-122"/>
                      </a:rPr>
                      <m:t>=</m:t>
                    </m:r>
                    <m:r>
                      <a:rPr lang="en-US" altLang="zh-CN" sz="1800" b="1" i="1" kern="0" smtClean="0">
                        <a:solidFill>
                          <a:srgbClr val="000000"/>
                        </a:solidFill>
                        <a:latin typeface="Cambria Math" panose="02040503050406030204"/>
                        <a:ea typeface="宋体" panose="02010600030101010101" pitchFamily="2" charset="-122"/>
                      </a:rPr>
                      <m:t>𝑲</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smtClean="0">
                            <a:solidFill>
                              <a:srgbClr val="000000"/>
                            </a:solidFill>
                            <a:latin typeface="Cambria Math" panose="02040503050406030204"/>
                            <a:ea typeface="宋体" panose="02010600030101010101" pitchFamily="2" charset="-122"/>
                          </a:rPr>
                          <m:t>𝑴</m:t>
                        </m:r>
                      </m:e>
                      <m:sub>
                        <m:r>
                          <a:rPr lang="en-US" altLang="zh-CN" sz="1800" b="1" i="1" kern="0">
                            <a:solidFill>
                              <a:srgbClr val="000000"/>
                            </a:solidFill>
                            <a:latin typeface="Cambria Math" panose="02040503050406030204"/>
                            <a:ea typeface="宋体" panose="02010600030101010101" pitchFamily="2" charset="-122"/>
                          </a:rPr>
                          <m:t>𝟏</m:t>
                        </m:r>
                      </m:sub>
                    </m:sSub>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a:solidFill>
                          <a:srgbClr val="000000"/>
                        </a:solidFill>
                        <a:latin typeface="Cambria Math" panose="02040503050406030204"/>
                        <a:ea typeface="宋体" panose="02010600030101010101" pitchFamily="2" charset="-122"/>
                      </a:rPr>
                      <m:t>𝒎𝒐𝒅</m:t>
                    </m:r>
                    <m:r>
                      <a:rPr lang="en-US" altLang="zh-CN" sz="1800" b="1" i="1" kern="0">
                        <a:solidFill>
                          <a:srgbClr val="000000"/>
                        </a:solidFill>
                        <a:latin typeface="Cambria Math" panose="02040503050406030204"/>
                        <a:ea typeface="宋体" panose="02010600030101010101" pitchFamily="2" charset="-122"/>
                      </a:rPr>
                      <m:t> </m:t>
                    </m:r>
                    <m:r>
                      <a:rPr lang="en-US" altLang="zh-CN" sz="1800" b="1" i="1" kern="0">
                        <a:solidFill>
                          <a:srgbClr val="000000"/>
                        </a:solidFill>
                        <a:latin typeface="Cambria Math" panose="02040503050406030204"/>
                        <a:ea typeface="宋体" panose="02010600030101010101" pitchFamily="2" charset="-122"/>
                      </a:rPr>
                      <m:t>𝒒</m:t>
                    </m:r>
                  </m:oMath>
                </a14:m>
                <a:endParaRPr lang="en-US" altLang="zh-CN" sz="1800" b="1" kern="0" dirty="0">
                  <a:solidFill>
                    <a:srgbClr val="000000"/>
                  </a:solidFill>
                  <a:latin typeface="Tahoma" panose="020B0604030504040204"/>
                  <a:ea typeface="宋体" panose="02010600030101010101" pitchFamily="2" charset="-122"/>
                </a:endParaRPr>
              </a:p>
              <a:p>
                <a:pPr marL="625475" lvl="2" indent="0" algn="ctr" eaLnBrk="1" hangingPunct="1">
                  <a:lnSpc>
                    <a:spcPct val="130000"/>
                  </a:lnSpc>
                  <a:spcBef>
                    <a:spcPct val="20000"/>
                  </a:spcBef>
                  <a:buClr>
                    <a:srgbClr val="4768F5"/>
                  </a:buClr>
                  <a:buSzPct val="60000"/>
                  <a:buNone/>
                </a:pPr>
                <a14:m>
                  <m:oMath xmlns:m="http://schemas.openxmlformats.org/officeDocument/2006/math">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𝑪</m:t>
                        </m:r>
                      </m:e>
                      <m:sub>
                        <m:r>
                          <a:rPr lang="en-US" altLang="zh-CN" sz="1800" b="1" i="1" kern="0">
                            <a:solidFill>
                              <a:srgbClr val="000000"/>
                            </a:solidFill>
                            <a:latin typeface="Cambria Math" panose="02040503050406030204"/>
                            <a:ea typeface="宋体" panose="02010600030101010101" pitchFamily="2" charset="-122"/>
                          </a:rPr>
                          <m:t>𝟏</m:t>
                        </m:r>
                        <m:r>
                          <a:rPr lang="en-US" altLang="zh-CN" sz="1800" b="1" i="1" kern="0">
                            <a:solidFill>
                              <a:srgbClr val="000000"/>
                            </a:solidFill>
                            <a:latin typeface="Cambria Math" panose="02040503050406030204"/>
                            <a:ea typeface="宋体" panose="02010600030101010101" pitchFamily="2" charset="-122"/>
                          </a:rPr>
                          <m:t>,</m:t>
                        </m:r>
                        <m:r>
                          <a:rPr lang="en-US" altLang="zh-CN" sz="1800" b="1" i="1" kern="0" smtClean="0">
                            <a:solidFill>
                              <a:srgbClr val="000000"/>
                            </a:solidFill>
                            <a:latin typeface="Cambria Math" panose="02040503050406030204"/>
                            <a:ea typeface="宋体" panose="02010600030101010101" pitchFamily="2" charset="-122"/>
                          </a:rPr>
                          <m:t>𝟐</m:t>
                        </m:r>
                      </m:sub>
                    </m:sSub>
                    <m:r>
                      <a:rPr lang="en-US" altLang="zh-CN" sz="1800" b="1" i="1" kern="0">
                        <a:solidFill>
                          <a:srgbClr val="000000"/>
                        </a:solidFill>
                        <a:latin typeface="Cambria Math" panose="02040503050406030204"/>
                        <a:ea typeface="宋体" panose="02010600030101010101" pitchFamily="2" charset="-122"/>
                      </a:rPr>
                      <m:t>=</m:t>
                    </m:r>
                    <m:sSup>
                      <m:sSupPr>
                        <m:ctrlPr>
                          <a:rPr lang="en-US" altLang="zh-CN" sz="1800" b="1" i="1" kern="0">
                            <a:solidFill>
                              <a:srgbClr val="000000"/>
                            </a:solidFill>
                            <a:latin typeface="Cambria Math" panose="02040503050406030204" pitchFamily="18" charset="0"/>
                            <a:ea typeface="宋体" panose="02010600030101010101" pitchFamily="2" charset="-122"/>
                          </a:rPr>
                        </m:ctrlPr>
                      </m:sSupPr>
                      <m:e>
                        <m:r>
                          <a:rPr lang="zh-CN" altLang="en-US" sz="1800" b="1" i="1" kern="0">
                            <a:solidFill>
                              <a:srgbClr val="000000"/>
                            </a:solidFill>
                            <a:latin typeface="Cambria Math" panose="02040503050406030204"/>
                            <a:ea typeface="宋体" panose="02010600030101010101" pitchFamily="2" charset="-122"/>
                          </a:rPr>
                          <m:t>𝜶</m:t>
                        </m:r>
                      </m:e>
                      <m:sup>
                        <m:r>
                          <a:rPr lang="en-US" altLang="zh-CN" sz="1800" b="1" i="1" kern="0">
                            <a:solidFill>
                              <a:srgbClr val="000000"/>
                            </a:solidFill>
                            <a:latin typeface="Cambria Math" panose="02040503050406030204"/>
                            <a:ea typeface="宋体" panose="02010600030101010101" pitchFamily="2" charset="-122"/>
                          </a:rPr>
                          <m:t>𝒌</m:t>
                        </m:r>
                      </m:sup>
                    </m:sSup>
                    <m:r>
                      <a:rPr lang="en-US" altLang="zh-CN" sz="1800" b="1" i="1" kern="0">
                        <a:solidFill>
                          <a:srgbClr val="000000"/>
                        </a:solidFill>
                        <a:latin typeface="Cambria Math" panose="02040503050406030204"/>
                        <a:ea typeface="宋体" panose="02010600030101010101" pitchFamily="2" charset="-122"/>
                      </a:rPr>
                      <m:t> </m:t>
                    </m:r>
                    <m:r>
                      <a:rPr lang="en-US" altLang="zh-CN" sz="1800" b="1" i="1" kern="0">
                        <a:solidFill>
                          <a:srgbClr val="000000"/>
                        </a:solidFill>
                        <a:latin typeface="Cambria Math" panose="02040503050406030204"/>
                        <a:ea typeface="宋体" panose="02010600030101010101" pitchFamily="2" charset="-122"/>
                      </a:rPr>
                      <m:t>𝒎𝒐𝒅</m:t>
                    </m:r>
                    <m:r>
                      <a:rPr lang="en-US" altLang="zh-CN" sz="1800" b="1" i="1" kern="0">
                        <a:solidFill>
                          <a:srgbClr val="000000"/>
                        </a:solidFill>
                        <a:latin typeface="Cambria Math" panose="02040503050406030204"/>
                        <a:ea typeface="宋体" panose="02010600030101010101" pitchFamily="2" charset="-122"/>
                      </a:rPr>
                      <m:t> </m:t>
                    </m:r>
                    <m:r>
                      <a:rPr lang="en-US" altLang="zh-CN" sz="1800" b="1" i="1" kern="0">
                        <a:solidFill>
                          <a:srgbClr val="000000"/>
                        </a:solidFill>
                        <a:latin typeface="Cambria Math" panose="02040503050406030204"/>
                        <a:ea typeface="宋体" panose="02010600030101010101" pitchFamily="2" charset="-122"/>
                      </a:rPr>
                      <m:t>𝒒</m:t>
                    </m:r>
                  </m:oMath>
                </a14:m>
                <a:r>
                  <a:rPr lang="zh-CN" altLang="en-US" sz="1800" b="1" kern="0" dirty="0">
                    <a:solidFill>
                      <a:srgbClr val="000000"/>
                    </a:solidFill>
                    <a:latin typeface="Tahoma" panose="020B0604030504040204"/>
                    <a:ea typeface="宋体" panose="02010600030101010101" pitchFamily="2" charset="-122"/>
                  </a:rPr>
                  <a:t>；</a:t>
                </a:r>
                <a:r>
                  <a:rPr lang="en-US" altLang="zh-CN" sz="1800" b="1" kern="0" dirty="0">
                    <a:solidFill>
                      <a:srgbClr val="000000"/>
                    </a:solidFill>
                    <a:ea typeface="宋体" panose="02010600030101010101" pitchFamily="2" charset="-122"/>
                  </a:rPr>
                  <a:t> </a:t>
                </a:r>
                <a14:m>
                  <m:oMath xmlns:m="http://schemas.openxmlformats.org/officeDocument/2006/math">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𝑪</m:t>
                        </m:r>
                      </m:e>
                      <m:sub>
                        <m:r>
                          <a:rPr lang="en-US" altLang="zh-CN" sz="1800" b="1" i="1" kern="0">
                            <a:solidFill>
                              <a:srgbClr val="000000"/>
                            </a:solidFill>
                            <a:latin typeface="Cambria Math" panose="02040503050406030204"/>
                            <a:ea typeface="宋体" panose="02010600030101010101" pitchFamily="2" charset="-122"/>
                          </a:rPr>
                          <m:t>𝟐</m:t>
                        </m:r>
                        <m:r>
                          <a:rPr lang="en-US" altLang="zh-CN" sz="1800" b="1" i="1" kern="0">
                            <a:solidFill>
                              <a:srgbClr val="000000"/>
                            </a:solidFill>
                            <a:latin typeface="Cambria Math" panose="02040503050406030204"/>
                            <a:ea typeface="宋体" panose="02010600030101010101" pitchFamily="2" charset="-122"/>
                          </a:rPr>
                          <m:t>,</m:t>
                        </m:r>
                        <m:r>
                          <a:rPr lang="en-US" altLang="zh-CN" sz="1800" b="1" i="1" kern="0" smtClean="0">
                            <a:solidFill>
                              <a:srgbClr val="000000"/>
                            </a:solidFill>
                            <a:latin typeface="Cambria Math" panose="02040503050406030204"/>
                            <a:ea typeface="宋体" panose="02010600030101010101" pitchFamily="2" charset="-122"/>
                          </a:rPr>
                          <m:t>𝟐</m:t>
                        </m:r>
                      </m:sub>
                    </m:sSub>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𝑲</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𝑴</m:t>
                        </m:r>
                      </m:e>
                      <m:sub>
                        <m:r>
                          <a:rPr lang="en-US" altLang="zh-CN" sz="1800" b="1" i="1" kern="0" smtClean="0">
                            <a:solidFill>
                              <a:srgbClr val="000000"/>
                            </a:solidFill>
                            <a:latin typeface="Cambria Math" panose="02040503050406030204"/>
                            <a:ea typeface="宋体" panose="02010600030101010101" pitchFamily="2" charset="-122"/>
                          </a:rPr>
                          <m:t>𝟐</m:t>
                        </m:r>
                      </m:sub>
                    </m:sSub>
                    <m:r>
                      <a:rPr lang="en-US" altLang="zh-CN" sz="1800" b="1" i="1" kern="0">
                        <a:solidFill>
                          <a:srgbClr val="000000"/>
                        </a:solidFill>
                        <a:latin typeface="Cambria Math" panose="02040503050406030204"/>
                        <a:ea typeface="宋体" panose="02010600030101010101" pitchFamily="2" charset="-122"/>
                      </a:rPr>
                      <m:t> </m:t>
                    </m:r>
                    <m:r>
                      <a:rPr lang="en-US" altLang="zh-CN" sz="1800" b="1" i="1" kern="0">
                        <a:solidFill>
                          <a:srgbClr val="000000"/>
                        </a:solidFill>
                        <a:latin typeface="Cambria Math" panose="02040503050406030204"/>
                        <a:ea typeface="宋体" panose="02010600030101010101" pitchFamily="2" charset="-122"/>
                      </a:rPr>
                      <m:t>𝒎𝒐𝒅</m:t>
                    </m:r>
                    <m:r>
                      <a:rPr lang="en-US" altLang="zh-CN" sz="1800" b="1" i="1" kern="0">
                        <a:solidFill>
                          <a:srgbClr val="000000"/>
                        </a:solidFill>
                        <a:latin typeface="Cambria Math" panose="02040503050406030204"/>
                        <a:ea typeface="宋体" panose="02010600030101010101" pitchFamily="2" charset="-122"/>
                      </a:rPr>
                      <m:t> </m:t>
                    </m:r>
                    <m:r>
                      <a:rPr lang="en-US" altLang="zh-CN" sz="1800" b="1" i="1" kern="0">
                        <a:solidFill>
                          <a:srgbClr val="000000"/>
                        </a:solidFill>
                        <a:latin typeface="Cambria Math" panose="02040503050406030204"/>
                        <a:ea typeface="宋体" panose="02010600030101010101" pitchFamily="2" charset="-122"/>
                      </a:rPr>
                      <m:t>𝒒</m:t>
                    </m:r>
                  </m:oMath>
                </a14:m>
                <a:endParaRPr lang="en-US" altLang="zh-CN" sz="1800" b="1" kern="0" dirty="0">
                  <a:solidFill>
                    <a:srgbClr val="000000"/>
                  </a:solidFill>
                  <a:latin typeface="Tahoma" panose="020B0604030504040204"/>
                  <a:ea typeface="宋体" panose="02010600030101010101" pitchFamily="2" charset="-122"/>
                </a:endParaRPr>
              </a:p>
              <a:p>
                <a:pPr marL="897255" lvl="2" indent="-457200" eaLnBrk="1" hangingPunct="1">
                  <a:lnSpc>
                    <a:spcPct val="130000"/>
                  </a:lnSpc>
                  <a:spcBef>
                    <a:spcPct val="20000"/>
                  </a:spcBef>
                  <a:buClr>
                    <a:srgbClr val="4768F5"/>
                  </a:buClr>
                  <a:buSzPct val="60000"/>
                  <a:buFont typeface="Wingdings" panose="05000000000000000000" pitchFamily="2" charset="2"/>
                  <a:buChar char="l"/>
                </a:pPr>
                <a:r>
                  <a:rPr lang="zh-CN" altLang="en-US" sz="1800" b="1" kern="0" dirty="0">
                    <a:solidFill>
                      <a:srgbClr val="000000"/>
                    </a:solidFill>
                    <a:latin typeface="Tahoma" panose="020B0604030504040204"/>
                    <a:ea typeface="宋体" panose="02010600030101010101" pitchFamily="2" charset="-122"/>
                  </a:rPr>
                  <a:t>于是</a:t>
                </a:r>
                <a:endParaRPr lang="en-US" altLang="zh-CN" sz="1800" b="1" kern="0" dirty="0">
                  <a:solidFill>
                    <a:srgbClr val="000000"/>
                  </a:solidFill>
                  <a:latin typeface="Tahoma" panose="020B0604030504040204"/>
                  <a:ea typeface="宋体" panose="02010600030101010101" pitchFamily="2" charset="-122"/>
                </a:endParaRPr>
              </a:p>
              <a:p>
                <a:pPr marL="897255" lvl="2" indent="-45720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f>
                        <m:fPr>
                          <m:ctrlPr>
                            <a:rPr lang="en-US" altLang="zh-CN" sz="1800" b="1" i="1" kern="0" smtClean="0">
                              <a:solidFill>
                                <a:srgbClr val="000000"/>
                              </a:solidFill>
                              <a:latin typeface="Cambria Math" panose="02040503050406030204" pitchFamily="18" charset="0"/>
                              <a:ea typeface="宋体" panose="02010600030101010101" pitchFamily="2" charset="-122"/>
                            </a:rPr>
                          </m:ctrlPr>
                        </m:fPr>
                        <m:num>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𝑪</m:t>
                              </m:r>
                            </m:e>
                            <m:sub>
                              <m:r>
                                <a:rPr lang="en-US" altLang="zh-CN" sz="1800" b="1" i="1" kern="0">
                                  <a:solidFill>
                                    <a:srgbClr val="000000"/>
                                  </a:solidFill>
                                  <a:latin typeface="Cambria Math" panose="02040503050406030204"/>
                                  <a:ea typeface="宋体" panose="02010600030101010101" pitchFamily="2" charset="-122"/>
                                </a:rPr>
                                <m:t>𝟐</m:t>
                              </m:r>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𝟏</m:t>
                              </m:r>
                            </m:sub>
                          </m:sSub>
                        </m:num>
                        <m:den>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𝑪</m:t>
                              </m:r>
                            </m:e>
                            <m:sub>
                              <m:r>
                                <a:rPr lang="en-US" altLang="zh-CN" sz="1800" b="1" i="1" kern="0">
                                  <a:solidFill>
                                    <a:srgbClr val="000000"/>
                                  </a:solidFill>
                                  <a:latin typeface="Cambria Math" panose="02040503050406030204"/>
                                  <a:ea typeface="宋体" panose="02010600030101010101" pitchFamily="2" charset="-122"/>
                                </a:rPr>
                                <m:t>𝟐</m:t>
                              </m:r>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𝟐</m:t>
                              </m:r>
                            </m:sub>
                          </m:sSub>
                        </m:den>
                      </m:f>
                      <m:r>
                        <a:rPr lang="en-US" altLang="zh-CN" sz="1800" b="1" i="1" kern="0" smtClean="0">
                          <a:solidFill>
                            <a:srgbClr val="000000"/>
                          </a:solidFill>
                          <a:latin typeface="Cambria Math" panose="02040503050406030204"/>
                          <a:ea typeface="宋体" panose="02010600030101010101" pitchFamily="2" charset="-122"/>
                        </a:rPr>
                        <m:t>=</m:t>
                      </m:r>
                      <m:f>
                        <m:fPr>
                          <m:ctrlPr>
                            <a:rPr lang="en-US" altLang="zh-CN" sz="1800" b="1" i="1" kern="0">
                              <a:solidFill>
                                <a:srgbClr val="000000"/>
                              </a:solidFill>
                              <a:latin typeface="Cambria Math" panose="02040503050406030204" pitchFamily="18" charset="0"/>
                              <a:ea typeface="宋体" panose="02010600030101010101" pitchFamily="2" charset="-122"/>
                            </a:rPr>
                          </m:ctrlPr>
                        </m:fPr>
                        <m:num>
                          <m:r>
                            <a:rPr lang="en-US" altLang="zh-CN" sz="1800" b="1" i="1" kern="0">
                              <a:solidFill>
                                <a:srgbClr val="000000"/>
                              </a:solidFill>
                              <a:latin typeface="Cambria Math" panose="02040503050406030204"/>
                              <a:ea typeface="宋体" panose="02010600030101010101" pitchFamily="2" charset="-122"/>
                            </a:rPr>
                            <m:t>𝑲</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𝑴</m:t>
                              </m:r>
                            </m:e>
                            <m:sub>
                              <m:r>
                                <a:rPr lang="en-US" altLang="zh-CN" sz="1800" b="1" i="1" kern="0">
                                  <a:solidFill>
                                    <a:srgbClr val="000000"/>
                                  </a:solidFill>
                                  <a:latin typeface="Cambria Math" panose="02040503050406030204"/>
                                  <a:ea typeface="宋体" panose="02010600030101010101" pitchFamily="2" charset="-122"/>
                                </a:rPr>
                                <m:t>𝟏</m:t>
                              </m:r>
                            </m:sub>
                          </m:sSub>
                          <m:r>
                            <a:rPr lang="en-US" altLang="zh-CN" sz="1800" b="1" i="1" kern="0">
                              <a:solidFill>
                                <a:srgbClr val="000000"/>
                              </a:solidFill>
                              <a:latin typeface="Cambria Math" panose="02040503050406030204"/>
                              <a:ea typeface="宋体" panose="02010600030101010101" pitchFamily="2" charset="-122"/>
                            </a:rPr>
                            <m:t> </m:t>
                          </m:r>
                          <m:r>
                            <a:rPr lang="en-US" altLang="zh-CN" sz="1800" b="1" i="1" kern="0">
                              <a:solidFill>
                                <a:srgbClr val="000000"/>
                              </a:solidFill>
                              <a:latin typeface="Cambria Math" panose="02040503050406030204"/>
                              <a:ea typeface="宋体" panose="02010600030101010101" pitchFamily="2" charset="-122"/>
                            </a:rPr>
                            <m:t>𝒎𝒐𝒅</m:t>
                          </m:r>
                          <m:r>
                            <a:rPr lang="en-US" altLang="zh-CN" sz="1800" b="1" i="1" kern="0">
                              <a:solidFill>
                                <a:srgbClr val="000000"/>
                              </a:solidFill>
                              <a:latin typeface="Cambria Math" panose="02040503050406030204"/>
                              <a:ea typeface="宋体" panose="02010600030101010101" pitchFamily="2" charset="-122"/>
                            </a:rPr>
                            <m:t> </m:t>
                          </m:r>
                          <m:r>
                            <a:rPr lang="en-US" altLang="zh-CN" sz="1800" b="1" i="1" kern="0">
                              <a:solidFill>
                                <a:srgbClr val="000000"/>
                              </a:solidFill>
                              <a:latin typeface="Cambria Math" panose="02040503050406030204"/>
                              <a:ea typeface="宋体" panose="02010600030101010101" pitchFamily="2" charset="-122"/>
                            </a:rPr>
                            <m:t>𝒒</m:t>
                          </m:r>
                          <m:r>
                            <m:rPr>
                              <m:nor/>
                            </m:rPr>
                            <a:rPr lang="en-US" altLang="zh-CN" sz="1800" b="1" kern="0" dirty="0">
                              <a:solidFill>
                                <a:srgbClr val="000000"/>
                              </a:solidFill>
                              <a:latin typeface="Tahoma" panose="020B0604030504040204"/>
                              <a:ea typeface="宋体" panose="02010600030101010101" pitchFamily="2" charset="-122"/>
                            </a:rPr>
                            <m:t> </m:t>
                          </m:r>
                        </m:num>
                        <m:den>
                          <m:r>
                            <a:rPr lang="en-US" altLang="zh-CN" sz="1800" b="1" i="1" kern="0">
                              <a:solidFill>
                                <a:srgbClr val="000000"/>
                              </a:solidFill>
                              <a:latin typeface="Cambria Math" panose="02040503050406030204"/>
                              <a:ea typeface="宋体" panose="02010600030101010101" pitchFamily="2" charset="-122"/>
                            </a:rPr>
                            <m:t>𝑲</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𝑴</m:t>
                              </m:r>
                            </m:e>
                            <m:sub>
                              <m:r>
                                <a:rPr lang="en-US" altLang="zh-CN" sz="1800" b="1" i="1" kern="0">
                                  <a:solidFill>
                                    <a:srgbClr val="000000"/>
                                  </a:solidFill>
                                  <a:latin typeface="Cambria Math" panose="02040503050406030204"/>
                                  <a:ea typeface="宋体" panose="02010600030101010101" pitchFamily="2" charset="-122"/>
                                </a:rPr>
                                <m:t>𝟐</m:t>
                              </m:r>
                            </m:sub>
                          </m:sSub>
                          <m:r>
                            <a:rPr lang="en-US" altLang="zh-CN" sz="1800" b="1" i="1" kern="0">
                              <a:solidFill>
                                <a:srgbClr val="000000"/>
                              </a:solidFill>
                              <a:latin typeface="Cambria Math" panose="02040503050406030204"/>
                              <a:ea typeface="宋体" panose="02010600030101010101" pitchFamily="2" charset="-122"/>
                            </a:rPr>
                            <m:t> </m:t>
                          </m:r>
                          <m:r>
                            <a:rPr lang="en-US" altLang="zh-CN" sz="1800" b="1" i="1" kern="0">
                              <a:solidFill>
                                <a:srgbClr val="000000"/>
                              </a:solidFill>
                              <a:latin typeface="Cambria Math" panose="02040503050406030204"/>
                              <a:ea typeface="宋体" panose="02010600030101010101" pitchFamily="2" charset="-122"/>
                            </a:rPr>
                            <m:t>𝒎𝒐𝒅</m:t>
                          </m:r>
                          <m:r>
                            <a:rPr lang="en-US" altLang="zh-CN" sz="1800" b="1" i="1" kern="0">
                              <a:solidFill>
                                <a:srgbClr val="000000"/>
                              </a:solidFill>
                              <a:latin typeface="Cambria Math" panose="02040503050406030204"/>
                              <a:ea typeface="宋体" panose="02010600030101010101" pitchFamily="2" charset="-122"/>
                            </a:rPr>
                            <m:t> </m:t>
                          </m:r>
                          <m:r>
                            <a:rPr lang="en-US" altLang="zh-CN" sz="1800" b="1" i="1" kern="0">
                              <a:solidFill>
                                <a:srgbClr val="000000"/>
                              </a:solidFill>
                              <a:latin typeface="Cambria Math" panose="02040503050406030204"/>
                              <a:ea typeface="宋体" panose="02010600030101010101" pitchFamily="2" charset="-122"/>
                            </a:rPr>
                            <m:t>𝒒</m:t>
                          </m:r>
                          <m:r>
                            <m:rPr>
                              <m:nor/>
                            </m:rPr>
                            <a:rPr lang="en-US" altLang="zh-CN" sz="1800" b="1" kern="0" dirty="0">
                              <a:solidFill>
                                <a:srgbClr val="000000"/>
                              </a:solidFill>
                              <a:latin typeface="Tahoma" panose="020B0604030504040204"/>
                              <a:ea typeface="宋体" panose="02010600030101010101" pitchFamily="2" charset="-122"/>
                            </a:rPr>
                            <m:t> </m:t>
                          </m:r>
                        </m:den>
                      </m:f>
                      <m:r>
                        <a:rPr lang="en-US" altLang="zh-CN" sz="1800" b="1" i="1" kern="0">
                          <a:solidFill>
                            <a:srgbClr val="000000"/>
                          </a:solidFill>
                          <a:latin typeface="Cambria Math" panose="02040503050406030204"/>
                          <a:ea typeface="宋体" panose="02010600030101010101" pitchFamily="2" charset="-122"/>
                        </a:rPr>
                        <m:t>=</m:t>
                      </m:r>
                      <m:f>
                        <m:fPr>
                          <m:ctrlPr>
                            <a:rPr lang="en-US" altLang="zh-CN" sz="1800" b="1" i="1" kern="0">
                              <a:solidFill>
                                <a:srgbClr val="000000"/>
                              </a:solidFill>
                              <a:latin typeface="Cambria Math" panose="02040503050406030204" pitchFamily="18" charset="0"/>
                              <a:ea typeface="宋体" panose="02010600030101010101" pitchFamily="2" charset="-122"/>
                            </a:rPr>
                          </m:ctrlPr>
                        </m:fPr>
                        <m:num>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𝑴</m:t>
                              </m:r>
                            </m:e>
                            <m:sub>
                              <m:r>
                                <a:rPr lang="en-US" altLang="zh-CN" sz="1800" b="1" i="1" kern="0">
                                  <a:solidFill>
                                    <a:srgbClr val="000000"/>
                                  </a:solidFill>
                                  <a:latin typeface="Cambria Math" panose="02040503050406030204"/>
                                  <a:ea typeface="宋体" panose="02010600030101010101" pitchFamily="2" charset="-122"/>
                                </a:rPr>
                                <m:t>𝟏</m:t>
                              </m:r>
                            </m:sub>
                          </m:sSub>
                          <m:r>
                            <a:rPr lang="en-US" altLang="zh-CN" sz="1800" b="1" i="1" kern="0">
                              <a:solidFill>
                                <a:srgbClr val="000000"/>
                              </a:solidFill>
                              <a:latin typeface="Cambria Math" panose="02040503050406030204"/>
                              <a:ea typeface="宋体" panose="02010600030101010101" pitchFamily="2" charset="-122"/>
                            </a:rPr>
                            <m:t> </m:t>
                          </m:r>
                          <m:r>
                            <a:rPr lang="en-US" altLang="zh-CN" sz="1800" b="1" i="1" kern="0">
                              <a:solidFill>
                                <a:srgbClr val="000000"/>
                              </a:solidFill>
                              <a:latin typeface="Cambria Math" panose="02040503050406030204"/>
                              <a:ea typeface="宋体" panose="02010600030101010101" pitchFamily="2" charset="-122"/>
                            </a:rPr>
                            <m:t>𝒎𝒐𝒅</m:t>
                          </m:r>
                          <m:r>
                            <a:rPr lang="en-US" altLang="zh-CN" sz="1800" b="1" i="1" kern="0">
                              <a:solidFill>
                                <a:srgbClr val="000000"/>
                              </a:solidFill>
                              <a:latin typeface="Cambria Math" panose="02040503050406030204"/>
                              <a:ea typeface="宋体" panose="02010600030101010101" pitchFamily="2" charset="-122"/>
                            </a:rPr>
                            <m:t> </m:t>
                          </m:r>
                          <m:r>
                            <a:rPr lang="en-US" altLang="zh-CN" sz="1800" b="1" i="1" kern="0">
                              <a:solidFill>
                                <a:srgbClr val="000000"/>
                              </a:solidFill>
                              <a:latin typeface="Cambria Math" panose="02040503050406030204"/>
                              <a:ea typeface="宋体" panose="02010600030101010101" pitchFamily="2" charset="-122"/>
                            </a:rPr>
                            <m:t>𝒒</m:t>
                          </m:r>
                          <m:r>
                            <m:rPr>
                              <m:nor/>
                            </m:rPr>
                            <a:rPr lang="en-US" altLang="zh-CN" sz="1800" b="1" kern="0" dirty="0">
                              <a:solidFill>
                                <a:srgbClr val="000000"/>
                              </a:solidFill>
                              <a:latin typeface="Tahoma" panose="020B0604030504040204"/>
                              <a:ea typeface="宋体" panose="02010600030101010101" pitchFamily="2" charset="-122"/>
                            </a:rPr>
                            <m:t> </m:t>
                          </m:r>
                        </m:num>
                        <m:den>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𝑴</m:t>
                              </m:r>
                            </m:e>
                            <m:sub>
                              <m:r>
                                <a:rPr lang="en-US" altLang="zh-CN" sz="1800" b="1" i="1" kern="0">
                                  <a:solidFill>
                                    <a:srgbClr val="000000"/>
                                  </a:solidFill>
                                  <a:latin typeface="Cambria Math" panose="02040503050406030204"/>
                                  <a:ea typeface="宋体" panose="02010600030101010101" pitchFamily="2" charset="-122"/>
                                </a:rPr>
                                <m:t>𝟐</m:t>
                              </m:r>
                            </m:sub>
                          </m:sSub>
                          <m:r>
                            <a:rPr lang="en-US" altLang="zh-CN" sz="1800" b="1" i="1" kern="0">
                              <a:solidFill>
                                <a:srgbClr val="000000"/>
                              </a:solidFill>
                              <a:latin typeface="Cambria Math" panose="02040503050406030204"/>
                              <a:ea typeface="宋体" panose="02010600030101010101" pitchFamily="2" charset="-122"/>
                            </a:rPr>
                            <m:t> </m:t>
                          </m:r>
                          <m:r>
                            <a:rPr lang="en-US" altLang="zh-CN" sz="1800" b="1" i="1" kern="0">
                              <a:solidFill>
                                <a:srgbClr val="000000"/>
                              </a:solidFill>
                              <a:latin typeface="Cambria Math" panose="02040503050406030204"/>
                              <a:ea typeface="宋体" panose="02010600030101010101" pitchFamily="2" charset="-122"/>
                            </a:rPr>
                            <m:t>𝒎𝒐𝒅</m:t>
                          </m:r>
                          <m:r>
                            <a:rPr lang="en-US" altLang="zh-CN" sz="1800" b="1" i="1" kern="0">
                              <a:solidFill>
                                <a:srgbClr val="000000"/>
                              </a:solidFill>
                              <a:latin typeface="Cambria Math" panose="02040503050406030204"/>
                              <a:ea typeface="宋体" panose="02010600030101010101" pitchFamily="2" charset="-122"/>
                            </a:rPr>
                            <m:t> </m:t>
                          </m:r>
                          <m:r>
                            <a:rPr lang="en-US" altLang="zh-CN" sz="1800" b="1" i="1" kern="0">
                              <a:solidFill>
                                <a:srgbClr val="000000"/>
                              </a:solidFill>
                              <a:latin typeface="Cambria Math" panose="02040503050406030204"/>
                              <a:ea typeface="宋体" panose="02010600030101010101" pitchFamily="2" charset="-122"/>
                            </a:rPr>
                            <m:t>𝒒</m:t>
                          </m:r>
                          <m:r>
                            <m:rPr>
                              <m:nor/>
                            </m:rPr>
                            <a:rPr lang="en-US" altLang="zh-CN" sz="1800" b="1" kern="0" dirty="0">
                              <a:solidFill>
                                <a:srgbClr val="000000"/>
                              </a:solidFill>
                              <a:latin typeface="Tahoma" panose="020B0604030504040204"/>
                              <a:ea typeface="宋体" panose="02010600030101010101" pitchFamily="2" charset="-122"/>
                            </a:rPr>
                            <m:t> </m:t>
                          </m:r>
                        </m:den>
                      </m:f>
                    </m:oMath>
                  </m:oMathPara>
                </a14:m>
                <a:endParaRPr lang="en-US" altLang="zh-CN" sz="1800" b="1" kern="0" dirty="0">
                  <a:solidFill>
                    <a:srgbClr val="000000"/>
                  </a:solidFill>
                  <a:latin typeface="Tahoma" panose="020B0604030504040204"/>
                  <a:ea typeface="宋体" panose="02010600030101010101" pitchFamily="2" charset="-122"/>
                </a:endParaRPr>
              </a:p>
              <a:p>
                <a:pPr marL="897255" lvl="2" indent="-457200" eaLnBrk="1" hangingPunct="1">
                  <a:lnSpc>
                    <a:spcPct val="130000"/>
                  </a:lnSpc>
                  <a:spcBef>
                    <a:spcPct val="20000"/>
                  </a:spcBef>
                  <a:buClr>
                    <a:srgbClr val="4768F5"/>
                  </a:buClr>
                  <a:buSzPct val="60000"/>
                  <a:buFont typeface="Wingdings" panose="05000000000000000000" pitchFamily="2" charset="2"/>
                  <a:buChar char="l"/>
                </a:pPr>
                <a:r>
                  <a:rPr lang="zh-CN" altLang="en-US" sz="1800" b="1" kern="0" dirty="0">
                    <a:solidFill>
                      <a:srgbClr val="000000"/>
                    </a:solidFill>
                    <a:latin typeface="Tahoma" panose="020B0604030504040204"/>
                    <a:ea typeface="宋体" panose="02010600030101010101" pitchFamily="2" charset="-122"/>
                  </a:rPr>
                  <a:t>如果</a:t>
                </a:r>
                <a14:m>
                  <m:oMath xmlns:m="http://schemas.openxmlformats.org/officeDocument/2006/math">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𝑴</m:t>
                        </m:r>
                      </m:e>
                      <m:sub>
                        <m:r>
                          <a:rPr lang="en-US" altLang="zh-CN" sz="1800" b="1" i="1" kern="0">
                            <a:solidFill>
                              <a:srgbClr val="000000"/>
                            </a:solidFill>
                            <a:latin typeface="Cambria Math" panose="02040503050406030204"/>
                            <a:ea typeface="宋体" panose="02010600030101010101" pitchFamily="2" charset="-122"/>
                          </a:rPr>
                          <m:t>𝟏</m:t>
                        </m:r>
                      </m:sub>
                    </m:sSub>
                  </m:oMath>
                </a14:m>
                <a:r>
                  <a:rPr lang="zh-CN" altLang="en-US" sz="1800" b="1" kern="0" dirty="0">
                    <a:solidFill>
                      <a:srgbClr val="000000"/>
                    </a:solidFill>
                    <a:latin typeface="Tahoma" panose="020B0604030504040204"/>
                    <a:ea typeface="宋体" panose="02010600030101010101" pitchFamily="2" charset="-122"/>
                  </a:rPr>
                  <a:t>已知，则很容易计算出</a:t>
                </a:r>
                <a14:m>
                  <m:oMath xmlns:m="http://schemas.openxmlformats.org/officeDocument/2006/math">
                    <m:sSub>
                      <m:sSubPr>
                        <m:ctrlPr>
                          <a:rPr lang="en-US" altLang="zh-CN" sz="1800" b="1" i="1" kern="0" smtClea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𝑴</m:t>
                        </m:r>
                      </m:e>
                      <m:sub>
                        <m:r>
                          <a:rPr lang="en-US" altLang="zh-CN" sz="1800" b="1" i="1" kern="0" smtClean="0">
                            <a:solidFill>
                              <a:srgbClr val="000000"/>
                            </a:solidFill>
                            <a:latin typeface="Cambria Math" panose="02040503050406030204"/>
                            <a:ea typeface="宋体" panose="02010600030101010101" pitchFamily="2" charset="-122"/>
                          </a:rPr>
                          <m:t>𝟐</m:t>
                        </m:r>
                      </m:sub>
                    </m:sSub>
                  </m:oMath>
                </a14:m>
                <a:r>
                  <a:rPr lang="zh-CN" altLang="en-US" sz="1800" b="1" kern="0" dirty="0">
                    <a:solidFill>
                      <a:srgbClr val="000000"/>
                    </a:solidFill>
                    <a:latin typeface="Tahoma" panose="020B0604030504040204"/>
                    <a:ea typeface="宋体" panose="02010600030101010101" pitchFamily="2" charset="-122"/>
                  </a:rPr>
                  <a:t>：</a:t>
                </a:r>
                <a:endParaRPr lang="en-US" altLang="zh-CN" sz="1800" b="1" kern="0" dirty="0">
                  <a:solidFill>
                    <a:srgbClr val="000000"/>
                  </a:solidFill>
                  <a:latin typeface="Tahoma" panose="020B0604030504040204"/>
                  <a:ea typeface="宋体" panose="02010600030101010101" pitchFamily="2" charset="-122"/>
                </a:endParaRPr>
              </a:p>
              <a:p>
                <a:pPr marL="170180" lvl="2" indent="0" eaLnBrk="1" hangingPunct="1">
                  <a:lnSpc>
                    <a:spcPct val="130000"/>
                  </a:lnSpc>
                  <a:spcBef>
                    <a:spcPct val="20000"/>
                  </a:spcBef>
                  <a:buClr>
                    <a:srgbClr val="4768F5"/>
                  </a:buClr>
                  <a:buSzPct val="60000"/>
                  <a:buNone/>
                </a:pPr>
                <a14:m>
                  <m:oMathPara xmlns:m="http://schemas.openxmlformats.org/officeDocument/2006/math">
                    <m:oMathParaPr>
                      <m:jc m:val="center"/>
                    </m:oMathParaPr>
                    <m:oMath xmlns:m="http://schemas.openxmlformats.org/officeDocument/2006/math">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𝑴</m:t>
                          </m:r>
                        </m:e>
                        <m:sub>
                          <m:r>
                            <a:rPr lang="en-US" altLang="zh-CN" sz="1800" b="1" i="1" kern="0">
                              <a:solidFill>
                                <a:srgbClr val="000000"/>
                              </a:solidFill>
                              <a:latin typeface="Cambria Math" panose="02040503050406030204"/>
                              <a:ea typeface="宋体" panose="02010600030101010101" pitchFamily="2" charset="-122"/>
                            </a:rPr>
                            <m:t>𝟐</m:t>
                          </m:r>
                        </m:sub>
                      </m:sSub>
                      <m:r>
                        <a:rPr lang="en-US" altLang="zh-CN" sz="1800" b="1" i="1" kern="0" smtClean="0">
                          <a:solidFill>
                            <a:srgbClr val="000000"/>
                          </a:solidFill>
                          <a:latin typeface="Cambria Math" panose="02040503050406030204"/>
                          <a:ea typeface="宋体" panose="02010600030101010101" pitchFamily="2" charset="-122"/>
                        </a:rPr>
                        <m:t>=</m:t>
                      </m:r>
                      <m:sSup>
                        <m:sSupPr>
                          <m:ctrlPr>
                            <a:rPr lang="en-US" altLang="zh-CN" sz="1800" b="1" i="1" kern="0" smtClean="0">
                              <a:solidFill>
                                <a:srgbClr val="000000"/>
                              </a:solidFill>
                              <a:latin typeface="Cambria Math" panose="02040503050406030204" pitchFamily="18" charset="0"/>
                              <a:ea typeface="宋体" panose="02010600030101010101" pitchFamily="2" charset="-122"/>
                            </a:rPr>
                          </m:ctrlPr>
                        </m:sSupPr>
                        <m:e>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smtClea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𝑪</m:t>
                              </m:r>
                            </m:e>
                            <m:sub>
                              <m:r>
                                <a:rPr lang="en-US" altLang="zh-CN" sz="1800" b="1" i="1" kern="0">
                                  <a:solidFill>
                                    <a:srgbClr val="000000"/>
                                  </a:solidFill>
                                  <a:latin typeface="Cambria Math" panose="02040503050406030204"/>
                                  <a:ea typeface="宋体" panose="02010600030101010101" pitchFamily="2" charset="-122"/>
                                </a:rPr>
                                <m:t>𝟐</m:t>
                              </m:r>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𝟏</m:t>
                              </m:r>
                            </m:sub>
                          </m:sSub>
                          <m:r>
                            <a:rPr lang="en-US" altLang="zh-CN" sz="1800" b="1" i="1" kern="0" smtClean="0">
                              <a:solidFill>
                                <a:srgbClr val="000000"/>
                              </a:solidFill>
                              <a:latin typeface="Cambria Math" panose="02040503050406030204"/>
                              <a:ea typeface="宋体" panose="02010600030101010101" pitchFamily="2" charset="-122"/>
                            </a:rPr>
                            <m:t>)</m:t>
                          </m:r>
                        </m:e>
                        <m:sup>
                          <m:r>
                            <a:rPr lang="en-US" altLang="zh-CN" sz="1800" b="1" i="1" kern="0" smtClean="0">
                              <a:solidFill>
                                <a:srgbClr val="000000"/>
                              </a:solidFill>
                              <a:latin typeface="Cambria Math" panose="02040503050406030204"/>
                              <a:ea typeface="宋体" panose="02010600030101010101" pitchFamily="2" charset="-122"/>
                            </a:rPr>
                            <m:t>−</m:t>
                          </m:r>
                          <m:r>
                            <a:rPr lang="en-US" altLang="zh-CN" sz="1800" b="1" i="1" kern="0" smtClean="0">
                              <a:solidFill>
                                <a:srgbClr val="000000"/>
                              </a:solidFill>
                              <a:latin typeface="Cambria Math" panose="02040503050406030204"/>
                              <a:ea typeface="宋体" panose="02010600030101010101" pitchFamily="2" charset="-122"/>
                            </a:rPr>
                            <m:t>𝟏</m:t>
                          </m:r>
                        </m:sup>
                      </m:sSup>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𝑪</m:t>
                          </m:r>
                        </m:e>
                        <m:sub>
                          <m:r>
                            <a:rPr lang="en-US" altLang="zh-CN" sz="1800" b="1" i="1" kern="0">
                              <a:solidFill>
                                <a:srgbClr val="000000"/>
                              </a:solidFill>
                              <a:latin typeface="Cambria Math" panose="02040503050406030204"/>
                              <a:ea typeface="宋体" panose="02010600030101010101" pitchFamily="2" charset="-122"/>
                            </a:rPr>
                            <m:t>𝟐</m:t>
                          </m:r>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𝟐</m:t>
                          </m:r>
                        </m:sub>
                      </m:sSub>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𝑴</m:t>
                          </m:r>
                        </m:e>
                        <m:sub>
                          <m:r>
                            <a:rPr lang="en-US" altLang="zh-CN" sz="1800" b="1" i="1" kern="0">
                              <a:solidFill>
                                <a:srgbClr val="000000"/>
                              </a:solidFill>
                              <a:latin typeface="Cambria Math" panose="02040503050406030204"/>
                              <a:ea typeface="宋体" panose="02010600030101010101" pitchFamily="2" charset="-122"/>
                            </a:rPr>
                            <m:t>𝟏</m:t>
                          </m:r>
                        </m:sub>
                      </m:sSub>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𝒎𝒐𝒅</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𝒒</m:t>
                      </m:r>
                    </m:oMath>
                  </m:oMathPara>
                </a14:m>
                <a:endParaRPr lang="en-US" altLang="zh-CN" sz="1800" b="1" kern="0" dirty="0">
                  <a:solidFill>
                    <a:srgbClr val="000000"/>
                  </a:solidFill>
                  <a:latin typeface="Tahoma" panose="020B0604030504040204"/>
                  <a:ea typeface="宋体" panose="02010600030101010101" pitchFamily="2" charset="-122"/>
                </a:endParaRPr>
              </a:p>
              <a:p>
                <a:pPr marL="627380"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1800" b="1" kern="0" dirty="0" err="1">
                    <a:solidFill>
                      <a:srgbClr val="000000"/>
                    </a:solidFill>
                    <a:latin typeface="Tahoma" panose="020B0604030504040204"/>
                    <a:ea typeface="宋体" panose="02010600030101010101" pitchFamily="2" charset="-122"/>
                  </a:rPr>
                  <a:t>ElGamal</a:t>
                </a:r>
                <a:r>
                  <a:rPr lang="zh-CN" altLang="en-US" sz="1800" b="1" kern="0" dirty="0">
                    <a:solidFill>
                      <a:srgbClr val="000000"/>
                    </a:solidFill>
                    <a:latin typeface="Tahoma" panose="020B0604030504040204"/>
                    <a:ea typeface="宋体" panose="02010600030101010101" pitchFamily="2" charset="-122"/>
                  </a:rPr>
                  <a:t>的安全性是基于</a:t>
                </a:r>
                <a:r>
                  <a:rPr lang="zh-CN" altLang="en-US" sz="1800" b="1" kern="0" dirty="0">
                    <a:solidFill>
                      <a:srgbClr val="0070C0"/>
                    </a:solidFill>
                    <a:latin typeface="Tahoma" panose="020B0604030504040204"/>
                    <a:ea typeface="宋体" panose="02010600030101010101" pitchFamily="2" charset="-122"/>
                  </a:rPr>
                  <a:t>计算离散对数的困难性</a:t>
                </a:r>
                <a:r>
                  <a:rPr lang="zh-CN" altLang="en-US" sz="1800" b="1" kern="0" dirty="0">
                    <a:solidFill>
                      <a:srgbClr val="000000"/>
                    </a:solidFill>
                    <a:latin typeface="Tahoma" panose="020B0604030504040204"/>
                    <a:ea typeface="宋体" panose="02010600030101010101" pitchFamily="2" charset="-122"/>
                  </a:rPr>
                  <a:t>之上。为了恢复</a:t>
                </a:r>
                <a:r>
                  <a:rPr lang="en-US" altLang="zh-CN" sz="1800" b="1" kern="0" dirty="0">
                    <a:solidFill>
                      <a:srgbClr val="000000"/>
                    </a:solidFill>
                    <a:latin typeface="Tahoma" panose="020B0604030504040204"/>
                    <a:ea typeface="宋体" panose="02010600030101010101" pitchFamily="2" charset="-122"/>
                  </a:rPr>
                  <a:t>Alice</a:t>
                </a:r>
                <a:r>
                  <a:rPr lang="zh-CN" altLang="en-US" sz="1800" b="1" kern="0" dirty="0">
                    <a:solidFill>
                      <a:srgbClr val="000000"/>
                    </a:solidFill>
                    <a:latin typeface="Tahoma" panose="020B0604030504040204"/>
                    <a:ea typeface="宋体" panose="02010600030101010101" pitchFamily="2" charset="-122"/>
                  </a:rPr>
                  <a:t>的私钥，攻击者将会计算</a:t>
                </a:r>
                <a14:m>
                  <m:oMath xmlns:m="http://schemas.openxmlformats.org/officeDocument/2006/math">
                    <m:sSub>
                      <m:sSubPr>
                        <m:ctrlPr>
                          <a:rPr lang="en-US" altLang="zh-CN" sz="1800" b="1" i="1" kern="0" smtClean="0">
                            <a:solidFill>
                              <a:srgbClr val="000000"/>
                            </a:solidFill>
                            <a:latin typeface="Cambria Math" panose="02040503050406030204" pitchFamily="18" charset="0"/>
                            <a:ea typeface="宋体" panose="02010600030101010101" pitchFamily="2" charset="-122"/>
                          </a:rPr>
                        </m:ctrlPr>
                      </m:sSubPr>
                      <m:e>
                        <m:r>
                          <a:rPr lang="en-US" altLang="zh-CN" sz="1800" b="1" i="1" kern="0" smtClean="0">
                            <a:solidFill>
                              <a:srgbClr val="000000"/>
                            </a:solidFill>
                            <a:latin typeface="Cambria Math" panose="02040503050406030204"/>
                            <a:ea typeface="宋体" panose="02010600030101010101" pitchFamily="2" charset="-122"/>
                          </a:rPr>
                          <m:t>𝑿</m:t>
                        </m:r>
                      </m:e>
                      <m:sub>
                        <m:r>
                          <a:rPr lang="en-US" altLang="zh-CN" sz="1800" b="1" i="1" kern="0" smtClean="0">
                            <a:solidFill>
                              <a:srgbClr val="000000"/>
                            </a:solidFill>
                            <a:latin typeface="Cambria Math" panose="02040503050406030204"/>
                            <a:ea typeface="宋体" panose="02010600030101010101" pitchFamily="2" charset="-122"/>
                          </a:rPr>
                          <m:t>𝑨</m:t>
                        </m:r>
                      </m:sub>
                    </m:sSub>
                    <m:r>
                      <a:rPr lang="en-US" altLang="zh-CN" sz="1800" b="1" i="1" kern="0" smtClean="0">
                        <a:solidFill>
                          <a:srgbClr val="000000"/>
                        </a:solidFill>
                        <a:latin typeface="Cambria Math" panose="02040503050406030204"/>
                        <a:ea typeface="宋体" panose="02010600030101010101" pitchFamily="2" charset="-122"/>
                      </a:rPr>
                      <m:t>=</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smtClean="0">
                            <a:solidFill>
                              <a:srgbClr val="000000"/>
                            </a:solidFill>
                            <a:latin typeface="Cambria Math" panose="02040503050406030204"/>
                            <a:ea typeface="宋体" panose="02010600030101010101" pitchFamily="2" charset="-122"/>
                          </a:rPr>
                          <m:t>𝒅𝒍𝒐𝒈</m:t>
                        </m:r>
                      </m:e>
                      <m:sub>
                        <m:r>
                          <a:rPr lang="zh-CN" altLang="en-US" sz="1800" b="1" i="1" kern="0" smtClean="0">
                            <a:solidFill>
                              <a:srgbClr val="000000"/>
                            </a:solidFill>
                            <a:latin typeface="Cambria Math" panose="02040503050406030204"/>
                            <a:ea typeface="宋体" panose="02010600030101010101" pitchFamily="2" charset="-122"/>
                          </a:rPr>
                          <m:t>𝜶</m:t>
                        </m:r>
                        <m:r>
                          <a:rPr lang="en-US" altLang="zh-CN" sz="1800" b="1" i="1" kern="0" smtClean="0">
                            <a:solidFill>
                              <a:srgbClr val="000000"/>
                            </a:solidFill>
                            <a:latin typeface="Cambria Math" panose="02040503050406030204"/>
                            <a:ea typeface="宋体" panose="02010600030101010101" pitchFamily="2" charset="-122"/>
                          </a:rPr>
                          <m:t>,</m:t>
                        </m:r>
                        <m:r>
                          <a:rPr lang="en-US" altLang="zh-CN" sz="1800" b="1" i="1" kern="0" smtClean="0">
                            <a:solidFill>
                              <a:srgbClr val="000000"/>
                            </a:solidFill>
                            <a:latin typeface="Cambria Math" panose="02040503050406030204"/>
                            <a:ea typeface="宋体" panose="02010600030101010101" pitchFamily="2" charset="-122"/>
                          </a:rPr>
                          <m:t>𝒒</m:t>
                        </m:r>
                      </m:sub>
                    </m:sSub>
                    <m:r>
                      <a:rPr lang="en-US" altLang="zh-CN" sz="1800" b="1" i="1" kern="0" smtClean="0">
                        <a:solidFill>
                          <a:srgbClr val="000000"/>
                        </a:solidFill>
                        <a:latin typeface="Cambria Math" panose="02040503050406030204"/>
                        <a:ea typeface="宋体" panose="02010600030101010101" pitchFamily="2" charset="-122"/>
                      </a:rPr>
                      <m:t>(</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smtClean="0">
                            <a:solidFill>
                              <a:srgbClr val="000000"/>
                            </a:solidFill>
                            <a:latin typeface="Cambria Math" panose="02040503050406030204"/>
                            <a:ea typeface="宋体" panose="02010600030101010101" pitchFamily="2" charset="-122"/>
                          </a:rPr>
                          <m:t>𝒀</m:t>
                        </m:r>
                      </m:e>
                      <m:sub>
                        <m:r>
                          <a:rPr lang="en-US" altLang="zh-CN" sz="1800" b="1" i="1" kern="0">
                            <a:solidFill>
                              <a:srgbClr val="000000"/>
                            </a:solidFill>
                            <a:latin typeface="Cambria Math" panose="02040503050406030204"/>
                            <a:ea typeface="宋体" panose="02010600030101010101" pitchFamily="2" charset="-122"/>
                          </a:rPr>
                          <m:t>𝑨</m:t>
                        </m:r>
                      </m:sub>
                    </m:sSub>
                    <m:r>
                      <a:rPr lang="en-US" altLang="zh-CN" sz="1800" b="1" i="1" kern="0" smtClean="0">
                        <a:solidFill>
                          <a:srgbClr val="000000"/>
                        </a:solidFill>
                        <a:latin typeface="Cambria Math" panose="02040503050406030204"/>
                        <a:ea typeface="宋体" panose="02010600030101010101" pitchFamily="2" charset="-122"/>
                      </a:rPr>
                      <m:t>)</m:t>
                    </m:r>
                  </m:oMath>
                </a14:m>
                <a:r>
                  <a:rPr lang="zh-CN" altLang="en-US" sz="1800" b="1" kern="0" dirty="0">
                    <a:solidFill>
                      <a:srgbClr val="000000"/>
                    </a:solidFill>
                    <a:latin typeface="Tahoma" panose="020B0604030504040204"/>
                    <a:ea typeface="宋体" panose="02010600030101010101" pitchFamily="2" charset="-122"/>
                  </a:rPr>
                  <a:t>。或者，为了恢复一次性密钥</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𝑲</m:t>
                    </m:r>
                  </m:oMath>
                </a14:m>
                <a:r>
                  <a:rPr lang="zh-CN" altLang="en-US" sz="1800" b="1" kern="0" dirty="0">
                    <a:solidFill>
                      <a:srgbClr val="000000"/>
                    </a:solidFill>
                    <a:latin typeface="Tahoma" panose="020B0604030504040204"/>
                    <a:ea typeface="宋体" panose="02010600030101010101" pitchFamily="2" charset="-122"/>
                  </a:rPr>
                  <a:t>，攻击者将会选择随机数</a:t>
                </a:r>
                <a14:m>
                  <m:oMath xmlns:m="http://schemas.openxmlformats.org/officeDocument/2006/math">
                    <m:r>
                      <a:rPr lang="en-US" altLang="zh-CN" sz="1800" b="1" i="1" kern="0" dirty="0" smtClean="0">
                        <a:solidFill>
                          <a:srgbClr val="000000"/>
                        </a:solidFill>
                        <a:latin typeface="Cambria Math" panose="02040503050406030204" pitchFamily="18" charset="0"/>
                        <a:ea typeface="宋体" panose="02010600030101010101" pitchFamily="2" charset="-122"/>
                      </a:rPr>
                      <m:t>𝒌</m:t>
                    </m:r>
                  </m:oMath>
                </a14:m>
                <a:r>
                  <a:rPr lang="zh-CN" altLang="en-US" sz="1800" b="1" kern="0" dirty="0">
                    <a:solidFill>
                      <a:srgbClr val="000000"/>
                    </a:solidFill>
                    <a:latin typeface="Tahoma" panose="020B0604030504040204"/>
                    <a:ea typeface="宋体" panose="02010600030101010101" pitchFamily="2" charset="-122"/>
                  </a:rPr>
                  <a:t>，然后计算离散对数</a:t>
                </a:r>
                <a14:m>
                  <m:oMath xmlns:m="http://schemas.openxmlformats.org/officeDocument/2006/math">
                    <m:r>
                      <a:rPr lang="en-US" altLang="zh-CN" sz="1800" b="1" i="1" kern="0" smtClean="0">
                        <a:solidFill>
                          <a:srgbClr val="000000"/>
                        </a:solidFill>
                        <a:latin typeface="Cambria Math" panose="02040503050406030204"/>
                        <a:ea typeface="宋体" panose="02010600030101010101" pitchFamily="2" charset="-122"/>
                      </a:rPr>
                      <m:t>𝒌</m:t>
                    </m:r>
                    <m:r>
                      <a:rPr lang="en-US" altLang="zh-CN" sz="1800" b="1" i="1" kern="0" smtClean="0">
                        <a:solidFill>
                          <a:srgbClr val="000000"/>
                        </a:solidFill>
                        <a:latin typeface="Cambria Math" panose="02040503050406030204"/>
                        <a:ea typeface="宋体" panose="02010600030101010101" pitchFamily="2" charset="-122"/>
                      </a:rPr>
                      <m:t>=</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𝒅𝒍𝒐𝒈</m:t>
                        </m:r>
                      </m:e>
                      <m:sub>
                        <m:r>
                          <a:rPr lang="zh-CN" altLang="en-US" sz="1800" b="1" i="1" kern="0">
                            <a:solidFill>
                              <a:srgbClr val="000000"/>
                            </a:solidFill>
                            <a:latin typeface="Cambria Math" panose="02040503050406030204"/>
                            <a:ea typeface="宋体" panose="02010600030101010101" pitchFamily="2" charset="-122"/>
                          </a:rPr>
                          <m:t>𝜶</m:t>
                        </m:r>
                        <m:r>
                          <a:rPr lang="en-US" altLang="zh-CN" sz="1800" b="1" i="1" kern="0">
                            <a:solidFill>
                              <a:srgbClr val="000000"/>
                            </a:solidFill>
                            <a:latin typeface="Cambria Math" panose="02040503050406030204"/>
                            <a:ea typeface="宋体" panose="02010600030101010101" pitchFamily="2" charset="-122"/>
                          </a:rPr>
                          <m:t>,</m:t>
                        </m:r>
                        <m:r>
                          <a:rPr lang="en-US" altLang="zh-CN" sz="1800" b="1" i="1" kern="0">
                            <a:solidFill>
                              <a:srgbClr val="000000"/>
                            </a:solidFill>
                            <a:latin typeface="Cambria Math" panose="02040503050406030204"/>
                            <a:ea typeface="宋体" panose="02010600030101010101" pitchFamily="2" charset="-122"/>
                          </a:rPr>
                          <m:t>𝒒</m:t>
                        </m:r>
                      </m:sub>
                    </m:sSub>
                    <m:d>
                      <m:dPr>
                        <m:ctrlPr>
                          <a:rPr lang="en-US" altLang="zh-CN" sz="1800" b="1" i="1" kern="0">
                            <a:solidFill>
                              <a:srgbClr val="000000"/>
                            </a:solidFill>
                            <a:latin typeface="Cambria Math" panose="02040503050406030204" pitchFamily="18" charset="0"/>
                            <a:ea typeface="宋体" panose="02010600030101010101" pitchFamily="2" charset="-122"/>
                          </a:rPr>
                        </m:ctrlPr>
                      </m:dPr>
                      <m:e>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smtClean="0">
                                <a:solidFill>
                                  <a:srgbClr val="000000"/>
                                </a:solidFill>
                                <a:latin typeface="Cambria Math" panose="02040503050406030204"/>
                                <a:ea typeface="宋体" panose="02010600030101010101" pitchFamily="2" charset="-122"/>
                              </a:rPr>
                              <m:t>𝑪</m:t>
                            </m:r>
                          </m:e>
                          <m:sub>
                            <m:r>
                              <a:rPr lang="en-US" altLang="zh-CN" sz="1800" b="1" i="1" kern="0" smtClean="0">
                                <a:solidFill>
                                  <a:srgbClr val="000000"/>
                                </a:solidFill>
                                <a:latin typeface="Cambria Math" panose="02040503050406030204"/>
                                <a:ea typeface="宋体" panose="02010600030101010101" pitchFamily="2" charset="-122"/>
                              </a:rPr>
                              <m:t>𝟏</m:t>
                            </m:r>
                          </m:sub>
                        </m:sSub>
                      </m:e>
                    </m:d>
                  </m:oMath>
                </a14:m>
                <a:r>
                  <a:rPr lang="zh-CN" altLang="en-US" sz="1800" b="1" kern="0" dirty="0">
                    <a:solidFill>
                      <a:srgbClr val="000000"/>
                    </a:solidFill>
                    <a:latin typeface="Tahoma" panose="020B0604030504040204"/>
                    <a:ea typeface="宋体" panose="02010600030101010101" pitchFamily="2" charset="-122"/>
                  </a:rPr>
                  <a:t>。</a:t>
                </a:r>
                <a:endParaRPr lang="en-US" altLang="zh-CN" sz="18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5832648"/>
              </a:xfrm>
              <a:prstGeom prst="rect">
                <a:avLst/>
              </a:prstGeom>
              <a:blipFill rotWithShape="1">
                <a:blip r:embed="rId1"/>
                <a:stretch>
                  <a:fillRect l="-2" t="-9" r="2" b="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10.2 </a:t>
            </a:r>
            <a:r>
              <a:rPr lang="en-US" altLang="zh-CN" sz="2000" dirty="0" err="1">
                <a:solidFill>
                  <a:srgbClr val="4F56AD"/>
                </a:solidFill>
                <a:latin typeface="黑体" panose="02010609060101010101" pitchFamily="49" charset="-122"/>
              </a:rPr>
              <a:t>EIGamal</a:t>
            </a:r>
            <a:r>
              <a:rPr lang="zh-CN" altLang="en-US" sz="2000" dirty="0">
                <a:solidFill>
                  <a:srgbClr val="4F56AD"/>
                </a:solidFill>
                <a:latin typeface="黑体" panose="02010609060101010101" pitchFamily="49" charset="-122"/>
              </a:rPr>
              <a:t>密码体制</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755576" y="1700809"/>
            <a:ext cx="7488832" cy="3168352"/>
          </a:xfrm>
        </p:spPr>
        <p:txBody>
          <a:bodyPr>
            <a:noAutofit/>
          </a:body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kumimoji="1" lang="en-US" altLang="zh-CN" sz="2400" b="1" kern="0" dirty="0">
                <a:solidFill>
                  <a:srgbClr val="000000"/>
                </a:solidFill>
                <a:latin typeface="Tahoma" panose="020B0604030504040204"/>
                <a:ea typeface="宋体" panose="02010600030101010101" pitchFamily="2" charset="-122"/>
              </a:rPr>
              <a:t>Diffie</a:t>
            </a:r>
            <a:r>
              <a:rPr kumimoji="1" lang="zh-CN" altLang="en-US" sz="2400" b="1" kern="0" dirty="0">
                <a:solidFill>
                  <a:srgbClr val="000000"/>
                </a:solidFill>
                <a:latin typeface="Tahoma" panose="020B0604030504040204"/>
                <a:ea typeface="宋体" panose="02010600030101010101" pitchFamily="2" charset="-122"/>
              </a:rPr>
              <a:t>和</a:t>
            </a:r>
            <a:r>
              <a:rPr kumimoji="1" lang="en-US" altLang="zh-CN" sz="2400" b="1" kern="0" dirty="0">
                <a:solidFill>
                  <a:srgbClr val="000000"/>
                </a:solidFill>
                <a:latin typeface="Tahoma" panose="020B0604030504040204"/>
                <a:ea typeface="宋体" panose="02010600030101010101" pitchFamily="2" charset="-122"/>
              </a:rPr>
              <a:t>Hellman</a:t>
            </a:r>
            <a:r>
              <a:rPr kumimoji="1" lang="zh-CN" altLang="en-US" sz="2400" b="1" kern="0" dirty="0">
                <a:solidFill>
                  <a:srgbClr val="000000"/>
                </a:solidFill>
                <a:latin typeface="Tahoma" panose="020B0604030504040204"/>
                <a:ea typeface="宋体" panose="02010600030101010101" pitchFamily="2" charset="-122"/>
              </a:rPr>
              <a:t>在一篇具有独创意义的论文中首次提出了公钥算法，给出了公钥密码学的定义，该算法通常称为</a:t>
            </a:r>
            <a:r>
              <a:rPr kumimoji="1" lang="en-US" altLang="zh-CN" sz="2400" b="1" kern="0" dirty="0" err="1">
                <a:solidFill>
                  <a:srgbClr val="000000"/>
                </a:solidFill>
                <a:latin typeface="Tahoma" panose="020B0604030504040204"/>
                <a:ea typeface="宋体" panose="02010600030101010101" pitchFamily="2" charset="-122"/>
              </a:rPr>
              <a:t>Diffie</a:t>
            </a:r>
            <a:r>
              <a:rPr kumimoji="1" lang="en-US" altLang="zh-CN" sz="2400" b="1" kern="0" dirty="0">
                <a:solidFill>
                  <a:srgbClr val="000000"/>
                </a:solidFill>
                <a:latin typeface="Tahoma" panose="020B0604030504040204"/>
                <a:ea typeface="宋体" panose="02010600030101010101" pitchFamily="2" charset="-122"/>
              </a:rPr>
              <a:t>-Hellman</a:t>
            </a:r>
            <a:r>
              <a:rPr kumimoji="1" lang="zh-CN" altLang="en-US" sz="2400" b="1" kern="0" dirty="0">
                <a:solidFill>
                  <a:srgbClr val="000000"/>
                </a:solidFill>
                <a:latin typeface="Tahoma" panose="020B0604030504040204"/>
                <a:ea typeface="宋体" panose="02010600030101010101" pitchFamily="2" charset="-122"/>
              </a:rPr>
              <a:t>密钥交换。许多商业产品都使用了这种密钥交换技术。</a:t>
            </a:r>
            <a:endParaRPr kumimoji="1" lang="en-US" altLang="zh-CN" sz="24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400" b="1" kern="0" dirty="0">
                <a:solidFill>
                  <a:srgbClr val="000000"/>
                </a:solidFill>
                <a:latin typeface="Tahoma" panose="020B0604030504040204"/>
                <a:ea typeface="宋体" panose="02010600030101010101" pitchFamily="2" charset="-122"/>
              </a:rPr>
              <a:t>该算法的目的是使两个用户能安全地交换密钥，以便在后续的通信中用该密钥对消息加密。该算法本身只限于进行</a:t>
            </a:r>
            <a:r>
              <a:rPr kumimoji="1" lang="zh-CN" altLang="en-US" sz="2400" b="1" kern="0" dirty="0">
                <a:solidFill>
                  <a:srgbClr val="FF0000"/>
                </a:solidFill>
                <a:latin typeface="Tahoma" panose="020B0604030504040204"/>
                <a:ea typeface="宋体" panose="02010600030101010101" pitchFamily="2" charset="-122"/>
              </a:rPr>
              <a:t>密钥交换</a:t>
            </a:r>
            <a:r>
              <a:rPr kumimoji="1" lang="zh-CN" altLang="en-US" sz="2400" b="1" kern="0" dirty="0">
                <a:solidFill>
                  <a:srgbClr val="000000"/>
                </a:solidFill>
                <a:latin typeface="Tahoma" panose="020B0604030504040204"/>
                <a:ea typeface="宋体" panose="02010600030101010101" pitchFamily="2" charset="-122"/>
              </a:rPr>
              <a:t>。</a:t>
            </a:r>
            <a:endParaRPr kumimoji="1" lang="en-US" altLang="zh-CN" sz="2400" b="1" kern="0" dirty="0">
              <a:solidFill>
                <a:srgbClr val="000000"/>
              </a:solidFill>
              <a:latin typeface="Tahoma" panose="020B0604030504040204"/>
              <a:ea typeface="宋体" panose="02010600030101010101" pitchFamily="2" charset="-122"/>
            </a:endParaRPr>
          </a:p>
        </p:txBody>
      </p:sp>
      <p:sp>
        <p:nvSpPr>
          <p:cNvPr id="5" name="Text Box 6"/>
          <p:cNvSpPr txBox="1">
            <a:spLocks noChangeArrowheads="1"/>
          </p:cNvSpPr>
          <p:nvPr/>
        </p:nvSpPr>
        <p:spPr bwMode="auto">
          <a:xfrm>
            <a:off x="0" y="716181"/>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10.1 </a:t>
            </a:r>
            <a:r>
              <a:rPr lang="en-US" altLang="zh-CN" sz="2800" dirty="0" err="1">
                <a:solidFill>
                  <a:srgbClr val="000000"/>
                </a:solidFill>
                <a:latin typeface="Times New Roman" panose="02020603050405020304" pitchFamily="18" charset="0"/>
                <a:cs typeface="Times New Roman" panose="02020603050405020304" pitchFamily="18" charset="0"/>
              </a:rPr>
              <a:t>Diffie</a:t>
            </a:r>
            <a:r>
              <a:rPr lang="en-US" altLang="zh-CN" sz="2800" dirty="0">
                <a:solidFill>
                  <a:srgbClr val="000000"/>
                </a:solidFill>
                <a:latin typeface="Times New Roman" panose="02020603050405020304" pitchFamily="18" charset="0"/>
                <a:cs typeface="Times New Roman" panose="02020603050405020304" pitchFamily="18" charset="0"/>
              </a:rPr>
              <a:t>-Hellman</a:t>
            </a:r>
            <a:r>
              <a:rPr lang="zh-CN" altLang="en-US" sz="2800" dirty="0">
                <a:solidFill>
                  <a:srgbClr val="000000"/>
                </a:solidFill>
                <a:latin typeface="黑体" panose="02010609060101010101" pitchFamily="49" charset="-122"/>
              </a:rPr>
              <a:t>密钥交换</a:t>
            </a:r>
            <a:endParaRPr lang="zh-CN" altLang="en-US" sz="2800" dirty="0">
              <a:solidFill>
                <a:srgbClr val="000000"/>
              </a:solidFill>
              <a:latin typeface="黑体" panose="02010609060101010101" pitchFamily="49" charset="-122"/>
            </a:endParaRPr>
          </a:p>
        </p:txBody>
      </p:sp>
      <p:sp>
        <p:nvSpPr>
          <p:cNvPr id="7" name="Rectangle 2"/>
          <p:cNvSpPr txBox="1">
            <a:spLocks noChangeArrowheads="1"/>
          </p:cNvSpPr>
          <p:nvPr/>
        </p:nvSpPr>
        <p:spPr>
          <a:xfrm>
            <a:off x="5004048" y="0"/>
            <a:ext cx="413402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eaLnBrk="1" fontAlgn="auto" hangingPunct="1">
              <a:spcAft>
                <a:spcPts val="0"/>
              </a:spcAft>
              <a:defRPr/>
            </a:pPr>
            <a:r>
              <a:rPr lang="zh-CN" altLang="en-US" sz="2000" dirty="0">
                <a:solidFill>
                  <a:srgbClr val="0070C0"/>
                </a:solidFill>
              </a:rPr>
              <a:t>第十章 </a:t>
            </a:r>
            <a:r>
              <a:rPr lang="en-US" altLang="zh-CN" sz="2000" dirty="0">
                <a:solidFill>
                  <a:srgbClr val="0070C0"/>
                </a:solidFill>
              </a:rPr>
              <a:t>– </a:t>
            </a:r>
            <a:r>
              <a:rPr lang="zh-CN" altLang="en-US" sz="2000" dirty="0">
                <a:solidFill>
                  <a:srgbClr val="0070C0"/>
                </a:solidFill>
              </a:rPr>
              <a:t>密钥管理和其他公钥密码体制</a:t>
            </a:r>
            <a:endParaRPr lang="en-US" altLang="zh-CN" sz="2000" dirty="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323528" y="908720"/>
                <a:ext cx="8229600"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Diffie-hellman</a:t>
                </a:r>
                <a:r>
                  <a:rPr lang="zh-CN" altLang="en-US" sz="2000" b="1" kern="0" dirty="0">
                    <a:solidFill>
                      <a:srgbClr val="000000"/>
                    </a:solidFill>
                    <a:latin typeface="Tahoma" panose="020B0604030504040204"/>
                    <a:ea typeface="宋体" panose="02010600030101010101" pitchFamily="2" charset="-122"/>
                  </a:rPr>
                  <a:t>算法的有效性是建立在</a:t>
                </a:r>
                <a:r>
                  <a:rPr lang="zh-CN" altLang="en-US" sz="2000" b="1" kern="0" dirty="0">
                    <a:solidFill>
                      <a:srgbClr val="0070C0"/>
                    </a:solidFill>
                    <a:latin typeface="Tahoma" panose="020B0604030504040204"/>
                    <a:ea typeface="宋体" panose="02010600030101010101" pitchFamily="2" charset="-122"/>
                  </a:rPr>
                  <a:t>计算离散对数是很困难</a:t>
                </a:r>
                <a:r>
                  <a:rPr lang="zh-CN" altLang="en-US" sz="2000" b="1" kern="0" dirty="0">
                    <a:solidFill>
                      <a:srgbClr val="000000"/>
                    </a:solidFill>
                    <a:latin typeface="Tahoma" panose="020B0604030504040204"/>
                    <a:ea typeface="宋体" panose="02010600030101010101" pitchFamily="2" charset="-122"/>
                  </a:rPr>
                  <a:t>的这一基础上的。</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Font typeface="Wingdings" panose="05000000000000000000" pitchFamily="2" charset="2"/>
                  <a:buChar char="Ø"/>
                </a:pPr>
                <a:r>
                  <a:rPr lang="zh-CN" altLang="en-US" sz="2400" b="1" kern="0" dirty="0">
                    <a:solidFill>
                      <a:srgbClr val="000000"/>
                    </a:solidFill>
                    <a:latin typeface="Tahoma" panose="020B0604030504040204"/>
                    <a:ea typeface="宋体" panose="02010600030101010101" pitchFamily="2" charset="-122"/>
                  </a:rPr>
                  <a:t>简单地说，我们可以如下定义离散对数：</a:t>
                </a:r>
                <a:endParaRPr lang="en-US" altLang="zh-CN" sz="24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首先定义素数</a:t>
                </a:r>
                <a:r>
                  <a:rPr lang="en-US" altLang="zh-CN" sz="2000" b="1" kern="0" dirty="0">
                    <a:solidFill>
                      <a:srgbClr val="000000"/>
                    </a:solidFill>
                    <a:latin typeface="Tahoma" panose="020B0604030504040204"/>
                    <a:ea typeface="宋体" panose="02010600030101010101" pitchFamily="2" charset="-122"/>
                  </a:rPr>
                  <a:t>p</a:t>
                </a:r>
                <a:r>
                  <a:rPr lang="zh-CN" altLang="en-US" sz="2000" b="1" kern="0" dirty="0">
                    <a:solidFill>
                      <a:srgbClr val="000000"/>
                    </a:solidFill>
                    <a:latin typeface="Tahoma" panose="020B0604030504040204"/>
                    <a:ea typeface="宋体" panose="02010600030101010101" pitchFamily="2" charset="-122"/>
                  </a:rPr>
                  <a:t>的本原根。素数</a:t>
                </a:r>
                <a:r>
                  <a:rPr lang="en-US" altLang="zh-CN" sz="2000" b="1" kern="0" dirty="0">
                    <a:solidFill>
                      <a:srgbClr val="000000"/>
                    </a:solidFill>
                    <a:latin typeface="Tahoma" panose="020B0604030504040204"/>
                    <a:ea typeface="宋体" panose="02010600030101010101" pitchFamily="2" charset="-122"/>
                  </a:rPr>
                  <a:t>p</a:t>
                </a:r>
                <a:r>
                  <a:rPr lang="zh-CN" altLang="en-US" sz="2000" b="1" kern="0" dirty="0">
                    <a:solidFill>
                      <a:srgbClr val="000000"/>
                    </a:solidFill>
                    <a:latin typeface="Tahoma" panose="020B0604030504040204"/>
                    <a:ea typeface="宋体" panose="02010600030101010101" pitchFamily="2" charset="-122"/>
                  </a:rPr>
                  <a:t>的本原根是一个整数，且其幂可以产生</a:t>
                </a:r>
                <a:r>
                  <a:rPr lang="en-US" altLang="zh-CN" sz="2000" b="1" kern="0" dirty="0">
                    <a:solidFill>
                      <a:srgbClr val="000000"/>
                    </a:solidFill>
                    <a:latin typeface="Tahoma" panose="020B0604030504040204"/>
                    <a:ea typeface="宋体" panose="02010600030101010101" pitchFamily="2" charset="-122"/>
                  </a:rPr>
                  <a:t>1</a:t>
                </a:r>
                <a:r>
                  <a:rPr lang="zh-CN" altLang="en-US" sz="2000" b="1" kern="0" dirty="0">
                    <a:solidFill>
                      <a:srgbClr val="000000"/>
                    </a:solidFill>
                    <a:latin typeface="Tahoma" panose="020B0604030504040204"/>
                    <a:ea typeface="宋体" panose="02010600030101010101" pitchFamily="2" charset="-122"/>
                  </a:rPr>
                  <a:t>到</a:t>
                </a:r>
                <a:r>
                  <a:rPr lang="en-US" altLang="zh-CN" sz="2000" b="1" kern="0" dirty="0">
                    <a:solidFill>
                      <a:srgbClr val="000000"/>
                    </a:solidFill>
                    <a:latin typeface="Tahoma" panose="020B0604030504040204"/>
                    <a:ea typeface="宋体" panose="02010600030101010101" pitchFamily="2" charset="-122"/>
                  </a:rPr>
                  <a:t>p-1</a:t>
                </a:r>
                <a:r>
                  <a:rPr lang="zh-CN" altLang="en-US" sz="2000" b="1" kern="0" dirty="0">
                    <a:solidFill>
                      <a:srgbClr val="000000"/>
                    </a:solidFill>
                    <a:latin typeface="Tahoma" panose="020B0604030504040204"/>
                    <a:ea typeface="宋体" panose="02010600030101010101" pitchFamily="2" charset="-122"/>
                  </a:rPr>
                  <a:t>之间所有整数，也就是说若</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是素数</a:t>
                </a:r>
                <a:r>
                  <a:rPr lang="en-US" altLang="zh-CN" sz="2000" b="1" kern="0" dirty="0">
                    <a:solidFill>
                      <a:srgbClr val="000000"/>
                    </a:solidFill>
                    <a:latin typeface="Tahoma" panose="020B0604030504040204"/>
                    <a:ea typeface="宋体" panose="02010600030101010101" pitchFamily="2" charset="-122"/>
                  </a:rPr>
                  <a:t>p</a:t>
                </a:r>
                <a:r>
                  <a:rPr lang="zh-CN" altLang="en-US" sz="2000" b="1" kern="0" dirty="0">
                    <a:solidFill>
                      <a:srgbClr val="000000"/>
                    </a:solidFill>
                    <a:latin typeface="Tahoma" panose="020B0604030504040204"/>
                    <a:ea typeface="宋体" panose="02010600030101010101" pitchFamily="2" charset="-122"/>
                  </a:rPr>
                  <a:t>的本原根，则</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𝒂</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𝒑</m:t>
                    </m:r>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𝒂</m:t>
                        </m:r>
                      </m:e>
                      <m:sup>
                        <m:r>
                          <a:rPr lang="en-US" altLang="zh-CN" sz="2000" b="1" i="1" kern="0">
                            <a:solidFill>
                              <a:srgbClr val="000000"/>
                            </a:solidFill>
                            <a:latin typeface="Cambria Math" panose="02040503050406030204"/>
                            <a:ea typeface="宋体" panose="02010600030101010101" pitchFamily="2" charset="-122"/>
                          </a:rPr>
                          <m:t>𝟐</m:t>
                        </m:r>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𝒑</m:t>
                    </m:r>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𝒂</m:t>
                        </m:r>
                      </m:e>
                      <m:sup>
                        <m:r>
                          <a:rPr lang="en-US" altLang="zh-CN" sz="2000" b="1" i="1" kern="0">
                            <a:solidFill>
                              <a:srgbClr val="000000"/>
                            </a:solidFill>
                            <a:latin typeface="Cambria Math" panose="02040503050406030204"/>
                            <a:ea typeface="宋体" panose="02010600030101010101" pitchFamily="2" charset="-122"/>
                          </a:rPr>
                          <m:t>𝒑</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𝒑</m:t>
                    </m:r>
                  </m:oMath>
                </a14:m>
                <a:r>
                  <a:rPr lang="zh-CN" altLang="en-US" sz="2000" b="1" kern="0" dirty="0">
                    <a:solidFill>
                      <a:srgbClr val="000000"/>
                    </a:solidFill>
                    <a:latin typeface="Tahoma" panose="020B0604030504040204"/>
                    <a:ea typeface="宋体" panose="02010600030101010101" pitchFamily="2" charset="-122"/>
                  </a:rPr>
                  <a:t>各不相同，它是整数</a:t>
                </a:r>
                <a:r>
                  <a:rPr lang="en-US" altLang="zh-CN" sz="2000" b="1" kern="0" dirty="0">
                    <a:solidFill>
                      <a:srgbClr val="000000"/>
                    </a:solidFill>
                    <a:latin typeface="Tahoma" panose="020B0604030504040204"/>
                    <a:ea typeface="宋体" panose="02010600030101010101" pitchFamily="2" charset="-122"/>
                  </a:rPr>
                  <a:t>1</a:t>
                </a:r>
                <a:r>
                  <a:rPr lang="zh-CN" altLang="en-US" sz="2000" b="1" kern="0" dirty="0">
                    <a:solidFill>
                      <a:srgbClr val="000000"/>
                    </a:solidFill>
                    <a:latin typeface="Tahoma" panose="020B0604030504040204"/>
                    <a:ea typeface="宋体" panose="02010600030101010101" pitchFamily="2" charset="-122"/>
                  </a:rPr>
                  <a:t>到</a:t>
                </a:r>
                <a:r>
                  <a:rPr lang="en-US" altLang="zh-CN" sz="2000" b="1" kern="0" dirty="0">
                    <a:solidFill>
                      <a:srgbClr val="000000"/>
                    </a:solidFill>
                    <a:latin typeface="Tahoma" panose="020B0604030504040204"/>
                    <a:ea typeface="宋体" panose="02010600030101010101" pitchFamily="2" charset="-122"/>
                  </a:rPr>
                  <a:t>p-1</a:t>
                </a:r>
                <a:r>
                  <a:rPr lang="zh-CN" altLang="en-US" sz="2000" b="1" kern="0" dirty="0">
                    <a:solidFill>
                      <a:srgbClr val="000000"/>
                    </a:solidFill>
                    <a:latin typeface="Tahoma" panose="020B0604030504040204"/>
                    <a:ea typeface="宋体" panose="02010600030101010101" pitchFamily="2" charset="-122"/>
                  </a:rPr>
                  <a:t>的一个置换。</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对任一整数</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和素数</a:t>
                </a:r>
                <a:r>
                  <a:rPr lang="en-US" altLang="zh-CN" sz="2000" b="1" kern="0" dirty="0">
                    <a:solidFill>
                      <a:srgbClr val="000000"/>
                    </a:solidFill>
                    <a:latin typeface="Tahoma" panose="020B0604030504040204"/>
                    <a:ea typeface="宋体" panose="02010600030101010101" pitchFamily="2" charset="-122"/>
                  </a:rPr>
                  <a:t>p</a:t>
                </a:r>
                <a:r>
                  <a:rPr lang="zh-CN" altLang="en-US" sz="2000" b="1" kern="0" dirty="0">
                    <a:solidFill>
                      <a:srgbClr val="000000"/>
                    </a:solidFill>
                    <a:latin typeface="Tahoma" panose="020B0604030504040204"/>
                    <a:ea typeface="宋体" panose="02010600030101010101" pitchFamily="2" charset="-122"/>
                  </a:rPr>
                  <a:t>的本原根</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，我们可以找到唯一的指数使得</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𝒃</m:t>
                    </m:r>
                    <m:r>
                      <a:rPr lang="en-US" altLang="zh-CN" sz="2000" b="1" i="1" kern="0" smtClean="0">
                        <a:solidFill>
                          <a:srgbClr val="000000"/>
                        </a:solidFill>
                        <a:latin typeface="Cambria Math" panose="02040503050406030204"/>
                        <a:ea typeface="Cambria Math" panose="02040503050406030204"/>
                      </a:rPr>
                      <m:t>≡</m:t>
                    </m:r>
                    <m:sSup>
                      <m:sSupPr>
                        <m:ctrlPr>
                          <a:rPr lang="en-US" altLang="zh-CN" sz="2000" b="1" i="1" kern="0" smtClean="0">
                            <a:solidFill>
                              <a:srgbClr val="000000"/>
                            </a:solidFill>
                            <a:latin typeface="Cambria Math" panose="02040503050406030204" pitchFamily="18" charset="0"/>
                            <a:ea typeface="Cambria Math" panose="02040503050406030204"/>
                          </a:rPr>
                        </m:ctrlPr>
                      </m:sSupPr>
                      <m:e>
                        <m:r>
                          <a:rPr lang="en-US" altLang="zh-CN" sz="2000" b="1" i="1" kern="0" smtClean="0">
                            <a:solidFill>
                              <a:srgbClr val="000000"/>
                            </a:solidFill>
                            <a:latin typeface="Cambria Math" panose="02040503050406030204"/>
                            <a:ea typeface="Cambria Math" panose="02040503050406030204"/>
                          </a:rPr>
                          <m:t>𝒂</m:t>
                        </m:r>
                      </m:e>
                      <m:sup>
                        <m:r>
                          <a:rPr lang="en-US" altLang="zh-CN" sz="2000" b="1" i="1" kern="0" smtClean="0">
                            <a:solidFill>
                              <a:srgbClr val="000000"/>
                            </a:solidFill>
                            <a:latin typeface="Cambria Math" panose="02040503050406030204"/>
                            <a:ea typeface="Cambria Math" panose="02040503050406030204"/>
                          </a:rPr>
                          <m:t>𝒊</m:t>
                        </m:r>
                      </m:sup>
                    </m:sSup>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𝒎𝒐𝒅</m:t>
                    </m:r>
                    <m:r>
                      <a:rPr lang="en-US" altLang="zh-CN" sz="2000" b="1" i="1" kern="0" smtClean="0">
                        <a:solidFill>
                          <a:srgbClr val="000000"/>
                        </a:solidFill>
                        <a:latin typeface="Cambria Math" panose="02040503050406030204"/>
                        <a:ea typeface="Cambria Math" panose="02040503050406030204"/>
                      </a:rPr>
                      <m:t> </m:t>
                    </m:r>
                    <m:r>
                      <a:rPr lang="en-US" altLang="zh-CN" sz="2000" b="1" i="1" kern="0" smtClean="0">
                        <a:solidFill>
                          <a:srgbClr val="000000"/>
                        </a:solidFill>
                        <a:latin typeface="Cambria Math" panose="02040503050406030204"/>
                        <a:ea typeface="Cambria Math" panose="02040503050406030204"/>
                      </a:rPr>
                      <m:t>𝒑</m:t>
                    </m:r>
                    <m:r>
                      <a:rPr lang="en-US" altLang="zh-CN" sz="2000" b="1" i="1" kern="0" smtClea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 </a:t>
                </a:r>
                <a14:m>
                  <m:oMath xmlns:m="http://schemas.openxmlformats.org/officeDocument/2006/math">
                    <m:r>
                      <a:rPr lang="en-US" altLang="zh-CN" sz="2000" b="1" i="1" kern="0" smtClean="0">
                        <a:solidFill>
                          <a:srgbClr val="000000"/>
                        </a:solidFill>
                        <a:latin typeface="Cambria Math" panose="02040503050406030204"/>
                        <a:ea typeface="Cambria Math" panose="02040503050406030204"/>
                      </a:rPr>
                      <m:t>𝟎</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𝒊</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𝒑</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m:t>
                    </m:r>
                    <m:r>
                      <a:rPr lang="en-US" altLang="zh-CN" sz="2000" b="1" i="1" kern="0" smtClean="0">
                        <a:solidFill>
                          <a:srgbClr val="000000"/>
                        </a:solidFill>
                        <a:latin typeface="Cambria Math" panose="02040503050406030204"/>
                        <a:ea typeface="Cambria Math" panose="02040503050406030204"/>
                      </a:rPr>
                      <m:t>)</m:t>
                    </m:r>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指数</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𝒊</m:t>
                    </m:r>
                  </m:oMath>
                </a14:m>
                <a:r>
                  <a:rPr lang="zh-CN" altLang="en-US" sz="2000" b="1" kern="0" dirty="0">
                    <a:solidFill>
                      <a:srgbClr val="000000"/>
                    </a:solidFill>
                    <a:latin typeface="Tahoma" panose="020B0604030504040204"/>
                    <a:ea typeface="宋体" panose="02010600030101010101" pitchFamily="2" charset="-122"/>
                  </a:rPr>
                  <a:t>称为</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的以</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为底的模</a:t>
                </a:r>
                <a:r>
                  <a:rPr lang="en-US" altLang="zh-CN" sz="2000" b="1" kern="0" dirty="0">
                    <a:solidFill>
                      <a:srgbClr val="000000"/>
                    </a:solidFill>
                    <a:latin typeface="Tahoma" panose="020B0604030504040204"/>
                    <a:ea typeface="宋体" panose="02010600030101010101" pitchFamily="2" charset="-122"/>
                  </a:rPr>
                  <a:t>p</a:t>
                </a:r>
                <a:r>
                  <a:rPr lang="zh-CN" altLang="en-US" sz="2000" b="1" kern="0" dirty="0">
                    <a:solidFill>
                      <a:srgbClr val="000000"/>
                    </a:solidFill>
                    <a:latin typeface="Tahoma" panose="020B0604030504040204"/>
                    <a:ea typeface="宋体" panose="02010600030101010101" pitchFamily="2" charset="-122"/>
                  </a:rPr>
                  <a:t>离散对数，记为</a:t>
                </a:r>
                <a14:m>
                  <m:oMath xmlns:m="http://schemas.openxmlformats.org/officeDocument/2006/math">
                    <m:sSub>
                      <m:sSubPr>
                        <m:ctrlPr>
                          <a:rPr lang="en-US" altLang="zh-CN" sz="2000" b="1" i="1" kern="0" smtClea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𝒅𝒍𝒐𝒈</m:t>
                        </m:r>
                      </m:e>
                      <m:sub>
                        <m:r>
                          <a:rPr lang="en-US" altLang="zh-CN" sz="2000" b="1" i="1" kern="0" smtClean="0">
                            <a:solidFill>
                              <a:srgbClr val="000000"/>
                            </a:solidFill>
                            <a:latin typeface="Cambria Math" panose="02040503050406030204"/>
                            <a:ea typeface="Cambria Math" panose="02040503050406030204"/>
                          </a:rPr>
                          <m:t>𝒂</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𝒑</m:t>
                        </m:r>
                      </m:sub>
                    </m:sSub>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𝒃</m:t>
                    </m:r>
                    <m:r>
                      <a:rPr lang="en-US" altLang="zh-CN" sz="2000" b="1" i="1" kern="0">
                        <a:solidFill>
                          <a:srgbClr val="000000"/>
                        </a:solidFill>
                        <a:latin typeface="Cambria Math" panose="02040503050406030204"/>
                        <a:ea typeface="Cambria Math" panose="02040503050406030204"/>
                      </a:rPr>
                      <m:t>)</m:t>
                    </m:r>
                  </m:oMath>
                </a14:m>
                <a:r>
                  <a:rPr lang="zh-CN" altLang="en-US" sz="2000" b="1" kern="0" dirty="0">
                    <a:solidFill>
                      <a:srgbClr val="000000"/>
                    </a:solidFill>
                    <a:latin typeface="Tahoma" panose="020B0604030504040204"/>
                    <a:ea typeface="宋体" panose="02010600030101010101" pitchFamily="2" charset="-122"/>
                  </a:rPr>
                  <a:t>。</a:t>
                </a:r>
                <a:endParaRPr lang="en-US" altLang="zh-CN" sz="2800" kern="0" dirty="0">
                  <a:solidFill>
                    <a:srgbClr val="E24C05"/>
                  </a:solidFill>
                  <a:latin typeface="Tahoma" panose="020B0604030504040204"/>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323528" y="908720"/>
                <a:ext cx="8229600" cy="4680520"/>
              </a:xfrm>
              <a:prstGeom prst="rect">
                <a:avLst/>
              </a:prstGeom>
              <a:blipFill rotWithShape="1">
                <a:blip r:embed="rId1"/>
                <a:stretch>
                  <a:fillRect l="-4" t="-1" r="4" b="1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796136" y="0"/>
            <a:ext cx="334193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10.1 </a:t>
            </a:r>
            <a:r>
              <a:rPr lang="en-US" altLang="zh-CN" sz="2000" dirty="0" err="1">
                <a:solidFill>
                  <a:srgbClr val="4F56AD"/>
                </a:solidFill>
                <a:latin typeface="黑体" panose="02010609060101010101" pitchFamily="49" charset="-122"/>
              </a:rPr>
              <a:t>Diffie</a:t>
            </a:r>
            <a:r>
              <a:rPr lang="en-US" altLang="zh-CN" sz="2000" dirty="0">
                <a:solidFill>
                  <a:srgbClr val="4F56AD"/>
                </a:solidFill>
                <a:latin typeface="黑体" panose="02010609060101010101" pitchFamily="49" charset="-122"/>
              </a:rPr>
              <a:t>-Hellman</a:t>
            </a:r>
            <a:r>
              <a:rPr lang="zh-CN" altLang="en-US" sz="2000" dirty="0">
                <a:solidFill>
                  <a:srgbClr val="4F56AD"/>
                </a:solidFill>
                <a:latin typeface="黑体" panose="02010609060101010101" pitchFamily="49" charset="-122"/>
              </a:rPr>
              <a:t>密钥交换</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514350" lvl="0" indent="-514350" eaLnBrk="1" hangingPunct="1">
                  <a:lnSpc>
                    <a:spcPct val="120000"/>
                  </a:lnSpc>
                  <a:spcBef>
                    <a:spcPct val="20000"/>
                  </a:spcBef>
                  <a:buClr>
                    <a:srgbClr val="40458C"/>
                  </a:buClr>
                  <a:buSzTx/>
                  <a:buFont typeface="+mj-lt"/>
                  <a:buAutoNum type="arabicPeriod"/>
                </a:pPr>
                <a:r>
                  <a:rPr lang="zh-CN" altLang="en-US" sz="2800" kern="0" dirty="0">
                    <a:solidFill>
                      <a:srgbClr val="E24C05"/>
                    </a:solidFill>
                    <a:latin typeface="Tahoma" panose="020B0604030504040204"/>
                  </a:rPr>
                  <a:t>算法</a:t>
                </a:r>
                <a:endParaRPr lang="en-US" altLang="zh-CN" sz="2400" kern="0" dirty="0">
                  <a:solidFill>
                    <a:srgbClr val="40458C"/>
                  </a:solidFill>
                  <a:latin typeface="+mn-ea"/>
                </a:endParaRPr>
              </a:p>
              <a:p>
                <a:pPr marL="802005" lvl="2" indent="-457200" eaLnBrk="1" hangingPunct="1">
                  <a:lnSpc>
                    <a:spcPct val="130000"/>
                  </a:lnSpc>
                  <a:spcBef>
                    <a:spcPct val="20000"/>
                  </a:spcBef>
                  <a:buClr>
                    <a:srgbClr val="4768F5"/>
                  </a:buClr>
                  <a:buFont typeface="Wingdings" panose="05000000000000000000" pitchFamily="2" charset="2"/>
                  <a:buChar char="Ø"/>
                </a:pPr>
                <a:r>
                  <a:rPr lang="zh-CN" altLang="en-US" sz="2000" b="1" kern="0" dirty="0">
                    <a:solidFill>
                      <a:srgbClr val="000000"/>
                    </a:solidFill>
                    <a:latin typeface="Tahoma" panose="020B0604030504040204"/>
                    <a:ea typeface="宋体" panose="02010600030101010101" pitchFamily="2" charset="-122"/>
                  </a:rPr>
                  <a:t>下图概述了</a:t>
                </a:r>
                <a:r>
                  <a:rPr lang="en-US" altLang="zh-CN" sz="2000" b="1" kern="0" dirty="0" err="1">
                    <a:solidFill>
                      <a:srgbClr val="000000"/>
                    </a:solidFill>
                    <a:latin typeface="Tahoma" panose="020B0604030504040204"/>
                    <a:ea typeface="宋体" panose="02010600030101010101" pitchFamily="2" charset="-122"/>
                  </a:rPr>
                  <a:t>Diffie</a:t>
                </a:r>
                <a:r>
                  <a:rPr lang="en-US" altLang="zh-CN" sz="2000" b="1" kern="0" dirty="0">
                    <a:solidFill>
                      <a:srgbClr val="000000"/>
                    </a:solidFill>
                    <a:latin typeface="Tahoma" panose="020B0604030504040204"/>
                    <a:ea typeface="宋体" panose="02010600030101010101" pitchFamily="2" charset="-122"/>
                  </a:rPr>
                  <a:t>-Hellman</a:t>
                </a:r>
                <a:r>
                  <a:rPr lang="zh-CN" altLang="en-US" sz="2000" b="1" kern="0" dirty="0">
                    <a:solidFill>
                      <a:srgbClr val="000000"/>
                    </a:solidFill>
                    <a:latin typeface="Tahoma" panose="020B0604030504040204"/>
                    <a:ea typeface="宋体" panose="02010600030101010101" pitchFamily="2" charset="-122"/>
                  </a:rPr>
                  <a:t>密钥交换算法。</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素数</a:t>
                </a:r>
                <a:r>
                  <a:rPr lang="en-US" altLang="zh-CN" sz="2000" b="1" kern="0" dirty="0">
                    <a:solidFill>
                      <a:srgbClr val="000000"/>
                    </a:solidFill>
                    <a:latin typeface="Tahoma" panose="020B0604030504040204"/>
                    <a:ea typeface="宋体" panose="02010600030101010101" pitchFamily="2" charset="-122"/>
                  </a:rPr>
                  <a:t>q</a:t>
                </a:r>
                <a:r>
                  <a:rPr lang="zh-CN" altLang="en-US" sz="2000" b="1" kern="0" dirty="0">
                    <a:solidFill>
                      <a:srgbClr val="000000"/>
                    </a:solidFill>
                    <a:latin typeface="Tahoma" panose="020B0604030504040204"/>
                    <a:ea typeface="宋体" panose="02010600030101010101" pitchFamily="2" charset="-122"/>
                  </a:rPr>
                  <a:t>和其本原根</a:t>
                </a:r>
                <a14:m>
                  <m:oMath xmlns:m="http://schemas.openxmlformats.org/officeDocument/2006/math">
                    <m:r>
                      <a:rPr lang="zh-CN" altLang="en-US" sz="2000" b="1" i="1" kern="0" smtClean="0">
                        <a:solidFill>
                          <a:srgbClr val="000000"/>
                        </a:solidFill>
                        <a:latin typeface="Cambria Math" panose="02040503050406030204"/>
                        <a:ea typeface="宋体" panose="02010600030101010101" pitchFamily="2" charset="-122"/>
                      </a:rPr>
                      <m:t>𝜶</m:t>
                    </m:r>
                  </m:oMath>
                </a14:m>
                <a:r>
                  <a:rPr lang="zh-CN" altLang="en-US" sz="2000" b="1" kern="0" dirty="0">
                    <a:solidFill>
                      <a:srgbClr val="000000"/>
                    </a:solidFill>
                    <a:latin typeface="Tahoma" panose="020B0604030504040204"/>
                    <a:ea typeface="宋体" panose="02010600030101010101" pitchFamily="2" charset="-122"/>
                  </a:rPr>
                  <a:t>是两个公开的整数。</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假定用户</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希望交换密钥，那么用户</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选择一个随机整数</a:t>
                </a:r>
                <a14:m>
                  <m:oMath xmlns:m="http://schemas.openxmlformats.org/officeDocument/2006/math">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𝑿</m:t>
                        </m:r>
                      </m:e>
                      <m:sub>
                        <m:r>
                          <a:rPr lang="en-US" altLang="zh-CN" sz="2000" b="1" i="1" kern="0" smtClean="0">
                            <a:solidFill>
                              <a:srgbClr val="000000"/>
                            </a:solidFill>
                            <a:latin typeface="Cambria Math" panose="02040503050406030204"/>
                            <a:ea typeface="宋体" panose="02010600030101010101" pitchFamily="2" charset="-122"/>
                          </a:rPr>
                          <m:t>𝑨</m:t>
                        </m:r>
                      </m:sub>
                    </m:sSub>
                    <m:r>
                      <a:rPr lang="en-US" altLang="zh-CN" sz="2000" b="1" i="1" kern="0" smtClean="0">
                        <a:solidFill>
                          <a:srgbClr val="000000"/>
                        </a:solidFill>
                        <a:latin typeface="Cambria Math" panose="02040503050406030204"/>
                        <a:ea typeface="宋体" panose="02010600030101010101" pitchFamily="2" charset="-122"/>
                      </a:rPr>
                      <m:t>&lt;</m:t>
                    </m:r>
                    <m:r>
                      <a:rPr lang="en-US" altLang="zh-CN" sz="2000" b="1" i="1" kern="0" smtClean="0">
                        <a:solidFill>
                          <a:srgbClr val="000000"/>
                        </a:solidFill>
                        <a:latin typeface="Cambria Math" panose="02040503050406030204"/>
                        <a:ea typeface="宋体" panose="02010600030101010101" pitchFamily="2" charset="-122"/>
                      </a:rPr>
                      <m:t>𝒒</m:t>
                    </m:r>
                  </m:oMath>
                </a14:m>
                <a:r>
                  <a:rPr lang="zh-CN" altLang="en-US" sz="2000" b="1" kern="0" dirty="0">
                    <a:solidFill>
                      <a:srgbClr val="000000"/>
                    </a:solidFill>
                    <a:latin typeface="Tahoma" panose="020B0604030504040204"/>
                    <a:ea typeface="宋体" panose="02010600030101010101" pitchFamily="2" charset="-122"/>
                  </a:rPr>
                  <a:t>，并计算</a:t>
                </a:r>
                <a14:m>
                  <m:oMath xmlns:m="http://schemas.openxmlformats.org/officeDocument/2006/math">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𝒀</m:t>
                        </m:r>
                      </m:e>
                      <m:sub>
                        <m:r>
                          <a:rPr lang="en-US" altLang="zh-CN" sz="2000" b="1" i="1" kern="0" smtClean="0">
                            <a:solidFill>
                              <a:srgbClr val="000000"/>
                            </a:solidFill>
                            <a:latin typeface="Cambria Math" panose="02040503050406030204"/>
                            <a:ea typeface="宋体" panose="02010600030101010101" pitchFamily="2" charset="-122"/>
                          </a:rPr>
                          <m:t>𝑨</m:t>
                        </m:r>
                      </m:sub>
                    </m:sSub>
                    <m:r>
                      <a:rPr lang="en-US" altLang="zh-CN" sz="2000" b="1" i="1" kern="0" smtClean="0">
                        <a:solidFill>
                          <a:srgbClr val="000000"/>
                        </a:solidFill>
                        <a:latin typeface="Cambria Math" panose="02040503050406030204"/>
                        <a:ea typeface="宋体" panose="02010600030101010101" pitchFamily="2" charset="-122"/>
                      </a:rPr>
                      <m:t>=</m:t>
                    </m:r>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zh-CN" altLang="en-US" sz="2000" b="1" i="1" kern="0">
                            <a:solidFill>
                              <a:srgbClr val="000000"/>
                            </a:solidFill>
                            <a:latin typeface="Cambria Math" panose="02040503050406030204"/>
                            <a:ea typeface="宋体" panose="02010600030101010101" pitchFamily="2" charset="-122"/>
                          </a:rPr>
                          <m:t>𝜶</m:t>
                        </m:r>
                      </m:e>
                      <m:sup>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𝑨</m:t>
                            </m:r>
                          </m:sub>
                        </m:sSub>
                      </m:sup>
                    </m:sSup>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𝒎𝒐𝒅</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𝒒</m:t>
                    </m:r>
                  </m:oMath>
                </a14:m>
                <a:r>
                  <a:rPr lang="zh-CN" altLang="en-US" sz="2000" b="1" kern="0" dirty="0">
                    <a:solidFill>
                      <a:srgbClr val="000000"/>
                    </a:solidFill>
                    <a:latin typeface="Tahoma" panose="020B0604030504040204"/>
                    <a:ea typeface="宋体" panose="02010600030101010101" pitchFamily="2" charset="-122"/>
                  </a:rPr>
                  <a:t>并将其作为密钥，那么用户</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也独立地选择一个随机整数</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smtClean="0">
                            <a:solidFill>
                              <a:srgbClr val="000000"/>
                            </a:solidFill>
                            <a:latin typeface="Cambria Math" panose="02040503050406030204"/>
                            <a:ea typeface="宋体" panose="02010600030101010101" pitchFamily="2" charset="-122"/>
                          </a:rPr>
                          <m:t>𝑩</m:t>
                        </m:r>
                      </m:sub>
                    </m:sSub>
                    <m:r>
                      <a:rPr lang="en-US" altLang="zh-CN" sz="2000" b="1" i="1" kern="0">
                        <a:solidFill>
                          <a:srgbClr val="000000"/>
                        </a:solidFill>
                        <a:latin typeface="Cambria Math" panose="02040503050406030204"/>
                        <a:ea typeface="宋体" panose="02010600030101010101" pitchFamily="2" charset="-122"/>
                      </a:rPr>
                      <m:t>&lt;</m:t>
                    </m:r>
                    <m:r>
                      <a:rPr lang="en-US" altLang="zh-CN" sz="2000" b="1" i="1" kern="0">
                        <a:solidFill>
                          <a:srgbClr val="000000"/>
                        </a:solidFill>
                        <a:latin typeface="Cambria Math" panose="02040503050406030204"/>
                        <a:ea typeface="宋体" panose="02010600030101010101" pitchFamily="2" charset="-122"/>
                      </a:rPr>
                      <m:t>𝒒</m:t>
                    </m:r>
                  </m:oMath>
                </a14:m>
                <a:r>
                  <a:rPr lang="zh-CN" altLang="en-US" sz="2000" b="1" kern="0" dirty="0">
                    <a:solidFill>
                      <a:srgbClr val="000000"/>
                    </a:solidFill>
                    <a:latin typeface="Tahoma" panose="020B0604030504040204"/>
                    <a:ea typeface="宋体" panose="02010600030101010101" pitchFamily="2" charset="-122"/>
                  </a:rPr>
                  <a:t>，并计算</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𝒀</m:t>
                        </m:r>
                      </m:e>
                      <m:sub>
                        <m:r>
                          <a:rPr lang="en-US" altLang="zh-CN" sz="2000" b="1" i="1" kern="0" smtClean="0">
                            <a:solidFill>
                              <a:srgbClr val="000000"/>
                            </a:solidFill>
                            <a:latin typeface="Cambria Math" panose="02040503050406030204"/>
                            <a:ea typeface="宋体" panose="02010600030101010101" pitchFamily="2" charset="-122"/>
                          </a:rPr>
                          <m:t>𝑩</m:t>
                        </m:r>
                      </m:sub>
                    </m:sSub>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zh-CN" altLang="en-US" sz="2000" b="1" i="1" kern="0">
                            <a:solidFill>
                              <a:srgbClr val="000000"/>
                            </a:solidFill>
                            <a:latin typeface="Cambria Math" panose="02040503050406030204"/>
                            <a:ea typeface="宋体" panose="02010600030101010101" pitchFamily="2" charset="-122"/>
                          </a:rPr>
                          <m:t>𝜶</m:t>
                        </m:r>
                      </m:e>
                      <m:sup>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smtClean="0">
                                <a:solidFill>
                                  <a:srgbClr val="000000"/>
                                </a:solidFill>
                                <a:latin typeface="Cambria Math" panose="02040503050406030204"/>
                                <a:ea typeface="宋体" panose="02010600030101010101" pitchFamily="2" charset="-122"/>
                              </a:rPr>
                              <m:t>𝑩</m:t>
                            </m:r>
                          </m:sub>
                        </m:sSub>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oMath>
                </a14:m>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保持其</a:t>
                </a:r>
                <a:r>
                  <a:rPr lang="en-US" altLang="zh-CN" sz="2000" b="1" kern="0" dirty="0">
                    <a:solidFill>
                      <a:srgbClr val="000000"/>
                    </a:solidFill>
                    <a:latin typeface="Tahoma" panose="020B0604030504040204"/>
                    <a:ea typeface="宋体" panose="02010600030101010101" pitchFamily="2" charset="-122"/>
                  </a:rPr>
                  <a:t>X</a:t>
                </a:r>
                <a:r>
                  <a:rPr lang="zh-CN" altLang="en-US" sz="2000" b="1" kern="0" dirty="0">
                    <a:solidFill>
                      <a:srgbClr val="000000"/>
                    </a:solidFill>
                    <a:latin typeface="Tahoma" panose="020B0604030504040204"/>
                    <a:ea typeface="宋体" panose="02010600030101010101" pitchFamily="2" charset="-122"/>
                  </a:rPr>
                  <a:t>是私有的，但对另一方而言，</a:t>
                </a:r>
                <a:r>
                  <a:rPr lang="en-US" altLang="zh-CN" sz="2000" b="1" kern="0" dirty="0">
                    <a:solidFill>
                      <a:srgbClr val="000000"/>
                    </a:solidFill>
                    <a:latin typeface="Tahoma" panose="020B0604030504040204"/>
                    <a:ea typeface="宋体" panose="02010600030101010101" pitchFamily="2" charset="-122"/>
                  </a:rPr>
                  <a:t>Y</a:t>
                </a:r>
                <a:r>
                  <a:rPr lang="zh-CN" altLang="en-US" sz="2000" b="1" kern="0" dirty="0">
                    <a:solidFill>
                      <a:srgbClr val="000000"/>
                    </a:solidFill>
                    <a:latin typeface="Tahoma" panose="020B0604030504040204"/>
                    <a:ea typeface="宋体" panose="02010600030101010101" pitchFamily="2" charset="-122"/>
                  </a:rPr>
                  <a:t>是公开可访问的。</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用户</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计算</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𝒀</m:t>
                            </m:r>
                          </m:e>
                          <m:sub>
                            <m:r>
                              <a:rPr lang="en-US" altLang="zh-CN" sz="2000" b="1" i="1" kern="0" smtClean="0">
                                <a:solidFill>
                                  <a:srgbClr val="000000"/>
                                </a:solidFill>
                                <a:latin typeface="Cambria Math" panose="02040503050406030204"/>
                                <a:ea typeface="宋体" panose="02010600030101010101" pitchFamily="2" charset="-122"/>
                              </a:rPr>
                              <m:t>𝑩</m:t>
                            </m:r>
                          </m:sub>
                        </m:sSub>
                      </m:e>
                      <m:sup>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smtClean="0">
                                <a:solidFill>
                                  <a:srgbClr val="000000"/>
                                </a:solidFill>
                                <a:latin typeface="Cambria Math" panose="02040503050406030204"/>
                                <a:ea typeface="宋体" panose="02010600030101010101" pitchFamily="2" charset="-122"/>
                              </a:rPr>
                              <m:t>𝑨</m:t>
                            </m:r>
                          </m:sub>
                        </m:sSub>
                      </m:sup>
                    </m:sSup>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oMath>
                </a14:m>
                <a:r>
                  <a:rPr lang="zh-CN" altLang="en-US" sz="2000" b="1" kern="0" dirty="0">
                    <a:solidFill>
                      <a:srgbClr val="000000"/>
                    </a:solidFill>
                    <a:latin typeface="Tahoma" panose="020B0604030504040204"/>
                    <a:ea typeface="宋体" panose="02010600030101010101" pitchFamily="2" charset="-122"/>
                  </a:rPr>
                  <a:t>并将其作为密钥，用户</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计算</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𝒀</m:t>
                            </m:r>
                          </m:e>
                          <m:sub>
                            <m:r>
                              <a:rPr lang="en-US" altLang="zh-CN" sz="2000" b="1" i="1" kern="0">
                                <a:solidFill>
                                  <a:srgbClr val="000000"/>
                                </a:solidFill>
                                <a:latin typeface="Cambria Math" panose="02040503050406030204"/>
                                <a:ea typeface="宋体" panose="02010600030101010101" pitchFamily="2" charset="-122"/>
                              </a:rPr>
                              <m:t>𝑨</m:t>
                            </m:r>
                          </m:sub>
                        </m:sSub>
                      </m:e>
                      <m:sup>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𝑩</m:t>
                            </m:r>
                          </m:sub>
                        </m:sSub>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oMath>
                </a14:m>
                <a:r>
                  <a:rPr lang="zh-CN" altLang="en-US" sz="2000" b="1" kern="0" dirty="0">
                    <a:solidFill>
                      <a:srgbClr val="000000"/>
                    </a:solidFill>
                    <a:latin typeface="Tahoma" panose="020B0604030504040204"/>
                    <a:ea typeface="宋体" panose="02010600030101010101" pitchFamily="2" charset="-122"/>
                  </a:rPr>
                  <a:t>并将其作为密钥 。这两种计算所得的结果是相同的。</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5832648"/>
              </a:xfrm>
              <a:prstGeom prst="rect">
                <a:avLst/>
              </a:prstGeom>
              <a:blipFill rotWithShape="1">
                <a:blip r:embed="rId1"/>
                <a:stretch>
                  <a:fillRect l="-2" t="-9" r="-222" b="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796136" y="0"/>
            <a:ext cx="334193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10.1 </a:t>
            </a:r>
            <a:r>
              <a:rPr lang="en-US" altLang="zh-CN" sz="2000" dirty="0" err="1">
                <a:solidFill>
                  <a:srgbClr val="4F56AD"/>
                </a:solidFill>
                <a:latin typeface="黑体" panose="02010609060101010101" pitchFamily="49" charset="-122"/>
              </a:rPr>
              <a:t>Diffie</a:t>
            </a:r>
            <a:r>
              <a:rPr lang="en-US" altLang="zh-CN" sz="2000" dirty="0">
                <a:solidFill>
                  <a:srgbClr val="4F56AD"/>
                </a:solidFill>
                <a:latin typeface="黑体" panose="02010609060101010101" pitchFamily="49" charset="-122"/>
              </a:rPr>
              <a:t>-Hellman</a:t>
            </a:r>
            <a:r>
              <a:rPr lang="zh-CN" altLang="en-US" sz="2000" dirty="0">
                <a:solidFill>
                  <a:srgbClr val="4F56AD"/>
                </a:solidFill>
                <a:latin typeface="黑体" panose="02010609060101010101" pitchFamily="49" charset="-122"/>
              </a:rPr>
              <a:t>密钥交换</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625475" lvl="2" indent="0" eaLnBrk="1" hangingPunct="1">
              <a:lnSpc>
                <a:spcPct val="130000"/>
              </a:lnSpc>
              <a:spcBef>
                <a:spcPct val="20000"/>
              </a:spcBef>
              <a:buClr>
                <a:srgbClr val="4768F5"/>
              </a:buClr>
              <a:buSzPct val="60000"/>
              <a:buNone/>
            </a:pP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5796136" y="0"/>
            <a:ext cx="334193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10.1 </a:t>
            </a:r>
            <a:r>
              <a:rPr lang="en-US" altLang="zh-CN" sz="2000" dirty="0" err="1">
                <a:solidFill>
                  <a:srgbClr val="4F56AD"/>
                </a:solidFill>
                <a:latin typeface="黑体" panose="02010609060101010101" pitchFamily="49" charset="-122"/>
              </a:rPr>
              <a:t>Diffie</a:t>
            </a:r>
            <a:r>
              <a:rPr lang="en-US" altLang="zh-CN" sz="2000" dirty="0">
                <a:solidFill>
                  <a:srgbClr val="4F56AD"/>
                </a:solidFill>
                <a:latin typeface="黑体" panose="02010609060101010101" pitchFamily="49" charset="-122"/>
              </a:rPr>
              <a:t>-Hellman</a:t>
            </a:r>
            <a:r>
              <a:rPr lang="zh-CN" altLang="en-US" sz="2000" dirty="0">
                <a:solidFill>
                  <a:srgbClr val="4F56AD"/>
                </a:solidFill>
                <a:latin typeface="黑体" panose="02010609060101010101" pitchFamily="49" charset="-122"/>
              </a:rPr>
              <a:t>密钥交换</a:t>
            </a:r>
            <a:endParaRPr lang="zh-CN" altLang="en-US" sz="2000" dirty="0">
              <a:solidFill>
                <a:srgbClr val="4F56AD"/>
              </a:solidFill>
              <a:latin typeface="黑体" panose="02010609060101010101" pitchFamily="49" charset="-122"/>
            </a:endParaRPr>
          </a:p>
        </p:txBody>
      </p:sp>
      <p:pic>
        <p:nvPicPr>
          <p:cNvPr id="1026"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2517"/>
          <a:stretch>
            <a:fillRect/>
          </a:stretch>
        </p:blipFill>
        <p:spPr bwMode="auto">
          <a:xfrm>
            <a:off x="1043608" y="490066"/>
            <a:ext cx="6027400" cy="6035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这两种计算所得的结果是相同的：</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ea typeface="宋体" panose="02010600030101010101" pitchFamily="2" charset="-122"/>
                  </a:rPr>
                  <a:t>Alice</a:t>
                </a:r>
                <a:r>
                  <a:rPr lang="zh-CN" altLang="en-US" sz="2000" b="1" kern="0" dirty="0">
                    <a:solidFill>
                      <a:srgbClr val="000000"/>
                    </a:solidFill>
                    <a:ea typeface="宋体" panose="02010600030101010101" pitchFamily="2" charset="-122"/>
                  </a:rPr>
                  <a:t>：</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𝒀</m:t>
                            </m:r>
                          </m:e>
                          <m:sub>
                            <m:r>
                              <a:rPr lang="en-US" altLang="zh-CN" sz="2000" b="1" i="1" kern="0">
                                <a:solidFill>
                                  <a:srgbClr val="000000"/>
                                </a:solidFill>
                                <a:latin typeface="Cambria Math" panose="02040503050406030204"/>
                                <a:ea typeface="宋体" panose="02010600030101010101" pitchFamily="2" charset="-122"/>
                              </a:rPr>
                              <m:t>𝑩</m:t>
                            </m:r>
                          </m:sub>
                        </m:sSub>
                      </m:e>
                      <m:sup>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𝑨</m:t>
                            </m:r>
                          </m:sub>
                        </m:sSub>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r>
                      <a:rPr lang="en-US" altLang="zh-CN" sz="2000" b="1" i="1" kern="0" smtClea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 (</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zh-CN" altLang="en-US" sz="2000" b="1" i="1" kern="0">
                                <a:solidFill>
                                  <a:srgbClr val="000000"/>
                                </a:solidFill>
                                <a:latin typeface="Cambria Math" panose="02040503050406030204"/>
                                <a:ea typeface="宋体" panose="02010600030101010101" pitchFamily="2" charset="-122"/>
                              </a:rPr>
                              <m:t>𝜶</m:t>
                            </m:r>
                          </m:e>
                          <m:sup>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𝑩</m:t>
                                </m:r>
                              </m:sub>
                            </m:sSub>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r>
                          <a:rPr lang="en-US" altLang="zh-CN" sz="2000" b="1" i="1" kern="0" smtClean="0">
                            <a:solidFill>
                              <a:srgbClr val="000000"/>
                            </a:solidFill>
                            <a:latin typeface="Cambria Math" panose="02040503050406030204"/>
                            <a:ea typeface="宋体" panose="02010600030101010101" pitchFamily="2" charset="-122"/>
                          </a:rPr>
                          <m:t>)</m:t>
                        </m:r>
                      </m:e>
                      <m:sup>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𝑨</m:t>
                            </m:r>
                          </m:sub>
                        </m:sSub>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r>
                      <a:rPr lang="en-US" altLang="zh-CN" sz="2000" b="1" i="1" kern="0" smtClea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 (</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zh-CN" altLang="en-US" sz="2000" b="1" i="1" kern="0">
                                <a:solidFill>
                                  <a:srgbClr val="000000"/>
                                </a:solidFill>
                                <a:latin typeface="Cambria Math" panose="02040503050406030204"/>
                                <a:ea typeface="宋体" panose="02010600030101010101" pitchFamily="2" charset="-122"/>
                              </a:rPr>
                              <m:t>𝜶</m:t>
                            </m:r>
                          </m:e>
                          <m:sup>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𝑩</m:t>
                                </m:r>
                              </m:sub>
                            </m:sSub>
                          </m:sup>
                        </m:sSup>
                        <m:r>
                          <a:rPr lang="en-US" altLang="zh-CN" sz="2000" b="1" i="1" kern="0">
                            <a:solidFill>
                              <a:srgbClr val="000000"/>
                            </a:solidFill>
                            <a:latin typeface="Cambria Math" panose="02040503050406030204"/>
                            <a:ea typeface="宋体" panose="02010600030101010101" pitchFamily="2" charset="-122"/>
                          </a:rPr>
                          <m:t>)</m:t>
                        </m:r>
                      </m:e>
                      <m:sup>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𝑨</m:t>
                            </m:r>
                          </m:sub>
                        </m:sSub>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r>
                      <a:rPr lang="en-US" altLang="zh-CN" sz="2000" b="1" i="1" kern="0" smtClea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zh-CN" altLang="en-US" sz="2000" b="1" i="1" kern="0">
                            <a:solidFill>
                              <a:srgbClr val="000000"/>
                            </a:solidFill>
                            <a:latin typeface="Cambria Math" panose="02040503050406030204"/>
                            <a:ea typeface="宋体" panose="02010600030101010101" pitchFamily="2" charset="-122"/>
                          </a:rPr>
                          <m:t>𝜶</m:t>
                        </m:r>
                      </m:e>
                      <m:sup>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𝑩</m:t>
                            </m:r>
                          </m:sub>
                        </m:sSub>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𝑨</m:t>
                            </m:r>
                          </m:sub>
                        </m:sSub>
                      </m:sup>
                    </m:sSup>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oMath>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Bob</a:t>
                </a:r>
                <a:r>
                  <a:rPr lang="zh-CN" altLang="en-US" sz="2000" b="1" kern="0" dirty="0">
                    <a:solidFill>
                      <a:srgbClr val="000000"/>
                    </a:solidFill>
                    <a:latin typeface="Tahoma" panose="020B0604030504040204"/>
                    <a:ea typeface="宋体" panose="02010600030101010101" pitchFamily="2" charset="-122"/>
                  </a:rPr>
                  <a:t>：</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𝒀</m:t>
                            </m:r>
                          </m:e>
                          <m:sub>
                            <m:r>
                              <a:rPr lang="en-US" altLang="zh-CN" sz="2000" b="1" i="1" kern="0" smtClean="0">
                                <a:solidFill>
                                  <a:srgbClr val="000000"/>
                                </a:solidFill>
                                <a:latin typeface="Cambria Math" panose="02040503050406030204"/>
                                <a:ea typeface="宋体" panose="02010600030101010101" pitchFamily="2" charset="-122"/>
                              </a:rPr>
                              <m:t>𝑨</m:t>
                            </m:r>
                          </m:sub>
                        </m:sSub>
                      </m:e>
                      <m:sup>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smtClean="0">
                                <a:solidFill>
                                  <a:srgbClr val="000000"/>
                                </a:solidFill>
                                <a:latin typeface="Cambria Math" panose="02040503050406030204"/>
                                <a:ea typeface="宋体" panose="02010600030101010101" pitchFamily="2" charset="-122"/>
                              </a:rPr>
                              <m:t>𝑩</m:t>
                            </m:r>
                          </m:sub>
                        </m:sSub>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 (</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zh-CN" altLang="en-US" sz="2000" b="1" i="1" kern="0">
                                <a:solidFill>
                                  <a:srgbClr val="000000"/>
                                </a:solidFill>
                                <a:latin typeface="Cambria Math" panose="02040503050406030204"/>
                                <a:ea typeface="宋体" panose="02010600030101010101" pitchFamily="2" charset="-122"/>
                              </a:rPr>
                              <m:t>𝜶</m:t>
                            </m:r>
                          </m:e>
                          <m:sup>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smtClean="0">
                                    <a:solidFill>
                                      <a:srgbClr val="000000"/>
                                    </a:solidFill>
                                    <a:latin typeface="Cambria Math" panose="02040503050406030204"/>
                                    <a:ea typeface="宋体" panose="02010600030101010101" pitchFamily="2" charset="-122"/>
                                  </a:rPr>
                                  <m:t>𝑨</m:t>
                                </m:r>
                              </m:sub>
                            </m:sSub>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r>
                          <a:rPr lang="en-US" altLang="zh-CN" sz="2000" b="1" i="1" kern="0">
                            <a:solidFill>
                              <a:srgbClr val="000000"/>
                            </a:solidFill>
                            <a:latin typeface="Cambria Math" panose="02040503050406030204"/>
                            <a:ea typeface="宋体" panose="02010600030101010101" pitchFamily="2" charset="-122"/>
                          </a:rPr>
                          <m:t>)</m:t>
                        </m:r>
                      </m:e>
                      <m:sup>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smtClean="0">
                                <a:solidFill>
                                  <a:srgbClr val="000000"/>
                                </a:solidFill>
                                <a:latin typeface="Cambria Math" panose="02040503050406030204"/>
                                <a:ea typeface="宋体" panose="02010600030101010101" pitchFamily="2" charset="-122"/>
                              </a:rPr>
                              <m:t>𝑩</m:t>
                            </m:r>
                          </m:sub>
                        </m:sSub>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 (</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zh-CN" altLang="en-US" sz="2000" b="1" i="1" kern="0">
                                <a:solidFill>
                                  <a:srgbClr val="000000"/>
                                </a:solidFill>
                                <a:latin typeface="Cambria Math" panose="02040503050406030204"/>
                                <a:ea typeface="宋体" panose="02010600030101010101" pitchFamily="2" charset="-122"/>
                              </a:rPr>
                              <m:t>𝜶</m:t>
                            </m:r>
                          </m:e>
                          <m:sup>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smtClean="0">
                                    <a:solidFill>
                                      <a:srgbClr val="000000"/>
                                    </a:solidFill>
                                    <a:latin typeface="Cambria Math" panose="02040503050406030204"/>
                                    <a:ea typeface="宋体" panose="02010600030101010101" pitchFamily="2" charset="-122"/>
                                  </a:rPr>
                                  <m:t>𝑨</m:t>
                                </m:r>
                              </m:sub>
                            </m:sSub>
                          </m:sup>
                        </m:sSup>
                        <m:r>
                          <a:rPr lang="en-US" altLang="zh-CN" sz="2000" b="1" i="1" kern="0">
                            <a:solidFill>
                              <a:srgbClr val="000000"/>
                            </a:solidFill>
                            <a:latin typeface="Cambria Math" panose="02040503050406030204"/>
                            <a:ea typeface="宋体" panose="02010600030101010101" pitchFamily="2" charset="-122"/>
                          </a:rPr>
                          <m:t>)</m:t>
                        </m:r>
                      </m:e>
                      <m:sup>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smtClean="0">
                                <a:solidFill>
                                  <a:srgbClr val="000000"/>
                                </a:solidFill>
                                <a:latin typeface="Cambria Math" panose="02040503050406030204"/>
                                <a:ea typeface="宋体" panose="02010600030101010101" pitchFamily="2" charset="-122"/>
                              </a:rPr>
                              <m:t>𝑩</m:t>
                            </m:r>
                          </m:sub>
                        </m:sSub>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zh-CN" altLang="en-US" sz="2000" b="1" i="1" kern="0">
                            <a:solidFill>
                              <a:srgbClr val="000000"/>
                            </a:solidFill>
                            <a:latin typeface="Cambria Math" panose="02040503050406030204"/>
                            <a:ea typeface="宋体" panose="02010600030101010101" pitchFamily="2" charset="-122"/>
                          </a:rPr>
                          <m:t>𝜶</m:t>
                        </m:r>
                      </m:e>
                      <m:sup>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𝑨</m:t>
                                </m:r>
                              </m:sub>
                            </m:sSub>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𝑩</m:t>
                            </m:r>
                          </m:sub>
                        </m:sSub>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𝑲</m:t>
                    </m:r>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4968552"/>
              </a:xfrm>
              <a:prstGeom prst="rect">
                <a:avLst/>
              </a:prstGeom>
              <a:blipFill rotWithShape="1">
                <a:blip r:embed="rId1"/>
                <a:stretch>
                  <a:fillRect l="-2" t="-11" r="2" b="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796136" y="0"/>
            <a:ext cx="334193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10.1 </a:t>
            </a:r>
            <a:r>
              <a:rPr lang="en-US" altLang="zh-CN" sz="2000" dirty="0" err="1">
                <a:solidFill>
                  <a:srgbClr val="4F56AD"/>
                </a:solidFill>
                <a:latin typeface="黑体" panose="02010609060101010101" pitchFamily="49" charset="-122"/>
              </a:rPr>
              <a:t>Diffie</a:t>
            </a:r>
            <a:r>
              <a:rPr lang="en-US" altLang="zh-CN" sz="2000" dirty="0">
                <a:solidFill>
                  <a:srgbClr val="4F56AD"/>
                </a:solidFill>
                <a:latin typeface="黑体" panose="02010609060101010101" pitchFamily="49" charset="-122"/>
              </a:rPr>
              <a:t>-Hellman</a:t>
            </a:r>
            <a:r>
              <a:rPr lang="zh-CN" altLang="en-US" sz="2000" dirty="0">
                <a:solidFill>
                  <a:srgbClr val="4F56AD"/>
                </a:solidFill>
                <a:latin typeface="黑体" panose="02010609060101010101" pitchFamily="49" charset="-122"/>
              </a:rPr>
              <a:t>密钥交换</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548680"/>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至此双方完成了密钥的交换。通常这个秘密值</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𝑲</m:t>
                    </m:r>
                  </m:oMath>
                </a14:m>
                <a:r>
                  <a:rPr lang="zh-CN" altLang="en-US" sz="2000" b="1" kern="0" dirty="0">
                    <a:solidFill>
                      <a:srgbClr val="000000"/>
                    </a:solidFill>
                    <a:latin typeface="Tahoma" panose="020B0604030504040204"/>
                    <a:ea typeface="宋体" panose="02010600030101010101" pitchFamily="2" charset="-122"/>
                  </a:rPr>
                  <a:t>被用作对称密码的秘钥。</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现在考虑一个对手能观察到密钥交换的全过程并且期望得到这个密钥</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 </m:t>
                    </m:r>
                  </m:oMath>
                </a14:m>
                <a:r>
                  <a:rPr lang="zh-CN" altLang="en-US" sz="2000" b="1" kern="0" dirty="0">
                    <a:solidFill>
                      <a:srgbClr val="000000"/>
                    </a:solidFill>
                    <a:latin typeface="Tahoma" panose="020B0604030504040204"/>
                    <a:ea typeface="宋体" panose="02010600030101010101" pitchFamily="2" charset="-122"/>
                  </a:rPr>
                  <a:t>。由于</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𝑨</m:t>
                        </m:r>
                      </m:sub>
                    </m:sSub>
                  </m:oMath>
                </a14:m>
                <a:r>
                  <a:rPr lang="zh-CN" altLang="en-US" sz="2000" b="1" kern="0" dirty="0">
                    <a:solidFill>
                      <a:srgbClr val="000000"/>
                    </a:solidFill>
                    <a:latin typeface="Tahoma" panose="020B0604030504040204"/>
                    <a:ea typeface="宋体" panose="02010600030101010101" pitchFamily="2" charset="-122"/>
                  </a:rPr>
                  <a:t>和</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𝑩</m:t>
                        </m:r>
                      </m:sub>
                    </m:sSub>
                  </m:oMath>
                </a14:m>
                <a:r>
                  <a:rPr lang="zh-CN" altLang="en-US" sz="2000" b="1" kern="0" dirty="0">
                    <a:solidFill>
                      <a:srgbClr val="000000"/>
                    </a:solidFill>
                    <a:latin typeface="Tahoma" panose="020B0604030504040204"/>
                    <a:ea typeface="宋体" panose="02010600030101010101" pitchFamily="2" charset="-122"/>
                  </a:rPr>
                  <a:t>是私有的，所以攻击者只能通过</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𝒒</m:t>
                    </m:r>
                  </m:oMath>
                </a14:m>
                <a:r>
                  <a:rPr lang="zh-CN" altLang="en-US" sz="2000" b="1" kern="0" dirty="0">
                    <a:solidFill>
                      <a:srgbClr val="000000"/>
                    </a:solidFill>
                    <a:latin typeface="Tahoma" panose="020B0604030504040204"/>
                    <a:ea typeface="宋体" panose="02010600030101010101" pitchFamily="2" charset="-122"/>
                  </a:rPr>
                  <a:t>，</a:t>
                </a:r>
                <a14:m>
                  <m:oMath xmlns:m="http://schemas.openxmlformats.org/officeDocument/2006/math">
                    <m:r>
                      <a:rPr lang="zh-CN" altLang="en-US" sz="2000" b="1" i="1" kern="0">
                        <a:solidFill>
                          <a:srgbClr val="000000"/>
                        </a:solidFill>
                        <a:latin typeface="Cambria Math" panose="02040503050406030204"/>
                        <a:ea typeface="宋体" panose="02010600030101010101" pitchFamily="2" charset="-122"/>
                      </a:rPr>
                      <m:t>𝜶</m:t>
                    </m:r>
                  </m:oMath>
                </a14:m>
                <a:r>
                  <a:rPr lang="zh-CN" altLang="en-US" sz="2000" b="1" kern="0" dirty="0">
                    <a:solidFill>
                      <a:srgbClr val="000000"/>
                    </a:solidFill>
                    <a:latin typeface="Tahoma" panose="020B0604030504040204"/>
                    <a:ea typeface="宋体" panose="02010600030101010101" pitchFamily="2" charset="-122"/>
                  </a:rPr>
                  <a:t>，</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𝒀</m:t>
                        </m:r>
                      </m:e>
                      <m:sub>
                        <m:r>
                          <a:rPr lang="en-US" altLang="zh-CN" sz="2000" b="1" i="1" kern="0">
                            <a:solidFill>
                              <a:srgbClr val="000000"/>
                            </a:solidFill>
                            <a:latin typeface="Cambria Math" panose="02040503050406030204"/>
                            <a:ea typeface="宋体" panose="02010600030101010101" pitchFamily="2" charset="-122"/>
                          </a:rPr>
                          <m:t>𝑨</m:t>
                        </m:r>
                      </m:sub>
                    </m:sSub>
                  </m:oMath>
                </a14:m>
                <a:r>
                  <a:rPr lang="zh-CN" altLang="en-US" sz="2000" b="1" kern="0" dirty="0">
                    <a:solidFill>
                      <a:srgbClr val="000000"/>
                    </a:solidFill>
                    <a:latin typeface="Tahoma" panose="020B0604030504040204"/>
                    <a:ea typeface="宋体" panose="02010600030101010101" pitchFamily="2" charset="-122"/>
                  </a:rPr>
                  <a:t>，</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𝒀</m:t>
                        </m:r>
                      </m:e>
                      <m:sub>
                        <m:r>
                          <a:rPr lang="en-US" altLang="zh-CN" sz="2000" b="1" i="1" kern="0">
                            <a:solidFill>
                              <a:srgbClr val="000000"/>
                            </a:solidFill>
                            <a:latin typeface="Cambria Math" panose="02040503050406030204"/>
                            <a:ea typeface="宋体" panose="02010600030101010101" pitchFamily="2" charset="-122"/>
                          </a:rPr>
                          <m:t>𝑩</m:t>
                        </m:r>
                      </m:sub>
                    </m:sSub>
                  </m:oMath>
                </a14:m>
                <a:r>
                  <a:rPr lang="zh-CN" altLang="en-US" sz="2000" b="1" kern="0" dirty="0">
                    <a:solidFill>
                      <a:srgbClr val="000000"/>
                    </a:solidFill>
                    <a:latin typeface="Tahoma" panose="020B0604030504040204"/>
                    <a:ea typeface="宋体" panose="02010600030101010101" pitchFamily="2" charset="-122"/>
                  </a:rPr>
                  <a:t>来进行攻击，这样，他就必须求离散对数才能确定密钥。例如，要对用户</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𝑩</m:t>
                    </m:r>
                  </m:oMath>
                </a14:m>
                <a:r>
                  <a:rPr lang="zh-CN" altLang="en-US" sz="2000" b="1" kern="0" dirty="0">
                    <a:solidFill>
                      <a:srgbClr val="000000"/>
                    </a:solidFill>
                    <a:latin typeface="Tahoma" panose="020B0604030504040204"/>
                    <a:ea typeface="宋体" panose="02010600030101010101" pitchFamily="2" charset="-122"/>
                  </a:rPr>
                  <a:t>的秘钥进行攻击，攻击者就必须先计算</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𝑩</m:t>
                        </m:r>
                      </m:sub>
                    </m:sSub>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𝒅𝒍𝒐𝒈</m:t>
                        </m:r>
                      </m:e>
                      <m:sub>
                        <m:r>
                          <a:rPr lang="zh-CN" altLang="en-US" sz="2000" b="1" i="1" kern="0">
                            <a:solidFill>
                              <a:srgbClr val="000000"/>
                            </a:solidFill>
                            <a:latin typeface="Cambria Math" panose="02040503050406030204"/>
                            <a:ea typeface="宋体" panose="02010600030101010101" pitchFamily="2" charset="-122"/>
                          </a:rPr>
                          <m:t>𝜶</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𝒒</m:t>
                        </m:r>
                      </m:sub>
                    </m:sSub>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𝒀</m:t>
                        </m:r>
                      </m:e>
                      <m:sub>
                        <m:r>
                          <a:rPr lang="en-US" altLang="zh-CN" sz="2000" b="1" i="1" kern="0" smtClean="0">
                            <a:solidFill>
                              <a:srgbClr val="000000"/>
                            </a:solidFill>
                            <a:latin typeface="Cambria Math" panose="02040503050406030204"/>
                            <a:ea typeface="宋体" panose="02010600030101010101" pitchFamily="2" charset="-122"/>
                          </a:rPr>
                          <m:t>𝑩</m:t>
                        </m:r>
                      </m:sub>
                    </m:sSub>
                    <m:r>
                      <a:rPr lang="en-US" altLang="zh-CN" sz="2000" b="1" i="1" kern="0" smtClea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，然后就可以像用户</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𝑩</m:t>
                    </m:r>
                  </m:oMath>
                </a14:m>
                <a:r>
                  <a:rPr lang="zh-CN" altLang="en-US" sz="2000" b="1" kern="0" dirty="0">
                    <a:solidFill>
                      <a:srgbClr val="000000"/>
                    </a:solidFill>
                    <a:latin typeface="Tahoma" panose="020B0604030504040204"/>
                    <a:ea typeface="宋体" panose="02010600030101010101" pitchFamily="2" charset="-122"/>
                  </a:rPr>
                  <a:t>那样计算出密钥</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 </m:t>
                    </m:r>
                  </m:oMath>
                </a14:m>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ea typeface="宋体" panose="02010600030101010101" pitchFamily="2" charset="-122"/>
                  </a:rPr>
                  <a:t> </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𝒀</m:t>
                            </m:r>
                          </m:e>
                          <m:sub>
                            <m:r>
                              <a:rPr lang="en-US" altLang="zh-CN" sz="2000" b="1" i="1" kern="0">
                                <a:solidFill>
                                  <a:srgbClr val="000000"/>
                                </a:solidFill>
                                <a:latin typeface="Cambria Math" panose="02040503050406030204"/>
                                <a:ea typeface="宋体" panose="02010600030101010101" pitchFamily="2" charset="-122"/>
                              </a:rPr>
                              <m:t>𝑨</m:t>
                            </m:r>
                          </m:sub>
                        </m:sSub>
                      </m:e>
                      <m:sup>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𝑩</m:t>
                            </m:r>
                          </m:sub>
                        </m:sSub>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err="1">
                    <a:solidFill>
                      <a:srgbClr val="000000"/>
                    </a:solidFill>
                    <a:latin typeface="Tahoma" panose="020B0604030504040204"/>
                    <a:ea typeface="宋体" panose="02010600030101010101" pitchFamily="2" charset="-122"/>
                  </a:rPr>
                  <a:t>Diffie</a:t>
                </a:r>
                <a:r>
                  <a:rPr lang="en-US" altLang="zh-CN" sz="2000" b="1" kern="0" dirty="0">
                    <a:solidFill>
                      <a:srgbClr val="000000"/>
                    </a:solidFill>
                    <a:latin typeface="Tahoma" panose="020B0604030504040204"/>
                    <a:ea typeface="宋体" panose="02010600030101010101" pitchFamily="2" charset="-122"/>
                  </a:rPr>
                  <a:t>-Hellman</a:t>
                </a:r>
                <a:r>
                  <a:rPr lang="zh-CN" altLang="en-US" sz="2000" b="1" kern="0" dirty="0">
                    <a:solidFill>
                      <a:srgbClr val="000000"/>
                    </a:solidFill>
                    <a:latin typeface="Tahoma" panose="020B0604030504040204"/>
                    <a:ea typeface="宋体" panose="02010600030101010101" pitchFamily="2" charset="-122"/>
                  </a:rPr>
                  <a:t>密钥交换的安全性建立在下述事实之上：</a:t>
                </a:r>
                <a:r>
                  <a:rPr lang="zh-CN" altLang="en-US" sz="2000" b="1" kern="0" dirty="0">
                    <a:solidFill>
                      <a:srgbClr val="0070C0"/>
                    </a:solidFill>
                    <a:latin typeface="Tahoma" panose="020B0604030504040204"/>
                    <a:ea typeface="宋体" panose="02010600030101010101" pitchFamily="2" charset="-122"/>
                  </a:rPr>
                  <a:t>求关于素数的模素数幂运算相对容易，而计算离散对数却非常难</a:t>
                </a:r>
                <a:r>
                  <a:rPr lang="zh-CN" altLang="en-US" sz="2000" b="1" kern="0" dirty="0">
                    <a:solidFill>
                      <a:srgbClr val="000000"/>
                    </a:solidFill>
                    <a:latin typeface="Tahoma" panose="020B0604030504040204"/>
                    <a:ea typeface="宋体" panose="02010600030101010101" pitchFamily="2" charset="-122"/>
                  </a:rPr>
                  <a:t>；对于大素数，求离散对数被认为是不可行的。</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548680"/>
                <a:ext cx="8229600" cy="5832648"/>
              </a:xfrm>
              <a:prstGeom prst="rect">
                <a:avLst/>
              </a:prstGeom>
              <a:blipFill rotWithShape="1">
                <a:blip r:embed="rId1"/>
                <a:stretch>
                  <a:fillRect l="-2" t="-1" r="-206" b="-215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796136" y="0"/>
            <a:ext cx="334193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10.1 </a:t>
            </a:r>
            <a:r>
              <a:rPr lang="en-US" altLang="zh-CN" sz="2000" dirty="0" err="1">
                <a:solidFill>
                  <a:srgbClr val="4F56AD"/>
                </a:solidFill>
                <a:latin typeface="黑体" panose="02010609060101010101" pitchFamily="49" charset="-122"/>
              </a:rPr>
              <a:t>Diffie</a:t>
            </a:r>
            <a:r>
              <a:rPr lang="en-US" altLang="zh-CN" sz="2000" dirty="0">
                <a:solidFill>
                  <a:srgbClr val="4F56AD"/>
                </a:solidFill>
                <a:latin typeface="黑体" panose="02010609060101010101" pitchFamily="49" charset="-122"/>
              </a:rPr>
              <a:t>-Hellman</a:t>
            </a:r>
            <a:r>
              <a:rPr lang="zh-CN" altLang="en-US" sz="2000" dirty="0">
                <a:solidFill>
                  <a:srgbClr val="4F56AD"/>
                </a:solidFill>
                <a:latin typeface="黑体" panose="02010609060101010101" pitchFamily="49" charset="-122"/>
              </a:rPr>
              <a:t>密钥交换</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714375" lvl="2" indent="-358775"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下面给出的例子中，密钥交换中所使用的素数</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𝒒</m:t>
                    </m:r>
                    <m:r>
                      <a:rPr lang="en-US" altLang="zh-CN" sz="2000" b="1" i="1" kern="0" dirty="0" smtClean="0">
                        <a:solidFill>
                          <a:srgbClr val="000000"/>
                        </a:solidFill>
                        <a:latin typeface="Cambria Math" panose="02040503050406030204" pitchFamily="18" charset="0"/>
                        <a:ea typeface="宋体" panose="02010600030101010101" pitchFamily="2" charset="-122"/>
                      </a:rPr>
                      <m:t>=</m:t>
                    </m:r>
                    <m:r>
                      <a:rPr lang="en-US" altLang="zh-CN" sz="2000" b="1" i="1" kern="0" dirty="0" smtClean="0">
                        <a:solidFill>
                          <a:srgbClr val="000000"/>
                        </a:solidFill>
                        <a:latin typeface="Cambria Math" panose="02040503050406030204" pitchFamily="18" charset="0"/>
                        <a:ea typeface="宋体" panose="02010600030101010101" pitchFamily="2" charset="-122"/>
                      </a:rPr>
                      <m:t>𝟑𝟓𝟑</m:t>
                    </m:r>
                  </m:oMath>
                </a14:m>
                <a:r>
                  <a:rPr lang="zh-CN" altLang="en-US" sz="2000" b="1" kern="0" dirty="0">
                    <a:solidFill>
                      <a:srgbClr val="000000"/>
                    </a:solidFill>
                    <a:latin typeface="Tahoma" panose="020B0604030504040204"/>
                    <a:ea typeface="宋体" panose="02010600030101010101" pitchFamily="2" charset="-122"/>
                  </a:rPr>
                  <a:t>和它的一个本原根</a:t>
                </a:r>
                <a14:m>
                  <m:oMath xmlns:m="http://schemas.openxmlformats.org/officeDocument/2006/math">
                    <m:r>
                      <a:rPr lang="zh-CN" altLang="en-US" sz="2000" b="1" i="1" kern="0" smtClean="0">
                        <a:solidFill>
                          <a:srgbClr val="000000"/>
                        </a:solidFill>
                        <a:latin typeface="Cambria Math" panose="02040503050406030204"/>
                        <a:ea typeface="宋体" panose="02010600030101010101" pitchFamily="2" charset="-122"/>
                      </a:rPr>
                      <m:t>𝜶</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𝟑</m:t>
                    </m:r>
                  </m:oMath>
                </a14:m>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分别选择密钥</a:t>
                </a:r>
                <a14:m>
                  <m:oMath xmlns:m="http://schemas.openxmlformats.org/officeDocument/2006/math">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𝑿</m:t>
                        </m:r>
                      </m:e>
                      <m:sub>
                        <m:r>
                          <a:rPr lang="en-US" altLang="zh-CN" sz="2000" b="1" i="1" kern="0" smtClean="0">
                            <a:solidFill>
                              <a:srgbClr val="000000"/>
                            </a:solidFill>
                            <a:latin typeface="Cambria Math" panose="02040503050406030204"/>
                            <a:ea typeface="宋体" panose="02010600030101010101" pitchFamily="2" charset="-122"/>
                          </a:rPr>
                          <m:t>𝑨</m:t>
                        </m:r>
                      </m:sub>
                    </m:sSub>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𝟗𝟕</m:t>
                    </m:r>
                  </m:oMath>
                </a14:m>
                <a:r>
                  <a:rPr lang="zh-CN" altLang="en-US" sz="2000" b="1" kern="0" dirty="0">
                    <a:solidFill>
                      <a:srgbClr val="000000"/>
                    </a:solidFill>
                    <a:latin typeface="Tahoma" panose="020B0604030504040204"/>
                    <a:ea typeface="宋体" panose="02010600030101010101" pitchFamily="2" charset="-122"/>
                  </a:rPr>
                  <a:t>和</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smtClean="0">
                            <a:solidFill>
                              <a:srgbClr val="000000"/>
                            </a:solidFill>
                            <a:latin typeface="Cambria Math" panose="02040503050406030204"/>
                            <a:ea typeface="宋体" panose="02010600030101010101" pitchFamily="2" charset="-122"/>
                          </a:rPr>
                          <m:t>𝑩</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𝟐𝟑𝟑</m:t>
                    </m:r>
                  </m:oMath>
                </a14:m>
                <a:r>
                  <a:rPr lang="zh-CN" altLang="en-US" sz="2000" b="1" kern="0" dirty="0">
                    <a:solidFill>
                      <a:srgbClr val="000000"/>
                    </a:solidFill>
                    <a:latin typeface="Tahoma" panose="020B0604030504040204"/>
                    <a:ea typeface="宋体" panose="02010600030101010101" pitchFamily="2" charset="-122"/>
                  </a:rPr>
                  <a:t>，并计算相应的公钥：</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	A </a:t>
                </a:r>
                <a:r>
                  <a:rPr lang="zh-CN" altLang="en-US" sz="2000" b="1" kern="0" dirty="0">
                    <a:solidFill>
                      <a:srgbClr val="000000"/>
                    </a:solidFill>
                    <a:latin typeface="Tahoma" panose="020B0604030504040204"/>
                    <a:ea typeface="宋体" panose="02010600030101010101" pitchFamily="2" charset="-122"/>
                  </a:rPr>
                  <a:t>计算</a:t>
                </a:r>
                <a14:m>
                  <m:oMath xmlns:m="http://schemas.openxmlformats.org/officeDocument/2006/math">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𝒀</m:t>
                        </m:r>
                      </m:e>
                      <m:sub>
                        <m:r>
                          <a:rPr lang="en-US" altLang="zh-CN" sz="2000" b="1" i="1" kern="0" smtClean="0">
                            <a:solidFill>
                              <a:srgbClr val="000000"/>
                            </a:solidFill>
                            <a:latin typeface="Cambria Math" panose="02040503050406030204"/>
                            <a:ea typeface="宋体" panose="02010600030101010101" pitchFamily="2" charset="-122"/>
                          </a:rPr>
                          <m:t>𝑨</m:t>
                        </m:r>
                      </m:sub>
                    </m:sSub>
                    <m:r>
                      <a:rPr lang="en-US" altLang="zh-CN" sz="2000" b="1" i="1" kern="0" smtClean="0">
                        <a:solidFill>
                          <a:srgbClr val="000000"/>
                        </a:solidFill>
                        <a:latin typeface="Cambria Math" panose="02040503050406030204"/>
                        <a:ea typeface="宋体" panose="02010600030101010101" pitchFamily="2" charset="-122"/>
                      </a:rPr>
                      <m:t>=</m:t>
                    </m:r>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𝟑</m:t>
                        </m:r>
                      </m:e>
                      <m:sup>
                        <m:r>
                          <a:rPr lang="en-US" altLang="zh-CN" sz="2000" b="1" i="1" kern="0" smtClean="0">
                            <a:solidFill>
                              <a:srgbClr val="000000"/>
                            </a:solidFill>
                            <a:latin typeface="Cambria Math" panose="02040503050406030204"/>
                            <a:ea typeface="宋体" panose="02010600030101010101" pitchFamily="2" charset="-122"/>
                          </a:rPr>
                          <m:t>𝟗𝟕</m:t>
                        </m:r>
                      </m:sup>
                    </m:sSup>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𝒎𝒐𝒅</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𝟑𝟓𝟑</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𝟒𝟎</m:t>
                    </m:r>
                  </m:oMath>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	B</a:t>
                </a:r>
                <a:r>
                  <a:rPr lang="zh-CN" altLang="en-US" sz="2000" b="1" kern="0" dirty="0">
                    <a:solidFill>
                      <a:srgbClr val="000000"/>
                    </a:solidFill>
                    <a:latin typeface="Tahoma" panose="020B0604030504040204"/>
                    <a:ea typeface="宋体" panose="02010600030101010101" pitchFamily="2" charset="-122"/>
                  </a:rPr>
                  <a:t>计算</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𝒀</m:t>
                        </m:r>
                      </m:e>
                      <m:sub>
                        <m:r>
                          <a:rPr lang="en-US" altLang="zh-CN" sz="2000" b="1" i="1" kern="0" smtClean="0">
                            <a:solidFill>
                              <a:srgbClr val="000000"/>
                            </a:solidFill>
                            <a:latin typeface="Cambria Math" panose="02040503050406030204"/>
                            <a:ea typeface="宋体" panose="02010600030101010101" pitchFamily="2" charset="-122"/>
                          </a:rPr>
                          <m:t>𝑩</m:t>
                        </m:r>
                      </m:sub>
                    </m:sSub>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𝟑</m:t>
                        </m:r>
                      </m:e>
                      <m:sup>
                        <m:r>
                          <a:rPr lang="en-US" altLang="zh-CN" sz="2000" b="1" i="1" kern="0" smtClean="0">
                            <a:solidFill>
                              <a:srgbClr val="000000"/>
                            </a:solidFill>
                            <a:latin typeface="Cambria Math" panose="02040503050406030204"/>
                            <a:ea typeface="宋体" panose="02010600030101010101" pitchFamily="2" charset="-122"/>
                          </a:rPr>
                          <m:t>𝟐𝟑𝟑</m:t>
                        </m:r>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𝟑𝟓𝟑</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𝟐𝟒𝟖</m:t>
                    </m:r>
                  </m:oMath>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	A</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交换密钥</a:t>
                </a:r>
                <a:r>
                  <a:rPr lang="en-US" altLang="zh-CN" sz="2000" b="1" kern="0" dirty="0">
                    <a:solidFill>
                      <a:srgbClr val="000000"/>
                    </a:solidFill>
                    <a:latin typeface="Tahoma" panose="020B0604030504040204"/>
                    <a:ea typeface="宋体" panose="02010600030101010101" pitchFamily="2" charset="-122"/>
                  </a:rPr>
                  <a:t>Y</a:t>
                </a:r>
                <a:r>
                  <a:rPr lang="zh-CN" altLang="en-US" sz="2000" b="1" kern="0" dirty="0">
                    <a:solidFill>
                      <a:srgbClr val="000000"/>
                    </a:solidFill>
                    <a:latin typeface="Tahoma" panose="020B0604030504040204"/>
                    <a:ea typeface="宋体" panose="02010600030101010101" pitchFamily="2" charset="-122"/>
                  </a:rPr>
                  <a:t>后，双方均可计算出公共的秘钥：</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	A</a:t>
                </a:r>
                <a:r>
                  <a:rPr lang="zh-CN" altLang="en-US" sz="2000" b="1" kern="0" dirty="0">
                    <a:solidFill>
                      <a:srgbClr val="000000"/>
                    </a:solidFill>
                    <a:latin typeface="Tahoma" panose="020B0604030504040204"/>
                    <a:ea typeface="宋体" panose="02010600030101010101" pitchFamily="2" charset="-122"/>
                  </a:rPr>
                  <a:t>计算</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𝑲</m:t>
                    </m:r>
                    <m:r>
                      <a:rPr lang="en-US" altLang="zh-CN" sz="2000" b="1" i="1" kern="0" smtClean="0">
                        <a:solidFill>
                          <a:srgbClr val="000000"/>
                        </a:solidFill>
                        <a:latin typeface="Cambria Math" panose="02040503050406030204"/>
                        <a:ea typeface="宋体" panose="02010600030101010101" pitchFamily="2" charset="-122"/>
                      </a:rPr>
                      <m:t>=</m:t>
                    </m:r>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𝒀</m:t>
                            </m:r>
                          </m:e>
                          <m:sub>
                            <m:r>
                              <a:rPr lang="en-US" altLang="zh-CN" sz="2000" b="1" i="1" kern="0">
                                <a:solidFill>
                                  <a:srgbClr val="000000"/>
                                </a:solidFill>
                                <a:latin typeface="Cambria Math" panose="02040503050406030204"/>
                                <a:ea typeface="宋体" panose="02010600030101010101" pitchFamily="2" charset="-122"/>
                              </a:rPr>
                              <m:t>𝑩</m:t>
                            </m:r>
                          </m:sub>
                        </m:sSub>
                        <m:r>
                          <a:rPr lang="en-US" altLang="zh-CN" sz="2000" b="1" i="1" kern="0" smtClean="0">
                            <a:solidFill>
                              <a:srgbClr val="000000"/>
                            </a:solidFill>
                            <a:latin typeface="Cambria Math" panose="02040503050406030204"/>
                            <a:ea typeface="宋体" panose="02010600030101010101" pitchFamily="2" charset="-122"/>
                          </a:rPr>
                          <m:t>)</m:t>
                        </m:r>
                      </m:e>
                      <m:sup>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𝑿</m:t>
                            </m:r>
                          </m:e>
                          <m:sub>
                            <m:r>
                              <a:rPr lang="en-US" altLang="zh-CN" sz="2000" b="1" i="1" kern="0" smtClean="0">
                                <a:solidFill>
                                  <a:srgbClr val="000000"/>
                                </a:solidFill>
                                <a:latin typeface="Cambria Math" panose="02040503050406030204"/>
                                <a:ea typeface="宋体" panose="02010600030101010101" pitchFamily="2" charset="-122"/>
                              </a:rPr>
                              <m:t>𝑨</m:t>
                            </m:r>
                          </m:sub>
                        </m:sSub>
                      </m:sup>
                    </m:sSup>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𝒎𝒐𝒅</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𝟑𝟓𝟑</m:t>
                    </m:r>
                    <m:r>
                      <a:rPr lang="en-US" altLang="zh-CN" sz="2000" b="1" i="1" kern="0" smtClean="0">
                        <a:solidFill>
                          <a:srgbClr val="000000"/>
                        </a:solidFill>
                        <a:latin typeface="Cambria Math" panose="02040503050406030204"/>
                        <a:ea typeface="宋体" panose="02010600030101010101" pitchFamily="2" charset="-122"/>
                      </a:rPr>
                      <m:t>=</m:t>
                    </m:r>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𝟐𝟒𝟖</m:t>
                        </m:r>
                      </m:e>
                      <m:sup>
                        <m:r>
                          <a:rPr lang="en-US" altLang="zh-CN" sz="2000" b="1" i="1" kern="0" smtClean="0">
                            <a:solidFill>
                              <a:srgbClr val="000000"/>
                            </a:solidFill>
                            <a:latin typeface="Cambria Math" panose="02040503050406030204"/>
                            <a:ea typeface="宋体" panose="02010600030101010101" pitchFamily="2" charset="-122"/>
                          </a:rPr>
                          <m:t>𝟗𝟕</m:t>
                        </m:r>
                      </m:sup>
                    </m:sSup>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𝒎𝒐𝒅</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𝟑𝟓𝟑</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𝟏𝟔𝟎</m:t>
                    </m:r>
                  </m:oMath>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	B</a:t>
                </a:r>
                <a:r>
                  <a:rPr lang="zh-CN" altLang="en-US" sz="2000" b="1" kern="0" dirty="0">
                    <a:solidFill>
                      <a:srgbClr val="000000"/>
                    </a:solidFill>
                    <a:latin typeface="Tahoma" panose="020B0604030504040204"/>
                    <a:ea typeface="宋体" panose="02010600030101010101" pitchFamily="2" charset="-122"/>
                  </a:rPr>
                  <a:t>计算</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𝒀</m:t>
                            </m:r>
                          </m:e>
                          <m:sub>
                            <m:r>
                              <a:rPr lang="en-US" altLang="zh-CN" sz="2000" b="1" i="1" kern="0" smtClean="0">
                                <a:solidFill>
                                  <a:srgbClr val="000000"/>
                                </a:solidFill>
                                <a:latin typeface="Cambria Math" panose="02040503050406030204"/>
                                <a:ea typeface="宋体" panose="02010600030101010101" pitchFamily="2" charset="-122"/>
                              </a:rPr>
                              <m:t>𝑨</m:t>
                            </m:r>
                          </m:sub>
                        </m:sSub>
                        <m:r>
                          <a:rPr lang="en-US" altLang="zh-CN" sz="2000" b="1" i="1" kern="0">
                            <a:solidFill>
                              <a:srgbClr val="000000"/>
                            </a:solidFill>
                            <a:latin typeface="Cambria Math" panose="02040503050406030204"/>
                            <a:ea typeface="宋体" panose="02010600030101010101" pitchFamily="2" charset="-122"/>
                          </a:rPr>
                          <m:t>)</m:t>
                        </m:r>
                      </m:e>
                      <m:sup>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smtClean="0">
                                <a:solidFill>
                                  <a:srgbClr val="000000"/>
                                </a:solidFill>
                                <a:latin typeface="Cambria Math" panose="02040503050406030204"/>
                                <a:ea typeface="宋体" panose="02010600030101010101" pitchFamily="2" charset="-122"/>
                              </a:rPr>
                              <m:t>𝑩</m:t>
                            </m:r>
                          </m:sub>
                        </m:sSub>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𝟑𝟓𝟑</m:t>
                    </m:r>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𝟒𝟎</m:t>
                        </m:r>
                      </m:e>
                      <m:sup>
                        <m:r>
                          <a:rPr lang="en-US" altLang="zh-CN" sz="2000" b="1" i="1" kern="0" smtClean="0">
                            <a:solidFill>
                              <a:srgbClr val="000000"/>
                            </a:solidFill>
                            <a:latin typeface="Cambria Math" panose="02040503050406030204"/>
                            <a:ea typeface="宋体" panose="02010600030101010101" pitchFamily="2" charset="-122"/>
                          </a:rPr>
                          <m:t>𝟐𝟑𝟑</m:t>
                        </m:r>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𝟑𝟓𝟑</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𝟏𝟔𝟎</m:t>
                    </m:r>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5832648"/>
              </a:xfrm>
              <a:prstGeom prst="rect">
                <a:avLst/>
              </a:prstGeom>
              <a:blipFill rotWithShape="1">
                <a:blip r:embed="rId1"/>
                <a:stretch>
                  <a:fillRect l="-2" t="-9" r="2" b="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796136" y="0"/>
            <a:ext cx="334193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10.1 </a:t>
            </a:r>
            <a:r>
              <a:rPr lang="en-US" altLang="zh-CN" sz="2000" dirty="0" err="1">
                <a:solidFill>
                  <a:srgbClr val="4F56AD"/>
                </a:solidFill>
                <a:latin typeface="黑体" panose="02010609060101010101" pitchFamily="49" charset="-122"/>
              </a:rPr>
              <a:t>Diffie</a:t>
            </a:r>
            <a:r>
              <a:rPr lang="en-US" altLang="zh-CN" sz="2000" dirty="0">
                <a:solidFill>
                  <a:srgbClr val="4F56AD"/>
                </a:solidFill>
                <a:latin typeface="黑体" panose="02010609060101010101" pitchFamily="49" charset="-122"/>
              </a:rPr>
              <a:t>-Hellman</a:t>
            </a:r>
            <a:r>
              <a:rPr lang="zh-CN" altLang="en-US" sz="2000" dirty="0">
                <a:solidFill>
                  <a:srgbClr val="4F56AD"/>
                </a:solidFill>
                <a:latin typeface="黑体" panose="02010609060101010101" pitchFamily="49" charset="-122"/>
              </a:rPr>
              <a:t>密钥交换</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我们假定攻击者能够得到下列信息：</a:t>
                </a:r>
                <a:endParaRPr lang="en-US" altLang="zh-CN" sz="2000" b="1" kern="0" dirty="0">
                  <a:solidFill>
                    <a:srgbClr val="000000"/>
                  </a:solidFill>
                  <a:latin typeface="Tahoma" panose="020B0604030504040204"/>
                  <a:ea typeface="宋体" panose="02010600030101010101" pitchFamily="2" charset="-122"/>
                </a:endParaRPr>
              </a:p>
              <a:p>
                <a:pPr marL="625475" lvl="2" indent="0" algn="ctr" eaLnBrk="1" hangingPunct="1">
                  <a:lnSpc>
                    <a:spcPct val="130000"/>
                  </a:lnSpc>
                  <a:spcBef>
                    <a:spcPct val="20000"/>
                  </a:spcBef>
                  <a:buClr>
                    <a:srgbClr val="4768F5"/>
                  </a:buClr>
                  <a:buSzPct val="60000"/>
                  <a:buNone/>
                </a:pP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𝒒</m:t>
                    </m:r>
                    <m:r>
                      <a:rPr lang="en-US" altLang="zh-CN" sz="2000" b="1" i="1" kern="0" dirty="0" smtClean="0">
                        <a:solidFill>
                          <a:srgbClr val="000000"/>
                        </a:solidFill>
                        <a:latin typeface="Cambria Math" panose="02040503050406030204" pitchFamily="18" charset="0"/>
                        <a:ea typeface="宋体" panose="02010600030101010101" pitchFamily="2" charset="-122"/>
                      </a:rPr>
                      <m:t>=</m:t>
                    </m:r>
                    <m:r>
                      <a:rPr lang="en-US" altLang="zh-CN" sz="2000" b="1" i="1" kern="0" dirty="0" smtClean="0">
                        <a:solidFill>
                          <a:srgbClr val="000000"/>
                        </a:solidFill>
                        <a:latin typeface="Cambria Math" panose="02040503050406030204" pitchFamily="18" charset="0"/>
                        <a:ea typeface="宋体" panose="02010600030101010101" pitchFamily="2" charset="-122"/>
                      </a:rPr>
                      <m:t>𝟑𝟓𝟑</m:t>
                    </m:r>
                  </m:oMath>
                </a14:m>
                <a:r>
                  <a:rPr lang="zh-CN" altLang="en-US" sz="2000" b="1" kern="0" dirty="0">
                    <a:solidFill>
                      <a:srgbClr val="000000"/>
                    </a:solidFill>
                    <a:latin typeface="Tahoma" panose="020B0604030504040204"/>
                    <a:ea typeface="宋体" panose="02010600030101010101" pitchFamily="2" charset="-122"/>
                  </a:rPr>
                  <a:t>；</a:t>
                </a:r>
                <a14:m>
                  <m:oMath xmlns:m="http://schemas.openxmlformats.org/officeDocument/2006/math">
                    <m:r>
                      <a:rPr lang="zh-CN" altLang="en-US" sz="2000" b="1" i="1" kern="0">
                        <a:solidFill>
                          <a:srgbClr val="000000"/>
                        </a:solidFill>
                        <a:latin typeface="Cambria Math" panose="02040503050406030204"/>
                        <a:ea typeface="宋体" panose="02010600030101010101" pitchFamily="2" charset="-122"/>
                      </a:rPr>
                      <m:t>𝜶</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𝟑</m:t>
                    </m:r>
                  </m:oMath>
                </a14:m>
                <a:r>
                  <a:rPr lang="zh-CN" altLang="en-US" sz="2000" b="1" kern="0" dirty="0">
                    <a:solidFill>
                      <a:srgbClr val="000000"/>
                    </a:solidFill>
                    <a:latin typeface="Tahoma" panose="020B0604030504040204"/>
                    <a:ea typeface="宋体" panose="02010600030101010101" pitchFamily="2" charset="-122"/>
                  </a:rPr>
                  <a:t>；</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𝒀</m:t>
                        </m:r>
                      </m:e>
                      <m:sub>
                        <m:r>
                          <a:rPr lang="en-US" altLang="zh-CN" sz="2000" b="1" i="1" kern="0">
                            <a:solidFill>
                              <a:srgbClr val="000000"/>
                            </a:solidFill>
                            <a:latin typeface="Cambria Math" panose="02040503050406030204"/>
                            <a:ea typeface="宋体" panose="02010600030101010101" pitchFamily="2" charset="-122"/>
                          </a:rPr>
                          <m:t>𝑨</m:t>
                        </m:r>
                      </m:sub>
                    </m:sSub>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𝟒𝟎</m:t>
                    </m:r>
                  </m:oMath>
                </a14:m>
                <a:r>
                  <a:rPr lang="zh-CN" altLang="en-US" sz="2000" b="1" kern="0" dirty="0">
                    <a:solidFill>
                      <a:srgbClr val="000000"/>
                    </a:solidFill>
                    <a:latin typeface="Tahoma" panose="020B0604030504040204"/>
                    <a:ea typeface="宋体" panose="02010600030101010101" pitchFamily="2" charset="-122"/>
                  </a:rPr>
                  <a:t>；</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𝒀</m:t>
                        </m:r>
                      </m:e>
                      <m:sub>
                        <m:r>
                          <a:rPr lang="en-US" altLang="zh-CN" sz="2000" b="1" i="1" kern="0">
                            <a:solidFill>
                              <a:srgbClr val="000000"/>
                            </a:solidFill>
                            <a:latin typeface="Cambria Math" panose="02040503050406030204"/>
                            <a:ea typeface="宋体" panose="02010600030101010101" pitchFamily="2" charset="-122"/>
                          </a:rPr>
                          <m:t>𝑩</m:t>
                        </m:r>
                      </m:sub>
                    </m:sSub>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𝟐𝟒𝟖</m:t>
                    </m:r>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攻击者试图寻找</a:t>
                </a:r>
                <a14:m>
                  <m:oMath xmlns:m="http://schemas.openxmlformats.org/officeDocument/2006/math">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𝟑</m:t>
                        </m:r>
                      </m:e>
                      <m:sup>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𝑨</m:t>
                            </m:r>
                          </m:sub>
                        </m:sSub>
                      </m:sup>
                    </m:sSup>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𝒎𝒐𝒅</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𝟑𝟓𝟑</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𝟒𝟎</m:t>
                    </m:r>
                  </m:oMath>
                </a14:m>
                <a:r>
                  <a:rPr lang="zh-CN" altLang="en-US" sz="2000" b="1" kern="0" dirty="0">
                    <a:solidFill>
                      <a:srgbClr val="000000"/>
                    </a:solidFill>
                    <a:latin typeface="Tahoma" panose="020B0604030504040204"/>
                    <a:ea typeface="宋体" panose="02010600030101010101" pitchFamily="2" charset="-122"/>
                  </a:rPr>
                  <a:t>或者</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𝟑</m:t>
                        </m:r>
                      </m:e>
                      <m:sup>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smtClean="0">
                                <a:solidFill>
                                  <a:srgbClr val="000000"/>
                                </a:solidFill>
                                <a:latin typeface="Cambria Math" panose="02040503050406030204"/>
                                <a:ea typeface="宋体" panose="02010600030101010101" pitchFamily="2" charset="-122"/>
                              </a:rPr>
                              <m:t>𝑩</m:t>
                            </m:r>
                          </m:sub>
                        </m:sSub>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𝟑𝟓𝟑</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𝟐𝟒𝟖</m:t>
                    </m:r>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在这个简单的例子中，用穷举攻击确定密钥</a:t>
                </a:r>
                <a:r>
                  <a:rPr lang="en-US" altLang="zh-CN" sz="2000" b="1" kern="0" dirty="0">
                    <a:solidFill>
                      <a:srgbClr val="000000"/>
                    </a:solidFill>
                    <a:latin typeface="Tahoma" panose="020B0604030504040204"/>
                    <a:ea typeface="宋体" panose="02010600030101010101" pitchFamily="2" charset="-122"/>
                  </a:rPr>
                  <a:t>160</a:t>
                </a:r>
                <a:r>
                  <a:rPr lang="zh-CN" altLang="en-US" sz="2000" b="1" kern="0" dirty="0">
                    <a:solidFill>
                      <a:srgbClr val="000000"/>
                    </a:solidFill>
                    <a:latin typeface="Tahoma" panose="020B0604030504040204"/>
                    <a:ea typeface="宋体" panose="02010600030101010101" pitchFamily="2" charset="-122"/>
                  </a:rPr>
                  <a:t>是可能的。穷举攻击方法即是要计算</a:t>
                </a:r>
                <a:r>
                  <a:rPr lang="en-US" altLang="zh-CN" sz="2000" b="1" kern="0" dirty="0">
                    <a:solidFill>
                      <a:srgbClr val="000000"/>
                    </a:solidFill>
                    <a:latin typeface="Tahoma" panose="020B0604030504040204"/>
                    <a:ea typeface="宋体" panose="02010600030101010101" pitchFamily="2" charset="-122"/>
                  </a:rPr>
                  <a:t>3</a:t>
                </a:r>
                <a:r>
                  <a:rPr lang="zh-CN" altLang="en-US" sz="2000" b="1" kern="0" dirty="0">
                    <a:solidFill>
                      <a:srgbClr val="000000"/>
                    </a:solidFill>
                    <a:latin typeface="Tahoma" panose="020B0604030504040204"/>
                    <a:ea typeface="宋体" panose="02010600030101010101" pitchFamily="2" charset="-122"/>
                  </a:rPr>
                  <a:t>模</a:t>
                </a:r>
                <a:r>
                  <a:rPr lang="en-US" altLang="zh-CN" sz="2000" b="1" kern="0" dirty="0">
                    <a:solidFill>
                      <a:srgbClr val="000000"/>
                    </a:solidFill>
                    <a:latin typeface="Tahoma" panose="020B0604030504040204"/>
                    <a:ea typeface="宋体" panose="02010600030101010101" pitchFamily="2" charset="-122"/>
                  </a:rPr>
                  <a:t>353</a:t>
                </a:r>
                <a:r>
                  <a:rPr lang="zh-CN" altLang="en-US" sz="2000" b="1" kern="0" dirty="0">
                    <a:solidFill>
                      <a:srgbClr val="000000"/>
                    </a:solidFill>
                    <a:latin typeface="Tahoma" panose="020B0604030504040204"/>
                    <a:ea typeface="宋体" panose="02010600030101010101" pitchFamily="2" charset="-122"/>
                  </a:rPr>
                  <a:t>的若干幂，当计算结果等于</a:t>
                </a:r>
                <a:r>
                  <a:rPr lang="en-US" altLang="zh-CN" sz="2000" b="1" kern="0" dirty="0">
                    <a:solidFill>
                      <a:srgbClr val="000000"/>
                    </a:solidFill>
                    <a:latin typeface="Tahoma" panose="020B0604030504040204"/>
                    <a:ea typeface="宋体" panose="02010600030101010101" pitchFamily="2" charset="-122"/>
                  </a:rPr>
                  <a:t>40</a:t>
                </a:r>
                <a:r>
                  <a:rPr lang="zh-CN" altLang="en-US" sz="2000" b="1" kern="0" dirty="0">
                    <a:solidFill>
                      <a:srgbClr val="000000"/>
                    </a:solidFill>
                    <a:latin typeface="Tahoma" panose="020B0604030504040204"/>
                    <a:ea typeface="宋体" panose="02010600030101010101" pitchFamily="2" charset="-122"/>
                  </a:rPr>
                  <a:t>或</a:t>
                </a:r>
                <a:r>
                  <a:rPr lang="en-US" altLang="zh-CN" sz="2000" b="1" kern="0" dirty="0">
                    <a:solidFill>
                      <a:srgbClr val="000000"/>
                    </a:solidFill>
                    <a:latin typeface="Tahoma" panose="020B0604030504040204"/>
                    <a:ea typeface="宋体" panose="02010600030101010101" pitchFamily="2" charset="-122"/>
                  </a:rPr>
                  <a:t>248</a:t>
                </a:r>
                <a:r>
                  <a:rPr lang="zh-CN" altLang="en-US" sz="2000" b="1" kern="0" dirty="0">
                    <a:solidFill>
                      <a:srgbClr val="000000"/>
                    </a:solidFill>
                    <a:latin typeface="Tahoma" panose="020B0604030504040204"/>
                    <a:ea typeface="宋体" panose="02010600030101010101" pitchFamily="2" charset="-122"/>
                  </a:rPr>
                  <a:t>时则停止。因</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𝟑</m:t>
                        </m:r>
                      </m:e>
                      <m:sup>
                        <m:r>
                          <a:rPr lang="en-US" altLang="zh-CN" sz="2000" b="1" i="1" kern="0" smtClean="0">
                            <a:solidFill>
                              <a:srgbClr val="000000"/>
                            </a:solidFill>
                            <a:latin typeface="Cambria Math" panose="02040503050406030204"/>
                            <a:ea typeface="宋体" panose="02010600030101010101" pitchFamily="2" charset="-122"/>
                          </a:rPr>
                          <m:t>𝟗𝟕</m:t>
                        </m:r>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𝟑𝟓𝟑</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𝟒𝟎</m:t>
                    </m:r>
                  </m:oMath>
                </a14:m>
                <a:r>
                  <a:rPr lang="zh-CN" altLang="en-US" sz="2000" b="1" kern="0" dirty="0">
                    <a:solidFill>
                      <a:srgbClr val="000000"/>
                    </a:solidFill>
                    <a:latin typeface="Tahoma" panose="020B0604030504040204"/>
                    <a:ea typeface="宋体" panose="02010600030101010101" pitchFamily="2" charset="-122"/>
                  </a:rPr>
                  <a:t>，所以指数为</a:t>
                </a:r>
                <a:r>
                  <a:rPr lang="en-US" altLang="zh-CN" sz="2000" b="1" kern="0" dirty="0">
                    <a:solidFill>
                      <a:srgbClr val="000000"/>
                    </a:solidFill>
                    <a:latin typeface="Tahoma" panose="020B0604030504040204"/>
                    <a:ea typeface="宋体" panose="02010600030101010101" pitchFamily="2" charset="-122"/>
                  </a:rPr>
                  <a:t>97</a:t>
                </a:r>
                <a:r>
                  <a:rPr lang="zh-CN" altLang="en-US" sz="2000" b="1" kern="0" dirty="0">
                    <a:solidFill>
                      <a:srgbClr val="000000"/>
                    </a:solidFill>
                    <a:latin typeface="Tahoma" panose="020B0604030504040204"/>
                    <a:ea typeface="宋体" panose="02010600030101010101" pitchFamily="2" charset="-122"/>
                  </a:rPr>
                  <a:t>时可得到期望的结果。</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对于较大的数，上述方法实际是不可行的。</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5832648"/>
              </a:xfrm>
              <a:prstGeom prst="rect">
                <a:avLst/>
              </a:prstGeom>
              <a:blipFill rotWithShape="1">
                <a:blip r:embed="rId1"/>
                <a:stretch>
                  <a:fillRect l="-2" t="-9" r="2" b="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796136" y="0"/>
            <a:ext cx="334193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10.1 </a:t>
            </a:r>
            <a:r>
              <a:rPr lang="en-US" altLang="zh-CN" sz="2000" dirty="0" err="1">
                <a:solidFill>
                  <a:srgbClr val="4F56AD"/>
                </a:solidFill>
                <a:latin typeface="黑体" panose="02010609060101010101" pitchFamily="49" charset="-122"/>
              </a:rPr>
              <a:t>Diffie</a:t>
            </a:r>
            <a:r>
              <a:rPr lang="en-US" altLang="zh-CN" sz="2000" dirty="0">
                <a:solidFill>
                  <a:srgbClr val="4F56AD"/>
                </a:solidFill>
                <a:latin typeface="黑体" panose="02010609060101010101" pitchFamily="49" charset="-122"/>
              </a:rPr>
              <a:t>-Hellman</a:t>
            </a:r>
            <a:r>
              <a:rPr lang="zh-CN" altLang="en-US" sz="2000" dirty="0">
                <a:solidFill>
                  <a:srgbClr val="4F56AD"/>
                </a:solidFill>
                <a:latin typeface="黑体" panose="02010609060101010101" pitchFamily="49" charset="-122"/>
              </a:rPr>
              <a:t>密钥交换</a:t>
            </a:r>
            <a:endParaRPr lang="zh-CN" altLang="en-US" sz="2000" dirty="0">
              <a:solidFill>
                <a:srgbClr val="4F56AD"/>
              </a:solidFill>
              <a:latin typeface="黑体" panose="02010609060101010101" pitchFamily="49" charset="-122"/>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otalTime>0</TotalTime>
  <Words>5512</Words>
  <Application>WPS 演示</Application>
  <PresentationFormat>全屏显示(4:3)</PresentationFormat>
  <Paragraphs>166</Paragraphs>
  <Slides>19</Slides>
  <Notes>19</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19</vt:i4>
      </vt:variant>
    </vt:vector>
  </HeadingPairs>
  <TitlesOfParts>
    <vt:vector size="39" baseType="lpstr">
      <vt:lpstr>Arial</vt:lpstr>
      <vt:lpstr>宋体</vt:lpstr>
      <vt:lpstr>Wingdings</vt:lpstr>
      <vt:lpstr>Times New Roman</vt:lpstr>
      <vt:lpstr>Lucida Sans Unicode</vt:lpstr>
      <vt:lpstr>黑体</vt:lpstr>
      <vt:lpstr>Wingdings 3</vt:lpstr>
      <vt:lpstr>Symbol</vt:lpstr>
      <vt:lpstr>Verdana</vt:lpstr>
      <vt:lpstr>Wingdings 2</vt:lpstr>
      <vt:lpstr>Wingdings</vt:lpstr>
      <vt:lpstr>Wingdings 2</vt:lpstr>
      <vt:lpstr>Tahoma</vt:lpstr>
      <vt:lpstr>Tahoma</vt:lpstr>
      <vt:lpstr>Cambria Math</vt:lpstr>
      <vt:lpstr>Cambria Math</vt:lpstr>
      <vt:lpstr>微软雅黑</vt:lpstr>
      <vt:lpstr>Arial Unicode MS</vt:lpstr>
      <vt:lpstr>Calibri</vt:lpstr>
      <vt:lpstr>聚合</vt:lpstr>
      <vt:lpstr>第十章 – 密钥管理和其他公钥密码体制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对称密码</dc:title>
  <dc:creator>Yang</dc:creator>
  <cp:lastModifiedBy>一水</cp:lastModifiedBy>
  <cp:revision>443</cp:revision>
  <dcterms:created xsi:type="dcterms:W3CDTF">2002-08-09T01:27:00Z</dcterms:created>
  <dcterms:modified xsi:type="dcterms:W3CDTF">2021-10-28T02:49:37Z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8F78097AB37149C8A31420518DCFD224</vt:lpwstr>
  </property>
  <property fmtid="{D5CDD505-2E9C-101B-9397-08002B2CF9AE}" pid="3" name="KSOProductBuildVer">
    <vt:lpwstr>2052-11.1.0.10938</vt:lpwstr>
  </property>
</Properties>
</file>