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71" r:id="rId3"/>
    <p:sldId id="576" r:id="rId5"/>
    <p:sldId id="577" r:id="rId6"/>
    <p:sldId id="680" r:id="rId7"/>
    <p:sldId id="682" r:id="rId8"/>
    <p:sldId id="683" r:id="rId9"/>
    <p:sldId id="684" r:id="rId10"/>
    <p:sldId id="732" r:id="rId11"/>
    <p:sldId id="685" r:id="rId12"/>
    <p:sldId id="733" r:id="rId13"/>
    <p:sldId id="686" r:id="rId14"/>
    <p:sldId id="734" r:id="rId15"/>
    <p:sldId id="687" r:id="rId16"/>
    <p:sldId id="698" r:id="rId17"/>
    <p:sldId id="697" r:id="rId18"/>
    <p:sldId id="688" r:id="rId19"/>
    <p:sldId id="689" r:id="rId20"/>
    <p:sldId id="735" r:id="rId21"/>
    <p:sldId id="690" r:id="rId22"/>
    <p:sldId id="691" r:id="rId23"/>
    <p:sldId id="692" r:id="rId24"/>
    <p:sldId id="693" r:id="rId25"/>
    <p:sldId id="694" r:id="rId26"/>
    <p:sldId id="695" r:id="rId27"/>
    <p:sldId id="696" r:id="rId28"/>
    <p:sldId id="699" r:id="rId29"/>
    <p:sldId id="700" r:id="rId30"/>
    <p:sldId id="701" r:id="rId31"/>
    <p:sldId id="702" r:id="rId32"/>
    <p:sldId id="703" r:id="rId33"/>
    <p:sldId id="704" r:id="rId34"/>
    <p:sldId id="705" r:id="rId35"/>
    <p:sldId id="706" r:id="rId36"/>
    <p:sldId id="725" r:id="rId37"/>
    <p:sldId id="707" r:id="rId38"/>
    <p:sldId id="726" r:id="rId39"/>
    <p:sldId id="708" r:id="rId40"/>
    <p:sldId id="709" r:id="rId41"/>
    <p:sldId id="710" r:id="rId42"/>
    <p:sldId id="711" r:id="rId43"/>
    <p:sldId id="712" r:id="rId44"/>
    <p:sldId id="713" r:id="rId45"/>
    <p:sldId id="714" r:id="rId46"/>
    <p:sldId id="715" r:id="rId47"/>
    <p:sldId id="716" r:id="rId48"/>
    <p:sldId id="717" r:id="rId49"/>
    <p:sldId id="736" r:id="rId50"/>
    <p:sldId id="718" r:id="rId51"/>
    <p:sldId id="719" r:id="rId52"/>
    <p:sldId id="720" r:id="rId53"/>
    <p:sldId id="721" r:id="rId54"/>
    <p:sldId id="722" r:id="rId55"/>
    <p:sldId id="723" r:id="rId56"/>
    <p:sldId id="727" r:id="rId57"/>
    <p:sldId id="724" r:id="rId58"/>
    <p:sldId id="729" r:id="rId59"/>
    <p:sldId id="730" r:id="rId60"/>
    <p:sldId id="731" r:id="rId6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0" autoAdjust="0"/>
    <p:restoredTop sz="80390" autoAdjust="0"/>
  </p:normalViewPr>
  <p:slideViewPr>
    <p:cSldViewPr>
      <p:cViewPr varScale="1">
        <p:scale>
          <a:sx n="86" d="100"/>
          <a:sy n="86" d="100"/>
        </p:scale>
        <p:origin x="504" y="96"/>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a:solidFill>
                  <a:srgbClr val="000000"/>
                </a:solidFill>
                <a:latin typeface="Tahoma" panose="020B0604030504040204"/>
                <a:ea typeface="宋体" panose="02010600030101010101" pitchFamily="2" charset="-122"/>
              </a:rPr>
              <a:t>消息认证和数字签名是密码学中最吸引人也是最复杂的研究领域之一。本章和下一章的目的是概要介绍用于消息认证与数字签名的密码函数和协议，并给出对各种方法的系统描述。</a:t>
            </a:r>
            <a:endParaRPr kumimoji="1" lang="en-US" altLang="zh-CN"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a:solidFill>
                  <a:srgbClr val="000000"/>
                </a:solidFill>
                <a:latin typeface="Tahoma" panose="020B0604030504040204"/>
                <a:ea typeface="宋体" panose="02010600030101010101" pitchFamily="2" charset="-122"/>
              </a:rPr>
              <a:t>本章首先介绍对认证和数字签名的要求以及可能遇到的攻击类型，然后归纳总结一些基本方法。本章其余部分讨论实现消息认证的基本方法。</a:t>
            </a:r>
            <a:endParaRPr kumimoji="1" lang="en-US" altLang="zh-CN" b="1" kern="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Autofit/>
          </a:bodyPr>
          <a:lstStyle/>
          <a:p>
            <a:pPr algn="ctr" eaLnBrk="1" fontAlgn="auto" hangingPunct="1">
              <a:spcAft>
                <a:spcPts val="0"/>
              </a:spcAft>
              <a:defRPr/>
            </a:pPr>
            <a:r>
              <a:rPr lang="zh-CN" altLang="en-US" sz="3600"/>
              <a:t>第十二章</a:t>
            </a:r>
            <a:r>
              <a:rPr lang="en-US" sz="3600"/>
              <a:t> – </a:t>
            </a:r>
            <a:r>
              <a:rPr lang="zh-CN" altLang="en-US" sz="3600"/>
              <a:t>消息认证码</a:t>
            </a:r>
            <a:endParaRPr lang="zh-CN" alt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50000"/>
              </a:lnSpc>
              <a:spcBef>
                <a:spcPct val="20000"/>
              </a:spcBef>
              <a:buClr>
                <a:srgbClr val="4768F5"/>
              </a:buClr>
              <a:buSzPct val="60000"/>
              <a:buFont typeface="Wingdings" panose="05000000000000000000" pitchFamily="2" charset="2"/>
              <a:buChar char="p"/>
            </a:pPr>
            <a:r>
              <a:rPr lang="zh-CN" altLang="en-US" sz="1800" b="1" kern="0" dirty="0">
                <a:solidFill>
                  <a:srgbClr val="000000"/>
                </a:solidFill>
                <a:latin typeface="Tahoma" panose="020B0604030504040204"/>
                <a:ea typeface="宋体" panose="02010600030101010101" pitchFamily="2" charset="-122"/>
              </a:rPr>
              <a:t>例如，假定利用具有一次移动</a:t>
            </a:r>
            <a:r>
              <a:rPr lang="en-US" altLang="zh-CN" sz="1800" b="1" kern="0" dirty="0">
                <a:solidFill>
                  <a:srgbClr val="000000"/>
                </a:solidFill>
                <a:latin typeface="Tahoma" panose="020B0604030504040204"/>
                <a:ea typeface="宋体" panose="02010600030101010101" pitchFamily="2" charset="-122"/>
              </a:rPr>
              <a:t>(K=1)</a:t>
            </a:r>
            <a:r>
              <a:rPr lang="zh-CN" altLang="en-US" sz="1800" b="1" kern="0" dirty="0">
                <a:solidFill>
                  <a:srgbClr val="000000"/>
                </a:solidFill>
                <a:latin typeface="Tahoma" panose="020B0604030504040204"/>
                <a:ea typeface="宋体" panose="02010600030101010101" pitchFamily="2" charset="-122"/>
              </a:rPr>
              <a:t>的</a:t>
            </a:r>
            <a:r>
              <a:rPr lang="en-US" altLang="zh-CN" sz="1800" b="1" kern="0" dirty="0">
                <a:solidFill>
                  <a:srgbClr val="000000"/>
                </a:solidFill>
                <a:latin typeface="Tahoma" panose="020B0604030504040204"/>
                <a:ea typeface="宋体" panose="02010600030101010101" pitchFamily="2" charset="-122"/>
              </a:rPr>
              <a:t>Caesar</a:t>
            </a:r>
            <a:r>
              <a:rPr lang="zh-CN" altLang="en-US" sz="1800" b="1" kern="0" dirty="0">
                <a:solidFill>
                  <a:srgbClr val="000000"/>
                </a:solidFill>
                <a:latin typeface="Tahoma" panose="020B0604030504040204"/>
                <a:ea typeface="宋体" panose="02010600030101010101" pitchFamily="2" charset="-122"/>
              </a:rPr>
              <a:t>密码来传递英文消息，</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发送下列合法的消息：</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n"/>
            </a:pP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解密并产生下列明文：</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通过简单的频率分析，可以发现这个消息具有普通英语的特点。</a:t>
            </a:r>
            <a:endParaRPr lang="en-US" altLang="zh-CN" sz="1800" b="1" kern="0" dirty="0">
              <a:solidFill>
                <a:srgbClr val="000000"/>
              </a:solidFill>
              <a:latin typeface="Tahoma" panose="020B0604030504040204"/>
              <a:ea typeface="宋体" panose="02010600030101010101" pitchFamily="2" charset="-122"/>
            </a:endParaRPr>
          </a:p>
          <a:p>
            <a:pPr marL="457200" lvl="2" indent="-457200" eaLnBrk="1" hangingPunct="1">
              <a:lnSpc>
                <a:spcPct val="15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若攻击者产生下列随机的字符序列：</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则它被解密为：</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5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716280" lvl="2" indent="-361950" defTabSz="673100" eaLnBrk="1" hangingPunct="1">
              <a:lnSpc>
                <a:spcPct val="15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这个序列不具有普通英语的特点。</a:t>
            </a:r>
            <a:endParaRPr lang="en-US" altLang="zh-CN" sz="1800" b="1" kern="0" dirty="0">
              <a:solidFill>
                <a:srgbClr val="000000"/>
              </a:solidFill>
              <a:latin typeface="Tahoma" panose="020B0604030504040204"/>
              <a:ea typeface="宋体" panose="0201060003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9114" y="1645940"/>
            <a:ext cx="73136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69" y="2591569"/>
            <a:ext cx="72564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677" y="4007346"/>
            <a:ext cx="737076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941168"/>
            <a:ext cx="73612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对接收到的密文解密所得明文的可读性进行自动判别，是一件困难的事情。</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比如，若明文是二进制文件或数字化的</a:t>
            </a:r>
            <a:r>
              <a:rPr lang="en-US" altLang="zh-CN" sz="1800" b="1" kern="0" dirty="0">
                <a:solidFill>
                  <a:srgbClr val="000000"/>
                </a:solidFill>
                <a:latin typeface="Tahoma" panose="020B0604030504040204"/>
                <a:ea typeface="宋体" panose="02010600030101010101" pitchFamily="2" charset="-122"/>
              </a:rPr>
              <a:t>X</a:t>
            </a:r>
            <a:r>
              <a:rPr lang="zh-CN" altLang="en-US" sz="1800" b="1" kern="0" dirty="0">
                <a:solidFill>
                  <a:srgbClr val="000000"/>
                </a:solidFill>
                <a:latin typeface="Tahoma" panose="020B0604030504040204"/>
                <a:ea typeface="宋体" panose="02010600030101010101" pitchFamily="2" charset="-122"/>
              </a:rPr>
              <a:t>射线，那么很难确定解密后的消息是正确生成的，即是真实的明文。</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因此，攻击者可以简单的发布任何消息并伪称是发自合法用户的消息，从而造成某种程度的破坏。</a:t>
            </a:r>
            <a:endParaRPr lang="en-US" altLang="zh-CN" sz="1800" b="1" kern="0" dirty="0">
              <a:solidFill>
                <a:srgbClr val="000000"/>
              </a:solidFill>
              <a:latin typeface="Tahoma" panose="020B0604030504040204"/>
              <a:ea typeface="宋体" panose="02010600030101010101" pitchFamily="2" charset="-122"/>
            </a:endParaRPr>
          </a:p>
        </p:txBody>
      </p:sp>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1800" b="1" kern="0" dirty="0">
                <a:solidFill>
                  <a:srgbClr val="000000"/>
                </a:solidFill>
                <a:latin typeface="Tahoma" panose="020B0604030504040204"/>
                <a:ea typeface="宋体" panose="02010600030101010101" pitchFamily="2" charset="-122"/>
              </a:rPr>
              <a:t>方法二，要求明文具有某种易于识别的结构，并且不通过加密函数是不能重复这种结构的。</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例如，可以在加密前对每个消息附加一个错误检测码，也称之为帧校验序列</a:t>
            </a:r>
            <a:r>
              <a:rPr lang="en-US" altLang="zh-CN" sz="1800" b="1" kern="0" dirty="0">
                <a:solidFill>
                  <a:srgbClr val="000000"/>
                </a:solidFill>
                <a:latin typeface="Tahoma" panose="020B0604030504040204"/>
                <a:ea typeface="宋体" panose="02010600030101010101" pitchFamily="2" charset="-122"/>
              </a:rPr>
              <a:t>(FCS)</a:t>
            </a:r>
            <a:r>
              <a:rPr lang="zh-CN" altLang="en-US" sz="1800" b="1" kern="0" dirty="0">
                <a:solidFill>
                  <a:srgbClr val="000000"/>
                </a:solidFill>
                <a:latin typeface="Tahoma" panose="020B0604030504040204"/>
                <a:ea typeface="宋体" panose="02010600030101010101" pitchFamily="2" charset="-122"/>
              </a:rPr>
              <a:t>或校验和，如下图所示：</a:t>
            </a:r>
            <a:endParaRPr lang="en-US" altLang="zh-CN" sz="1800" b="1" kern="0" dirty="0">
              <a:solidFill>
                <a:srgbClr val="000000"/>
              </a:solidFill>
              <a:latin typeface="Tahoma" panose="020B0604030504040204"/>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543" y="2708920"/>
            <a:ext cx="8575601" cy="205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a:solidFill>
                  <a:srgbClr val="000000"/>
                </a:solidFill>
                <a:latin typeface="Tahoma" panose="020B0604030504040204"/>
                <a:ea typeface="宋体" panose="02010600030101010101" pitchFamily="2" charset="-122"/>
              </a:rPr>
              <a:t>A</a:t>
            </a:r>
            <a:r>
              <a:rPr lang="zh-CN" altLang="en-US" sz="1800" b="1" kern="0">
                <a:solidFill>
                  <a:srgbClr val="000000"/>
                </a:solidFill>
                <a:latin typeface="Tahoma" panose="020B0604030504040204"/>
                <a:ea typeface="宋体" panose="02010600030101010101" pitchFamily="2" charset="-122"/>
              </a:rPr>
              <a:t>准备发送明文消息</a:t>
            </a:r>
            <a:r>
              <a:rPr lang="en-US" altLang="zh-CN" sz="1800" b="1" kern="0">
                <a:solidFill>
                  <a:srgbClr val="000000"/>
                </a:solidFill>
                <a:latin typeface="Tahoma" panose="020B0604030504040204"/>
                <a:ea typeface="宋体" panose="02010600030101010101" pitchFamily="2" charset="-122"/>
              </a:rPr>
              <a:t>M</a:t>
            </a:r>
            <a:r>
              <a:rPr lang="zh-CN" altLang="en-US" sz="1800" b="1" kern="0">
                <a:solidFill>
                  <a:srgbClr val="000000"/>
                </a:solidFill>
                <a:latin typeface="Tahoma" panose="020B0604030504040204"/>
                <a:ea typeface="宋体" panose="02010600030101010101" pitchFamily="2" charset="-122"/>
              </a:rPr>
              <a:t>，那么</a:t>
            </a:r>
            <a:r>
              <a:rPr lang="en-US" altLang="zh-CN" sz="1800" b="1" kern="0">
                <a:solidFill>
                  <a:srgbClr val="000000"/>
                </a:solidFill>
                <a:latin typeface="Tahoma" panose="020B0604030504040204"/>
                <a:ea typeface="宋体" panose="02010600030101010101" pitchFamily="2" charset="-122"/>
              </a:rPr>
              <a:t>A</a:t>
            </a:r>
            <a:r>
              <a:rPr lang="zh-CN" altLang="en-US" sz="1800" b="1" kern="0">
                <a:solidFill>
                  <a:srgbClr val="000000"/>
                </a:solidFill>
                <a:latin typeface="Tahoma" panose="020B0604030504040204"/>
                <a:ea typeface="宋体" panose="02010600030101010101" pitchFamily="2" charset="-122"/>
              </a:rPr>
              <a:t>将</a:t>
            </a:r>
            <a:r>
              <a:rPr lang="en-US" altLang="zh-CN" sz="1800" b="1" kern="0">
                <a:solidFill>
                  <a:srgbClr val="000000"/>
                </a:solidFill>
                <a:latin typeface="Tahoma" panose="020B0604030504040204"/>
                <a:ea typeface="宋体" panose="02010600030101010101" pitchFamily="2" charset="-122"/>
              </a:rPr>
              <a:t>M</a:t>
            </a:r>
            <a:r>
              <a:rPr lang="zh-CN" altLang="en-US" sz="1800" b="1" kern="0">
                <a:solidFill>
                  <a:srgbClr val="000000"/>
                </a:solidFill>
                <a:latin typeface="Tahoma" panose="020B0604030504040204"/>
                <a:ea typeface="宋体" panose="02010600030101010101" pitchFamily="2" charset="-122"/>
              </a:rPr>
              <a:t>作为</a:t>
            </a:r>
            <a:r>
              <a:rPr lang="en-US" altLang="zh-CN" sz="1800" b="1" kern="0">
                <a:solidFill>
                  <a:srgbClr val="000000"/>
                </a:solidFill>
                <a:latin typeface="Tahoma" panose="020B0604030504040204"/>
                <a:ea typeface="宋体" panose="02010600030101010101" pitchFamily="2" charset="-122"/>
              </a:rPr>
              <a:t>F</a:t>
            </a:r>
            <a:r>
              <a:rPr lang="zh-CN" altLang="en-US" sz="1800" b="1" kern="0">
                <a:solidFill>
                  <a:srgbClr val="000000"/>
                </a:solidFill>
                <a:latin typeface="Tahoma" panose="020B0604030504040204"/>
                <a:ea typeface="宋体" panose="02010600030101010101" pitchFamily="2" charset="-122"/>
              </a:rPr>
              <a:t>的输入，产生</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，将</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附加在</a:t>
            </a:r>
            <a:r>
              <a:rPr lang="en-US" altLang="zh-CN" sz="1800" b="1" kern="0">
                <a:solidFill>
                  <a:srgbClr val="000000"/>
                </a:solidFill>
                <a:latin typeface="Tahoma" panose="020B0604030504040204"/>
                <a:ea typeface="宋体" panose="02010600030101010101" pitchFamily="2" charset="-122"/>
              </a:rPr>
              <a:t>M</a:t>
            </a:r>
            <a:r>
              <a:rPr lang="zh-CN" altLang="en-US" sz="1800" b="1" kern="0">
                <a:solidFill>
                  <a:srgbClr val="000000"/>
                </a:solidFill>
                <a:latin typeface="Tahoma" panose="020B0604030504040204"/>
                <a:ea typeface="宋体" panose="02010600030101010101" pitchFamily="2" charset="-122"/>
              </a:rPr>
              <a:t>后并对</a:t>
            </a:r>
            <a:r>
              <a:rPr lang="en-US" altLang="zh-CN" sz="1800" b="1" kern="0">
                <a:solidFill>
                  <a:srgbClr val="000000"/>
                </a:solidFill>
                <a:latin typeface="Tahoma" panose="020B0604030504040204"/>
                <a:ea typeface="宋体" panose="02010600030101010101" pitchFamily="2" charset="-122"/>
              </a:rPr>
              <a:t>M</a:t>
            </a:r>
            <a:r>
              <a:rPr lang="zh-CN" altLang="en-US" sz="1800" b="1" kern="0">
                <a:solidFill>
                  <a:srgbClr val="000000"/>
                </a:solidFill>
                <a:latin typeface="Tahoma" panose="020B0604030504040204"/>
                <a:ea typeface="宋体" panose="02010600030101010101" pitchFamily="2" charset="-122"/>
              </a:rPr>
              <a:t>和</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一起加密。在接收端，</a:t>
            </a:r>
            <a:r>
              <a:rPr lang="en-US" altLang="zh-CN" sz="1800" b="1" kern="0">
                <a:solidFill>
                  <a:srgbClr val="000000"/>
                </a:solidFill>
                <a:latin typeface="Tahoma" panose="020B0604030504040204"/>
                <a:ea typeface="宋体" panose="02010600030101010101" pitchFamily="2" charset="-122"/>
              </a:rPr>
              <a:t>B</a:t>
            </a:r>
            <a:r>
              <a:rPr lang="zh-CN" altLang="en-US" sz="1800" b="1" kern="0">
                <a:solidFill>
                  <a:srgbClr val="000000"/>
                </a:solidFill>
                <a:latin typeface="Tahoma" panose="020B0604030504040204"/>
                <a:ea typeface="宋体" panose="02010600030101010101" pitchFamily="2" charset="-122"/>
              </a:rPr>
              <a:t>解密其收到的信息，并将其视为消息和附加的</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a:t>
            </a:r>
            <a:r>
              <a:rPr lang="en-US" altLang="zh-CN" sz="1800" b="1" kern="0">
                <a:solidFill>
                  <a:srgbClr val="000000"/>
                </a:solidFill>
                <a:latin typeface="Tahoma" panose="020B0604030504040204"/>
                <a:ea typeface="宋体" panose="02010600030101010101" pitchFamily="2" charset="-122"/>
              </a:rPr>
              <a:t>B</a:t>
            </a:r>
            <a:r>
              <a:rPr lang="zh-CN" altLang="en-US" sz="1800" b="1" kern="0">
                <a:solidFill>
                  <a:srgbClr val="000000"/>
                </a:solidFill>
                <a:latin typeface="Tahoma" panose="020B0604030504040204"/>
                <a:ea typeface="宋体" panose="02010600030101010101" pitchFamily="2" charset="-122"/>
              </a:rPr>
              <a:t>用相同的函数</a:t>
            </a:r>
            <a:r>
              <a:rPr lang="en-US" altLang="zh-CN" sz="1800" b="1" kern="0">
                <a:solidFill>
                  <a:srgbClr val="000000"/>
                </a:solidFill>
                <a:latin typeface="Tahoma" panose="020B0604030504040204"/>
                <a:ea typeface="宋体" panose="02010600030101010101" pitchFamily="2" charset="-122"/>
              </a:rPr>
              <a:t>F</a:t>
            </a:r>
            <a:r>
              <a:rPr lang="zh-CN" altLang="en-US" sz="1800" b="1" kern="0">
                <a:solidFill>
                  <a:srgbClr val="000000"/>
                </a:solidFill>
                <a:latin typeface="Tahoma" panose="020B0604030504040204"/>
                <a:ea typeface="宋体" panose="02010600030101010101" pitchFamily="2" charset="-122"/>
              </a:rPr>
              <a:t>重新计算</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。若计算得到的</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和收到的</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相等，则</a:t>
            </a:r>
            <a:r>
              <a:rPr lang="en-US" altLang="zh-CN" sz="1800" b="1" kern="0">
                <a:solidFill>
                  <a:srgbClr val="000000"/>
                </a:solidFill>
                <a:latin typeface="Tahoma" panose="020B0604030504040204"/>
                <a:ea typeface="宋体" panose="02010600030101010101" pitchFamily="2" charset="-122"/>
              </a:rPr>
              <a:t>B</a:t>
            </a:r>
            <a:r>
              <a:rPr lang="zh-CN" altLang="en-US" sz="1800" b="1" kern="0">
                <a:solidFill>
                  <a:srgbClr val="000000"/>
                </a:solidFill>
                <a:latin typeface="Tahoma" panose="020B0604030504040204"/>
                <a:ea typeface="宋体" panose="02010600030101010101" pitchFamily="2" charset="-122"/>
              </a:rPr>
              <a:t>认为消息是真实的。任何随机的位串不可能产生</a:t>
            </a:r>
            <a:r>
              <a:rPr lang="en-US" altLang="zh-CN" sz="1800" b="1" kern="0">
                <a:solidFill>
                  <a:srgbClr val="000000"/>
                </a:solidFill>
                <a:latin typeface="Tahoma" panose="020B0604030504040204"/>
                <a:ea typeface="宋体" panose="02010600030101010101" pitchFamily="2" charset="-122"/>
              </a:rPr>
              <a:t>M</a:t>
            </a:r>
            <a:r>
              <a:rPr lang="zh-CN" altLang="en-US" sz="1800" b="1" kern="0">
                <a:solidFill>
                  <a:srgbClr val="000000"/>
                </a:solidFill>
                <a:latin typeface="Tahoma" panose="020B0604030504040204"/>
                <a:ea typeface="宋体" panose="02010600030101010101" pitchFamily="2" charset="-122"/>
              </a:rPr>
              <a:t>和</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之间的上述联系。</a:t>
            </a: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和加密函数执行的顺序很重要。将上图所示的这种序列称为内部错误控制，对于内部错误控制，由于攻击者很难产生密文，使得解密后其错误控制位是正确的，因此，内部错误控制可以提供认证。</a:t>
            </a:r>
            <a:endParaRPr lang="en-US" altLang="zh-CN" sz="1800" b="1" kern="0">
              <a:solidFill>
                <a:srgbClr val="000000"/>
              </a:solidFill>
              <a:latin typeface="Tahoma" panose="020B0604030504040204"/>
              <a:ea typeface="宋体" panose="02010600030101010101" pitchFamily="2" charset="-122"/>
            </a:endParaRPr>
          </a:p>
        </p:txBody>
      </p:sp>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000000"/>
                </a:solidFill>
                <a:latin typeface="Tahoma" panose="020B0604030504040204"/>
                <a:ea typeface="宋体" panose="02010600030101010101" pitchFamily="2" charset="-122"/>
              </a:rPr>
              <a:t>如果</a:t>
            </a:r>
            <a:r>
              <a:rPr lang="en-US" altLang="zh-CN" sz="1800" b="1" kern="0">
                <a:solidFill>
                  <a:srgbClr val="000000"/>
                </a:solidFill>
                <a:latin typeface="Tahoma" panose="020B0604030504040204"/>
                <a:ea typeface="宋体" panose="02010600030101010101" pitchFamily="2" charset="-122"/>
              </a:rPr>
              <a:t>FCS</a:t>
            </a:r>
            <a:r>
              <a:rPr lang="zh-CN" altLang="en-US" sz="1800" b="1" kern="0">
                <a:solidFill>
                  <a:srgbClr val="000000"/>
                </a:solidFill>
                <a:latin typeface="Tahoma" panose="020B0604030504040204"/>
                <a:ea typeface="宋体" panose="02010600030101010101" pitchFamily="2" charset="-122"/>
              </a:rPr>
              <a:t>是外部码，那么攻击者可以构造具有正确错误控制码的消息，虽然攻击者不知道解密后的明文是什么，但他可以造成混淆并破坏通信。如下图所示：</a:t>
            </a: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p:txBody>
      </p:sp>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988840"/>
            <a:ext cx="8208912" cy="230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353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事实上，在要发送的消息中加入任何类型的结构信息都会增强认证能力。</a:t>
            </a:r>
            <a:endParaRPr lang="en-US" altLang="zh-CN" sz="18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分层协议通信体系可以提供这种结构，例如，考虑使用</a:t>
            </a:r>
            <a:r>
              <a:rPr lang="en-US" altLang="zh-CN" sz="1800" b="1" kern="0" dirty="0">
                <a:solidFill>
                  <a:srgbClr val="000000"/>
                </a:solidFill>
                <a:latin typeface="Tahoma" panose="020B0604030504040204"/>
                <a:ea typeface="宋体" panose="02010600030101010101" pitchFamily="2" charset="-122"/>
              </a:rPr>
              <a:t>TCP/IP</a:t>
            </a:r>
            <a:r>
              <a:rPr lang="zh-CN" altLang="en-US" sz="1800" b="1" kern="0" dirty="0">
                <a:solidFill>
                  <a:srgbClr val="000000"/>
                </a:solidFill>
                <a:latin typeface="Tahoma" panose="020B0604030504040204"/>
                <a:ea typeface="宋体" panose="02010600030101010101" pitchFamily="2" charset="-122"/>
              </a:rPr>
              <a:t>协议传输消息的结构。下图给出了</a:t>
            </a:r>
            <a:r>
              <a:rPr lang="en-US" altLang="zh-CN" sz="1800" b="1" kern="0" dirty="0">
                <a:solidFill>
                  <a:srgbClr val="000000"/>
                </a:solidFill>
                <a:latin typeface="Tahoma" panose="020B0604030504040204"/>
                <a:ea typeface="宋体" panose="02010600030101010101" pitchFamily="2" charset="-122"/>
              </a:rPr>
              <a:t>TCP</a:t>
            </a:r>
            <a:r>
              <a:rPr lang="zh-CN" altLang="en-US" sz="1800" b="1" kern="0" dirty="0">
                <a:solidFill>
                  <a:srgbClr val="000000"/>
                </a:solidFill>
                <a:latin typeface="Tahoma" panose="020B0604030504040204"/>
                <a:ea typeface="宋体" panose="02010600030101010101" pitchFamily="2" charset="-122"/>
              </a:rPr>
              <a:t>段的格式并说明了</a:t>
            </a:r>
            <a:r>
              <a:rPr lang="en-US" altLang="zh-CN" sz="1800" b="1" kern="0" dirty="0">
                <a:solidFill>
                  <a:srgbClr val="000000"/>
                </a:solidFill>
                <a:latin typeface="Tahoma" panose="020B0604030504040204"/>
                <a:ea typeface="宋体" panose="02010600030101010101" pitchFamily="2" charset="-122"/>
              </a:rPr>
              <a:t>TCP</a:t>
            </a:r>
            <a:r>
              <a:rPr lang="zh-CN" altLang="en-US" sz="1800" b="1" kern="0" dirty="0">
                <a:solidFill>
                  <a:srgbClr val="000000"/>
                </a:solidFill>
                <a:latin typeface="Tahoma" panose="020B0604030504040204"/>
                <a:ea typeface="宋体" panose="02010600030101010101" pitchFamily="2" charset="-122"/>
              </a:rPr>
              <a:t>头的结构。</a:t>
            </a:r>
            <a:endParaRPr lang="en-US" altLang="zh-CN" sz="1800" b="1" kern="0" dirty="0">
              <a:solidFill>
                <a:srgbClr val="000000"/>
              </a:solidFill>
              <a:latin typeface="Tahoma" panose="020B0604030504040204"/>
              <a:ea typeface="宋体" panose="02010600030101010101" pitchFamily="2" charset="-122"/>
            </a:endParaRPr>
          </a:p>
        </p:txBody>
      </p:sp>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204864"/>
            <a:ext cx="5232301" cy="426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bwMode="auto">
          <a:xfrm>
            <a:off x="5232301" y="2060848"/>
            <a:ext cx="3905772" cy="426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3175" lvl="2" indent="-3175" eaLnBrk="1" hangingPunct="1">
              <a:lnSpc>
                <a:spcPct val="130000"/>
              </a:lnSpc>
              <a:spcBef>
                <a:spcPct val="20000"/>
              </a:spcBef>
              <a:buClr>
                <a:srgbClr val="4768F5"/>
              </a:buClr>
              <a:buSzPct val="60000"/>
              <a:buNone/>
            </a:pPr>
            <a:r>
              <a:rPr lang="zh-CN" altLang="en-US" sz="1800" b="1" kern="0" dirty="0">
                <a:solidFill>
                  <a:srgbClr val="000000"/>
                </a:solidFill>
                <a:latin typeface="Tahoma" panose="020B0604030504040204"/>
                <a:ea typeface="宋体" panose="02010600030101010101" pitchFamily="2" charset="-122"/>
              </a:rPr>
              <a:t>假定每对主机共享一个密钥，并且无论是何种应用，每对主机间都是用相同的秘钥进行信息交换，那么可以对除</a:t>
            </a:r>
            <a:r>
              <a:rPr lang="en-US" altLang="zh-CN" sz="1800" b="1" kern="0" dirty="0">
                <a:solidFill>
                  <a:srgbClr val="000000"/>
                </a:solidFill>
                <a:latin typeface="Tahoma" panose="020B0604030504040204"/>
                <a:ea typeface="宋体" panose="02010600030101010101" pitchFamily="2" charset="-122"/>
              </a:rPr>
              <a:t>IP</a:t>
            </a:r>
            <a:r>
              <a:rPr lang="zh-CN" altLang="en-US" sz="1800" b="1" kern="0" dirty="0">
                <a:solidFill>
                  <a:srgbClr val="000000"/>
                </a:solidFill>
                <a:latin typeface="Tahoma" panose="020B0604030504040204"/>
                <a:ea typeface="宋体" panose="02010600030101010101" pitchFamily="2" charset="-122"/>
              </a:rPr>
              <a:t>头外的所有数据报加密，如果攻击者用一条消息替代加密后的</a:t>
            </a:r>
            <a:r>
              <a:rPr lang="en-US" altLang="zh-CN" sz="1800" b="1" kern="0" dirty="0">
                <a:solidFill>
                  <a:srgbClr val="000000"/>
                </a:solidFill>
                <a:latin typeface="Tahoma" panose="020B0604030504040204"/>
                <a:ea typeface="宋体" panose="02010600030101010101" pitchFamily="2" charset="-122"/>
              </a:rPr>
              <a:t>TCP</a:t>
            </a:r>
            <a:r>
              <a:rPr lang="zh-CN" altLang="en-US" sz="1800" b="1" kern="0" dirty="0">
                <a:solidFill>
                  <a:srgbClr val="000000"/>
                </a:solidFill>
                <a:latin typeface="Tahoma" panose="020B0604030504040204"/>
                <a:ea typeface="宋体" panose="02010600030101010101" pitchFamily="2" charset="-122"/>
              </a:rPr>
              <a:t>段，那么解密后所得出的明文将不会包含有意义的头信息。在这种方法中，头不仅包含校验和</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校验整个头部</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，而且还含有其他一些有用的信息，如序列号。因为对给定链接，连续的</a:t>
            </a:r>
            <a:r>
              <a:rPr lang="en-US" altLang="zh-CN" sz="1800" b="1" kern="0" dirty="0">
                <a:solidFill>
                  <a:srgbClr val="000000"/>
                </a:solidFill>
                <a:latin typeface="Tahoma" panose="020B0604030504040204"/>
                <a:ea typeface="宋体" panose="02010600030101010101" pitchFamily="2" charset="-122"/>
              </a:rPr>
              <a:t>TCP</a:t>
            </a:r>
            <a:r>
              <a:rPr lang="zh-CN" altLang="en-US" sz="1800" b="1" kern="0" dirty="0">
                <a:solidFill>
                  <a:srgbClr val="000000"/>
                </a:solidFill>
                <a:latin typeface="Tahoma" panose="020B0604030504040204"/>
                <a:ea typeface="宋体" panose="02010600030101010101" pitchFamily="2" charset="-122"/>
              </a:rPr>
              <a:t>段是按顺序编号的，所以加密使得攻击者不能延时，删除任何段或改变段的顺序。</a:t>
            </a:r>
            <a:endParaRPr lang="en-US" altLang="zh-CN" sz="18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365125" lvl="1" indent="-365125" defTabSz="897255"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公钥加密：</a:t>
                </a:r>
                <a:endParaRPr lang="en-US" altLang="zh-CN" sz="2400" kern="0" dirty="0">
                  <a:solidFill>
                    <a:srgbClr val="E24C05"/>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直接使用公钥加密可提供保密性，但不能提供认证。发送方</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使用接收方的公钥</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𝑷𝑼</m:t>
                        </m:r>
                      </m:e>
                      <m:sub>
                        <m:r>
                          <a:rPr lang="en-US" altLang="zh-CN" sz="2000" b="1" i="1" kern="0" smtClea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对</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加密，由于只有</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拥有相应的私钥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，所以只有</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能对消息解密。但是任何攻击者可以假冒</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的公钥进行消息加密，所以这种方法不能保证真实性。</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20" y="3060368"/>
            <a:ext cx="8604448" cy="2175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539552" y="634082"/>
                <a:ext cx="8157592" cy="553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若要提供认证，则</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用自己的私钥对消息加密，而</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用</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的公钥对接收的消息解密。如下图所示：</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这提供了认证功能：因为只有</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拥有</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𝑷𝑹</m:t>
                        </m:r>
                      </m:e>
                      <m:sub>
                        <m:r>
                          <a:rPr lang="en-US" altLang="zh-CN" sz="1800" b="1" i="1" kern="0" smtClean="0">
                            <a:solidFill>
                              <a:srgbClr val="000000"/>
                            </a:solidFill>
                            <a:latin typeface="Cambria Math" panose="02040503050406030204"/>
                            <a:ea typeface="宋体" panose="02010600030101010101" pitchFamily="2" charset="-122"/>
                          </a:rPr>
                          <m:t>𝒂</m:t>
                        </m:r>
                      </m:sub>
                    </m:sSub>
                  </m:oMath>
                </a14:m>
                <a:r>
                  <a:rPr lang="zh-CN" altLang="en-US" sz="1800" b="1" kern="0" dirty="0">
                    <a:solidFill>
                      <a:srgbClr val="000000"/>
                    </a:solidFill>
                    <a:latin typeface="Tahoma" panose="020B0604030504040204"/>
                    <a:ea typeface="宋体" panose="02010600030101010101" pitchFamily="2" charset="-122"/>
                  </a:rPr>
                  <a:t>，能产生用</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𝑷</m:t>
                        </m:r>
                        <m:r>
                          <a:rPr lang="en-US" altLang="zh-CN" sz="1800" b="1" i="1" kern="0" smtClean="0">
                            <a:solidFill>
                              <a:srgbClr val="000000"/>
                            </a:solidFill>
                            <a:latin typeface="Cambria Math" panose="02040503050406030204"/>
                            <a:ea typeface="宋体" panose="02010600030101010101" pitchFamily="2" charset="-122"/>
                          </a:rPr>
                          <m:t>𝑼</m:t>
                        </m:r>
                      </m:e>
                      <m:sub>
                        <m:r>
                          <a:rPr lang="en-US" altLang="zh-CN" sz="1800" b="1" i="1" kern="0">
                            <a:solidFill>
                              <a:srgbClr val="000000"/>
                            </a:solidFill>
                            <a:latin typeface="Cambria Math" panose="02040503050406030204"/>
                            <a:ea typeface="宋体" panose="02010600030101010101" pitchFamily="2" charset="-122"/>
                          </a:rPr>
                          <m:t>𝒂</m:t>
                        </m:r>
                      </m:sub>
                    </m:sSub>
                  </m:oMath>
                </a14:m>
                <a:r>
                  <a:rPr lang="zh-CN" altLang="en-US" sz="1800" b="1" kern="0" dirty="0">
                    <a:solidFill>
                      <a:srgbClr val="000000"/>
                    </a:solidFill>
                    <a:latin typeface="Tahoma" panose="020B0604030504040204"/>
                    <a:ea typeface="宋体" panose="02010600030101010101" pitchFamily="2" charset="-122"/>
                  </a:rPr>
                  <a:t>可解密的密文，所以该消息一定来自于</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539552" y="634082"/>
                <a:ext cx="8157592" cy="5531222"/>
              </a:xfrm>
              <a:prstGeom prst="rect">
                <a:avLst/>
              </a:prstGeom>
              <a:blipFill rotWithShape="1">
                <a:blip r:embed="rId1"/>
                <a:stretch>
                  <a:fillRect l="-5" t="-6"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559" y="1412776"/>
            <a:ext cx="718217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539552" y="1052736"/>
                <a:ext cx="8157592"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1800" b="1" kern="0" dirty="0">
                    <a:solidFill>
                      <a:srgbClr val="000000"/>
                    </a:solidFill>
                    <a:latin typeface="Tahoma" panose="020B0604030504040204"/>
                    <a:ea typeface="宋体" panose="02010600030101010101" pitchFamily="2" charset="-122"/>
                  </a:rPr>
                  <a:t>同样，对明文也必须有某种内部结构以使接收方能</a:t>
                </a:r>
                <a:r>
                  <a:rPr lang="zh-CN" altLang="en-US" sz="1800" b="1" kern="0" dirty="0">
                    <a:solidFill>
                      <a:srgbClr val="0000FF"/>
                    </a:solidFill>
                    <a:latin typeface="Tahoma" panose="020B0604030504040204"/>
                    <a:ea typeface="宋体" panose="02010600030101010101" pitchFamily="2" charset="-122"/>
                  </a:rPr>
                  <a:t>区分</a:t>
                </a:r>
                <a:r>
                  <a:rPr lang="zh-CN" altLang="en-US" sz="1800" b="1" kern="0" dirty="0">
                    <a:solidFill>
                      <a:srgbClr val="000000"/>
                    </a:solidFill>
                    <a:latin typeface="Tahoma" panose="020B0604030504040204"/>
                    <a:ea typeface="宋体" panose="02010600030101010101" pitchFamily="2" charset="-122"/>
                  </a:rPr>
                  <a:t>真实的明文和随机的位串。</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假定明文拥有上述结构，那么该方法即可提供认证，又可提供数字签名功能。</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由于只有</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拥有</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𝑷𝑹</m:t>
                        </m:r>
                      </m:e>
                      <m:sub>
                        <m:r>
                          <a:rPr lang="en-US" altLang="zh-CN" sz="1800" b="1" i="1" kern="0">
                            <a:solidFill>
                              <a:srgbClr val="000000"/>
                            </a:solidFill>
                            <a:latin typeface="Cambria Math" panose="02040503050406030204"/>
                            <a:ea typeface="宋体" panose="02010600030101010101" pitchFamily="2" charset="-122"/>
                          </a:rPr>
                          <m:t>𝒂</m:t>
                        </m:r>
                      </m:sub>
                    </m:sSub>
                  </m:oMath>
                </a14:m>
                <a:r>
                  <a:rPr lang="zh-CN" altLang="en-US" sz="1800" b="1" kern="0" dirty="0">
                    <a:solidFill>
                      <a:srgbClr val="000000"/>
                    </a:solidFill>
                    <a:latin typeface="Tahoma" panose="020B0604030504040204"/>
                    <a:ea typeface="宋体" panose="02010600030101010101" pitchFamily="2" charset="-122"/>
                  </a:rPr>
                  <a:t>，所以只有</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能够产生密文，甚至接收方</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也不能产生密文，因此若</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接收到密文消息，则</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可以确认该消息来自于</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。事实上，</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通过用其私钥对消息加密来对该消息“签名”。</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注意，这种方法不能提供保密性，因为任何拥有</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的公钥的人都可将密文解密。</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539552" y="1052736"/>
                <a:ext cx="8157592" cy="5112568"/>
              </a:xfrm>
              <a:prstGeom prst="rect">
                <a:avLst/>
              </a:prstGeom>
              <a:blipFill rotWithShape="1">
                <a:blip r:embed="rId1"/>
                <a:stretch>
                  <a:fillRect l="-5" t="-11"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388" y="1844824"/>
            <a:ext cx="8409756" cy="215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如果既要提供保密性又要提供认证，那么</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可先用其私钥对</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加密，这就是数字签名；然后</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用</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的公钥对上述结构加密，这可保证保密性。如下图所示：</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但这种方法的缺点是，一次通信中要执行四次而不是两次复杂的公钥算法。</a:t>
            </a:r>
            <a:endParaRPr lang="en-US" altLang="zh-CN" sz="1800" b="1" kern="0" dirty="0">
              <a:solidFill>
                <a:srgbClr val="000000"/>
              </a:solidFill>
              <a:latin typeface="Tahoma" panose="020B0604030504040204"/>
              <a:ea typeface="宋体" panose="02010600030101010101" pitchFamily="2" charset="-122"/>
            </a:endParaRPr>
          </a:p>
        </p:txBody>
      </p:sp>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mn-ea"/>
              </a:rPr>
              <a:t>在网络通信环境中，可能有下述攻击：</a:t>
            </a:r>
            <a:endParaRPr kumimoji="1"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泄密：</a:t>
            </a:r>
            <a:r>
              <a:rPr kumimoji="1" lang="zh-CN" altLang="en-US" sz="2000" b="1" kern="0" dirty="0">
                <a:solidFill>
                  <a:srgbClr val="000000"/>
                </a:solidFill>
                <a:latin typeface="Tahoma" panose="020B0604030504040204"/>
                <a:ea typeface="宋体" panose="02010600030101010101" pitchFamily="2" charset="-122"/>
              </a:rPr>
              <a:t>将消息透漏给没有合法密钥的任何人或程序。</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传输分析：</a:t>
            </a:r>
            <a:r>
              <a:rPr kumimoji="1" lang="zh-CN" altLang="en-US" sz="2000" b="1" kern="0" dirty="0">
                <a:solidFill>
                  <a:srgbClr val="000000"/>
                </a:solidFill>
                <a:latin typeface="Tahoma" panose="020B0604030504040204"/>
                <a:ea typeface="宋体" panose="02010600030101010101" pitchFamily="2" charset="-122"/>
              </a:rPr>
              <a:t>分析通信双方的通信模式。在面向连接的应用中，确定连接的频率和持续时间；在面向连接或无连接的环境中，确定双方的消息数量和长度。</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伪装：</a:t>
            </a:r>
            <a:r>
              <a:rPr kumimoji="1" lang="zh-CN" altLang="en-US" sz="2000" b="1" kern="0" dirty="0">
                <a:solidFill>
                  <a:srgbClr val="000000"/>
                </a:solidFill>
                <a:latin typeface="Tahoma" panose="020B0604030504040204"/>
                <a:ea typeface="宋体" panose="02010600030101010101" pitchFamily="2" charset="-122"/>
              </a:rPr>
              <a:t>欺诈源向网络中插入一条消息。如攻击者产生一条消息并声称这条消息来自某合法实体，或者非消息接收方发送的关于收到或未收到消息的欺诈应答。</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内容修改：</a:t>
            </a:r>
            <a:r>
              <a:rPr kumimoji="1" lang="zh-CN" altLang="en-US" sz="2000" b="1" kern="0" dirty="0">
                <a:solidFill>
                  <a:srgbClr val="000000"/>
                </a:solidFill>
                <a:latin typeface="Tahoma" panose="020B0604030504040204"/>
                <a:ea typeface="宋体" panose="02010600030101010101" pitchFamily="2" charset="-122"/>
              </a:rPr>
              <a:t>对消息内容的修改，包括插入、删除、转换和修改。</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顺序修改：</a:t>
            </a:r>
            <a:r>
              <a:rPr kumimoji="1" lang="zh-CN" altLang="en-US" sz="2000" b="1" kern="0" dirty="0">
                <a:solidFill>
                  <a:srgbClr val="000000"/>
                </a:solidFill>
                <a:latin typeface="Tahoma" panose="020B0604030504040204"/>
                <a:ea typeface="宋体" panose="02010600030101010101" pitchFamily="2" charset="-122"/>
              </a:rPr>
              <a:t>对通信双方消息顺序的修改，包括插入、删除和重新排序。</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12.1 </a:t>
            </a:r>
            <a:r>
              <a:rPr lang="zh-CN" altLang="en-US" sz="2800">
                <a:solidFill>
                  <a:srgbClr val="000000"/>
                </a:solidFill>
                <a:latin typeface="黑体" panose="02010609060101010101" pitchFamily="49" charset="-122"/>
              </a:rPr>
              <a:t>对消息认证的要求</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476672"/>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000" kern="0" dirty="0">
                    <a:solidFill>
                      <a:srgbClr val="E24C05"/>
                    </a:solidFill>
                    <a:latin typeface="Tahoma" panose="020B0604030504040204"/>
                    <a:ea typeface="宋体" panose="02010600030101010101" pitchFamily="2" charset="-122"/>
                  </a:rPr>
                  <a:t>消息认证码</a:t>
                </a:r>
                <a:endParaRPr lang="en-US" altLang="zh-CN" sz="1800" b="1" kern="0" dirty="0">
                  <a:solidFill>
                    <a:srgbClr val="000000"/>
                  </a:solidFill>
                  <a:latin typeface="Tahoma" panose="020B0604030504040204"/>
                  <a:ea typeface="宋体" panose="02010600030101010101" pitchFamily="2" charset="-122"/>
                </a:endParaRPr>
              </a:p>
              <a:p>
                <a:pPr marL="63055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消息认证码，又称密码校验和或者</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，也是一种认证技术，它利用密钥来生成一个固定长度的短数据块，并将该数据块附加在消息之后。</a:t>
                </a:r>
                <a:endParaRPr lang="en-US" altLang="zh-CN" sz="1800" b="1" kern="0" dirty="0">
                  <a:solidFill>
                    <a:srgbClr val="000000"/>
                  </a:solidFill>
                  <a:latin typeface="Tahoma" panose="020B0604030504040204"/>
                  <a:ea typeface="宋体" panose="02010600030101010101" pitchFamily="2" charset="-122"/>
                </a:endParaRPr>
              </a:p>
              <a:p>
                <a:pPr marL="63055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在这种方法中，假定通信双方</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和</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共享秘钥</a:t>
                </a:r>
                <a:r>
                  <a:rPr lang="en-US" altLang="zh-CN" sz="1800" b="1" kern="0" dirty="0">
                    <a:solidFill>
                      <a:srgbClr val="000000"/>
                    </a:solidFill>
                    <a:latin typeface="Tahoma" panose="020B0604030504040204"/>
                    <a:ea typeface="宋体" panose="02010600030101010101" pitchFamily="2" charset="-122"/>
                  </a:rPr>
                  <a:t>K</a:t>
                </a:r>
                <a:r>
                  <a:rPr lang="zh-CN" altLang="en-US" sz="1800" b="1" kern="0" dirty="0">
                    <a:solidFill>
                      <a:srgbClr val="000000"/>
                    </a:solidFill>
                    <a:latin typeface="Tahoma" panose="020B0604030504040204"/>
                    <a:ea typeface="宋体" panose="02010600030101010101" pitchFamily="2" charset="-122"/>
                  </a:rPr>
                  <a:t>。若</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向</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发送消息时，则</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计算</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，它是消息和密钥的函数，即</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𝑴𝑨𝑪</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𝑪</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𝑲</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𝑴</m:t>
                      </m:r>
                      <m:r>
                        <a:rPr lang="en-US" altLang="zh-CN" sz="1800" b="1" i="1" kern="0" smtClean="0">
                          <a:solidFill>
                            <a:srgbClr val="000000"/>
                          </a:solidFill>
                          <a:latin typeface="Cambria Math" panose="02040503050406030204"/>
                          <a:ea typeface="宋体" panose="02010600030101010101" pitchFamily="2" charset="-122"/>
                        </a:rPr>
                        <m:t>)</m:t>
                      </m:r>
                    </m:oMath>
                  </m:oMathPara>
                </a14:m>
                <a:endParaRPr lang="en-US" altLang="zh-CN" sz="18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zh-CN" altLang="en-US" sz="1800" b="1" kern="0" dirty="0">
                    <a:solidFill>
                      <a:srgbClr val="000000"/>
                    </a:solidFill>
                    <a:latin typeface="Tahoma" panose="020B0604030504040204"/>
                    <a:ea typeface="宋体" panose="02010600030101010101" pitchFamily="2" charset="-122"/>
                  </a:rPr>
                  <a:t>      其中，</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为输入消息。</a:t>
                </a:r>
                <a:r>
                  <a:rPr lang="en-US" altLang="zh-CN" sz="1800" b="1" kern="0" dirty="0">
                    <a:solidFill>
                      <a:srgbClr val="000000"/>
                    </a:solidFill>
                    <a:latin typeface="Tahoma" panose="020B0604030504040204"/>
                    <a:ea typeface="宋体" panose="02010600030101010101" pitchFamily="2" charset="-122"/>
                  </a:rPr>
                  <a:t>C</a:t>
                </a:r>
                <a:r>
                  <a:rPr lang="zh-CN" altLang="en-US" sz="1800" b="1" kern="0" dirty="0">
                    <a:solidFill>
                      <a:srgbClr val="000000"/>
                    </a:solidFill>
                    <a:latin typeface="Tahoma" panose="020B0604030504040204"/>
                    <a:ea typeface="宋体" panose="02010600030101010101" pitchFamily="2" charset="-122"/>
                  </a:rPr>
                  <a:t>为</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函数；</a:t>
                </a:r>
                <a:r>
                  <a:rPr lang="en-US" altLang="zh-CN" sz="1800" b="1" kern="0" dirty="0">
                    <a:solidFill>
                      <a:srgbClr val="000000"/>
                    </a:solidFill>
                    <a:latin typeface="Tahoma" panose="020B0604030504040204"/>
                    <a:ea typeface="宋体" panose="02010600030101010101" pitchFamily="2" charset="-122"/>
                  </a:rPr>
                  <a:t>K</a:t>
                </a:r>
                <a:r>
                  <a:rPr lang="zh-CN" altLang="en-US" sz="1800" b="1" kern="0" dirty="0">
                    <a:solidFill>
                      <a:srgbClr val="000000"/>
                    </a:solidFill>
                    <a:latin typeface="Tahoma" panose="020B0604030504040204"/>
                    <a:ea typeface="宋体" panose="02010600030101010101" pitchFamily="2" charset="-122"/>
                  </a:rPr>
                  <a:t>为共享的密钥；</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为消息认证码。</a:t>
                </a:r>
                <a:endParaRPr lang="en-US" altLang="zh-CN" sz="1800" b="1" kern="0" dirty="0">
                  <a:solidFill>
                    <a:srgbClr val="000000"/>
                  </a:solidFill>
                  <a:latin typeface="Tahoma" panose="020B0604030504040204"/>
                  <a:ea typeface="宋体" panose="02010600030101010101" pitchFamily="2" charset="-122"/>
                </a:endParaRPr>
              </a:p>
              <a:p>
                <a:pPr marL="63055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消息和</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一起被发送给接收方。接收方对收到的消息用相同的秘钥进行相同的计算，得出新的</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，并将接收到的</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与其计算出的</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进行比较。如下图所示：</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476672"/>
                <a:ext cx="8229600" cy="5832648"/>
              </a:xfrm>
              <a:prstGeom prst="rect">
                <a:avLst/>
              </a:prstGeom>
              <a:blipFill rotWithShape="1">
                <a:blip r:embed="rId1"/>
                <a:stretch>
                  <a:fillRect l="-2" t="-7" r="2"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056" y="4509120"/>
            <a:ext cx="7244432" cy="171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342900" lvl="1" indent="-342900" defTabSz="982980" eaLnBrk="1" hangingPunct="1">
              <a:lnSpc>
                <a:spcPct val="120000"/>
              </a:lnSpc>
              <a:spcBef>
                <a:spcPct val="20000"/>
              </a:spcBef>
              <a:buClr>
                <a:srgbClr val="40458C"/>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如果假定只有收发双方知道该密钥，那么若接收到的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与计算得出的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相等，则：</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接收方可以相信消息未被修改。</a:t>
            </a:r>
            <a:r>
              <a:rPr lang="zh-CN" altLang="en-US" sz="2000" b="1" kern="0" dirty="0">
                <a:solidFill>
                  <a:srgbClr val="000000"/>
                </a:solidFill>
                <a:latin typeface="Tahoma" panose="020B0604030504040204"/>
                <a:ea typeface="宋体" panose="02010600030101010101" pitchFamily="2" charset="-122"/>
              </a:rPr>
              <a:t>如果攻击者改变了消息，但他无法改变相应的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，所以接收方计算出的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将不等于接收到的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。因为我们已假定攻击者不知道密钥，所以他不知道应如何改变</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才能使其与修改后的消息相一致。</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接收方可以相信消息来自真正的发送方。</a:t>
            </a:r>
            <a:r>
              <a:rPr lang="zh-CN" altLang="en-US" sz="2000" b="1" kern="0" dirty="0">
                <a:solidFill>
                  <a:srgbClr val="000000"/>
                </a:solidFill>
                <a:latin typeface="Tahoma" panose="020B0604030504040204"/>
                <a:ea typeface="宋体" panose="02010600030101010101" pitchFamily="2" charset="-122"/>
              </a:rPr>
              <a:t>因为其他各方均不知道密钥，因此他们不能产生具有正确</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的消息。</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如果消息中含有序列号</a:t>
            </a:r>
            <a:r>
              <a:rPr lang="en-US" altLang="zh-CN" sz="2000" b="1" kern="0" dirty="0">
                <a:solidFill>
                  <a:srgbClr val="FF0000"/>
                </a:solidFill>
                <a:latin typeface="Tahoma" panose="020B0604030504040204"/>
                <a:ea typeface="宋体" panose="02010600030101010101" pitchFamily="2" charset="-122"/>
              </a:rPr>
              <a:t>(</a:t>
            </a:r>
            <a:r>
              <a:rPr lang="zh-CN" altLang="en-US" sz="2000" b="1" kern="0" dirty="0">
                <a:solidFill>
                  <a:srgbClr val="FF0000"/>
                </a:solidFill>
                <a:latin typeface="Tahoma" panose="020B0604030504040204"/>
                <a:ea typeface="宋体" panose="02010600030101010101" pitchFamily="2" charset="-122"/>
              </a:rPr>
              <a:t>如</a:t>
            </a:r>
            <a:r>
              <a:rPr lang="en-US" altLang="zh-CN" sz="2000" b="1" kern="0" dirty="0">
                <a:solidFill>
                  <a:srgbClr val="FF0000"/>
                </a:solidFill>
                <a:latin typeface="Tahoma" panose="020B0604030504040204"/>
                <a:ea typeface="宋体" panose="02010600030101010101" pitchFamily="2" charset="-122"/>
              </a:rPr>
              <a:t>HDLC</a:t>
            </a:r>
            <a:r>
              <a:rPr lang="zh-CN" altLang="en-US" sz="2000" b="1" kern="0" dirty="0">
                <a:solidFill>
                  <a:srgbClr val="FF0000"/>
                </a:solidFill>
                <a:latin typeface="Tahoma" panose="020B0604030504040204"/>
                <a:ea typeface="宋体" panose="02010600030101010101" pitchFamily="2" charset="-122"/>
              </a:rPr>
              <a:t>，</a:t>
            </a:r>
            <a:r>
              <a:rPr lang="en-US" altLang="zh-CN" sz="2000" b="1" kern="0" dirty="0">
                <a:solidFill>
                  <a:srgbClr val="FF0000"/>
                </a:solidFill>
                <a:latin typeface="Tahoma" panose="020B0604030504040204"/>
                <a:ea typeface="宋体" panose="02010600030101010101" pitchFamily="2" charset="-122"/>
              </a:rPr>
              <a:t>X.25,</a:t>
            </a:r>
            <a:r>
              <a:rPr lang="zh-CN" altLang="en-US" sz="2000" b="1" kern="0" dirty="0">
                <a:solidFill>
                  <a:srgbClr val="FF0000"/>
                </a:solidFill>
                <a:latin typeface="Tahoma" panose="020B0604030504040204"/>
                <a:ea typeface="宋体" panose="02010600030101010101" pitchFamily="2" charset="-122"/>
              </a:rPr>
              <a:t>和</a:t>
            </a:r>
            <a:r>
              <a:rPr lang="en-US" altLang="zh-CN" sz="2000" b="1" kern="0" dirty="0">
                <a:solidFill>
                  <a:srgbClr val="FF0000"/>
                </a:solidFill>
                <a:latin typeface="Tahoma" panose="020B0604030504040204"/>
                <a:ea typeface="宋体" panose="02010600030101010101" pitchFamily="2" charset="-122"/>
              </a:rPr>
              <a:t>TCP</a:t>
            </a:r>
            <a:r>
              <a:rPr lang="zh-CN" altLang="en-US" sz="2000" b="1" kern="0" dirty="0">
                <a:solidFill>
                  <a:srgbClr val="FF0000"/>
                </a:solidFill>
                <a:latin typeface="Tahoma" panose="020B0604030504040204"/>
                <a:ea typeface="宋体" panose="02010600030101010101" pitchFamily="2" charset="-122"/>
              </a:rPr>
              <a:t>中使用的序列号</a:t>
            </a:r>
            <a:r>
              <a:rPr lang="en-US" altLang="zh-CN" sz="2000" b="1" kern="0" dirty="0">
                <a:solidFill>
                  <a:srgbClr val="FF0000"/>
                </a:solidFill>
                <a:latin typeface="Tahoma" panose="020B0604030504040204"/>
                <a:ea typeface="宋体" panose="02010600030101010101" pitchFamily="2" charset="-122"/>
              </a:rPr>
              <a:t>)</a:t>
            </a:r>
            <a:r>
              <a:rPr lang="zh-CN" altLang="en-US" sz="2000" b="1" kern="0" dirty="0">
                <a:solidFill>
                  <a:srgbClr val="FF0000"/>
                </a:solidFill>
                <a:latin typeface="Tahoma" panose="020B0604030504040204"/>
                <a:ea typeface="宋体" panose="02010600030101010101" pitchFamily="2" charset="-122"/>
              </a:rPr>
              <a:t>，那么接收方可以相信消息顺序是正确的</a:t>
            </a:r>
            <a:r>
              <a:rPr lang="zh-CN" altLang="en-US" sz="2000" b="1" kern="0" dirty="0">
                <a:solidFill>
                  <a:srgbClr val="000000"/>
                </a:solidFill>
                <a:latin typeface="Tahoma" panose="020B0604030504040204"/>
                <a:ea typeface="宋体" panose="02010600030101010101" pitchFamily="2" charset="-122"/>
              </a:rPr>
              <a:t>，因为攻击者无法成功的修改序列号。</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90801" y="836712"/>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p"/>
                </a:pP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函数与加密类似。其区别之一是：</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算法不要求可逆性，而加密算法必须是可逆的。</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一般而言，</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函数是多对一函数，其定义域由任意长的消息组成，而值域由所有可能的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和密钥组成。</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若使用</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位长的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，则有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𝒏</m:t>
                        </m:r>
                      </m:sup>
                    </m:sSup>
                  </m:oMath>
                </a14:m>
                <a:r>
                  <a:rPr lang="zh-CN" altLang="en-US" sz="2000" b="1" kern="0" dirty="0">
                    <a:solidFill>
                      <a:srgbClr val="000000"/>
                    </a:solidFill>
                    <a:latin typeface="Tahoma" panose="020B0604030504040204"/>
                    <a:ea typeface="宋体" panose="02010600030101010101" pitchFamily="2" charset="-122"/>
                  </a:rPr>
                  <a:t>个可能的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，而有</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条可能的消息，其中</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𝑵</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𝒏</m:t>
                        </m:r>
                      </m:sup>
                    </m:sSup>
                  </m:oMath>
                </a14:m>
                <a:r>
                  <a:rPr lang="zh-CN" altLang="en-US" sz="2000" b="1" kern="0" dirty="0">
                    <a:solidFill>
                      <a:srgbClr val="000000"/>
                    </a:solidFill>
                    <a:latin typeface="Tahoma" panose="020B0604030504040204"/>
                    <a:ea typeface="宋体" panose="02010600030101010101" pitchFamily="2" charset="-122"/>
                  </a:rPr>
                  <a:t>。而且若密钥长为</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，则由</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𝒌</m:t>
                        </m:r>
                      </m:sup>
                    </m:sSup>
                  </m:oMath>
                </a14:m>
                <a:r>
                  <a:rPr lang="zh-CN" altLang="en-US" sz="2000" b="1" kern="0" dirty="0">
                    <a:solidFill>
                      <a:srgbClr val="000000"/>
                    </a:solidFill>
                    <a:latin typeface="Tahoma" panose="020B0604030504040204"/>
                    <a:ea typeface="宋体" panose="02010600030101010101" pitchFamily="2" charset="-122"/>
                  </a:rPr>
                  <a:t>种可能的秘钥。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例如：假定使用</a:t>
                </a:r>
                <a:r>
                  <a:rPr lang="en-US" altLang="zh-CN" sz="2000" b="1" kern="0" dirty="0">
                    <a:solidFill>
                      <a:srgbClr val="000000"/>
                    </a:solidFill>
                    <a:latin typeface="Tahoma" panose="020B0604030504040204"/>
                    <a:ea typeface="宋体" panose="02010600030101010101" pitchFamily="2" charset="-122"/>
                  </a:rPr>
                  <a:t>100</a:t>
                </a:r>
                <a:r>
                  <a:rPr lang="zh-CN" altLang="en-US" sz="2000" b="1" kern="0" dirty="0">
                    <a:solidFill>
                      <a:srgbClr val="000000"/>
                    </a:solidFill>
                    <a:latin typeface="Tahoma" panose="020B0604030504040204"/>
                    <a:ea typeface="宋体" panose="02010600030101010101" pitchFamily="2" charset="-122"/>
                  </a:rPr>
                  <a:t>位的消息和</a:t>
                </a:r>
                <a:r>
                  <a:rPr lang="en-US" altLang="zh-CN" sz="2000" b="1" kern="0" dirty="0">
                    <a:solidFill>
                      <a:srgbClr val="000000"/>
                    </a:solidFill>
                    <a:latin typeface="Tahoma" panose="020B0604030504040204"/>
                    <a:ea typeface="宋体" panose="02010600030101010101" pitchFamily="2" charset="-122"/>
                  </a:rPr>
                  <a:t>10</a:t>
                </a:r>
                <a:r>
                  <a:rPr lang="zh-CN" altLang="en-US" sz="2000" b="1" kern="0" dirty="0">
                    <a:solidFill>
                      <a:srgbClr val="000000"/>
                    </a:solidFill>
                    <a:latin typeface="Tahoma" panose="020B0604030504040204"/>
                    <a:ea typeface="宋体" panose="02010600030101010101" pitchFamily="2" charset="-122"/>
                  </a:rPr>
                  <a:t>位的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，那么总共有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𝟏𝟎𝟎</m:t>
                        </m:r>
                      </m:sup>
                    </m:sSup>
                  </m:oMath>
                </a14:m>
                <a:r>
                  <a:rPr lang="zh-CN" altLang="en-US" sz="2000" b="1" kern="0" dirty="0">
                    <a:solidFill>
                      <a:srgbClr val="000000"/>
                    </a:solidFill>
                    <a:latin typeface="Tahoma" panose="020B0604030504040204"/>
                    <a:ea typeface="宋体" panose="02010600030101010101" pitchFamily="2" charset="-122"/>
                  </a:rPr>
                  <a:t>条不同的消息，但仅有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𝟏𝟎</m:t>
                        </m:r>
                      </m:sup>
                    </m:sSup>
                  </m:oMath>
                </a14:m>
                <a:r>
                  <a:rPr lang="zh-CN" altLang="en-US" sz="2000" b="1" kern="0" dirty="0">
                    <a:solidFill>
                      <a:srgbClr val="000000"/>
                    </a:solidFill>
                    <a:latin typeface="Tahoma" panose="020B0604030504040204"/>
                    <a:ea typeface="宋体" panose="02010600030101010101" pitchFamily="2" charset="-122"/>
                  </a:rPr>
                  <a:t>种不同的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。所以平均而言，同一</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可以由</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𝟏𝟎𝟎</m:t>
                        </m:r>
                      </m:sup>
                    </m:sSup>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𝟏𝟎</m:t>
                        </m:r>
                      </m:sup>
                    </m:sSup>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𝟗𝟎</m:t>
                        </m:r>
                      </m:sup>
                    </m:sSup>
                  </m:oMath>
                </a14:m>
                <a:r>
                  <a:rPr lang="zh-CN" altLang="en-US" sz="2000" b="1" kern="0" dirty="0">
                    <a:solidFill>
                      <a:srgbClr val="000000"/>
                    </a:solidFill>
                    <a:latin typeface="Tahoma" panose="020B0604030504040204"/>
                    <a:ea typeface="宋体" panose="02010600030101010101" pitchFamily="2" charset="-122"/>
                  </a:rPr>
                  <a:t>条不同的消息产生。若使用的秘钥长为</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位，则从消息集合到</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值的集合有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𝟓</m:t>
                        </m:r>
                      </m:sup>
                    </m:s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𝟑𝟐</m:t>
                    </m:r>
                  </m:oMath>
                </a14:m>
                <a:r>
                  <a:rPr lang="zh-CN" altLang="en-US" sz="2000" b="1" kern="0" dirty="0">
                    <a:solidFill>
                      <a:srgbClr val="000000"/>
                    </a:solidFill>
                    <a:latin typeface="Tahoma" panose="020B0604030504040204"/>
                    <a:ea typeface="宋体" panose="02010600030101010101" pitchFamily="2" charset="-122"/>
                  </a:rPr>
                  <a:t>种不同的映射。</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p"/>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90801" y="836712"/>
                <a:ext cx="8229600" cy="5832648"/>
              </a:xfrm>
              <a:prstGeom prst="rect">
                <a:avLst/>
              </a:prstGeom>
              <a:blipFill rotWithShape="1">
                <a:blip r:embed="rId1"/>
                <a:stretch>
                  <a:fillRect l="-7" t="-7" r="-1019"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000000"/>
                </a:solidFill>
                <a:latin typeface="Tahoma" panose="020B0604030504040204"/>
                <a:ea typeface="宋体" panose="02010600030101010101" pitchFamily="2" charset="-122"/>
              </a:rPr>
              <a:t>前述过程可以提供认证，但不能提供保密性，因为整个消息是以明文形式传送的。若在</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算法之后或之前对消息加密，则可以获得保密性。这两种情形都需要两个独立的秘钥，并且收发双方共享这两个秘钥。在第一种情形中，先将消息作为输入，计算</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，并将</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附在消息后，然后对整个信息块加密；在第二种情形中，先将消息加密，然后将此密文作为输入，计算</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，并将</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附加在上述密文之后形成待发送的信息块。一般而言，将</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直接附加于明文之后要好一些。</a:t>
            </a:r>
            <a:endParaRPr lang="en-US" altLang="zh-CN" sz="1800" b="1" kern="0">
              <a:solidFill>
                <a:srgbClr val="000000"/>
              </a:solidFill>
              <a:latin typeface="Tahoma" panose="020B0604030504040204"/>
              <a:ea typeface="宋体" panose="02010600030101010101" pitchFamily="2" charset="-122"/>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2376" y="4658116"/>
            <a:ext cx="7347429"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84984"/>
            <a:ext cx="7342182" cy="142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476672"/>
            <a:ext cx="8568952"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对称加密可以提供认证，且它已被广泛用于现有产品之中，那么为什么不直接使用这种方法而要使用重新设计的消息认证码呢？</a:t>
            </a:r>
            <a:endParaRPr lang="en-US" altLang="zh-CN" sz="1800" b="1" kern="0" dirty="0">
              <a:solidFill>
                <a:srgbClr val="000000"/>
              </a:solidFill>
              <a:latin typeface="Tahoma" panose="020B0604030504040204"/>
              <a:ea typeface="宋体" panose="02010600030101010101" pitchFamily="2" charset="-122"/>
            </a:endParaRPr>
          </a:p>
          <a:p>
            <a:pPr marL="271780" lvl="1" indent="-271780" defTabSz="802005"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下边是三种必须使用消息认证码的情形：</a:t>
            </a:r>
            <a:endParaRPr lang="en-US" altLang="zh-CN" sz="18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有许多应用是将同一消息广播给许多接收者。例如需要通知各用户网络暂时不可使用，或一个军事控制中心要发一条警报，这种情况下，一种经济可靠的方法就是</a:t>
            </a:r>
            <a:r>
              <a:rPr lang="zh-CN" altLang="en-US" sz="1800" b="1" kern="0" dirty="0">
                <a:solidFill>
                  <a:srgbClr val="0000FF"/>
                </a:solidFill>
                <a:latin typeface="Tahoma" panose="020B0604030504040204"/>
                <a:ea typeface="宋体" panose="02010600030101010101" pitchFamily="2" charset="-122"/>
              </a:rPr>
              <a:t>只要一个接收者负责验证消息的真实性</a:t>
            </a:r>
            <a:r>
              <a:rPr lang="zh-CN" altLang="en-US" sz="1800" b="1" kern="0" dirty="0">
                <a:solidFill>
                  <a:srgbClr val="000000"/>
                </a:solidFill>
                <a:latin typeface="Tahoma" panose="020B0604030504040204"/>
                <a:ea typeface="宋体" panose="02010600030101010101" pitchFamily="2" charset="-122"/>
              </a:rPr>
              <a:t>，所以消息必须以明文加上消息认证码的形式进行广播。上述负责验证的接收者拥有密钥并执行认证过程，若</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错误，则他发警报通知其他各接收者（对称加密必须以密文形式传播，为不同接收者使用不同秘钥）。</a:t>
            </a:r>
            <a:endParaRPr lang="en-US" altLang="zh-CN" sz="18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在信息交换中，可能有这样一种情况，即通信某一方的处理负荷很大，没有时间解密收到的所有消息，他应</a:t>
            </a:r>
            <a:r>
              <a:rPr lang="zh-CN" altLang="en-US" sz="1800" b="1" kern="0" dirty="0">
                <a:solidFill>
                  <a:srgbClr val="0000FF"/>
                </a:solidFill>
                <a:latin typeface="Tahoma" panose="020B0604030504040204"/>
                <a:ea typeface="宋体" panose="02010600030101010101" pitchFamily="2" charset="-122"/>
              </a:rPr>
              <a:t>能随机选择消息并对其进行认证</a:t>
            </a:r>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对明文形式的计算机程序进行认证是一种很有意义的服务。</a:t>
            </a:r>
            <a:r>
              <a:rPr lang="zh-CN" altLang="en-US" sz="1800" b="1" kern="0" dirty="0">
                <a:solidFill>
                  <a:srgbClr val="0000FF"/>
                </a:solidFill>
                <a:latin typeface="Tahoma" panose="020B0604030504040204"/>
                <a:ea typeface="宋体" panose="02010600030101010101" pitchFamily="2" charset="-122"/>
              </a:rPr>
              <a:t>运行一个计算机程序而不必每次对其解密</a:t>
            </a:r>
            <a:r>
              <a:rPr lang="zh-CN" altLang="en-US" sz="1800" b="1" kern="0" dirty="0">
                <a:solidFill>
                  <a:srgbClr val="000000"/>
                </a:solidFill>
                <a:latin typeface="Tahoma" panose="020B0604030504040204"/>
                <a:ea typeface="宋体" panose="02010600030101010101" pitchFamily="2" charset="-122"/>
              </a:rPr>
              <a:t>，因为每次对其解密会浪费处理器资源。若将消息认证码附于该程序之后，则可在需要保证程序完整性的时候才检验消息认证码。</a:t>
            </a:r>
            <a:endParaRPr lang="en-US" altLang="zh-CN" sz="18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除此之外，还有下述三种情形：</a:t>
            </a:r>
            <a:endParaRPr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FF"/>
                </a:solidFill>
                <a:latin typeface="Tahoma" panose="020B0604030504040204"/>
                <a:ea typeface="宋体" panose="02010600030101010101" pitchFamily="2" charset="-122"/>
              </a:rPr>
              <a:t>一些应用并不关心消息的保密性，而关心消息认证</a:t>
            </a:r>
            <a:r>
              <a:rPr lang="zh-CN" altLang="en-US" sz="1800" b="1" kern="0" dirty="0">
                <a:solidFill>
                  <a:srgbClr val="000000"/>
                </a:solidFill>
                <a:latin typeface="Tahoma" panose="020B0604030504040204"/>
                <a:ea typeface="宋体" panose="02010600030101010101" pitchFamily="2" charset="-122"/>
              </a:rPr>
              <a:t>。例如简单网络管理协议版本</a:t>
            </a:r>
            <a:r>
              <a:rPr lang="en-US" altLang="zh-CN" sz="1800" b="1" kern="0" dirty="0">
                <a:solidFill>
                  <a:srgbClr val="000000"/>
                </a:solidFill>
                <a:latin typeface="Tahoma" panose="020B0604030504040204"/>
                <a:ea typeface="宋体" panose="02010600030101010101" pitchFamily="2" charset="-122"/>
              </a:rPr>
              <a:t>3(SNMPv3)</a:t>
            </a:r>
            <a:r>
              <a:rPr lang="zh-CN" altLang="en-US" sz="1800" b="1" kern="0" dirty="0">
                <a:solidFill>
                  <a:srgbClr val="000000"/>
                </a:solidFill>
                <a:latin typeface="Tahoma" panose="020B0604030504040204"/>
                <a:ea typeface="宋体" panose="02010600030101010101" pitchFamily="2" charset="-122"/>
              </a:rPr>
              <a:t>就是如此，它将提供保密性和提供认证分离开来。对这些应用，管理系统应对其收到的</a:t>
            </a:r>
            <a:r>
              <a:rPr lang="en-US" altLang="zh-CN" sz="1800" b="1" kern="0" dirty="0">
                <a:solidFill>
                  <a:srgbClr val="000000"/>
                </a:solidFill>
                <a:latin typeface="Tahoma" panose="020B0604030504040204"/>
                <a:ea typeface="宋体" panose="02010600030101010101" pitchFamily="2" charset="-122"/>
              </a:rPr>
              <a:t>SNMP</a:t>
            </a:r>
            <a:r>
              <a:rPr lang="zh-CN" altLang="en-US" sz="1800" b="1" kern="0" dirty="0">
                <a:solidFill>
                  <a:srgbClr val="000000"/>
                </a:solidFill>
                <a:latin typeface="Tahoma" panose="020B0604030504040204"/>
                <a:ea typeface="宋体" panose="02010600030101010101" pitchFamily="2" charset="-122"/>
              </a:rPr>
              <a:t>消息进行认证，这一点非常重要，由其是当消息中包含修改系统参数的命令时更是如此，但对这些应用不必加密</a:t>
            </a:r>
            <a:r>
              <a:rPr lang="en-US" altLang="zh-CN" sz="1800" b="1" kern="0" dirty="0">
                <a:solidFill>
                  <a:srgbClr val="000000"/>
                </a:solidFill>
                <a:latin typeface="Tahoma" panose="020B0604030504040204"/>
                <a:ea typeface="宋体" panose="02010600030101010101" pitchFamily="2" charset="-122"/>
              </a:rPr>
              <a:t>SNMP</a:t>
            </a:r>
            <a:r>
              <a:rPr lang="zh-CN" altLang="en-US" sz="1800" b="1" kern="0" dirty="0">
                <a:solidFill>
                  <a:srgbClr val="000000"/>
                </a:solidFill>
                <a:latin typeface="Tahoma" panose="020B0604030504040204"/>
                <a:ea typeface="宋体" panose="02010600030101010101" pitchFamily="2" charset="-122"/>
              </a:rPr>
              <a:t>传输。</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将认证和保密性分离开，</a:t>
            </a:r>
            <a:r>
              <a:rPr lang="zh-CN" altLang="en-US" sz="1800" b="1" kern="0" dirty="0">
                <a:solidFill>
                  <a:srgbClr val="0000FF"/>
                </a:solidFill>
                <a:latin typeface="Tahoma" panose="020B0604030504040204"/>
                <a:ea typeface="宋体" panose="02010600030101010101" pitchFamily="2" charset="-122"/>
              </a:rPr>
              <a:t>可使层次结构更加灵活</a:t>
            </a:r>
            <a:r>
              <a:rPr lang="zh-CN" altLang="en-US" sz="1800" b="1" kern="0" dirty="0">
                <a:solidFill>
                  <a:srgbClr val="000000"/>
                </a:solidFill>
                <a:latin typeface="Tahoma" panose="020B0604030504040204"/>
                <a:ea typeface="宋体" panose="02010600030101010101" pitchFamily="2" charset="-122"/>
              </a:rPr>
              <a:t>。例如，在应用层我们可能希望对消息进行认证，而在更底层上，如传输层，我们可能希望提供保密性。</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仅在接收消息期间对消息实施保护是不够的，</a:t>
            </a:r>
            <a:r>
              <a:rPr lang="zh-CN" altLang="en-US" sz="1800" b="1" kern="0" dirty="0">
                <a:solidFill>
                  <a:srgbClr val="0000FF"/>
                </a:solidFill>
                <a:latin typeface="Tahoma" panose="020B0604030504040204"/>
                <a:ea typeface="宋体" panose="02010600030101010101" pitchFamily="2" charset="-122"/>
              </a:rPr>
              <a:t>用户可能希望提供延长对消息的保护时间</a:t>
            </a:r>
            <a:r>
              <a:rPr lang="zh-CN" altLang="en-US" sz="1800" b="1" kern="0" dirty="0">
                <a:solidFill>
                  <a:srgbClr val="000000"/>
                </a:solidFill>
                <a:latin typeface="Tahoma" panose="020B0604030504040204"/>
                <a:ea typeface="宋体" panose="02010600030101010101" pitchFamily="2" charset="-122"/>
              </a:rPr>
              <a:t>。就消息加密而言，消息被解密后就不再受任何保护，这样只是在传输中可以使消息不被修改，而不是在接收方系统中保护消息不被修改。</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1800" b="1" kern="0" dirty="0">
                <a:solidFill>
                  <a:srgbClr val="000000"/>
                </a:solidFill>
                <a:latin typeface="Tahoma" panose="020B0604030504040204"/>
                <a:ea typeface="宋体" panose="02010600030101010101" pitchFamily="2" charset="-122"/>
              </a:rPr>
              <a:t>最后，要注意的是，由于收发双方共享秘钥，因此</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不能提供数字签名。</a:t>
            </a:r>
            <a:endParaRPr lang="en-US" altLang="zh-CN" sz="18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也称为密码校验和，它由如下形式的函数产生：</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𝑻</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𝑴𝑨𝑪</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𝑲</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𝑴</m:t>
                      </m:r>
                      <m:r>
                        <a:rPr kumimoji="1" lang="en-US" altLang="zh-CN" sz="2000" b="1" i="1" kern="0" smtClean="0">
                          <a:solidFill>
                            <a:srgbClr val="000000"/>
                          </a:solidFill>
                          <a:latin typeface="Cambria Math" panose="02040503050406030204"/>
                          <a:ea typeface="宋体" panose="02010600030101010101" pitchFamily="2" charset="-122"/>
                        </a:rPr>
                        <m:t>)</m:t>
                      </m:r>
                    </m:oMath>
                  </m:oMathPara>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其中</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是一个变长消息，</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是收发双方共享的密钥，</a:t>
                </a: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𝑴𝑨𝑪</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𝑲</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𝑴</m:t>
                    </m:r>
                    <m:r>
                      <a:rPr kumimoji="1" lang="en-US" altLang="zh-CN" sz="2000" b="1" i="1" kern="0">
                        <a:solidFill>
                          <a:srgbClr val="000000"/>
                        </a:solidFill>
                        <a:latin typeface="Cambria Math" panose="02040503050406030204"/>
                        <a:ea typeface="宋体" panose="02010600030101010101" pitchFamily="2" charset="-122"/>
                      </a:rPr>
                      <m:t>)</m:t>
                    </m:r>
                  </m:oMath>
                </a14:m>
                <a:r>
                  <a:rPr kumimoji="1" lang="zh-CN" altLang="en-US" sz="2000" b="1" kern="0" dirty="0">
                    <a:solidFill>
                      <a:srgbClr val="000000"/>
                    </a:solidFill>
                    <a:latin typeface="Tahoma" panose="020B0604030504040204"/>
                    <a:ea typeface="宋体" panose="02010600030101010101" pitchFamily="2" charset="-122"/>
                  </a:rPr>
                  <a:t>是定长的认证符，有时也称为标记</a:t>
                </a:r>
                <a:r>
                  <a:rPr kumimoji="1" lang="en-US" altLang="zh-CN" sz="2000" b="1" kern="0" dirty="0">
                    <a:solidFill>
                      <a:srgbClr val="000000"/>
                    </a:solidFill>
                    <a:latin typeface="Tahoma" panose="020B0604030504040204"/>
                    <a:ea typeface="宋体" panose="02010600030101010101" pitchFamily="2" charset="-122"/>
                  </a:rPr>
                  <a:t>(tag)</a:t>
                </a:r>
                <a:r>
                  <a:rPr kumimoji="1" lang="zh-CN" altLang="en-US" sz="2000" b="1" kern="0" dirty="0">
                    <a:solidFill>
                      <a:srgbClr val="000000"/>
                    </a:solidFill>
                    <a:latin typeface="Tahoma" panose="020B0604030504040204"/>
                    <a:ea typeface="宋体" panose="02010600030101010101" pitchFamily="2" charset="-122"/>
                  </a:rPr>
                  <a:t>。在假定或已知消息正确时，将</a:t>
                </a: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附于发送方的消息之后；接收方可通过计算</a:t>
                </a: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来认证该消息。</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一般</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函数是多对一函数。攻击者如何用</a:t>
                </a:r>
                <a:r>
                  <a:rPr lang="zh-CN" altLang="en-US" sz="2000" b="1" kern="0" dirty="0">
                    <a:solidFill>
                      <a:srgbClr val="0000FF"/>
                    </a:solidFill>
                    <a:latin typeface="Tahoma" panose="020B0604030504040204"/>
                    <a:ea typeface="宋体" panose="02010600030101010101" pitchFamily="2" charset="-122"/>
                  </a:rPr>
                  <a:t>穷举方法</a:t>
                </a:r>
                <a:r>
                  <a:rPr lang="zh-CN" altLang="en-US" sz="2000" b="1" kern="0" dirty="0">
                    <a:solidFill>
                      <a:srgbClr val="000000"/>
                    </a:solidFill>
                    <a:latin typeface="Tahoma" panose="020B0604030504040204"/>
                    <a:ea typeface="宋体" panose="02010600030101010101" pitchFamily="2" charset="-122"/>
                  </a:rPr>
                  <a:t>找到密码呢？如果没有提供保密性，那么攻击者可以访问明文形式的消息及其</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，假定</a:t>
                </a:r>
                <a:r>
                  <a:rPr lang="en-US" altLang="zh-CN" sz="2000" b="1" kern="0" dirty="0">
                    <a:solidFill>
                      <a:srgbClr val="000000"/>
                    </a:solidFill>
                    <a:latin typeface="Tahoma" panose="020B0604030504040204"/>
                    <a:ea typeface="宋体" panose="02010600030101010101" pitchFamily="2" charset="-122"/>
                  </a:rPr>
                  <a:t>k&gt;n</a:t>
                </a:r>
                <a:r>
                  <a:rPr lang="zh-CN" altLang="en-US" sz="2000" b="1" kern="0" dirty="0">
                    <a:solidFill>
                      <a:srgbClr val="000000"/>
                    </a:solidFill>
                    <a:latin typeface="Tahoma" panose="020B0604030504040204"/>
                    <a:ea typeface="宋体" panose="02010600030101010101" pitchFamily="2" charset="-122"/>
                  </a:rPr>
                  <a:t>，即假定密钥位数比</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长，那么对满足</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，密码分析者要对所有可能的密钥值</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，那么至少需要有一个密钥会使得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1"/>
                <a:stretch>
                  <a:fillRect t="-1" b="-8761"/>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12.3 </a:t>
            </a:r>
            <a:r>
              <a:rPr lang="zh-CN" altLang="en-US" sz="2800">
                <a:solidFill>
                  <a:srgbClr val="000000"/>
                </a:solidFill>
                <a:latin typeface="黑体" panose="02010609060101010101" pitchFamily="49" charset="-122"/>
              </a:rPr>
              <a:t>对消息认证码的要求</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836712"/>
                <a:ext cx="82296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注意，这里总共会产生</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𝒌</m:t>
                        </m:r>
                      </m:sup>
                    </m:sSup>
                  </m:oMath>
                </a14:m>
                <a:r>
                  <a:rPr lang="zh-CN" altLang="en-US" sz="2000" b="1" kern="0" dirty="0">
                    <a:solidFill>
                      <a:srgbClr val="000000"/>
                    </a:solidFill>
                    <a:latin typeface="Tahoma" panose="020B0604030504040204"/>
                    <a:ea typeface="宋体" panose="02010600030101010101" pitchFamily="2" charset="-122"/>
                  </a:rPr>
                  <a:t>个</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，但只有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𝒏</m:t>
                            </m:r>
                          </m:sup>
                        </m:sSup>
                        <m:r>
                          <a:rPr lang="en-US" altLang="zh-CN" sz="2000" b="1" i="1" kern="0" smtClean="0">
                            <a:solidFill>
                              <a:srgbClr val="000000"/>
                            </a:solidFill>
                            <a:latin typeface="Cambria Math" panose="02040503050406030204"/>
                            <a:ea typeface="宋体" panose="02010600030101010101" pitchFamily="2" charset="-122"/>
                          </a:rPr>
                          <m:t>&lt;</m:t>
                        </m:r>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𝒌</m:t>
                        </m:r>
                      </m:sup>
                    </m:sSup>
                  </m:oMath>
                </a14:m>
                <a:r>
                  <a:rPr lang="zh-CN" altLang="en-US" sz="2000" b="1" kern="0" dirty="0">
                    <a:solidFill>
                      <a:srgbClr val="000000"/>
                    </a:solidFill>
                    <a:latin typeface="Tahoma" panose="020B0604030504040204"/>
                    <a:ea typeface="宋体" panose="02010600030101010101" pitchFamily="2" charset="-122"/>
                  </a:rPr>
                  <a:t>个不同的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值，所以许多密钥都会产生正确的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，而攻击者却不知道哪一个是正确的秘钥。平均来说，有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𝒌</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𝒏</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𝒌</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sup>
                    </m:sSup>
                  </m:oMath>
                </a14:m>
                <a:r>
                  <a:rPr lang="zh-CN" altLang="en-US" sz="2000" b="1" kern="0" dirty="0">
                    <a:solidFill>
                      <a:srgbClr val="000000"/>
                    </a:solidFill>
                    <a:latin typeface="Tahoma" panose="020B0604030504040204"/>
                    <a:ea typeface="宋体" panose="02010600030101010101" pitchFamily="2" charset="-122"/>
                  </a:rPr>
                  <a:t>个密钥会产生正确的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，因此攻击者必须重复下述攻击：</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循环</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给定</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及</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对所有</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𝒌</m:t>
                        </m:r>
                      </m:sup>
                    </m:sSup>
                  </m:oMath>
                </a14:m>
                <a:r>
                  <a:rPr lang="zh-CN" altLang="en-US" sz="2000" b="1" kern="0" dirty="0">
                    <a:solidFill>
                      <a:srgbClr val="000000"/>
                    </a:solidFill>
                    <a:latin typeface="Tahoma" panose="020B0604030504040204"/>
                    <a:ea typeface="宋体" panose="02010600030101010101" pitchFamily="2" charset="-122"/>
                  </a:rPr>
                  <a:t>个密钥，计算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smtClea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匹配数</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𝒌</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sup>
                    </m:sSup>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循环</a:t>
                </a:r>
                <a:r>
                  <a:rPr lang="en-US" altLang="zh-CN" sz="2000" b="1" kern="0" dirty="0">
                    <a:solidFill>
                      <a:srgbClr val="000000"/>
                    </a:solidFill>
                    <a:latin typeface="Tahoma" panose="020B0604030504040204"/>
                    <a:ea typeface="宋体" panose="02010600030101010101" pitchFamily="2" charset="-122"/>
                  </a:rPr>
                  <a:t>2</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对给定</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及</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对所有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𝒌</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sup>
                    </m:sSup>
                  </m:oMath>
                </a14:m>
                <a:r>
                  <a:rPr lang="zh-CN" altLang="en-US" sz="2000" b="1" kern="0" dirty="0">
                    <a:solidFill>
                      <a:srgbClr val="000000"/>
                    </a:solidFill>
                    <a:latin typeface="Tahoma" panose="020B0604030504040204"/>
                    <a:ea typeface="宋体" panose="02010600030101010101" pitchFamily="2" charset="-122"/>
                  </a:rPr>
                  <a:t>个密钥，计算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匹配数</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𝒌</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sup>
                    </m:sSup>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836712"/>
                <a:ext cx="8229600" cy="4968552"/>
              </a:xfrm>
              <a:prstGeom prst="rect">
                <a:avLst/>
              </a:prstGeom>
              <a:blipFill rotWithShape="1">
                <a:blip r:embed="rId1"/>
                <a:stretch>
                  <a:fillRect l="-2" t="-8" r="2" b="-107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12.3 </a:t>
            </a:r>
            <a:r>
              <a:rPr lang="zh-CN" altLang="en-US" sz="2000">
                <a:solidFill>
                  <a:srgbClr val="4F56AD"/>
                </a:solidFill>
                <a:latin typeface="黑体" panose="02010609060101010101" pitchFamily="49" charset="-122"/>
              </a:rPr>
              <a:t>对消息认证码的要求</a:t>
            </a:r>
            <a:endParaRPr lang="zh-CN" altLang="en-US" sz="2000">
              <a:solidFill>
                <a:srgbClr val="4F56AD"/>
              </a:solidFill>
              <a:latin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46856" y="908720"/>
                <a:ext cx="82296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以此类推。平均来讲，若</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𝒌</m:t>
                    </m:r>
                    <m:r>
                      <a:rPr lang="en-US" altLang="zh-CN" sz="2000" b="1" i="1" kern="0" smtClean="0">
                        <a:solidFill>
                          <a:srgbClr val="000000"/>
                        </a:solidFill>
                        <a:latin typeface="Cambria Math" panose="02040503050406030204"/>
                        <a:ea typeface="宋体" panose="02010600030101010101" pitchFamily="2" charset="-122"/>
                      </a:rPr>
                      <m:t>=</m:t>
                    </m:r>
                    <m:r>
                      <a:rPr lang="zh-CN" altLang="en-US" sz="2000" b="1" i="1" kern="0" smtClean="0">
                        <a:solidFill>
                          <a:srgbClr val="000000"/>
                        </a:solidFill>
                        <a:latin typeface="Cambria Math" panose="02040503050406030204"/>
                        <a:ea typeface="宋体" panose="02010600030101010101" pitchFamily="2" charset="-122"/>
                      </a:rPr>
                      <m:t>𝜶</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𝒏</m:t>
                    </m:r>
                  </m:oMath>
                </a14:m>
                <a:r>
                  <a:rPr lang="zh-CN" altLang="en-US" sz="2000" b="1" kern="0" dirty="0">
                    <a:solidFill>
                      <a:srgbClr val="000000"/>
                    </a:solidFill>
                    <a:latin typeface="Tahoma" panose="020B0604030504040204"/>
                    <a:ea typeface="宋体" panose="02010600030101010101" pitchFamily="2" charset="-122"/>
                  </a:rPr>
                  <a:t>，则需</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次循环。例如，如果使用</a:t>
                </a:r>
                <a:r>
                  <a:rPr lang="en-US" altLang="zh-CN" sz="2000" b="1" kern="0" dirty="0">
                    <a:solidFill>
                      <a:srgbClr val="000000"/>
                    </a:solidFill>
                    <a:latin typeface="Tahoma" panose="020B0604030504040204"/>
                    <a:ea typeface="宋体" panose="02010600030101010101" pitchFamily="2" charset="-122"/>
                  </a:rPr>
                  <a:t>80</a:t>
                </a:r>
                <a:r>
                  <a:rPr lang="zh-CN" altLang="en-US" sz="2000" b="1" kern="0" dirty="0">
                    <a:solidFill>
                      <a:srgbClr val="000000"/>
                    </a:solidFill>
                    <a:latin typeface="Tahoma" panose="020B0604030504040204"/>
                    <a:ea typeface="宋体" panose="02010600030101010101" pitchFamily="2" charset="-122"/>
                  </a:rPr>
                  <a:t>位的秘钥和长为</a:t>
                </a:r>
                <a:r>
                  <a:rPr lang="en-US" altLang="zh-CN" sz="2000" b="1" kern="0" dirty="0">
                    <a:solidFill>
                      <a:srgbClr val="000000"/>
                    </a:solidFill>
                    <a:latin typeface="Tahoma" panose="020B0604030504040204"/>
                    <a:ea typeface="宋体" panose="02010600030101010101" pitchFamily="2" charset="-122"/>
                  </a:rPr>
                  <a:t>32</a:t>
                </a:r>
                <a:r>
                  <a:rPr lang="zh-CN" altLang="en-US" sz="2000" b="1" kern="0" dirty="0">
                    <a:solidFill>
                      <a:srgbClr val="000000"/>
                    </a:solidFill>
                    <a:latin typeface="Tahoma" panose="020B0604030504040204"/>
                    <a:ea typeface="宋体" panose="02010600030101010101" pitchFamily="2" charset="-122"/>
                  </a:rPr>
                  <a:t>位的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，那么第一次循环会得到约</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𝟒𝟖</m:t>
                        </m:r>
                      </m:sup>
                    </m:sSup>
                  </m:oMath>
                </a14:m>
                <a:r>
                  <a:rPr lang="zh-CN" altLang="en-US" sz="2000" b="1" kern="0" dirty="0">
                    <a:solidFill>
                      <a:srgbClr val="000000"/>
                    </a:solidFill>
                    <a:latin typeface="Tahoma" panose="020B0604030504040204"/>
                    <a:ea typeface="宋体" panose="02010600030101010101" pitchFamily="2" charset="-122"/>
                  </a:rPr>
                  <a:t>个可能的密钥，第二次循环会得到约</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𝟏𝟔</m:t>
                        </m:r>
                      </m:sup>
                    </m:sSup>
                  </m:oMath>
                </a14:m>
                <a:r>
                  <a:rPr lang="zh-CN" altLang="en-US" sz="2000" b="1" kern="0" dirty="0">
                    <a:solidFill>
                      <a:srgbClr val="000000"/>
                    </a:solidFill>
                    <a:latin typeface="Tahoma" panose="020B0604030504040204"/>
                    <a:ea typeface="宋体" panose="02010600030101010101" pitchFamily="2" charset="-122"/>
                  </a:rPr>
                  <a:t>个可能的密钥，第三次循环则得到唯一一个密钥，这个密钥就是发送方所使用的秘钥。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如果密钥长度小于或等于</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的长度，则很可能第一次循环中就得到一个密钥，当然也可能得到多个密钥，这时攻击者还需对新的</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消息，</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对执行上述测试。</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由此可见，用穷举方法来确定认证密钥不是一件容易的事，而且确定认证密钥比确定同样长度的加密密钥更困难。不过可能会存在无须去寻找密钥的其他攻击。</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46856" y="908720"/>
                <a:ext cx="8229600" cy="5040560"/>
              </a:xfrm>
              <a:prstGeom prst="rect">
                <a:avLst/>
              </a:prstGeom>
              <a:blipFill rotWithShape="1">
                <a:blip r:embed="rId1"/>
                <a:stretch>
                  <a:fillRect l="-5" t="-1" r="-1067" b="-85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12.3 </a:t>
            </a:r>
            <a:r>
              <a:rPr lang="zh-CN" altLang="en-US" sz="2000">
                <a:solidFill>
                  <a:srgbClr val="4F56AD"/>
                </a:solidFill>
                <a:latin typeface="黑体" panose="02010609060101010101" pitchFamily="49" charset="-122"/>
              </a:rPr>
              <a:t>对消息认证码的要求</a:t>
            </a:r>
            <a:endParaRPr lang="zh-CN" altLang="en-US" sz="2000">
              <a:solidFill>
                <a:srgbClr val="4F56AD"/>
              </a:solidFill>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179512" y="634082"/>
                <a:ext cx="82296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考虑下面的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算法。令消息</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𝒎</m:t>
                        </m:r>
                      </m:sub>
                    </m:sSub>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是由</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位分组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连接而定。定义</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𝑴</m:t>
                          </m:r>
                        </m:e>
                      </m:d>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𝒎</m:t>
                          </m:r>
                        </m:sub>
                      </m:sSub>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𝑴𝑨𝑪</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𝑲</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m:t>
                          </m:r>
                        </m:e>
                      </m:d>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𝑲</m:t>
                      </m:r>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𝑴</m:t>
                          </m:r>
                        </m:e>
                      </m:d>
                      <m:r>
                        <a:rPr lang="en-US" altLang="zh-CN" sz="2000" b="1" i="1" kern="0" smtClean="0">
                          <a:solidFill>
                            <a:srgbClr val="000000"/>
                          </a:solidFill>
                          <a:latin typeface="Cambria Math" panose="02040503050406030204"/>
                          <a:ea typeface="Cambria Math" panose="02040503050406030204"/>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是异或</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运算，加密算法是电子密码本方式</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，那么密钥长为</a:t>
                </a:r>
                <a:r>
                  <a:rPr lang="en-US" altLang="zh-CN" sz="2000" b="1" kern="0" dirty="0">
                    <a:solidFill>
                      <a:srgbClr val="000000"/>
                    </a:solidFill>
                    <a:latin typeface="Tahoma" panose="020B0604030504040204"/>
                    <a:ea typeface="宋体" panose="02010600030101010101" pitchFamily="2" charset="-122"/>
                  </a:rPr>
                  <a:t>56</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长为</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位。若攻击者知道</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𝑴𝑨𝑪</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𝑲</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m:t>
                        </m:r>
                      </m:e>
                    </m:d>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，则确定</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的穷举攻击需执行至少</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𝟓𝟔</m:t>
                        </m:r>
                      </m:sup>
                    </m:sSup>
                  </m:oMath>
                </a14:m>
                <a:r>
                  <a:rPr lang="zh-CN" altLang="en-US" sz="2000" b="1" kern="0" dirty="0">
                    <a:solidFill>
                      <a:srgbClr val="000000"/>
                    </a:solidFill>
                    <a:latin typeface="Tahoma" panose="020B0604030504040204"/>
                    <a:ea typeface="宋体" panose="02010600030101010101" pitchFamily="2" charset="-122"/>
                  </a:rPr>
                  <a:t>次加密，但是攻击者可以用任何期望的</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至</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𝒎</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替代</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至</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，用</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𝒎</m:t>
                        </m:r>
                      </m:sub>
                    </m:sSub>
                  </m:oMath>
                </a14:m>
                <a:r>
                  <a:rPr lang="zh-CN" altLang="en-US" sz="2000" b="1" kern="0" dirty="0">
                    <a:solidFill>
                      <a:srgbClr val="000000"/>
                    </a:solidFill>
                    <a:latin typeface="Tahoma" panose="020B0604030504040204"/>
                    <a:ea typeface="宋体" panose="02010600030101010101" pitchFamily="2" charset="-122"/>
                  </a:rPr>
                  <a:t>替代</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𝒎</m:t>
                        </m:r>
                      </m:sub>
                    </m:sSub>
                  </m:oMath>
                </a14:m>
                <a:r>
                  <a:rPr lang="zh-CN" altLang="en-US" sz="2000" b="1" kern="0" dirty="0">
                    <a:solidFill>
                      <a:srgbClr val="000000"/>
                    </a:solidFill>
                    <a:latin typeface="Tahoma" panose="020B0604030504040204"/>
                    <a:ea typeface="宋体" panose="02010600030101010101" pitchFamily="2" charset="-122"/>
                  </a:rPr>
                  <a:t>来进行攻击，其中</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𝒎</m:t>
                        </m:r>
                      </m:sub>
                    </m:sSub>
                  </m:oMath>
                </a14:m>
                <a:r>
                  <a:rPr lang="zh-CN" altLang="en-US" sz="2000" b="1" kern="0" dirty="0">
                    <a:solidFill>
                      <a:srgbClr val="000000"/>
                    </a:solidFill>
                    <a:latin typeface="Tahoma" panose="020B0604030504040204"/>
                    <a:ea typeface="宋体" panose="02010600030101010101" pitchFamily="2" charset="-122"/>
                  </a:rPr>
                  <a:t>是按如下方式计算的：</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𝒎</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𝒎</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攻击者可以将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至</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𝒎</m:t>
                        </m:r>
                      </m:sub>
                    </m:sSub>
                  </m:oMath>
                </a14:m>
                <a:r>
                  <a:rPr lang="zh-CN" altLang="en-US" sz="2000" b="1" kern="0" dirty="0">
                    <a:solidFill>
                      <a:srgbClr val="000000"/>
                    </a:solidFill>
                    <a:latin typeface="Tahoma" panose="020B0604030504040204"/>
                    <a:ea typeface="宋体" panose="02010600030101010101" pitchFamily="2" charset="-122"/>
                  </a:rPr>
                  <a:t>与原来的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连接成一个新的消息，而接收方却会认为该消息是真实的。用这种办法，攻击者可以随意插入任意的长为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𝟔𝟒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位的消息。</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179512" y="634082"/>
                <a:ext cx="8229600" cy="5328592"/>
              </a:xfrm>
              <a:prstGeom prst="rect">
                <a:avLst/>
              </a:prstGeom>
              <a:blipFill rotWithShape="1">
                <a:blip r:embed="rId1"/>
                <a:stretch>
                  <a:fillRect l="-5" t="-7" r="5" b="-90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12.3 </a:t>
            </a:r>
            <a:r>
              <a:rPr lang="zh-CN" altLang="en-US" sz="2000">
                <a:solidFill>
                  <a:srgbClr val="4F56AD"/>
                </a:solidFill>
                <a:latin typeface="黑体" panose="02010609060101010101" pitchFamily="49" charset="-122"/>
              </a:rPr>
              <a:t>对消息认证码的要求</a:t>
            </a:r>
            <a:endParaRPr lang="zh-CN" altLang="en-US" sz="2000">
              <a:solidFill>
                <a:srgbClr val="4F56AD"/>
              </a:solidFill>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计时修改：</a:t>
            </a:r>
            <a:r>
              <a:rPr lang="zh-CN" altLang="en-US" sz="2000" b="1" kern="0" dirty="0">
                <a:solidFill>
                  <a:srgbClr val="000000"/>
                </a:solidFill>
                <a:latin typeface="Tahoma" panose="020B0604030504040204"/>
                <a:ea typeface="宋体" panose="02010600030101010101" pitchFamily="2" charset="-122"/>
              </a:rPr>
              <a:t>对消息的延时和重播。在面向连接的应用中，整个消息序列可能是前面某合法消息序列的重播，也可能是消息序列中的一条消息被延时或重播；在面向无连接的应用中，可能是一条消息</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如数据报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被延时或重播。</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发送方否认：</a:t>
            </a:r>
            <a:r>
              <a:rPr lang="zh-CN" altLang="en-US" sz="2000" b="1" kern="0" dirty="0">
                <a:solidFill>
                  <a:srgbClr val="000000"/>
                </a:solidFill>
                <a:latin typeface="Tahoma" panose="020B0604030504040204"/>
                <a:ea typeface="宋体" panose="02010600030101010101" pitchFamily="2" charset="-122"/>
              </a:rPr>
              <a:t>发送方否认发送过某消息。</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接收方否认：</a:t>
            </a:r>
            <a:r>
              <a:rPr lang="zh-CN" altLang="en-US" sz="2000" b="1" kern="0" dirty="0">
                <a:solidFill>
                  <a:srgbClr val="000000"/>
                </a:solidFill>
                <a:latin typeface="Tahoma" panose="020B0604030504040204"/>
                <a:ea typeface="宋体" panose="02010600030101010101" pitchFamily="2" charset="-122"/>
              </a:rPr>
              <a:t>接收方否认接收到某消息。</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对付前两种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泄密，传输分析</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攻击方法属于</a:t>
            </a:r>
            <a:r>
              <a:rPr lang="zh-CN" altLang="en-US" sz="2000" b="1" kern="0" dirty="0">
                <a:solidFill>
                  <a:srgbClr val="0000FF"/>
                </a:solidFill>
                <a:latin typeface="Tahoma" panose="020B0604030504040204"/>
                <a:ea typeface="宋体" panose="02010600030101010101" pitchFamily="2" charset="-122"/>
              </a:rPr>
              <a:t>消息保密性</a:t>
            </a:r>
            <a:r>
              <a:rPr lang="zh-CN" altLang="en-US" sz="2000" b="1" kern="0" dirty="0">
                <a:solidFill>
                  <a:srgbClr val="000000"/>
                </a:solidFill>
                <a:latin typeface="Tahoma" panose="020B0604030504040204"/>
                <a:ea typeface="宋体" panose="02010600030101010101" pitchFamily="2" charset="-122"/>
              </a:rPr>
              <a:t>范畴，对付第</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种至第</a:t>
            </a:r>
            <a:r>
              <a:rPr lang="en-US" altLang="zh-CN" sz="2000" b="1" kern="0" dirty="0">
                <a:solidFill>
                  <a:srgbClr val="000000"/>
                </a:solidFill>
                <a:latin typeface="Tahoma" panose="020B0604030504040204"/>
                <a:ea typeface="宋体" panose="02010600030101010101" pitchFamily="2" charset="-122"/>
              </a:rPr>
              <a:t>6</a:t>
            </a:r>
            <a:r>
              <a:rPr lang="zh-CN" altLang="en-US" sz="2000" b="1" kern="0" dirty="0">
                <a:solidFill>
                  <a:srgbClr val="000000"/>
                </a:solidFill>
                <a:latin typeface="Tahoma" panose="020B0604030504040204"/>
                <a:ea typeface="宋体" panose="02010600030101010101" pitchFamily="2" charset="-122"/>
              </a:rPr>
              <a:t>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伪装、内容修改、顺序修改、计时修改</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攻击的方法一般称为</a:t>
            </a:r>
            <a:r>
              <a:rPr lang="zh-CN" altLang="en-US" sz="2000" b="1" kern="0" dirty="0">
                <a:solidFill>
                  <a:srgbClr val="0000FF"/>
                </a:solidFill>
                <a:latin typeface="Tahoma" panose="020B0604030504040204"/>
                <a:ea typeface="宋体" panose="02010600030101010101" pitchFamily="2" charset="-122"/>
              </a:rPr>
              <a:t>消息认证</a:t>
            </a:r>
            <a:r>
              <a:rPr lang="zh-CN" altLang="en-US" sz="2000" b="1" kern="0" dirty="0">
                <a:solidFill>
                  <a:srgbClr val="000000"/>
                </a:solidFill>
                <a:latin typeface="Tahoma" panose="020B0604030504040204"/>
                <a:ea typeface="宋体" panose="02010600030101010101" pitchFamily="2" charset="-122"/>
              </a:rPr>
              <a:t>；对付第</a:t>
            </a:r>
            <a:r>
              <a:rPr lang="en-US" altLang="zh-CN" sz="2000" b="1" kern="0" dirty="0">
                <a:solidFill>
                  <a:srgbClr val="000000"/>
                </a:solidFill>
                <a:latin typeface="Tahoma" panose="020B0604030504040204"/>
                <a:ea typeface="宋体" panose="02010600030101010101" pitchFamily="2" charset="-122"/>
              </a:rPr>
              <a:t>7</a:t>
            </a:r>
            <a:r>
              <a:rPr lang="zh-CN" altLang="en-US" sz="2000" b="1" kern="0" dirty="0">
                <a:solidFill>
                  <a:srgbClr val="000000"/>
                </a:solidFill>
                <a:latin typeface="Tahoma" panose="020B0604030504040204"/>
                <a:ea typeface="宋体" panose="02010600030101010101" pitchFamily="2" charset="-122"/>
              </a:rPr>
              <a:t>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发送方否认</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攻击的方法属于</a:t>
            </a:r>
            <a:r>
              <a:rPr lang="zh-CN" altLang="en-US" sz="2000" b="1" kern="0" dirty="0">
                <a:solidFill>
                  <a:srgbClr val="0000FF"/>
                </a:solidFill>
                <a:latin typeface="Tahoma" panose="020B0604030504040204"/>
                <a:ea typeface="宋体" panose="02010600030101010101" pitchFamily="2" charset="-122"/>
              </a:rPr>
              <a:t>数字签名</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一般而言，数字签名方法也能够抗第</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至第</a:t>
            </a:r>
            <a:r>
              <a:rPr lang="en-US" altLang="zh-CN" sz="2000" b="1" kern="0" dirty="0">
                <a:solidFill>
                  <a:srgbClr val="000000"/>
                </a:solidFill>
                <a:latin typeface="Tahoma" panose="020B0604030504040204"/>
                <a:ea typeface="宋体" panose="02010600030101010101" pitchFamily="2" charset="-122"/>
              </a:rPr>
              <a:t>6</a:t>
            </a:r>
            <a:r>
              <a:rPr lang="zh-CN" altLang="en-US" sz="2000" b="1" kern="0" dirty="0">
                <a:solidFill>
                  <a:srgbClr val="000000"/>
                </a:solidFill>
                <a:latin typeface="Tahoma" panose="020B0604030504040204"/>
                <a:ea typeface="宋体" panose="02010600030101010101" pitchFamily="2" charset="-122"/>
              </a:rPr>
              <a:t>种攻击中的某些或全部攻击；对付第</a:t>
            </a:r>
            <a:r>
              <a:rPr lang="en-US" altLang="zh-CN" sz="2000" b="1" kern="0" dirty="0">
                <a:solidFill>
                  <a:srgbClr val="000000"/>
                </a:solidFill>
                <a:latin typeface="Tahoma" panose="020B0604030504040204"/>
                <a:ea typeface="宋体" panose="02010600030101010101" pitchFamily="2" charset="-122"/>
              </a:rPr>
              <a:t>8</a:t>
            </a:r>
            <a:r>
              <a:rPr lang="zh-CN" altLang="en-US" sz="2000" b="1" kern="0" dirty="0">
                <a:solidFill>
                  <a:srgbClr val="000000"/>
                </a:solidFill>
                <a:latin typeface="Tahoma" panose="020B0604030504040204"/>
                <a:ea typeface="宋体" panose="02010600030101010101" pitchFamily="2" charset="-122"/>
              </a:rPr>
              <a:t>种攻击需要使用</a:t>
            </a:r>
            <a:r>
              <a:rPr lang="zh-CN" altLang="en-US" sz="2000" b="1" kern="0" dirty="0">
                <a:solidFill>
                  <a:srgbClr val="0000FF"/>
                </a:solidFill>
                <a:latin typeface="Tahoma" panose="020B0604030504040204"/>
                <a:ea typeface="宋体" panose="02010600030101010101" pitchFamily="2" charset="-122"/>
              </a:rPr>
              <a:t>数字签名和为抗此种攻击而设计的协议</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11.1 </a:t>
            </a:r>
            <a:r>
              <a:rPr lang="zh-CN" altLang="en-US" sz="2000">
                <a:solidFill>
                  <a:srgbClr val="4F56AD"/>
                </a:solidFill>
                <a:latin typeface="黑体" panose="02010609060101010101" pitchFamily="49" charset="-122"/>
              </a:rPr>
              <a:t>密码学</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函数的应用</a:t>
            </a:r>
            <a:endParaRPr lang="zh-CN" altLang="en-US" sz="2000">
              <a:solidFill>
                <a:srgbClr val="4F56AD"/>
              </a:solidFill>
              <a:latin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2755" lvl="2" indent="-452755" algn="just"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因此，评价</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函数的安全性时，应考虑对该函数的各种类型的攻击。下面将介绍</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函数应满足的要求。</a:t>
                </a:r>
                <a:endParaRPr lang="en-US" altLang="zh-CN" sz="2000" b="1" kern="0" dirty="0">
                  <a:solidFill>
                    <a:srgbClr val="000000"/>
                  </a:solidFill>
                  <a:latin typeface="Tahoma" panose="020B0604030504040204"/>
                  <a:ea typeface="宋体" panose="02010600030101010101" pitchFamily="2" charset="-122"/>
                </a:endParaRPr>
              </a:p>
              <a:p>
                <a:pPr marL="271780" lvl="1" indent="-271780" algn="just"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假定攻击者知道</a:t>
                </a:r>
                <a:r>
                  <a:rPr lang="en-US" altLang="zh-CN" sz="2400" kern="0" dirty="0">
                    <a:solidFill>
                      <a:srgbClr val="40458C"/>
                    </a:solidFill>
                    <a:latin typeface="+mn-ea"/>
                  </a:rPr>
                  <a:t>MAC</a:t>
                </a:r>
                <a:r>
                  <a:rPr lang="zh-CN" altLang="en-US" sz="2400" kern="0" dirty="0">
                    <a:solidFill>
                      <a:srgbClr val="40458C"/>
                    </a:solidFill>
                    <a:latin typeface="+mn-ea"/>
                  </a:rPr>
                  <a:t>函数，但不知道</a:t>
                </a:r>
                <a:r>
                  <a:rPr lang="en-US" altLang="zh-CN" sz="2400" kern="0" dirty="0">
                    <a:solidFill>
                      <a:srgbClr val="40458C"/>
                    </a:solidFill>
                    <a:latin typeface="+mn-ea"/>
                  </a:rPr>
                  <a:t>K</a:t>
                </a:r>
                <a:r>
                  <a:rPr lang="zh-CN" altLang="en-US" sz="2400" kern="0" dirty="0">
                    <a:solidFill>
                      <a:srgbClr val="40458C"/>
                    </a:solidFill>
                    <a:latin typeface="+mn-ea"/>
                  </a:rPr>
                  <a:t>，那么</a:t>
                </a:r>
                <a:r>
                  <a:rPr lang="en-US" altLang="zh-CN" sz="2400" kern="0" dirty="0">
                    <a:solidFill>
                      <a:srgbClr val="40458C"/>
                    </a:solidFill>
                    <a:latin typeface="+mn-ea"/>
                  </a:rPr>
                  <a:t>MAC</a:t>
                </a:r>
                <a:r>
                  <a:rPr lang="zh-CN" altLang="en-US" sz="2400" kern="0" dirty="0">
                    <a:solidFill>
                      <a:srgbClr val="40458C"/>
                    </a:solidFill>
                    <a:latin typeface="+mn-ea"/>
                  </a:rPr>
                  <a:t>函数应具有下列性质：</a:t>
                </a:r>
                <a:endParaRPr lang="en-US" altLang="zh-CN" sz="1800" b="1" kern="0" dirty="0">
                  <a:solidFill>
                    <a:srgbClr val="000000"/>
                  </a:solidFill>
                  <a:latin typeface="+mn-ea"/>
                </a:endParaRPr>
              </a:p>
              <a:p>
                <a:pPr marL="452755" lvl="2" indent="-452755" algn="just"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若攻击者已知</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i="1" kern="0">
                            <a:solidFill>
                              <a:srgbClr val="000000"/>
                            </a:solidFill>
                            <a:latin typeface="Cambria Math" panose="02040503050406030204"/>
                            <a:ea typeface="宋体" panose="02010600030101010101" pitchFamily="2" charset="-122"/>
                          </a:rPr>
                          <m:t>𝑲</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e>
                    </m:d>
                  </m:oMath>
                </a14:m>
                <a:r>
                  <a:rPr lang="zh-CN" altLang="en-US" sz="1800" b="1" kern="0" dirty="0">
                    <a:solidFill>
                      <a:srgbClr val="000000"/>
                    </a:solidFill>
                    <a:latin typeface="Tahoma" panose="020B0604030504040204"/>
                    <a:ea typeface="宋体" panose="02010600030101010101" pitchFamily="2" charset="-122"/>
                  </a:rPr>
                  <a:t>，则他构造满足</a:t>
                </a:r>
                <a14:m>
                  <m:oMath xmlns:m="http://schemas.openxmlformats.org/officeDocument/2006/math">
                    <m:r>
                      <a:rPr lang="en-US" altLang="zh-CN" sz="1800" b="1" kern="0">
                        <a:solidFill>
                          <a:srgbClr val="000000"/>
                        </a:solidFill>
                        <a:latin typeface="Cambria Math" panose="02040503050406030204" pitchFamily="18" charset="0"/>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kern="0">
                            <a:solidFill>
                              <a:srgbClr val="000000"/>
                            </a:solidFill>
                            <a:latin typeface="Cambria Math" panose="02040503050406030204" pitchFamily="18" charset="0"/>
                            <a:ea typeface="宋体" panose="02010600030101010101" pitchFamily="2" charset="-122"/>
                          </a:rPr>
                          <m:t>𝑲</m:t>
                        </m:r>
                        <m:r>
                          <a:rPr lang="en-US" altLang="zh-CN" sz="1800" b="1" kern="0">
                            <a:solidFill>
                              <a:srgbClr val="000000"/>
                            </a:solidFill>
                            <a:latin typeface="Cambria Math" panose="02040503050406030204" pitchFamily="18" charset="0"/>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kern="0">
                                <a:solidFill>
                                  <a:srgbClr val="000000"/>
                                </a:solidFill>
                                <a:latin typeface="Cambria Math" panose="02040503050406030204" pitchFamily="18" charset="0"/>
                                <a:ea typeface="宋体" panose="02010600030101010101" pitchFamily="2" charset="-122"/>
                              </a:rPr>
                              <m:t>𝑴</m:t>
                            </m:r>
                          </m:e>
                          <m:sup>
                            <m:r>
                              <a:rPr lang="en-US" altLang="zh-CN" sz="1800" b="1" kern="0">
                                <a:solidFill>
                                  <a:srgbClr val="000000"/>
                                </a:solidFill>
                                <a:latin typeface="Cambria Math" panose="02040503050406030204" pitchFamily="18" charset="0"/>
                                <a:ea typeface="宋体" panose="02010600030101010101" pitchFamily="2" charset="-122"/>
                              </a:rPr>
                              <m:t>′</m:t>
                            </m:r>
                          </m:sup>
                        </m:sSup>
                      </m:e>
                    </m:d>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kern="0">
                            <a:solidFill>
                              <a:srgbClr val="000000"/>
                            </a:solidFill>
                            <a:latin typeface="Cambria Math" panose="02040503050406030204" pitchFamily="18" charset="0"/>
                            <a:ea typeface="宋体" panose="02010600030101010101" pitchFamily="2" charset="-122"/>
                          </a:rPr>
                          <m:t>𝑲</m:t>
                        </m:r>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𝑴</m:t>
                        </m:r>
                      </m:e>
                    </m:d>
                  </m:oMath>
                </a14:m>
                <a:r>
                  <a:rPr lang="zh-CN" altLang="en-US" sz="1800" b="1" kern="0" dirty="0">
                    <a:solidFill>
                      <a:srgbClr val="000000"/>
                    </a:solidFill>
                    <a:latin typeface="Tahoma" panose="020B0604030504040204"/>
                    <a:ea typeface="宋体" panose="02010600030101010101" pitchFamily="2" charset="-122"/>
                  </a:rPr>
                  <a:t>的消息</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kern="0">
                            <a:solidFill>
                              <a:srgbClr val="000000"/>
                            </a:solidFill>
                            <a:latin typeface="Cambria Math" panose="02040503050406030204" pitchFamily="18" charset="0"/>
                            <a:ea typeface="宋体" panose="02010600030101010101" pitchFamily="2" charset="-122"/>
                          </a:rPr>
                          <m:t>𝑴</m:t>
                        </m:r>
                      </m:e>
                      <m:sup>
                        <m:r>
                          <a:rPr lang="en-US" altLang="zh-CN" sz="1800" b="1" kern="0">
                            <a:solidFill>
                              <a:srgbClr val="000000"/>
                            </a:solidFill>
                            <a:latin typeface="Cambria Math" panose="02040503050406030204" pitchFamily="18" charset="0"/>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在计算上是不可行的。</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该要求是针对如下情况提出的：攻击者即使不知道密钥，他也可以构造出与给定的</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匹配的新消息。</a:t>
                </a:r>
                <a:endParaRPr lang="en-US" altLang="zh-CN" sz="1800" b="1" kern="0" dirty="0">
                  <a:solidFill>
                    <a:srgbClr val="000000"/>
                  </a:solidFill>
                  <a:latin typeface="Tahoma" panose="020B0604030504040204"/>
                  <a:ea typeface="宋体" panose="02010600030101010101" pitchFamily="2" charset="-122"/>
                </a:endParaRPr>
              </a:p>
              <a:p>
                <a:pPr marL="452755" lvl="2" indent="-452755" algn="just"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1800" b="1" kern="0">
                        <a:solidFill>
                          <a:srgbClr val="000000"/>
                        </a:solidFill>
                        <a:latin typeface="Cambria Math" panose="02040503050406030204" pitchFamily="18" charset="0"/>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kern="0">
                            <a:solidFill>
                              <a:srgbClr val="000000"/>
                            </a:solidFill>
                            <a:latin typeface="Cambria Math" panose="02040503050406030204" pitchFamily="18" charset="0"/>
                            <a:ea typeface="宋体" panose="02010600030101010101" pitchFamily="2" charset="-122"/>
                          </a:rPr>
                          <m:t>𝑲</m:t>
                        </m:r>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𝑴</m:t>
                        </m:r>
                      </m:e>
                    </m:d>
                  </m:oMath>
                </a14:m>
                <a:r>
                  <a:rPr lang="zh-CN" altLang="en-US" sz="1800" b="1" kern="0" dirty="0">
                    <a:solidFill>
                      <a:srgbClr val="000000"/>
                    </a:solidFill>
                    <a:latin typeface="Tahoma" panose="020B0604030504040204"/>
                    <a:ea typeface="宋体" panose="02010600030101010101" pitchFamily="2" charset="-122"/>
                  </a:rPr>
                  <a:t>应是均匀分布的，即对任何随机选择的消息</a:t>
                </a:r>
                <a14:m>
                  <m:oMath xmlns:m="http://schemas.openxmlformats.org/officeDocument/2006/math">
                    <m:r>
                      <a:rPr lang="en-US" altLang="zh-CN" sz="1800" b="1" ker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kern="0">
                            <a:solidFill>
                              <a:srgbClr val="000000"/>
                            </a:solidFill>
                            <a:latin typeface="Cambria Math" panose="02040503050406030204" pitchFamily="18" charset="0"/>
                            <a:ea typeface="宋体" panose="02010600030101010101" pitchFamily="2" charset="-122"/>
                          </a:rPr>
                          <m:t>𝑴</m:t>
                        </m:r>
                      </m:e>
                      <m:sup>
                        <m:r>
                          <a:rPr lang="en-US" altLang="zh-CN" sz="1800" b="1" kern="0">
                            <a:solidFill>
                              <a:srgbClr val="000000"/>
                            </a:solidFill>
                            <a:latin typeface="Cambria Math" panose="02040503050406030204" pitchFamily="18" charset="0"/>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a:t>
                </a:r>
                <a:r>
                  <a:rPr lang="en-US" altLang="zh-CN" sz="1800" b="1" kern="0" dirty="0">
                    <a:solidFill>
                      <a:srgbClr val="000000"/>
                    </a:solidFill>
                    <a:latin typeface="Tahoma" panose="020B0604030504040204"/>
                    <a:ea typeface="宋体" panose="02010600030101010101" pitchFamily="2" charset="-122"/>
                  </a:rPr>
                  <a:t> </a:t>
                </a:r>
                <a14:m>
                  <m:oMath xmlns:m="http://schemas.openxmlformats.org/officeDocument/2006/math">
                    <m:r>
                      <a:rPr lang="en-US" altLang="zh-CN" sz="1800" b="1" kern="0">
                        <a:solidFill>
                          <a:srgbClr val="000000"/>
                        </a:solidFill>
                        <a:latin typeface="Cambria Math" panose="02040503050406030204" pitchFamily="18" charset="0"/>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kern="0">
                            <a:solidFill>
                              <a:srgbClr val="000000"/>
                            </a:solidFill>
                            <a:latin typeface="Cambria Math" panose="02040503050406030204" pitchFamily="18" charset="0"/>
                            <a:ea typeface="宋体" panose="02010600030101010101" pitchFamily="2" charset="-122"/>
                          </a:rPr>
                          <m:t>𝑲</m:t>
                        </m:r>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𝑴</m:t>
                        </m:r>
                      </m:e>
                    </m:d>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kern="0">
                            <a:solidFill>
                              <a:srgbClr val="000000"/>
                            </a:solidFill>
                            <a:latin typeface="Cambria Math" panose="02040503050406030204" pitchFamily="18" charset="0"/>
                            <a:ea typeface="宋体" panose="02010600030101010101" pitchFamily="2" charset="-122"/>
                          </a:rPr>
                          <m:t>𝑲</m:t>
                        </m:r>
                        <m:r>
                          <a:rPr lang="en-US" altLang="zh-CN" sz="1800" b="1" kern="0">
                            <a:solidFill>
                              <a:srgbClr val="000000"/>
                            </a:solidFill>
                            <a:latin typeface="Cambria Math" panose="02040503050406030204" pitchFamily="18" charset="0"/>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kern="0">
                                <a:solidFill>
                                  <a:srgbClr val="000000"/>
                                </a:solidFill>
                                <a:latin typeface="Cambria Math" panose="02040503050406030204" pitchFamily="18" charset="0"/>
                                <a:ea typeface="宋体" panose="02010600030101010101" pitchFamily="2" charset="-122"/>
                              </a:rPr>
                              <m:t>𝑴</m:t>
                            </m:r>
                          </m:e>
                          <m:sup>
                            <m:r>
                              <a:rPr lang="en-US" altLang="zh-CN" sz="1800" b="1" kern="0">
                                <a:solidFill>
                                  <a:srgbClr val="000000"/>
                                </a:solidFill>
                                <a:latin typeface="Cambria Math" panose="02040503050406030204" pitchFamily="18" charset="0"/>
                                <a:ea typeface="宋体" panose="02010600030101010101" pitchFamily="2" charset="-122"/>
                              </a:rPr>
                              <m:t>′</m:t>
                            </m:r>
                          </m:sup>
                        </m:sSup>
                      </m:e>
                    </m:d>
                  </m:oMath>
                </a14:m>
                <a:r>
                  <a:rPr lang="zh-CN" altLang="en-US" sz="1800" b="1" kern="0" dirty="0">
                    <a:solidFill>
                      <a:srgbClr val="000000"/>
                    </a:solidFill>
                    <a:latin typeface="Tahoma" panose="020B0604030504040204"/>
                    <a:ea typeface="宋体" panose="02010600030101010101" pitchFamily="2" charset="-122"/>
                  </a:rPr>
                  <a:t>的概率是</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kern="0">
                            <a:solidFill>
                              <a:srgbClr val="000000"/>
                            </a:solidFill>
                            <a:latin typeface="Cambria Math" panose="02040503050406030204" pitchFamily="18" charset="0"/>
                            <a:ea typeface="宋体" panose="02010600030101010101" pitchFamily="2" charset="-122"/>
                          </a:rPr>
                          <m:t>𝟐</m:t>
                        </m:r>
                      </m:e>
                      <m:sup>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𝒏</m:t>
                        </m:r>
                      </m:sup>
                    </m:sSup>
                  </m:oMath>
                </a14:m>
                <a:r>
                  <a:rPr lang="zh-CN" altLang="en-US" sz="1800" b="1" kern="0" dirty="0">
                    <a:solidFill>
                      <a:srgbClr val="000000"/>
                    </a:solidFill>
                    <a:latin typeface="Tahoma" panose="020B0604030504040204"/>
                    <a:ea typeface="宋体" panose="02010600030101010101" pitchFamily="2" charset="-122"/>
                  </a:rPr>
                  <a:t>，其中</a:t>
                </a:r>
                <a14:m>
                  <m:oMath xmlns:m="http://schemas.openxmlformats.org/officeDocument/2006/math">
                    <m:r>
                      <a:rPr lang="en-US" altLang="zh-CN" sz="1800" b="1" kern="0">
                        <a:solidFill>
                          <a:srgbClr val="000000"/>
                        </a:solidFill>
                        <a:latin typeface="Cambria Math" panose="02040503050406030204" pitchFamily="18" charset="0"/>
                        <a:ea typeface="宋体" panose="02010600030101010101" pitchFamily="2" charset="-122"/>
                      </a:rPr>
                      <m:t>𝒏</m:t>
                    </m:r>
                  </m:oMath>
                </a14:m>
                <a:r>
                  <a:rPr lang="zh-CN" altLang="en-US" sz="1800" b="1" kern="0" dirty="0">
                    <a:solidFill>
                      <a:srgbClr val="000000"/>
                    </a:solidFill>
                    <a:latin typeface="Tahoma" panose="020B0604030504040204"/>
                    <a:ea typeface="宋体" panose="02010600030101010101" pitchFamily="2" charset="-122"/>
                  </a:rPr>
                  <a:t>是</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的位数。</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该要求是为了阻止基于选择明文的穷举攻击，即假定攻击者不知道</a:t>
                </a:r>
                <a:r>
                  <a:rPr lang="en-US" altLang="zh-CN" sz="1800" b="1" kern="0" dirty="0">
                    <a:solidFill>
                      <a:srgbClr val="000000"/>
                    </a:solidFill>
                    <a:latin typeface="Tahoma" panose="020B0604030504040204"/>
                    <a:ea typeface="宋体" panose="02010600030101010101" pitchFamily="2" charset="-122"/>
                  </a:rPr>
                  <a:t>K</a:t>
                </a:r>
                <a:r>
                  <a:rPr lang="zh-CN" altLang="en-US" sz="1800" b="1" kern="0" dirty="0">
                    <a:solidFill>
                      <a:srgbClr val="000000"/>
                    </a:solidFill>
                    <a:latin typeface="Tahoma" panose="020B0604030504040204"/>
                    <a:ea typeface="宋体" panose="02010600030101010101" pitchFamily="2" charset="-122"/>
                  </a:rPr>
                  <a:t>，但是他可以访问</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函数，能对消息产生</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，那么攻击者可以对各种消息计算</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，直至找到与给定</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相同的消息为止。如果</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函数具有均匀分布的特征，那么穷举方法平均需要</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kern="0">
                            <a:solidFill>
                              <a:srgbClr val="000000"/>
                            </a:solidFill>
                            <a:latin typeface="Cambria Math" panose="02040503050406030204" pitchFamily="18" charset="0"/>
                            <a:ea typeface="宋体" panose="02010600030101010101" pitchFamily="2" charset="-122"/>
                          </a:rPr>
                          <m:t>𝟐</m:t>
                        </m:r>
                      </m:e>
                      <m:sup>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𝒏</m:t>
                        </m:r>
                        <m:r>
                          <a:rPr lang="en-US" altLang="zh-CN" sz="1800" b="1" kern="0">
                            <a:solidFill>
                              <a:srgbClr val="000000"/>
                            </a:solidFill>
                            <a:latin typeface="Cambria Math" panose="02040503050406030204" pitchFamily="18" charset="0"/>
                            <a:ea typeface="宋体" panose="02010600030101010101" pitchFamily="2" charset="-122"/>
                          </a:rPr>
                          <m:t>−</m:t>
                        </m:r>
                        <m:r>
                          <a:rPr lang="en-US" altLang="zh-CN" sz="1800" b="1" kern="0">
                            <a:solidFill>
                              <a:srgbClr val="000000"/>
                            </a:solidFill>
                            <a:latin typeface="Cambria Math" panose="02040503050406030204" pitchFamily="18" charset="0"/>
                            <a:ea typeface="宋体" panose="02010600030101010101" pitchFamily="2" charset="-122"/>
                          </a:rPr>
                          <m:t>𝟏</m:t>
                        </m:r>
                        <m:r>
                          <a:rPr lang="en-US" altLang="zh-CN" sz="1800" b="1" kern="0">
                            <a:solidFill>
                              <a:srgbClr val="000000"/>
                            </a:solidFill>
                            <a:latin typeface="Cambria Math" panose="02040503050406030204" pitchFamily="18" charset="0"/>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步才能找到具有给定</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的消息。</a:t>
                </a:r>
                <a:endParaRPr lang="en-US" altLang="zh-CN" sz="1800" b="1" kern="0" dirty="0">
                  <a:solidFill>
                    <a:srgbClr val="000000"/>
                  </a:solidFill>
                  <a:latin typeface="Tahoma" panose="020B0604030504040204"/>
                  <a:ea typeface="宋体" panose="02010600030101010101" pitchFamily="2" charset="-122"/>
                </a:endParaRPr>
              </a:p>
              <a:p>
                <a:pPr marL="625475" lvl="2" indent="0" algn="just" eaLnBrk="1" hangingPunct="1">
                  <a:lnSpc>
                    <a:spcPct val="130000"/>
                  </a:lnSpc>
                  <a:spcBef>
                    <a:spcPct val="20000"/>
                  </a:spcBef>
                  <a:buClr>
                    <a:srgbClr val="4768F5"/>
                  </a:buClr>
                  <a:buSzPct val="60000"/>
                  <a:buNone/>
                </a:pP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731"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12.3 </a:t>
            </a:r>
            <a:r>
              <a:rPr lang="zh-CN" altLang="en-US" sz="2000">
                <a:solidFill>
                  <a:srgbClr val="4F56AD"/>
                </a:solidFill>
                <a:latin typeface="黑体" panose="02010609060101010101" pitchFamily="49" charset="-122"/>
              </a:rPr>
              <a:t>对消息认证码的要求</a:t>
            </a:r>
            <a:endParaRPr lang="zh-CN" altLang="en-US" sz="2000">
              <a:solidFill>
                <a:srgbClr val="4F56AD"/>
              </a:solidFill>
              <a:latin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设</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𝑴</m:t>
                        </m:r>
                      </m:e>
                      <m:sup>
                        <m:r>
                          <a:rPr lang="en-US" altLang="zh-CN" sz="1800" b="1" i="1" kern="0">
                            <a:solidFill>
                              <a:srgbClr val="000000"/>
                            </a:solidFill>
                            <a:latin typeface="Cambria Math" panose="02040503050406030204"/>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的某个已知的变换，即</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𝑴</m:t>
                        </m:r>
                      </m:e>
                      <m:sup>
                        <m:r>
                          <a:rPr lang="en-US" altLang="zh-CN" sz="1800" b="1" i="1" kern="0">
                            <a:solidFill>
                              <a:srgbClr val="000000"/>
                            </a:solidFill>
                            <a:latin typeface="Cambria Math" panose="02040503050406030204"/>
                            <a:ea typeface="宋体" panose="02010600030101010101" pitchFamily="2" charset="-122"/>
                          </a:rPr>
                          <m:t>′</m:t>
                        </m:r>
                      </m:sup>
                    </m:sSup>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𝒇</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，例如</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𝒇</m:t>
                    </m:r>
                  </m:oMath>
                </a14:m>
                <a:r>
                  <a:rPr lang="zh-CN" altLang="en-US" sz="1800" b="1" kern="0" dirty="0">
                    <a:solidFill>
                      <a:srgbClr val="000000"/>
                    </a:solidFill>
                    <a:latin typeface="Tahoma" panose="020B0604030504040204"/>
                    <a:ea typeface="宋体" panose="02010600030101010101" pitchFamily="2" charset="-122"/>
                  </a:rPr>
                  <a:t>可能是将</a:t>
                </a:r>
                <a14:m>
                  <m:oMath xmlns:m="http://schemas.openxmlformats.org/officeDocument/2006/math">
                    <m:r>
                      <a:rPr lang="en-US" altLang="zh-CN" sz="1800" b="1" i="1" kern="0" dirty="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的一位或多位取反，要求</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𝑷𝒓</m:t>
                      </m:r>
                      <m:d>
                        <m:dPr>
                          <m:begChr m:val="["/>
                          <m:endChr m:val="]"/>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i="1" kern="0">
                              <a:solidFill>
                                <a:srgbClr val="000000"/>
                              </a:solidFill>
                              <a:latin typeface="Cambria Math" panose="02040503050406030204"/>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i="1" kern="0">
                                  <a:solidFill>
                                    <a:srgbClr val="000000"/>
                                  </a:solidFill>
                                  <a:latin typeface="Cambria Math" panose="02040503050406030204"/>
                                  <a:ea typeface="宋体" panose="02010600030101010101" pitchFamily="2" charset="-122"/>
                                </a:rPr>
                                <m:t>𝑲</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e>
                          </m:d>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𝑴𝑨𝑪</m:t>
                          </m:r>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i="1" kern="0">
                                  <a:solidFill>
                                    <a:srgbClr val="000000"/>
                                  </a:solidFill>
                                  <a:latin typeface="Cambria Math" panose="02040503050406030204"/>
                                  <a:ea typeface="宋体" panose="02010600030101010101" pitchFamily="2" charset="-122"/>
                                </a:rPr>
                                <m:t>𝑲</m:t>
                              </m:r>
                              <m:r>
                                <a:rPr lang="en-US" altLang="zh-CN" sz="1800" b="1" i="1" ker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𝑴</m:t>
                                  </m:r>
                                </m:e>
                                <m:sup>
                                  <m:r>
                                    <a:rPr lang="en-US" altLang="zh-CN" sz="1800" b="1" i="1" kern="0">
                                      <a:solidFill>
                                        <a:srgbClr val="000000"/>
                                      </a:solidFill>
                                      <a:latin typeface="Cambria Math" panose="02040503050406030204"/>
                                      <a:ea typeface="宋体" panose="02010600030101010101" pitchFamily="2" charset="-122"/>
                                    </a:rPr>
                                    <m:t>′</m:t>
                                  </m:r>
                                </m:sup>
                              </m:sSup>
                            </m:e>
                          </m:d>
                        </m:e>
                      </m:d>
                      <m:r>
                        <a:rPr lang="en-US" altLang="zh-CN" sz="1800" b="1" i="1" ker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𝟐</m:t>
                          </m:r>
                        </m:e>
                        <m:sup>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𝒏</m:t>
                          </m:r>
                        </m:sup>
                      </m:sSup>
                    </m:oMath>
                  </m:oMathPara>
                </a14:m>
                <a:endParaRPr lang="en-US" altLang="zh-CN" sz="16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该要求，认证算法对消息的某部分或位不应比其他部分或位更弱，否则，已知</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𝑴𝑨𝑪</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𝑲</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𝑴</m:t>
                    </m:r>
                    <m:r>
                      <a:rPr lang="en-US" altLang="zh-CN" sz="1800" b="1" i="1" kern="0" dirty="0" smtClean="0">
                        <a:solidFill>
                          <a:srgbClr val="000000"/>
                        </a:solidFill>
                        <a:latin typeface="Cambria Math" panose="02040503050406030204" pitchFamily="18" charset="0"/>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的攻击者可以对</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的已知的“弱点”处进行修改，然后再计算</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，这样有可能更早得出具有给定</a:t>
                </a:r>
                <a:r>
                  <a:rPr lang="en-US" altLang="zh-CN" sz="1800" b="1" kern="0" dirty="0">
                    <a:solidFill>
                      <a:srgbClr val="000000"/>
                    </a:solidFill>
                    <a:latin typeface="Tahoma" panose="020B0604030504040204"/>
                    <a:ea typeface="宋体" panose="02010600030101010101" pitchFamily="2" charset="-122"/>
                  </a:rPr>
                  <a:t>MAC</a:t>
                </a:r>
                <a:r>
                  <a:rPr lang="zh-CN" altLang="en-US" sz="1800" b="1" kern="0" dirty="0">
                    <a:solidFill>
                      <a:srgbClr val="000000"/>
                    </a:solidFill>
                    <a:latin typeface="Tahoma" panose="020B0604030504040204"/>
                    <a:ea typeface="宋体" panose="02010600030101010101" pitchFamily="2" charset="-122"/>
                  </a:rPr>
                  <a:t>的新消息。</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484"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12.3 </a:t>
            </a:r>
            <a:r>
              <a:rPr lang="zh-CN" altLang="en-US" sz="2000">
                <a:solidFill>
                  <a:srgbClr val="4F56AD"/>
                </a:solidFill>
                <a:latin typeface="黑体" panose="02010609060101010101" pitchFamily="49" charset="-122"/>
              </a:rPr>
              <a:t>对消息认证码的要求</a:t>
            </a:r>
            <a:endParaRPr lang="zh-CN" altLang="en-US" sz="2000">
              <a:solidFill>
                <a:srgbClr val="4F56AD"/>
              </a:solidFill>
              <a:latin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525963"/>
              </a:xfrm>
            </p:spPr>
            <p:txBody>
              <a:bodyPr>
                <a:noAutofit/>
              </a:bodyPr>
              <a:lstStyle/>
              <a:p>
                <a:pPr marL="44450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mn-ea"/>
                  </a:rPr>
                  <a:t>对</a:t>
                </a:r>
                <a:r>
                  <a:rPr kumimoji="1" lang="en-US" altLang="zh-CN" sz="2400" kern="0" dirty="0">
                    <a:solidFill>
                      <a:srgbClr val="40458C"/>
                    </a:solidFill>
                    <a:latin typeface="+mn-ea"/>
                  </a:rPr>
                  <a:t>MAC</a:t>
                </a:r>
                <a:r>
                  <a:rPr kumimoji="1" lang="zh-CN" altLang="en-US" sz="2400" kern="0" dirty="0">
                    <a:solidFill>
                      <a:srgbClr val="40458C"/>
                    </a:solidFill>
                    <a:latin typeface="+mn-ea"/>
                  </a:rPr>
                  <a:t>的攻击有两类：穷举攻击和密码分析。</a:t>
                </a:r>
                <a:endParaRPr kumimoji="1" lang="en-US" altLang="zh-CN" sz="2400" kern="0" dirty="0">
                  <a:solidFill>
                    <a:srgbClr val="40458C"/>
                  </a:solidFill>
                  <a:latin typeface="+mn-ea"/>
                </a:endParaRPr>
              </a:p>
              <a:p>
                <a:pPr marL="514350" lvl="0" indent="-514350" eaLnBrk="1" hangingPunct="1">
                  <a:lnSpc>
                    <a:spcPct val="120000"/>
                  </a:lnSpc>
                  <a:spcBef>
                    <a:spcPct val="20000"/>
                  </a:spcBef>
                  <a:buClr>
                    <a:srgbClr val="40458C"/>
                  </a:buClr>
                  <a:buSzTx/>
                  <a:buFont typeface="+mj-lt"/>
                  <a:buAutoNum type="arabicPeriod"/>
                </a:pPr>
                <a:r>
                  <a:rPr kumimoji="1" lang="zh-CN" altLang="en-US" sz="2400" kern="0" dirty="0">
                    <a:solidFill>
                      <a:srgbClr val="E24C05"/>
                    </a:solidFill>
                    <a:latin typeface="Tahoma" panose="020B0604030504040204"/>
                    <a:ea typeface="宋体" panose="02010600030101010101" pitchFamily="2" charset="-122"/>
                  </a:rPr>
                  <a:t>穷举攻击</a:t>
                </a:r>
                <a:endParaRPr kumimoji="1"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a:t>
                </a: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的穷举攻击由于需要知道</a:t>
                </a:r>
                <a:r>
                  <a:rPr kumimoji="1" lang="en-US" altLang="zh-CN" sz="2000" b="1" kern="0" dirty="0">
                    <a:solidFill>
                      <a:srgbClr val="000000"/>
                    </a:solidFill>
                    <a:latin typeface="Tahoma" panose="020B0604030504040204"/>
                    <a:ea typeface="宋体" panose="02010600030101010101" pitchFamily="2" charset="-122"/>
                  </a:rPr>
                  <a:t>&lt;</a:t>
                </a:r>
                <a:r>
                  <a:rPr kumimoji="1" lang="zh-CN" altLang="en-US" sz="2000" b="1" kern="0" dirty="0">
                    <a:solidFill>
                      <a:srgbClr val="000000"/>
                    </a:solidFill>
                    <a:latin typeface="Tahoma" panose="020B0604030504040204"/>
                    <a:ea typeface="宋体" panose="02010600030101010101" pitchFamily="2" charset="-122"/>
                  </a:rPr>
                  <a:t>消息</a:t>
                </a:r>
                <a:r>
                  <a:rPr kumimoji="1" lang="en-US" altLang="zh-CN" sz="2000" b="1" kern="0" dirty="0">
                    <a:solidFill>
                      <a:srgbClr val="000000"/>
                    </a:solidFill>
                    <a:latin typeface="Tahoma" panose="020B0604030504040204"/>
                    <a:ea typeface="宋体" panose="02010600030101010101" pitchFamily="2" charset="-122"/>
                  </a:rPr>
                  <a:t>-MAC&gt;</a:t>
                </a:r>
                <a:r>
                  <a:rPr kumimoji="1" lang="zh-CN" altLang="en-US" sz="2000" b="1" kern="0" dirty="0">
                    <a:solidFill>
                      <a:srgbClr val="000000"/>
                    </a:solidFill>
                    <a:latin typeface="Tahoma" panose="020B0604030504040204"/>
                    <a:ea typeface="宋体" panose="02010600030101010101" pitchFamily="2" charset="-122"/>
                  </a:rPr>
                  <a:t>对，所以这种攻击会比对</a:t>
                </a:r>
                <a:r>
                  <a:rPr kumimoji="1" lang="en-US" altLang="zh-CN" sz="2000" b="1" kern="0" dirty="0">
                    <a:solidFill>
                      <a:srgbClr val="000000"/>
                    </a:solidFill>
                    <a:latin typeface="Tahoma" panose="020B0604030504040204"/>
                    <a:ea typeface="宋体" panose="02010600030101010101" pitchFamily="2" charset="-122"/>
                  </a:rPr>
                  <a:t>Hash</a:t>
                </a:r>
                <a:r>
                  <a:rPr kumimoji="1" lang="zh-CN" altLang="en-US" sz="2000" b="1" kern="0" dirty="0">
                    <a:solidFill>
                      <a:srgbClr val="000000"/>
                    </a:solidFill>
                    <a:latin typeface="Tahoma" panose="020B0604030504040204"/>
                    <a:ea typeface="宋体" panose="02010600030101010101" pitchFamily="2" charset="-122"/>
                  </a:rPr>
                  <a:t>函数的攻击更加困难。下面来分析其原因。</a:t>
                </a:r>
                <a:endParaRPr kumimoji="1" lang="zh-CN" altLang="en-US" sz="2000"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charset="0"/>
                  <a:buChar char="u"/>
                </a:pPr>
                <a:r>
                  <a:rPr kumimoji="1" lang="zh-CN" altLang="en-US" sz="1805" b="1" kern="0" dirty="0">
                    <a:solidFill>
                      <a:srgbClr val="000000"/>
                    </a:solidFill>
                    <a:latin typeface="Tahoma" panose="020B0604030504040204"/>
                    <a:ea typeface="宋体" panose="02010600030101010101" pitchFamily="2" charset="-122"/>
                  </a:rPr>
                  <a:t>攻击者可以按下述方式对</a:t>
                </a:r>
                <a:r>
                  <a:rPr kumimoji="1" lang="en-US" altLang="zh-CN" sz="1805" b="1" kern="0" dirty="0">
                    <a:solidFill>
                      <a:srgbClr val="000000"/>
                    </a:solidFill>
                    <a:latin typeface="Tahoma" panose="020B0604030504040204"/>
                    <a:ea typeface="宋体" panose="02010600030101010101" pitchFamily="2" charset="-122"/>
                  </a:rPr>
                  <a:t>Hash</a:t>
                </a:r>
                <a:r>
                  <a:rPr kumimoji="1" lang="zh-CN" altLang="en-US" sz="1805" b="1" kern="0" dirty="0">
                    <a:solidFill>
                      <a:srgbClr val="000000"/>
                    </a:solidFill>
                    <a:latin typeface="Tahoma" panose="020B0604030504040204"/>
                    <a:ea typeface="宋体" panose="02010600030101010101" pitchFamily="2" charset="-122"/>
                  </a:rPr>
                  <a:t>码进行攻击：对给定的消息</a:t>
                </a:r>
                <a14:m>
                  <m:oMath xmlns:m="http://schemas.openxmlformats.org/officeDocument/2006/math">
                    <m:r>
                      <a:rPr kumimoji="1" lang="en-US" altLang="zh-CN" sz="1805" b="1" i="1" kern="0" dirty="0" smtClean="0">
                        <a:solidFill>
                          <a:srgbClr val="000000"/>
                        </a:solidFill>
                        <a:latin typeface="Cambria Math" panose="02040503050406030204" pitchFamily="18" charset="0"/>
                        <a:ea typeface="宋体" panose="02010600030101010101" pitchFamily="2" charset="-122"/>
                      </a:rPr>
                      <m:t>𝒙</m:t>
                    </m:r>
                  </m:oMath>
                </a14:m>
                <a:r>
                  <a:rPr kumimoji="1" lang="zh-CN" altLang="en-US" sz="1805" b="1" kern="0" dirty="0">
                    <a:solidFill>
                      <a:srgbClr val="000000"/>
                    </a:solidFill>
                    <a:latin typeface="Tahoma" panose="020B0604030504040204"/>
                    <a:ea typeface="宋体" panose="02010600030101010101" pitchFamily="2" charset="-122"/>
                  </a:rPr>
                  <a:t>及其</a:t>
                </a:r>
                <a14:m>
                  <m:oMath xmlns:m="http://schemas.openxmlformats.org/officeDocument/2006/math">
                    <m:r>
                      <a:rPr kumimoji="1" lang="en-US" altLang="zh-CN" sz="1805" b="1" i="1" kern="0" dirty="0" smtClean="0">
                        <a:solidFill>
                          <a:srgbClr val="000000"/>
                        </a:solidFill>
                        <a:latin typeface="Cambria Math" panose="02040503050406030204" pitchFamily="18" charset="0"/>
                        <a:ea typeface="宋体" panose="02010600030101010101" pitchFamily="2" charset="-122"/>
                      </a:rPr>
                      <m:t>𝒏</m:t>
                    </m:r>
                  </m:oMath>
                </a14:m>
                <a:r>
                  <a:rPr kumimoji="1" lang="zh-CN" altLang="en-US" sz="1805" b="1" kern="0" dirty="0">
                    <a:solidFill>
                      <a:srgbClr val="000000"/>
                    </a:solidFill>
                    <a:latin typeface="Tahoma" panose="020B0604030504040204"/>
                    <a:ea typeface="宋体" panose="02010600030101010101" pitchFamily="2" charset="-122"/>
                  </a:rPr>
                  <a:t>位</a:t>
                </a:r>
                <a:r>
                  <a:rPr kumimoji="1" lang="en-US" altLang="zh-CN" sz="1805" b="1" kern="0" dirty="0">
                    <a:solidFill>
                      <a:srgbClr val="000000"/>
                    </a:solidFill>
                    <a:latin typeface="Tahoma" panose="020B0604030504040204"/>
                    <a:ea typeface="宋体" panose="02010600030101010101" pitchFamily="2" charset="-122"/>
                  </a:rPr>
                  <a:t>Hash</a:t>
                </a:r>
                <a:r>
                  <a:rPr kumimoji="1" lang="zh-CN" altLang="en-US" sz="1805" b="1" kern="0" dirty="0">
                    <a:solidFill>
                      <a:srgbClr val="000000"/>
                    </a:solidFill>
                    <a:latin typeface="Tahoma" panose="020B0604030504040204"/>
                    <a:ea typeface="宋体" panose="02010600030101010101" pitchFamily="2" charset="-122"/>
                  </a:rPr>
                  <a:t>码</a:t>
                </a:r>
                <a14:m>
                  <m:oMath xmlns:m="http://schemas.openxmlformats.org/officeDocument/2006/math">
                    <m:r>
                      <a:rPr kumimoji="1" lang="en-US" altLang="zh-CN" sz="1805" b="1" i="1" kern="0" dirty="0" smtClean="0">
                        <a:solidFill>
                          <a:srgbClr val="000000"/>
                        </a:solidFill>
                        <a:latin typeface="Cambria Math" panose="02040503050406030204" pitchFamily="18" charset="0"/>
                        <a:ea typeface="宋体" panose="02010600030101010101" pitchFamily="2" charset="-122"/>
                      </a:rPr>
                      <m:t>𝒉</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r>
                      <a:rPr kumimoji="1" lang="en-US" altLang="zh-CN" sz="1805" b="1" i="1" kern="0" dirty="0" smtClean="0">
                        <a:solidFill>
                          <a:srgbClr val="000000"/>
                        </a:solidFill>
                        <a:latin typeface="Cambria Math" panose="02040503050406030204" pitchFamily="18" charset="0"/>
                        <a:ea typeface="宋体" panose="02010600030101010101" pitchFamily="2" charset="-122"/>
                      </a:rPr>
                      <m:t>𝑯</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r>
                      <a:rPr kumimoji="1" lang="en-US" altLang="zh-CN" sz="1805" b="1" i="1" kern="0" dirty="0" smtClean="0">
                        <a:solidFill>
                          <a:srgbClr val="000000"/>
                        </a:solidFill>
                        <a:latin typeface="Cambria Math" panose="02040503050406030204" pitchFamily="18" charset="0"/>
                        <a:ea typeface="宋体" panose="02010600030101010101" pitchFamily="2" charset="-122"/>
                      </a:rPr>
                      <m:t>𝒙</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oMath>
                </a14:m>
                <a:r>
                  <a:rPr kumimoji="1" lang="zh-CN" altLang="en-US" sz="1805" b="1" kern="0" dirty="0">
                    <a:solidFill>
                      <a:srgbClr val="000000"/>
                    </a:solidFill>
                    <a:latin typeface="Tahoma" panose="020B0604030504040204"/>
                    <a:ea typeface="宋体" panose="02010600030101010101" pitchFamily="2" charset="-122"/>
                  </a:rPr>
                  <a:t>，寻找碰撞的穷举攻击方法可以随机挑选一个位串</a:t>
                </a:r>
                <a14:m>
                  <m:oMath xmlns:m="http://schemas.openxmlformats.org/officeDocument/2006/math">
                    <m:r>
                      <a:rPr kumimoji="1" lang="en-US" altLang="zh-CN" sz="1805" b="1" i="1" kern="0" dirty="0" smtClean="0">
                        <a:solidFill>
                          <a:srgbClr val="000000"/>
                        </a:solidFill>
                        <a:latin typeface="Cambria Math" panose="02040503050406030204" pitchFamily="18" charset="0"/>
                        <a:ea typeface="宋体" panose="02010600030101010101" pitchFamily="2" charset="-122"/>
                      </a:rPr>
                      <m:t>𝒚</m:t>
                    </m:r>
                  </m:oMath>
                </a14:m>
                <a:r>
                  <a:rPr kumimoji="1" lang="zh-CN" altLang="en-US" sz="1805" b="1" kern="0" dirty="0">
                    <a:solidFill>
                      <a:srgbClr val="000000"/>
                    </a:solidFill>
                    <a:latin typeface="Tahoma" panose="020B0604030504040204"/>
                    <a:ea typeface="宋体" panose="02010600030101010101" pitchFamily="2" charset="-122"/>
                  </a:rPr>
                  <a:t>，检查是否有</a:t>
                </a:r>
                <a14:m>
                  <m:oMath xmlns:m="http://schemas.openxmlformats.org/officeDocument/2006/math">
                    <m:r>
                      <a:rPr kumimoji="1" lang="en-US" altLang="zh-CN" sz="1805" b="1" i="1" kern="0" dirty="0" smtClean="0">
                        <a:solidFill>
                          <a:srgbClr val="000000"/>
                        </a:solidFill>
                        <a:latin typeface="Cambria Math" panose="02040503050406030204" pitchFamily="18" charset="0"/>
                        <a:ea typeface="宋体" panose="02010600030101010101" pitchFamily="2" charset="-122"/>
                      </a:rPr>
                      <m:t>𝑯</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r>
                      <a:rPr kumimoji="1" lang="en-US" altLang="zh-CN" sz="1805" b="1" i="1" kern="0" dirty="0" smtClean="0">
                        <a:solidFill>
                          <a:srgbClr val="000000"/>
                        </a:solidFill>
                        <a:latin typeface="Cambria Math" panose="02040503050406030204" pitchFamily="18" charset="0"/>
                        <a:ea typeface="宋体" panose="02010600030101010101" pitchFamily="2" charset="-122"/>
                      </a:rPr>
                      <m:t>𝒚</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r>
                      <a:rPr kumimoji="1" lang="en-US" altLang="zh-CN" sz="1805" b="1" i="1" kern="0" dirty="0" smtClean="0">
                        <a:solidFill>
                          <a:srgbClr val="000000"/>
                        </a:solidFill>
                        <a:latin typeface="Cambria Math" panose="02040503050406030204" pitchFamily="18" charset="0"/>
                        <a:ea typeface="宋体" panose="02010600030101010101" pitchFamily="2" charset="-122"/>
                      </a:rPr>
                      <m:t>𝑯</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r>
                      <a:rPr kumimoji="1" lang="en-US" altLang="zh-CN" sz="1805" b="1" i="1" kern="0" dirty="0" smtClean="0">
                        <a:solidFill>
                          <a:srgbClr val="000000"/>
                        </a:solidFill>
                        <a:latin typeface="Cambria Math" panose="02040503050406030204" pitchFamily="18" charset="0"/>
                        <a:ea typeface="宋体" panose="02010600030101010101" pitchFamily="2" charset="-122"/>
                      </a:rPr>
                      <m:t>𝒙</m:t>
                    </m:r>
                    <m:r>
                      <a:rPr kumimoji="1" lang="en-US" altLang="zh-CN" sz="1805" b="1" i="1" kern="0" dirty="0" smtClean="0">
                        <a:solidFill>
                          <a:srgbClr val="000000"/>
                        </a:solidFill>
                        <a:latin typeface="Cambria Math" panose="02040503050406030204" pitchFamily="18" charset="0"/>
                        <a:ea typeface="宋体" panose="02010600030101010101" pitchFamily="2" charset="-122"/>
                      </a:rPr>
                      <m:t>)</m:t>
                    </m:r>
                  </m:oMath>
                </a14:m>
                <a:r>
                  <a:rPr kumimoji="1" lang="zh-CN" altLang="en-US" sz="1805" b="1" kern="0" dirty="0">
                    <a:solidFill>
                      <a:srgbClr val="000000"/>
                    </a:solidFill>
                    <a:latin typeface="Tahoma" panose="020B0604030504040204"/>
                    <a:ea typeface="宋体" panose="02010600030101010101" pitchFamily="2" charset="-122"/>
                  </a:rPr>
                  <a:t>。攻击者可以以离线方式重复上述操作。</a:t>
                </a:r>
                <a:endParaRPr kumimoji="1" lang="zh-CN" altLang="en-US" sz="1805"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charset="0"/>
                  <a:buChar char="u"/>
                </a:pPr>
                <a:r>
                  <a:rPr kumimoji="1" lang="zh-CN" altLang="en-US" sz="1805" b="1" kern="0" dirty="0">
                    <a:solidFill>
                      <a:srgbClr val="000000"/>
                    </a:solidFill>
                    <a:latin typeface="Tahoma" panose="020B0604030504040204"/>
                    <a:ea typeface="宋体" panose="02010600030101010101" pitchFamily="2" charset="-122"/>
                  </a:rPr>
                  <a:t>但对</a:t>
                </a:r>
                <a:r>
                  <a:rPr kumimoji="1" lang="en-US" altLang="zh-CN" sz="1805" b="1" kern="0" dirty="0">
                    <a:solidFill>
                      <a:srgbClr val="000000"/>
                    </a:solidFill>
                    <a:latin typeface="Tahoma" panose="020B0604030504040204"/>
                    <a:ea typeface="宋体" panose="02010600030101010101" pitchFamily="2" charset="-122"/>
                  </a:rPr>
                  <a:t>MAC</a:t>
                </a:r>
                <a:r>
                  <a:rPr kumimoji="1" lang="zh-CN" altLang="en-US" sz="1805" b="1" kern="0" dirty="0">
                    <a:solidFill>
                      <a:srgbClr val="000000"/>
                    </a:solidFill>
                    <a:latin typeface="Tahoma" panose="020B0604030504040204"/>
                    <a:ea typeface="宋体" panose="02010600030101010101" pitchFamily="2" charset="-122"/>
                  </a:rPr>
                  <a:t>算法是否能使用离线攻击则依赖于密钥和</a:t>
                </a:r>
                <a:r>
                  <a:rPr kumimoji="1" lang="en-US" altLang="zh-CN" sz="1805" b="1" kern="0" dirty="0">
                    <a:solidFill>
                      <a:srgbClr val="000000"/>
                    </a:solidFill>
                    <a:latin typeface="Tahoma" panose="020B0604030504040204"/>
                    <a:ea typeface="宋体" panose="02010600030101010101" pitchFamily="2" charset="-122"/>
                  </a:rPr>
                  <a:t>MAC</a:t>
                </a:r>
                <a:r>
                  <a:rPr kumimoji="1" lang="zh-CN" altLang="en-US" sz="1805" b="1" kern="0" dirty="0">
                    <a:solidFill>
                      <a:srgbClr val="000000"/>
                    </a:solidFill>
                    <a:latin typeface="Tahoma" panose="020B0604030504040204"/>
                    <a:ea typeface="宋体" panose="02010600030101010101" pitchFamily="2" charset="-122"/>
                  </a:rPr>
                  <a:t>的长度。</a:t>
                </a:r>
                <a:endParaRPr kumimoji="1" lang="en-US" altLang="zh-CN" sz="1805" b="1" kern="0" dirty="0">
                  <a:solidFill>
                    <a:srgbClr val="000000"/>
                  </a:solidFill>
                  <a:latin typeface="Tahoma" panose="020B0604030504040204"/>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1"/>
                <a:stretch>
                  <a:fillRect t="-1" b="8"/>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12.4 MAC</a:t>
            </a:r>
            <a:r>
              <a:rPr lang="zh-CN" altLang="en-US" sz="2800">
                <a:solidFill>
                  <a:srgbClr val="000000"/>
                </a:solidFill>
                <a:latin typeface="黑体" panose="02010609060101010101" pitchFamily="49" charset="-122"/>
              </a:rPr>
              <a:t>的安全性</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836712"/>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黑体" panose="02010609060101010101" pitchFamily="49" charset="-122"/>
                  </a:rPr>
                  <a:t>在进一步讨论之前，我们先讨论</a:t>
                </a:r>
                <a:r>
                  <a:rPr lang="en-US" altLang="zh-CN" sz="2400" kern="0" dirty="0">
                    <a:solidFill>
                      <a:srgbClr val="40458C"/>
                    </a:solidFill>
                    <a:latin typeface="黑体" panose="02010609060101010101" pitchFamily="49" charset="-122"/>
                  </a:rPr>
                  <a:t>MAC</a:t>
                </a:r>
                <a:r>
                  <a:rPr lang="zh-CN" altLang="en-US" sz="2400" kern="0" dirty="0">
                    <a:solidFill>
                      <a:srgbClr val="40458C"/>
                    </a:solidFill>
                    <a:latin typeface="黑体" panose="02010609060101010101" pitchFamily="49" charset="-122"/>
                  </a:rPr>
                  <a:t>算法所应具有的安全性质，该性质可描述如下：</a:t>
                </a:r>
                <a:endParaRPr lang="en-US" altLang="zh-CN" sz="2400" kern="0" dirty="0">
                  <a:solidFill>
                    <a:srgbClr val="40458C"/>
                  </a:solidFill>
                  <a:latin typeface="黑体" panose="02010609060101010101" pitchFamily="49"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抗计算性：</a:t>
                </a:r>
                <a:r>
                  <a:rPr lang="zh-CN" altLang="en-US" sz="2000" b="1" kern="0" dirty="0">
                    <a:solidFill>
                      <a:srgbClr val="000000"/>
                    </a:solidFill>
                    <a:latin typeface="Tahoma" panose="020B0604030504040204"/>
                    <a:ea typeface="宋体" panose="02010600030101010101" pitchFamily="2" charset="-122"/>
                  </a:rPr>
                  <a:t>给定一个或多个</a:t>
                </a:r>
                <a:r>
                  <a:rPr lang="en-US" altLang="zh-CN" sz="2000" b="1" kern="0" dirty="0">
                    <a:solidFill>
                      <a:srgbClr val="000000"/>
                    </a:solidFill>
                    <a:latin typeface="Tahoma" panose="020B0604030504040204"/>
                    <a:ea typeface="宋体" panose="02010600030101010101" pitchFamily="2" charset="-122"/>
                  </a:rPr>
                  <a:t>&lt;</a:t>
                </a:r>
                <a:r>
                  <a:rPr lang="zh-CN" altLang="en-US" sz="2000" b="1" kern="0" dirty="0">
                    <a:solidFill>
                      <a:srgbClr val="000000"/>
                    </a:solidFill>
                    <a:latin typeface="Tahoma" panose="020B0604030504040204"/>
                    <a:ea typeface="宋体" panose="02010600030101010101" pitchFamily="2" charset="-122"/>
                  </a:rPr>
                  <a:t>消息</a:t>
                </a:r>
                <a:r>
                  <a:rPr lang="en-US" altLang="zh-CN" sz="2000" b="1" kern="0" dirty="0">
                    <a:solidFill>
                      <a:srgbClr val="000000"/>
                    </a:solidFill>
                    <a:latin typeface="Tahoma" panose="020B0604030504040204"/>
                    <a:ea typeface="宋体" panose="02010600030101010101" pitchFamily="2" charset="-122"/>
                  </a:rPr>
                  <a:t>-MAC&gt;</a:t>
                </a:r>
                <a:r>
                  <a:rPr lang="zh-CN" altLang="en-US" sz="2000" b="1" kern="0" dirty="0">
                    <a:solidFill>
                      <a:srgbClr val="000000"/>
                    </a:solidFill>
                    <a:latin typeface="Tahoma" panose="020B0604030504040204"/>
                    <a:ea typeface="宋体" panose="02010600030101010101" pitchFamily="2" charset="-122"/>
                  </a:rPr>
                  <a:t>对</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𝒙</m:t>
                        </m:r>
                      </m:e>
                      <m:sub>
                        <m:r>
                          <a:rPr lang="en-US" altLang="zh-CN" sz="2000" b="1" i="1" kern="0" smtClean="0">
                            <a:solidFill>
                              <a:srgbClr val="000000"/>
                            </a:solidFill>
                            <a:latin typeface="Cambria Math" panose="02040503050406030204"/>
                            <a:ea typeface="宋体" panose="02010600030101010101" pitchFamily="2" charset="-122"/>
                          </a:rPr>
                          <m:t>𝒊</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𝑴𝑨𝑪</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𝒙</m:t>
                            </m:r>
                          </m:e>
                          <m:sub>
                            <m:r>
                              <a:rPr lang="en-US" altLang="zh-CN" sz="2000" b="1" i="1" kern="0">
                                <a:solidFill>
                                  <a:srgbClr val="000000"/>
                                </a:solidFill>
                                <a:latin typeface="Cambria Math" panose="02040503050406030204"/>
                                <a:ea typeface="宋体" panose="02010600030101010101" pitchFamily="2" charset="-122"/>
                              </a:rPr>
                              <m:t>𝒊</m:t>
                            </m:r>
                          </m:sub>
                        </m:sSub>
                      </m:e>
                    </m:d>
                    <m:r>
                      <a:rPr lang="en-US" altLang="zh-CN" sz="2000" b="1" i="1" kern="0" smtClean="0">
                        <a:solidFill>
                          <a:srgbClr val="000000"/>
                        </a:solidFill>
                        <a:latin typeface="Cambria Math" panose="02040503050406030204" pitchFamily="18" charset="0"/>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，对任何新的输入</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𝒙</m:t>
                        </m:r>
                      </m:e>
                      <m:sub>
                        <m:r>
                          <a:rPr lang="en-US" altLang="zh-CN" sz="2000" b="1" i="1" kern="0" smtClean="0">
                            <a:solidFill>
                              <a:srgbClr val="000000"/>
                            </a:solidFill>
                            <a:latin typeface="Cambria Math" panose="02040503050406030204"/>
                            <a:ea typeface="Cambria Math" panose="02040503050406030204"/>
                          </a:rPr>
                          <m:t>𝒊</m:t>
                        </m:r>
                      </m:sub>
                    </m:sSub>
                  </m:oMath>
                </a14:m>
                <a:r>
                  <a:rPr lang="zh-CN" altLang="en-US" sz="2000" b="1" kern="0" dirty="0">
                    <a:solidFill>
                      <a:srgbClr val="000000"/>
                    </a:solidFill>
                    <a:latin typeface="Tahoma" panose="020B0604030504040204"/>
                    <a:ea typeface="宋体" panose="02010600030101010101" pitchFamily="2" charset="-122"/>
                  </a:rPr>
                  <a:t>，计算</a:t>
                </a:r>
                <a:r>
                  <a:rPr lang="en-US" altLang="zh-CN" sz="2000" b="1" kern="0" dirty="0">
                    <a:solidFill>
                      <a:srgbClr val="000000"/>
                    </a:solidFill>
                    <a:latin typeface="Tahoma" panose="020B0604030504040204"/>
                    <a:ea typeface="宋体" panose="02010600030101010101" pitchFamily="2" charset="-122"/>
                  </a:rPr>
                  <a:t>&lt;</a:t>
                </a:r>
                <a:r>
                  <a:rPr lang="zh-CN" altLang="en-US" sz="2000" b="1" kern="0" dirty="0">
                    <a:solidFill>
                      <a:srgbClr val="000000"/>
                    </a:solidFill>
                    <a:latin typeface="Tahoma" panose="020B0604030504040204"/>
                    <a:ea typeface="宋体" panose="02010600030101010101" pitchFamily="2" charset="-122"/>
                  </a:rPr>
                  <a:t>消息</a:t>
                </a:r>
                <a:r>
                  <a:rPr lang="en-US" altLang="zh-CN" sz="2000" b="1" kern="0" dirty="0">
                    <a:solidFill>
                      <a:srgbClr val="000000"/>
                    </a:solidFill>
                    <a:latin typeface="Tahoma" panose="020B0604030504040204"/>
                    <a:ea typeface="宋体" panose="02010600030101010101" pitchFamily="2" charset="-122"/>
                  </a:rPr>
                  <a:t>-MAC&gt;</a:t>
                </a:r>
                <a:r>
                  <a:rPr lang="zh-CN" altLang="en-US" sz="2000" b="1" kern="0" dirty="0">
                    <a:solidFill>
                      <a:srgbClr val="000000"/>
                    </a:solidFill>
                    <a:latin typeface="Tahoma" panose="020B0604030504040204"/>
                    <a:ea typeface="宋体" panose="02010600030101010101" pitchFamily="2" charset="-122"/>
                  </a:rPr>
                  <a:t>对</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𝑴𝑨𝑪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在计算上是不可行的。</a:t>
                </a:r>
                <a:endParaRPr lang="en-US" altLang="zh-CN" sz="2000" b="1" kern="0" dirty="0">
                  <a:solidFill>
                    <a:srgbClr val="000000"/>
                  </a:solidFill>
                  <a:latin typeface="Tahoma" panose="020B0604030504040204"/>
                  <a:ea typeface="宋体" panose="02010600030101010101" pitchFamily="2" charset="-122"/>
                </a:endParaRPr>
              </a:p>
              <a:p>
                <a:pPr marL="6273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对给定的消息</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𝒙</m:t>
                    </m:r>
                  </m:oMath>
                </a14:m>
                <a:r>
                  <a:rPr lang="zh-CN" altLang="en-US" sz="2000" b="1" kern="0" dirty="0">
                    <a:solidFill>
                      <a:srgbClr val="000000"/>
                    </a:solidFill>
                    <a:latin typeface="Tahoma" panose="020B0604030504040204"/>
                    <a:ea typeface="宋体" panose="02010600030101010101" pitchFamily="2" charset="-122"/>
                  </a:rPr>
                  <a:t>，攻击者可通过攻击</a:t>
                </a:r>
                <a:r>
                  <a:rPr lang="zh-CN" altLang="en-US" sz="2000" b="1" kern="0" dirty="0">
                    <a:solidFill>
                      <a:srgbClr val="0070C0"/>
                    </a:solidFill>
                    <a:latin typeface="Tahoma" panose="020B0604030504040204"/>
                    <a:ea typeface="宋体" panose="02010600030101010101" pitchFamily="2" charset="-122"/>
                  </a:rPr>
                  <a:t>密钥空间</a:t>
                </a:r>
                <a:r>
                  <a:rPr lang="zh-CN" altLang="en-US" sz="2000" b="1" kern="0" dirty="0">
                    <a:solidFill>
                      <a:srgbClr val="000000"/>
                    </a:solidFill>
                    <a:latin typeface="Tahoma" panose="020B0604030504040204"/>
                    <a:ea typeface="宋体" panose="02010600030101010101" pitchFamily="2" charset="-122"/>
                  </a:rPr>
                  <a:t>和</a:t>
                </a:r>
                <a:r>
                  <a:rPr lang="zh-CN" altLang="en-US" sz="2000" b="1" kern="0" dirty="0">
                    <a:solidFill>
                      <a:srgbClr val="0070C0"/>
                    </a:solidFill>
                    <a:latin typeface="Tahoma" panose="020B0604030504040204"/>
                    <a:ea typeface="宋体" panose="02010600030101010101" pitchFamily="2" charset="-122"/>
                  </a:rPr>
                  <a:t>攻击</a:t>
                </a:r>
                <a:r>
                  <a:rPr lang="en-US" altLang="zh-CN" sz="2000" b="1" kern="0" dirty="0">
                    <a:solidFill>
                      <a:srgbClr val="0070C0"/>
                    </a:solidFill>
                    <a:latin typeface="Tahoma" panose="020B0604030504040204"/>
                    <a:ea typeface="宋体" panose="02010600030101010101" pitchFamily="2" charset="-122"/>
                  </a:rPr>
                  <a:t>MAC</a:t>
                </a:r>
                <a:r>
                  <a:rPr lang="zh-CN" altLang="en-US" sz="2000" b="1" kern="0" dirty="0">
                    <a:solidFill>
                      <a:srgbClr val="0070C0"/>
                    </a:solidFill>
                    <a:latin typeface="Tahoma" panose="020B0604030504040204"/>
                    <a:ea typeface="宋体" panose="02010600030101010101" pitchFamily="2" charset="-122"/>
                  </a:rPr>
                  <a:t>值</a:t>
                </a:r>
                <a:r>
                  <a:rPr lang="zh-CN" altLang="en-US" sz="2000" b="1" kern="0" dirty="0">
                    <a:solidFill>
                      <a:srgbClr val="000000"/>
                    </a:solidFill>
                    <a:latin typeface="Tahoma" panose="020B0604030504040204"/>
                    <a:ea typeface="宋体" panose="02010600030101010101" pitchFamily="2" charset="-122"/>
                  </a:rPr>
                  <a:t>这两种方法来找出其</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。下面依次来讨论这些攻击。</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836712"/>
                <a:ext cx="8229600" cy="5688632"/>
              </a:xfrm>
              <a:prstGeom prst="rect">
                <a:avLst/>
              </a:prstGeom>
              <a:blipFill rotWithShape="1">
                <a:blip r:embed="rId1"/>
                <a:stretch>
                  <a:fillRect l="-2" t="-7"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12.4 MAC</a:t>
            </a:r>
            <a:r>
              <a:rPr lang="zh-CN" altLang="en-US" sz="2000">
                <a:solidFill>
                  <a:srgbClr val="4F56AD"/>
                </a:solidFill>
                <a:latin typeface="黑体" panose="02010609060101010101" pitchFamily="49" charset="-122"/>
              </a:rPr>
              <a:t>的安全性</a:t>
            </a:r>
            <a:endParaRPr lang="zh-CN" altLang="en-US" sz="2000">
              <a:solidFill>
                <a:srgbClr val="4F56AD"/>
              </a:solidFill>
              <a:latin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20688"/>
                <a:ext cx="8229600" cy="4880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25475" lvl="1" indent="-457200" eaLnBrk="1" hangingPunct="1">
                  <a:lnSpc>
                    <a:spcPct val="130000"/>
                  </a:lnSpc>
                  <a:spcBef>
                    <a:spcPct val="20000"/>
                  </a:spcBef>
                  <a:buClr>
                    <a:srgbClr val="4768F5"/>
                  </a:buClr>
                  <a:buSzPct val="60000"/>
                  <a:buFont typeface="Wingdings" panose="05000000000000000000" pitchFamily="2" charset="2"/>
                  <a:buChar char="q"/>
                </a:pPr>
                <a:r>
                  <a:rPr lang="zh-CN" altLang="en-US" sz="2190" b="1" kern="0" dirty="0">
                    <a:solidFill>
                      <a:srgbClr val="FF0000"/>
                    </a:solidFill>
                    <a:latin typeface="Tahoma" panose="020B0604030504040204"/>
                    <a:ea typeface="宋体" panose="02010600030101010101" pitchFamily="2" charset="-122"/>
                  </a:rPr>
                  <a:t>攻击密钥空间：</a:t>
                </a:r>
                <a:endParaRPr lang="zh-CN" altLang="en-US" sz="2190" b="1" kern="0" dirty="0">
                  <a:solidFill>
                    <a:srgbClr val="FF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如果攻击者能够确定</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密钥，那么他就可以对任何输入</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𝒙</m:t>
                    </m:r>
                  </m:oMath>
                </a14:m>
                <a:r>
                  <a:rPr lang="zh-CN" altLang="en-US" sz="2000" b="1" kern="0" dirty="0">
                    <a:solidFill>
                      <a:srgbClr val="000000"/>
                    </a:solidFill>
                    <a:latin typeface="Tahoma" panose="020B0604030504040204"/>
                    <a:ea typeface="宋体" panose="02010600030101010101" pitchFamily="2" charset="-122"/>
                  </a:rPr>
                  <a:t>产生有效的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a:t>
                </a:r>
                <a:endParaRPr lang="zh-CN" altLang="en-US" sz="2000"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5" b="1" kern="0" dirty="0">
                    <a:solidFill>
                      <a:srgbClr val="000000"/>
                    </a:solidFill>
                    <a:latin typeface="Tahoma" panose="020B0604030504040204"/>
                    <a:ea typeface="宋体" panose="02010600030101010101" pitchFamily="2" charset="-122"/>
                  </a:rPr>
                  <a:t>假定密钥长为</a:t>
                </a:r>
                <a14:m>
                  <m:oMath xmlns:m="http://schemas.openxmlformats.org/officeDocument/2006/math">
                    <m:r>
                      <a:rPr lang="en-US" altLang="zh-CN" sz="1805" b="1" i="1" kern="0" dirty="0" smtClean="0">
                        <a:solidFill>
                          <a:srgbClr val="000000"/>
                        </a:solidFill>
                        <a:latin typeface="Cambria Math" panose="02040503050406030204" pitchFamily="18" charset="0"/>
                        <a:ea typeface="宋体" panose="02010600030101010101" pitchFamily="2" charset="-122"/>
                      </a:rPr>
                      <m:t>𝒌</m:t>
                    </m:r>
                  </m:oMath>
                </a14:m>
                <a:r>
                  <a:rPr lang="zh-CN" altLang="en-US" sz="1805" b="1" kern="0" dirty="0">
                    <a:solidFill>
                      <a:srgbClr val="000000"/>
                    </a:solidFill>
                    <a:latin typeface="Tahoma" panose="020B0604030504040204"/>
                    <a:ea typeface="宋体" panose="02010600030101010101" pitchFamily="2" charset="-122"/>
                  </a:rPr>
                  <a:t>位，并且攻击者已知一个</a:t>
                </a:r>
                <a:r>
                  <a:rPr lang="en-US" altLang="zh-CN" sz="1805" b="1" kern="0" dirty="0">
                    <a:solidFill>
                      <a:srgbClr val="000000"/>
                    </a:solidFill>
                    <a:latin typeface="Tahoma" panose="020B0604030504040204"/>
                    <a:ea typeface="宋体" panose="02010600030101010101" pitchFamily="2" charset="-122"/>
                  </a:rPr>
                  <a:t>&lt;</a:t>
                </a:r>
                <a:r>
                  <a:rPr lang="zh-CN" altLang="en-US" sz="1805" b="1" kern="0" dirty="0">
                    <a:solidFill>
                      <a:srgbClr val="000000"/>
                    </a:solidFill>
                    <a:latin typeface="Tahoma" panose="020B0604030504040204"/>
                    <a:ea typeface="宋体" panose="02010600030101010101" pitchFamily="2" charset="-122"/>
                  </a:rPr>
                  <a:t>消息</a:t>
                </a:r>
                <a:r>
                  <a:rPr lang="en-US" altLang="zh-CN" sz="1805" b="1" kern="0" dirty="0">
                    <a:solidFill>
                      <a:srgbClr val="000000"/>
                    </a:solidFill>
                    <a:latin typeface="Tahoma" panose="020B0604030504040204"/>
                    <a:ea typeface="宋体" panose="02010600030101010101" pitchFamily="2" charset="-122"/>
                  </a:rPr>
                  <a:t>-MAC&gt;</a:t>
                </a:r>
                <a:r>
                  <a:rPr lang="zh-CN" altLang="en-US" sz="1805" b="1" kern="0" dirty="0">
                    <a:solidFill>
                      <a:srgbClr val="000000"/>
                    </a:solidFill>
                    <a:latin typeface="Tahoma" panose="020B0604030504040204"/>
                    <a:ea typeface="宋体" panose="02010600030101010101" pitchFamily="2" charset="-122"/>
                  </a:rPr>
                  <a:t>对，那么攻击者可用所有可能的密钥对该消息计算其</a:t>
                </a:r>
                <a14:m>
                  <m:oMath xmlns:m="http://schemas.openxmlformats.org/officeDocument/2006/math">
                    <m:r>
                      <a:rPr lang="en-US" altLang="zh-CN" sz="1805" b="1" i="1" kern="0" dirty="0" smtClean="0">
                        <a:solidFill>
                          <a:srgbClr val="000000"/>
                        </a:solidFill>
                        <a:latin typeface="Cambria Math" panose="02040503050406030204" pitchFamily="18" charset="0"/>
                        <a:ea typeface="宋体" panose="02010600030101010101" pitchFamily="2" charset="-122"/>
                      </a:rPr>
                      <m:t>𝒏</m:t>
                    </m:r>
                  </m:oMath>
                </a14:m>
                <a:r>
                  <a:rPr lang="zh-CN" altLang="en-US" sz="1805" b="1" kern="0" dirty="0">
                    <a:solidFill>
                      <a:srgbClr val="000000"/>
                    </a:solidFill>
                    <a:latin typeface="Tahoma" panose="020B0604030504040204"/>
                    <a:ea typeface="宋体" panose="02010600030101010101" pitchFamily="2" charset="-122"/>
                  </a:rPr>
                  <a:t>位</a:t>
                </a:r>
                <a:r>
                  <a:rPr lang="en-US" altLang="zh-CN" sz="1805" b="1" kern="0" dirty="0">
                    <a:solidFill>
                      <a:srgbClr val="000000"/>
                    </a:solidFill>
                    <a:latin typeface="Tahoma" panose="020B0604030504040204"/>
                    <a:ea typeface="宋体" panose="02010600030101010101" pitchFamily="2" charset="-122"/>
                  </a:rPr>
                  <a:t>MAC</a:t>
                </a:r>
                <a:r>
                  <a:rPr lang="zh-CN" altLang="en-US" sz="1805" b="1" kern="0" dirty="0">
                    <a:solidFill>
                      <a:srgbClr val="000000"/>
                    </a:solidFill>
                    <a:latin typeface="Tahoma" panose="020B0604030504040204"/>
                    <a:ea typeface="宋体" panose="02010600030101010101" pitchFamily="2" charset="-122"/>
                  </a:rPr>
                  <a:t>，这样至少有一个密钥会产生正确的</a:t>
                </a:r>
                <a:r>
                  <a:rPr lang="en-US" altLang="zh-CN" sz="1805" b="1" kern="0" dirty="0">
                    <a:solidFill>
                      <a:srgbClr val="000000"/>
                    </a:solidFill>
                    <a:latin typeface="Tahoma" panose="020B0604030504040204"/>
                    <a:ea typeface="宋体" panose="02010600030101010101" pitchFamily="2" charset="-122"/>
                  </a:rPr>
                  <a:t>MAC</a:t>
                </a:r>
                <a:r>
                  <a:rPr lang="zh-CN" altLang="en-US" sz="1805" b="1" kern="0" dirty="0">
                    <a:solidFill>
                      <a:srgbClr val="000000"/>
                    </a:solidFill>
                    <a:latin typeface="Tahoma" panose="020B0604030504040204"/>
                    <a:ea typeface="宋体" panose="02010600030101010101" pitchFamily="2" charset="-122"/>
                  </a:rPr>
                  <a:t>，该密钥就是原来用来产生该</a:t>
                </a:r>
                <a:r>
                  <a:rPr lang="en-US" altLang="zh-CN" sz="1805" b="1" kern="0" dirty="0">
                    <a:solidFill>
                      <a:srgbClr val="000000"/>
                    </a:solidFill>
                    <a:latin typeface="Tahoma" panose="020B0604030504040204"/>
                    <a:ea typeface="宋体" panose="02010600030101010101" pitchFamily="2" charset="-122"/>
                  </a:rPr>
                  <a:t>&lt;</a:t>
                </a:r>
                <a:r>
                  <a:rPr lang="zh-CN" altLang="en-US" sz="1805" b="1" kern="0" dirty="0">
                    <a:solidFill>
                      <a:srgbClr val="000000"/>
                    </a:solidFill>
                    <a:latin typeface="Tahoma" panose="020B0604030504040204"/>
                    <a:ea typeface="宋体" panose="02010600030101010101" pitchFamily="2" charset="-122"/>
                  </a:rPr>
                  <a:t>消息</a:t>
                </a:r>
                <a:r>
                  <a:rPr lang="en-US" altLang="zh-CN" sz="1805" b="1" kern="0" dirty="0">
                    <a:solidFill>
                      <a:srgbClr val="000000"/>
                    </a:solidFill>
                    <a:latin typeface="Tahoma" panose="020B0604030504040204"/>
                    <a:ea typeface="宋体" panose="02010600030101010101" pitchFamily="2" charset="-122"/>
                  </a:rPr>
                  <a:t>-MAC&gt;</a:t>
                </a:r>
                <a:r>
                  <a:rPr lang="zh-CN" altLang="en-US" sz="1805" b="1" kern="0" dirty="0">
                    <a:solidFill>
                      <a:srgbClr val="000000"/>
                    </a:solidFill>
                    <a:latin typeface="Tahoma" panose="020B0604030504040204"/>
                    <a:ea typeface="宋体" panose="02010600030101010101" pitchFamily="2" charset="-122"/>
                  </a:rPr>
                  <a:t>对的秘钥，此处所需的代价约为</a:t>
                </a:r>
                <a14:m>
                  <m:oMath xmlns:m="http://schemas.openxmlformats.org/officeDocument/2006/math">
                    <m:sSup>
                      <m:sSupPr>
                        <m:ctrlPr>
                          <a:rPr lang="en-US" altLang="zh-CN" sz="1805" b="1" i="1" kern="0" smtClean="0">
                            <a:solidFill>
                              <a:srgbClr val="000000"/>
                            </a:solidFill>
                            <a:latin typeface="Cambria Math" panose="02040503050406030204" pitchFamily="18" charset="0"/>
                            <a:ea typeface="宋体" panose="02010600030101010101" pitchFamily="2" charset="-122"/>
                          </a:rPr>
                        </m:ctrlPr>
                      </m:sSupPr>
                      <m:e>
                        <m:r>
                          <a:rPr lang="en-US" altLang="zh-CN" sz="1805" b="1" i="1" kern="0" smtClean="0">
                            <a:solidFill>
                              <a:srgbClr val="000000"/>
                            </a:solidFill>
                            <a:latin typeface="Cambria Math" panose="02040503050406030204"/>
                            <a:ea typeface="宋体" panose="02010600030101010101" pitchFamily="2" charset="-122"/>
                          </a:rPr>
                          <m:t>𝟐</m:t>
                        </m:r>
                      </m:e>
                      <m:sup>
                        <m:r>
                          <a:rPr lang="en-US" altLang="zh-CN" sz="1805" b="1" i="1" kern="0" smtClean="0">
                            <a:solidFill>
                              <a:srgbClr val="000000"/>
                            </a:solidFill>
                            <a:latin typeface="Cambria Math" panose="02040503050406030204"/>
                            <a:ea typeface="宋体" panose="02010600030101010101" pitchFamily="2" charset="-122"/>
                          </a:rPr>
                          <m:t>𝒌</m:t>
                        </m:r>
                      </m:sup>
                    </m:sSup>
                  </m:oMath>
                </a14:m>
                <a:r>
                  <a:rPr lang="en-US" altLang="zh-CN" sz="1805" b="1" kern="0" dirty="0">
                    <a:solidFill>
                      <a:srgbClr val="000000"/>
                    </a:solidFill>
                    <a:latin typeface="Tahoma" panose="020B0604030504040204"/>
                    <a:ea typeface="宋体" panose="02010600030101010101" pitchFamily="2" charset="-122"/>
                  </a:rPr>
                  <a:t>(</a:t>
                </a:r>
                <a:r>
                  <a:rPr lang="zh-CN" altLang="en-US" sz="1805" b="1" kern="0" dirty="0">
                    <a:solidFill>
                      <a:srgbClr val="000000"/>
                    </a:solidFill>
                    <a:latin typeface="Tahoma" panose="020B0604030504040204"/>
                    <a:ea typeface="宋体" panose="02010600030101010101" pitchFamily="2" charset="-122"/>
                  </a:rPr>
                  <a:t>即对</a:t>
                </a:r>
                <a14:m>
                  <m:oMath xmlns:m="http://schemas.openxmlformats.org/officeDocument/2006/math">
                    <m:sSup>
                      <m:sSupPr>
                        <m:ctrlPr>
                          <a:rPr lang="en-US" altLang="zh-CN" sz="1805" b="1" i="1" kern="0">
                            <a:solidFill>
                              <a:srgbClr val="000000"/>
                            </a:solidFill>
                            <a:latin typeface="Cambria Math" panose="02040503050406030204" pitchFamily="18" charset="0"/>
                            <a:ea typeface="宋体" panose="02010600030101010101" pitchFamily="2" charset="-122"/>
                          </a:rPr>
                        </m:ctrlPr>
                      </m:sSupPr>
                      <m:e>
                        <m:r>
                          <a:rPr lang="en-US" altLang="zh-CN" sz="1805" b="1" i="1" kern="0">
                            <a:solidFill>
                              <a:srgbClr val="000000"/>
                            </a:solidFill>
                            <a:latin typeface="Cambria Math" panose="02040503050406030204"/>
                            <a:ea typeface="宋体" panose="02010600030101010101" pitchFamily="2" charset="-122"/>
                          </a:rPr>
                          <m:t>𝟐</m:t>
                        </m:r>
                      </m:e>
                      <m:sup>
                        <m:r>
                          <a:rPr lang="en-US" altLang="zh-CN" sz="1805" b="1" i="1" kern="0">
                            <a:solidFill>
                              <a:srgbClr val="000000"/>
                            </a:solidFill>
                            <a:latin typeface="Cambria Math" panose="02040503050406030204"/>
                            <a:ea typeface="宋体" panose="02010600030101010101" pitchFamily="2" charset="-122"/>
                          </a:rPr>
                          <m:t>𝒌</m:t>
                        </m:r>
                      </m:sup>
                    </m:sSup>
                  </m:oMath>
                </a14:m>
                <a:r>
                  <a:rPr lang="zh-CN" altLang="en-US" sz="1805" b="1" kern="0" dirty="0">
                    <a:solidFill>
                      <a:srgbClr val="000000"/>
                    </a:solidFill>
                    <a:latin typeface="Tahoma" panose="020B0604030504040204"/>
                    <a:ea typeface="宋体" panose="02010600030101010101" pitchFamily="2" charset="-122"/>
                  </a:rPr>
                  <a:t>个可能的密钥中的每一个执行一次操作</a:t>
                </a:r>
                <a:r>
                  <a:rPr lang="en-US" altLang="zh-CN" sz="1805" b="1" kern="0" dirty="0">
                    <a:solidFill>
                      <a:srgbClr val="000000"/>
                    </a:solidFill>
                    <a:latin typeface="Tahoma" panose="020B0604030504040204"/>
                    <a:ea typeface="宋体" panose="02010600030101010101" pitchFamily="2" charset="-122"/>
                  </a:rPr>
                  <a:t>)</a:t>
                </a:r>
                <a:r>
                  <a:rPr lang="zh-CN" altLang="en-US" sz="1805" b="1" kern="0" dirty="0">
                    <a:solidFill>
                      <a:srgbClr val="000000"/>
                    </a:solidFill>
                    <a:latin typeface="Tahoma" panose="020B0604030504040204"/>
                    <a:ea typeface="宋体" panose="02010600030101010101" pitchFamily="2" charset="-122"/>
                  </a:rPr>
                  <a:t>。</a:t>
                </a:r>
                <a:endParaRPr lang="zh-CN" altLang="en-US" sz="1805"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995" b="1" kern="0" dirty="0">
                    <a:solidFill>
                      <a:srgbClr val="000000"/>
                    </a:solidFill>
                    <a:latin typeface="Tahoma" panose="020B0604030504040204"/>
                    <a:ea typeface="宋体" panose="02010600030101010101" pitchFamily="2" charset="-122"/>
                  </a:rPr>
                  <a:t>但是，因为</a:t>
                </a:r>
                <a:r>
                  <a:rPr lang="en-US" altLang="zh-CN" sz="1995" b="1" kern="0" dirty="0">
                    <a:solidFill>
                      <a:srgbClr val="000000"/>
                    </a:solidFill>
                    <a:latin typeface="Tahoma" panose="020B0604030504040204"/>
                    <a:ea typeface="宋体" panose="02010600030101010101" pitchFamily="2" charset="-122"/>
                  </a:rPr>
                  <a:t>MAC</a:t>
                </a:r>
                <a:r>
                  <a:rPr lang="zh-CN" altLang="en-US" sz="1995" b="1" kern="0" dirty="0">
                    <a:solidFill>
                      <a:srgbClr val="000000"/>
                    </a:solidFill>
                    <a:latin typeface="Tahoma" panose="020B0604030504040204"/>
                    <a:ea typeface="宋体" panose="02010600030101010101" pitchFamily="2" charset="-122"/>
                  </a:rPr>
                  <a:t>是多对一映射的，</a:t>
                </a:r>
                <a:r>
                  <a:rPr lang="zh-CN" altLang="en-US" sz="1805" b="1" kern="0" dirty="0">
                    <a:solidFill>
                      <a:srgbClr val="000000"/>
                    </a:solidFill>
                    <a:latin typeface="Tahoma" panose="020B0604030504040204"/>
                    <a:ea typeface="宋体" panose="02010600030101010101" pitchFamily="2" charset="-122"/>
                  </a:rPr>
                  <a:t>可能有其他一些密钥也会产生正确的</a:t>
                </a:r>
                <a:r>
                  <a:rPr lang="en-US" altLang="zh-CN" sz="1805" b="1" kern="0" dirty="0">
                    <a:solidFill>
                      <a:srgbClr val="000000"/>
                    </a:solidFill>
                    <a:latin typeface="Tahoma" panose="020B0604030504040204"/>
                    <a:ea typeface="宋体" panose="02010600030101010101" pitchFamily="2" charset="-122"/>
                  </a:rPr>
                  <a:t>MAC</a:t>
                </a:r>
                <a:r>
                  <a:rPr lang="zh-CN" altLang="en-US" sz="1805" b="1" kern="0" dirty="0">
                    <a:solidFill>
                      <a:srgbClr val="000000"/>
                    </a:solidFill>
                    <a:latin typeface="Tahoma" panose="020B0604030504040204"/>
                    <a:ea typeface="宋体" panose="02010600030101010101" pitchFamily="2" charset="-122"/>
                  </a:rPr>
                  <a:t>值。</a:t>
                </a:r>
                <a:endParaRPr lang="zh-CN" altLang="en-US" sz="1805"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pitchFamily="2" charset="2"/>
                  <a:buChar char="q"/>
                </a:pPr>
                <a:r>
                  <a:rPr lang="zh-CN" altLang="en-US" sz="1630" b="1" kern="0" dirty="0">
                    <a:solidFill>
                      <a:srgbClr val="000000"/>
                    </a:solidFill>
                    <a:latin typeface="Tahoma" panose="020B0604030504040204"/>
                    <a:ea typeface="宋体" panose="02010600030101010101" pitchFamily="2" charset="-122"/>
                  </a:rPr>
                  <a:t>因此，如果不止一个密钥产生正确的</a:t>
                </a:r>
                <a:r>
                  <a:rPr lang="en-US" altLang="zh-CN" sz="1630" b="1" kern="0" dirty="0">
                    <a:solidFill>
                      <a:srgbClr val="000000"/>
                    </a:solidFill>
                    <a:latin typeface="Tahoma" panose="020B0604030504040204"/>
                    <a:ea typeface="宋体" panose="02010600030101010101" pitchFamily="2" charset="-122"/>
                  </a:rPr>
                  <a:t>MAC</a:t>
                </a:r>
                <a:r>
                  <a:rPr lang="zh-CN" altLang="en-US" sz="1630" b="1" kern="0" dirty="0">
                    <a:solidFill>
                      <a:srgbClr val="000000"/>
                    </a:solidFill>
                    <a:latin typeface="Tahoma" panose="020B0604030504040204"/>
                    <a:ea typeface="宋体" panose="02010600030101010101" pitchFamily="2" charset="-122"/>
                  </a:rPr>
                  <a:t>值，那么必须检查其他一些</a:t>
                </a:r>
                <a:r>
                  <a:rPr lang="en-US" altLang="zh-CN" sz="1630" b="1" kern="0" dirty="0">
                    <a:solidFill>
                      <a:srgbClr val="000000"/>
                    </a:solidFill>
                    <a:latin typeface="Tahoma" panose="020B0604030504040204"/>
                    <a:ea typeface="宋体" panose="02010600030101010101" pitchFamily="2" charset="-122"/>
                  </a:rPr>
                  <a:t>&lt;</a:t>
                </a:r>
                <a:r>
                  <a:rPr lang="zh-CN" altLang="en-US" sz="1630" b="1" kern="0" dirty="0">
                    <a:solidFill>
                      <a:srgbClr val="000000"/>
                    </a:solidFill>
                    <a:latin typeface="Tahoma" panose="020B0604030504040204"/>
                    <a:ea typeface="宋体" panose="02010600030101010101" pitchFamily="2" charset="-122"/>
                  </a:rPr>
                  <a:t>消息</a:t>
                </a:r>
                <a:r>
                  <a:rPr lang="en-US" altLang="zh-CN" sz="1630" b="1" kern="0" dirty="0">
                    <a:solidFill>
                      <a:srgbClr val="000000"/>
                    </a:solidFill>
                    <a:latin typeface="Tahoma" panose="020B0604030504040204"/>
                    <a:ea typeface="宋体" panose="02010600030101010101" pitchFamily="2" charset="-122"/>
                  </a:rPr>
                  <a:t>-MAC&gt;</a:t>
                </a:r>
                <a:r>
                  <a:rPr lang="zh-CN" altLang="en-US" sz="1630" b="1" kern="0" dirty="0">
                    <a:solidFill>
                      <a:srgbClr val="000000"/>
                    </a:solidFill>
                    <a:latin typeface="Tahoma" panose="020B0604030504040204"/>
                    <a:ea typeface="宋体" panose="02010600030101010101" pitchFamily="2" charset="-122"/>
                  </a:rPr>
                  <a:t>对。可以证明，检测这些</a:t>
                </a:r>
                <a:r>
                  <a:rPr lang="en-US" altLang="zh-CN" sz="1630" b="1" kern="0" dirty="0">
                    <a:solidFill>
                      <a:srgbClr val="000000"/>
                    </a:solidFill>
                    <a:latin typeface="Tahoma" panose="020B0604030504040204"/>
                    <a:ea typeface="宋体" panose="02010600030101010101" pitchFamily="2" charset="-122"/>
                  </a:rPr>
                  <a:t>&lt;</a:t>
                </a:r>
                <a:r>
                  <a:rPr lang="zh-CN" altLang="en-US" sz="1630" b="1" kern="0" dirty="0">
                    <a:solidFill>
                      <a:srgbClr val="000000"/>
                    </a:solidFill>
                    <a:latin typeface="Tahoma" panose="020B0604030504040204"/>
                    <a:ea typeface="宋体" panose="02010600030101010101" pitchFamily="2" charset="-122"/>
                  </a:rPr>
                  <a:t>消息</a:t>
                </a:r>
                <a:r>
                  <a:rPr lang="en-US" altLang="zh-CN" sz="1630" b="1" kern="0" dirty="0">
                    <a:solidFill>
                      <a:srgbClr val="000000"/>
                    </a:solidFill>
                    <a:latin typeface="Tahoma" panose="020B0604030504040204"/>
                    <a:ea typeface="宋体" panose="02010600030101010101" pitchFamily="2" charset="-122"/>
                  </a:rPr>
                  <a:t>-MAC&gt;</a:t>
                </a:r>
                <a:r>
                  <a:rPr lang="zh-CN" altLang="en-US" sz="1630" b="1" kern="0" dirty="0">
                    <a:solidFill>
                      <a:srgbClr val="000000"/>
                    </a:solidFill>
                    <a:latin typeface="Tahoma" panose="020B0604030504040204"/>
                    <a:ea typeface="宋体" panose="02010600030101010101" pitchFamily="2" charset="-122"/>
                  </a:rPr>
                  <a:t>对所需的代价会迅速减小，并且总的代价约为</a:t>
                </a:r>
                <a14:m>
                  <m:oMath xmlns:m="http://schemas.openxmlformats.org/officeDocument/2006/math">
                    <m:sSup>
                      <m:sSupPr>
                        <m:ctrlPr>
                          <a:rPr lang="en-US" altLang="zh-CN" sz="1630" b="1" i="1" kern="0" smtClean="0">
                            <a:solidFill>
                              <a:srgbClr val="000000"/>
                            </a:solidFill>
                            <a:latin typeface="Cambria Math" panose="02040503050406030204" pitchFamily="18" charset="0"/>
                            <a:ea typeface="宋体" panose="02010600030101010101" pitchFamily="2" charset="-122"/>
                          </a:rPr>
                        </m:ctrlPr>
                      </m:sSupPr>
                      <m:e>
                        <m:r>
                          <a:rPr lang="en-US" altLang="zh-CN" sz="1630" b="1" i="1" kern="0" smtClean="0">
                            <a:solidFill>
                              <a:srgbClr val="000000"/>
                            </a:solidFill>
                            <a:latin typeface="Cambria Math" panose="02040503050406030204"/>
                            <a:ea typeface="宋体" panose="02010600030101010101" pitchFamily="2" charset="-122"/>
                          </a:rPr>
                          <m:t>𝟐</m:t>
                        </m:r>
                      </m:e>
                      <m:sup>
                        <m:r>
                          <a:rPr lang="en-US" altLang="zh-CN" sz="1630" b="1" i="1" kern="0" smtClean="0">
                            <a:solidFill>
                              <a:srgbClr val="000000"/>
                            </a:solidFill>
                            <a:latin typeface="Cambria Math" panose="02040503050406030204"/>
                            <a:ea typeface="宋体" panose="02010600030101010101" pitchFamily="2" charset="-122"/>
                          </a:rPr>
                          <m:t>𝒌</m:t>
                        </m:r>
                      </m:sup>
                    </m:sSup>
                  </m:oMath>
                </a14:m>
                <a:endParaRPr lang="en-US" altLang="zh-CN" sz="163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20688"/>
                <a:ext cx="8229600" cy="4880929"/>
              </a:xfrm>
              <a:prstGeom prst="rect">
                <a:avLst/>
              </a:prstGeom>
              <a:blipFill rotWithShape="1">
                <a:blip r:embed="rId1"/>
                <a:stretch>
                  <a:fillRect l="-2" t="-6" r="2" b="-1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12.4 MAC</a:t>
            </a:r>
            <a:r>
              <a:rPr lang="zh-CN" altLang="en-US" sz="2000">
                <a:solidFill>
                  <a:srgbClr val="4F56AD"/>
                </a:solidFill>
                <a:latin typeface="黑体" panose="02010609060101010101" pitchFamily="49" charset="-122"/>
              </a:rPr>
              <a:t>的安全性</a:t>
            </a:r>
            <a:endParaRPr lang="zh-CN" altLang="en-US" sz="2000">
              <a:solidFill>
                <a:srgbClr val="4F56AD"/>
              </a:solidFill>
              <a:latin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64704"/>
                <a:ext cx="82296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攻击</a:t>
                </a:r>
                <a:r>
                  <a:rPr lang="en-US" altLang="zh-CN" sz="2000" b="1" kern="0" dirty="0">
                    <a:solidFill>
                      <a:srgbClr val="FF0000"/>
                    </a:solidFill>
                    <a:latin typeface="Tahoma" panose="020B0604030504040204"/>
                    <a:ea typeface="宋体" panose="02010600030101010101" pitchFamily="2" charset="-122"/>
                  </a:rPr>
                  <a:t>MAC</a:t>
                </a:r>
                <a:r>
                  <a:rPr lang="zh-CN" altLang="en-US" sz="2000" b="1" kern="0" dirty="0">
                    <a:solidFill>
                      <a:srgbClr val="FF0000"/>
                    </a:solidFill>
                    <a:latin typeface="Tahoma" panose="020B0604030504040204"/>
                    <a:ea typeface="宋体" panose="02010600030101010101" pitchFamily="2" charset="-122"/>
                  </a:rPr>
                  <a:t>值：</a:t>
                </a:r>
                <a:r>
                  <a:rPr lang="zh-CN" altLang="en-US" sz="2000" b="1" kern="0" dirty="0">
                    <a:solidFill>
                      <a:srgbClr val="000000"/>
                    </a:solidFill>
                    <a:latin typeface="Tahoma" panose="020B0604030504040204"/>
                    <a:ea typeface="宋体" panose="02010600030101010101" pitchFamily="2" charset="-122"/>
                  </a:rPr>
                  <a:t>攻击者也可以攻击</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而不试图去找出密钥，这种攻击的目的是，对给定的消息产生其有效的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，或者对给定的</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产生相应的消息，这两种情形中，其代价为</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𝒏</m:t>
                        </m:r>
                      </m:sup>
                    </m:sSup>
                  </m:oMath>
                </a14:m>
                <a:r>
                  <a:rPr lang="zh-CN" altLang="en-US" sz="2000" b="1" kern="0" dirty="0">
                    <a:solidFill>
                      <a:srgbClr val="000000"/>
                    </a:solidFill>
                    <a:latin typeface="Tahoma" panose="020B0604030504040204"/>
                    <a:ea typeface="宋体" panose="02010600030101010101" pitchFamily="2" charset="-122"/>
                  </a:rPr>
                  <a:t>，与攻击具有单向性或抗弱碰撞能力的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码所需的代价相同。对</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攻击时，因为攻击者需要有已选择的</a:t>
                </a:r>
                <a:r>
                  <a:rPr lang="en-US" altLang="zh-CN" sz="2000" b="1" kern="0" dirty="0">
                    <a:solidFill>
                      <a:srgbClr val="000000"/>
                    </a:solidFill>
                    <a:latin typeface="Tahoma" panose="020B0604030504040204"/>
                    <a:ea typeface="宋体" panose="02010600030101010101" pitchFamily="2" charset="-122"/>
                  </a:rPr>
                  <a:t>&lt;</a:t>
                </a:r>
                <a:r>
                  <a:rPr lang="zh-CN" altLang="en-US" sz="2000" b="1" kern="0" dirty="0">
                    <a:solidFill>
                      <a:srgbClr val="000000"/>
                    </a:solidFill>
                    <a:latin typeface="Tahoma" panose="020B0604030504040204"/>
                    <a:ea typeface="宋体" panose="02010600030101010101" pitchFamily="2" charset="-122"/>
                  </a:rPr>
                  <a:t>消息</a:t>
                </a:r>
                <a:r>
                  <a:rPr lang="en-US" altLang="zh-CN" sz="2000" b="1" kern="0" dirty="0">
                    <a:solidFill>
                      <a:srgbClr val="000000"/>
                    </a:solidFill>
                    <a:latin typeface="Tahoma" panose="020B0604030504040204"/>
                    <a:ea typeface="宋体" panose="02010600030101010101" pitchFamily="2" charset="-122"/>
                  </a:rPr>
                  <a:t>-MAC&gt;</a:t>
                </a:r>
                <a:r>
                  <a:rPr lang="zh-CN" altLang="en-US" sz="2000" b="1" kern="0" dirty="0">
                    <a:solidFill>
                      <a:srgbClr val="000000"/>
                    </a:solidFill>
                    <a:latin typeface="Tahoma" panose="020B0604030504040204"/>
                    <a:ea typeface="宋体" panose="02010600030101010101" pitchFamily="2" charset="-122"/>
                  </a:rPr>
                  <a:t>对或者密钥信息，所以这种攻击</a:t>
                </a:r>
                <a:r>
                  <a:rPr lang="zh-CN" altLang="en-US" sz="2000" b="1" kern="0" dirty="0">
                    <a:solidFill>
                      <a:srgbClr val="0000FF"/>
                    </a:solidFill>
                    <a:latin typeface="Tahoma" panose="020B0604030504040204"/>
                    <a:ea typeface="宋体" panose="02010600030101010101" pitchFamily="2" charset="-122"/>
                  </a:rPr>
                  <a:t>不能离线进行</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总之，对</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算法的穷举攻击所需的代价为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𝒎𝒊𝒏</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𝒌</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𝒏</m:t>
                        </m:r>
                      </m:sup>
                    </m:sSup>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。其强度的评价与对称密码算法中的讨论类似。密钥长度和</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的长度应满足关系式</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𝒎𝒊𝒏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𝒌</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𝑵</m:t>
                    </m:r>
                  </m:oMath>
                </a14:m>
                <a:r>
                  <a:rPr lang="zh-CN" altLang="en-US" sz="2000" b="1" kern="0" dirty="0">
                    <a:solidFill>
                      <a:srgbClr val="000000"/>
                    </a:solidFill>
                    <a:latin typeface="Tahoma" panose="020B0604030504040204"/>
                    <a:ea typeface="宋体" panose="02010600030101010101" pitchFamily="2" charset="-122"/>
                  </a:rPr>
                  <a:t>，其中</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可以为</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64704"/>
                <a:ext cx="8229600" cy="4968552"/>
              </a:xfrm>
              <a:prstGeom prst="rect">
                <a:avLst/>
              </a:prstGeom>
              <a:blipFill rotWithShape="1">
                <a:blip r:embed="rId1"/>
                <a:stretch>
                  <a:fillRect l="-2" t="-3" r="2"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12.4 MAC</a:t>
            </a:r>
            <a:r>
              <a:rPr lang="zh-CN" altLang="en-US" sz="2000">
                <a:solidFill>
                  <a:srgbClr val="4F56AD"/>
                </a:solidFill>
                <a:latin typeface="黑体" panose="02010609060101010101" pitchFamily="49" charset="-122"/>
              </a:rPr>
              <a:t>的安全性</a:t>
            </a:r>
            <a:endParaRPr lang="zh-CN" altLang="en-US" sz="2000">
              <a:solidFill>
                <a:srgbClr val="4F56AD"/>
              </a:solidFill>
              <a:latin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kern="0">
                <a:solidFill>
                  <a:srgbClr val="E24C05"/>
                </a:solidFill>
                <a:latin typeface="Tahoma" panose="020B0604030504040204"/>
                <a:ea typeface="宋体" panose="02010600030101010101" pitchFamily="2" charset="-122"/>
              </a:rPr>
              <a:t>密码分析</a:t>
            </a:r>
            <a:endParaRPr lang="en-US" altLang="zh-CN" sz="24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a:solidFill>
                  <a:srgbClr val="000000"/>
                </a:solidFill>
                <a:latin typeface="Tahoma" panose="020B0604030504040204"/>
                <a:ea typeface="宋体" panose="02010600030101010101" pitchFamily="2" charset="-122"/>
              </a:rPr>
              <a:t>与对加密算法和</a:t>
            </a:r>
            <a:r>
              <a:rPr lang="en-US" altLang="zh-CN" sz="2000" b="1" kern="0">
                <a:solidFill>
                  <a:srgbClr val="000000"/>
                </a:solidFill>
                <a:latin typeface="Tahoma" panose="020B0604030504040204"/>
                <a:ea typeface="宋体" panose="02010600030101010101" pitchFamily="2" charset="-122"/>
              </a:rPr>
              <a:t>Hash</a:t>
            </a:r>
            <a:r>
              <a:rPr lang="zh-CN" altLang="en-US" sz="2000" b="1" kern="0">
                <a:solidFill>
                  <a:srgbClr val="000000"/>
                </a:solidFill>
                <a:latin typeface="Tahoma" panose="020B0604030504040204"/>
                <a:ea typeface="宋体" panose="02010600030101010101" pitchFamily="2" charset="-122"/>
              </a:rPr>
              <a:t>函数的攻击一样，对</a:t>
            </a:r>
            <a:r>
              <a:rPr lang="en-US" altLang="zh-CN" sz="2000" b="1" kern="0">
                <a:solidFill>
                  <a:srgbClr val="000000"/>
                </a:solidFill>
                <a:latin typeface="Tahoma" panose="020B0604030504040204"/>
                <a:ea typeface="宋体" panose="02010600030101010101" pitchFamily="2" charset="-122"/>
              </a:rPr>
              <a:t>MAC</a:t>
            </a:r>
            <a:r>
              <a:rPr lang="zh-CN" altLang="en-US" sz="2000" b="1" kern="0">
                <a:solidFill>
                  <a:srgbClr val="000000"/>
                </a:solidFill>
                <a:latin typeface="Tahoma" panose="020B0604030504040204"/>
                <a:ea typeface="宋体" panose="02010600030101010101" pitchFamily="2" charset="-122"/>
              </a:rPr>
              <a:t>算法的密码分析攻击，也是利用算法的某种性质而不是通过穷举来进行的。评价</a:t>
            </a:r>
            <a:r>
              <a:rPr lang="en-US" altLang="zh-CN" sz="2000" b="1" kern="0">
                <a:solidFill>
                  <a:srgbClr val="000000"/>
                </a:solidFill>
                <a:latin typeface="Tahoma" panose="020B0604030504040204"/>
                <a:ea typeface="宋体" panose="02010600030101010101" pitchFamily="2" charset="-122"/>
              </a:rPr>
              <a:t>MAC</a:t>
            </a:r>
            <a:r>
              <a:rPr lang="zh-CN" altLang="en-US" sz="2000" b="1" kern="0">
                <a:solidFill>
                  <a:srgbClr val="000000"/>
                </a:solidFill>
                <a:latin typeface="Tahoma" panose="020B0604030504040204"/>
                <a:ea typeface="宋体" panose="02010600030101010101" pitchFamily="2" charset="-122"/>
              </a:rPr>
              <a:t>算法抗密码分析能力的方法是，将其与穷举攻击所需的代价相比，也就是说，理想的</a:t>
            </a:r>
            <a:r>
              <a:rPr lang="en-US" altLang="zh-CN" sz="2000" b="1" kern="0">
                <a:solidFill>
                  <a:srgbClr val="000000"/>
                </a:solidFill>
                <a:latin typeface="Tahoma" panose="020B0604030504040204"/>
                <a:ea typeface="宋体" panose="02010600030101010101" pitchFamily="2" charset="-122"/>
              </a:rPr>
              <a:t>MAC</a:t>
            </a:r>
            <a:r>
              <a:rPr lang="zh-CN" altLang="en-US" sz="2000" b="1" kern="0">
                <a:solidFill>
                  <a:srgbClr val="000000"/>
                </a:solidFill>
                <a:latin typeface="Tahoma" panose="020B0604030504040204"/>
                <a:ea typeface="宋体" panose="02010600030101010101" pitchFamily="2" charset="-122"/>
              </a:rPr>
              <a:t>算法要求密码分析攻击所需的代价大于或等于穷举攻击所需的代价。</a:t>
            </a:r>
            <a:endParaRPr lang="en-US" altLang="zh-CN" sz="20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a:solidFill>
                  <a:srgbClr val="000000"/>
                </a:solidFill>
                <a:latin typeface="Tahoma" panose="020B0604030504040204"/>
                <a:ea typeface="宋体" panose="02010600030101010101" pitchFamily="2" charset="-122"/>
              </a:rPr>
              <a:t>与</a:t>
            </a:r>
            <a:r>
              <a:rPr lang="en-US" altLang="zh-CN" sz="2000" b="1" kern="0">
                <a:solidFill>
                  <a:srgbClr val="000000"/>
                </a:solidFill>
                <a:latin typeface="Tahoma" panose="020B0604030504040204"/>
                <a:ea typeface="宋体" panose="02010600030101010101" pitchFamily="2" charset="-122"/>
              </a:rPr>
              <a:t>Hash</a:t>
            </a:r>
            <a:r>
              <a:rPr lang="zh-CN" altLang="en-US" sz="2000" b="1" kern="0">
                <a:solidFill>
                  <a:srgbClr val="000000"/>
                </a:solidFill>
                <a:latin typeface="Tahoma" panose="020B0604030504040204"/>
                <a:ea typeface="宋体" panose="02010600030101010101" pitchFamily="2" charset="-122"/>
              </a:rPr>
              <a:t>函数相比，</a:t>
            </a:r>
            <a:r>
              <a:rPr lang="en-US" altLang="zh-CN" sz="2000" b="1" kern="0">
                <a:solidFill>
                  <a:srgbClr val="000000"/>
                </a:solidFill>
                <a:latin typeface="Tahoma" panose="020B0604030504040204"/>
                <a:ea typeface="宋体" panose="02010600030101010101" pitchFamily="2" charset="-122"/>
              </a:rPr>
              <a:t>MAC</a:t>
            </a:r>
            <a:r>
              <a:rPr lang="zh-CN" altLang="en-US" sz="2000" b="1" kern="0">
                <a:solidFill>
                  <a:srgbClr val="000000"/>
                </a:solidFill>
                <a:latin typeface="Tahoma" panose="020B0604030504040204"/>
                <a:ea typeface="宋体" panose="02010600030101010101" pitchFamily="2" charset="-122"/>
              </a:rPr>
              <a:t>的结构种类更多，而且对</a:t>
            </a:r>
            <a:r>
              <a:rPr lang="en-US" altLang="zh-CN" sz="2000" b="1" kern="0">
                <a:solidFill>
                  <a:srgbClr val="000000"/>
                </a:solidFill>
                <a:latin typeface="Tahoma" panose="020B0604030504040204"/>
                <a:ea typeface="宋体" panose="02010600030101010101" pitchFamily="2" charset="-122"/>
              </a:rPr>
              <a:t>MAC</a:t>
            </a:r>
            <a:r>
              <a:rPr lang="zh-CN" altLang="en-US" sz="2000" b="1" kern="0">
                <a:solidFill>
                  <a:srgbClr val="000000"/>
                </a:solidFill>
                <a:latin typeface="Tahoma" panose="020B0604030504040204"/>
                <a:ea typeface="宋体" panose="02010600030101010101" pitchFamily="2" charset="-122"/>
              </a:rPr>
              <a:t>的密码分析攻击的研究很少，所以很难归纳总结对</a:t>
            </a:r>
            <a:r>
              <a:rPr lang="en-US" altLang="zh-CN" sz="2000" b="1" kern="0">
                <a:solidFill>
                  <a:srgbClr val="000000"/>
                </a:solidFill>
                <a:latin typeface="Tahoma" panose="020B0604030504040204"/>
                <a:ea typeface="宋体" panose="02010600030101010101" pitchFamily="2" charset="-122"/>
              </a:rPr>
              <a:t>MAC</a:t>
            </a:r>
            <a:r>
              <a:rPr lang="zh-CN" altLang="en-US" sz="2000" b="1" kern="0">
                <a:solidFill>
                  <a:srgbClr val="000000"/>
                </a:solidFill>
                <a:latin typeface="Tahoma" panose="020B0604030504040204"/>
                <a:ea typeface="宋体" panose="02010600030101010101" pitchFamily="2" charset="-122"/>
              </a:rPr>
              <a:t>的密码分析。</a:t>
            </a:r>
            <a:endParaRPr lang="en-US" altLang="zh-CN" sz="2000" b="1" kern="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12.4 MAC</a:t>
            </a:r>
            <a:r>
              <a:rPr lang="zh-CN" altLang="en-US" sz="2000">
                <a:solidFill>
                  <a:srgbClr val="4F56AD"/>
                </a:solidFill>
                <a:latin typeface="黑体" panose="02010609060101010101" pitchFamily="49" charset="-122"/>
              </a:rPr>
              <a:t>的安全性</a:t>
            </a:r>
            <a:endParaRPr lang="zh-CN" altLang="en-US" sz="2000">
              <a:solidFill>
                <a:srgbClr val="4F56AD"/>
              </a:solidFill>
              <a:latin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196752"/>
            <a:ext cx="8229600" cy="4525963"/>
          </a:xfrm>
        </p:spPr>
        <p:txBody>
          <a:bodyPr>
            <a:noAutofit/>
          </a:bodyPr>
          <a:lstStyle/>
          <a:p>
            <a:pPr marL="62420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利用密码学</a:t>
            </a:r>
            <a:r>
              <a:rPr kumimoji="1" lang="en-US" altLang="zh-CN" sz="2000" b="1" kern="0" dirty="0">
                <a:solidFill>
                  <a:srgbClr val="000000"/>
                </a:solidFill>
                <a:latin typeface="Tahoma" panose="020B0604030504040204"/>
                <a:ea typeface="宋体" panose="02010600030101010101" pitchFamily="2" charset="-122"/>
              </a:rPr>
              <a:t>Hash</a:t>
            </a:r>
            <a:r>
              <a:rPr kumimoji="1" lang="zh-CN" altLang="en-US" sz="2000" b="1" kern="0" dirty="0">
                <a:solidFill>
                  <a:srgbClr val="000000"/>
                </a:solidFill>
                <a:latin typeface="Tahoma" panose="020B0604030504040204"/>
                <a:ea typeface="宋体" panose="02010600030101010101" pitchFamily="2" charset="-122"/>
              </a:rPr>
              <a:t>函数来设计</a:t>
            </a: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比使用对称分组密码的</a:t>
            </a: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的优势是：</a:t>
            </a:r>
            <a:endParaRPr kumimoji="1" lang="zh-CN" altLang="en-US" sz="2000" b="1" kern="0" dirty="0">
              <a:solidFill>
                <a:srgbClr val="000000"/>
              </a:solidFill>
              <a:latin typeface="Tahoma" panose="020B0604030504040204"/>
              <a:ea typeface="宋体" panose="02010600030101010101" pitchFamily="2" charset="-122"/>
            </a:endParaRPr>
          </a:p>
          <a:p>
            <a:pPr marL="1081405" lvl="3" indent="-457200" eaLnBrk="1" hangingPunct="1">
              <a:lnSpc>
                <a:spcPct val="130000"/>
              </a:lnSpc>
              <a:spcBef>
                <a:spcPct val="20000"/>
              </a:spcBef>
              <a:buClr>
                <a:srgbClr val="4768F5"/>
              </a:buClr>
              <a:buSzPct val="60000"/>
              <a:buFont typeface="Wingdings" panose="05000000000000000000" charset="0"/>
              <a:buChar char="u"/>
            </a:pPr>
            <a:r>
              <a:rPr kumimoji="1" lang="en-US" altLang="zh-CN" sz="1805" b="1" kern="0" dirty="0">
                <a:solidFill>
                  <a:srgbClr val="000000"/>
                </a:solidFill>
                <a:latin typeface="Tahoma" panose="020B0604030504040204"/>
                <a:ea typeface="宋体" panose="02010600030101010101" pitchFamily="2" charset="-122"/>
              </a:rPr>
              <a:t>(1)</a:t>
            </a:r>
            <a:r>
              <a:rPr kumimoji="1" lang="zh-CN" altLang="en-US" sz="1805" b="1" kern="0" dirty="0">
                <a:solidFill>
                  <a:srgbClr val="000000"/>
                </a:solidFill>
                <a:latin typeface="Tahoma" panose="020B0604030504040204"/>
                <a:ea typeface="宋体" panose="02010600030101010101" pitchFamily="2" charset="-122"/>
              </a:rPr>
              <a:t>一般像</a:t>
            </a:r>
            <a:r>
              <a:rPr kumimoji="1" lang="en-US" altLang="zh-CN" sz="1805" b="1" kern="0" dirty="0">
                <a:solidFill>
                  <a:srgbClr val="000000"/>
                </a:solidFill>
                <a:latin typeface="Tahoma" panose="020B0604030504040204"/>
                <a:ea typeface="宋体" panose="02010600030101010101" pitchFamily="2" charset="-122"/>
              </a:rPr>
              <a:t>MD5</a:t>
            </a:r>
            <a:r>
              <a:rPr kumimoji="1" lang="zh-CN" altLang="en-US" sz="1805" b="1" kern="0" dirty="0">
                <a:solidFill>
                  <a:srgbClr val="000000"/>
                </a:solidFill>
                <a:latin typeface="Tahoma" panose="020B0604030504040204"/>
                <a:ea typeface="宋体" panose="02010600030101010101" pitchFamily="2" charset="-122"/>
              </a:rPr>
              <a:t>和</a:t>
            </a:r>
            <a:r>
              <a:rPr kumimoji="1" lang="en-US" altLang="zh-CN" sz="1805" b="1" kern="0" dirty="0">
                <a:solidFill>
                  <a:srgbClr val="000000"/>
                </a:solidFill>
                <a:latin typeface="Tahoma" panose="020B0604030504040204"/>
                <a:ea typeface="宋体" panose="02010600030101010101" pitchFamily="2" charset="-122"/>
              </a:rPr>
              <a:t>SHA</a:t>
            </a:r>
            <a:r>
              <a:rPr kumimoji="1" lang="zh-CN" altLang="en-US" sz="1805" b="1" kern="0" dirty="0">
                <a:solidFill>
                  <a:srgbClr val="000000"/>
                </a:solidFill>
                <a:latin typeface="Tahoma" panose="020B0604030504040204"/>
                <a:ea typeface="宋体" panose="02010600030101010101" pitchFamily="2" charset="-122"/>
              </a:rPr>
              <a:t>这样的密码学</a:t>
            </a:r>
            <a:r>
              <a:rPr kumimoji="1" lang="en-US" altLang="zh-CN" sz="1805" b="1" kern="0" dirty="0">
                <a:solidFill>
                  <a:srgbClr val="000000"/>
                </a:solidFill>
                <a:latin typeface="Tahoma" panose="020B0604030504040204"/>
                <a:ea typeface="宋体" panose="02010600030101010101" pitchFamily="2" charset="-122"/>
              </a:rPr>
              <a:t>Hash</a:t>
            </a:r>
            <a:r>
              <a:rPr kumimoji="1" lang="zh-CN" altLang="en-US" sz="1805" b="1" kern="0" dirty="0">
                <a:solidFill>
                  <a:srgbClr val="000000"/>
                </a:solidFill>
                <a:latin typeface="Tahoma" panose="020B0604030504040204"/>
                <a:ea typeface="宋体" panose="02010600030101010101" pitchFamily="2" charset="-122"/>
              </a:rPr>
              <a:t>函数，其软件执行速度比诸如</a:t>
            </a:r>
            <a:r>
              <a:rPr kumimoji="1" lang="en-US" altLang="zh-CN" sz="1805" b="1" kern="0" dirty="0">
                <a:solidFill>
                  <a:srgbClr val="000000"/>
                </a:solidFill>
                <a:latin typeface="Tahoma" panose="020B0604030504040204"/>
                <a:ea typeface="宋体" panose="02010600030101010101" pitchFamily="2" charset="-122"/>
              </a:rPr>
              <a:t>DES</a:t>
            </a:r>
            <a:r>
              <a:rPr kumimoji="1" lang="zh-CN" altLang="en-US" sz="1805" b="1" kern="0" dirty="0">
                <a:solidFill>
                  <a:srgbClr val="000000"/>
                </a:solidFill>
                <a:latin typeface="Tahoma" panose="020B0604030504040204"/>
                <a:ea typeface="宋体" panose="02010600030101010101" pitchFamily="2" charset="-122"/>
              </a:rPr>
              <a:t>这样的对称分组密码要快。</a:t>
            </a:r>
            <a:endParaRPr kumimoji="1" lang="zh-CN" altLang="en-US" sz="1805" b="1" kern="0" dirty="0">
              <a:solidFill>
                <a:srgbClr val="000000"/>
              </a:solidFill>
              <a:latin typeface="Tahoma" panose="020B0604030504040204"/>
              <a:ea typeface="宋体" panose="02010600030101010101" pitchFamily="2" charset="-122"/>
            </a:endParaRPr>
          </a:p>
          <a:p>
            <a:pPr marL="1081405" lvl="3" indent="-457200" eaLnBrk="1" hangingPunct="1">
              <a:lnSpc>
                <a:spcPct val="130000"/>
              </a:lnSpc>
              <a:spcBef>
                <a:spcPct val="20000"/>
              </a:spcBef>
              <a:buClr>
                <a:srgbClr val="4768F5"/>
              </a:buClr>
              <a:buSzPct val="60000"/>
              <a:buFont typeface="Wingdings" panose="05000000000000000000" charset="0"/>
              <a:buChar char="u"/>
            </a:pP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有许多共享的密码学</a:t>
            </a:r>
            <a:r>
              <a:rPr kumimoji="1" lang="en-US" altLang="zh-CN" sz="2000" b="1" kern="0" dirty="0">
                <a:solidFill>
                  <a:srgbClr val="000000"/>
                </a:solidFill>
                <a:latin typeface="Tahoma" panose="020B0604030504040204"/>
                <a:ea typeface="宋体" panose="02010600030101010101" pitchFamily="2" charset="-122"/>
              </a:rPr>
              <a:t>Hash</a:t>
            </a:r>
            <a:r>
              <a:rPr kumimoji="1" lang="zh-CN" altLang="en-US" sz="2000" b="1" kern="0" dirty="0">
                <a:solidFill>
                  <a:srgbClr val="000000"/>
                </a:solidFill>
                <a:latin typeface="Tahoma" panose="020B0604030504040204"/>
                <a:ea typeface="宋体" panose="02010600030101010101" pitchFamily="2" charset="-122"/>
              </a:rPr>
              <a:t>函数代码库。</a:t>
            </a:r>
            <a:endParaRPr kumimoji="1" lang="en-US" altLang="zh-CN" sz="2000" b="1" kern="0" dirty="0">
              <a:solidFill>
                <a:srgbClr val="000000"/>
              </a:solidFill>
              <a:latin typeface="Tahoma" panose="020B0604030504040204"/>
              <a:ea typeface="宋体" panose="02010600030101010101" pitchFamily="2" charset="-122"/>
            </a:endParaRPr>
          </a:p>
          <a:p>
            <a:pPr marL="62420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目前，已经提出了许多方案将密钥加到现有的</a:t>
            </a:r>
            <a:r>
              <a:rPr kumimoji="1" lang="en-US" altLang="zh-CN" sz="2000" b="1" kern="0" dirty="0">
                <a:solidFill>
                  <a:srgbClr val="000000"/>
                </a:solidFill>
                <a:latin typeface="Tahoma" panose="020B0604030504040204"/>
                <a:ea typeface="宋体" panose="02010600030101010101" pitchFamily="2" charset="-122"/>
                <a:sym typeface="+mn-ea"/>
              </a:rPr>
              <a:t>Hash</a:t>
            </a:r>
            <a:r>
              <a:rPr kumimoji="1" lang="zh-CN" altLang="en-US" sz="2000" b="1" kern="0" dirty="0">
                <a:solidFill>
                  <a:srgbClr val="000000"/>
                </a:solidFill>
                <a:latin typeface="Tahoma" panose="020B0604030504040204"/>
                <a:ea typeface="宋体" panose="02010600030101010101" pitchFamily="2" charset="-122"/>
                <a:sym typeface="+mn-ea"/>
              </a:rPr>
              <a:t>函数中。</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1405" lvl="3" indent="-457200" eaLnBrk="1" hangingPunct="1">
              <a:lnSpc>
                <a:spcPct val="130000"/>
              </a:lnSpc>
              <a:spcBef>
                <a:spcPct val="20000"/>
              </a:spcBef>
              <a:buClr>
                <a:srgbClr val="4768F5"/>
              </a:buClr>
              <a:buSzPct val="60000"/>
              <a:buFont typeface="Wingdings" panose="05000000000000000000" charset="0"/>
              <a:buChar char="u"/>
            </a:pPr>
            <a:r>
              <a:rPr kumimoji="1" lang="zh-CN" altLang="en-US" sz="1805" b="1" kern="0" dirty="0">
                <a:solidFill>
                  <a:srgbClr val="000000"/>
                </a:solidFill>
                <a:latin typeface="Tahoma" panose="020B0604030504040204"/>
                <a:ea typeface="宋体" panose="02010600030101010101" pitchFamily="2" charset="-122"/>
              </a:rPr>
              <a:t>诸如</a:t>
            </a:r>
            <a:r>
              <a:rPr kumimoji="1" lang="en-US" altLang="zh-CN" sz="1805" b="1" kern="0" dirty="0">
                <a:solidFill>
                  <a:srgbClr val="000000"/>
                </a:solidFill>
                <a:latin typeface="Tahoma" panose="020B0604030504040204"/>
                <a:ea typeface="宋体" panose="02010600030101010101" pitchFamily="2" charset="-122"/>
              </a:rPr>
              <a:t>SHA</a:t>
            </a:r>
            <a:r>
              <a:rPr kumimoji="1" lang="zh-CN" altLang="en-US" sz="1805" b="1" kern="0" dirty="0">
                <a:solidFill>
                  <a:srgbClr val="000000"/>
                </a:solidFill>
                <a:latin typeface="Tahoma" panose="020B0604030504040204"/>
                <a:ea typeface="宋体" panose="02010600030101010101" pitchFamily="2" charset="-122"/>
              </a:rPr>
              <a:t>这样的</a:t>
            </a:r>
            <a:r>
              <a:rPr kumimoji="1" lang="en-US" altLang="zh-CN" sz="1805" b="1" kern="0" dirty="0">
                <a:solidFill>
                  <a:srgbClr val="000000"/>
                </a:solidFill>
                <a:latin typeface="Tahoma" panose="020B0604030504040204"/>
                <a:ea typeface="宋体" panose="02010600030101010101" pitchFamily="2" charset="-122"/>
              </a:rPr>
              <a:t>Hash</a:t>
            </a:r>
            <a:r>
              <a:rPr kumimoji="1" lang="zh-CN" altLang="en-US" sz="1805" b="1" kern="0" dirty="0">
                <a:solidFill>
                  <a:srgbClr val="000000"/>
                </a:solidFill>
                <a:latin typeface="Tahoma" panose="020B0604030504040204"/>
                <a:ea typeface="宋体" panose="02010600030101010101" pitchFamily="2" charset="-122"/>
              </a:rPr>
              <a:t>函数并不是专为</a:t>
            </a:r>
            <a:r>
              <a:rPr kumimoji="1" lang="en-US" altLang="zh-CN" sz="1805" b="1" kern="0" dirty="0">
                <a:solidFill>
                  <a:srgbClr val="000000"/>
                </a:solidFill>
                <a:latin typeface="Tahoma" panose="020B0604030504040204"/>
                <a:ea typeface="宋体" panose="02010600030101010101" pitchFamily="2" charset="-122"/>
              </a:rPr>
              <a:t>MAC</a:t>
            </a:r>
            <a:r>
              <a:rPr kumimoji="1" lang="zh-CN" altLang="en-US" sz="1805" b="1" kern="0" dirty="0">
                <a:solidFill>
                  <a:srgbClr val="000000"/>
                </a:solidFill>
                <a:latin typeface="Tahoma" panose="020B0604030504040204"/>
                <a:ea typeface="宋体" panose="02010600030101010101" pitchFamily="2" charset="-122"/>
              </a:rPr>
              <a:t>而设计的，由于</a:t>
            </a:r>
            <a:r>
              <a:rPr kumimoji="1" lang="en-US" altLang="zh-CN" sz="1805" b="1" kern="0" dirty="0">
                <a:solidFill>
                  <a:srgbClr val="000000"/>
                </a:solidFill>
                <a:latin typeface="Tahoma" panose="020B0604030504040204"/>
                <a:ea typeface="宋体" panose="02010600030101010101" pitchFamily="2" charset="-122"/>
              </a:rPr>
              <a:t>Hash</a:t>
            </a:r>
            <a:r>
              <a:rPr kumimoji="1" lang="zh-CN" altLang="en-US" sz="1805" b="1" kern="0" dirty="0">
                <a:solidFill>
                  <a:srgbClr val="000000"/>
                </a:solidFill>
                <a:latin typeface="Tahoma" panose="020B0604030504040204"/>
                <a:ea typeface="宋体" panose="02010600030101010101" pitchFamily="2" charset="-122"/>
              </a:rPr>
              <a:t>函数不依赖于秘密钥，所以它不能直接用于</a:t>
            </a:r>
            <a:r>
              <a:rPr kumimoji="1" lang="en-US" altLang="zh-CN" sz="1805" b="1" kern="0" dirty="0">
                <a:solidFill>
                  <a:srgbClr val="000000"/>
                </a:solidFill>
                <a:latin typeface="Tahoma" panose="020B0604030504040204"/>
                <a:ea typeface="宋体" panose="02010600030101010101" pitchFamily="2" charset="-122"/>
              </a:rPr>
              <a:t>MAC</a:t>
            </a:r>
            <a:r>
              <a:rPr kumimoji="1" lang="zh-CN" altLang="en-US" sz="1805" b="1" kern="0" dirty="0">
                <a:solidFill>
                  <a:srgbClr val="000000"/>
                </a:solidFill>
                <a:latin typeface="Tahoma" panose="020B0604030504040204"/>
                <a:ea typeface="宋体" panose="02010600030101010101" pitchFamily="2" charset="-122"/>
              </a:rPr>
              <a:t>。</a:t>
            </a:r>
            <a:endParaRPr kumimoji="1" lang="zh-CN" altLang="en-US" sz="1805" b="1" kern="0" dirty="0">
              <a:solidFill>
                <a:srgbClr val="000000"/>
              </a:solidFill>
              <a:latin typeface="Tahoma" panose="020B0604030504040204"/>
              <a:ea typeface="宋体" panose="02010600030101010101" pitchFamily="2" charset="-122"/>
            </a:endParaRPr>
          </a:p>
          <a:p>
            <a:pPr marL="1081405" lvl="3" indent="-457200" eaLnBrk="1" hangingPunct="1">
              <a:lnSpc>
                <a:spcPct val="130000"/>
              </a:lnSpc>
              <a:spcBef>
                <a:spcPct val="20000"/>
              </a:spcBef>
              <a:buClr>
                <a:srgbClr val="4768F5"/>
              </a:buClr>
              <a:buSzPct val="60000"/>
              <a:buFont typeface="Wingdings" panose="05000000000000000000" charset="0"/>
              <a:buChar char="u"/>
            </a:pPr>
            <a:r>
              <a:rPr lang="en-US" altLang="zh-CN" sz="1805" b="1" kern="0" dirty="0">
                <a:solidFill>
                  <a:srgbClr val="000000"/>
                </a:solidFill>
                <a:latin typeface="Tahoma" panose="020B0604030504040204"/>
                <a:ea typeface="宋体" panose="02010600030101010101" pitchFamily="2" charset="-122"/>
              </a:rPr>
              <a:t>HMAC</a:t>
            </a:r>
            <a:r>
              <a:rPr lang="zh-CN" altLang="en-US" sz="1805" b="1" kern="0" dirty="0">
                <a:solidFill>
                  <a:srgbClr val="000000"/>
                </a:solidFill>
                <a:latin typeface="Tahoma" panose="020B0604030504040204"/>
                <a:ea typeface="宋体" panose="02010600030101010101" pitchFamily="2" charset="-122"/>
              </a:rPr>
              <a:t>是最受支持的方案，它是</a:t>
            </a:r>
            <a:r>
              <a:rPr lang="en-US" altLang="zh-CN" sz="1805" b="1" kern="0" dirty="0">
                <a:solidFill>
                  <a:srgbClr val="000000"/>
                </a:solidFill>
                <a:latin typeface="Tahoma" panose="020B0604030504040204"/>
                <a:ea typeface="宋体" panose="02010600030101010101" pitchFamily="2" charset="-122"/>
              </a:rPr>
              <a:t>IP</a:t>
            </a:r>
            <a:r>
              <a:rPr lang="zh-CN" altLang="en-US" sz="1805" b="1" kern="0" dirty="0">
                <a:solidFill>
                  <a:srgbClr val="000000"/>
                </a:solidFill>
                <a:latin typeface="Tahoma" panose="020B0604030504040204"/>
                <a:ea typeface="宋体" panose="02010600030101010101" pitchFamily="2" charset="-122"/>
              </a:rPr>
              <a:t>安全里必须实现的</a:t>
            </a:r>
            <a:r>
              <a:rPr lang="en-US" altLang="zh-CN" sz="1805" b="1" kern="0" dirty="0">
                <a:solidFill>
                  <a:srgbClr val="000000"/>
                </a:solidFill>
                <a:latin typeface="Tahoma" panose="020B0604030504040204"/>
                <a:ea typeface="宋体" panose="02010600030101010101" pitchFamily="2" charset="-122"/>
              </a:rPr>
              <a:t>MAC</a:t>
            </a:r>
            <a:r>
              <a:rPr lang="zh-CN" altLang="en-US" sz="1805" b="1" kern="0" dirty="0">
                <a:solidFill>
                  <a:srgbClr val="000000"/>
                </a:solidFill>
                <a:latin typeface="Tahoma" panose="020B0604030504040204"/>
                <a:ea typeface="宋体" panose="02010600030101010101" pitchFamily="2" charset="-122"/>
              </a:rPr>
              <a:t>方案，并且其他</a:t>
            </a:r>
            <a:r>
              <a:rPr lang="en-US" altLang="zh-CN" sz="1805" b="1" kern="0" dirty="0">
                <a:solidFill>
                  <a:srgbClr val="000000"/>
                </a:solidFill>
                <a:latin typeface="Tahoma" panose="020B0604030504040204"/>
                <a:ea typeface="宋体" panose="02010600030101010101" pitchFamily="2" charset="-122"/>
              </a:rPr>
              <a:t>Internet</a:t>
            </a:r>
            <a:r>
              <a:rPr lang="zh-CN" altLang="en-US" sz="1805" b="1" kern="0" dirty="0">
                <a:solidFill>
                  <a:srgbClr val="000000"/>
                </a:solidFill>
                <a:latin typeface="Tahoma" panose="020B0604030504040204"/>
                <a:ea typeface="宋体" panose="02010600030101010101" pitchFamily="2" charset="-122"/>
              </a:rPr>
              <a:t>协议中</a:t>
            </a:r>
            <a:r>
              <a:rPr lang="en-US" altLang="zh-CN" sz="1805" b="1" kern="0" dirty="0">
                <a:solidFill>
                  <a:srgbClr val="000000"/>
                </a:solidFill>
                <a:latin typeface="Tahoma" panose="020B0604030504040204"/>
                <a:ea typeface="宋体" panose="02010600030101010101" pitchFamily="2" charset="-122"/>
              </a:rPr>
              <a:t>(</a:t>
            </a:r>
            <a:r>
              <a:rPr lang="zh-CN" altLang="en-US" sz="1805" b="1" kern="0" dirty="0">
                <a:solidFill>
                  <a:srgbClr val="000000"/>
                </a:solidFill>
                <a:latin typeface="Tahoma" panose="020B0604030504040204"/>
                <a:ea typeface="宋体" panose="02010600030101010101" pitchFamily="2" charset="-122"/>
              </a:rPr>
              <a:t>如</a:t>
            </a:r>
            <a:r>
              <a:rPr lang="en-US" altLang="zh-CN" sz="1805" b="1" kern="0" dirty="0">
                <a:solidFill>
                  <a:srgbClr val="000000"/>
                </a:solidFill>
                <a:latin typeface="Tahoma" panose="020B0604030504040204"/>
                <a:ea typeface="宋体" panose="02010600030101010101" pitchFamily="2" charset="-122"/>
              </a:rPr>
              <a:t>SSL)</a:t>
            </a:r>
            <a:r>
              <a:rPr lang="zh-CN" altLang="en-US" sz="1805" b="1" kern="0" dirty="0">
                <a:solidFill>
                  <a:srgbClr val="000000"/>
                </a:solidFill>
                <a:latin typeface="Tahoma" panose="020B0604030504040204"/>
                <a:ea typeface="宋体" panose="02010600030101010101" pitchFamily="2" charset="-122"/>
              </a:rPr>
              <a:t>也使用了</a:t>
            </a:r>
            <a:r>
              <a:rPr lang="en-US" altLang="zh-CN" sz="1805" b="1" kern="0" dirty="0">
                <a:solidFill>
                  <a:srgbClr val="000000"/>
                </a:solidFill>
                <a:latin typeface="Tahoma" panose="020B0604030504040204"/>
                <a:ea typeface="宋体" panose="02010600030101010101" pitchFamily="2" charset="-122"/>
              </a:rPr>
              <a:t>HMAC</a:t>
            </a:r>
            <a:r>
              <a:rPr lang="zh-CN" altLang="en-US" sz="1805" b="1" kern="0" dirty="0">
                <a:solidFill>
                  <a:srgbClr val="000000"/>
                </a:solidFill>
                <a:latin typeface="Tahoma" panose="020B0604030504040204"/>
                <a:ea typeface="宋体" panose="02010600030101010101" pitchFamily="2" charset="-122"/>
              </a:rPr>
              <a:t>。</a:t>
            </a:r>
            <a:r>
              <a:rPr lang="en-US" altLang="zh-CN" sz="1805" b="1" kern="0" dirty="0">
                <a:solidFill>
                  <a:srgbClr val="000000"/>
                </a:solidFill>
                <a:latin typeface="Tahoma" panose="020B0604030504040204"/>
                <a:ea typeface="宋体" panose="02010600030101010101" pitchFamily="2" charset="-122"/>
              </a:rPr>
              <a:t>HMAC</a:t>
            </a:r>
            <a:r>
              <a:rPr lang="zh-CN" altLang="en-US" sz="1805" b="1" kern="0" dirty="0">
                <a:solidFill>
                  <a:srgbClr val="000000"/>
                </a:solidFill>
                <a:latin typeface="Tahoma" panose="020B0604030504040204"/>
                <a:ea typeface="宋体" panose="02010600030101010101" pitchFamily="2" charset="-122"/>
              </a:rPr>
              <a:t>也已作为</a:t>
            </a:r>
            <a:r>
              <a:rPr lang="en-US" altLang="zh-CN" sz="1805" b="1" kern="0" dirty="0">
                <a:solidFill>
                  <a:srgbClr val="000000"/>
                </a:solidFill>
                <a:latin typeface="Tahoma" panose="020B0604030504040204"/>
                <a:ea typeface="宋体" panose="02010600030101010101" pitchFamily="2" charset="-122"/>
              </a:rPr>
              <a:t>NIST</a:t>
            </a:r>
            <a:r>
              <a:rPr lang="zh-CN" altLang="en-US" sz="1805" b="1" kern="0" dirty="0">
                <a:solidFill>
                  <a:srgbClr val="000000"/>
                </a:solidFill>
                <a:latin typeface="Tahoma" panose="020B0604030504040204"/>
                <a:ea typeface="宋体" panose="02010600030101010101" pitchFamily="2" charset="-122"/>
              </a:rPr>
              <a:t>的标准发布。</a:t>
            </a:r>
            <a:endParaRPr lang="en-US" altLang="zh-CN" sz="217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12.5 </a:t>
            </a:r>
            <a:r>
              <a:rPr lang="zh-CN" altLang="en-US" sz="2800">
                <a:solidFill>
                  <a:srgbClr val="000000"/>
                </a:solidFill>
                <a:latin typeface="黑体" panose="02010609060101010101" pitchFamily="49" charset="-122"/>
              </a:rPr>
              <a:t>基于</a:t>
            </a:r>
            <a:r>
              <a:rPr lang="en-US" altLang="zh-CN" sz="2800">
                <a:solidFill>
                  <a:srgbClr val="000000"/>
                </a:solidFill>
                <a:latin typeface="黑体" panose="02010609060101010101" pitchFamily="49" charset="-122"/>
              </a:rPr>
              <a:t>Hash</a:t>
            </a:r>
            <a:r>
              <a:rPr lang="zh-CN" altLang="en-US" sz="2800">
                <a:solidFill>
                  <a:srgbClr val="000000"/>
                </a:solidFill>
                <a:latin typeface="黑体" panose="02010609060101010101" pitchFamily="49" charset="-122"/>
              </a:rPr>
              <a:t>函数的</a:t>
            </a:r>
            <a:r>
              <a:rPr lang="en-US" altLang="zh-CN" sz="2800">
                <a:solidFill>
                  <a:srgbClr val="000000"/>
                </a:solidFill>
                <a:latin typeface="黑体" panose="02010609060101010101" pitchFamily="49" charset="-122"/>
              </a:rPr>
              <a:t>MAC</a:t>
            </a:r>
            <a:r>
              <a:rPr lang="zh-CN" altLang="en-US" sz="2800">
                <a:solidFill>
                  <a:srgbClr val="000000"/>
                </a:solidFill>
                <a:latin typeface="黑体" panose="02010609060101010101" pitchFamily="49" charset="-122"/>
              </a:rPr>
              <a:t>：</a:t>
            </a:r>
            <a:r>
              <a:rPr lang="en-US" altLang="zh-CN" sz="2800">
                <a:solidFill>
                  <a:srgbClr val="000000"/>
                </a:solidFill>
                <a:latin typeface="黑体" panose="02010609060101010101" pitchFamily="49" charset="-122"/>
              </a:rPr>
              <a:t>HMAC</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a:pPr>
            <a:r>
              <a:rPr lang="en-US" altLang="zh-CN" sz="2800" kern="0" dirty="0">
                <a:solidFill>
                  <a:srgbClr val="E24C05"/>
                </a:solidFill>
                <a:latin typeface="Tahoma" panose="020B0604030504040204"/>
                <a:ea typeface="宋体" panose="02010600030101010101" pitchFamily="2" charset="-122"/>
              </a:rPr>
              <a:t>HMAC</a:t>
            </a:r>
            <a:r>
              <a:rPr lang="zh-CN" altLang="en-US" sz="2800" kern="0" dirty="0">
                <a:solidFill>
                  <a:srgbClr val="E24C05"/>
                </a:solidFill>
                <a:latin typeface="Tahoma" panose="020B0604030504040204"/>
                <a:ea typeface="宋体" panose="02010600030101010101" pitchFamily="2" charset="-122"/>
              </a:rPr>
              <a:t>设计目标</a:t>
            </a:r>
            <a:endParaRPr lang="en-US" altLang="zh-CN" sz="24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a:solidFill>
                  <a:srgbClr val="40458C"/>
                </a:solidFill>
                <a:latin typeface="+mn-ea"/>
              </a:rPr>
              <a:t>RFC 2104</a:t>
            </a:r>
            <a:r>
              <a:rPr lang="zh-CN" altLang="en-US" sz="2400" kern="0" dirty="0">
                <a:solidFill>
                  <a:srgbClr val="40458C"/>
                </a:solidFill>
                <a:latin typeface="+mn-ea"/>
              </a:rPr>
              <a:t>给出了</a:t>
            </a:r>
            <a:r>
              <a:rPr lang="en-US" altLang="zh-CN" sz="2400" kern="0" dirty="0">
                <a:solidFill>
                  <a:srgbClr val="40458C"/>
                </a:solidFill>
                <a:latin typeface="+mn-ea"/>
              </a:rPr>
              <a:t>HMAC</a:t>
            </a:r>
            <a:r>
              <a:rPr lang="zh-CN" altLang="en-US" sz="2400" kern="0" dirty="0">
                <a:solidFill>
                  <a:srgbClr val="40458C"/>
                </a:solidFill>
                <a:latin typeface="+mn-ea"/>
              </a:rPr>
              <a:t>的设计目标。</a:t>
            </a:r>
            <a:endParaRPr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不必修改而直接使用现有的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函数。特别地，很容易免费得到软件上执行速度较快的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函数及其代码。</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如果找到或者需要更快或更安全的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函数，应能很容易地替代原来嵌入的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应保持</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函数的原有性能，不能过分降低其性能。</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对密钥的使用和处理应较简单。</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如果已知嵌入的</a:t>
            </a:r>
            <a:r>
              <a:rPr lang="en-US" altLang="zh-CN" sz="2000" b="1" kern="0" dirty="0">
                <a:solidFill>
                  <a:srgbClr val="000000"/>
                </a:solidFill>
                <a:latin typeface="Tahoma" panose="020B0604030504040204"/>
                <a:ea typeface="宋体" panose="02010600030101010101" pitchFamily="2" charset="-122"/>
              </a:rPr>
              <a:t>Hash</a:t>
            </a:r>
            <a:r>
              <a:rPr lang="zh-CN" altLang="en-US" sz="2000" b="1" kern="0" dirty="0">
                <a:solidFill>
                  <a:srgbClr val="000000"/>
                </a:solidFill>
                <a:latin typeface="Tahoma" panose="020B0604030504040204"/>
                <a:ea typeface="宋体" panose="02010600030101010101" pitchFamily="2" charset="-122"/>
              </a:rPr>
              <a:t>函数的强度，则完全可以知道认证机制抗密码分析的强度。</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前两个目标是</a:t>
            </a:r>
            <a:r>
              <a:rPr lang="en-US" altLang="zh-CN" sz="1800" b="1" kern="0" dirty="0">
                <a:solidFill>
                  <a:srgbClr val="000000"/>
                </a:solidFill>
                <a:latin typeface="Tahoma" panose="020B0604030504040204"/>
                <a:ea typeface="宋体" panose="02010600030101010101" pitchFamily="2" charset="-122"/>
              </a:rPr>
              <a:t>HMAC</a:t>
            </a:r>
            <a:r>
              <a:rPr lang="zh-CN" altLang="en-US" sz="1800" b="1" kern="0" dirty="0">
                <a:solidFill>
                  <a:srgbClr val="000000"/>
                </a:solidFill>
                <a:latin typeface="Tahoma" panose="020B0604030504040204"/>
                <a:ea typeface="宋体" panose="02010600030101010101" pitchFamily="2" charset="-122"/>
              </a:rPr>
              <a:t>为人们所接受的重要原因，</a:t>
            </a:r>
            <a:r>
              <a:rPr lang="en-US" altLang="zh-CN" sz="1800" b="1" kern="0" dirty="0">
                <a:solidFill>
                  <a:srgbClr val="000000"/>
                </a:solidFill>
                <a:latin typeface="Tahoma" panose="020B0604030504040204"/>
                <a:ea typeface="宋体" panose="02010600030101010101" pitchFamily="2" charset="-122"/>
              </a:rPr>
              <a:t>HMAC</a:t>
            </a:r>
            <a:r>
              <a:rPr lang="zh-CN" altLang="en-US" sz="1800" b="1" kern="0" dirty="0">
                <a:solidFill>
                  <a:srgbClr val="000000"/>
                </a:solidFill>
                <a:latin typeface="Tahoma" panose="020B0604030504040204"/>
                <a:ea typeface="宋体" panose="02010600030101010101" pitchFamily="2" charset="-122"/>
              </a:rPr>
              <a:t>将</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函数视为“</a:t>
            </a:r>
            <a:r>
              <a:rPr lang="zh-CN" altLang="en-US" sz="1800" b="1" kern="0" dirty="0">
                <a:solidFill>
                  <a:srgbClr val="FF0000"/>
                </a:solidFill>
                <a:latin typeface="Tahoma" panose="020B0604030504040204"/>
                <a:ea typeface="宋体" panose="02010600030101010101" pitchFamily="2" charset="-122"/>
              </a:rPr>
              <a:t>黑盒</a:t>
            </a:r>
            <a:r>
              <a:rPr lang="zh-CN" altLang="en-US" sz="1800" b="1" kern="0" dirty="0">
                <a:solidFill>
                  <a:srgbClr val="000000"/>
                </a:solidFill>
                <a:latin typeface="Tahoma" panose="020B0604030504040204"/>
                <a:ea typeface="宋体" panose="02010600030101010101" pitchFamily="2" charset="-122"/>
              </a:rPr>
              <a:t>”有两个好处。</a:t>
            </a:r>
            <a:endParaRPr lang="zh-CN" altLang="en-US" sz="1800"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charset="0"/>
              <a:buChar char="u"/>
            </a:pPr>
            <a:r>
              <a:rPr lang="zh-CN" altLang="en-US" sz="1625" b="1" kern="0" dirty="0">
                <a:solidFill>
                  <a:srgbClr val="000000"/>
                </a:solidFill>
                <a:latin typeface="Tahoma" panose="020B0604030504040204"/>
                <a:ea typeface="宋体" panose="02010600030101010101" pitchFamily="2" charset="-122"/>
              </a:rPr>
              <a:t>第一，实现</a:t>
            </a:r>
            <a:r>
              <a:rPr lang="en-US" altLang="zh-CN" sz="1625" b="1" kern="0" dirty="0">
                <a:solidFill>
                  <a:srgbClr val="000000"/>
                </a:solidFill>
                <a:latin typeface="Tahoma" panose="020B0604030504040204"/>
                <a:ea typeface="宋体" panose="02010600030101010101" pitchFamily="2" charset="-122"/>
              </a:rPr>
              <a:t>HMAC</a:t>
            </a:r>
            <a:r>
              <a:rPr lang="zh-CN" altLang="en-US" sz="1625" b="1" kern="0" dirty="0">
                <a:solidFill>
                  <a:srgbClr val="000000"/>
                </a:solidFill>
                <a:latin typeface="Tahoma" panose="020B0604030504040204"/>
                <a:ea typeface="宋体" panose="02010600030101010101" pitchFamily="2" charset="-122"/>
              </a:rPr>
              <a:t>时可将现有的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函数作为一个模块，这样可以对许多</a:t>
            </a:r>
            <a:r>
              <a:rPr lang="en-US" altLang="zh-CN" sz="1625" b="1" kern="0" dirty="0">
                <a:solidFill>
                  <a:srgbClr val="000000"/>
                </a:solidFill>
                <a:latin typeface="Tahoma" panose="020B0604030504040204"/>
                <a:ea typeface="宋体" panose="02010600030101010101" pitchFamily="2" charset="-122"/>
              </a:rPr>
              <a:t>HMAC</a:t>
            </a:r>
            <a:r>
              <a:rPr lang="zh-CN" altLang="en-US" sz="1625" b="1" kern="0" dirty="0">
                <a:solidFill>
                  <a:srgbClr val="000000"/>
                </a:solidFill>
                <a:latin typeface="Tahoma" panose="020B0604030504040204"/>
                <a:ea typeface="宋体" panose="02010600030101010101" pitchFamily="2" charset="-122"/>
              </a:rPr>
              <a:t>代码预先封装，并在需要时直接使用；</a:t>
            </a:r>
            <a:endParaRPr lang="zh-CN" altLang="en-US" sz="1625"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charset="0"/>
              <a:buChar char="u"/>
            </a:pPr>
            <a:r>
              <a:rPr lang="zh-CN" altLang="en-US" sz="1625" b="1" kern="0" dirty="0">
                <a:solidFill>
                  <a:srgbClr val="000000"/>
                </a:solidFill>
                <a:latin typeface="Tahoma" panose="020B0604030504040204"/>
                <a:ea typeface="宋体" panose="02010600030101010101" pitchFamily="2" charset="-122"/>
              </a:rPr>
              <a:t>第二，若希望或替代</a:t>
            </a:r>
            <a:r>
              <a:rPr lang="en-US" altLang="zh-CN" sz="1625" b="1" kern="0" dirty="0">
                <a:solidFill>
                  <a:srgbClr val="000000"/>
                </a:solidFill>
                <a:latin typeface="Tahoma" panose="020B0604030504040204"/>
                <a:ea typeface="宋体" panose="02010600030101010101" pitchFamily="2" charset="-122"/>
              </a:rPr>
              <a:t>HMAC</a:t>
            </a:r>
            <a:r>
              <a:rPr lang="zh-CN" altLang="en-US" sz="1625" b="1" kern="0" dirty="0">
                <a:solidFill>
                  <a:srgbClr val="000000"/>
                </a:solidFill>
                <a:latin typeface="Tahoma" panose="020B0604030504040204"/>
                <a:ea typeface="宋体" panose="02010600030101010101" pitchFamily="2" charset="-122"/>
              </a:rPr>
              <a:t>中的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，则只需删去现有的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函数模块并加入新的模块，例如需要更快的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函数时就可如此处理。更重要的是，如果嵌入的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函数的安全受到威胁，那么只需用更安全的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函数替代嵌入的</a:t>
            </a:r>
            <a:r>
              <a:rPr lang="en-US" altLang="zh-CN" sz="1625" b="1" kern="0" dirty="0">
                <a:solidFill>
                  <a:srgbClr val="000000"/>
                </a:solidFill>
                <a:latin typeface="Tahoma" panose="020B0604030504040204"/>
                <a:ea typeface="宋体" panose="02010600030101010101" pitchFamily="2" charset="-122"/>
              </a:rPr>
              <a:t>Hash</a:t>
            </a:r>
            <a:r>
              <a:rPr lang="zh-CN" altLang="en-US" sz="1625" b="1" kern="0" dirty="0">
                <a:solidFill>
                  <a:srgbClr val="000000"/>
                </a:solidFill>
                <a:latin typeface="Tahoma" panose="020B0604030504040204"/>
                <a:ea typeface="宋体" panose="02010600030101010101" pitchFamily="2" charset="-122"/>
              </a:rPr>
              <a:t>函数</a:t>
            </a:r>
            <a:r>
              <a:rPr lang="en-US" altLang="zh-CN" sz="1625" b="1" kern="0" dirty="0">
                <a:solidFill>
                  <a:srgbClr val="000000"/>
                </a:solidFill>
                <a:latin typeface="Tahoma" panose="020B0604030504040204"/>
                <a:ea typeface="宋体" panose="02010600030101010101" pitchFamily="2" charset="-122"/>
              </a:rPr>
              <a:t>(</a:t>
            </a:r>
            <a:r>
              <a:rPr lang="zh-CN" altLang="en-US" sz="1625" b="1" kern="0" dirty="0">
                <a:solidFill>
                  <a:srgbClr val="000000"/>
                </a:solidFill>
                <a:latin typeface="Tahoma" panose="020B0604030504040204"/>
                <a:ea typeface="宋体" panose="02010600030101010101" pitchFamily="2" charset="-122"/>
              </a:rPr>
              <a:t>如用</a:t>
            </a:r>
            <a:r>
              <a:rPr lang="en-US" altLang="zh-CN" sz="1625" b="1" kern="0" dirty="0">
                <a:solidFill>
                  <a:srgbClr val="000000"/>
                </a:solidFill>
                <a:latin typeface="Tahoma" panose="020B0604030504040204"/>
                <a:ea typeface="宋体" panose="02010600030101010101" pitchFamily="2" charset="-122"/>
              </a:rPr>
              <a:t>SHA-3</a:t>
            </a:r>
            <a:r>
              <a:rPr lang="zh-CN" altLang="en-US" sz="1625" b="1" kern="0" dirty="0">
                <a:solidFill>
                  <a:srgbClr val="000000"/>
                </a:solidFill>
                <a:latin typeface="Tahoma" panose="020B0604030504040204"/>
                <a:ea typeface="宋体" panose="02010600030101010101" pitchFamily="2" charset="-122"/>
              </a:rPr>
              <a:t>替代</a:t>
            </a:r>
            <a:r>
              <a:rPr lang="en-US" altLang="zh-CN" sz="1625" b="1" kern="0" dirty="0">
                <a:solidFill>
                  <a:srgbClr val="000000"/>
                </a:solidFill>
                <a:latin typeface="Tahoma" panose="020B0604030504040204"/>
                <a:ea typeface="宋体" panose="02010600030101010101" pitchFamily="2" charset="-122"/>
              </a:rPr>
              <a:t>SHA-2)</a:t>
            </a:r>
            <a:r>
              <a:rPr lang="zh-CN" altLang="en-US" sz="1625" b="1" kern="0" dirty="0">
                <a:solidFill>
                  <a:srgbClr val="000000"/>
                </a:solidFill>
                <a:latin typeface="Tahoma" panose="020B0604030504040204"/>
                <a:ea typeface="宋体" panose="02010600030101010101" pitchFamily="2" charset="-122"/>
              </a:rPr>
              <a:t>，仍然可保持</a:t>
            </a:r>
            <a:r>
              <a:rPr lang="en-US" altLang="zh-CN" sz="1625" b="1" kern="0" dirty="0">
                <a:solidFill>
                  <a:srgbClr val="000000"/>
                </a:solidFill>
                <a:latin typeface="Tahoma" panose="020B0604030504040204"/>
                <a:ea typeface="宋体" panose="02010600030101010101" pitchFamily="2" charset="-122"/>
              </a:rPr>
              <a:t>HMAC</a:t>
            </a:r>
            <a:r>
              <a:rPr lang="zh-CN" altLang="en-US" sz="1625" b="1" kern="0" dirty="0">
                <a:solidFill>
                  <a:srgbClr val="000000"/>
                </a:solidFill>
                <a:latin typeface="Tahoma" panose="020B0604030504040204"/>
                <a:ea typeface="宋体" panose="02010600030101010101" pitchFamily="2" charset="-122"/>
              </a:rPr>
              <a:t>的安全性。</a:t>
            </a:r>
            <a:endParaRPr lang="en-US" altLang="zh-CN" sz="1625"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上述最后一个设计目标实际上是</a:t>
            </a:r>
            <a:r>
              <a:rPr lang="en-US" altLang="zh-CN" sz="1800" b="1" kern="0" dirty="0">
                <a:solidFill>
                  <a:srgbClr val="000000"/>
                </a:solidFill>
                <a:latin typeface="Tahoma" panose="020B0604030504040204"/>
                <a:ea typeface="宋体" panose="02010600030101010101" pitchFamily="2" charset="-122"/>
              </a:rPr>
              <a:t>HMAC</a:t>
            </a:r>
            <a:r>
              <a:rPr lang="zh-CN" altLang="en-US" sz="1800" b="1" kern="0" dirty="0">
                <a:solidFill>
                  <a:srgbClr val="000000"/>
                </a:solidFill>
                <a:latin typeface="Tahoma" panose="020B0604030504040204"/>
                <a:ea typeface="宋体" panose="02010600030101010101" pitchFamily="2" charset="-122"/>
              </a:rPr>
              <a:t>优于其他基于</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的一些方法的主要方面，只要嵌入的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有合理的密码分析强度，则</a:t>
            </a:r>
            <a:r>
              <a:rPr lang="en-US" altLang="zh-CN" sz="1800" b="1" kern="0" dirty="0">
                <a:solidFill>
                  <a:srgbClr val="000000"/>
                </a:solidFill>
                <a:latin typeface="Tahoma" panose="020B0604030504040204"/>
                <a:ea typeface="宋体" panose="02010600030101010101" pitchFamily="2" charset="-122"/>
              </a:rPr>
              <a:t>HMAC</a:t>
            </a:r>
            <a:r>
              <a:rPr lang="zh-CN" altLang="en-US" sz="1800" b="1" kern="0" dirty="0">
                <a:solidFill>
                  <a:srgbClr val="000000"/>
                </a:solidFill>
                <a:latin typeface="Tahoma" panose="020B0604030504040204"/>
                <a:ea typeface="宋体" panose="02010600030101010101" pitchFamily="2" charset="-122"/>
              </a:rPr>
              <a:t>是安全的。</a:t>
            </a:r>
            <a:endParaRPr lang="en-US" altLang="zh-CN" sz="18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归纳起来，</a:t>
            </a:r>
            <a:r>
              <a:rPr lang="zh-CN" altLang="en-US" sz="2000" b="1" kern="0" dirty="0">
                <a:solidFill>
                  <a:srgbClr val="0000FF"/>
                </a:solidFill>
                <a:latin typeface="Tahoma" panose="020B0604030504040204"/>
                <a:ea typeface="宋体" panose="02010600030101010101" pitchFamily="2" charset="-122"/>
              </a:rPr>
              <a:t>消息认证</a:t>
            </a:r>
            <a:r>
              <a:rPr lang="zh-CN" altLang="en-US" sz="2000" b="1" kern="0" dirty="0">
                <a:solidFill>
                  <a:srgbClr val="000000"/>
                </a:solidFill>
                <a:latin typeface="Tahoma" panose="020B0604030504040204"/>
                <a:ea typeface="宋体" panose="02010600030101010101" pitchFamily="2" charset="-122"/>
              </a:rPr>
              <a:t>就是验证所收到的消息确实是来自真正的发送方，且是未被修改的消息，它也可验证消息的顺序和及时性。</a:t>
            </a:r>
            <a:r>
              <a:rPr lang="zh-CN" altLang="en-US" sz="2000" b="1" kern="0" dirty="0">
                <a:solidFill>
                  <a:srgbClr val="0000FF"/>
                </a:solidFill>
                <a:latin typeface="Tahoma" panose="020B0604030504040204"/>
                <a:ea typeface="宋体" panose="02010600030101010101" pitchFamily="2" charset="-122"/>
              </a:rPr>
              <a:t>数字签名</a:t>
            </a:r>
            <a:r>
              <a:rPr lang="zh-CN" altLang="en-US" sz="2000" b="1" kern="0" dirty="0">
                <a:solidFill>
                  <a:srgbClr val="000000"/>
                </a:solidFill>
                <a:latin typeface="Tahoma" panose="020B0604030504040204"/>
                <a:ea typeface="宋体" panose="02010600030101010101" pitchFamily="2" charset="-122"/>
              </a:rPr>
              <a:t>是一种认证技术，其中的一些方法可用来抗发送方否认攻击。</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11.1 </a:t>
            </a:r>
            <a:r>
              <a:rPr lang="zh-CN" altLang="en-US" sz="2000">
                <a:solidFill>
                  <a:srgbClr val="4F56AD"/>
                </a:solidFill>
                <a:latin typeface="黑体" panose="02010609060101010101" pitchFamily="49" charset="-122"/>
              </a:rPr>
              <a:t>密码学</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函数的应用</a:t>
            </a:r>
            <a:endParaRPr lang="zh-CN" altLang="en-US" sz="2000">
              <a:solidFill>
                <a:srgbClr val="4F56AD"/>
              </a:solidFill>
              <a:latin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7864" y="634082"/>
            <a:ext cx="5184576" cy="604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
        <p:nvSpPr>
          <p:cNvPr id="4" name="Rectangle 3"/>
          <p:cNvSpPr txBox="1">
            <a:spLocks noChangeArrowheads="1"/>
          </p:cNvSpPr>
          <p:nvPr/>
        </p:nvSpPr>
        <p:spPr bwMode="auto">
          <a:xfrm>
            <a:off x="467544" y="764704"/>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en-US" altLang="zh-CN" sz="2400" kern="0">
                <a:solidFill>
                  <a:srgbClr val="E24C05"/>
                </a:solidFill>
                <a:latin typeface="Tahoma" panose="020B0604030504040204"/>
                <a:ea typeface="宋体" panose="02010600030101010101" pitchFamily="2" charset="-122"/>
              </a:rPr>
              <a:t>HMAC</a:t>
            </a:r>
            <a:r>
              <a:rPr lang="zh-CN" altLang="en-US" sz="2400" kern="0">
                <a:solidFill>
                  <a:srgbClr val="E24C05"/>
                </a:solidFill>
                <a:latin typeface="Tahoma" panose="020B0604030504040204"/>
                <a:ea typeface="宋体" panose="02010600030101010101" pitchFamily="2" charset="-122"/>
              </a:rPr>
              <a:t>算法</a:t>
            </a:r>
            <a:endParaRPr lang="en-US" altLang="zh-CN" sz="2000" b="1" kern="0">
              <a:solidFill>
                <a:srgbClr val="000000"/>
              </a:solidFill>
              <a:latin typeface="Tahoma" panose="020B0604030504040204"/>
              <a:ea typeface="宋体" panose="02010600030101010101" pitchFamily="2" charset="-122"/>
            </a:endParaRPr>
          </a:p>
          <a:p>
            <a:pPr marL="984250" lvl="2" indent="-457200" eaLnBrk="1" hangingPunct="1">
              <a:lnSpc>
                <a:spcPct val="130000"/>
              </a:lnSpc>
              <a:spcBef>
                <a:spcPct val="20000"/>
              </a:spcBef>
              <a:buClr>
                <a:srgbClr val="4768F5"/>
              </a:buClr>
              <a:buSzPct val="60000"/>
              <a:buFont typeface="Wingdings" panose="05000000000000000000" pitchFamily="2" charset="2"/>
              <a:buChar char="q"/>
              <a:tabLst>
                <a:tab pos="1079500" algn="l"/>
              </a:tabLst>
            </a:pPr>
            <a:r>
              <a:rPr lang="en-US" altLang="zh-CN" sz="1800" b="1" kern="0">
                <a:solidFill>
                  <a:srgbClr val="000000"/>
                </a:solidFill>
                <a:latin typeface="Tahoma" panose="020B0604030504040204"/>
                <a:ea typeface="宋体" panose="02010600030101010101" pitchFamily="2" charset="-122"/>
              </a:rPr>
              <a:t>HMAC</a:t>
            </a:r>
            <a:r>
              <a:rPr lang="zh-CN" altLang="en-US" sz="1800" b="1" kern="0">
                <a:solidFill>
                  <a:srgbClr val="000000"/>
                </a:solidFill>
                <a:latin typeface="Tahoma" panose="020B0604030504040204"/>
                <a:ea typeface="宋体" panose="02010600030101010101" pitchFamily="2" charset="-122"/>
              </a:rPr>
              <a:t>的总体结构</a:t>
            </a:r>
            <a:endParaRPr lang="en-US" altLang="zh-CN" sz="1800" b="1" kern="0">
              <a:solidFill>
                <a:srgbClr val="000000"/>
              </a:solidFill>
              <a:latin typeface="Tahoma" panose="020B0604030504040204"/>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64704"/>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其中：</a:t>
                </a:r>
                <a:endParaRPr lang="en-US" altLang="zh-CN" sz="1800" b="1" kern="0" dirty="0">
                  <a:solidFill>
                    <a:srgbClr val="000000"/>
                  </a:solidFill>
                  <a:latin typeface="+mn-ea"/>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𝑯</m:t>
                    </m:r>
                  </m:oMath>
                </a14:m>
                <a:r>
                  <a:rPr lang="zh-CN" altLang="en-US" sz="1800" b="1" kern="0" dirty="0">
                    <a:solidFill>
                      <a:srgbClr val="000000"/>
                    </a:solidFill>
                    <a:latin typeface="Tahoma" panose="020B0604030504040204"/>
                    <a:ea typeface="宋体" panose="02010600030101010101" pitchFamily="2" charset="-122"/>
                  </a:rPr>
                  <a:t>为嵌入的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𝑰𝑽</m:t>
                    </m:r>
                  </m:oMath>
                </a14:m>
                <a:r>
                  <a:rPr lang="zh-CN" altLang="en-US" sz="1800" b="1" kern="0" dirty="0">
                    <a:solidFill>
                      <a:srgbClr val="000000"/>
                    </a:solidFill>
                    <a:latin typeface="Tahoma" panose="020B0604030504040204"/>
                    <a:ea typeface="宋体" panose="02010600030101010101" pitchFamily="2" charset="-122"/>
                  </a:rPr>
                  <a:t>为</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函数输入的初始值</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为</a:t>
                </a:r>
                <a:r>
                  <a:rPr lang="en-US" altLang="zh-CN" sz="1800" b="1" kern="0" dirty="0">
                    <a:solidFill>
                      <a:srgbClr val="000000"/>
                    </a:solidFill>
                    <a:latin typeface="Tahoma" panose="020B0604030504040204"/>
                    <a:ea typeface="宋体" panose="02010600030101010101" pitchFamily="2" charset="-122"/>
                  </a:rPr>
                  <a:t>HMAC</a:t>
                </a:r>
                <a:r>
                  <a:rPr lang="zh-CN" altLang="en-US" sz="1800" b="1" kern="0" dirty="0">
                    <a:solidFill>
                      <a:srgbClr val="000000"/>
                    </a:solidFill>
                    <a:latin typeface="Tahoma" panose="020B0604030504040204"/>
                    <a:ea typeface="宋体" panose="02010600030101010101" pitchFamily="2" charset="-122"/>
                  </a:rPr>
                  <a:t>的消息输入</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包括由嵌入</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函数定义的填充位</a:t>
                </a:r>
                <a:r>
                  <a:rPr lang="en-US" altLang="zh-CN" sz="1800" b="1" kern="0" dirty="0">
                    <a:solidFill>
                      <a:srgbClr val="000000"/>
                    </a:solidFill>
                    <a:latin typeface="Tahoma" panose="020B0604030504040204"/>
                    <a:ea typeface="宋体" panose="02010600030101010101" pitchFamily="2" charset="-122"/>
                  </a:rPr>
                  <a:t>)</a:t>
                </a:r>
                <a:endParaRPr lang="en-US" altLang="zh-CN" sz="1800" b="1" i="1" kern="0" dirty="0">
                  <a:solidFill>
                    <a:srgbClr val="000000"/>
                  </a:solidFill>
                  <a:latin typeface="Cambria Math" panose="0204050305040603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𝒀</m:t>
                        </m:r>
                      </m:e>
                      <m:sub>
                        <m:r>
                          <a:rPr lang="en-US" altLang="zh-CN" sz="1800" b="1" i="1" kern="0">
                            <a:solidFill>
                              <a:srgbClr val="000000"/>
                            </a:solidFill>
                            <a:latin typeface="Cambria Math" panose="02040503050406030204"/>
                            <a:ea typeface="宋体" panose="02010600030101010101" pitchFamily="2" charset="-122"/>
                          </a:rPr>
                          <m:t>𝒊</m:t>
                        </m:r>
                      </m:sub>
                    </m:sSub>
                  </m:oMath>
                </a14:m>
                <a:r>
                  <a:rPr lang="zh-CN" altLang="en-US" sz="1800" b="1" kern="0" dirty="0">
                    <a:solidFill>
                      <a:srgbClr val="000000"/>
                    </a:solidFill>
                    <a:latin typeface="Tahoma" panose="020B0604030504040204"/>
                    <a:ea typeface="宋体" panose="02010600030101010101" pitchFamily="2" charset="-122"/>
                  </a:rPr>
                  <a:t>为</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的第</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1800" b="1" kern="0" dirty="0">
                    <a:solidFill>
                      <a:srgbClr val="000000"/>
                    </a:solidFill>
                    <a:latin typeface="Tahoma" panose="020B0604030504040204"/>
                    <a:ea typeface="宋体" panose="02010600030101010101" pitchFamily="2" charset="-122"/>
                  </a:rPr>
                  <a:t>个分组</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𝑳</m:t>
                    </m:r>
                  </m:oMath>
                </a14:m>
                <a:r>
                  <a:rPr lang="zh-CN" altLang="en-US" sz="1800" b="1" kern="0" dirty="0">
                    <a:solidFill>
                      <a:srgbClr val="000000"/>
                    </a:solidFill>
                    <a:latin typeface="Tahoma" panose="020B0604030504040204"/>
                    <a:ea typeface="宋体" panose="02010600030101010101" pitchFamily="2" charset="-122"/>
                  </a:rPr>
                  <a:t>为</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中的分组数</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latin typeface="Tahoma" panose="020B0604030504040204"/>
                    <a:ea typeface="宋体" panose="02010600030101010101" pitchFamily="2" charset="-122"/>
                  </a:rPr>
                  <a:t>为每一分组所含的位数</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𝑵</m:t>
                    </m:r>
                  </m:oMath>
                </a14:m>
                <a:r>
                  <a:rPr lang="zh-CN" altLang="en-US" sz="1800" b="1" kern="0" dirty="0">
                    <a:solidFill>
                      <a:srgbClr val="000000"/>
                    </a:solidFill>
                    <a:latin typeface="Tahoma" panose="020B0604030504040204"/>
                    <a:ea typeface="宋体" panose="02010600030101010101" pitchFamily="2" charset="-122"/>
                  </a:rPr>
                  <a:t>为嵌入的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函数所产生的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码长</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为密钥；建议密钥长度</a:t>
                </a:r>
                <a14:m>
                  <m:oMath xmlns:m="http://schemas.openxmlformats.org/officeDocument/2006/math">
                    <m:r>
                      <a:rPr lang="zh-CN" altLang="en-US"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𝒏</m:t>
                    </m:r>
                  </m:oMath>
                </a14:m>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若密钥大于</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latin typeface="Tahoma" panose="020B0604030504040204"/>
                    <a:ea typeface="宋体" panose="02010600030101010101" pitchFamily="2" charset="-122"/>
                  </a:rPr>
                  <a:t>，则通过</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函数产生</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𝒏</m:t>
                    </m:r>
                  </m:oMath>
                </a14:m>
                <a:r>
                  <a:rPr lang="zh-CN" altLang="en-US" sz="1800" b="1" kern="0" dirty="0">
                    <a:solidFill>
                      <a:srgbClr val="000000"/>
                    </a:solidFill>
                    <a:latin typeface="Tahoma" panose="020B0604030504040204"/>
                    <a:ea typeface="宋体" panose="02010600030101010101" pitchFamily="2" charset="-122"/>
                  </a:rPr>
                  <a:t>位的秘钥</a:t>
                </a:r>
                <a:r>
                  <a:rPr lang="en-US" altLang="zh-CN" sz="1800" b="1" kern="0" dirty="0">
                    <a:solidFill>
                      <a:srgbClr val="000000"/>
                    </a:solidFill>
                    <a:latin typeface="Tahoma" panose="020B0604030504040204"/>
                    <a:ea typeface="宋体" panose="02010600030101010101" pitchFamily="2" charset="-122"/>
                  </a:rPr>
                  <a:t>)</a:t>
                </a:r>
                <a:endParaRPr lang="en-US" altLang="zh-CN" sz="1800" b="1" i="1" kern="0" dirty="0">
                  <a:solidFill>
                    <a:srgbClr val="000000"/>
                  </a:solidFill>
                  <a:latin typeface="Cambria Math" panose="0204050305040603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𝑲</m:t>
                        </m:r>
                      </m:e>
                      <m:sup>
                        <m:r>
                          <a:rPr lang="en-US" altLang="zh-CN" sz="1800" b="1" i="1" kern="0">
                            <a:solidFill>
                              <a:srgbClr val="000000"/>
                            </a:solidFill>
                            <a:latin typeface="Cambria Math" panose="02040503050406030204"/>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为使</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为</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latin typeface="Tahoma" panose="020B0604030504040204"/>
                    <a:ea typeface="宋体" panose="02010600030101010101" pitchFamily="2" charset="-122"/>
                  </a:rPr>
                  <a:t>位长而在</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左边填充</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𝟎</m:t>
                    </m:r>
                  </m:oMath>
                </a14:m>
                <a:r>
                  <a:rPr lang="zh-CN" altLang="en-US" sz="1800" b="1" kern="0" dirty="0">
                    <a:solidFill>
                      <a:srgbClr val="000000"/>
                    </a:solidFill>
                    <a:latin typeface="Tahoma" panose="020B0604030504040204"/>
                    <a:ea typeface="宋体" panose="02010600030101010101" pitchFamily="2" charset="-122"/>
                  </a:rPr>
                  <a:t>后所得的结果</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𝒊𝒑𝒂𝒅</m:t>
                    </m:r>
                    <m:r>
                      <a:rPr lang="en-US" altLang="zh-CN" sz="1800" b="1" i="1" kern="0" dirty="0">
                        <a:solidFill>
                          <a:srgbClr val="000000"/>
                        </a:solidFill>
                        <a:latin typeface="Cambria Math" panose="02040503050406030204" pitchFamily="18" charset="0"/>
                        <a:ea typeface="宋体" panose="02010600030101010101" pitchFamily="2" charset="-122"/>
                      </a:rPr>
                      <m:t>=</m:t>
                    </m:r>
                    <m:r>
                      <a:rPr lang="en-US" altLang="zh-CN" sz="1800" b="1" i="1" kern="0" dirty="0">
                        <a:solidFill>
                          <a:srgbClr val="000000"/>
                        </a:solidFill>
                        <a:latin typeface="Cambria Math" panose="02040503050406030204" pitchFamily="18" charset="0"/>
                        <a:ea typeface="宋体" panose="02010600030101010101" pitchFamily="2" charset="-122"/>
                      </a:rPr>
                      <m:t>𝟎𝟎𝟏𝟏𝟎𝟏𝟏𝟎</m:t>
                    </m:r>
                    <m:r>
                      <a:rPr lang="en-US" altLang="zh-CN" sz="1800" b="1" i="1" kern="0" dirty="0">
                        <a:solidFill>
                          <a:srgbClr val="000000"/>
                        </a:solidFill>
                        <a:latin typeface="Cambria Math" panose="02040503050406030204" pitchFamily="18" charset="0"/>
                        <a:ea typeface="宋体" panose="02010600030101010101" pitchFamily="2" charset="-122"/>
                      </a:rPr>
                      <m:t>(</m:t>
                    </m:r>
                    <m:r>
                      <a:rPr lang="en-US" altLang="zh-CN" sz="1800" b="1" i="1" kern="0" dirty="0">
                        <a:solidFill>
                          <a:srgbClr val="000000"/>
                        </a:solidFill>
                        <a:latin typeface="Cambria Math" panose="02040503050406030204" pitchFamily="18" charset="0"/>
                        <a:ea typeface="宋体" panose="02010600030101010101" pitchFamily="2" charset="-122"/>
                      </a:rPr>
                      <m:t>𝟑𝟔</m:t>
                    </m:r>
                    <m:r>
                      <a:rPr lang="en-US" altLang="zh-CN" sz="1800" b="1" i="1" kern="0" dirty="0">
                        <a:solidFill>
                          <a:srgbClr val="000000"/>
                        </a:solidFill>
                        <a:latin typeface="Cambria Math" panose="02040503050406030204" pitchFamily="18" charset="0"/>
                        <a:ea typeface="宋体" panose="02010600030101010101" pitchFamily="2" charset="-122"/>
                      </a:rPr>
                      <m:t>𝑯</m:t>
                    </m:r>
                    <m:r>
                      <a:rPr lang="en-US" altLang="zh-CN" sz="1800" b="1" i="1" kern="0" dirty="0">
                        <a:solidFill>
                          <a:srgbClr val="000000"/>
                        </a:solidFill>
                        <a:latin typeface="Cambria Math" panose="02040503050406030204" pitchFamily="18" charset="0"/>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重复</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𝟖</m:t>
                    </m:r>
                  </m:oMath>
                </a14:m>
                <a:r>
                  <a:rPr lang="zh-CN" altLang="en-US" sz="1800" b="1" kern="0" dirty="0">
                    <a:solidFill>
                      <a:srgbClr val="000000"/>
                    </a:solidFill>
                    <a:latin typeface="Tahoma" panose="020B0604030504040204"/>
                    <a:ea typeface="宋体" panose="02010600030101010101" pitchFamily="2" charset="-122"/>
                  </a:rPr>
                  <a:t>次的结果</a:t>
                </a:r>
                <a:endParaRPr lang="en-US" altLang="zh-CN" sz="1800" b="1" kern="0" dirty="0">
                  <a:solidFill>
                    <a:srgbClr val="000000"/>
                  </a:solidFill>
                  <a:latin typeface="Tahoma" panose="020B0604030504040204"/>
                  <a:ea typeface="宋体" panose="02010600030101010101" pitchFamily="2" charset="-122"/>
                </a:endParaRPr>
              </a:p>
              <a:p>
                <a:pPr marL="625475" lvl="2" indent="450850" eaLnBrk="1" hangingPunct="1">
                  <a:lnSpc>
                    <a:spcPct val="130000"/>
                  </a:lnSpc>
                  <a:spcBef>
                    <a:spcPct val="20000"/>
                  </a:spcBef>
                  <a:buClr>
                    <a:srgbClr val="4768F5"/>
                  </a:buClr>
                  <a:buSzPct val="60000"/>
                  <a:buNone/>
                </a:pP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𝒐𝒑𝒂𝒅</m:t>
                    </m:r>
                    <m:r>
                      <a:rPr lang="en-US" altLang="zh-CN" sz="1800" b="1" i="1" kern="0" dirty="0">
                        <a:solidFill>
                          <a:srgbClr val="000000"/>
                        </a:solidFill>
                        <a:latin typeface="Cambria Math" panose="02040503050406030204" pitchFamily="18" charset="0"/>
                        <a:ea typeface="宋体" panose="02010600030101010101" pitchFamily="2" charset="-122"/>
                      </a:rPr>
                      <m:t>=</m:t>
                    </m:r>
                    <m:r>
                      <a:rPr lang="en-US" altLang="zh-CN" sz="1800" b="1" i="1" kern="0" dirty="0">
                        <a:solidFill>
                          <a:srgbClr val="000000"/>
                        </a:solidFill>
                        <a:latin typeface="Cambria Math" panose="02040503050406030204" pitchFamily="18" charset="0"/>
                        <a:ea typeface="宋体" panose="02010600030101010101" pitchFamily="2" charset="-122"/>
                      </a:rPr>
                      <m:t>𝟎𝟏𝟎𝟏𝟏𝟏𝟎𝟎</m:t>
                    </m:r>
                    <m:r>
                      <a:rPr lang="en-US" altLang="zh-CN" sz="1800" b="1" i="1" kern="0" dirty="0">
                        <a:solidFill>
                          <a:srgbClr val="000000"/>
                        </a:solidFill>
                        <a:latin typeface="Cambria Math" panose="02040503050406030204" pitchFamily="18" charset="0"/>
                        <a:ea typeface="宋体" panose="02010600030101010101" pitchFamily="2" charset="-122"/>
                      </a:rPr>
                      <m:t>(</m:t>
                    </m:r>
                    <m:r>
                      <a:rPr lang="en-US" altLang="zh-CN" sz="1800" b="1" i="1" kern="0" dirty="0">
                        <a:solidFill>
                          <a:srgbClr val="000000"/>
                        </a:solidFill>
                        <a:latin typeface="Cambria Math" panose="02040503050406030204" pitchFamily="18" charset="0"/>
                        <a:ea typeface="宋体" panose="02010600030101010101" pitchFamily="2" charset="-122"/>
                      </a:rPr>
                      <m:t>𝟓</m:t>
                    </m:r>
                    <m:r>
                      <a:rPr lang="en-US" altLang="zh-CN" sz="1800" b="1" i="1" kern="0" dirty="0">
                        <a:solidFill>
                          <a:srgbClr val="000000"/>
                        </a:solidFill>
                        <a:latin typeface="Cambria Math" panose="02040503050406030204" pitchFamily="18" charset="0"/>
                        <a:ea typeface="宋体" panose="02010600030101010101" pitchFamily="2" charset="-122"/>
                      </a:rPr>
                      <m:t>𝑪𝑯</m:t>
                    </m:r>
                    <m:r>
                      <a:rPr lang="en-US" altLang="zh-CN" sz="1800" b="1" i="1" kern="0" dirty="0">
                        <a:solidFill>
                          <a:srgbClr val="000000"/>
                        </a:solidFill>
                        <a:latin typeface="Cambria Math" panose="02040503050406030204" pitchFamily="18" charset="0"/>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重复</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𝟖</m:t>
                    </m:r>
                  </m:oMath>
                </a14:m>
                <a:r>
                  <a:rPr lang="zh-CN" altLang="en-US" sz="1800" b="1" kern="0" dirty="0">
                    <a:solidFill>
                      <a:srgbClr val="000000"/>
                    </a:solidFill>
                    <a:latin typeface="Tahoma" panose="020B0604030504040204"/>
                    <a:ea typeface="宋体" panose="02010600030101010101" pitchFamily="2" charset="-122"/>
                  </a:rPr>
                  <a:t>次的结果</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64704"/>
                <a:ext cx="8229600" cy="5472608"/>
              </a:xfrm>
              <a:prstGeom prst="rect">
                <a:avLst/>
              </a:prstGeom>
              <a:blipFill rotWithShape="1">
                <a:blip r:embed="rId1"/>
                <a:stretch>
                  <a:fillRect l="-2" t="-3"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000" kern="0" dirty="0">
                    <a:solidFill>
                      <a:srgbClr val="40458C"/>
                    </a:solidFill>
                    <a:latin typeface="+mn-ea"/>
                  </a:rPr>
                  <a:t>HMAC</a:t>
                </a:r>
                <a:r>
                  <a:rPr lang="zh-CN" altLang="en-US" sz="2000" kern="0" dirty="0">
                    <a:solidFill>
                      <a:srgbClr val="40458C"/>
                    </a:solidFill>
                    <a:latin typeface="+mn-ea"/>
                  </a:rPr>
                  <a:t>可描述如下：</a:t>
                </a:r>
                <a:endParaRPr lang="en-US" altLang="zh-CN" sz="20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𝑯𝑴𝑨𝑪</m:t>
                    </m:r>
                    <m:d>
                      <m:dPr>
                        <m:ctrlPr>
                          <a:rPr lang="en-US" altLang="zh-CN" sz="1800" b="1" i="1" kern="0" smtClean="0">
                            <a:solidFill>
                              <a:srgbClr val="000000"/>
                            </a:solidFill>
                            <a:latin typeface="Cambria Math" panose="02040503050406030204" pitchFamily="18" charset="0"/>
                            <a:ea typeface="宋体" panose="02010600030101010101" pitchFamily="2" charset="-122"/>
                          </a:rPr>
                        </m:ctrlPr>
                      </m:dPr>
                      <m:e>
                        <m:r>
                          <a:rPr lang="en-US" altLang="zh-CN" sz="1800" b="1" i="1" kern="0" smtClean="0">
                            <a:solidFill>
                              <a:srgbClr val="000000"/>
                            </a:solidFill>
                            <a:latin typeface="Cambria Math" panose="02040503050406030204"/>
                            <a:ea typeface="宋体" panose="02010600030101010101" pitchFamily="2" charset="-122"/>
                          </a:rPr>
                          <m:t>𝑲</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𝑴</m:t>
                        </m:r>
                      </m:e>
                    </m:d>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𝑯</m:t>
                    </m:r>
                    <m:d>
                      <m:dPr>
                        <m:begChr m:val="["/>
                        <m:ctrlPr>
                          <a:rPr lang="en-US" altLang="zh-CN" sz="1800" b="1" i="1" kern="0" smtClean="0">
                            <a:solidFill>
                              <a:srgbClr val="000000"/>
                            </a:solidFill>
                            <a:latin typeface="Cambria Math" panose="02040503050406030204" pitchFamily="18" charset="0"/>
                            <a:ea typeface="宋体" panose="02010600030101010101" pitchFamily="2" charset="-122"/>
                          </a:rPr>
                        </m:ctrlPr>
                      </m:dPr>
                      <m:e>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𝑲</m:t>
                            </m:r>
                          </m:e>
                          <m:sup>
                            <m:r>
                              <a:rPr lang="en-US" altLang="zh-CN" sz="1800" b="1" i="1" kern="0" smtClean="0">
                                <a:solidFill>
                                  <a:srgbClr val="000000"/>
                                </a:solidFill>
                                <a:latin typeface="Cambria Math" panose="02040503050406030204"/>
                                <a:ea typeface="宋体" panose="02010600030101010101" pitchFamily="2" charset="-122"/>
                              </a:rPr>
                              <m:t>+</m:t>
                            </m:r>
                          </m:sup>
                        </m:sSup>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𝒐𝒑𝒂𝒅</m:t>
                        </m:r>
                      </m:e>
                    </m:d>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𝑯</m:t>
                    </m:r>
                    <m:r>
                      <a:rPr lang="en-US" altLang="zh-CN" sz="1800" b="1" i="1" kern="0" smtClean="0">
                        <a:solidFill>
                          <a:srgbClr val="000000"/>
                        </a:solidFill>
                        <a:latin typeface="Cambria Math" panose="02040503050406030204"/>
                        <a:ea typeface="Cambria Math" panose="02040503050406030204"/>
                      </a:rPr>
                      <m:t>[</m:t>
                    </m:r>
                    <m:d>
                      <m:dPr>
                        <m:begChr m:val="["/>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i="1" kern="0" smtClea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𝑲</m:t>
                            </m:r>
                          </m:e>
                          <m:sup>
                            <m:r>
                              <a:rPr lang="en-US" altLang="zh-CN" sz="1800" b="1" i="1" kern="0">
                                <a:solidFill>
                                  <a:srgbClr val="000000"/>
                                </a:solidFill>
                                <a:latin typeface="Cambria Math" panose="02040503050406030204"/>
                                <a:ea typeface="宋体" panose="02010600030101010101" pitchFamily="2" charset="-122"/>
                              </a:rPr>
                              <m:t>+</m:t>
                            </m:r>
                          </m:sup>
                        </m:sSup>
                        <m:r>
                          <a:rPr lang="en-US" altLang="zh-CN" sz="1800" b="1" i="1" ker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𝒊</m:t>
                        </m:r>
                        <m:r>
                          <a:rPr lang="en-US" altLang="zh-CN" sz="1800" b="1" i="1" kern="0">
                            <a:solidFill>
                              <a:srgbClr val="000000"/>
                            </a:solidFill>
                            <a:latin typeface="Cambria Math" panose="02040503050406030204"/>
                            <a:ea typeface="Cambria Math" panose="02040503050406030204"/>
                          </a:rPr>
                          <m:t>𝒑𝒂𝒅</m:t>
                        </m:r>
                      </m:e>
                    </m:d>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𝑴</m:t>
                    </m:r>
                    <m:r>
                      <a:rPr lang="en-US" altLang="zh-CN" sz="1800" b="1" i="1" kern="0" smtClean="0">
                        <a:solidFill>
                          <a:srgbClr val="000000"/>
                        </a:solidFill>
                        <a:latin typeface="Cambria Math" panose="02040503050406030204"/>
                        <a:ea typeface="Cambria Math" panose="02040503050406030204"/>
                      </a:rPr>
                      <m:t>]]</m:t>
                    </m:r>
                  </m:oMath>
                </a14:m>
                <a:endParaRPr lang="en-US" altLang="zh-CN" sz="18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该算法描述如下：</a:t>
                </a:r>
                <a:endParaRPr lang="en-US" altLang="zh-CN" sz="2000" kern="0" dirty="0">
                  <a:solidFill>
                    <a:srgbClr val="40458C"/>
                  </a:solidFill>
                  <a:latin typeface="+mn-ea"/>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(1)</a:t>
                </a:r>
                <a:r>
                  <a:rPr lang="zh-CN" altLang="en-US" sz="1800" b="1" kern="0" dirty="0">
                    <a:solidFill>
                      <a:srgbClr val="000000"/>
                    </a:solidFill>
                    <a:latin typeface="Tahoma" panose="020B0604030504040204"/>
                    <a:ea typeface="宋体" panose="02010600030101010101" pitchFamily="2" charset="-122"/>
                  </a:rPr>
                  <a:t>在</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左边填充</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𝟎</m:t>
                    </m:r>
                  </m:oMath>
                </a14:m>
                <a:r>
                  <a:rPr lang="zh-CN" altLang="en-US" sz="1800" b="1" kern="0" dirty="0">
                    <a:solidFill>
                      <a:srgbClr val="000000"/>
                    </a:solidFill>
                    <a:latin typeface="Tahoma" panose="020B0604030504040204"/>
                    <a:ea typeface="宋体" panose="02010600030101010101" pitchFamily="2" charset="-122"/>
                  </a:rPr>
                  <a:t>，得到</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latin typeface="Tahoma" panose="020B0604030504040204"/>
                    <a:ea typeface="宋体" panose="02010600030101010101" pitchFamily="2" charset="-122"/>
                  </a:rPr>
                  <a:t>位的</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𝑲</m:t>
                        </m:r>
                      </m:e>
                      <m:sup>
                        <m:r>
                          <a:rPr lang="en-US" altLang="zh-CN" sz="1800" b="1" i="1" kern="0">
                            <a:solidFill>
                              <a:srgbClr val="000000"/>
                            </a:solidFill>
                            <a:latin typeface="Cambria Math" panose="02040503050406030204"/>
                            <a:ea typeface="宋体" panose="02010600030101010101" pitchFamily="2" charset="-122"/>
                          </a:rPr>
                          <m:t>+</m:t>
                        </m:r>
                      </m:sup>
                    </m:sSup>
                  </m:oMath>
                </a14:m>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例如，若</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是</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𝟏𝟔𝟎</m:t>
                    </m:r>
                  </m:oMath>
                </a14:m>
                <a:r>
                  <a:rPr lang="zh-CN" altLang="en-US" sz="1800" b="1" kern="0" dirty="0">
                    <a:solidFill>
                      <a:srgbClr val="000000"/>
                    </a:solidFill>
                    <a:latin typeface="Tahoma" panose="020B0604030504040204"/>
                    <a:ea typeface="宋体" panose="02010600030101010101" pitchFamily="2" charset="-122"/>
                  </a:rPr>
                  <a:t>位，</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𝟓𝟏𝟐</m:t>
                    </m:r>
                  </m:oMath>
                </a14:m>
                <a:r>
                  <a:rPr lang="zh-CN" altLang="en-US" sz="1800" b="1" kern="0" dirty="0">
                    <a:solidFill>
                      <a:srgbClr val="000000"/>
                    </a:solidFill>
                    <a:latin typeface="Tahoma" panose="020B0604030504040204"/>
                    <a:ea typeface="宋体" panose="02010600030101010101" pitchFamily="2" charset="-122"/>
                  </a:rPr>
                  <a:t>，则在</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中加入</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𝟒𝟒</m:t>
                    </m:r>
                  </m:oMath>
                </a14:m>
                <a:r>
                  <a:rPr lang="zh-CN" altLang="en-US" sz="1800" b="1" kern="0" dirty="0">
                    <a:solidFill>
                      <a:srgbClr val="000000"/>
                    </a:solidFill>
                    <a:latin typeface="Tahoma" panose="020B0604030504040204"/>
                    <a:ea typeface="宋体" panose="02010600030101010101" pitchFamily="2" charset="-122"/>
                  </a:rPr>
                  <a:t>个字节的</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𝟎</m:t>
                    </m:r>
                  </m:oMath>
                </a14:m>
                <a:r>
                  <a:rPr lang="en-US" altLang="zh-CN"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(2)</a:t>
                </a:r>
                <a:r>
                  <a:rPr lang="en-US" altLang="zh-CN" sz="1800" b="1" kern="0" dirty="0">
                    <a:solidFill>
                      <a:srgbClr val="000000"/>
                    </a:solidFill>
                    <a:ea typeface="宋体" panose="02010600030101010101" pitchFamily="2" charset="-122"/>
                  </a:rPr>
                  <a:t> </a:t>
                </a:r>
                <a14:m>
                  <m:oMath xmlns:m="http://schemas.openxmlformats.org/officeDocument/2006/math">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𝑲</m:t>
                        </m:r>
                      </m:e>
                      <m:sup>
                        <m:r>
                          <a:rPr lang="en-US" altLang="zh-CN" sz="1800" b="1" i="1" kern="0">
                            <a:solidFill>
                              <a:srgbClr val="000000"/>
                            </a:solidFill>
                            <a:latin typeface="Cambria Math" panose="02040503050406030204"/>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与</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𝒊𝒑𝒂𝒅</m:t>
                    </m:r>
                  </m:oMath>
                </a14:m>
                <a:r>
                  <a:rPr lang="zh-CN" altLang="en-US" sz="1800" b="1" kern="0" dirty="0">
                    <a:solidFill>
                      <a:srgbClr val="000000"/>
                    </a:solidFill>
                    <a:latin typeface="Tahoma" panose="020B0604030504040204"/>
                    <a:ea typeface="宋体" panose="02010600030101010101" pitchFamily="2" charset="-122"/>
                  </a:rPr>
                  <a:t>执行异或运算</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位异或</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产生</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latin typeface="Tahoma" panose="020B0604030504040204"/>
                    <a:ea typeface="宋体" panose="02010600030101010101" pitchFamily="2" charset="-122"/>
                  </a:rPr>
                  <a:t>位分组</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𝑺</m:t>
                        </m:r>
                      </m:e>
                      <m:sub>
                        <m:r>
                          <a:rPr lang="en-US" altLang="zh-CN" sz="1800" b="1" i="1" kern="0" smtClean="0">
                            <a:solidFill>
                              <a:srgbClr val="000000"/>
                            </a:solidFill>
                            <a:latin typeface="Cambria Math" panose="02040503050406030204"/>
                            <a:ea typeface="宋体" panose="02010600030101010101" pitchFamily="2" charset="-122"/>
                          </a:rPr>
                          <m:t>𝒊</m:t>
                        </m:r>
                      </m:sub>
                    </m:sSub>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(3)</a:t>
                </a:r>
                <a:r>
                  <a:rPr lang="zh-CN" altLang="en-US" sz="1800" b="1" kern="0" dirty="0">
                    <a:solidFill>
                      <a:srgbClr val="000000"/>
                    </a:solidFill>
                    <a:latin typeface="Tahoma" panose="020B0604030504040204"/>
                    <a:ea typeface="宋体" panose="02010600030101010101" pitchFamily="2" charset="-122"/>
                  </a:rPr>
                  <a:t>将</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latin typeface="Tahoma" panose="020B0604030504040204"/>
                    <a:ea typeface="宋体" panose="02010600030101010101" pitchFamily="2" charset="-122"/>
                  </a:rPr>
                  <a:t>附于</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𝑺</m:t>
                        </m:r>
                      </m:e>
                      <m:sub>
                        <m:r>
                          <a:rPr lang="en-US" altLang="zh-CN" sz="1800" b="1" i="1" kern="0">
                            <a:solidFill>
                              <a:srgbClr val="000000"/>
                            </a:solidFill>
                            <a:latin typeface="Cambria Math" panose="02040503050406030204"/>
                            <a:ea typeface="宋体" panose="02010600030101010101" pitchFamily="2" charset="-122"/>
                          </a:rPr>
                          <m:t>𝒊</m:t>
                        </m:r>
                      </m:sub>
                    </m:sSub>
                  </m:oMath>
                </a14:m>
                <a:r>
                  <a:rPr lang="zh-CN" altLang="en-US" sz="1800" b="1" kern="0" dirty="0">
                    <a:solidFill>
                      <a:srgbClr val="000000"/>
                    </a:solidFill>
                    <a:latin typeface="Tahoma" panose="020B0604030504040204"/>
                    <a:ea typeface="宋体" panose="02010600030101010101" pitchFamily="2" charset="-122"/>
                  </a:rPr>
                  <a:t>后。</a:t>
                </a:r>
                <a:endParaRPr lang="en-US" altLang="zh-CN" sz="1800" b="1" kern="0" dirty="0">
                  <a:solidFill>
                    <a:srgbClr val="000000"/>
                  </a:solidFill>
                  <a:latin typeface="Tahoma" panose="020B0604030504040204"/>
                  <a:ea typeface="宋体" panose="02010600030101010101" pitchFamily="2" charset="-122"/>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(4)</a:t>
                </a:r>
                <a:r>
                  <a:rPr lang="zh-CN" altLang="en-US" sz="1800" b="1" kern="0" dirty="0">
                    <a:solidFill>
                      <a:srgbClr val="000000"/>
                    </a:solidFill>
                    <a:latin typeface="Tahoma" panose="020B0604030504040204"/>
                    <a:ea typeface="宋体" panose="02010600030101010101" pitchFamily="2" charset="-122"/>
                  </a:rPr>
                  <a:t>将</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𝑯</m:t>
                    </m:r>
                  </m:oMath>
                </a14:m>
                <a:r>
                  <a:rPr lang="zh-CN" altLang="en-US" sz="1800" b="1" kern="0" dirty="0">
                    <a:solidFill>
                      <a:srgbClr val="000000"/>
                    </a:solidFill>
                    <a:latin typeface="Tahoma" panose="020B0604030504040204"/>
                    <a:ea typeface="宋体" panose="02010600030101010101" pitchFamily="2" charset="-122"/>
                  </a:rPr>
                  <a:t>作用于步骤</a:t>
                </a:r>
                <a:r>
                  <a:rPr lang="en-US" altLang="zh-CN" sz="1800" b="1" kern="0" dirty="0">
                    <a:solidFill>
                      <a:srgbClr val="000000"/>
                    </a:solidFill>
                    <a:latin typeface="Tahoma" panose="020B0604030504040204"/>
                    <a:ea typeface="宋体" panose="02010600030101010101" pitchFamily="2" charset="-122"/>
                  </a:rPr>
                  <a:t>(3)</a:t>
                </a:r>
                <a:r>
                  <a:rPr lang="zh-CN" altLang="en-US" sz="1800" b="1" kern="0" dirty="0">
                    <a:solidFill>
                      <a:srgbClr val="000000"/>
                    </a:solidFill>
                    <a:latin typeface="Tahoma" panose="020B0604030504040204"/>
                    <a:ea typeface="宋体" panose="02010600030101010101" pitchFamily="2" charset="-122"/>
                  </a:rPr>
                  <a:t>所得出的结果。</a:t>
                </a:r>
                <a:endParaRPr lang="en-US" altLang="zh-CN" sz="1800" b="1" kern="0" dirty="0">
                  <a:solidFill>
                    <a:srgbClr val="000000"/>
                  </a:solidFill>
                  <a:latin typeface="Tahoma" panose="020B0604030504040204"/>
                  <a:ea typeface="宋体" panose="02010600030101010101" pitchFamily="2" charset="-122"/>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(5)</a:t>
                </a:r>
                <a:r>
                  <a:rPr lang="en-US" altLang="zh-CN" sz="1800" b="1" kern="0" dirty="0">
                    <a:solidFill>
                      <a:srgbClr val="000000"/>
                    </a:solidFill>
                    <a:ea typeface="宋体" panose="02010600030101010101" pitchFamily="2" charset="-122"/>
                  </a:rPr>
                  <a:t> </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𝑲</m:t>
                        </m:r>
                      </m:e>
                      <m:sup>
                        <m:r>
                          <a:rPr lang="en-US" altLang="zh-CN" sz="1800" b="1" i="1" kern="0">
                            <a:solidFill>
                              <a:srgbClr val="000000"/>
                            </a:solidFill>
                            <a:latin typeface="Cambria Math" panose="02040503050406030204"/>
                            <a:ea typeface="宋体" panose="02010600030101010101" pitchFamily="2" charset="-122"/>
                          </a:rPr>
                          <m:t>+</m:t>
                        </m:r>
                      </m:sup>
                    </m:sSup>
                  </m:oMath>
                </a14:m>
                <a:r>
                  <a:rPr lang="zh-CN" altLang="en-US" sz="1800" b="1" kern="0" dirty="0">
                    <a:solidFill>
                      <a:srgbClr val="000000"/>
                    </a:solidFill>
                    <a:latin typeface="Tahoma" panose="020B0604030504040204"/>
                    <a:ea typeface="宋体" panose="02010600030101010101" pitchFamily="2" charset="-122"/>
                  </a:rPr>
                  <a:t>与</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𝒐𝒑𝒂𝒅</m:t>
                    </m:r>
                  </m:oMath>
                </a14:m>
                <a:r>
                  <a:rPr lang="zh-CN" altLang="en-US" sz="1800" b="1" kern="0" dirty="0">
                    <a:solidFill>
                      <a:srgbClr val="000000"/>
                    </a:solidFill>
                    <a:latin typeface="Tahoma" panose="020B0604030504040204"/>
                    <a:ea typeface="宋体" panose="02010600030101010101" pitchFamily="2" charset="-122"/>
                  </a:rPr>
                  <a:t>执行异或运算</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位异或</a:t>
                </a:r>
                <a:r>
                  <a:rPr lang="en-US" altLang="zh-CN" sz="1800" b="1" kern="0" dirty="0">
                    <a:solidFill>
                      <a:srgbClr val="000000"/>
                    </a:solidFill>
                    <a:latin typeface="Tahoma" panose="020B0604030504040204"/>
                    <a:ea typeface="宋体" panose="02010600030101010101" pitchFamily="2" charset="-122"/>
                  </a:rPr>
                  <a:t>)</a:t>
                </a:r>
                <a:r>
                  <a:rPr lang="zh-CN" altLang="en-US" sz="1800" b="1" kern="0" dirty="0">
                    <a:solidFill>
                      <a:srgbClr val="000000"/>
                    </a:solidFill>
                    <a:latin typeface="Tahoma" panose="020B0604030504040204"/>
                    <a:ea typeface="宋体" panose="02010600030101010101" pitchFamily="2" charset="-122"/>
                  </a:rPr>
                  <a:t>产生</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latin typeface="Tahoma" panose="020B0604030504040204"/>
                    <a:ea typeface="宋体" panose="02010600030101010101" pitchFamily="2" charset="-122"/>
                  </a:rPr>
                  <a:t>位的分组</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𝑺</m:t>
                        </m:r>
                      </m:e>
                      <m:sub>
                        <m:r>
                          <a:rPr lang="en-US" altLang="zh-CN" sz="1800" b="1" i="1" kern="0" smtClean="0">
                            <a:solidFill>
                              <a:srgbClr val="000000"/>
                            </a:solidFill>
                            <a:latin typeface="Cambria Math" panose="02040503050406030204"/>
                            <a:ea typeface="宋体" panose="02010600030101010101" pitchFamily="2" charset="-122"/>
                          </a:rPr>
                          <m:t>𝒐</m:t>
                        </m:r>
                      </m:sub>
                    </m:sSub>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(6)</a:t>
                </a:r>
                <a:r>
                  <a:rPr lang="zh-CN" altLang="en-US" sz="1800" b="1" kern="0" dirty="0">
                    <a:solidFill>
                      <a:srgbClr val="000000"/>
                    </a:solidFill>
                    <a:latin typeface="Tahoma" panose="020B0604030504040204"/>
                    <a:ea typeface="宋体" panose="02010600030101010101" pitchFamily="2" charset="-122"/>
                  </a:rPr>
                  <a:t>将步骤</a:t>
                </a:r>
                <a:r>
                  <a:rPr lang="en-US" altLang="zh-CN" sz="1800" b="1" kern="0" dirty="0">
                    <a:solidFill>
                      <a:srgbClr val="000000"/>
                    </a:solidFill>
                    <a:latin typeface="Tahoma" panose="020B0604030504040204"/>
                    <a:ea typeface="宋体" panose="02010600030101010101" pitchFamily="2" charset="-122"/>
                  </a:rPr>
                  <a:t>(4)</a:t>
                </a:r>
                <a:r>
                  <a:rPr lang="zh-CN" altLang="en-US" sz="1800" b="1" kern="0" dirty="0">
                    <a:solidFill>
                      <a:srgbClr val="000000"/>
                    </a:solidFill>
                    <a:latin typeface="Tahoma" panose="020B0604030504040204"/>
                    <a:ea typeface="宋体" panose="02010600030101010101" pitchFamily="2" charset="-122"/>
                  </a:rPr>
                  <a:t>中的</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码附于</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𝑺</m:t>
                        </m:r>
                      </m:e>
                      <m:sub>
                        <m:r>
                          <a:rPr lang="en-US" altLang="zh-CN" sz="1800" b="1" i="1" kern="0" smtClean="0">
                            <a:solidFill>
                              <a:srgbClr val="000000"/>
                            </a:solidFill>
                            <a:latin typeface="Cambria Math" panose="02040503050406030204"/>
                            <a:ea typeface="宋体" panose="02010600030101010101" pitchFamily="2" charset="-122"/>
                          </a:rPr>
                          <m:t>𝒐</m:t>
                        </m:r>
                      </m:sub>
                    </m:sSub>
                  </m:oMath>
                </a14:m>
                <a:r>
                  <a:rPr lang="zh-CN" altLang="en-US" sz="1800" b="1" kern="0" dirty="0">
                    <a:solidFill>
                      <a:srgbClr val="000000"/>
                    </a:solidFill>
                    <a:latin typeface="Tahoma" panose="020B0604030504040204"/>
                    <a:ea typeface="宋体" panose="02010600030101010101" pitchFamily="2" charset="-122"/>
                  </a:rPr>
                  <a:t>后。</a:t>
                </a:r>
                <a:endParaRPr lang="en-US" altLang="zh-CN" sz="1800" b="1" kern="0" dirty="0">
                  <a:solidFill>
                    <a:srgbClr val="000000"/>
                  </a:solidFill>
                  <a:latin typeface="Tahoma" panose="020B0604030504040204"/>
                  <a:ea typeface="宋体" panose="02010600030101010101" pitchFamily="2" charset="-122"/>
                </a:endParaRPr>
              </a:p>
              <a:p>
                <a:pPr marL="984250"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(7)</a:t>
                </a:r>
                <a:r>
                  <a:rPr lang="zh-CN" altLang="en-US" sz="1800" b="1" kern="0" dirty="0">
                    <a:solidFill>
                      <a:srgbClr val="000000"/>
                    </a:solidFill>
                    <a:latin typeface="Tahoma" panose="020B0604030504040204"/>
                    <a:ea typeface="宋体" panose="02010600030101010101" pitchFamily="2" charset="-122"/>
                  </a:rPr>
                  <a:t>将</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𝑯</m:t>
                    </m:r>
                  </m:oMath>
                </a14:m>
                <a:r>
                  <a:rPr lang="zh-CN" altLang="en-US" sz="1800" b="1" kern="0" dirty="0">
                    <a:solidFill>
                      <a:srgbClr val="000000"/>
                    </a:solidFill>
                    <a:latin typeface="Tahoma" panose="020B0604030504040204"/>
                    <a:ea typeface="宋体" panose="02010600030101010101" pitchFamily="2" charset="-122"/>
                  </a:rPr>
                  <a:t>作用于步骤</a:t>
                </a:r>
                <a:r>
                  <a:rPr lang="en-US" altLang="zh-CN" sz="1800" b="1" kern="0" dirty="0">
                    <a:solidFill>
                      <a:srgbClr val="000000"/>
                    </a:solidFill>
                    <a:latin typeface="Tahoma" panose="020B0604030504040204"/>
                    <a:ea typeface="宋体" panose="02010600030101010101" pitchFamily="2" charset="-122"/>
                  </a:rPr>
                  <a:t>(6)</a:t>
                </a:r>
                <a:r>
                  <a:rPr lang="zh-CN" altLang="en-US" sz="1800" b="1" kern="0" dirty="0">
                    <a:solidFill>
                      <a:srgbClr val="000000"/>
                    </a:solidFill>
                    <a:latin typeface="Tahoma" panose="020B0604030504040204"/>
                    <a:ea typeface="宋体" panose="02010600030101010101" pitchFamily="2" charset="-122"/>
                  </a:rPr>
                  <a:t>所得出的结果，并输出该函数值。</a:t>
                </a:r>
                <a:endParaRPr lang="en-US" altLang="zh-CN" sz="1800" b="1" kern="0" dirty="0">
                  <a:solidFill>
                    <a:srgbClr val="000000"/>
                  </a:solidFill>
                  <a:latin typeface="Tahoma" panose="020B0604030504040204"/>
                  <a:ea typeface="宋体" panose="02010600030101010101" pitchFamily="2" charset="-122"/>
                </a:endParaRPr>
              </a:p>
              <a:p>
                <a:pPr marL="8096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注意，</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与</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𝒊𝒑𝒂𝒅</m:t>
                    </m:r>
                  </m:oMath>
                </a14:m>
                <a:r>
                  <a:rPr lang="zh-CN" altLang="en-US" sz="1800" b="1" kern="0" dirty="0">
                    <a:solidFill>
                      <a:srgbClr val="000000"/>
                    </a:solidFill>
                    <a:latin typeface="Tahoma" panose="020B0604030504040204"/>
                    <a:ea typeface="宋体" panose="02010600030101010101" pitchFamily="2" charset="-122"/>
                  </a:rPr>
                  <a:t>异或后，其信息位有一半发生了变化；同样，</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与</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𝒐𝒑𝒂𝒅</m:t>
                    </m:r>
                  </m:oMath>
                </a14:m>
                <a:r>
                  <a:rPr lang="zh-CN" altLang="en-US" sz="1800" b="1" kern="0" dirty="0">
                    <a:solidFill>
                      <a:srgbClr val="000000"/>
                    </a:solidFill>
                    <a:latin typeface="Tahoma" panose="020B0604030504040204"/>
                    <a:ea typeface="宋体" panose="02010600030101010101" pitchFamily="2" charset="-122"/>
                  </a:rPr>
                  <a:t>异或后，其信息位的另一半也发生了变化，这样通过将</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𝑺</m:t>
                        </m:r>
                      </m:e>
                      <m:sub>
                        <m:r>
                          <a:rPr lang="en-US" altLang="zh-CN" sz="1800" b="1" i="1" kern="0">
                            <a:solidFill>
                              <a:srgbClr val="000000"/>
                            </a:solidFill>
                            <a:latin typeface="Cambria Math" panose="02040503050406030204"/>
                            <a:ea typeface="宋体" panose="02010600030101010101" pitchFamily="2" charset="-122"/>
                          </a:rPr>
                          <m:t>𝒊</m:t>
                        </m:r>
                      </m:sub>
                    </m:sSub>
                  </m:oMath>
                </a14:m>
                <a:r>
                  <a:rPr lang="zh-CN" altLang="en-US" sz="1800" b="1" kern="0" dirty="0">
                    <a:solidFill>
                      <a:srgbClr val="000000"/>
                    </a:solidFill>
                    <a:latin typeface="Tahoma" panose="020B0604030504040204"/>
                    <a:ea typeface="宋体" panose="02010600030101010101" pitchFamily="2" charset="-122"/>
                  </a:rPr>
                  <a:t>与</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𝑺</m:t>
                        </m:r>
                      </m:e>
                      <m:sub>
                        <m:r>
                          <a:rPr lang="en-US" altLang="zh-CN" sz="1800" b="1" i="1" kern="0" smtClean="0">
                            <a:solidFill>
                              <a:srgbClr val="000000"/>
                            </a:solidFill>
                            <a:latin typeface="Cambria Math" panose="02040503050406030204"/>
                            <a:ea typeface="宋体" panose="02010600030101010101" pitchFamily="2" charset="-122"/>
                          </a:rPr>
                          <m:t>𝒐</m:t>
                        </m:r>
                      </m:sub>
                    </m:sSub>
                  </m:oMath>
                </a14:m>
                <a:r>
                  <a:rPr lang="zh-CN" altLang="en-US" sz="1800" b="1" kern="0" dirty="0">
                    <a:solidFill>
                      <a:srgbClr val="000000"/>
                    </a:solidFill>
                    <a:latin typeface="Tahoma" panose="020B0604030504040204"/>
                    <a:ea typeface="宋体" panose="02010600030101010101" pitchFamily="2" charset="-122"/>
                  </a:rPr>
                  <a:t>传给</a:t>
                </a:r>
                <a:r>
                  <a:rPr lang="en-US" altLang="zh-CN" sz="1800" b="1" kern="0" dirty="0">
                    <a:solidFill>
                      <a:srgbClr val="000000"/>
                    </a:solidFill>
                    <a:latin typeface="Tahoma" panose="020B0604030504040204"/>
                    <a:ea typeface="宋体" panose="02010600030101010101" pitchFamily="2" charset="-122"/>
                  </a:rPr>
                  <a:t>Hash</a:t>
                </a:r>
                <a:r>
                  <a:rPr lang="zh-CN" altLang="en-US" sz="1800" b="1" kern="0" dirty="0">
                    <a:solidFill>
                      <a:srgbClr val="000000"/>
                    </a:solidFill>
                    <a:latin typeface="Tahoma" panose="020B0604030504040204"/>
                    <a:ea typeface="宋体" panose="02010600030101010101" pitchFamily="2" charset="-122"/>
                  </a:rPr>
                  <a:t>中的压缩函数，我们可以从</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伪随机地产生出两个密钥。</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2" b="-21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a:solidFill>
                      <a:srgbClr val="000000"/>
                    </a:solidFill>
                    <a:latin typeface="Tahoma" panose="020B0604030504040204"/>
                    <a:ea typeface="宋体" panose="02010600030101010101" pitchFamily="2" charset="-122"/>
                  </a:rPr>
                  <a:t>HMAC</a:t>
                </a:r>
                <a:r>
                  <a:rPr lang="zh-CN" altLang="en-US" sz="1800" b="1" kern="0">
                    <a:solidFill>
                      <a:srgbClr val="000000"/>
                    </a:solidFill>
                    <a:latin typeface="Tahoma" panose="020B0604030504040204"/>
                    <a:ea typeface="宋体" panose="02010600030101010101" pitchFamily="2" charset="-122"/>
                  </a:rPr>
                  <a:t>多执行了三次</a:t>
                </a:r>
                <a:r>
                  <a:rPr lang="en-US" altLang="zh-CN" sz="1800" b="1" kern="0">
                    <a:solidFill>
                      <a:srgbClr val="000000"/>
                    </a:solidFill>
                    <a:latin typeface="Tahoma" panose="020B0604030504040204"/>
                    <a:ea typeface="宋体" panose="02010600030101010101" pitchFamily="2" charset="-122"/>
                  </a:rPr>
                  <a:t>Hash</a:t>
                </a:r>
                <a:r>
                  <a:rPr lang="zh-CN" altLang="en-US" sz="1800" b="1" kern="0">
                    <a:solidFill>
                      <a:srgbClr val="000000"/>
                    </a:solidFill>
                    <a:latin typeface="Tahoma" panose="020B0604030504040204"/>
                    <a:ea typeface="宋体" panose="02010600030101010101" pitchFamily="2" charset="-122"/>
                  </a:rPr>
                  <a:t>压缩函数</a:t>
                </a:r>
                <a:r>
                  <a:rPr lang="en-US" altLang="zh-CN" sz="1800" b="1" kern="0">
                    <a:solidFill>
                      <a:srgbClr val="000000"/>
                    </a:solidFill>
                    <a:latin typeface="Tahoma" panose="020B0604030504040204"/>
                    <a:ea typeface="宋体" panose="02010600030101010101" pitchFamily="2" charset="-122"/>
                  </a:rPr>
                  <a:t>(</a:t>
                </a:r>
                <a:r>
                  <a:rPr lang="zh-CN" altLang="en-US" sz="1800" b="1" kern="0">
                    <a:solidFill>
                      <a:srgbClr val="000000"/>
                    </a:solidFill>
                    <a:latin typeface="Tahoma" panose="020B0604030504040204"/>
                    <a:ea typeface="宋体" panose="02010600030101010101" pitchFamily="2" charset="-122"/>
                  </a:rPr>
                  <a:t>对</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𝑺</m:t>
                        </m:r>
                      </m:e>
                      <m:sub>
                        <m:r>
                          <a:rPr lang="en-US" altLang="zh-CN" sz="1800" b="1" i="1" kern="0" smtClean="0">
                            <a:solidFill>
                              <a:srgbClr val="000000"/>
                            </a:solidFill>
                            <a:latin typeface="Cambria Math" panose="02040503050406030204"/>
                            <a:ea typeface="宋体" panose="02010600030101010101" pitchFamily="2" charset="-122"/>
                          </a:rPr>
                          <m:t>𝒊</m:t>
                        </m:r>
                      </m:sub>
                    </m:sSub>
                  </m:oMath>
                </a14:m>
                <a:r>
                  <a:rPr lang="zh-CN" altLang="en-US" sz="1800" b="1" kern="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𝑺</m:t>
                        </m:r>
                      </m:e>
                      <m:sub>
                        <m:r>
                          <a:rPr lang="en-US" altLang="zh-CN" sz="1800" b="1" i="1" kern="0" smtClean="0">
                            <a:solidFill>
                              <a:srgbClr val="000000"/>
                            </a:solidFill>
                            <a:latin typeface="Cambria Math" panose="02040503050406030204"/>
                            <a:ea typeface="宋体" panose="02010600030101010101" pitchFamily="2" charset="-122"/>
                          </a:rPr>
                          <m:t>𝒐</m:t>
                        </m:r>
                      </m:sub>
                    </m:sSub>
                  </m:oMath>
                </a14:m>
                <a:r>
                  <a:rPr lang="zh-CN" altLang="en-US" sz="1800" b="1" kern="0">
                    <a:solidFill>
                      <a:srgbClr val="000000"/>
                    </a:solidFill>
                    <a:latin typeface="Tahoma" panose="020B0604030504040204"/>
                    <a:ea typeface="宋体" panose="02010600030101010101" pitchFamily="2" charset="-122"/>
                  </a:rPr>
                  <a:t>和内部的</a:t>
                </a:r>
                <a:r>
                  <a:rPr lang="en-US" altLang="zh-CN" sz="1800" b="1" kern="0">
                    <a:solidFill>
                      <a:srgbClr val="000000"/>
                    </a:solidFill>
                    <a:latin typeface="Tahoma" panose="020B0604030504040204"/>
                    <a:ea typeface="宋体" panose="02010600030101010101" pitchFamily="2" charset="-122"/>
                  </a:rPr>
                  <a:t>Hash</a:t>
                </a:r>
                <a:r>
                  <a:rPr lang="zh-CN" altLang="en-US" sz="1800" b="1" kern="0">
                    <a:solidFill>
                      <a:srgbClr val="000000"/>
                    </a:solidFill>
                    <a:latin typeface="Tahoma" panose="020B0604030504040204"/>
                    <a:ea typeface="宋体" panose="02010600030101010101" pitchFamily="2" charset="-122"/>
                  </a:rPr>
                  <a:t>产生的分组</a:t>
                </a:r>
                <a:r>
                  <a:rPr lang="en-US" altLang="zh-CN" sz="1800" b="1" kern="0">
                    <a:solidFill>
                      <a:srgbClr val="000000"/>
                    </a:solidFill>
                    <a:latin typeface="Tahoma" panose="020B0604030504040204"/>
                    <a:ea typeface="宋体" panose="02010600030101010101" pitchFamily="2" charset="-122"/>
                  </a:rPr>
                  <a:t>)</a:t>
                </a:r>
                <a:r>
                  <a:rPr lang="zh-CN" altLang="en-US" sz="1800" b="1" kern="0">
                    <a:solidFill>
                      <a:srgbClr val="000000"/>
                    </a:solidFill>
                    <a:latin typeface="Tahoma" panose="020B0604030504040204"/>
                    <a:ea typeface="宋体" panose="02010600030101010101" pitchFamily="2" charset="-122"/>
                  </a:rPr>
                  <a:t>，但是对于长消息，</a:t>
                </a:r>
                <a:r>
                  <a:rPr lang="en-US" altLang="zh-CN" sz="1800" b="1" kern="0">
                    <a:solidFill>
                      <a:srgbClr val="000000"/>
                    </a:solidFill>
                    <a:latin typeface="Tahoma" panose="020B0604030504040204"/>
                    <a:ea typeface="宋体" panose="02010600030101010101" pitchFamily="2" charset="-122"/>
                  </a:rPr>
                  <a:t>HMAC</a:t>
                </a:r>
                <a:r>
                  <a:rPr lang="zh-CN" altLang="en-US" sz="1800" b="1" kern="0">
                    <a:solidFill>
                      <a:srgbClr val="000000"/>
                    </a:solidFill>
                    <a:latin typeface="Tahoma" panose="020B0604030504040204"/>
                    <a:ea typeface="宋体" panose="02010600030101010101" pitchFamily="2" charset="-122"/>
                  </a:rPr>
                  <a:t>和嵌入的</a:t>
                </a:r>
                <a:r>
                  <a:rPr lang="en-US" altLang="zh-CN" sz="1800" b="1" kern="0">
                    <a:solidFill>
                      <a:srgbClr val="000000"/>
                    </a:solidFill>
                    <a:latin typeface="Tahoma" panose="020B0604030504040204"/>
                    <a:ea typeface="宋体" panose="02010600030101010101" pitchFamily="2" charset="-122"/>
                  </a:rPr>
                  <a:t>Hash</a:t>
                </a:r>
                <a:r>
                  <a:rPr lang="zh-CN" altLang="en-US" sz="1800" b="1" kern="0">
                    <a:solidFill>
                      <a:srgbClr val="000000"/>
                    </a:solidFill>
                    <a:latin typeface="Tahoma" panose="020B0604030504040204"/>
                    <a:ea typeface="宋体" panose="02010600030101010101" pitchFamily="2" charset="-122"/>
                  </a:rPr>
                  <a:t>函数的执行时间应该大致相同。</a:t>
                </a: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000000"/>
                    </a:solidFill>
                    <a:latin typeface="Tahoma" panose="020B0604030504040204"/>
                    <a:ea typeface="宋体" panose="02010600030101010101" pitchFamily="2" charset="-122"/>
                  </a:rPr>
                  <a:t>实现</a:t>
                </a:r>
                <a:r>
                  <a:rPr lang="en-US" altLang="zh-CN" sz="1800" b="1" kern="0">
                    <a:solidFill>
                      <a:srgbClr val="000000"/>
                    </a:solidFill>
                    <a:latin typeface="Tahoma" panose="020B0604030504040204"/>
                    <a:ea typeface="宋体" panose="02010600030101010101" pitchFamily="2" charset="-122"/>
                  </a:rPr>
                  <a:t>HMAC</a:t>
                </a:r>
                <a:r>
                  <a:rPr lang="zh-CN" altLang="en-US" sz="1800" b="1" kern="0">
                    <a:solidFill>
                      <a:srgbClr val="000000"/>
                    </a:solidFill>
                    <a:latin typeface="Tahoma" panose="020B0604030504040204"/>
                    <a:ea typeface="宋体" panose="02010600030101010101" pitchFamily="2" charset="-122"/>
                  </a:rPr>
                  <a:t>有更为有效的方法，如下图所示：</a:t>
                </a:r>
                <a:endParaRPr lang="zh-CN" altLang="en-US"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1800" b="1" kern="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03063"/>
            <a:ext cx="5605064" cy="605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10" presetClass="exit" presetSubtype="0" fill="hold" grpId="0"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2" presetClass="exit" presetSubtype="4" fill="hold" nodeType="withEffect">
                                  <p:stCondLst>
                                    <p:cond delay="0"/>
                                  </p:stCondLst>
                                  <p:childTnLst>
                                    <p:anim calcmode="lin" valueType="num">
                                      <p:cBhvr additive="base">
                                        <p:cTn id="13"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p:tgtEl>
                                          <p:spTgt spid="4">
                                            <p:txEl>
                                              <p:pRg st="0" end="0"/>
                                            </p:txEl>
                                          </p:spTgt>
                                        </p:tgtEl>
                                        <p:attrNameLst>
                                          <p:attrName>ppt_y</p:attrName>
                                        </p:attrNameLst>
                                      </p:cBhvr>
                                      <p:tavLst>
                                        <p:tav tm="0">
                                          <p:val>
                                            <p:strVal val="ppt_y"/>
                                          </p:val>
                                        </p:tav>
                                        <p:tav tm="100000">
                                          <p:val>
                                            <p:strVal val="1+ppt_h/2"/>
                                          </p:val>
                                        </p:tav>
                                      </p:tavLst>
                                    </p:anim>
                                    <p:set>
                                      <p:cBhvr>
                                        <p:cTn id="15" dur="1" fill="hold">
                                          <p:stCondLst>
                                            <p:cond delay="499"/>
                                          </p:stCondLst>
                                        </p:cTn>
                                        <p:tgtEl>
                                          <p:spTgt spid="4">
                                            <p:txEl>
                                              <p:pRg st="0" end="0"/>
                                            </p:txEl>
                                          </p:spTgt>
                                        </p:tgtEl>
                                        <p:attrNameLst>
                                          <p:attrName>style.visibility</p:attrName>
                                        </p:attrNameLst>
                                      </p:cBhvr>
                                      <p:to>
                                        <p:strVal val="hidden"/>
                                      </p:to>
                                    </p:set>
                                  </p:childTnLst>
                                </p:cTn>
                              </p:par>
                              <p:par>
                                <p:cTn id="16" presetID="2" presetClass="exit" presetSubtype="4" fill="hold" nodeType="withEffect">
                                  <p:stCondLst>
                                    <p:cond delay="0"/>
                                  </p:stCondLst>
                                  <p:childTnLst>
                                    <p:anim calcmode="lin" valueType="num">
                                      <p:cBhvr additive="base">
                                        <p:cTn id="17"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p:tgtEl>
                                          <p:spTgt spid="4">
                                            <p:txEl>
                                              <p:pRg st="1" end="1"/>
                                            </p:txEl>
                                          </p:spTgt>
                                        </p:tgtEl>
                                        <p:attrNameLst>
                                          <p:attrName>ppt_y</p:attrName>
                                        </p:attrNameLst>
                                      </p:cBhvr>
                                      <p:tavLst>
                                        <p:tav tm="0">
                                          <p:val>
                                            <p:strVal val="ppt_y"/>
                                          </p:val>
                                        </p:tav>
                                        <p:tav tm="100000">
                                          <p:val>
                                            <p:strVal val="1+ppt_h/2"/>
                                          </p:val>
                                        </p:tav>
                                      </p:tavLst>
                                    </p:anim>
                                    <p:set>
                                      <p:cBhvr>
                                        <p:cTn id="19"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ea typeface="宋体" panose="02010600030101010101" pitchFamily="2" charset="-122"/>
                  </a:rPr>
                  <a:t>我们可以预计算两个值：</a:t>
                </a:r>
                <a:endParaRPr lang="en-US" altLang="zh-CN"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𝒇</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𝑰𝑽</m:t>
                    </m:r>
                    <m:r>
                      <a:rPr lang="en-US" altLang="zh-CN" sz="1800" b="1" i="1" kern="0" smtClean="0">
                        <a:solidFill>
                          <a:srgbClr val="000000"/>
                        </a:solidFill>
                        <a:latin typeface="Cambria Math" panose="02040503050406030204"/>
                        <a:ea typeface="宋体" panose="02010600030101010101" pitchFamily="2" charset="-122"/>
                      </a:rPr>
                      <m:t>,(</m:t>
                    </m:r>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𝑲</m:t>
                        </m:r>
                      </m:e>
                      <m:sup>
                        <m:r>
                          <a:rPr lang="en-US" altLang="zh-CN" sz="1800" b="1" i="1" kern="0" smtClean="0">
                            <a:solidFill>
                              <a:srgbClr val="000000"/>
                            </a:solidFill>
                            <a:latin typeface="Cambria Math" panose="02040503050406030204"/>
                            <a:ea typeface="宋体" panose="02010600030101010101" pitchFamily="2" charset="-122"/>
                          </a:rPr>
                          <m:t>+</m:t>
                        </m:r>
                      </m:sup>
                    </m:sSup>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𝒊𝒑𝒂𝒅</m:t>
                    </m:r>
                    <m:r>
                      <a:rPr lang="en-US" altLang="zh-CN" sz="1800" b="1" i="1" kern="0" smtClean="0">
                        <a:solidFill>
                          <a:srgbClr val="000000"/>
                        </a:solidFill>
                        <a:latin typeface="Cambria Math" panose="02040503050406030204"/>
                        <a:ea typeface="Cambria Math" panose="02040503050406030204"/>
                      </a:rPr>
                      <m:t>))</m:t>
                    </m:r>
                  </m:oMath>
                </a14:m>
                <a:endParaRPr lang="en-US" altLang="zh-CN"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𝒇</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𝑰𝑽</m:t>
                    </m:r>
                    <m:r>
                      <a:rPr lang="en-US" altLang="zh-CN" sz="1800" b="1" i="1" ker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𝑲</m:t>
                        </m:r>
                      </m:e>
                      <m:sup>
                        <m:r>
                          <a:rPr lang="en-US" altLang="zh-CN" sz="1800" b="1" i="1" kern="0">
                            <a:solidFill>
                              <a:srgbClr val="000000"/>
                            </a:solidFill>
                            <a:latin typeface="Cambria Math" panose="02040503050406030204"/>
                            <a:ea typeface="宋体" panose="02010600030101010101" pitchFamily="2" charset="-122"/>
                          </a:rPr>
                          <m:t>+</m:t>
                        </m:r>
                      </m:sup>
                    </m:sSup>
                    <m:r>
                      <a:rPr lang="en-US" altLang="zh-CN" sz="1800" b="1" i="1" ker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𝒐</m:t>
                    </m:r>
                    <m:r>
                      <a:rPr lang="en-US" altLang="zh-CN" sz="1800" b="1" i="1" kern="0">
                        <a:solidFill>
                          <a:srgbClr val="000000"/>
                        </a:solidFill>
                        <a:latin typeface="Cambria Math" panose="02040503050406030204"/>
                        <a:ea typeface="Cambria Math" panose="02040503050406030204"/>
                      </a:rPr>
                      <m:t>𝒑𝒂𝒅</m:t>
                    </m:r>
                    <m:r>
                      <a:rPr lang="en-US" altLang="zh-CN" sz="1800" b="1" i="1" kern="0">
                        <a:solidFill>
                          <a:srgbClr val="000000"/>
                        </a:solidFill>
                        <a:latin typeface="Cambria Math" panose="02040503050406030204"/>
                        <a:ea typeface="Cambria Math" panose="02040503050406030204"/>
                      </a:rPr>
                      <m:t>))</m:t>
                    </m:r>
                  </m:oMath>
                </a14:m>
                <a:endParaRPr lang="en-US" altLang="zh-CN"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ea typeface="宋体" panose="02010600030101010101" pitchFamily="2" charset="-122"/>
                  </a:rPr>
                  <a:t>其中</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𝒇</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𝑪𝑽</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𝒃𝒍𝒐𝒄𝒌</m:t>
                    </m:r>
                    <m:r>
                      <a:rPr lang="en-US" altLang="zh-CN" sz="1800" b="1" i="1" kern="0">
                        <a:solidFill>
                          <a:srgbClr val="000000"/>
                        </a:solidFill>
                        <a:latin typeface="Cambria Math" panose="02040503050406030204"/>
                        <a:ea typeface="Cambria Math" panose="02040503050406030204"/>
                      </a:rPr>
                      <m:t>)</m:t>
                    </m:r>
                  </m:oMath>
                </a14:m>
                <a:r>
                  <a:rPr lang="zh-CN" altLang="en-US" sz="1800" b="1" kern="0" dirty="0">
                    <a:solidFill>
                      <a:srgbClr val="000000"/>
                    </a:solidFill>
                    <a:ea typeface="宋体" panose="02010600030101010101" pitchFamily="2" charset="-122"/>
                  </a:rPr>
                  <a:t>是</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函数的压缩函数，其输入是</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𝒏</m:t>
                    </m:r>
                  </m:oMath>
                </a14:m>
                <a:r>
                  <a:rPr lang="zh-CN" altLang="en-US" sz="1800" b="1" kern="0" dirty="0">
                    <a:solidFill>
                      <a:srgbClr val="000000"/>
                    </a:solidFill>
                    <a:ea typeface="宋体" panose="02010600030101010101" pitchFamily="2" charset="-122"/>
                  </a:rPr>
                  <a:t>位的链接变量和</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1800" b="1" kern="0" dirty="0">
                    <a:solidFill>
                      <a:srgbClr val="000000"/>
                    </a:solidFill>
                    <a:ea typeface="宋体" panose="02010600030101010101" pitchFamily="2" charset="-122"/>
                  </a:rPr>
                  <a:t>位的分组，输出是</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𝒏</m:t>
                    </m:r>
                  </m:oMath>
                </a14:m>
                <a:r>
                  <a:rPr lang="zh-CN" altLang="en-US" sz="1800" b="1" kern="0" dirty="0">
                    <a:solidFill>
                      <a:srgbClr val="000000"/>
                    </a:solidFill>
                    <a:ea typeface="宋体" panose="02010600030101010101" pitchFamily="2" charset="-122"/>
                  </a:rPr>
                  <a:t>位的链接变量。上述这些值只在初始化或密钥改变时才需要计算，实际上这些预先计算的值取代了</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函数中的初值</a:t>
                </a:r>
                <a:r>
                  <a:rPr lang="en-US" altLang="zh-CN" sz="1800" b="1" kern="0" dirty="0">
                    <a:solidFill>
                      <a:srgbClr val="000000"/>
                    </a:solidFill>
                    <a:ea typeface="宋体" panose="02010600030101010101" pitchFamily="2" charset="-122"/>
                  </a:rPr>
                  <a:t>(</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𝑰𝑽</m:t>
                    </m:r>
                  </m:oMath>
                </a14:m>
                <a:r>
                  <a:rPr lang="en-US" altLang="zh-CN" sz="1800" b="1" kern="0" dirty="0">
                    <a:solidFill>
                      <a:srgbClr val="000000"/>
                    </a:solidFill>
                    <a:ea typeface="宋体" panose="02010600030101010101" pitchFamily="2" charset="-122"/>
                  </a:rPr>
                  <a:t>)</a:t>
                </a:r>
                <a:r>
                  <a:rPr lang="zh-CN" altLang="en-US" sz="1800" b="1" kern="0" dirty="0">
                    <a:solidFill>
                      <a:srgbClr val="000000"/>
                    </a:solidFill>
                    <a:ea typeface="宋体" panose="02010600030101010101" pitchFamily="2" charset="-122"/>
                  </a:rPr>
                  <a:t>。这样，只多执行了一次压缩函数，在产生</a:t>
                </a:r>
                <a:r>
                  <a:rPr lang="en-US" altLang="zh-CN" sz="1800" b="1" kern="0" dirty="0">
                    <a:solidFill>
                      <a:srgbClr val="000000"/>
                    </a:solidFill>
                    <a:ea typeface="宋体" panose="02010600030101010101" pitchFamily="2" charset="-122"/>
                  </a:rPr>
                  <a:t>MAC</a:t>
                </a:r>
                <a:r>
                  <a:rPr lang="zh-CN" altLang="en-US" sz="1800" b="1" kern="0" dirty="0">
                    <a:solidFill>
                      <a:srgbClr val="000000"/>
                    </a:solidFill>
                    <a:ea typeface="宋体" panose="02010600030101010101" pitchFamily="2" charset="-122"/>
                  </a:rPr>
                  <a:t>的消息大多数都较短的情况下，这种实现特别有意义。</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3"/>
                </a:pPr>
                <a:r>
                  <a:rPr lang="en-US" altLang="zh-CN" sz="2400" kern="0" dirty="0">
                    <a:solidFill>
                      <a:srgbClr val="E24C05"/>
                    </a:solidFill>
                    <a:latin typeface="Tahoma" panose="020B0604030504040204"/>
                    <a:ea typeface="宋体" panose="02010600030101010101" pitchFamily="2" charset="-122"/>
                  </a:rPr>
                  <a:t>HMAC</a:t>
                </a:r>
                <a:r>
                  <a:rPr lang="zh-CN" altLang="en-US" sz="2400" kern="0" dirty="0">
                    <a:solidFill>
                      <a:srgbClr val="E24C05"/>
                    </a:solidFill>
                    <a:latin typeface="Tahoma" panose="020B0604030504040204"/>
                    <a:ea typeface="宋体" panose="02010600030101010101" pitchFamily="2" charset="-122"/>
                  </a:rPr>
                  <a:t>的安全性</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ea typeface="宋体" panose="02010600030101010101" pitchFamily="2" charset="-122"/>
                  </a:rPr>
                  <a:t>任何建立在嵌入</a:t>
                </a:r>
                <a:r>
                  <a:rPr lang="en-US" altLang="zh-CN" sz="2000" b="1" kern="0" dirty="0">
                    <a:solidFill>
                      <a:srgbClr val="000000"/>
                    </a:solidFill>
                    <a:ea typeface="宋体" panose="02010600030101010101" pitchFamily="2" charset="-122"/>
                  </a:rPr>
                  <a:t>Hash</a:t>
                </a:r>
                <a:r>
                  <a:rPr lang="zh-CN" altLang="en-US" sz="2000" b="1" kern="0" dirty="0">
                    <a:solidFill>
                      <a:srgbClr val="000000"/>
                    </a:solidFill>
                    <a:ea typeface="宋体" panose="02010600030101010101" pitchFamily="2" charset="-122"/>
                  </a:rPr>
                  <a:t>函数基础上的</a:t>
                </a:r>
                <a:r>
                  <a:rPr lang="en-US" altLang="zh-CN" sz="2000" b="1" kern="0" dirty="0">
                    <a:solidFill>
                      <a:srgbClr val="000000"/>
                    </a:solidFill>
                    <a:ea typeface="宋体" panose="02010600030101010101" pitchFamily="2" charset="-122"/>
                  </a:rPr>
                  <a:t>MAC</a:t>
                </a:r>
                <a:r>
                  <a:rPr lang="zh-CN" altLang="en-US" sz="2000" b="1" kern="0" dirty="0">
                    <a:solidFill>
                      <a:srgbClr val="000000"/>
                    </a:solidFill>
                    <a:ea typeface="宋体" panose="02010600030101010101" pitchFamily="2" charset="-122"/>
                  </a:rPr>
                  <a:t>，其安全性在某种程度上依赖于该</a:t>
                </a:r>
                <a:r>
                  <a:rPr lang="en-US" altLang="zh-CN" sz="2000" b="1" kern="0" dirty="0">
                    <a:solidFill>
                      <a:srgbClr val="000000"/>
                    </a:solidFill>
                    <a:ea typeface="宋体" panose="02010600030101010101" pitchFamily="2" charset="-122"/>
                  </a:rPr>
                  <a:t>Hash</a:t>
                </a:r>
                <a:r>
                  <a:rPr lang="zh-CN" altLang="en-US" sz="2000" b="1" kern="0" dirty="0">
                    <a:solidFill>
                      <a:srgbClr val="000000"/>
                    </a:solidFill>
                    <a:ea typeface="宋体" panose="02010600030101010101" pitchFamily="2" charset="-122"/>
                  </a:rPr>
                  <a:t>函数的强度。</a:t>
                </a:r>
                <a:endParaRPr lang="en-US" altLang="zh-CN" sz="2000" b="1" kern="0" dirty="0">
                  <a:solidFill>
                    <a:srgbClr val="000000"/>
                  </a:solidFill>
                  <a:ea typeface="宋体" panose="02010600030101010101" pitchFamily="2" charset="-122"/>
                </a:endParaRPr>
              </a:p>
              <a:p>
                <a:pPr marL="6242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ea typeface="宋体" panose="02010600030101010101" pitchFamily="2" charset="-122"/>
                  </a:rPr>
                  <a:t>在给定时间内，给定的一定数量的</a:t>
                </a:r>
                <a:r>
                  <a:rPr lang="en-US" altLang="zh-CN" sz="1800" b="1" kern="0" dirty="0">
                    <a:solidFill>
                      <a:srgbClr val="000000"/>
                    </a:solidFill>
                    <a:ea typeface="宋体" panose="02010600030101010101" pitchFamily="2" charset="-122"/>
                  </a:rPr>
                  <a:t>&lt;</a:t>
                </a:r>
                <a:r>
                  <a:rPr lang="zh-CN" altLang="en-US" sz="1800" b="1" kern="0" dirty="0">
                    <a:solidFill>
                      <a:srgbClr val="000000"/>
                    </a:solidFill>
                    <a:ea typeface="宋体" panose="02010600030101010101" pitchFamily="2" charset="-122"/>
                  </a:rPr>
                  <a:t>消息</a:t>
                </a:r>
                <a:r>
                  <a:rPr lang="en-US" altLang="zh-CN" sz="1800" b="1" kern="0" dirty="0">
                    <a:solidFill>
                      <a:srgbClr val="000000"/>
                    </a:solidFill>
                    <a:ea typeface="宋体" panose="02010600030101010101" pitchFamily="2" charset="-122"/>
                  </a:rPr>
                  <a:t>-MAC&gt;</a:t>
                </a:r>
                <a:r>
                  <a:rPr lang="zh-CN" altLang="en-US" sz="1800" b="1" kern="0" dirty="0">
                    <a:solidFill>
                      <a:srgbClr val="000000"/>
                    </a:solidFill>
                    <a:ea typeface="宋体" panose="02010600030101010101" pitchFamily="2" charset="-122"/>
                  </a:rPr>
                  <a:t>对</a:t>
                </a:r>
                <a:r>
                  <a:rPr lang="en-US" altLang="zh-CN" sz="1800" b="1" kern="0" dirty="0">
                    <a:solidFill>
                      <a:srgbClr val="000000"/>
                    </a:solidFill>
                    <a:ea typeface="宋体" panose="02010600030101010101" pitchFamily="2" charset="-122"/>
                  </a:rPr>
                  <a:t>(</a:t>
                </a:r>
                <a:r>
                  <a:rPr lang="zh-CN" altLang="en-US" sz="1800" b="1" kern="0" dirty="0">
                    <a:solidFill>
                      <a:srgbClr val="000000"/>
                    </a:solidFill>
                    <a:ea typeface="宋体" panose="02010600030101010101" pitchFamily="2" charset="-122"/>
                  </a:rPr>
                  <a:t>用相同密钥产生</a:t>
                </a:r>
                <a:r>
                  <a:rPr lang="en-US" altLang="zh-CN" sz="1800" b="1" kern="0" dirty="0">
                    <a:solidFill>
                      <a:srgbClr val="000000"/>
                    </a:solidFill>
                    <a:ea typeface="宋体" panose="02010600030101010101" pitchFamily="2" charset="-122"/>
                  </a:rPr>
                  <a:t>)</a:t>
                </a:r>
                <a:r>
                  <a:rPr lang="zh-CN" altLang="en-US" sz="1800" b="1" kern="0" dirty="0">
                    <a:solidFill>
                      <a:srgbClr val="000000"/>
                    </a:solidFill>
                    <a:ea typeface="宋体" panose="02010600030101010101" pitchFamily="2" charset="-122"/>
                  </a:rPr>
                  <a:t>，伪造者伪造成功的概率可以用来描述</a:t>
                </a:r>
                <a:r>
                  <a:rPr lang="en-US" altLang="zh-CN" sz="1800" b="1" kern="0" dirty="0">
                    <a:solidFill>
                      <a:srgbClr val="000000"/>
                    </a:solidFill>
                    <a:ea typeface="宋体" panose="02010600030101010101" pitchFamily="2" charset="-122"/>
                  </a:rPr>
                  <a:t>MAC</a:t>
                </a:r>
                <a:r>
                  <a:rPr lang="zh-CN" altLang="en-US" sz="1800" b="1" kern="0" dirty="0">
                    <a:solidFill>
                      <a:srgbClr val="000000"/>
                    </a:solidFill>
                    <a:ea typeface="宋体" panose="02010600030101010101" pitchFamily="2" charset="-122"/>
                  </a:rPr>
                  <a:t>函数的安全性。</a:t>
                </a:r>
                <a:endParaRPr lang="en-US" altLang="zh-CN" sz="1800" b="1" kern="0" dirty="0">
                  <a:solidFill>
                    <a:srgbClr val="000000"/>
                  </a:solidFill>
                  <a:ea typeface="宋体" panose="02010600030101010101" pitchFamily="2" charset="-122"/>
                </a:endParaRPr>
              </a:p>
              <a:p>
                <a:pPr marL="6242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ea typeface="宋体" panose="02010600030101010101" pitchFamily="2" charset="-122"/>
                  </a:rPr>
                  <a:t>如果攻击者已知若干由合法用户生成的</a:t>
                </a:r>
                <a:r>
                  <a:rPr lang="en-US" altLang="zh-CN" sz="1800" b="1" kern="0" dirty="0">
                    <a:solidFill>
                      <a:srgbClr val="000000"/>
                    </a:solidFill>
                    <a:ea typeface="宋体" panose="02010600030101010101" pitchFamily="2" charset="-122"/>
                  </a:rPr>
                  <a:t>(</a:t>
                </a:r>
                <a:r>
                  <a:rPr lang="zh-CN" altLang="en-US" sz="1800" b="1" kern="0" dirty="0">
                    <a:solidFill>
                      <a:srgbClr val="000000"/>
                    </a:solidFill>
                    <a:ea typeface="宋体" panose="02010600030101010101" pitchFamily="2" charset="-122"/>
                  </a:rPr>
                  <a:t>时间，</a:t>
                </a:r>
                <a:r>
                  <a:rPr lang="en-US" altLang="zh-CN" sz="1800" b="1" kern="0" dirty="0">
                    <a:solidFill>
                      <a:srgbClr val="000000"/>
                    </a:solidFill>
                    <a:ea typeface="宋体" panose="02010600030101010101" pitchFamily="2" charset="-122"/>
                  </a:rPr>
                  <a:t>&lt;</a:t>
                </a:r>
                <a:r>
                  <a:rPr lang="zh-CN" altLang="en-US" sz="1800" b="1" kern="0" dirty="0">
                    <a:solidFill>
                      <a:srgbClr val="000000"/>
                    </a:solidFill>
                    <a:ea typeface="宋体" panose="02010600030101010101" pitchFamily="2" charset="-122"/>
                  </a:rPr>
                  <a:t>消息</a:t>
                </a:r>
                <a:r>
                  <a:rPr lang="en-US" altLang="zh-CN" sz="1800" b="1" kern="0" dirty="0">
                    <a:solidFill>
                      <a:srgbClr val="000000"/>
                    </a:solidFill>
                    <a:ea typeface="宋体" panose="02010600030101010101" pitchFamily="2" charset="-122"/>
                  </a:rPr>
                  <a:t>-MAC&gt;)</a:t>
                </a:r>
                <a:r>
                  <a:rPr lang="zh-CN" altLang="en-US" sz="1800" b="1" kern="0" dirty="0">
                    <a:solidFill>
                      <a:srgbClr val="000000"/>
                    </a:solidFill>
                    <a:ea typeface="宋体" panose="02010600030101010101" pitchFamily="2" charset="-122"/>
                  </a:rPr>
                  <a:t>对，则成功攻击</a:t>
                </a:r>
                <a:r>
                  <a:rPr lang="en-US" altLang="zh-CN" sz="1800" b="1" kern="0" dirty="0">
                    <a:solidFill>
                      <a:srgbClr val="000000"/>
                    </a:solidFill>
                    <a:ea typeface="宋体" panose="02010600030101010101" pitchFamily="2" charset="-122"/>
                  </a:rPr>
                  <a:t>HMAC</a:t>
                </a:r>
                <a:r>
                  <a:rPr lang="zh-CN" altLang="en-US" sz="1800" b="1" kern="0" dirty="0">
                    <a:solidFill>
                      <a:srgbClr val="000000"/>
                    </a:solidFill>
                    <a:ea typeface="宋体" panose="02010600030101010101" pitchFamily="2" charset="-122"/>
                  </a:rPr>
                  <a:t>的概率等价于对嵌入</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函数的下列攻击之一：</a:t>
                </a:r>
                <a:endParaRPr lang="en-US" altLang="zh-CN" sz="1800" b="1" kern="0" dirty="0">
                  <a:solidFill>
                    <a:srgbClr val="000000"/>
                  </a:solidFill>
                  <a:ea typeface="宋体" panose="02010600030101010101" pitchFamily="2" charset="-122"/>
                </a:endParaRPr>
              </a:p>
              <a:p>
                <a:pPr marL="8921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a:solidFill>
                      <a:srgbClr val="000000"/>
                    </a:solidFill>
                    <a:ea typeface="宋体" panose="02010600030101010101" pitchFamily="2" charset="-122"/>
                  </a:rPr>
                  <a:t>(1)</a:t>
                </a:r>
                <a:r>
                  <a:rPr lang="zh-CN" altLang="en-US" sz="1800" b="1" kern="0" dirty="0">
                    <a:solidFill>
                      <a:srgbClr val="000000"/>
                    </a:solidFill>
                    <a:ea typeface="宋体" panose="02010600030101010101" pitchFamily="2" charset="-122"/>
                  </a:rPr>
                  <a:t> 即使</a:t>
                </a:r>
                <a:r>
                  <a:rPr lang="en-US" altLang="zh-CN" sz="1800" b="1" kern="0" dirty="0">
                    <a:solidFill>
                      <a:srgbClr val="000000"/>
                    </a:solidFill>
                    <a:ea typeface="宋体" panose="02010600030101010101" pitchFamily="2" charset="-122"/>
                  </a:rPr>
                  <a:t>IV</a:t>
                </a:r>
                <a:r>
                  <a:rPr lang="zh-CN" altLang="en-US" sz="1800" b="1" kern="0" dirty="0">
                    <a:solidFill>
                      <a:srgbClr val="000000"/>
                    </a:solidFill>
                    <a:ea typeface="宋体" panose="02010600030101010101" pitchFamily="2" charset="-122"/>
                  </a:rPr>
                  <a:t>是随机的、秘密的和未知的，攻击者也能计算压缩函数的输出。</a:t>
                </a:r>
                <a:endParaRPr lang="zh-CN" altLang="en-US" sz="1800" b="1" kern="0" dirty="0">
                  <a:solidFill>
                    <a:srgbClr val="000000"/>
                  </a:solidFill>
                  <a:ea typeface="宋体" panose="02010600030101010101" pitchFamily="2" charset="-122"/>
                </a:endParaRPr>
              </a:p>
              <a:p>
                <a:pPr lvl="5" indent="-457200" eaLnBrk="1" hangingPunct="1">
                  <a:lnSpc>
                    <a:spcPct val="130000"/>
                  </a:lnSpc>
                  <a:spcBef>
                    <a:spcPct val="20000"/>
                  </a:spcBef>
                  <a:buClr>
                    <a:srgbClr val="4768F5"/>
                  </a:buClr>
                  <a:buSzPct val="60000"/>
                  <a:buFont typeface="Wingdings" panose="05000000000000000000" charset="0"/>
                  <a:buChar char="u"/>
                </a:pPr>
                <a:r>
                  <a:rPr lang="zh-CN" altLang="en-US" sz="1600" b="1" kern="0" dirty="0">
                    <a:solidFill>
                      <a:srgbClr val="000000"/>
                    </a:solidFill>
                    <a:ea typeface="宋体" panose="02010600030101010101" pitchFamily="2" charset="-122"/>
                    <a:sym typeface="+mn-ea"/>
                  </a:rPr>
                  <a:t>可将压缩函数视为将</a:t>
                </a:r>
                <a:r>
                  <a:rPr lang="en-US" altLang="zh-CN" sz="1600" b="1" kern="0" dirty="0">
                    <a:solidFill>
                      <a:srgbClr val="000000"/>
                    </a:solidFill>
                    <a:ea typeface="宋体" panose="02010600030101010101" pitchFamily="2" charset="-122"/>
                    <a:sym typeface="+mn-ea"/>
                  </a:rPr>
                  <a:t>Hash</a:t>
                </a:r>
                <a:r>
                  <a:rPr lang="zh-CN" altLang="en-US" sz="1600" b="1" kern="0" dirty="0">
                    <a:solidFill>
                      <a:srgbClr val="000000"/>
                    </a:solidFill>
                    <a:ea typeface="宋体" panose="02010600030101010101" pitchFamily="2" charset="-122"/>
                    <a:sym typeface="+mn-ea"/>
                  </a:rPr>
                  <a:t>函数应用于只含有一个</a:t>
                </a:r>
                <a:r>
                  <a:rPr lang="en-US" altLang="zh-CN" sz="1600" b="1" kern="0" dirty="0">
                    <a:solidFill>
                      <a:srgbClr val="000000"/>
                    </a:solidFill>
                    <a:ea typeface="宋体" panose="02010600030101010101" pitchFamily="2" charset="-122"/>
                    <a:sym typeface="+mn-ea"/>
                  </a:rPr>
                  <a:t>b</a:t>
                </a:r>
                <a:r>
                  <a:rPr lang="zh-CN" altLang="en-US" sz="1600" b="1" kern="0" dirty="0">
                    <a:solidFill>
                      <a:srgbClr val="000000"/>
                    </a:solidFill>
                    <a:ea typeface="宋体" panose="02010600030101010101" pitchFamily="2" charset="-122"/>
                    <a:sym typeface="+mn-ea"/>
                  </a:rPr>
                  <a:t>位分组的消息，</a:t>
                </a:r>
                <a:r>
                  <a:rPr lang="en-US" altLang="zh-CN" sz="1600" b="1" kern="0" dirty="0">
                    <a:solidFill>
                      <a:srgbClr val="000000"/>
                    </a:solidFill>
                    <a:ea typeface="宋体" panose="02010600030101010101" pitchFamily="2" charset="-122"/>
                    <a:sym typeface="+mn-ea"/>
                  </a:rPr>
                  <a:t>Hash</a:t>
                </a:r>
                <a:r>
                  <a:rPr lang="zh-CN" altLang="en-US" sz="1600" b="1" kern="0" dirty="0">
                    <a:solidFill>
                      <a:srgbClr val="000000"/>
                    </a:solidFill>
                    <a:ea typeface="宋体" panose="02010600030101010101" pitchFamily="2" charset="-122"/>
                    <a:sym typeface="+mn-ea"/>
                  </a:rPr>
                  <a:t>函数的</a:t>
                </a:r>
                <a14:m>
                  <m:oMath xmlns:m="http://schemas.openxmlformats.org/officeDocument/2006/math">
                    <m:r>
                      <a:rPr lang="en-US" altLang="zh-CN" sz="1600" b="1" i="1" kern="0" dirty="0">
                        <a:solidFill>
                          <a:srgbClr val="000000"/>
                        </a:solidFill>
                        <a:latin typeface="Cambria Math" panose="02040503050406030204" pitchFamily="18" charset="0"/>
                        <a:ea typeface="宋体" panose="02010600030101010101" pitchFamily="2" charset="-122"/>
                      </a:rPr>
                      <m:t>𝑰𝑽</m:t>
                    </m:r>
                  </m:oMath>
                </a14:m>
                <a:r>
                  <a:rPr lang="zh-CN" altLang="en-US" sz="1600" b="1" kern="0" dirty="0">
                    <a:solidFill>
                      <a:srgbClr val="000000"/>
                    </a:solidFill>
                    <a:ea typeface="宋体" panose="02010600030101010101" pitchFamily="2" charset="-122"/>
                    <a:sym typeface="+mn-ea"/>
                  </a:rPr>
                  <a:t>被一个</a:t>
                </a:r>
                <a14:m>
                  <m:oMath xmlns:m="http://schemas.openxmlformats.org/officeDocument/2006/math">
                    <m:r>
                      <a:rPr lang="en-US" altLang="zh-CN" sz="1600" b="1" i="1" kern="0" dirty="0">
                        <a:solidFill>
                          <a:srgbClr val="000000"/>
                        </a:solidFill>
                        <a:latin typeface="Cambria Math" panose="02040503050406030204" pitchFamily="18" charset="0"/>
                        <a:ea typeface="宋体" panose="02010600030101010101" pitchFamily="2" charset="-122"/>
                      </a:rPr>
                      <m:t>𝒏</m:t>
                    </m:r>
                  </m:oMath>
                </a14:m>
                <a:r>
                  <a:rPr lang="zh-CN" altLang="en-US" sz="1600" b="1" kern="0" dirty="0">
                    <a:solidFill>
                      <a:srgbClr val="000000"/>
                    </a:solidFill>
                    <a:ea typeface="宋体" panose="02010600030101010101" pitchFamily="2" charset="-122"/>
                    <a:sym typeface="+mn-ea"/>
                  </a:rPr>
                  <a:t>位秘密的随机值代替。攻击该</a:t>
                </a:r>
                <a:r>
                  <a:rPr lang="en-US" altLang="zh-CN" sz="1600" b="1" kern="0" dirty="0">
                    <a:solidFill>
                      <a:srgbClr val="000000"/>
                    </a:solidFill>
                    <a:ea typeface="宋体" panose="02010600030101010101" pitchFamily="2" charset="-122"/>
                    <a:sym typeface="+mn-ea"/>
                  </a:rPr>
                  <a:t>Hash</a:t>
                </a:r>
                <a:r>
                  <a:rPr lang="zh-CN" altLang="en-US" sz="1600" b="1" kern="0" dirty="0">
                    <a:solidFill>
                      <a:srgbClr val="000000"/>
                    </a:solidFill>
                    <a:ea typeface="宋体" panose="02010600030101010101" pitchFamily="2" charset="-122"/>
                    <a:sym typeface="+mn-ea"/>
                  </a:rPr>
                  <a:t>函数或者是对密钥的穷举攻击</a:t>
                </a:r>
                <a:r>
                  <a:rPr lang="en-US" altLang="zh-CN" sz="1600" b="1" kern="0" dirty="0">
                    <a:solidFill>
                      <a:srgbClr val="000000"/>
                    </a:solidFill>
                    <a:ea typeface="宋体" panose="02010600030101010101" pitchFamily="2" charset="-122"/>
                    <a:sym typeface="+mn-ea"/>
                  </a:rPr>
                  <a:t>(</a:t>
                </a:r>
                <a:r>
                  <a:rPr lang="zh-CN" altLang="en-US" sz="1600" b="1" kern="0" dirty="0">
                    <a:solidFill>
                      <a:srgbClr val="000000"/>
                    </a:solidFill>
                    <a:ea typeface="宋体" panose="02010600030101010101" pitchFamily="2" charset="-122"/>
                    <a:sym typeface="+mn-ea"/>
                  </a:rPr>
                  <a:t>其代价是</a:t>
                </a:r>
                <a14:m>
                  <m:oMath xmlns:m="http://schemas.openxmlformats.org/officeDocument/2006/math">
                    <m:sSup>
                      <m:sSupPr>
                        <m:ctrlPr>
                          <a:rPr lang="en-US" altLang="zh-CN" sz="1600" b="1" i="1" kern="0">
                            <a:solidFill>
                              <a:srgbClr val="000000"/>
                            </a:solidFill>
                            <a:latin typeface="Cambria Math" panose="02040503050406030204" pitchFamily="18" charset="0"/>
                            <a:ea typeface="宋体" panose="02010600030101010101" pitchFamily="2" charset="-122"/>
                          </a:rPr>
                        </m:ctrlPr>
                      </m:sSupPr>
                      <m:e>
                        <m:r>
                          <a:rPr lang="en-US" altLang="zh-CN" sz="1600" b="1" i="1" kern="0">
                            <a:solidFill>
                              <a:srgbClr val="000000"/>
                            </a:solidFill>
                            <a:latin typeface="Cambria Math" panose="02040503050406030204"/>
                            <a:ea typeface="宋体" panose="02010600030101010101" pitchFamily="2" charset="-122"/>
                          </a:rPr>
                          <m:t>𝟐</m:t>
                        </m:r>
                      </m:e>
                      <m:sup>
                        <m:r>
                          <a:rPr lang="en-US" altLang="zh-CN" sz="1600" b="1" i="1" kern="0">
                            <a:solidFill>
                              <a:srgbClr val="000000"/>
                            </a:solidFill>
                            <a:latin typeface="Cambria Math" panose="02040503050406030204"/>
                            <a:ea typeface="宋体" panose="02010600030101010101" pitchFamily="2" charset="-122"/>
                          </a:rPr>
                          <m:t>𝒏</m:t>
                        </m:r>
                      </m:sup>
                    </m:sSup>
                  </m:oMath>
                </a14:m>
                <a:r>
                  <a:rPr lang="zh-CN" altLang="en-US" sz="1600" b="1" kern="0" dirty="0">
                    <a:solidFill>
                      <a:srgbClr val="000000"/>
                    </a:solidFill>
                    <a:ea typeface="宋体" panose="02010600030101010101" pitchFamily="2" charset="-122"/>
                    <a:sym typeface="+mn-ea"/>
                  </a:rPr>
                  <a:t>数量级的</a:t>
                </a:r>
                <a:r>
                  <a:rPr lang="en-US" altLang="zh-CN" sz="1600" b="1" kern="0" dirty="0">
                    <a:solidFill>
                      <a:srgbClr val="000000"/>
                    </a:solidFill>
                    <a:ea typeface="宋体" panose="02010600030101010101" pitchFamily="2" charset="-122"/>
                    <a:sym typeface="+mn-ea"/>
                  </a:rPr>
                  <a:t>)</a:t>
                </a:r>
                <a:r>
                  <a:rPr lang="zh-CN" altLang="en-US" sz="1600" b="1" kern="0" dirty="0">
                    <a:solidFill>
                      <a:srgbClr val="000000"/>
                    </a:solidFill>
                    <a:ea typeface="宋体" panose="02010600030101010101" pitchFamily="2" charset="-122"/>
                    <a:sym typeface="+mn-ea"/>
                  </a:rPr>
                  <a:t>，或者是生日攻击</a:t>
                </a:r>
                <a:r>
                  <a:rPr lang="en-US" altLang="zh-CN" sz="1600" b="1" kern="0" dirty="0">
                    <a:solidFill>
                      <a:srgbClr val="000000"/>
                    </a:solidFill>
                    <a:ea typeface="宋体" panose="02010600030101010101" pitchFamily="2" charset="-122"/>
                    <a:sym typeface="+mn-ea"/>
                  </a:rPr>
                  <a:t>(</a:t>
                </a:r>
                <a:r>
                  <a:rPr lang="zh-CN" altLang="en-US" sz="1600" b="1" kern="0" dirty="0">
                    <a:solidFill>
                      <a:srgbClr val="000000"/>
                    </a:solidFill>
                    <a:ea typeface="宋体" panose="02010600030101010101" pitchFamily="2" charset="-122"/>
                    <a:sym typeface="+mn-ea"/>
                  </a:rPr>
                  <a:t>等价于第二种攻击</a:t>
                </a:r>
                <a:r>
                  <a:rPr lang="en-US" altLang="zh-CN" sz="1600" b="1" kern="0" dirty="0">
                    <a:solidFill>
                      <a:srgbClr val="000000"/>
                    </a:solidFill>
                    <a:ea typeface="宋体" panose="02010600030101010101" pitchFamily="2" charset="-122"/>
                    <a:sym typeface="+mn-ea"/>
                  </a:rPr>
                  <a:t>)</a:t>
                </a:r>
                <a:r>
                  <a:rPr lang="zh-CN" altLang="en-US" sz="1600" b="1" kern="0" dirty="0">
                    <a:solidFill>
                      <a:srgbClr val="000000"/>
                    </a:solidFill>
                    <a:ea typeface="宋体" panose="02010600030101010101" pitchFamily="2" charset="-122"/>
                    <a:sym typeface="+mn-ea"/>
                  </a:rPr>
                  <a:t>。</a:t>
                </a:r>
                <a:endParaRPr lang="zh-CN" altLang="en-US" sz="1600" b="1" kern="0" dirty="0">
                  <a:solidFill>
                    <a:srgbClr val="000000"/>
                  </a:solidFill>
                  <a:ea typeface="宋体" panose="02010600030101010101" pitchFamily="2" charset="-122"/>
                  <a:sym typeface="+mn-ea"/>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1047"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a:solidFill>
                      <a:srgbClr val="000000"/>
                    </a:solidFill>
                    <a:ea typeface="宋体" panose="02010600030101010101" pitchFamily="2" charset="-122"/>
                    <a:sym typeface="+mn-ea"/>
                  </a:rPr>
                  <a:t>(2)</a:t>
                </a:r>
                <a:r>
                  <a:rPr lang="zh-CN" altLang="en-US" sz="1800" b="1" kern="0" dirty="0">
                    <a:solidFill>
                      <a:srgbClr val="000000"/>
                    </a:solidFill>
                    <a:ea typeface="宋体" panose="02010600030101010101" pitchFamily="2" charset="-122"/>
                    <a:sym typeface="+mn-ea"/>
                  </a:rPr>
                  <a:t>即使</a:t>
                </a:r>
                <a:r>
                  <a:rPr lang="en-US" altLang="zh-CN" sz="1800" b="1" kern="0" dirty="0">
                    <a:solidFill>
                      <a:srgbClr val="000000"/>
                    </a:solidFill>
                    <a:ea typeface="宋体" panose="02010600030101010101" pitchFamily="2" charset="-122"/>
                    <a:sym typeface="+mn-ea"/>
                  </a:rPr>
                  <a:t>IV</a:t>
                </a:r>
                <a:r>
                  <a:rPr lang="zh-CN" altLang="en-US" sz="1800" b="1" kern="0" dirty="0">
                    <a:solidFill>
                      <a:srgbClr val="000000"/>
                    </a:solidFill>
                    <a:ea typeface="宋体" panose="02010600030101010101" pitchFamily="2" charset="-122"/>
                    <a:sym typeface="+mn-ea"/>
                  </a:rPr>
                  <a:t>是随机的和秘密的，攻击者也能找到</a:t>
                </a:r>
                <a:r>
                  <a:rPr lang="en-US" altLang="zh-CN" sz="1800" b="1" kern="0" dirty="0">
                    <a:solidFill>
                      <a:srgbClr val="000000"/>
                    </a:solidFill>
                    <a:ea typeface="宋体" panose="02010600030101010101" pitchFamily="2" charset="-122"/>
                    <a:sym typeface="+mn-ea"/>
                  </a:rPr>
                  <a:t>Hash</a:t>
                </a:r>
                <a:r>
                  <a:rPr lang="zh-CN" altLang="en-US" sz="1800" b="1" kern="0" dirty="0">
                    <a:solidFill>
                      <a:srgbClr val="000000"/>
                    </a:solidFill>
                    <a:ea typeface="宋体" panose="02010600030101010101" pitchFamily="2" charset="-122"/>
                    <a:sym typeface="+mn-ea"/>
                  </a:rPr>
                  <a:t>函数中的碰撞。</a:t>
                </a:r>
                <a:endParaRPr lang="en-US" altLang="zh-CN"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charset="0"/>
                  <a:buChar char="u"/>
                </a:pPr>
                <a:r>
                  <a:rPr lang="zh-CN" altLang="en-US" sz="1800" b="1" kern="0" dirty="0">
                    <a:solidFill>
                      <a:srgbClr val="000000"/>
                    </a:solidFill>
                    <a:ea typeface="宋体" panose="02010600030101010101" pitchFamily="2" charset="-122"/>
                  </a:rPr>
                  <a:t>攻击者要找到两条消息</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1800" b="1" kern="0" dirty="0">
                    <a:solidFill>
                      <a:srgbClr val="000000"/>
                    </a:solidFill>
                    <a:ea typeface="宋体" panose="02010600030101010101" pitchFamily="2" charset="-122"/>
                  </a:rPr>
                  <a:t>和</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𝑴</m:t>
                    </m:r>
                    <m:r>
                      <a:rPr lang="en-US" altLang="zh-CN" sz="1800" b="1" i="1" kern="0" dirty="0" smtClean="0">
                        <a:solidFill>
                          <a:srgbClr val="000000"/>
                        </a:solidFill>
                        <a:latin typeface="Cambria Math" panose="02040503050406030204" pitchFamily="18" charset="0"/>
                        <a:ea typeface="宋体" panose="02010600030101010101" pitchFamily="2" charset="-122"/>
                      </a:rPr>
                      <m:t>’</m:t>
                    </m:r>
                  </m:oMath>
                </a14:m>
                <a:r>
                  <a:rPr lang="zh-CN" altLang="en-US" sz="1800" b="1" kern="0" dirty="0">
                    <a:solidFill>
                      <a:srgbClr val="000000"/>
                    </a:solidFill>
                    <a:ea typeface="宋体" panose="02010600030101010101" pitchFamily="2" charset="-122"/>
                  </a:rPr>
                  <a:t>，它们产生相同的</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码</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𝑯</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𝑴</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𝑯</m:t>
                    </m:r>
                    <m:r>
                      <a:rPr lang="en-US" altLang="zh-CN" sz="1800" b="1" i="1" kern="0" dirty="0" smtClean="0">
                        <a:solidFill>
                          <a:srgbClr val="000000"/>
                        </a:solidFill>
                        <a:latin typeface="Cambria Math" panose="02040503050406030204" pitchFamily="18" charset="0"/>
                        <a:ea typeface="宋体" panose="02010600030101010101" pitchFamily="2" charset="-122"/>
                      </a:rPr>
                      <m:t>(</m:t>
                    </m:r>
                    <m:r>
                      <a:rPr lang="en-US" altLang="zh-CN" sz="1800" b="1" i="1" kern="0" dirty="0" smtClean="0">
                        <a:solidFill>
                          <a:srgbClr val="000000"/>
                        </a:solidFill>
                        <a:latin typeface="Cambria Math" panose="02040503050406030204" pitchFamily="18" charset="0"/>
                        <a:ea typeface="宋体" panose="02010600030101010101" pitchFamily="2" charset="-122"/>
                      </a:rPr>
                      <m:t>𝑴</m:t>
                    </m:r>
                    <m:r>
                      <a:rPr lang="en-US" altLang="zh-CN" sz="1800" b="1" i="1" kern="0" dirty="0" smtClean="0">
                        <a:solidFill>
                          <a:srgbClr val="000000"/>
                        </a:solidFill>
                        <a:latin typeface="Cambria Math" panose="02040503050406030204" pitchFamily="18" charset="0"/>
                        <a:ea typeface="宋体" panose="02010600030101010101" pitchFamily="2" charset="-122"/>
                      </a:rPr>
                      <m:t>’)</m:t>
                    </m:r>
                  </m:oMath>
                </a14:m>
                <a:endParaRPr lang="en-US" altLang="zh-CN" sz="1800" b="1" i="1" kern="0" dirty="0" smtClean="0">
                  <a:solidFill>
                    <a:srgbClr val="000000"/>
                  </a:solidFill>
                  <a:latin typeface="Cambria Math" panose="02040503050406030204" pitchFamily="18" charset="0"/>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charset="0"/>
                  <a:buChar char="u"/>
                </a:pPr>
                <a:r>
                  <a:rPr lang="zh-CN" altLang="en-US" sz="1800" b="1" kern="0" dirty="0">
                    <a:solidFill>
                      <a:srgbClr val="000000"/>
                    </a:solidFill>
                    <a:ea typeface="宋体" panose="02010600030101010101" pitchFamily="2" charset="-122"/>
                  </a:rPr>
                  <a:t>即生日攻击，当</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码长为</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𝒏</m:t>
                    </m:r>
                  </m:oMath>
                </a14:m>
                <a:r>
                  <a:rPr lang="zh-CN" altLang="en-US" sz="1800" b="1" kern="0" dirty="0">
                    <a:solidFill>
                      <a:srgbClr val="000000"/>
                    </a:solidFill>
                    <a:ea typeface="宋体" panose="02010600030101010101" pitchFamily="2" charset="-122"/>
                  </a:rPr>
                  <a:t>位时其所需的代价是</a:t>
                </a:r>
                <a14:m>
                  <m:oMath xmlns:m="http://schemas.openxmlformats.org/officeDocument/2006/math">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𝟐</m:t>
                        </m:r>
                      </m:e>
                      <m:sup>
                        <m:r>
                          <a:rPr lang="en-US" altLang="zh-CN" sz="1800" b="1" i="1" kern="0" smtClean="0">
                            <a:solidFill>
                              <a:srgbClr val="000000"/>
                            </a:solidFill>
                            <a:latin typeface="Cambria Math" panose="02040503050406030204"/>
                            <a:ea typeface="宋体" panose="02010600030101010101" pitchFamily="2" charset="-122"/>
                          </a:rPr>
                          <m:t>𝒏</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𝟐</m:t>
                        </m:r>
                      </m:sup>
                    </m:sSup>
                  </m:oMath>
                </a14:m>
                <a:r>
                  <a:rPr lang="zh-CN" altLang="en-US" sz="1800" b="1" kern="0" dirty="0">
                    <a:solidFill>
                      <a:srgbClr val="000000"/>
                    </a:solidFill>
                    <a:ea typeface="宋体" panose="02010600030101010101" pitchFamily="2" charset="-122"/>
                  </a:rPr>
                  <a:t>数量级的，</a:t>
                </a:r>
                <a:endParaRPr lang="zh-CN" altLang="en-US"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charset="0"/>
                  <a:buChar char="u"/>
                </a:pPr>
                <a:r>
                  <a:rPr lang="zh-CN" altLang="en-US" sz="1800" b="1" kern="0" dirty="0">
                    <a:solidFill>
                      <a:srgbClr val="000000"/>
                    </a:solidFill>
                    <a:ea typeface="宋体" panose="02010600030101010101" pitchFamily="2" charset="-122"/>
                  </a:rPr>
                  <a:t>不知道秘钥</a:t>
                </a:r>
                <a:r>
                  <a:rPr lang="en-US" altLang="zh-CN" sz="1800" b="1" kern="0" dirty="0">
                    <a:solidFill>
                      <a:srgbClr val="000000"/>
                    </a:solidFill>
                    <a:ea typeface="宋体" panose="02010600030101010101" pitchFamily="2" charset="-122"/>
                  </a:rPr>
                  <a:t>k</a:t>
                </a:r>
                <a:r>
                  <a:rPr lang="zh-CN" altLang="en-US" sz="1800" b="1" kern="0" dirty="0">
                    <a:solidFill>
                      <a:srgbClr val="000000"/>
                    </a:solidFill>
                    <a:ea typeface="宋体" panose="02010600030101010101" pitchFamily="2" charset="-122"/>
                  </a:rPr>
                  <a:t>，需要在线攻击。</a:t>
                </a:r>
                <a:endParaRPr lang="en-US" altLang="zh-CN" sz="18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1800" b="1" kern="0" dirty="0">
                    <a:solidFill>
                      <a:srgbClr val="000000"/>
                    </a:solidFill>
                    <a:ea typeface="宋体" panose="02010600030101010101" pitchFamily="2" charset="-122"/>
                  </a:rPr>
                  <a:t>根据现在的技术，若代价是</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𝟐</m:t>
                        </m:r>
                      </m:e>
                      <m:sup>
                        <m:r>
                          <a:rPr lang="en-US" altLang="zh-CN" sz="1800" b="1" i="1" kern="0" smtClean="0">
                            <a:solidFill>
                              <a:srgbClr val="000000"/>
                            </a:solidFill>
                            <a:latin typeface="Cambria Math" panose="02040503050406030204"/>
                            <a:ea typeface="宋体" panose="02010600030101010101" pitchFamily="2" charset="-122"/>
                          </a:rPr>
                          <m:t>𝟔𝟒</m:t>
                        </m:r>
                      </m:sup>
                    </m:sSup>
                  </m:oMath>
                </a14:m>
                <a:r>
                  <a:rPr lang="zh-CN" altLang="en-US" sz="1800" b="1" kern="0" dirty="0">
                    <a:solidFill>
                      <a:srgbClr val="000000"/>
                    </a:solidFill>
                    <a:ea typeface="宋体" panose="02010600030101010101" pitchFamily="2" charset="-122"/>
                  </a:rPr>
                  <a:t>数量级的，则被认为是可计算的，所以</a:t>
                </a:r>
                <a:r>
                  <a:rPr lang="en-US" altLang="zh-CN" sz="1800" b="1" kern="0" dirty="0">
                    <a:solidFill>
                      <a:srgbClr val="000000"/>
                    </a:solidFill>
                    <a:ea typeface="宋体" panose="02010600030101010101" pitchFamily="2" charset="-122"/>
                  </a:rPr>
                  <a:t>MD5</a:t>
                </a:r>
                <a:r>
                  <a:rPr lang="zh-CN" altLang="en-US" sz="1800" b="1" kern="0" dirty="0">
                    <a:solidFill>
                      <a:srgbClr val="000000"/>
                    </a:solidFill>
                    <a:ea typeface="宋体" panose="02010600030101010101" pitchFamily="2" charset="-122"/>
                  </a:rPr>
                  <a:t>的安全性不能得到保证。但是，这是否意味着像</a:t>
                </a:r>
                <a:r>
                  <a:rPr lang="en-US" altLang="zh-CN" sz="1800" b="1" kern="0" dirty="0">
                    <a:solidFill>
                      <a:srgbClr val="000000"/>
                    </a:solidFill>
                    <a:ea typeface="宋体" panose="02010600030101010101" pitchFamily="2" charset="-122"/>
                  </a:rPr>
                  <a:t>MD5</a:t>
                </a:r>
                <a:r>
                  <a:rPr lang="zh-CN" altLang="en-US" sz="1800" b="1" kern="0" dirty="0">
                    <a:solidFill>
                      <a:srgbClr val="000000"/>
                    </a:solidFill>
                    <a:ea typeface="宋体" panose="02010600030101010101" pitchFamily="2" charset="-122"/>
                  </a:rPr>
                  <a:t>这样的</a:t>
                </a:r>
                <a:r>
                  <a:rPr lang="en-US" altLang="zh-CN" sz="1800" b="1" kern="0" dirty="0">
                    <a:solidFill>
                      <a:srgbClr val="000000"/>
                    </a:solidFill>
                    <a:ea typeface="宋体" panose="02010600030101010101" pitchFamily="2" charset="-122"/>
                  </a:rPr>
                  <a:t>128</a:t>
                </a:r>
                <a:r>
                  <a:rPr lang="zh-CN" altLang="en-US" sz="1800" b="1" kern="0" dirty="0">
                    <a:solidFill>
                      <a:srgbClr val="000000"/>
                    </a:solidFill>
                    <a:ea typeface="宋体" panose="02010600030101010101" pitchFamily="2" charset="-122"/>
                  </a:rPr>
                  <a:t>位的</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函数不能用于</a:t>
                </a:r>
                <a:r>
                  <a:rPr lang="en-US" altLang="zh-CN" sz="1800" b="1" kern="0" dirty="0">
                    <a:solidFill>
                      <a:srgbClr val="000000"/>
                    </a:solidFill>
                    <a:ea typeface="宋体" panose="02010600030101010101" pitchFamily="2" charset="-122"/>
                  </a:rPr>
                  <a:t>HMAC</a:t>
                </a:r>
                <a:r>
                  <a:rPr lang="zh-CN" altLang="en-US" sz="1800" b="1" kern="0" dirty="0">
                    <a:solidFill>
                      <a:srgbClr val="000000"/>
                    </a:solidFill>
                    <a:ea typeface="宋体" panose="02010600030101010101" pitchFamily="2" charset="-122"/>
                  </a:rPr>
                  <a:t>呢？</a:t>
                </a:r>
                <a:endParaRPr lang="en-US" altLang="zh-CN"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FF"/>
                    </a:solidFill>
                    <a:ea typeface="宋体" panose="02010600030101010101" pitchFamily="2" charset="-122"/>
                  </a:rPr>
                  <a:t>回答是否定的</a:t>
                </a:r>
                <a:r>
                  <a:rPr lang="zh-CN" altLang="en-US" sz="1800" b="1" kern="0" dirty="0">
                    <a:solidFill>
                      <a:srgbClr val="000000"/>
                    </a:solidFill>
                    <a:ea typeface="宋体" panose="02010600030101010101" pitchFamily="2" charset="-122"/>
                  </a:rPr>
                  <a:t>，攻击</a:t>
                </a:r>
                <a:r>
                  <a:rPr lang="en-US" altLang="zh-CN" sz="1800" b="1" kern="0" dirty="0">
                    <a:solidFill>
                      <a:srgbClr val="000000"/>
                    </a:solidFill>
                    <a:ea typeface="宋体" panose="02010600030101010101" pitchFamily="2" charset="-122"/>
                  </a:rPr>
                  <a:t>HMAC</a:t>
                </a:r>
                <a:r>
                  <a:rPr lang="zh-CN" altLang="en-US" sz="1800" b="1" kern="0" dirty="0">
                    <a:solidFill>
                      <a:srgbClr val="000000"/>
                    </a:solidFill>
                    <a:ea typeface="宋体" panose="02010600030101010101" pitchFamily="2" charset="-122"/>
                  </a:rPr>
                  <a:t>时，由于攻击者不知道</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ea typeface="宋体" panose="02010600030101010101" pitchFamily="2" charset="-122"/>
                  </a:rPr>
                  <a:t>，所以他不能离线产生</a:t>
                </a:r>
                <a:r>
                  <a:rPr lang="en-US" altLang="zh-CN" sz="1800" b="1" kern="0" dirty="0">
                    <a:solidFill>
                      <a:srgbClr val="000000"/>
                    </a:solidFill>
                    <a:ea typeface="宋体" panose="02010600030101010101" pitchFamily="2" charset="-122"/>
                  </a:rPr>
                  <a:t>&lt;</a:t>
                </a:r>
                <a:r>
                  <a:rPr lang="zh-CN" altLang="en-US" sz="1800" b="1" kern="0" dirty="0">
                    <a:solidFill>
                      <a:srgbClr val="000000"/>
                    </a:solidFill>
                    <a:ea typeface="宋体" panose="02010600030101010101" pitchFamily="2" charset="-122"/>
                  </a:rPr>
                  <a:t>消息，</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码</a:t>
                </a:r>
                <a:r>
                  <a:rPr lang="en-US" altLang="zh-CN" sz="1800" b="1" kern="0" dirty="0">
                    <a:solidFill>
                      <a:srgbClr val="000000"/>
                    </a:solidFill>
                    <a:ea typeface="宋体" panose="02010600030101010101" pitchFamily="2" charset="-122"/>
                  </a:rPr>
                  <a:t>&gt;</a:t>
                </a:r>
                <a:r>
                  <a:rPr lang="zh-CN" altLang="en-US" sz="1800" b="1" kern="0" dirty="0">
                    <a:solidFill>
                      <a:srgbClr val="000000"/>
                    </a:solidFill>
                    <a:ea typeface="宋体" panose="02010600030101010101" pitchFamily="2" charset="-122"/>
                  </a:rPr>
                  <a:t>对，他必须观察</a:t>
                </a:r>
                <a:r>
                  <a:rPr lang="en-US" altLang="zh-CN" sz="1800" b="1" kern="0" dirty="0">
                    <a:solidFill>
                      <a:srgbClr val="000000"/>
                    </a:solidFill>
                    <a:ea typeface="宋体" panose="02010600030101010101" pitchFamily="2" charset="-122"/>
                  </a:rPr>
                  <a:t>HMAC</a:t>
                </a:r>
                <a:r>
                  <a:rPr lang="zh-CN" altLang="en-US" sz="1800" b="1" kern="0" dirty="0">
                    <a:solidFill>
                      <a:srgbClr val="000000"/>
                    </a:solidFill>
                    <a:ea typeface="宋体" panose="02010600030101010101" pitchFamily="2" charset="-122"/>
                  </a:rPr>
                  <a:t>用相同的秘钥产生消息序列，并对这些消息进行攻击。</a:t>
                </a:r>
                <a:endParaRPr lang="zh-CN" altLang="en-US" sz="18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码长为</a:t>
                </a:r>
                <a:r>
                  <a:rPr lang="en-US" altLang="zh-CN" sz="1800" b="1" kern="0" dirty="0">
                    <a:solidFill>
                      <a:srgbClr val="000000"/>
                    </a:solidFill>
                    <a:ea typeface="宋体" panose="02010600030101010101" pitchFamily="2" charset="-122"/>
                  </a:rPr>
                  <a:t>128</a:t>
                </a:r>
                <a:r>
                  <a:rPr lang="zh-CN" altLang="en-US" sz="1800" b="1" kern="0" dirty="0">
                    <a:solidFill>
                      <a:srgbClr val="000000"/>
                    </a:solidFill>
                    <a:ea typeface="宋体" panose="02010600030101010101" pitchFamily="2" charset="-122"/>
                  </a:rPr>
                  <a:t>位是，攻击者必须观察</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𝟐</m:t>
                        </m:r>
                      </m:e>
                      <m:sup>
                        <m:r>
                          <a:rPr lang="en-US" altLang="zh-CN" sz="1800" b="1" i="1" kern="0">
                            <a:solidFill>
                              <a:srgbClr val="000000"/>
                            </a:solidFill>
                            <a:latin typeface="Cambria Math" panose="02040503050406030204"/>
                            <a:ea typeface="宋体" panose="02010600030101010101" pitchFamily="2" charset="-122"/>
                          </a:rPr>
                          <m:t>𝟔𝟒</m:t>
                        </m:r>
                      </m:sup>
                    </m:sSup>
                  </m:oMath>
                </a14:m>
                <a:r>
                  <a:rPr lang="zh-CN" altLang="en-US" sz="1800" b="1" kern="0" dirty="0">
                    <a:solidFill>
                      <a:srgbClr val="000000"/>
                    </a:solidFill>
                    <a:ea typeface="宋体" panose="02010600030101010101" pitchFamily="2" charset="-122"/>
                  </a:rPr>
                  <a:t>个由同一密钥产生的分组</a:t>
                </a:r>
                <a:r>
                  <a:rPr lang="en-US" altLang="zh-CN" sz="1800" b="1" kern="0" dirty="0">
                    <a:solidFill>
                      <a:srgbClr val="000000"/>
                    </a:solidFill>
                    <a:ea typeface="宋体" panose="02010600030101010101" pitchFamily="2" charset="-122"/>
                  </a:rPr>
                  <a:t>(</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𝟐</m:t>
                        </m:r>
                      </m:e>
                      <m:sup>
                        <m:r>
                          <a:rPr lang="en-US" altLang="zh-CN" sz="1800" b="1" i="1" kern="0" smtClean="0">
                            <a:solidFill>
                              <a:srgbClr val="000000"/>
                            </a:solidFill>
                            <a:latin typeface="Cambria Math" panose="02040503050406030204"/>
                            <a:ea typeface="宋体" panose="02010600030101010101" pitchFamily="2" charset="-122"/>
                          </a:rPr>
                          <m:t>𝟕𝟐</m:t>
                        </m:r>
                      </m:sup>
                    </m:sSup>
                  </m:oMath>
                </a14:m>
                <a:r>
                  <a:rPr lang="zh-CN" altLang="en-US" sz="1800" b="1" kern="0" dirty="0">
                    <a:solidFill>
                      <a:srgbClr val="000000"/>
                    </a:solidFill>
                    <a:ea typeface="宋体" panose="02010600030101010101" pitchFamily="2" charset="-122"/>
                  </a:rPr>
                  <a:t>位</a:t>
                </a:r>
                <a:r>
                  <a:rPr lang="en-US" altLang="zh-CN" sz="1800" b="1" kern="0" dirty="0">
                    <a:solidFill>
                      <a:srgbClr val="000000"/>
                    </a:solidFill>
                    <a:ea typeface="宋体" panose="02010600030101010101" pitchFamily="2" charset="-122"/>
                  </a:rPr>
                  <a:t>)</a:t>
                </a:r>
                <a:r>
                  <a:rPr lang="zh-CN" altLang="en-US" sz="1800" b="1" kern="0" dirty="0">
                    <a:solidFill>
                      <a:srgbClr val="000000"/>
                    </a:solidFill>
                    <a:ea typeface="宋体" panose="02010600030101010101" pitchFamily="2" charset="-122"/>
                  </a:rPr>
                  <a:t>，对</a:t>
                </a:r>
                <a:r>
                  <a:rPr lang="en-US" altLang="zh-CN" sz="1800" b="1" kern="0" dirty="0">
                    <a:solidFill>
                      <a:srgbClr val="000000"/>
                    </a:solidFill>
                    <a:ea typeface="宋体" panose="02010600030101010101" pitchFamily="2" charset="-122"/>
                  </a:rPr>
                  <a:t>1Gbps</a:t>
                </a:r>
                <a:r>
                  <a:rPr lang="zh-CN" altLang="en-US" sz="1800" b="1" kern="0" dirty="0">
                    <a:solidFill>
                      <a:srgbClr val="000000"/>
                    </a:solidFill>
                    <a:ea typeface="宋体" panose="02010600030101010101" pitchFamily="2" charset="-122"/>
                  </a:rPr>
                  <a:t>链接，要想攻击成功，攻击者约需</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𝟏𝟓𝟎𝟎𝟎𝟎</m:t>
                    </m:r>
                  </m:oMath>
                </a14:m>
                <a:r>
                  <a:rPr lang="zh-CN" altLang="en-US" sz="1800" b="1" kern="0" dirty="0">
                    <a:solidFill>
                      <a:srgbClr val="000000"/>
                    </a:solidFill>
                    <a:ea typeface="宋体" panose="02010600030101010101" pitchFamily="2" charset="-122"/>
                  </a:rPr>
                  <a:t>年来观察用同一密钥产生的连续的消息流。因此，当注重执行速度时，用</a:t>
                </a:r>
                <a:r>
                  <a:rPr lang="en-US" altLang="zh-CN" sz="1800" b="1" kern="0" dirty="0">
                    <a:solidFill>
                      <a:srgbClr val="000000"/>
                    </a:solidFill>
                    <a:ea typeface="宋体" panose="02010600030101010101" pitchFamily="2" charset="-122"/>
                  </a:rPr>
                  <a:t>MD5</a:t>
                </a:r>
                <a:r>
                  <a:rPr lang="zh-CN" altLang="en-US" sz="1800" b="1" kern="0" dirty="0">
                    <a:solidFill>
                      <a:srgbClr val="000000"/>
                    </a:solidFill>
                    <a:ea typeface="宋体" panose="02010600030101010101" pitchFamily="2" charset="-122"/>
                  </a:rPr>
                  <a:t>而不是</a:t>
                </a:r>
                <a:r>
                  <a:rPr lang="en-US" altLang="zh-CN" sz="1800" b="1" kern="0" dirty="0">
                    <a:solidFill>
                      <a:srgbClr val="000000"/>
                    </a:solidFill>
                    <a:ea typeface="宋体" panose="02010600030101010101" pitchFamily="2" charset="-122"/>
                  </a:rPr>
                  <a:t>SHA-1</a:t>
                </a:r>
                <a:r>
                  <a:rPr lang="zh-CN" altLang="en-US" sz="1800" b="1" kern="0" dirty="0">
                    <a:solidFill>
                      <a:srgbClr val="000000"/>
                    </a:solidFill>
                    <a:ea typeface="宋体" panose="02010600030101010101" pitchFamily="2" charset="-122"/>
                  </a:rPr>
                  <a:t>作为</a:t>
                </a:r>
                <a:r>
                  <a:rPr lang="en-US" altLang="zh-CN" sz="1800" b="1" kern="0" dirty="0">
                    <a:solidFill>
                      <a:srgbClr val="000000"/>
                    </a:solidFill>
                    <a:ea typeface="宋体" panose="02010600030101010101" pitchFamily="2" charset="-122"/>
                  </a:rPr>
                  <a:t>HMAC</a:t>
                </a:r>
                <a:r>
                  <a:rPr lang="zh-CN" altLang="en-US" sz="1800" b="1" kern="0" dirty="0">
                    <a:solidFill>
                      <a:srgbClr val="000000"/>
                    </a:solidFill>
                    <a:ea typeface="宋体" panose="02010600030101010101" pitchFamily="2" charset="-122"/>
                  </a:rPr>
                  <a:t>的嵌入</a:t>
                </a:r>
                <a:r>
                  <a:rPr lang="en-US" altLang="zh-CN" sz="1800" b="1" kern="0" dirty="0">
                    <a:solidFill>
                      <a:srgbClr val="000000"/>
                    </a:solidFill>
                    <a:ea typeface="宋体" panose="02010600030101010101" pitchFamily="2" charset="-122"/>
                  </a:rPr>
                  <a:t>Hash</a:t>
                </a:r>
                <a:r>
                  <a:rPr lang="zh-CN" altLang="en-US" sz="1800" b="1" kern="0" dirty="0">
                    <a:solidFill>
                      <a:srgbClr val="000000"/>
                    </a:solidFill>
                    <a:ea typeface="宋体" panose="02010600030101010101" pitchFamily="2" charset="-122"/>
                  </a:rPr>
                  <a:t>函数，是完全可以接受的。</a:t>
                </a:r>
                <a:endParaRPr lang="en-US" altLang="zh-CN" sz="18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299"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652120" y="0"/>
            <a:ext cx="3485952"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12.5 </a:t>
            </a:r>
            <a:r>
              <a:rPr lang="zh-CN" altLang="en-US" sz="2000">
                <a:solidFill>
                  <a:srgbClr val="4F56AD"/>
                </a:solidFill>
                <a:latin typeface="黑体" panose="02010609060101010101" pitchFamily="49" charset="-122"/>
              </a:rPr>
              <a:t>基于</a:t>
            </a:r>
            <a:r>
              <a:rPr lang="en-US" altLang="zh-CN" sz="2000">
                <a:solidFill>
                  <a:srgbClr val="4F56AD"/>
                </a:solidFill>
                <a:latin typeface="黑体" panose="02010609060101010101" pitchFamily="49" charset="-122"/>
              </a:rPr>
              <a:t>Hash</a:t>
            </a:r>
            <a:r>
              <a:rPr lang="zh-CN" altLang="en-US" sz="2000">
                <a:solidFill>
                  <a:srgbClr val="4F56AD"/>
                </a:solidFill>
                <a:latin typeface="黑体" panose="02010609060101010101" pitchFamily="49" charset="-122"/>
              </a:rPr>
              <a:t>函数的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HMAC</a:t>
            </a:r>
            <a:endParaRPr lang="en-US" altLang="zh-CN" sz="2000">
              <a:solidFill>
                <a:srgbClr val="4F56AD"/>
              </a:solidFill>
              <a:latin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124744"/>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本节我们讨论两个基于分组密码工作模式的</a:t>
                </a:r>
                <a:r>
                  <a:rPr kumimoji="1" lang="en-US" altLang="zh-CN" sz="1800" b="1" kern="0" dirty="0">
                    <a:solidFill>
                      <a:srgbClr val="000000"/>
                    </a:solidFill>
                    <a:latin typeface="Tahoma" panose="020B0604030504040204"/>
                    <a:ea typeface="宋体" panose="02010600030101010101" pitchFamily="2" charset="-122"/>
                  </a:rPr>
                  <a:t>MAC</a:t>
                </a:r>
                <a:r>
                  <a:rPr kumimoji="1" lang="zh-CN" altLang="en-US" sz="1800" b="1" kern="0" dirty="0">
                    <a:solidFill>
                      <a:srgbClr val="000000"/>
                    </a:solidFill>
                    <a:latin typeface="Tahoma" panose="020B0604030504040204"/>
                    <a:ea typeface="宋体" panose="02010600030101010101" pitchFamily="2" charset="-122"/>
                  </a:rPr>
                  <a:t>算法。首先将介绍数据认证算法</a:t>
                </a:r>
                <a:r>
                  <a:rPr kumimoji="1" lang="en-US" altLang="zh-CN" sz="1800" b="1" kern="0" dirty="0">
                    <a:solidFill>
                      <a:srgbClr val="000000"/>
                    </a:solidFill>
                    <a:latin typeface="Tahoma" panose="020B0604030504040204"/>
                    <a:ea typeface="宋体" panose="02010600030101010101" pitchFamily="2" charset="-122"/>
                  </a:rPr>
                  <a:t>(DAA)</a:t>
                </a:r>
                <a:r>
                  <a:rPr kumimoji="1" lang="zh-CN" altLang="en-US" sz="1800" b="1" kern="0" dirty="0">
                    <a:solidFill>
                      <a:srgbClr val="000000"/>
                    </a:solidFill>
                    <a:latin typeface="Tahoma" panose="020B0604030504040204"/>
                    <a:ea typeface="宋体" panose="02010600030101010101" pitchFamily="2" charset="-122"/>
                  </a:rPr>
                  <a:t>，该算法较陈旧，目前已经被废止。然后介绍</a:t>
                </a:r>
                <a:r>
                  <a:rPr kumimoji="1" lang="en-US" altLang="zh-CN" sz="1800" b="1" kern="0" dirty="0">
                    <a:solidFill>
                      <a:srgbClr val="000000"/>
                    </a:solidFill>
                    <a:latin typeface="Tahoma" panose="020B0604030504040204"/>
                    <a:ea typeface="宋体" panose="02010600030101010101" pitchFamily="2" charset="-122"/>
                  </a:rPr>
                  <a:t>CMAC</a:t>
                </a:r>
                <a:r>
                  <a:rPr kumimoji="1" lang="zh-CN" altLang="en-US" sz="1800" b="1" kern="0" dirty="0">
                    <a:solidFill>
                      <a:srgbClr val="000000"/>
                    </a:solidFill>
                    <a:latin typeface="Tahoma" panose="020B0604030504040204"/>
                    <a:ea typeface="宋体" panose="02010600030101010101" pitchFamily="2" charset="-122"/>
                  </a:rPr>
                  <a:t>算法，该算法的设计克服了</a:t>
                </a:r>
                <a:r>
                  <a:rPr kumimoji="1" lang="en-US" altLang="zh-CN" sz="1800" b="1" kern="0" dirty="0">
                    <a:solidFill>
                      <a:srgbClr val="000000"/>
                    </a:solidFill>
                    <a:latin typeface="Tahoma" panose="020B0604030504040204"/>
                    <a:ea typeface="宋体" panose="02010600030101010101" pitchFamily="2" charset="-122"/>
                  </a:rPr>
                  <a:t>DAA</a:t>
                </a:r>
                <a:r>
                  <a:rPr kumimoji="1" lang="zh-CN" altLang="en-US" sz="1800" b="1" kern="0" dirty="0">
                    <a:solidFill>
                      <a:srgbClr val="000000"/>
                    </a:solidFill>
                    <a:latin typeface="Tahoma" panose="020B0604030504040204"/>
                    <a:ea typeface="宋体" panose="02010600030101010101" pitchFamily="2" charset="-122"/>
                  </a:rPr>
                  <a:t>算法的某些缺陷。</a:t>
                </a:r>
                <a:endParaRPr kumimoji="1" lang="en-US" altLang="zh-CN" sz="1800" b="1" kern="0" dirty="0">
                  <a:solidFill>
                    <a:srgbClr val="000000"/>
                  </a:solidFill>
                  <a:latin typeface="Tahoma" panose="020B0604030504040204"/>
                  <a:ea typeface="宋体" panose="02010600030101010101" pitchFamily="2" charset="-122"/>
                </a:endParaRPr>
              </a:p>
              <a:p>
                <a:pPr marL="514350" lvl="0" indent="-514350" eaLnBrk="1" hangingPunct="1">
                  <a:lnSpc>
                    <a:spcPct val="120000"/>
                  </a:lnSpc>
                  <a:spcBef>
                    <a:spcPct val="20000"/>
                  </a:spcBef>
                  <a:buClr>
                    <a:srgbClr val="40458C"/>
                  </a:buClr>
                  <a:buSzTx/>
                  <a:buFont typeface="+mj-lt"/>
                  <a:buAutoNum type="arabicPeriod"/>
                </a:pPr>
                <a:r>
                  <a:rPr kumimoji="1" lang="zh-CN" altLang="en-US" sz="2400" kern="0" dirty="0">
                    <a:solidFill>
                      <a:srgbClr val="E24C05"/>
                    </a:solidFill>
                    <a:latin typeface="Tahoma" panose="020B0604030504040204"/>
                    <a:ea typeface="宋体" panose="02010600030101010101" pitchFamily="2" charset="-122"/>
                  </a:rPr>
                  <a:t>数据认证算法</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数据认证算法</a:t>
                </a:r>
                <a:r>
                  <a:rPr kumimoji="1" lang="en-US" altLang="zh-CN" sz="2000" b="1" kern="0" dirty="0">
                    <a:solidFill>
                      <a:srgbClr val="000000"/>
                    </a:solidFill>
                    <a:latin typeface="Tahoma" panose="020B0604030504040204"/>
                    <a:ea typeface="宋体" panose="02010600030101010101" pitchFamily="2" charset="-122"/>
                  </a:rPr>
                  <a:t>(DAA)</a:t>
                </a:r>
                <a:r>
                  <a:rPr kumimoji="1" lang="zh-CN" altLang="en-US" sz="2000" b="1" kern="0" dirty="0">
                    <a:solidFill>
                      <a:srgbClr val="000000"/>
                    </a:solidFill>
                    <a:latin typeface="Tahoma" panose="020B0604030504040204"/>
                    <a:ea typeface="宋体" panose="02010600030101010101" pitchFamily="2" charset="-122"/>
                  </a:rPr>
                  <a:t>建立在</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之上，是多年以来使用最广泛的</a:t>
                </a:r>
                <a:r>
                  <a:rPr kumimoji="1" lang="en-US" altLang="zh-CN" sz="2000" b="1" kern="0" dirty="0">
                    <a:solidFill>
                      <a:srgbClr val="000000"/>
                    </a:solidFill>
                    <a:latin typeface="Tahoma" panose="020B0604030504040204"/>
                    <a:ea typeface="宋体" panose="02010600030101010101" pitchFamily="2" charset="-122"/>
                  </a:rPr>
                  <a:t>MAC</a:t>
                </a:r>
                <a:r>
                  <a:rPr kumimoji="1" lang="zh-CN" altLang="en-US" sz="2000" b="1" kern="0" dirty="0">
                    <a:solidFill>
                      <a:srgbClr val="000000"/>
                    </a:solidFill>
                    <a:latin typeface="Tahoma" panose="020B0604030504040204"/>
                    <a:ea typeface="宋体" panose="02010600030101010101" pitchFamily="2" charset="-122"/>
                  </a:rPr>
                  <a:t>算法之一，它是</a:t>
                </a:r>
                <a:r>
                  <a:rPr kumimoji="1" lang="en-US" altLang="zh-CN" sz="2000" b="1" kern="0" dirty="0">
                    <a:solidFill>
                      <a:srgbClr val="000000"/>
                    </a:solidFill>
                    <a:latin typeface="Tahoma" panose="020B0604030504040204"/>
                    <a:ea typeface="宋体" panose="02010600030101010101" pitchFamily="2" charset="-122"/>
                  </a:rPr>
                  <a:t>FIPS</a:t>
                </a:r>
                <a:r>
                  <a:rPr kumimoji="1" lang="zh-CN" altLang="en-US" sz="2000" b="1" kern="0" dirty="0">
                    <a:solidFill>
                      <a:srgbClr val="000000"/>
                    </a:solidFill>
                    <a:latin typeface="Tahoma" panose="020B0604030504040204"/>
                    <a:ea typeface="宋体" panose="02010600030101010101" pitchFamily="2" charset="-122"/>
                  </a:rPr>
                  <a:t>标准</a:t>
                </a:r>
                <a:r>
                  <a:rPr kumimoji="1" lang="en-US" altLang="zh-CN" sz="2000" b="1" kern="0" dirty="0">
                    <a:solidFill>
                      <a:srgbClr val="000000"/>
                    </a:solidFill>
                    <a:latin typeface="Tahoma" panose="020B0604030504040204"/>
                    <a:ea typeface="宋体" panose="02010600030101010101" pitchFamily="2" charset="-122"/>
                  </a:rPr>
                  <a:t>(FIPS PUB 113)</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ANSI</a:t>
                </a:r>
                <a:r>
                  <a:rPr kumimoji="1" lang="zh-CN" altLang="en-US" sz="2000" b="1" kern="0" dirty="0">
                    <a:solidFill>
                      <a:srgbClr val="000000"/>
                    </a:solidFill>
                    <a:latin typeface="Tahoma" panose="020B0604030504040204"/>
                    <a:ea typeface="宋体" panose="02010600030101010101" pitchFamily="2" charset="-122"/>
                  </a:rPr>
                  <a:t>标准</a:t>
                </a:r>
                <a:r>
                  <a:rPr kumimoji="1" lang="en-US" altLang="zh-CN" sz="2000" b="1" kern="0" dirty="0">
                    <a:solidFill>
                      <a:srgbClr val="000000"/>
                    </a:solidFill>
                    <a:latin typeface="Tahoma" panose="020B0604030504040204"/>
                    <a:ea typeface="宋体" panose="02010600030101010101" pitchFamily="2" charset="-122"/>
                  </a:rPr>
                  <a:t>(X9.17)</a:t>
                </a:r>
                <a:r>
                  <a:rPr kumimoji="1" lang="zh-CN" altLang="en-US" sz="2000" b="1" kern="0" dirty="0">
                    <a:solidFill>
                      <a:srgbClr val="000000"/>
                    </a:solidFill>
                    <a:latin typeface="Tahoma" panose="020B0604030504040204"/>
                    <a:ea typeface="宋体" panose="02010600030101010101" pitchFamily="2" charset="-122"/>
                  </a:rPr>
                  <a:t>。然而我们随后会介绍，人们已经发现了这个算法的安全弱点，并正使用一个更新、更强的算法来代替它。</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数据认证算法采用</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运算的密文块链接</a:t>
                </a:r>
                <a:r>
                  <a:rPr kumimoji="1" lang="en-US" altLang="zh-CN" sz="2000" b="1" kern="0" dirty="0">
                    <a:solidFill>
                      <a:srgbClr val="000000"/>
                    </a:solidFill>
                    <a:latin typeface="Tahoma" panose="020B0604030504040204"/>
                    <a:ea typeface="宋体" panose="02010600030101010101" pitchFamily="2" charset="-122"/>
                  </a:rPr>
                  <a:t>(CBC)</a:t>
                </a:r>
                <a:r>
                  <a:rPr kumimoji="1" lang="zh-CN" altLang="en-US" sz="2000" b="1" kern="0" dirty="0">
                    <a:solidFill>
                      <a:srgbClr val="000000"/>
                    </a:solidFill>
                    <a:latin typeface="Tahoma" panose="020B0604030504040204"/>
                    <a:ea typeface="宋体" panose="02010600030101010101" pitchFamily="2" charset="-122"/>
                  </a:rPr>
                  <a:t>方法，其初始向量为</a:t>
                </a:r>
                <a:r>
                  <a:rPr kumimoji="1" lang="en-US" altLang="zh-CN" sz="2000" b="1" kern="0" dirty="0">
                    <a:solidFill>
                      <a:srgbClr val="000000"/>
                    </a:solidFill>
                    <a:latin typeface="Tahoma" panose="020B0604030504040204"/>
                    <a:ea typeface="宋体" panose="02010600030101010101" pitchFamily="2" charset="-122"/>
                  </a:rPr>
                  <a:t>0</a:t>
                </a:r>
                <a:r>
                  <a:rPr kumimoji="1" lang="zh-CN" altLang="en-US" sz="2000" b="1" kern="0" dirty="0">
                    <a:solidFill>
                      <a:srgbClr val="000000"/>
                    </a:solidFill>
                    <a:latin typeface="Tahoma" panose="020B0604030504040204"/>
                    <a:ea typeface="宋体" panose="02010600030101010101" pitchFamily="2" charset="-122"/>
                  </a:rPr>
                  <a:t>，需要认证的数据</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如消息、记录、文件或程序</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分成连续的</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位的分组</a:t>
                </a:r>
                <a14:m>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𝑫</m:t>
                        </m:r>
                      </m:e>
                      <m:sub>
                        <m:r>
                          <a:rPr kumimoji="1" lang="en-US" altLang="zh-CN" sz="2000" b="1" i="1" kern="0" smtClean="0">
                            <a:solidFill>
                              <a:srgbClr val="000000"/>
                            </a:solidFill>
                            <a:latin typeface="Cambria Math" panose="02040503050406030204"/>
                            <a:ea typeface="宋体" panose="02010600030101010101" pitchFamily="2" charset="-122"/>
                          </a:rPr>
                          <m:t>𝟏</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𝑫</m:t>
                        </m:r>
                      </m:e>
                      <m:sub>
                        <m:r>
                          <a:rPr kumimoji="1" lang="en-US" altLang="zh-CN" sz="2000" b="1" i="1" kern="0" smtClean="0">
                            <a:solidFill>
                              <a:srgbClr val="000000"/>
                            </a:solidFill>
                            <a:latin typeface="Cambria Math" panose="02040503050406030204"/>
                            <a:ea typeface="宋体" panose="02010600030101010101" pitchFamily="2" charset="-122"/>
                          </a:rPr>
                          <m:t>𝟐</m:t>
                        </m:r>
                      </m:sub>
                    </m:sSub>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𝑫</m:t>
                        </m:r>
                      </m:e>
                      <m:sub>
                        <m:r>
                          <a:rPr kumimoji="1" lang="en-US" altLang="zh-CN" sz="2000" b="1" i="1" kern="0" smtClean="0">
                            <a:solidFill>
                              <a:srgbClr val="000000"/>
                            </a:solidFill>
                            <a:latin typeface="Cambria Math" panose="02040503050406030204"/>
                            <a:ea typeface="宋体" panose="02010600030101010101" pitchFamily="2" charset="-122"/>
                          </a:rPr>
                          <m:t>𝑵</m:t>
                        </m:r>
                      </m:sub>
                    </m:sSub>
                  </m:oMath>
                </a14:m>
                <a:r>
                  <a:rPr kumimoji="1" lang="zh-CN" altLang="en-US" sz="2000" b="1" kern="0" dirty="0">
                    <a:solidFill>
                      <a:srgbClr val="000000"/>
                    </a:solidFill>
                    <a:latin typeface="Tahoma" panose="020B0604030504040204"/>
                    <a:ea typeface="宋体" panose="02010600030101010101" pitchFamily="2" charset="-122"/>
                  </a:rPr>
                  <a:t>，若最后分组不足</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位，则在其后填</a:t>
                </a:r>
                <a:r>
                  <a:rPr kumimoji="1" lang="en-US" altLang="zh-CN" sz="2000" b="1" kern="0" dirty="0">
                    <a:solidFill>
                      <a:srgbClr val="000000"/>
                    </a:solidFill>
                    <a:latin typeface="Tahoma" panose="020B0604030504040204"/>
                    <a:ea typeface="宋体" panose="02010600030101010101" pitchFamily="2" charset="-122"/>
                  </a:rPr>
                  <a:t>0</a:t>
                </a:r>
                <a:r>
                  <a:rPr kumimoji="1" lang="zh-CN" altLang="en-US" sz="2000" b="1" kern="0" dirty="0">
                    <a:solidFill>
                      <a:srgbClr val="000000"/>
                    </a:solidFill>
                    <a:latin typeface="Tahoma" panose="020B0604030504040204"/>
                    <a:ea typeface="宋体" panose="02010600030101010101" pitchFamily="2" charset="-122"/>
                  </a:rPr>
                  <a:t>直至成为</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位的分组。</a:t>
                </a:r>
                <a:endParaRPr kumimoji="1" lang="en-US" altLang="zh-CN" sz="2000" b="1" kern="0" dirty="0">
                  <a:solidFill>
                    <a:srgbClr val="000000"/>
                  </a:solidFill>
                  <a:latin typeface="Tahoma" panose="020B0604030504040204"/>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124744"/>
                <a:ext cx="8229600" cy="4525963"/>
              </a:xfrm>
              <a:blipFill rotWithShape="1">
                <a:blip r:embed="rId1"/>
                <a:stretch>
                  <a:fillRect t="-4" b="-8660"/>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476672"/>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12.6 </a:t>
            </a:r>
            <a:r>
              <a:rPr lang="zh-CN" altLang="en-US" sz="2800">
                <a:solidFill>
                  <a:srgbClr val="000000"/>
                </a:solidFill>
                <a:latin typeface="黑体" panose="02010609060101010101" pitchFamily="49" charset="-122"/>
              </a:rPr>
              <a:t>基于分组密码的</a:t>
            </a:r>
            <a:r>
              <a:rPr lang="en-US" altLang="zh-CN" sz="2800">
                <a:solidFill>
                  <a:srgbClr val="000000"/>
                </a:solidFill>
                <a:latin typeface="黑体" panose="02010609060101010101" pitchFamily="49" charset="-122"/>
              </a:rPr>
              <a:t>MAC</a:t>
            </a:r>
            <a:r>
              <a:rPr lang="zh-CN" altLang="en-US" sz="2800">
                <a:solidFill>
                  <a:srgbClr val="000000"/>
                </a:solidFill>
                <a:latin typeface="黑体" panose="02010609060101010101" pitchFamily="49" charset="-122"/>
              </a:rPr>
              <a:t>：</a:t>
            </a:r>
            <a:r>
              <a:rPr lang="en-US" altLang="zh-CN" sz="2800">
                <a:solidFill>
                  <a:srgbClr val="000000"/>
                </a:solidFill>
                <a:latin typeface="黑体" panose="02010609060101010101" pitchFamily="49" charset="-122"/>
              </a:rPr>
              <a:t>DAA</a:t>
            </a:r>
            <a:r>
              <a:rPr lang="zh-CN" altLang="en-US" sz="2800">
                <a:solidFill>
                  <a:srgbClr val="000000"/>
                </a:solidFill>
                <a:latin typeface="黑体" panose="02010609060101010101" pitchFamily="49" charset="-122"/>
              </a:rPr>
              <a:t>和</a:t>
            </a:r>
            <a:r>
              <a:rPr lang="en-US" altLang="zh-CN" sz="2800">
                <a:solidFill>
                  <a:srgbClr val="000000"/>
                </a:solidFill>
                <a:latin typeface="黑体" panose="02010609060101010101" pitchFamily="49" charset="-122"/>
              </a:rPr>
              <a:t>CMAC</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b="1" kern="0">
                <a:solidFill>
                  <a:srgbClr val="40458C"/>
                </a:solidFill>
                <a:latin typeface="黑体" panose="02010609060101010101" pitchFamily="49" charset="-122"/>
                <a:ea typeface="宋体" panose="02010600030101010101" pitchFamily="2" charset="-122"/>
              </a:rPr>
              <a:t>计算数据认证码</a:t>
            </a:r>
            <a:r>
              <a:rPr lang="en-US" altLang="zh-CN" sz="2400" b="1" kern="0">
                <a:solidFill>
                  <a:srgbClr val="40458C"/>
                </a:solidFill>
                <a:latin typeface="黑体" panose="02010609060101010101" pitchFamily="49" charset="-122"/>
                <a:ea typeface="宋体" panose="02010600030101010101" pitchFamily="2" charset="-122"/>
              </a:rPr>
              <a:t>(DAC)</a:t>
            </a:r>
            <a:r>
              <a:rPr lang="zh-CN" altLang="en-US" sz="2400" b="1" kern="0">
                <a:solidFill>
                  <a:srgbClr val="40458C"/>
                </a:solidFill>
                <a:latin typeface="黑体" panose="02010609060101010101" pitchFamily="49" charset="-122"/>
                <a:ea typeface="宋体" panose="02010600030101010101" pitchFamily="2" charset="-122"/>
              </a:rPr>
              <a:t>的过程如下：</a:t>
            </a:r>
            <a:endParaRPr lang="en-US" altLang="zh-CN" sz="2400" b="1" kern="0">
              <a:solidFill>
                <a:srgbClr val="40458C"/>
              </a:solidFill>
              <a:latin typeface="黑体" panose="02010609060101010101" pitchFamily="49" charset="-122"/>
              <a:ea typeface="宋体" panose="02010600030101010101" pitchFamily="2" charset="-122"/>
            </a:endParaRPr>
          </a:p>
        </p:txBody>
      </p:sp>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6121"/>
          <a:stretch>
            <a:fillRect/>
          </a:stretch>
        </p:blipFill>
        <p:spPr bwMode="auto">
          <a:xfrm>
            <a:off x="41178" y="1484784"/>
            <a:ext cx="906732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mn-ea"/>
              </a:rPr>
              <a:t>本节讨论可以用来产生认证符的函数类型，这些函数可以分为如下三类：</a:t>
            </a:r>
            <a:endParaRPr kumimoji="1"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FF0000"/>
                </a:solidFill>
                <a:latin typeface="Tahoma" panose="020B0604030504040204"/>
                <a:ea typeface="宋体" panose="02010600030101010101" pitchFamily="2" charset="-122"/>
              </a:rPr>
              <a:t>Hash</a:t>
            </a:r>
            <a:r>
              <a:rPr kumimoji="1" lang="zh-CN" altLang="en-US" sz="2000" b="1" kern="0" dirty="0">
                <a:solidFill>
                  <a:srgbClr val="FF0000"/>
                </a:solidFill>
                <a:latin typeface="Tahoma" panose="020B0604030504040204"/>
                <a:ea typeface="宋体" panose="02010600030101010101" pitchFamily="2" charset="-122"/>
              </a:rPr>
              <a:t>函数：</a:t>
            </a:r>
            <a:r>
              <a:rPr kumimoji="1" lang="zh-CN" altLang="en-US" sz="2000" b="1" kern="0" dirty="0">
                <a:solidFill>
                  <a:srgbClr val="000000"/>
                </a:solidFill>
                <a:latin typeface="Tahoma" panose="020B0604030504040204"/>
                <a:ea typeface="宋体" panose="02010600030101010101" pitchFamily="2" charset="-122"/>
              </a:rPr>
              <a:t>它是将任意长的消息映射为定长的</a:t>
            </a:r>
            <a:r>
              <a:rPr kumimoji="1" lang="en-US" altLang="zh-CN" sz="2000" b="1" kern="0" dirty="0">
                <a:solidFill>
                  <a:srgbClr val="000000"/>
                </a:solidFill>
                <a:latin typeface="Tahoma" panose="020B0604030504040204"/>
                <a:ea typeface="宋体" panose="02010600030101010101" pitchFamily="2" charset="-122"/>
              </a:rPr>
              <a:t>Hash</a:t>
            </a:r>
            <a:r>
              <a:rPr kumimoji="1" lang="zh-CN" altLang="en-US" sz="2000" b="1" kern="0" dirty="0">
                <a:solidFill>
                  <a:srgbClr val="000000"/>
                </a:solidFill>
                <a:latin typeface="Tahoma" panose="020B0604030504040204"/>
                <a:ea typeface="宋体" panose="02010600030101010101" pitchFamily="2" charset="-122"/>
              </a:rPr>
              <a:t>值的函数，以该</a:t>
            </a:r>
            <a:r>
              <a:rPr kumimoji="1" lang="en-US" altLang="zh-CN" sz="2000" b="1" kern="0" dirty="0">
                <a:solidFill>
                  <a:srgbClr val="000000"/>
                </a:solidFill>
                <a:latin typeface="Tahoma" panose="020B0604030504040204"/>
                <a:ea typeface="宋体" panose="02010600030101010101" pitchFamily="2" charset="-122"/>
              </a:rPr>
              <a:t>Hash</a:t>
            </a:r>
            <a:r>
              <a:rPr kumimoji="1" lang="zh-CN" altLang="en-US" sz="2000" b="1" kern="0" dirty="0">
                <a:solidFill>
                  <a:srgbClr val="000000"/>
                </a:solidFill>
                <a:latin typeface="Tahoma" panose="020B0604030504040204"/>
                <a:ea typeface="宋体" panose="02010600030101010101" pitchFamily="2" charset="-122"/>
              </a:rPr>
              <a:t>值作为认证符。</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消息加密：</a:t>
            </a:r>
            <a:r>
              <a:rPr kumimoji="1" lang="zh-CN" altLang="en-US" sz="2000" b="1" kern="0" dirty="0">
                <a:solidFill>
                  <a:srgbClr val="000000"/>
                </a:solidFill>
                <a:latin typeface="Tahoma" panose="020B0604030504040204"/>
                <a:ea typeface="宋体" panose="02010600030101010101" pitchFamily="2" charset="-122"/>
              </a:rPr>
              <a:t>对整个消息加密后的密文作为认证符。</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消息认证码</a:t>
            </a:r>
            <a:r>
              <a:rPr kumimoji="1" lang="en-US" altLang="zh-CN" sz="2000" b="1" kern="0" dirty="0">
                <a:solidFill>
                  <a:srgbClr val="FF0000"/>
                </a:solidFill>
                <a:latin typeface="Tahoma" panose="020B0604030504040204"/>
                <a:ea typeface="宋体" panose="02010600030101010101" pitchFamily="2" charset="-122"/>
              </a:rPr>
              <a:t>(MAC)</a:t>
            </a:r>
            <a:r>
              <a:rPr kumimoji="1" lang="zh-CN" altLang="en-US" sz="2000" b="1" kern="0" dirty="0">
                <a:solidFill>
                  <a:srgbClr val="FF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它是消息和密钥的函数，它产生定长的值，以该值作为认证符。</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12.2 </a:t>
            </a:r>
            <a:r>
              <a:rPr lang="zh-CN" altLang="en-US" sz="2800">
                <a:solidFill>
                  <a:srgbClr val="000000"/>
                </a:solidFill>
                <a:latin typeface="黑体" panose="02010609060101010101" pitchFamily="49" charset="-122"/>
              </a:rPr>
              <a:t>消息认证函数</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𝑫</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pitchFamily="18" charset="0"/>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𝑫</m:t>
                            </m:r>
                          </m:e>
                          <m:sub>
                            <m:r>
                              <a:rPr lang="en-US" altLang="zh-CN" sz="2000" b="1" i="1" kern="0" smtClea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pitchFamily="18" charset="0"/>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𝑵</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𝑫</m:t>
                            </m:r>
                          </m:e>
                          <m:sub>
                            <m:r>
                              <a:rPr lang="en-US" altLang="zh-CN" sz="2000" b="1" i="1" kern="0" smtClean="0">
                                <a:solidFill>
                                  <a:srgbClr val="000000"/>
                                </a:solidFill>
                                <a:latin typeface="Cambria Math" panose="02040503050406030204"/>
                                <a:ea typeface="宋体" panose="02010600030101010101" pitchFamily="2" charset="-122"/>
                              </a:rPr>
                              <m:t>𝑵</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pitchFamily="18" charset="0"/>
                                <a:ea typeface="宋体" panose="02010600030101010101" pitchFamily="2" charset="-122"/>
                              </a:rPr>
                              <m:t>𝑶</m:t>
                            </m:r>
                          </m:e>
                          <m:sub>
                            <m:r>
                              <a:rPr lang="en-US" altLang="zh-CN" sz="2000" b="1" i="1" kern="0" smtClean="0">
                                <a:solidFill>
                                  <a:srgbClr val="000000"/>
                                </a:solidFill>
                                <a:latin typeface="Cambria Math" panose="02040503050406030204"/>
                                <a:ea typeface="宋体" panose="02010600030101010101" pitchFamily="2" charset="-122"/>
                              </a:rPr>
                              <m:t>𝑵</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e>
                    </m:d>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其中，</a:t>
                </a:r>
                <a:r>
                  <a:rPr lang="en-US" altLang="zh-CN" sz="2000" b="1" kern="0" dirty="0">
                    <a:solidFill>
                      <a:srgbClr val="000000"/>
                    </a:solidFill>
                    <a:latin typeface="Tahoma" panose="020B0604030504040204"/>
                    <a:ea typeface="宋体" panose="02010600030101010101" pitchFamily="2" charset="-122"/>
                  </a:rPr>
                  <a:t>DAC</a:t>
                </a:r>
                <a:r>
                  <a:rPr lang="zh-CN" altLang="en-US" sz="2000" b="1" kern="0" dirty="0">
                    <a:solidFill>
                      <a:srgbClr val="000000"/>
                    </a:solidFill>
                    <a:latin typeface="Tahoma" panose="020B0604030504040204"/>
                    <a:ea typeface="宋体" panose="02010600030101010101" pitchFamily="2" charset="-122"/>
                  </a:rPr>
                  <a:t>可以是整个块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𝑶</m:t>
                        </m:r>
                      </m:e>
                      <m:sub>
                        <m:r>
                          <a:rPr lang="en-US" altLang="zh-CN" sz="2000" b="1" i="1" kern="0">
                            <a:solidFill>
                              <a:srgbClr val="000000"/>
                            </a:solidFill>
                            <a:latin typeface="Cambria Math" panose="02040503050406030204"/>
                            <a:ea typeface="宋体" panose="02010600030101010101" pitchFamily="2" charset="-122"/>
                          </a:rPr>
                          <m:t>𝑵</m:t>
                        </m:r>
                      </m:sub>
                    </m:sSub>
                  </m:oMath>
                </a14:m>
                <a:r>
                  <a:rPr lang="zh-CN" altLang="en-US" sz="2000" b="1" kern="0" dirty="0">
                    <a:solidFill>
                      <a:srgbClr val="000000"/>
                    </a:solidFill>
                    <a:latin typeface="Tahoma" panose="020B0604030504040204"/>
                    <a:ea typeface="宋体" panose="02010600030101010101" pitchFamily="2" charset="-122"/>
                  </a:rPr>
                  <a:t>，也可以是其最左边的</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位，其中</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𝟏𝟔</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𝟔𝟒</m:t>
                    </m:r>
                  </m:oMath>
                </a14:m>
                <a:endParaRPr lang="en-US" altLang="zh-CN" sz="2000" b="1" kern="0" dirty="0">
                  <a:solidFill>
                    <a:srgbClr val="40458C"/>
                  </a:solidFill>
                  <a:latin typeface="黑体" panose="02010609060101010101" pitchFamily="49" charset="-122"/>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kern="0" dirty="0">
                    <a:solidFill>
                      <a:srgbClr val="E24C05"/>
                    </a:solidFill>
                    <a:latin typeface="Tahoma" panose="020B0604030504040204"/>
                    <a:ea typeface="宋体" panose="02010600030101010101" pitchFamily="2" charset="-122"/>
                  </a:rPr>
                  <a:t>基于密码的消息认证码</a:t>
                </a:r>
                <a:r>
                  <a:rPr lang="en-US" altLang="zh-CN" sz="2400" kern="0" dirty="0">
                    <a:solidFill>
                      <a:srgbClr val="E24C05"/>
                    </a:solidFill>
                    <a:latin typeface="Tahoma" panose="020B0604030504040204"/>
                    <a:ea typeface="宋体" panose="02010600030101010101" pitchFamily="2" charset="-122"/>
                  </a:rPr>
                  <a:t>(CMAC)</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DAA</a:t>
                </a:r>
                <a:r>
                  <a:rPr lang="zh-CN" altLang="en-US" sz="2000" b="1" kern="0" dirty="0">
                    <a:solidFill>
                      <a:srgbClr val="000000"/>
                    </a:solidFill>
                    <a:latin typeface="Tahoma" panose="020B0604030504040204"/>
                    <a:ea typeface="宋体" panose="02010600030101010101" pitchFamily="2" charset="-122"/>
                  </a:rPr>
                  <a:t>算法在政府和工业界广泛采用。在合理的安全准则下这种</a:t>
                </a:r>
                <a:r>
                  <a:rPr lang="en-US" altLang="zh-CN" sz="2000" b="1" kern="0" dirty="0">
                    <a:solidFill>
                      <a:srgbClr val="000000"/>
                    </a:solidFill>
                    <a:latin typeface="Tahoma" panose="020B0604030504040204"/>
                    <a:ea typeface="宋体" panose="02010600030101010101" pitchFamily="2" charset="-122"/>
                  </a:rPr>
                  <a:t>MAC</a:t>
                </a:r>
                <a:r>
                  <a:rPr lang="zh-CN" altLang="en-US" sz="2000" b="1" kern="0" dirty="0">
                    <a:solidFill>
                      <a:srgbClr val="000000"/>
                    </a:solidFill>
                    <a:latin typeface="Tahoma" panose="020B0604030504040204"/>
                    <a:ea typeface="宋体" panose="02010600030101010101" pitchFamily="2" charset="-122"/>
                  </a:rPr>
                  <a:t>是安全的，但有如下的限制：仅能处理固定长度为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𝒎</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的消息，其中</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是密文分组的长度，</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𝒎</m:t>
                    </m:r>
                  </m:oMath>
                </a14:m>
                <a:r>
                  <a:rPr lang="zh-CN" altLang="en-US" sz="2000" b="1" kern="0" dirty="0">
                    <a:solidFill>
                      <a:srgbClr val="000000"/>
                    </a:solidFill>
                    <a:latin typeface="Tahoma" panose="020B0604030504040204"/>
                    <a:ea typeface="宋体" panose="02010600030101010101" pitchFamily="2" charset="-122"/>
                  </a:rPr>
                  <a:t>是一个固定的正整数。例如，给定一个消息分组</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𝑿</m:t>
                    </m:r>
                  </m:oMath>
                </a14:m>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CBC MAC</a:t>
                </a:r>
                <a:r>
                  <a:rPr lang="zh-CN" altLang="en-US" sz="2000" b="1" kern="0" dirty="0">
                    <a:solidFill>
                      <a:srgbClr val="000000"/>
                    </a:solidFill>
                    <a:latin typeface="Tahoma" panose="020B0604030504040204"/>
                    <a:ea typeface="宋体" panose="02010600030101010101" pitchFamily="2" charset="-122"/>
                  </a:rPr>
                  <a:t>码，如</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𝑻</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𝑴𝑨𝑪</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，则攻击者马上就知道两个消息分组</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𝑻</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CBC MAC</a:t>
                </a:r>
                <a:r>
                  <a:rPr lang="zh-CN" altLang="en-US" sz="2000" b="1" kern="0" dirty="0">
                    <a:solidFill>
                      <a:srgbClr val="000000"/>
                    </a:solidFill>
                    <a:latin typeface="Tahoma" panose="020B0604030504040204"/>
                    <a:ea typeface="宋体" panose="02010600030101010101" pitchFamily="2" charset="-122"/>
                  </a:rPr>
                  <a:t>码，因为这还是</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𝑻</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对于上述限制，可以使用三个密钥来克服：一个长度为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𝒌</m:t>
                    </m:r>
                  </m:oMath>
                </a14:m>
                <a:r>
                  <a:rPr lang="zh-CN" altLang="en-US" sz="2000" b="1" kern="0" dirty="0">
                    <a:solidFill>
                      <a:srgbClr val="000000"/>
                    </a:solidFill>
                    <a:latin typeface="Tahoma" panose="020B0604030504040204"/>
                    <a:ea typeface="宋体" panose="02010600030101010101" pitchFamily="2" charset="-122"/>
                  </a:rPr>
                  <a:t>的密钥</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𝑲</m:t>
                    </m:r>
                  </m:oMath>
                </a14:m>
                <a:r>
                  <a:rPr lang="zh-CN" altLang="en-US" sz="2000" b="1" kern="0" dirty="0">
                    <a:solidFill>
                      <a:srgbClr val="000000"/>
                    </a:solidFill>
                    <a:latin typeface="Tahoma" panose="020B0604030504040204"/>
                    <a:ea typeface="宋体" panose="02010600030101010101" pitchFamily="2" charset="-122"/>
                  </a:rPr>
                  <a:t>，用在密文分组链接的每一步，两个长度为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的秘钥，其中</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𝒌</m:t>
                    </m:r>
                  </m:oMath>
                </a14:m>
                <a:r>
                  <a:rPr lang="zh-CN" altLang="en-US" sz="2000" b="1" kern="0" dirty="0">
                    <a:solidFill>
                      <a:srgbClr val="000000"/>
                    </a:solidFill>
                    <a:latin typeface="Tahoma" panose="020B0604030504040204"/>
                    <a:ea typeface="宋体" panose="02010600030101010101" pitchFamily="2" charset="-122"/>
                  </a:rPr>
                  <a:t>是密钥长度，</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位密文分组长度。</a:t>
                </a:r>
                <a:r>
                  <a:rPr lang="en-US" altLang="zh-CN" sz="2000" b="1" kern="0" dirty="0">
                    <a:solidFill>
                      <a:srgbClr val="000000"/>
                    </a:solidFill>
                    <a:latin typeface="Tahoma" panose="020B0604030504040204"/>
                    <a:ea typeface="宋体" panose="02010600030101010101" pitchFamily="2" charset="-122"/>
                  </a:rPr>
                  <a:t>Iwata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Kurosawa</a:t>
                </a:r>
                <a:r>
                  <a:rPr lang="zh-CN" altLang="en-US" sz="2000" b="1" kern="0" dirty="0">
                    <a:solidFill>
                      <a:srgbClr val="000000"/>
                    </a:solidFill>
                    <a:latin typeface="Tahoma" panose="020B0604030504040204"/>
                    <a:ea typeface="宋体" panose="02010600030101010101" pitchFamily="2" charset="-122"/>
                  </a:rPr>
                  <a:t>又优化了该结构，使得两个</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位的秘钥可以从加密秘钥导出，而不是单独提供。这种优化已经被</a:t>
                </a:r>
                <a:r>
                  <a:rPr lang="en-US" altLang="zh-CN" sz="2000" b="1" kern="0" dirty="0">
                    <a:solidFill>
                      <a:srgbClr val="000000"/>
                    </a:solidFill>
                    <a:latin typeface="Tahoma" panose="020B0604030504040204"/>
                    <a:ea typeface="宋体" panose="02010600030101010101" pitchFamily="2" charset="-122"/>
                  </a:rPr>
                  <a:t>NIST</a:t>
                </a:r>
                <a:r>
                  <a:rPr lang="zh-CN" altLang="en-US" sz="2000" b="1" kern="0" dirty="0">
                    <a:solidFill>
                      <a:srgbClr val="000000"/>
                    </a:solidFill>
                    <a:latin typeface="Tahoma" panose="020B0604030504040204"/>
                    <a:ea typeface="宋体" panose="02010600030101010101" pitchFamily="2" charset="-122"/>
                  </a:rPr>
                  <a:t>采用作为基于密码的消息认证码</a:t>
                </a:r>
                <a:r>
                  <a:rPr lang="en-US" altLang="zh-CN" sz="2000" b="1" kern="0" dirty="0">
                    <a:solidFill>
                      <a:srgbClr val="000000"/>
                    </a:solidFill>
                    <a:latin typeface="Tahoma" panose="020B0604030504040204"/>
                    <a:ea typeface="宋体" panose="02010600030101010101" pitchFamily="2" charset="-122"/>
                  </a:rPr>
                  <a:t>(CMAC)</a:t>
                </a:r>
                <a:r>
                  <a:rPr lang="zh-CN" altLang="en-US" sz="2000" b="1" kern="0" dirty="0">
                    <a:solidFill>
                      <a:srgbClr val="000000"/>
                    </a:solidFill>
                    <a:latin typeface="Tahoma" panose="020B0604030504040204"/>
                    <a:ea typeface="宋体" panose="02010600030101010101" pitchFamily="2" charset="-122"/>
                  </a:rPr>
                  <a:t>的运算模式，对于</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3DES</a:t>
                </a:r>
                <a:r>
                  <a:rPr lang="zh-CN" altLang="en-US" sz="2000" b="1" kern="0" dirty="0">
                    <a:solidFill>
                      <a:srgbClr val="000000"/>
                    </a:solidFill>
                    <a:latin typeface="Tahoma" panose="020B0604030504040204"/>
                    <a:ea typeface="宋体" panose="02010600030101010101" pitchFamily="2" charset="-122"/>
                  </a:rPr>
                  <a:t>适用。</a:t>
                </a:r>
                <a:endParaRPr lang="en-US" altLang="zh-CN" sz="2000" b="1" kern="0" dirty="0">
                  <a:solidFill>
                    <a:srgbClr val="40458C"/>
                  </a:solidFill>
                  <a:latin typeface="黑体" panose="02010609060101010101" pitchFamily="49" charset="-122"/>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472608"/>
              </a:xfrm>
              <a:prstGeom prst="rect">
                <a:avLst/>
              </a:prstGeom>
              <a:blipFill rotWithShape="1">
                <a:blip r:embed="rId1"/>
                <a:stretch>
                  <a:fillRect l="-2" t="-10" r="-1078"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476672"/>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首先，当消息长度是分组长度</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2000" b="1" kern="0" dirty="0">
                    <a:solidFill>
                      <a:srgbClr val="000000"/>
                    </a:solidFill>
                    <a:latin typeface="Tahoma" panose="020B0604030504040204"/>
                    <a:ea typeface="宋体" panose="02010600030101010101" pitchFamily="2" charset="-122"/>
                  </a:rPr>
                  <a:t>的</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倍时，考虑</a:t>
                </a:r>
                <a:r>
                  <a:rPr lang="en-US" altLang="zh-CN" sz="2000" b="1" kern="0" dirty="0">
                    <a:solidFill>
                      <a:srgbClr val="000000"/>
                    </a:solidFill>
                    <a:latin typeface="Tahoma" panose="020B0604030504040204"/>
                    <a:ea typeface="宋体" panose="02010600030101010101" pitchFamily="2" charset="-122"/>
                  </a:rPr>
                  <a:t>CMAC</a:t>
                </a:r>
                <a:r>
                  <a:rPr lang="zh-CN" altLang="en-US" sz="2000" b="1" kern="0" dirty="0">
                    <a:solidFill>
                      <a:srgbClr val="000000"/>
                    </a:solidFill>
                    <a:latin typeface="Tahoma" panose="020B0604030504040204"/>
                    <a:ea typeface="宋体" panose="02010600030101010101" pitchFamily="2" charset="-122"/>
                  </a:rPr>
                  <a:t>的运算情况。对</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r>
                      <a:rPr lang="en-US" altLang="zh-CN" sz="2000" b="1" i="1" kern="0" dirty="0" smtClean="0">
                        <a:solidFill>
                          <a:srgbClr val="000000"/>
                        </a:solidFill>
                        <a:latin typeface="Cambria Math" panose="02040503050406030204" pitchFamily="18" charset="0"/>
                        <a:ea typeface="宋体" panose="02010600030101010101" pitchFamily="2" charset="-122"/>
                      </a:rPr>
                      <m:t>=</m:t>
                    </m:r>
                    <m:r>
                      <a:rPr lang="en-US" altLang="zh-CN" sz="2000" b="1" i="1" kern="0" dirty="0" smtClean="0">
                        <a:solidFill>
                          <a:srgbClr val="000000"/>
                        </a:solidFill>
                        <a:latin typeface="Cambria Math" panose="02040503050406030204" pitchFamily="18" charset="0"/>
                        <a:ea typeface="宋体" panose="02010600030101010101" pitchFamily="2" charset="-122"/>
                      </a:rPr>
                      <m:t>𝟏𝟐𝟖</m:t>
                    </m:r>
                  </m:oMath>
                </a14:m>
                <a:r>
                  <a:rPr lang="zh-CN" altLang="en-US" sz="2000" b="1" kern="0" dirty="0">
                    <a:solidFill>
                      <a:srgbClr val="000000"/>
                    </a:solidFill>
                    <a:latin typeface="Tahoma" panose="020B0604030504040204"/>
                    <a:ea typeface="宋体" panose="02010600030101010101" pitchFamily="2" charset="-122"/>
                  </a:rPr>
                  <a:t>，对于</a:t>
                </a:r>
                <a:r>
                  <a:rPr lang="en-US" altLang="zh-CN" sz="2000" b="1" kern="0" dirty="0">
                    <a:solidFill>
                      <a:srgbClr val="000000"/>
                    </a:solidFill>
                    <a:latin typeface="Tahoma" panose="020B0604030504040204"/>
                    <a:ea typeface="宋体" panose="02010600030101010101" pitchFamily="2" charset="-122"/>
                  </a:rPr>
                  <a:t>3DES</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r>
                      <a:rPr lang="en-US" altLang="zh-CN" sz="2000" b="1" i="1" kern="0" dirty="0" smtClean="0">
                        <a:solidFill>
                          <a:srgbClr val="000000"/>
                        </a:solidFill>
                        <a:latin typeface="Cambria Math" panose="02040503050406030204" pitchFamily="18" charset="0"/>
                        <a:ea typeface="宋体" panose="02010600030101010101" pitchFamily="2" charset="-122"/>
                      </a:rPr>
                      <m:t>=</m:t>
                    </m:r>
                    <m:r>
                      <a:rPr lang="en-US" altLang="zh-CN" sz="2000" b="1" i="1" kern="0" dirty="0" smtClean="0">
                        <a:solidFill>
                          <a:srgbClr val="000000"/>
                        </a:solidFill>
                        <a:latin typeface="Cambria Math" panose="02040503050406030204" pitchFamily="18" charset="0"/>
                        <a:ea typeface="宋体" panose="02010600030101010101" pitchFamily="2" charset="-122"/>
                      </a:rPr>
                      <m:t>𝟔𝟒</m:t>
                    </m:r>
                  </m:oMath>
                </a14:m>
                <a:r>
                  <a:rPr lang="zh-CN" altLang="en-US" sz="2000" b="1" kern="0" dirty="0">
                    <a:solidFill>
                      <a:srgbClr val="000000"/>
                    </a:solidFill>
                    <a:latin typeface="Tahoma" panose="020B0604030504040204"/>
                    <a:ea typeface="宋体" panose="02010600030101010101" pitchFamily="2" charset="-122"/>
                  </a:rPr>
                  <a:t>。这个消息被划分为</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组</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𝒏</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。算法使用了</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2000" b="1" kern="0" dirty="0">
                    <a:solidFill>
                      <a:srgbClr val="000000"/>
                    </a:solidFill>
                    <a:latin typeface="Tahoma" panose="020B0604030504040204"/>
                    <a:ea typeface="宋体" panose="02010600030101010101" pitchFamily="2" charset="-122"/>
                  </a:rPr>
                  <a:t>位的加密秘钥</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2000" b="1" kern="0" dirty="0">
                    <a:solidFill>
                      <a:srgbClr val="000000"/>
                    </a:solidFill>
                    <a:latin typeface="Tahoma" panose="020B0604030504040204"/>
                    <a:ea typeface="宋体" panose="02010600030101010101" pitchFamily="2" charset="-122"/>
                  </a:rPr>
                  <a:t>位的常数</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。对于</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，密钥长度</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2000" b="1" kern="0" dirty="0">
                    <a:solidFill>
                      <a:srgbClr val="000000"/>
                    </a:solidFill>
                    <a:latin typeface="Tahoma" panose="020B0604030504040204"/>
                    <a:ea typeface="宋体" panose="02010600030101010101" pitchFamily="2" charset="-122"/>
                  </a:rPr>
                  <a:t>为</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192</a:t>
                </a:r>
                <a:r>
                  <a:rPr lang="zh-CN" altLang="en-US" sz="2000" b="1" kern="0" dirty="0">
                    <a:solidFill>
                      <a:srgbClr val="000000"/>
                    </a:solidFill>
                    <a:latin typeface="Tahoma" panose="020B0604030504040204"/>
                    <a:ea typeface="宋体" panose="02010600030101010101" pitchFamily="2" charset="-122"/>
                  </a:rPr>
                  <a:t>位或</a:t>
                </a:r>
                <a:r>
                  <a:rPr lang="en-US" altLang="zh-CN" sz="2000" b="1" kern="0" dirty="0">
                    <a:solidFill>
                      <a:srgbClr val="000000"/>
                    </a:solidFill>
                    <a:latin typeface="Tahoma" panose="020B0604030504040204"/>
                    <a:ea typeface="宋体" panose="02010600030101010101" pitchFamily="2" charset="-122"/>
                  </a:rPr>
                  <a:t>256</a:t>
                </a:r>
                <a:r>
                  <a:rPr lang="zh-CN" altLang="en-US" sz="2000" b="1" kern="0" dirty="0">
                    <a:solidFill>
                      <a:srgbClr val="000000"/>
                    </a:solidFill>
                    <a:latin typeface="Tahoma" panose="020B0604030504040204"/>
                    <a:ea typeface="宋体" panose="02010600030101010101" pitchFamily="2" charset="-122"/>
                  </a:rPr>
                  <a:t>位，对于</a:t>
                </a:r>
                <a:r>
                  <a:rPr lang="en-US" altLang="zh-CN" sz="2000" b="1" kern="0" dirty="0">
                    <a:solidFill>
                      <a:srgbClr val="000000"/>
                    </a:solidFill>
                    <a:latin typeface="Tahoma" panose="020B0604030504040204"/>
                    <a:ea typeface="宋体" panose="02010600030101010101" pitchFamily="2" charset="-122"/>
                  </a:rPr>
                  <a:t>3DES</a:t>
                </a:r>
                <a:r>
                  <a:rPr lang="zh-CN" altLang="en-US" sz="2000" b="1" kern="0" dirty="0">
                    <a:solidFill>
                      <a:srgbClr val="000000"/>
                    </a:solidFill>
                    <a:latin typeface="Tahoma" panose="020B0604030504040204"/>
                    <a:ea typeface="宋体" panose="02010600030101010101" pitchFamily="2" charset="-122"/>
                  </a:rPr>
                  <a:t>，密钥长度为</a:t>
                </a:r>
                <a:r>
                  <a:rPr lang="en-US" altLang="zh-CN" sz="2000" b="1" kern="0" dirty="0">
                    <a:solidFill>
                      <a:srgbClr val="000000"/>
                    </a:solidFill>
                    <a:latin typeface="Tahoma" panose="020B0604030504040204"/>
                    <a:ea typeface="宋体" panose="02010600030101010101" pitchFamily="2" charset="-122"/>
                  </a:rPr>
                  <a:t>112</a:t>
                </a:r>
                <a:r>
                  <a:rPr lang="zh-CN" altLang="en-US" sz="2000" b="1" kern="0" dirty="0">
                    <a:solidFill>
                      <a:srgbClr val="000000"/>
                    </a:solidFill>
                    <a:latin typeface="Tahoma" panose="020B0604030504040204"/>
                    <a:ea typeface="宋体" panose="02010600030101010101" pitchFamily="2" charset="-122"/>
                  </a:rPr>
                  <a:t>位或</a:t>
                </a:r>
                <a:r>
                  <a:rPr lang="en-US" altLang="zh-CN" sz="2000" b="1" kern="0" dirty="0">
                    <a:solidFill>
                      <a:srgbClr val="000000"/>
                    </a:solidFill>
                    <a:latin typeface="Tahoma" panose="020B0604030504040204"/>
                    <a:ea typeface="宋体" panose="02010600030101010101" pitchFamily="2" charset="-122"/>
                  </a:rPr>
                  <a:t>168</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CMAC</a:t>
                </a:r>
                <a:r>
                  <a:rPr lang="zh-CN" altLang="en-US" sz="2000" b="1" kern="0" dirty="0">
                    <a:solidFill>
                      <a:srgbClr val="000000"/>
                    </a:solidFill>
                    <a:latin typeface="Tahoma" panose="020B0604030504040204"/>
                    <a:ea typeface="宋体" panose="02010600030101010101" pitchFamily="2" charset="-122"/>
                  </a:rPr>
                  <a:t>按如下方式计算：</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𝟏</m:t>
                            </m:r>
                          </m:sub>
                        </m:sSub>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 </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m:t>
                            </m:r>
                          </m:e>
                          <m:sub>
                            <m:r>
                              <a:rPr lang="en-US" altLang="zh-CN" sz="2000" b="1" i="1" kern="0" smtClean="0">
                                <a:solidFill>
                                  <a:srgbClr val="000000"/>
                                </a:solidFill>
                                <a:latin typeface="Cambria Math" panose="02040503050406030204"/>
                                <a:ea typeface="宋体" panose="02010600030101010101" pitchFamily="2" charset="-122"/>
                              </a:rPr>
                              <m:t>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e>
                    </m:d>
                  </m:oMath>
                </a14:m>
                <a:endParaRPr lang="en-US" altLang="zh-CN" sz="2000" b="1" i="1" kern="0" dirty="0">
                  <a:solidFill>
                    <a:srgbClr val="000000"/>
                  </a:solidFill>
                  <a:latin typeface="Cambria Math" panose="0204050305040603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𝑻</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𝑴𝑺𝑩</m:t>
                        </m:r>
                      </m:e>
                      <m:sub>
                        <m:r>
                          <a:rPr lang="en-US" altLang="zh-CN" sz="2000" b="1" i="1" kern="0" smtClean="0">
                            <a:solidFill>
                              <a:srgbClr val="000000"/>
                            </a:solidFill>
                            <a:latin typeface="Cambria Math" panose="02040503050406030204"/>
                            <a:ea typeface="宋体" panose="02010600030101010101" pitchFamily="2" charset="-122"/>
                          </a:rPr>
                          <m:t>𝑻𝒍𝒆𝒏</m:t>
                        </m:r>
                      </m:sub>
                    </m:sSub>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𝒏</m:t>
                            </m:r>
                          </m:sub>
                        </m:sSub>
                      </m:e>
                    </m:d>
                  </m:oMath>
                </a14:m>
                <a:endParaRPr lang="en-US" altLang="zh-CN" sz="2000" b="1" kern="0" dirty="0">
                  <a:solidFill>
                    <a:srgbClr val="40458C"/>
                  </a:solidFill>
                  <a:latin typeface="黑体" panose="02010609060101010101" pitchFamily="49" charset="-122"/>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𝑻</m:t>
                    </m:r>
                  </m:oMath>
                </a14:m>
                <a:r>
                  <a:rPr lang="zh-CN" altLang="en-US" sz="2000" b="1" kern="0" dirty="0">
                    <a:solidFill>
                      <a:srgbClr val="000000"/>
                    </a:solidFill>
                    <a:latin typeface="Tahoma" panose="020B0604030504040204"/>
                    <a:ea typeface="宋体" panose="02010600030101010101" pitchFamily="2" charset="-122"/>
                  </a:rPr>
                  <a:t>为消息认证码，也称为</a:t>
                </a:r>
                <a:r>
                  <a:rPr lang="en-US" altLang="zh-CN" sz="2000" b="1" kern="0" dirty="0">
                    <a:solidFill>
                      <a:srgbClr val="000000"/>
                    </a:solidFill>
                    <a:latin typeface="Tahoma" panose="020B0604030504040204"/>
                    <a:ea typeface="宋体" panose="02010600030101010101" pitchFamily="2" charset="-122"/>
                  </a:rPr>
                  <a:t>tag</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0" kern="0" dirty="0" smtClean="0">
                        <a:solidFill>
                          <a:srgbClr val="000000"/>
                        </a:solidFill>
                        <a:latin typeface="Cambria Math" panose="02040503050406030204" pitchFamily="18" charset="0"/>
                        <a:ea typeface="宋体" panose="02010600030101010101" pitchFamily="2" charset="-122"/>
                      </a:rPr>
                      <m:t>𝐓</m:t>
                    </m:r>
                    <m:r>
                      <a:rPr lang="en-US" altLang="zh-CN" sz="2000" b="1" i="1" kern="0" dirty="0" smtClean="0">
                        <a:solidFill>
                          <a:srgbClr val="000000"/>
                        </a:solidFill>
                        <a:latin typeface="Cambria Math" panose="02040503050406030204" pitchFamily="18" charset="0"/>
                        <a:ea typeface="宋体" panose="02010600030101010101" pitchFamily="2" charset="-122"/>
                      </a:rPr>
                      <m:t>𝒍𝒆𝒏</m:t>
                    </m:r>
                  </m:oMath>
                </a14:m>
                <a:r>
                  <a:rPr lang="zh-CN" altLang="en-US" sz="2000" b="1" kern="0" dirty="0">
                    <a:solidFill>
                      <a:srgbClr val="000000"/>
                    </a:solidFill>
                    <a:latin typeface="Tahoma" panose="020B0604030504040204"/>
                    <a:ea typeface="宋体" panose="02010600030101010101" pitchFamily="2" charset="-122"/>
                  </a:rPr>
                  <a:t>为</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𝑻</m:t>
                    </m:r>
                  </m:oMath>
                </a14:m>
                <a:r>
                  <a:rPr lang="zh-CN" altLang="en-US" sz="2000" b="1" kern="0" dirty="0">
                    <a:solidFill>
                      <a:srgbClr val="000000"/>
                    </a:solidFill>
                    <a:latin typeface="Tahoma" panose="020B0604030504040204"/>
                    <a:ea typeface="宋体" panose="02010600030101010101" pitchFamily="2" charset="-122"/>
                  </a:rPr>
                  <a:t>的位长度；</a:t>
                </a:r>
                <a:r>
                  <a:rPr lang="en-US" altLang="zh-CN" sz="2000" b="1" kern="0" dirty="0">
                    <a:solidFill>
                      <a:srgbClr val="000000"/>
                    </a:solidFill>
                    <a:latin typeface="Tahoma" panose="020B0604030504040204"/>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𝑴𝑺𝑩</m:t>
                        </m:r>
                      </m:e>
                      <m:sub>
                        <m:r>
                          <a:rPr lang="en-US" altLang="zh-CN" sz="2000" b="1" i="1" kern="0" smtClean="0">
                            <a:solidFill>
                              <a:srgbClr val="000000"/>
                            </a:solidFill>
                            <a:latin typeface="Cambria Math" panose="02040503050406030204"/>
                            <a:ea typeface="宋体" panose="02010600030101010101" pitchFamily="2" charset="-122"/>
                          </a:rPr>
                          <m:t>𝒔</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为位串</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𝑿</m:t>
                    </m:r>
                  </m:oMath>
                </a14:m>
                <a:r>
                  <a:rPr lang="zh-CN" altLang="en-US" sz="2000" b="1" kern="0" dirty="0">
                    <a:solidFill>
                      <a:srgbClr val="000000"/>
                    </a:solidFill>
                    <a:latin typeface="Tahoma" panose="020B0604030504040204"/>
                    <a:ea typeface="宋体" panose="02010600030101010101" pitchFamily="2" charset="-122"/>
                  </a:rPr>
                  <a:t>的最左边的</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𝒔</m:t>
                    </m:r>
                  </m:oMath>
                </a14:m>
                <a:r>
                  <a:rPr lang="zh-CN" altLang="en-US" sz="2000" b="1" kern="0" dirty="0">
                    <a:solidFill>
                      <a:srgbClr val="000000"/>
                    </a:solidFill>
                    <a:latin typeface="Tahoma" panose="020B0604030504040204"/>
                    <a:ea typeface="宋体" panose="02010600030101010101" pitchFamily="2" charset="-122"/>
                  </a:rPr>
                  <a:t>位</a:t>
                </a:r>
                <a:endParaRPr lang="en-US" altLang="zh-CN" sz="2000" b="1" kern="0" dirty="0">
                  <a:solidFill>
                    <a:srgbClr val="40458C"/>
                  </a:solidFill>
                  <a:latin typeface="黑体" panose="02010609060101010101" pitchFamily="49" charset="-122"/>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476672"/>
                <a:ext cx="8229600" cy="5472608"/>
              </a:xfrm>
              <a:prstGeom prst="rect">
                <a:avLst/>
              </a:prstGeom>
              <a:blipFill rotWithShape="1">
                <a:blip r:embed="rId1"/>
                <a:stretch>
                  <a:fillRect l="-2" t="-8" r="2" b="-99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74" y="-27384"/>
            <a:ext cx="8026652" cy="3009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34082"/>
                <a:ext cx="8229600" cy="560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a:solidFill>
                      <a:srgbClr val="000000"/>
                    </a:solidFill>
                    <a:latin typeface="Tahoma" panose="020B0604030504040204"/>
                    <a:ea typeface="宋体" panose="02010600030101010101" pitchFamily="2" charset="-122"/>
                  </a:rPr>
                  <a:t>如果消息不是密文分组长度的整数倍，则最后分组的右边</a:t>
                </a:r>
                <a:r>
                  <a:rPr lang="en-US" altLang="zh-CN" sz="2000" b="1" kern="0">
                    <a:solidFill>
                      <a:srgbClr val="000000"/>
                    </a:solidFill>
                    <a:latin typeface="Tahoma" panose="020B0604030504040204"/>
                    <a:ea typeface="宋体" panose="02010600030101010101" pitchFamily="2" charset="-122"/>
                  </a:rPr>
                  <a:t>(</a:t>
                </a:r>
                <a:r>
                  <a:rPr lang="zh-CN" altLang="en-US" sz="2000" b="1" kern="0">
                    <a:solidFill>
                      <a:srgbClr val="000000"/>
                    </a:solidFill>
                    <a:latin typeface="Tahoma" panose="020B0604030504040204"/>
                    <a:ea typeface="宋体" panose="02010600030101010101" pitchFamily="2" charset="-122"/>
                  </a:rPr>
                  <a:t>低有效位</a:t>
                </a:r>
                <a:r>
                  <a:rPr lang="en-US" altLang="zh-CN" sz="2000" b="1" kern="0">
                    <a:solidFill>
                      <a:srgbClr val="000000"/>
                    </a:solidFill>
                    <a:latin typeface="Tahoma" panose="020B0604030504040204"/>
                    <a:ea typeface="宋体" panose="02010600030101010101" pitchFamily="2" charset="-122"/>
                  </a:rPr>
                  <a:t>)</a:t>
                </a:r>
                <a:r>
                  <a:rPr lang="zh-CN" altLang="en-US" sz="2000" b="1" kern="0">
                    <a:solidFill>
                      <a:srgbClr val="000000"/>
                    </a:solidFill>
                    <a:latin typeface="Tahoma" panose="020B0604030504040204"/>
                    <a:ea typeface="宋体" panose="02010600030101010101" pitchFamily="2" charset="-122"/>
                  </a:rPr>
                  <a:t>填充一个</a:t>
                </a:r>
                <a:r>
                  <a:rPr lang="en-US" altLang="zh-CN" sz="2000" b="1" kern="0">
                    <a:solidFill>
                      <a:srgbClr val="000000"/>
                    </a:solidFill>
                    <a:latin typeface="Tahoma" panose="020B0604030504040204"/>
                    <a:ea typeface="宋体" panose="02010600030101010101" pitchFamily="2" charset="-122"/>
                  </a:rPr>
                  <a:t>1</a:t>
                </a:r>
                <a:r>
                  <a:rPr lang="zh-CN" altLang="en-US" sz="2000" b="1" kern="0">
                    <a:solidFill>
                      <a:srgbClr val="000000"/>
                    </a:solidFill>
                    <a:latin typeface="Tahoma" panose="020B0604030504040204"/>
                    <a:ea typeface="宋体" panose="02010600030101010101" pitchFamily="2" charset="-122"/>
                  </a:rPr>
                  <a:t>和若干</a:t>
                </a:r>
                <a:r>
                  <a:rPr lang="en-US" altLang="zh-CN" sz="2000" b="1" kern="0">
                    <a:solidFill>
                      <a:srgbClr val="000000"/>
                    </a:solidFill>
                    <a:latin typeface="Tahoma" panose="020B0604030504040204"/>
                    <a:ea typeface="宋体" panose="02010600030101010101" pitchFamily="2" charset="-122"/>
                  </a:rPr>
                  <a:t>0</a:t>
                </a:r>
                <a:r>
                  <a:rPr lang="zh-CN" altLang="en-US" sz="2000" b="1" kern="0">
                    <a:solidFill>
                      <a:srgbClr val="000000"/>
                    </a:solidFill>
                    <a:latin typeface="Tahoma" panose="020B0604030504040204"/>
                    <a:ea typeface="宋体" panose="02010600030101010101" pitchFamily="2" charset="-122"/>
                  </a:rPr>
                  <a:t>使得最后分组长度为</a:t>
                </a:r>
                <a:r>
                  <a:rPr lang="en-US" altLang="zh-CN" sz="2000" b="1" kern="0">
                    <a:solidFill>
                      <a:srgbClr val="000000"/>
                    </a:solidFill>
                    <a:latin typeface="Tahoma" panose="020B0604030504040204"/>
                    <a:ea typeface="宋体" panose="02010600030101010101" pitchFamily="2" charset="-122"/>
                  </a:rPr>
                  <a:t>b</a:t>
                </a:r>
                <a:r>
                  <a:rPr lang="zh-CN" altLang="en-US" sz="2000" b="1" kern="0">
                    <a:solidFill>
                      <a:srgbClr val="000000"/>
                    </a:solidFill>
                    <a:latin typeface="Tahoma" panose="020B0604030504040204"/>
                    <a:ea typeface="宋体" panose="02010600030101010101" pitchFamily="2" charset="-122"/>
                  </a:rPr>
                  <a:t>。除了使用一个不同的</a:t>
                </a:r>
                <a:r>
                  <a:rPr lang="en-US" altLang="zh-CN" sz="2000" b="1" kern="0">
                    <a:solidFill>
                      <a:srgbClr val="000000"/>
                    </a:solidFill>
                    <a:latin typeface="Tahoma" panose="020B0604030504040204"/>
                    <a:ea typeface="宋体" panose="02010600030101010101" pitchFamily="2" charset="-122"/>
                  </a:rPr>
                  <a:t>b</a:t>
                </a:r>
                <a:r>
                  <a:rPr lang="zh-CN" altLang="en-US" sz="2000" b="1" kern="0">
                    <a:solidFill>
                      <a:srgbClr val="000000"/>
                    </a:solidFill>
                    <a:latin typeface="Tahoma" panose="020B0604030504040204"/>
                    <a:ea typeface="宋体" panose="02010600030101010101" pitchFamily="2" charset="-122"/>
                  </a:rPr>
                  <a:t>位密钥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oMath>
                </a14:m>
                <a:r>
                  <a:rPr lang="zh-CN" altLang="en-US" sz="2000" b="1" kern="0">
                    <a:solidFill>
                      <a:srgbClr val="000000"/>
                    </a:solidFill>
                    <a:latin typeface="Tahoma" panose="020B0604030504040204"/>
                    <a:ea typeface="宋体" panose="02010600030101010101" pitchFamily="2" charset="-122"/>
                  </a:rPr>
                  <a:t>代替</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a:solidFill>
                      <a:srgbClr val="000000"/>
                    </a:solidFill>
                    <a:latin typeface="Tahoma" panose="020B0604030504040204"/>
                    <a:ea typeface="宋体" panose="02010600030101010101" pitchFamily="2" charset="-122"/>
                  </a:rPr>
                  <a:t>外，和前面所述的一样进行</a:t>
                </a:r>
                <a:r>
                  <a:rPr lang="en-US" altLang="zh-CN" sz="2000" b="1" kern="0">
                    <a:solidFill>
                      <a:srgbClr val="000000"/>
                    </a:solidFill>
                    <a:latin typeface="Tahoma" panose="020B0604030504040204"/>
                    <a:ea typeface="宋体" panose="02010600030101010101" pitchFamily="2" charset="-122"/>
                  </a:rPr>
                  <a:t>CMAC</a:t>
                </a:r>
                <a:r>
                  <a:rPr lang="zh-CN" altLang="en-US" sz="2000" b="1" kern="0">
                    <a:solidFill>
                      <a:srgbClr val="000000"/>
                    </a:solidFill>
                    <a:latin typeface="Tahoma" panose="020B0604030504040204"/>
                    <a:ea typeface="宋体" panose="02010600030101010101" pitchFamily="2" charset="-122"/>
                  </a:rPr>
                  <a:t>运算。</a:t>
                </a:r>
                <a:endParaRPr lang="en-US" altLang="zh-CN" sz="2000" b="1" kern="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34082"/>
                <a:ext cx="8229600" cy="5603230"/>
              </a:xfrm>
              <a:prstGeom prst="rect">
                <a:avLst/>
              </a:prstGeom>
              <a:blipFill rotWithShape="1">
                <a:blip r:embed="rId1"/>
                <a:stretch>
                  <a:fillRect l="-2" t="-6"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64904"/>
            <a:ext cx="8275482" cy="303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34082"/>
                <a:ext cx="8229600" cy="560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两个</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oMath>
                </a14:m>
                <a:r>
                  <a:rPr lang="zh-CN" altLang="en-US" sz="2000" b="1" kern="0" dirty="0">
                    <a:solidFill>
                      <a:srgbClr val="000000"/>
                    </a:solidFill>
                    <a:latin typeface="Tahoma" panose="020B0604030504040204"/>
                    <a:ea typeface="宋体" panose="02010600030101010101" pitchFamily="2" charset="-122"/>
                  </a:rPr>
                  <a:t>位的密钥由</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2000" b="1" kern="0" dirty="0">
                    <a:solidFill>
                      <a:srgbClr val="000000"/>
                    </a:solidFill>
                    <a:latin typeface="Tahoma" panose="020B0604030504040204"/>
                    <a:ea typeface="宋体" panose="02010600030101010101" pitchFamily="2" charset="-122"/>
                  </a:rPr>
                  <a:t>位的加密密钥按如下方式导出：</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𝟎</m:t>
                            </m:r>
                          </m:e>
                          <m:sup>
                            <m:r>
                              <a:rPr lang="en-US" altLang="zh-CN" sz="2000" b="1" i="1" kern="0">
                                <a:solidFill>
                                  <a:srgbClr val="000000"/>
                                </a:solidFill>
                                <a:latin typeface="Cambria Math" panose="02040503050406030204"/>
                                <a:ea typeface="宋体" panose="02010600030101010101" pitchFamily="2" charset="-122"/>
                              </a:rPr>
                              <m:t>𝒃</m:t>
                            </m:r>
                          </m:sup>
                        </m:sSup>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𝟐</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𝑳</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其中乘法</a:t>
                </a:r>
                <a14:m>
                  <m:oMath xmlns:m="http://schemas.openxmlformats.org/officeDocument/2006/math">
                    <m:r>
                      <a:rPr lang="en-US" altLang="zh-CN" sz="2000" b="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在域</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𝑮𝑭</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𝟐</m:t>
                        </m:r>
                      </m:e>
                      <m:sup>
                        <m:r>
                          <a:rPr lang="en-US" altLang="zh-CN" sz="2000" b="1" i="1" kern="0">
                            <a:solidFill>
                              <a:srgbClr val="000000"/>
                            </a:solidFill>
                            <a:latin typeface="Cambria Math" panose="02040503050406030204"/>
                            <a:ea typeface="Cambria Math" panose="02040503050406030204"/>
                          </a:rPr>
                          <m:t>𝒃</m:t>
                        </m:r>
                      </m:sup>
                    </m:sSup>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内进行，</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𝒙</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𝟐</m:t>
                        </m:r>
                      </m:sup>
                    </m:sSup>
                  </m:oMath>
                </a14:m>
                <a:r>
                  <a:rPr lang="zh-CN" altLang="en-US" sz="2000" b="1" kern="0" dirty="0">
                    <a:solidFill>
                      <a:srgbClr val="000000"/>
                    </a:solidFill>
                    <a:latin typeface="Tahoma" panose="020B0604030504040204"/>
                    <a:ea typeface="宋体" panose="02010600030101010101" pitchFamily="2" charset="-122"/>
                  </a:rPr>
                  <a:t>是域</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𝑮𝑭</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𝟐</m:t>
                        </m:r>
                      </m:e>
                      <m:sup>
                        <m:r>
                          <a:rPr lang="en-US" altLang="zh-CN" sz="2000" b="1" i="1" kern="0">
                            <a:solidFill>
                              <a:srgbClr val="000000"/>
                            </a:solidFill>
                            <a:latin typeface="Cambria Math" panose="02040503050406030204"/>
                            <a:ea typeface="Cambria Math" panose="02040503050406030204"/>
                          </a:rPr>
                          <m:t>𝒃</m:t>
                        </m:r>
                      </m:sup>
                    </m:sSup>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次和</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次多项式。因此</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𝒙</m:t>
                    </m:r>
                  </m:oMath>
                </a14:m>
                <a:r>
                  <a:rPr lang="zh-CN" altLang="en-US" sz="2000" b="1" kern="0" dirty="0">
                    <a:solidFill>
                      <a:srgbClr val="000000"/>
                    </a:solidFill>
                    <a:latin typeface="Tahoma" panose="020B0604030504040204"/>
                    <a:ea typeface="宋体" panose="02010600030101010101" pitchFamily="2" charset="-122"/>
                  </a:rPr>
                  <a:t>的二元表示为</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r>
                      <a:rPr lang="en-US" altLang="zh-CN" sz="2000" b="1" i="1" kern="0" dirty="0" smtClean="0">
                        <a:solidFill>
                          <a:srgbClr val="000000"/>
                        </a:solidFill>
                        <a:latin typeface="Cambria Math" panose="02040503050406030204" pitchFamily="18" charset="0"/>
                        <a:ea typeface="宋体" panose="02010600030101010101" pitchFamily="2" charset="-122"/>
                      </a:rPr>
                      <m:t>−</m:t>
                    </m:r>
                    <m:r>
                      <a:rPr lang="en-US" altLang="zh-CN" sz="2000" b="1" i="1" kern="0" dirty="0" smtClean="0">
                        <a:solidFill>
                          <a:srgbClr val="000000"/>
                        </a:solidFill>
                        <a:latin typeface="Cambria Math" panose="02040503050406030204" pitchFamily="18" charset="0"/>
                        <a:ea typeface="宋体" panose="02010600030101010101" pitchFamily="2" charset="-122"/>
                      </a:rPr>
                      <m:t>𝟐</m:t>
                    </m:r>
                  </m:oMath>
                </a14:m>
                <a:r>
                  <a:rPr lang="zh-CN" altLang="en-US" sz="2000" b="1" kern="0" dirty="0">
                    <a:solidFill>
                      <a:srgbClr val="000000"/>
                    </a:solidFill>
                    <a:latin typeface="Tahoma" panose="020B0604030504040204"/>
                    <a:ea typeface="宋体" panose="02010600030101010101" pitchFamily="2" charset="-122"/>
                  </a:rPr>
                  <a:t>个</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𝟎</m:t>
                    </m:r>
                  </m:oMath>
                </a14:m>
                <a:r>
                  <a:rPr lang="zh-CN" altLang="en-US" sz="2000" b="1" kern="0" dirty="0">
                    <a:solidFill>
                      <a:srgbClr val="000000"/>
                    </a:solidFill>
                    <a:latin typeface="Tahoma" panose="020B0604030504040204"/>
                    <a:ea typeface="宋体" panose="02010600030101010101" pitchFamily="2" charset="-122"/>
                  </a:rPr>
                  <a:t>，后跟</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𝟏𝟎</m:t>
                    </m:r>
                  </m:oMath>
                </a14:m>
                <a:r>
                  <a:rPr lang="zh-CN" altLang="en-US" sz="2000" b="1" kern="0" dirty="0">
                    <a:solidFill>
                      <a:srgbClr val="000000"/>
                    </a:solidFill>
                    <a:latin typeface="Tahoma" panose="020B0604030504040204"/>
                    <a:ea typeface="宋体" panose="02010600030101010101" pitchFamily="2" charset="-122"/>
                  </a:rPr>
                  <a:t>，而</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𝟐</m:t>
                        </m:r>
                      </m:sup>
                    </m:sSup>
                  </m:oMath>
                </a14:m>
                <a:r>
                  <a:rPr lang="zh-CN" altLang="en-US" sz="2000" b="1" kern="0" dirty="0">
                    <a:solidFill>
                      <a:srgbClr val="000000"/>
                    </a:solidFill>
                    <a:latin typeface="Tahoma" panose="020B0604030504040204"/>
                    <a:ea typeface="宋体" panose="02010600030101010101" pitchFamily="2" charset="-122"/>
                  </a:rPr>
                  <a:t>的二元表示是</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𝒃</m:t>
                    </m:r>
                    <m:r>
                      <a:rPr lang="en-US" altLang="zh-CN" sz="2000" b="1" i="1" kern="0" dirty="0" smtClean="0">
                        <a:solidFill>
                          <a:srgbClr val="000000"/>
                        </a:solidFill>
                        <a:latin typeface="Cambria Math" panose="02040503050406030204" pitchFamily="18" charset="0"/>
                        <a:ea typeface="宋体" panose="02010600030101010101" pitchFamily="2" charset="-122"/>
                      </a:rPr>
                      <m:t>−</m:t>
                    </m:r>
                    <m:r>
                      <a:rPr lang="en-US" altLang="zh-CN" sz="2000" b="1" i="1" kern="0" dirty="0" smtClean="0">
                        <a:solidFill>
                          <a:srgbClr val="000000"/>
                        </a:solidFill>
                        <a:latin typeface="Cambria Math" panose="02040503050406030204" pitchFamily="18" charset="0"/>
                        <a:ea typeface="宋体" panose="02010600030101010101" pitchFamily="2" charset="-122"/>
                      </a:rPr>
                      <m:t>𝟑</m:t>
                    </m:r>
                  </m:oMath>
                </a14:m>
                <a:r>
                  <a:rPr lang="zh-CN" altLang="en-US" sz="2000" b="1" kern="0" dirty="0">
                    <a:solidFill>
                      <a:srgbClr val="000000"/>
                    </a:solidFill>
                    <a:latin typeface="Tahoma" panose="020B0604030504040204"/>
                    <a:ea typeface="宋体" panose="02010600030101010101" pitchFamily="2" charset="-122"/>
                  </a:rPr>
                  <a:t>个</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𝟎</m:t>
                    </m:r>
                  </m:oMath>
                </a14:m>
                <a:r>
                  <a:rPr lang="zh-CN" altLang="en-US" sz="2000" b="1" kern="0" dirty="0">
                    <a:solidFill>
                      <a:srgbClr val="000000"/>
                    </a:solidFill>
                    <a:latin typeface="Tahoma" panose="020B0604030504040204"/>
                    <a:ea typeface="宋体" panose="02010600030101010101" pitchFamily="2" charset="-122"/>
                  </a:rPr>
                  <a:t>，后跟</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𝟏𝟎𝟎</m:t>
                    </m:r>
                  </m:oMath>
                </a14:m>
                <a:r>
                  <a:rPr lang="zh-CN" altLang="en-US" sz="2000" b="1" kern="0" dirty="0">
                    <a:solidFill>
                      <a:srgbClr val="000000"/>
                    </a:solidFill>
                    <a:latin typeface="Tahoma" panose="020B0604030504040204"/>
                    <a:ea typeface="宋体" panose="02010600030101010101" pitchFamily="2" charset="-122"/>
                  </a:rPr>
                  <a:t>。有限域由不可约多项式定义，该多项式是那些具有极小非零项的多项式集合里按字典序排第一的那个多项式。对于已获批准的两个分组长度，多项式是</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𝟔𝟒</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𝟒</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𝟑</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以及</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𝟏𝟐𝟖</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𝟕</m:t>
                        </m:r>
                      </m:sup>
                    </m:sSup>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𝟐</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𝒙</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34082"/>
                <a:ext cx="8229600" cy="5603230"/>
              </a:xfrm>
              <a:prstGeom prst="rect">
                <a:avLst/>
              </a:prstGeom>
              <a:blipFill rotWithShape="1">
                <a:blip r:embed="rId1"/>
                <a:stretch>
                  <a:fillRect l="-2" t="-6"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64704"/>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a:solidFill>
                      <a:srgbClr val="000000"/>
                    </a:solidFill>
                    <a:latin typeface="Tahoma" panose="020B0604030504040204"/>
                    <a:ea typeface="宋体" panose="02010600030101010101" pitchFamily="2" charset="-122"/>
                  </a:rPr>
                  <a:t>为了生成</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a:solidFill>
                      <a:srgbClr val="000000"/>
                    </a:solidFill>
                    <a:latin typeface="Tahoma" panose="020B0604030504040204"/>
                    <a:ea typeface="宋体" panose="02010600030101010101" pitchFamily="2" charset="-122"/>
                  </a:rPr>
                  <a:t>，分组编码应用到一个全</a:t>
                </a:r>
                <a:r>
                  <a:rPr lang="en-US" altLang="zh-CN" sz="2000" b="1" kern="0">
                    <a:solidFill>
                      <a:srgbClr val="000000"/>
                    </a:solidFill>
                    <a:latin typeface="Tahoma" panose="020B0604030504040204"/>
                    <a:ea typeface="宋体" panose="02010600030101010101" pitchFamily="2" charset="-122"/>
                  </a:rPr>
                  <a:t>0</a:t>
                </a:r>
                <a:r>
                  <a:rPr lang="zh-CN" altLang="en-US" sz="2000" b="1" kern="0">
                    <a:solidFill>
                      <a:srgbClr val="000000"/>
                    </a:solidFill>
                    <a:latin typeface="Tahoma" panose="020B0604030504040204"/>
                    <a:ea typeface="宋体" panose="02010600030101010101" pitchFamily="2" charset="-122"/>
                  </a:rPr>
                  <a:t>分组上。第一个子密钥从所得密文导出，即先左移一位，并根据条件和一个常数进行异或运算得到，其中常数依赖于分组的大小。第二个子密钥是采用相同的方法从第</a:t>
                </a:r>
                <a:r>
                  <a:rPr lang="en-US" altLang="zh-CN" sz="2000" b="1" kern="0">
                    <a:solidFill>
                      <a:srgbClr val="000000"/>
                    </a:solidFill>
                    <a:latin typeface="Tahoma" panose="020B0604030504040204"/>
                    <a:ea typeface="宋体" panose="02010600030101010101" pitchFamily="2" charset="-122"/>
                  </a:rPr>
                  <a:t>1</a:t>
                </a:r>
                <a:r>
                  <a:rPr lang="zh-CN" altLang="en-US" sz="2000" b="1" kern="0">
                    <a:solidFill>
                      <a:srgbClr val="000000"/>
                    </a:solidFill>
                    <a:latin typeface="Tahoma" panose="020B0604030504040204"/>
                    <a:ea typeface="宋体" panose="02010600030101010101" pitchFamily="2" charset="-122"/>
                  </a:rPr>
                  <a:t>个子密钥导出。</a:t>
                </a:r>
                <a:endParaRPr lang="en-US" altLang="zh-CN" sz="2000" b="1" kern="0">
                  <a:solidFill>
                    <a:srgbClr val="40458C"/>
                  </a:solidFill>
                  <a:latin typeface="黑体" panose="02010609060101010101" pitchFamily="49" charset="-122"/>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64704"/>
                <a:ext cx="8229600" cy="5112568"/>
              </a:xfrm>
              <a:prstGeom prst="rect">
                <a:avLst/>
              </a:prstGeom>
              <a:blipFill rotWithShape="1">
                <a:blip r:embed="rId1"/>
                <a:stretch>
                  <a:fillRect l="-2" t="-3" r="2" b="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12.6 </a:t>
            </a:r>
            <a:r>
              <a:rPr lang="zh-CN" altLang="en-US" sz="2000">
                <a:solidFill>
                  <a:srgbClr val="4F56AD"/>
                </a:solidFill>
                <a:latin typeface="黑体" panose="02010609060101010101" pitchFamily="49" charset="-122"/>
              </a:rPr>
              <a:t>基于分组密码的</a:t>
            </a:r>
            <a:r>
              <a:rPr lang="en-US" altLang="zh-CN" sz="2000">
                <a:solidFill>
                  <a:srgbClr val="4F56AD"/>
                </a:solidFill>
                <a:latin typeface="黑体" panose="02010609060101010101" pitchFamily="49" charset="-122"/>
              </a:rPr>
              <a:t>MAC</a:t>
            </a:r>
            <a:r>
              <a:rPr lang="zh-CN" altLang="en-US" sz="2000">
                <a:solidFill>
                  <a:srgbClr val="4F56AD"/>
                </a:solidFill>
                <a:latin typeface="黑体" panose="02010609060101010101" pitchFamily="49" charset="-122"/>
              </a:rPr>
              <a:t>：</a:t>
            </a:r>
            <a:r>
              <a:rPr lang="en-US" altLang="zh-CN" sz="2000">
                <a:solidFill>
                  <a:srgbClr val="4F56AD"/>
                </a:solidFill>
                <a:latin typeface="黑体" panose="02010609060101010101" pitchFamily="49" charset="-122"/>
              </a:rPr>
              <a:t>DAA</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CMAC</a:t>
            </a:r>
            <a:endParaRPr lang="en-US" altLang="zh-CN" sz="2000">
              <a:solidFill>
                <a:srgbClr val="4F56AD"/>
              </a:solidFill>
              <a:latin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124744"/>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a:solidFill>
                  <a:srgbClr val="000000"/>
                </a:solidFill>
                <a:latin typeface="Tahoma" panose="020B0604030504040204"/>
                <a:ea typeface="宋体" panose="02010600030101010101" pitchFamily="2" charset="-122"/>
              </a:rPr>
              <a:t>认证加密</a:t>
            </a:r>
            <a:r>
              <a:rPr kumimoji="1" lang="en-US" altLang="zh-CN" sz="2000" b="1" kern="0">
                <a:solidFill>
                  <a:srgbClr val="000000"/>
                </a:solidFill>
                <a:latin typeface="Tahoma" panose="020B0604030504040204"/>
                <a:ea typeface="宋体" panose="02010600030101010101" pitchFamily="2" charset="-122"/>
              </a:rPr>
              <a:t>(AE)</a:t>
            </a:r>
            <a:r>
              <a:rPr kumimoji="1" lang="zh-CN" altLang="en-US" sz="2000" b="1" kern="0">
                <a:solidFill>
                  <a:srgbClr val="000000"/>
                </a:solidFill>
                <a:latin typeface="Tahoma" panose="020B0604030504040204"/>
                <a:ea typeface="宋体" panose="02010600030101010101" pitchFamily="2" charset="-122"/>
              </a:rPr>
              <a:t>是指在通信中同时提供保密性和认证</a:t>
            </a:r>
            <a:r>
              <a:rPr kumimoji="1" lang="en-US" altLang="zh-CN" sz="2000" b="1" kern="0">
                <a:solidFill>
                  <a:srgbClr val="000000"/>
                </a:solidFill>
                <a:latin typeface="Tahoma" panose="020B0604030504040204"/>
                <a:ea typeface="宋体" panose="02010600030101010101" pitchFamily="2" charset="-122"/>
              </a:rPr>
              <a:t>(</a:t>
            </a:r>
            <a:r>
              <a:rPr kumimoji="1" lang="zh-CN" altLang="en-US" sz="2000" b="1" kern="0">
                <a:solidFill>
                  <a:srgbClr val="000000"/>
                </a:solidFill>
                <a:latin typeface="Tahoma" panose="020B0604030504040204"/>
                <a:ea typeface="宋体" panose="02010600030101010101" pitchFamily="2" charset="-122"/>
              </a:rPr>
              <a:t>完整性</a:t>
            </a:r>
            <a:r>
              <a:rPr kumimoji="1" lang="en-US" altLang="zh-CN" sz="2000" b="1" kern="0">
                <a:solidFill>
                  <a:srgbClr val="000000"/>
                </a:solidFill>
                <a:latin typeface="Tahoma" panose="020B0604030504040204"/>
                <a:ea typeface="宋体" panose="02010600030101010101" pitchFamily="2" charset="-122"/>
              </a:rPr>
              <a:t>)</a:t>
            </a:r>
            <a:r>
              <a:rPr kumimoji="1" lang="zh-CN" altLang="en-US" sz="2000" b="1" kern="0">
                <a:solidFill>
                  <a:srgbClr val="000000"/>
                </a:solidFill>
                <a:latin typeface="Tahoma" panose="020B0604030504040204"/>
                <a:ea typeface="宋体" panose="02010600030101010101" pitchFamily="2" charset="-122"/>
              </a:rPr>
              <a:t>的加密系统。许多应用和协议中都同时需要这两种形式的安全性保证，但这两类安全系统一直分离设计，直到近几年才合并在一起考虑。</a:t>
            </a:r>
            <a:endParaRPr kumimoji="1" lang="en-US" altLang="zh-CN" sz="2000" b="1" kern="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476672"/>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a:solidFill>
                  <a:srgbClr val="000000"/>
                </a:solidFill>
                <a:latin typeface="黑体" panose="02010609060101010101" pitchFamily="49" charset="-122"/>
              </a:rPr>
              <a:t>12.7 </a:t>
            </a:r>
            <a:r>
              <a:rPr lang="zh-CN" altLang="en-US" sz="2800">
                <a:solidFill>
                  <a:srgbClr val="000000"/>
                </a:solidFill>
                <a:latin typeface="黑体" panose="02010609060101010101" pitchFamily="49" charset="-122"/>
              </a:rPr>
              <a:t>认证加密：</a:t>
            </a:r>
            <a:r>
              <a:rPr lang="en-US" altLang="zh-CN" sz="2800">
                <a:solidFill>
                  <a:srgbClr val="000000"/>
                </a:solidFill>
                <a:latin typeface="黑体" panose="02010609060101010101" pitchFamily="49" charset="-122"/>
              </a:rPr>
              <a:t>CCM</a:t>
            </a:r>
            <a:r>
              <a:rPr lang="zh-CN" altLang="en-US" sz="2800">
                <a:solidFill>
                  <a:srgbClr val="000000"/>
                </a:solidFill>
                <a:latin typeface="黑体" panose="02010609060101010101" pitchFamily="49" charset="-122"/>
              </a:rPr>
              <a:t>和</a:t>
            </a:r>
            <a:r>
              <a:rPr lang="en-US" altLang="zh-CN" sz="2800">
                <a:solidFill>
                  <a:srgbClr val="000000"/>
                </a:solidFill>
                <a:latin typeface="黑体" panose="02010609060101010101" pitchFamily="49" charset="-122"/>
              </a:rPr>
              <a:t>GCM</a:t>
            </a:r>
            <a:endParaRPr lang="zh-CN" altLang="en-US" sz="2800">
              <a:solidFill>
                <a:srgbClr val="000000"/>
              </a:solidFill>
              <a:latin typeface="黑体" panose="02010609060101010101" pitchFamily="49" charset="-122"/>
            </a:endParaRPr>
          </a:p>
        </p:txBody>
      </p:sp>
      <p:sp>
        <p:nvSpPr>
          <p:cNvPr id="7"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a:solidFill>
                  <a:srgbClr val="0070C0"/>
                </a:solidFill>
              </a:rPr>
              <a:t>第十二章 </a:t>
            </a:r>
            <a:r>
              <a:rPr lang="en-US" altLang="zh-CN" sz="2000">
                <a:solidFill>
                  <a:srgbClr val="0070C0"/>
                </a:solidFill>
              </a:rPr>
              <a:t>– </a:t>
            </a:r>
            <a:r>
              <a:rPr lang="zh-CN" altLang="en-US" sz="2000">
                <a:solidFill>
                  <a:srgbClr val="0070C0"/>
                </a:solidFill>
              </a:rPr>
              <a:t>消息认证码</a:t>
            </a:r>
            <a:endParaRPr lang="en-US" altLang="zh-CN" sz="2000">
              <a:solidFill>
                <a:srgbClr val="0070C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64704"/>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a:solidFill>
                      <a:srgbClr val="40458C"/>
                    </a:solidFill>
                    <a:latin typeface="+mn-ea"/>
                  </a:rPr>
                  <a:t>对消息</a:t>
                </a:r>
                <a:r>
                  <a:rPr lang="en-US" altLang="zh-CN" sz="2000" kern="0">
                    <a:solidFill>
                      <a:srgbClr val="40458C"/>
                    </a:solidFill>
                    <a:latin typeface="+mn-ea"/>
                  </a:rPr>
                  <a:t>M</a:t>
                </a:r>
                <a:r>
                  <a:rPr lang="zh-CN" altLang="en-US" sz="2000" kern="0">
                    <a:solidFill>
                      <a:srgbClr val="40458C"/>
                    </a:solidFill>
                    <a:latin typeface="+mn-ea"/>
                  </a:rPr>
                  <a:t>有四种同时提供认证和加密的通用方法：</a:t>
                </a:r>
                <a:endParaRPr lang="en-US" altLang="zh-CN" sz="2000" kern="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FF0000"/>
                    </a:solidFill>
                    <a:latin typeface="Tahoma" panose="020B0604030504040204"/>
                    <a:ea typeface="宋体" panose="02010600030101010101" pitchFamily="2" charset="-122"/>
                  </a:rPr>
                  <a:t>先</a:t>
                </a:r>
                <a:r>
                  <a:rPr lang="en-US" altLang="zh-CN" sz="1800" b="1" kern="0">
                    <a:solidFill>
                      <a:srgbClr val="FF0000"/>
                    </a:solidFill>
                    <a:latin typeface="Tahoma" panose="020B0604030504040204"/>
                    <a:ea typeface="宋体" panose="02010600030101010101" pitchFamily="2" charset="-122"/>
                  </a:rPr>
                  <a:t>Hash</a:t>
                </a:r>
                <a:r>
                  <a:rPr lang="zh-CN" altLang="en-US" sz="1800" b="1" kern="0">
                    <a:solidFill>
                      <a:srgbClr val="FF0000"/>
                    </a:solidFill>
                    <a:latin typeface="Tahoma" panose="020B0604030504040204"/>
                    <a:ea typeface="宋体" panose="02010600030101010101" pitchFamily="2" charset="-122"/>
                  </a:rPr>
                  <a:t>再加密</a:t>
                </a:r>
                <a:r>
                  <a:rPr lang="en-US" altLang="zh-CN" sz="1800" b="1" kern="0">
                    <a:solidFill>
                      <a:srgbClr val="FF0000"/>
                    </a:solidFill>
                    <a:latin typeface="Tahoma" panose="020B0604030504040204"/>
                    <a:ea typeface="宋体" panose="02010600030101010101" pitchFamily="2" charset="-122"/>
                  </a:rPr>
                  <a:t>(H →E)</a:t>
                </a:r>
                <a:r>
                  <a:rPr lang="zh-CN" altLang="en-US" sz="1800" b="1" kern="0">
                    <a:solidFill>
                      <a:srgbClr val="FF0000"/>
                    </a:solidFill>
                    <a:latin typeface="Tahoma" panose="020B0604030504040204"/>
                    <a:ea typeface="宋体" panose="02010600030101010101" pitchFamily="2" charset="-122"/>
                  </a:rPr>
                  <a:t>：</a:t>
                </a:r>
                <a:r>
                  <a:rPr lang="zh-CN" altLang="en-US" sz="1800" b="1" kern="0">
                    <a:solidFill>
                      <a:srgbClr val="000000"/>
                    </a:solidFill>
                    <a:latin typeface="Tahoma" panose="020B0604030504040204"/>
                    <a:ea typeface="宋体" panose="02010600030101010101" pitchFamily="2" charset="-122"/>
                  </a:rPr>
                  <a:t>对于</a:t>
                </a:r>
                <a:r>
                  <a:rPr lang="en-US" altLang="zh-CN" sz="1800" b="1" kern="0">
                    <a:solidFill>
                      <a:srgbClr val="000000"/>
                    </a:solidFill>
                    <a:latin typeface="Tahoma" panose="020B0604030504040204"/>
                    <a:ea typeface="宋体" panose="02010600030101010101" pitchFamily="2" charset="-122"/>
                  </a:rPr>
                  <a:t>M</a:t>
                </a:r>
                <a:r>
                  <a:rPr lang="zh-CN" altLang="en-US" sz="1800" b="1" kern="0">
                    <a:solidFill>
                      <a:srgbClr val="000000"/>
                    </a:solidFill>
                    <a:latin typeface="Tahoma" panose="020B0604030504040204"/>
                    <a:ea typeface="宋体" panose="02010600030101010101" pitchFamily="2" charset="-122"/>
                  </a:rPr>
                  <a:t>首先使用密码学</a:t>
                </a:r>
                <a:r>
                  <a:rPr lang="en-US" altLang="zh-CN" sz="1800" b="1" kern="0">
                    <a:solidFill>
                      <a:srgbClr val="000000"/>
                    </a:solidFill>
                    <a:latin typeface="Tahoma" panose="020B0604030504040204"/>
                    <a:ea typeface="宋体" panose="02010600030101010101" pitchFamily="2" charset="-122"/>
                  </a:rPr>
                  <a:t>Hash</a:t>
                </a:r>
                <a:r>
                  <a:rPr lang="zh-CN" altLang="en-US" sz="1800" b="1" kern="0">
                    <a:solidFill>
                      <a:srgbClr val="000000"/>
                    </a:solidFill>
                    <a:latin typeface="Tahoma" panose="020B0604030504040204"/>
                    <a:ea typeface="宋体" panose="02010600030101010101" pitchFamily="2" charset="-122"/>
                  </a:rPr>
                  <a:t>函数计算</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𝒉</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𝑯</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，然后将消息和</a:t>
                </a:r>
                <a:r>
                  <a:rPr lang="en-US" altLang="zh-CN" sz="1800" b="1" kern="0">
                    <a:solidFill>
                      <a:srgbClr val="000000"/>
                    </a:solidFill>
                    <a:latin typeface="Tahoma" panose="020B0604030504040204"/>
                    <a:ea typeface="宋体" panose="02010600030101010101" pitchFamily="2" charset="-122"/>
                  </a:rPr>
                  <a:t>Hash</a:t>
                </a:r>
                <a:r>
                  <a:rPr lang="zh-CN" altLang="en-US" sz="1800" b="1" kern="0">
                    <a:solidFill>
                      <a:srgbClr val="000000"/>
                    </a:solidFill>
                    <a:latin typeface="Tahoma" panose="020B0604030504040204"/>
                    <a:ea typeface="宋体" panose="02010600030101010101" pitchFamily="2" charset="-122"/>
                  </a:rPr>
                  <a:t>值一起加密：</a:t>
                </a:r>
                <a:r>
                  <a:rPr lang="en-US" altLang="zh-CN" sz="1800" b="1" kern="0">
                    <a:solidFill>
                      <a:srgbClr val="000000"/>
                    </a:solidFill>
                    <a:ea typeface="宋体" panose="02010600030101010101" pitchFamily="2" charset="-122"/>
                  </a:rPr>
                  <a:t> </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𝑬</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𝑲</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𝒉</m:t>
                    </m:r>
                    <m:r>
                      <a:rPr lang="en-US" altLang="zh-CN" sz="1800" b="1" i="1" kern="0">
                        <a:solidFill>
                          <a:srgbClr val="000000"/>
                        </a:solidFill>
                        <a:latin typeface="Cambria Math" panose="02040503050406030204"/>
                        <a:ea typeface="宋体" panose="02010600030101010101" pitchFamily="2" charset="-122"/>
                      </a:rPr>
                      <m:t>])</m:t>
                    </m:r>
                  </m:oMath>
                </a14:m>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FF0000"/>
                    </a:solidFill>
                    <a:latin typeface="Tahoma" panose="020B0604030504040204"/>
                    <a:ea typeface="宋体" panose="02010600030101010101" pitchFamily="2" charset="-122"/>
                  </a:rPr>
                  <a:t>先认证再加密</a:t>
                </a:r>
                <a:r>
                  <a:rPr lang="en-US" altLang="zh-CN" sz="1800" b="1" kern="0">
                    <a:solidFill>
                      <a:srgbClr val="FF0000"/>
                    </a:solidFill>
                    <a:latin typeface="Tahoma" panose="020B0604030504040204"/>
                    <a:ea typeface="宋体" panose="02010600030101010101" pitchFamily="2" charset="-122"/>
                  </a:rPr>
                  <a:t>(A →E)</a:t>
                </a:r>
                <a:r>
                  <a:rPr lang="zh-CN" altLang="en-US" sz="1800" b="1" kern="0">
                    <a:solidFill>
                      <a:srgbClr val="FF0000"/>
                    </a:solidFill>
                    <a:latin typeface="Tahoma" panose="020B0604030504040204"/>
                    <a:ea typeface="宋体" panose="02010600030101010101" pitchFamily="2" charset="-122"/>
                  </a:rPr>
                  <a:t>：</a:t>
                </a:r>
                <a:r>
                  <a:rPr lang="zh-CN" altLang="en-US" sz="1800" b="1" kern="0">
                    <a:solidFill>
                      <a:srgbClr val="000000"/>
                    </a:solidFill>
                    <a:latin typeface="Tahoma" panose="020B0604030504040204"/>
                    <a:ea typeface="宋体" panose="02010600030101010101" pitchFamily="2" charset="-122"/>
                  </a:rPr>
                  <a:t>使用两个密钥。首先通过计算</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值</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𝑻</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𝑴𝑨𝑪</m:t>
                    </m:r>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𝑲</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对明文消息进行认证，然后将消息和</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一起加密，</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𝑬</m:t>
                    </m:r>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𝑲</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𝑻</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 </a:t>
                </a:r>
                <a:r>
                  <a:rPr lang="en-US" altLang="zh-CN" sz="1800" b="1" kern="0">
                    <a:solidFill>
                      <a:srgbClr val="000000"/>
                    </a:solidFill>
                    <a:latin typeface="Tahoma" panose="020B0604030504040204"/>
                    <a:ea typeface="宋体" panose="02010600030101010101" pitchFamily="2" charset="-122"/>
                  </a:rPr>
                  <a:t>SSL/TLS</a:t>
                </a:r>
                <a:r>
                  <a:rPr lang="zh-CN" altLang="en-US" sz="1800" b="1" kern="0">
                    <a:solidFill>
                      <a:srgbClr val="000000"/>
                    </a:solidFill>
                    <a:latin typeface="Tahoma" panose="020B0604030504040204"/>
                    <a:ea typeface="宋体" panose="02010600030101010101" pitchFamily="2" charset="-122"/>
                  </a:rPr>
                  <a:t>协议就使用该方案。</a:t>
                </a: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FF0000"/>
                    </a:solidFill>
                    <a:latin typeface="Tahoma" panose="020B0604030504040204"/>
                    <a:ea typeface="宋体" panose="02010600030101010101" pitchFamily="2" charset="-122"/>
                  </a:rPr>
                  <a:t>先加密再认证</a:t>
                </a:r>
                <a:r>
                  <a:rPr lang="en-US" altLang="zh-CN" sz="1800" b="1" kern="0">
                    <a:solidFill>
                      <a:srgbClr val="FF0000"/>
                    </a:solidFill>
                    <a:latin typeface="Tahoma" panose="020B0604030504040204"/>
                    <a:ea typeface="宋体" panose="02010600030101010101" pitchFamily="2" charset="-122"/>
                  </a:rPr>
                  <a:t>(E →A)</a:t>
                </a:r>
                <a:r>
                  <a:rPr lang="zh-CN" altLang="en-US" sz="1800" b="1" kern="0">
                    <a:solidFill>
                      <a:srgbClr val="FF0000"/>
                    </a:solidFill>
                    <a:latin typeface="Tahoma" panose="020B0604030504040204"/>
                    <a:ea typeface="宋体" panose="02010600030101010101" pitchFamily="2" charset="-122"/>
                  </a:rPr>
                  <a:t>：</a:t>
                </a:r>
                <a:r>
                  <a:rPr lang="zh-CN" altLang="en-US" sz="1800" b="1" kern="0">
                    <a:solidFill>
                      <a:srgbClr val="000000"/>
                    </a:solidFill>
                    <a:latin typeface="Tahoma" panose="020B0604030504040204"/>
                    <a:ea typeface="宋体" panose="02010600030101010101" pitchFamily="2" charset="-122"/>
                  </a:rPr>
                  <a:t>使用两个密钥。首先加密消息得到密文</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𝑪</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𝑬</m:t>
                    </m:r>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𝑲</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，然后通过计算</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值</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𝑻</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𝑴𝑨𝑪</m:t>
                    </m:r>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𝑲</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𝑪</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并考察</a:t>
                </a:r>
                <a14:m>
                  <m:oMath xmlns:m="http://schemas.openxmlformats.org/officeDocument/2006/math">
                    <m:r>
                      <a:rPr lang="en-US" altLang="zh-CN" sz="1800" b="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𝑪</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𝑻</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对明文进行认证。</a:t>
                </a:r>
                <a:r>
                  <a:rPr lang="en-US" altLang="zh-CN" sz="1800" b="1" kern="0">
                    <a:solidFill>
                      <a:srgbClr val="000000"/>
                    </a:solidFill>
                    <a:latin typeface="Tahoma" panose="020B0604030504040204"/>
                    <a:ea typeface="宋体" panose="02010600030101010101" pitchFamily="2" charset="-122"/>
                  </a:rPr>
                  <a:t>IPsec</a:t>
                </a:r>
                <a:r>
                  <a:rPr lang="zh-CN" altLang="en-US" sz="1800" b="1" kern="0">
                    <a:solidFill>
                      <a:srgbClr val="000000"/>
                    </a:solidFill>
                    <a:latin typeface="Tahoma" panose="020B0604030504040204"/>
                    <a:ea typeface="宋体" panose="02010600030101010101" pitchFamily="2" charset="-122"/>
                  </a:rPr>
                  <a:t>协议就使用该方案。</a:t>
                </a:r>
                <a:endParaRPr lang="en-US" altLang="zh-CN" sz="1800" b="1" kern="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FF0000"/>
                    </a:solidFill>
                    <a:latin typeface="Tahoma" panose="020B0604030504040204"/>
                    <a:ea typeface="宋体" panose="02010600030101010101" pitchFamily="2" charset="-122"/>
                  </a:rPr>
                  <a:t>独立进行加密和认证</a:t>
                </a:r>
                <a:r>
                  <a:rPr lang="en-US" altLang="zh-CN" sz="1800" b="1" kern="0">
                    <a:solidFill>
                      <a:srgbClr val="FF0000"/>
                    </a:solidFill>
                    <a:latin typeface="Tahoma" panose="020B0604030504040204"/>
                    <a:ea typeface="宋体" panose="02010600030101010101" pitchFamily="2" charset="-122"/>
                  </a:rPr>
                  <a:t>(E+A)</a:t>
                </a:r>
                <a:r>
                  <a:rPr lang="zh-CN" altLang="en-US" sz="1800" b="1" kern="0">
                    <a:solidFill>
                      <a:srgbClr val="FF0000"/>
                    </a:solidFill>
                    <a:latin typeface="Tahoma" panose="020B0604030504040204"/>
                    <a:ea typeface="宋体" panose="02010600030101010101" pitchFamily="2" charset="-122"/>
                  </a:rPr>
                  <a:t>：</a:t>
                </a:r>
                <a:r>
                  <a:rPr lang="zh-CN" altLang="en-US" sz="1800" b="1" kern="0">
                    <a:solidFill>
                      <a:srgbClr val="000000"/>
                    </a:solidFill>
                    <a:latin typeface="Tahoma" panose="020B0604030504040204"/>
                    <a:ea typeface="宋体" panose="02010600030101010101" pitchFamily="2" charset="-122"/>
                  </a:rPr>
                  <a:t>使用两个密钥。加密消息得到密文</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𝑪</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𝑬</m:t>
                    </m:r>
                    <m:d>
                      <m:dPr>
                        <m:ctrlPr>
                          <a:rPr lang="en-US" altLang="zh-CN" sz="1800" b="1" i="1" kern="0">
                            <a:solidFill>
                              <a:srgbClr val="000000"/>
                            </a:solidFill>
                            <a:latin typeface="Cambria Math" panose="02040503050406030204" pitchFamily="18" charset="0"/>
                            <a:ea typeface="宋体" panose="02010600030101010101" pitchFamily="2" charset="-122"/>
                          </a:rPr>
                        </m:ctrlPr>
                      </m:dPr>
                      <m:e>
                        <m:d>
                          <m:dPr>
                            <m:begChr m:val="["/>
                            <m:endChr m:val="]"/>
                            <m:ctrlPr>
                              <a:rPr lang="en-US" altLang="zh-CN" sz="1800" b="1" i="1" kern="0">
                                <a:solidFill>
                                  <a:srgbClr val="000000"/>
                                </a:solidFill>
                                <a:latin typeface="Cambria Math" panose="02040503050406030204" pitchFamily="18" charset="0"/>
                                <a:ea typeface="宋体" panose="02010600030101010101" pitchFamily="2" charset="-122"/>
                              </a:rPr>
                            </m:ctrlPr>
                          </m:dPr>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𝑲</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e>
                        </m:d>
                      </m:e>
                    </m:d>
                  </m:oMath>
                </a14:m>
                <a:r>
                  <a:rPr lang="zh-CN" altLang="en-US" sz="1800" b="1" kern="0">
                    <a:solidFill>
                      <a:srgbClr val="000000"/>
                    </a:solidFill>
                    <a:latin typeface="Tahoma" panose="020B0604030504040204"/>
                    <a:ea typeface="宋体" panose="02010600030101010101" pitchFamily="2" charset="-122"/>
                  </a:rPr>
                  <a:t>；通过计算</a:t>
                </a:r>
                <a:r>
                  <a:rPr lang="en-US" altLang="zh-CN" sz="1800" b="1" kern="0">
                    <a:solidFill>
                      <a:srgbClr val="000000"/>
                    </a:solidFill>
                    <a:latin typeface="Tahoma" panose="020B0604030504040204"/>
                    <a:ea typeface="宋体" panose="02010600030101010101" pitchFamily="2" charset="-122"/>
                  </a:rPr>
                  <a:t>MAC</a:t>
                </a:r>
                <a:r>
                  <a:rPr lang="zh-CN" altLang="en-US" sz="1800" b="1" kern="0">
                    <a:solidFill>
                      <a:srgbClr val="000000"/>
                    </a:solidFill>
                    <a:latin typeface="Tahoma" panose="020B0604030504040204"/>
                    <a:ea typeface="宋体" panose="02010600030101010101" pitchFamily="2" charset="-122"/>
                  </a:rPr>
                  <a:t>值</a:t>
                </a:r>
                <a14:m>
                  <m:oMath xmlns:m="http://schemas.openxmlformats.org/officeDocument/2006/math">
                    <m:r>
                      <a:rPr lang="en-US" altLang="zh-CN" sz="1800" b="1" i="1" kern="0">
                        <a:solidFill>
                          <a:srgbClr val="000000"/>
                        </a:solidFill>
                        <a:latin typeface="Cambria Math" panose="02040503050406030204"/>
                        <a:ea typeface="宋体" panose="02010600030101010101" pitchFamily="2" charset="-122"/>
                      </a:rPr>
                      <m:t>𝑻</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𝑴𝑨𝑪</m:t>
                    </m:r>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𝑲</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𝑴</m:t>
                    </m:r>
                    <m:r>
                      <a:rPr lang="en-US" altLang="zh-CN" sz="1800" b="1" i="1" kern="0">
                        <a:solidFill>
                          <a:srgbClr val="000000"/>
                        </a:solidFill>
                        <a:latin typeface="Cambria Math" panose="02040503050406030204"/>
                        <a:ea typeface="宋体" panose="02010600030101010101" pitchFamily="2" charset="-122"/>
                      </a:rPr>
                      <m:t>])</m:t>
                    </m:r>
                  </m:oMath>
                </a14:m>
                <a:r>
                  <a:rPr lang="zh-CN" altLang="en-US" sz="1800" b="1" kern="0">
                    <a:solidFill>
                      <a:srgbClr val="000000"/>
                    </a:solidFill>
                    <a:latin typeface="Tahoma" panose="020B0604030504040204"/>
                    <a:ea typeface="宋体" panose="02010600030101010101" pitchFamily="2" charset="-122"/>
                  </a:rPr>
                  <a:t>并考察</a:t>
                </a:r>
                <a14:m>
                  <m:oMath xmlns:m="http://schemas.openxmlformats.org/officeDocument/2006/math">
                    <m:d>
                      <m:dPr>
                        <m:ctrlPr>
                          <a:rPr lang="en-US" altLang="zh-CN" sz="1800" b="1" i="1" kern="0">
                            <a:solidFill>
                              <a:srgbClr val="000000"/>
                            </a:solidFill>
                            <a:latin typeface="Cambria Math" panose="02040503050406030204" pitchFamily="18" charset="0"/>
                            <a:ea typeface="宋体" panose="02010600030101010101" pitchFamily="2" charset="-122"/>
                          </a:rPr>
                        </m:ctrlPr>
                      </m:dPr>
                      <m:e>
                        <m:r>
                          <a:rPr lang="en-US" altLang="zh-CN" sz="1800" b="1" i="1" kern="0">
                            <a:solidFill>
                              <a:srgbClr val="000000"/>
                            </a:solidFill>
                            <a:latin typeface="Cambria Math" panose="02040503050406030204"/>
                            <a:ea typeface="宋体" panose="02010600030101010101" pitchFamily="2" charset="-122"/>
                          </a:rPr>
                          <m:t>𝑪</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𝑻</m:t>
                        </m:r>
                      </m:e>
                    </m:d>
                  </m:oMath>
                </a14:m>
                <a:r>
                  <a:rPr lang="zh-CN" altLang="en-US" sz="1800" b="1" kern="0">
                    <a:solidFill>
                      <a:srgbClr val="000000"/>
                    </a:solidFill>
                    <a:latin typeface="Tahoma" panose="020B0604030504040204"/>
                    <a:ea typeface="宋体" panose="02010600030101010101" pitchFamily="2" charset="-122"/>
                  </a:rPr>
                  <a:t>对明文进行认证。这两个步骤的先后顺序可以交换。</a:t>
                </a:r>
                <a:r>
                  <a:rPr lang="en-US" altLang="zh-CN" sz="1800" b="1" kern="0">
                    <a:solidFill>
                      <a:srgbClr val="000000"/>
                    </a:solidFill>
                    <a:latin typeface="Tahoma" panose="020B0604030504040204"/>
                    <a:ea typeface="宋体" panose="02010600030101010101" pitchFamily="2" charset="-122"/>
                  </a:rPr>
                  <a:t>SSH</a:t>
                </a:r>
                <a:r>
                  <a:rPr lang="zh-CN" altLang="en-US" sz="1800" b="1" kern="0">
                    <a:solidFill>
                      <a:srgbClr val="000000"/>
                    </a:solidFill>
                    <a:latin typeface="Tahoma" panose="020B0604030504040204"/>
                    <a:ea typeface="宋体" panose="02010600030101010101" pitchFamily="2" charset="-122"/>
                  </a:rPr>
                  <a:t>协议就使用该方法。</a:t>
                </a:r>
                <a:endParaRPr lang="en-US" altLang="zh-CN" sz="1800" b="1" kern="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64704"/>
                <a:ext cx="8229600" cy="5112568"/>
              </a:xfrm>
              <a:prstGeom prst="rect">
                <a:avLst/>
              </a:prstGeom>
              <a:blipFill rotWithShape="1">
                <a:blip r:embed="rId1"/>
                <a:stretch>
                  <a:fillRect l="-2" t="-3" r="-908" b="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228184" y="0"/>
            <a:ext cx="290988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12.7 </a:t>
            </a:r>
            <a:r>
              <a:rPr lang="zh-CN" altLang="en-US" sz="2000">
                <a:solidFill>
                  <a:srgbClr val="4F56AD"/>
                </a:solidFill>
                <a:latin typeface="黑体" panose="02010609060101010101" pitchFamily="49" charset="-122"/>
              </a:rPr>
              <a:t>认证加密：</a:t>
            </a:r>
            <a:r>
              <a:rPr lang="en-US" altLang="zh-CN" sz="2000">
                <a:solidFill>
                  <a:srgbClr val="4F56AD"/>
                </a:solidFill>
                <a:latin typeface="黑体" panose="02010609060101010101" pitchFamily="49" charset="-122"/>
              </a:rPr>
              <a:t>CCM</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GCM</a:t>
            </a:r>
            <a:endParaRPr lang="en-US" altLang="zh-CN" sz="2000">
              <a:solidFill>
                <a:srgbClr val="4F56AD"/>
              </a:solidFill>
              <a:latin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a:solidFill>
                  <a:srgbClr val="000000"/>
                </a:solidFill>
                <a:latin typeface="Tahoma" panose="020B0604030504040204"/>
                <a:ea typeface="宋体" panose="02010600030101010101" pitchFamily="2" charset="-122"/>
              </a:rPr>
              <a:t>对于每种方案，可直接进行解密和验证。对于</a:t>
            </a:r>
            <a:r>
              <a:rPr lang="en-US" altLang="zh-CN" sz="1800" b="1" kern="0">
                <a:solidFill>
                  <a:srgbClr val="000000"/>
                </a:solidFill>
                <a:latin typeface="Tahoma" panose="020B0604030504040204"/>
                <a:ea typeface="宋体" panose="02010600030101010101" pitchFamily="2" charset="-122"/>
              </a:rPr>
              <a:t>H→E</a:t>
            </a:r>
            <a:r>
              <a:rPr lang="zh-CN" altLang="en-US" sz="1800" b="1" kern="0">
                <a:solidFill>
                  <a:srgbClr val="000000"/>
                </a:solidFill>
                <a:latin typeface="Tahoma" panose="020B0604030504040204"/>
                <a:ea typeface="宋体" panose="02010600030101010101" pitchFamily="2" charset="-122"/>
              </a:rPr>
              <a:t>、</a:t>
            </a:r>
            <a:r>
              <a:rPr lang="en-US" altLang="zh-CN" sz="1800" b="1" kern="0">
                <a:solidFill>
                  <a:srgbClr val="000000"/>
                </a:solidFill>
                <a:latin typeface="Tahoma" panose="020B0604030504040204"/>
                <a:ea typeface="宋体" panose="02010600030101010101" pitchFamily="2" charset="-122"/>
              </a:rPr>
              <a:t> A→E</a:t>
            </a:r>
            <a:r>
              <a:rPr lang="zh-CN" altLang="en-US" sz="1800" b="1" kern="0">
                <a:solidFill>
                  <a:srgbClr val="000000"/>
                </a:solidFill>
                <a:latin typeface="Tahoma" panose="020B0604030504040204"/>
                <a:ea typeface="宋体" panose="02010600030101010101" pitchFamily="2" charset="-122"/>
              </a:rPr>
              <a:t>和</a:t>
            </a:r>
            <a:r>
              <a:rPr lang="en-US" altLang="zh-CN" sz="1800" b="1" kern="0">
                <a:solidFill>
                  <a:srgbClr val="000000"/>
                </a:solidFill>
                <a:latin typeface="Tahoma" panose="020B0604030504040204"/>
                <a:ea typeface="宋体" panose="02010600030101010101" pitchFamily="2" charset="-122"/>
              </a:rPr>
              <a:t>E+A</a:t>
            </a:r>
            <a:r>
              <a:rPr lang="zh-CN" altLang="en-US" sz="1800" b="1" kern="0">
                <a:solidFill>
                  <a:srgbClr val="000000"/>
                </a:solidFill>
                <a:latin typeface="Tahoma" panose="020B0604030504040204"/>
                <a:ea typeface="宋体" panose="02010600030101010101" pitchFamily="2" charset="-122"/>
              </a:rPr>
              <a:t>，要先解密，后验证。对于</a:t>
            </a:r>
            <a:r>
              <a:rPr lang="en-US" altLang="zh-CN" sz="1800" b="1" kern="0">
                <a:solidFill>
                  <a:srgbClr val="000000"/>
                </a:solidFill>
                <a:latin typeface="Tahoma" panose="020B0604030504040204"/>
                <a:ea typeface="宋体" panose="02010600030101010101" pitchFamily="2" charset="-122"/>
              </a:rPr>
              <a:t>E→A </a:t>
            </a:r>
            <a:r>
              <a:rPr lang="zh-CN" altLang="en-US" sz="1800" b="1" kern="0">
                <a:solidFill>
                  <a:srgbClr val="000000"/>
                </a:solidFill>
                <a:latin typeface="Tahoma" panose="020B0604030504040204"/>
                <a:ea typeface="宋体" panose="02010600030101010101" pitchFamily="2" charset="-122"/>
              </a:rPr>
              <a:t>要先验证，后解密。这些方案都存在有安全缺陷。当然，设计恰当的话，这些方案都能够提供高强度的安全性。</a:t>
            </a:r>
            <a:endParaRPr lang="en-US" altLang="zh-CN" sz="1800" b="1" kern="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228184" y="0"/>
            <a:ext cx="290988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12.7 </a:t>
            </a:r>
            <a:r>
              <a:rPr lang="zh-CN" altLang="en-US" sz="2000">
                <a:solidFill>
                  <a:srgbClr val="4F56AD"/>
                </a:solidFill>
                <a:latin typeface="黑体" panose="02010609060101010101" pitchFamily="49" charset="-122"/>
              </a:rPr>
              <a:t>认证加密：</a:t>
            </a:r>
            <a:r>
              <a:rPr lang="en-US" altLang="zh-CN" sz="2000">
                <a:solidFill>
                  <a:srgbClr val="4F56AD"/>
                </a:solidFill>
                <a:latin typeface="黑体" panose="02010609060101010101" pitchFamily="49" charset="-122"/>
              </a:rPr>
              <a:t>CCM</a:t>
            </a:r>
            <a:r>
              <a:rPr lang="zh-CN" altLang="en-US" sz="2000">
                <a:solidFill>
                  <a:srgbClr val="4F56AD"/>
                </a:solidFill>
                <a:latin typeface="黑体" panose="02010609060101010101" pitchFamily="49" charset="-122"/>
              </a:rPr>
              <a:t>和</a:t>
            </a:r>
            <a:r>
              <a:rPr lang="en-US" altLang="zh-CN" sz="2000">
                <a:solidFill>
                  <a:srgbClr val="4F56AD"/>
                </a:solidFill>
                <a:latin typeface="黑体" panose="02010609060101010101" pitchFamily="49" charset="-122"/>
              </a:rPr>
              <a:t>GCM</a:t>
            </a:r>
            <a:endParaRPr lang="en-US" altLang="zh-CN" sz="2000">
              <a:solidFill>
                <a:srgbClr val="4F56AD"/>
              </a:solidFill>
              <a:latin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a:pPr>
            <a:r>
              <a:rPr lang="zh-CN" altLang="en-US" sz="2400" kern="0" dirty="0">
                <a:solidFill>
                  <a:srgbClr val="E24C05"/>
                </a:solidFill>
                <a:latin typeface="Tahoma" panose="020B0604030504040204"/>
                <a:ea typeface="宋体" panose="02010600030101010101" pitchFamily="2" charset="-122"/>
              </a:rPr>
              <a:t>消息加密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消息加密本身提供了一种认证手段。对称密码和公钥密码体制中，对消息加密的分析是不相同的。</a:t>
            </a:r>
            <a:endParaRPr lang="en-US" altLang="zh-CN" sz="2400" kern="0" dirty="0">
              <a:solidFill>
                <a:srgbClr val="40458C"/>
              </a:solidFill>
              <a:latin typeface="黑体" panose="02010609060101010101" pitchFamily="49"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黑体" panose="02010609060101010101" pitchFamily="49" charset="-122"/>
              </a:rPr>
              <a:t>对称加密：</a:t>
            </a:r>
            <a:endParaRPr lang="en-US" altLang="zh-CN" sz="2400" kern="0" dirty="0">
              <a:solidFill>
                <a:srgbClr val="40458C"/>
              </a:solidFill>
              <a:latin typeface="黑体" panose="02010609060101010101" pitchFamily="49"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考虑一个使用传统加密的简单例子。发送方</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共享的秘钥</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对发送到接收方</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加密。</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3573016"/>
            <a:ext cx="8280615" cy="228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如果没有其他方知道该密钥，那么可提供</a:t>
            </a:r>
            <a:r>
              <a:rPr lang="zh-CN" altLang="en-US" sz="1800" b="1" kern="0" dirty="0">
                <a:solidFill>
                  <a:srgbClr val="0000FF"/>
                </a:solidFill>
                <a:latin typeface="Tahoma" panose="020B0604030504040204"/>
                <a:ea typeface="宋体" panose="02010600030101010101" pitchFamily="2" charset="-122"/>
              </a:rPr>
              <a:t>保密性</a:t>
            </a:r>
            <a:r>
              <a:rPr lang="zh-CN" altLang="en-US" sz="1800" b="1" kern="0" dirty="0">
                <a:solidFill>
                  <a:srgbClr val="000000"/>
                </a:solidFill>
                <a:latin typeface="Tahoma" panose="020B0604030504040204"/>
                <a:ea typeface="宋体" panose="02010600030101010101" pitchFamily="2" charset="-122"/>
              </a:rPr>
              <a:t>，因为任何其他方均不能恢复出消息明文。</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此外，</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可确信该消息是由</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产生的。因为除</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外只有</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拥有</a:t>
            </a:r>
            <a:r>
              <a:rPr lang="en-US" altLang="zh-CN" sz="1800" b="1" kern="0" dirty="0">
                <a:solidFill>
                  <a:srgbClr val="000000"/>
                </a:solidFill>
                <a:latin typeface="Tahoma" panose="020B0604030504040204"/>
                <a:ea typeface="宋体" panose="02010600030101010101" pitchFamily="2" charset="-122"/>
              </a:rPr>
              <a:t>K</a:t>
            </a:r>
            <a:r>
              <a:rPr lang="zh-CN" altLang="en-US" sz="1800" b="1" kern="0" dirty="0">
                <a:solidFill>
                  <a:srgbClr val="000000"/>
                </a:solidFill>
                <a:latin typeface="Tahoma" panose="020B0604030504040204"/>
                <a:ea typeface="宋体" panose="02010600030101010101" pitchFamily="2" charset="-122"/>
              </a:rPr>
              <a:t>，</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能产生出可用</a:t>
            </a:r>
            <a:r>
              <a:rPr lang="en-US" altLang="zh-CN" sz="1800" b="1" kern="0" dirty="0">
                <a:solidFill>
                  <a:srgbClr val="000000"/>
                </a:solidFill>
                <a:latin typeface="Tahoma" panose="020B0604030504040204"/>
                <a:ea typeface="宋体" panose="02010600030101010101" pitchFamily="2" charset="-122"/>
              </a:rPr>
              <a:t>K</a:t>
            </a:r>
            <a:r>
              <a:rPr lang="zh-CN" altLang="en-US" sz="1800" b="1" kern="0" dirty="0">
                <a:solidFill>
                  <a:srgbClr val="000000"/>
                </a:solidFill>
                <a:latin typeface="Tahoma" panose="020B0604030504040204"/>
                <a:ea typeface="宋体" panose="02010600030101010101" pitchFamily="2" charset="-122"/>
              </a:rPr>
              <a:t>解密的密文。因此若</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可以恢复出明文，则</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可以认为</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中的每一位都未被改变，从而提供了</a:t>
            </a:r>
            <a:r>
              <a:rPr lang="zh-CN" altLang="en-US" sz="1800" b="1" kern="0" dirty="0">
                <a:solidFill>
                  <a:srgbClr val="0000FF"/>
                </a:solidFill>
                <a:latin typeface="Tahoma" panose="020B0604030504040204"/>
                <a:ea typeface="宋体" panose="02010600030101010101" pitchFamily="2" charset="-122"/>
              </a:rPr>
              <a:t>认证</a:t>
            </a:r>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所以对称密码即可提供</a:t>
            </a:r>
            <a:r>
              <a:rPr lang="zh-CN" altLang="en-US" sz="1800" b="1" kern="0" dirty="0">
                <a:solidFill>
                  <a:srgbClr val="FF0000"/>
                </a:solidFill>
                <a:latin typeface="Tahoma" panose="020B0604030504040204"/>
                <a:ea typeface="宋体" panose="02010600030101010101" pitchFamily="2" charset="-122"/>
              </a:rPr>
              <a:t>认证</a:t>
            </a:r>
            <a:r>
              <a:rPr lang="zh-CN" altLang="en-US" sz="1800" b="1" kern="0" dirty="0">
                <a:solidFill>
                  <a:srgbClr val="000000"/>
                </a:solidFill>
                <a:latin typeface="Tahoma" panose="020B0604030504040204"/>
                <a:ea typeface="宋体" panose="02010600030101010101" pitchFamily="2" charset="-122"/>
              </a:rPr>
              <a:t>又可提供</a:t>
            </a:r>
            <a:r>
              <a:rPr lang="zh-CN" altLang="en-US" sz="1800" b="1" kern="0" dirty="0">
                <a:solidFill>
                  <a:srgbClr val="FF0000"/>
                </a:solidFill>
                <a:latin typeface="Tahoma" panose="020B0604030504040204"/>
                <a:ea typeface="宋体" panose="02010600030101010101" pitchFamily="2" charset="-122"/>
              </a:rPr>
              <a:t>保密性</a:t>
            </a:r>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p:txBody>
      </p:sp>
      <p:sp>
        <p:nvSpPr>
          <p:cNvPr id="6"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另外，考虑在</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方所发生的事件，给定解密函数</a:t>
            </a:r>
            <a:r>
              <a:rPr lang="en-US" altLang="zh-CN" sz="1800" b="1" kern="0" dirty="0">
                <a:solidFill>
                  <a:srgbClr val="000000"/>
                </a:solidFill>
                <a:latin typeface="Tahoma" panose="020B0604030504040204"/>
                <a:ea typeface="宋体" panose="02010600030101010101" pitchFamily="2" charset="-122"/>
              </a:rPr>
              <a:t>D</a:t>
            </a:r>
            <a:r>
              <a:rPr lang="zh-CN" altLang="en-US" sz="1800" b="1" kern="0" dirty="0">
                <a:solidFill>
                  <a:srgbClr val="000000"/>
                </a:solidFill>
                <a:latin typeface="Tahoma" panose="020B0604030504040204"/>
                <a:ea typeface="宋体" panose="02010600030101010101" pitchFamily="2" charset="-122"/>
              </a:rPr>
              <a:t>和密钥</a:t>
            </a:r>
            <a:r>
              <a:rPr lang="en-US" altLang="zh-CN" sz="1800" b="1" kern="0" dirty="0">
                <a:solidFill>
                  <a:srgbClr val="000000"/>
                </a:solidFill>
                <a:latin typeface="Tahoma" panose="020B0604030504040204"/>
                <a:ea typeface="宋体" panose="02010600030101010101" pitchFamily="2" charset="-122"/>
              </a:rPr>
              <a:t>K</a:t>
            </a:r>
            <a:r>
              <a:rPr lang="zh-CN" altLang="en-US" sz="1800" b="1" kern="0" dirty="0">
                <a:solidFill>
                  <a:srgbClr val="000000"/>
                </a:solidFill>
                <a:latin typeface="Tahoma" panose="020B0604030504040204"/>
                <a:ea typeface="宋体" panose="02010600030101010101" pitchFamily="2" charset="-122"/>
              </a:rPr>
              <a:t>，接收方可接收任何输入</a:t>
            </a:r>
            <a:r>
              <a:rPr lang="en-US" altLang="zh-CN" sz="1800" b="1" kern="0" dirty="0">
                <a:solidFill>
                  <a:srgbClr val="000000"/>
                </a:solidFill>
                <a:latin typeface="Tahoma" panose="020B0604030504040204"/>
                <a:ea typeface="宋体" panose="02010600030101010101" pitchFamily="2" charset="-122"/>
              </a:rPr>
              <a:t>X</a:t>
            </a:r>
            <a:r>
              <a:rPr lang="zh-CN" altLang="en-US" sz="1800" b="1" kern="0" dirty="0">
                <a:solidFill>
                  <a:srgbClr val="000000"/>
                </a:solidFill>
                <a:latin typeface="Tahoma" panose="020B0604030504040204"/>
                <a:ea typeface="宋体" panose="02010600030101010101" pitchFamily="2" charset="-122"/>
              </a:rPr>
              <a:t>，并产生输出</a:t>
            </a:r>
            <a:r>
              <a:rPr lang="en-US" altLang="zh-CN" sz="1800" b="1" kern="0" dirty="0">
                <a:solidFill>
                  <a:srgbClr val="000000"/>
                </a:solidFill>
                <a:latin typeface="Tahoma" panose="020B0604030504040204"/>
                <a:ea typeface="宋体" panose="02010600030101010101" pitchFamily="2" charset="-122"/>
              </a:rPr>
              <a:t>Y=D(K,X)</a:t>
            </a:r>
            <a:r>
              <a:rPr lang="zh-CN" altLang="en-US" sz="1800" b="1" kern="0" dirty="0">
                <a:solidFill>
                  <a:srgbClr val="000000"/>
                </a:solidFill>
                <a:latin typeface="Tahoma" panose="020B0604030504040204"/>
                <a:ea typeface="宋体" panose="02010600030101010101" pitchFamily="2" charset="-122"/>
              </a:rPr>
              <a:t>。若</a:t>
            </a:r>
            <a:r>
              <a:rPr lang="en-US" altLang="zh-CN" sz="1800" b="1" kern="0" dirty="0">
                <a:solidFill>
                  <a:srgbClr val="000000"/>
                </a:solidFill>
                <a:latin typeface="Tahoma" panose="020B0604030504040204"/>
                <a:ea typeface="宋体" panose="02010600030101010101" pitchFamily="2" charset="-122"/>
              </a:rPr>
              <a:t>X</a:t>
            </a:r>
            <a:r>
              <a:rPr lang="zh-CN" altLang="en-US" sz="1800" b="1" kern="0" dirty="0">
                <a:solidFill>
                  <a:srgbClr val="000000"/>
                </a:solidFill>
                <a:latin typeface="Tahoma" panose="020B0604030504040204"/>
                <a:ea typeface="宋体" panose="02010600030101010101" pitchFamily="2" charset="-122"/>
              </a:rPr>
              <a:t>是用相应的加密函数对合法消息</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加密生成的密文，则</a:t>
            </a:r>
            <a:r>
              <a:rPr lang="en-US" altLang="zh-CN" sz="1800" b="1" kern="0" dirty="0">
                <a:solidFill>
                  <a:srgbClr val="000000"/>
                </a:solidFill>
                <a:latin typeface="Tahoma" panose="020B0604030504040204"/>
                <a:ea typeface="宋体" panose="02010600030101010101" pitchFamily="2" charset="-122"/>
              </a:rPr>
              <a:t>Y</a:t>
            </a:r>
            <a:r>
              <a:rPr lang="zh-CN" altLang="en-US" sz="1800" b="1" kern="0" dirty="0">
                <a:solidFill>
                  <a:srgbClr val="000000"/>
                </a:solidFill>
                <a:latin typeface="Tahoma" panose="020B0604030504040204"/>
                <a:ea typeface="宋体" panose="02010600030101010101" pitchFamily="2" charset="-122"/>
              </a:rPr>
              <a:t>就是明文消息</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，否则</a:t>
            </a:r>
            <a:r>
              <a:rPr lang="en-US" altLang="zh-CN" sz="1800" b="1" kern="0" dirty="0">
                <a:solidFill>
                  <a:srgbClr val="000000"/>
                </a:solidFill>
                <a:latin typeface="Tahoma" panose="020B0604030504040204"/>
                <a:ea typeface="宋体" panose="02010600030101010101" pitchFamily="2" charset="-122"/>
              </a:rPr>
              <a:t>Y</a:t>
            </a:r>
            <a:r>
              <a:rPr lang="zh-CN" altLang="en-US" sz="1800" b="1" kern="0" dirty="0">
                <a:solidFill>
                  <a:srgbClr val="000000"/>
                </a:solidFill>
                <a:latin typeface="Tahoma" panose="020B0604030504040204"/>
                <a:ea typeface="宋体" panose="02010600030101010101" pitchFamily="2" charset="-122"/>
              </a:rPr>
              <a:t>可能是无意义的位串，因此在</a:t>
            </a:r>
            <a:r>
              <a:rPr lang="en-US" altLang="zh-CN" sz="1800" b="1" kern="0" dirty="0">
                <a:solidFill>
                  <a:srgbClr val="000000"/>
                </a:solidFill>
                <a:latin typeface="Tahoma" panose="020B0604030504040204"/>
                <a:ea typeface="宋体" panose="02010600030101010101" pitchFamily="2" charset="-122"/>
              </a:rPr>
              <a:t>B</a:t>
            </a:r>
            <a:r>
              <a:rPr lang="zh-CN" altLang="en-US" sz="1800" b="1" kern="0" dirty="0">
                <a:solidFill>
                  <a:srgbClr val="000000"/>
                </a:solidFill>
                <a:latin typeface="Tahoma" panose="020B0604030504040204"/>
                <a:ea typeface="宋体" panose="02010600030101010101" pitchFamily="2" charset="-122"/>
              </a:rPr>
              <a:t>端需要有某种方法</a:t>
            </a:r>
            <a:r>
              <a:rPr lang="zh-CN" altLang="en-US" sz="1800" b="1" kern="0" dirty="0">
                <a:solidFill>
                  <a:srgbClr val="0000FF"/>
                </a:solidFill>
                <a:latin typeface="Tahoma" panose="020B0604030504040204"/>
                <a:ea typeface="宋体" panose="02010600030101010101" pitchFamily="2" charset="-122"/>
              </a:rPr>
              <a:t>能确定</a:t>
            </a:r>
            <a:r>
              <a:rPr lang="en-US" altLang="zh-CN" sz="1800" b="1" kern="0" dirty="0">
                <a:solidFill>
                  <a:srgbClr val="0000FF"/>
                </a:solidFill>
                <a:latin typeface="Tahoma" panose="020B0604030504040204"/>
                <a:ea typeface="宋体" panose="02010600030101010101" pitchFamily="2" charset="-122"/>
              </a:rPr>
              <a:t>Y</a:t>
            </a:r>
            <a:r>
              <a:rPr lang="zh-CN" altLang="en-US" sz="1800" b="1" kern="0" dirty="0">
                <a:solidFill>
                  <a:srgbClr val="0000FF"/>
                </a:solidFill>
                <a:latin typeface="Tahoma" panose="020B0604030504040204"/>
                <a:ea typeface="宋体" panose="02010600030101010101" pitchFamily="2" charset="-122"/>
              </a:rPr>
              <a:t>是合法的明文</a:t>
            </a:r>
            <a:r>
              <a:rPr lang="zh-CN" altLang="en-US" sz="1800" b="1" kern="0" dirty="0">
                <a:solidFill>
                  <a:srgbClr val="000000"/>
                </a:solidFill>
                <a:latin typeface="Tahoma" panose="020B0604030504040204"/>
                <a:ea typeface="宋体" panose="02010600030101010101" pitchFamily="2" charset="-122"/>
              </a:rPr>
              <a:t>以及消息确实是发自于</a:t>
            </a:r>
            <a:r>
              <a:rPr lang="en-US" altLang="zh-CN" sz="1800" b="1" kern="0" dirty="0">
                <a:solidFill>
                  <a:srgbClr val="000000"/>
                </a:solidFill>
                <a:latin typeface="Tahoma" panose="020B0604030504040204"/>
                <a:ea typeface="宋体" panose="02010600030101010101" pitchFamily="2" charset="-122"/>
              </a:rPr>
              <a:t>A</a:t>
            </a:r>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从认证的角度来看，上述推理存在这样一个问题：如果消息</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可以是任意的位模式，那么接收方无法确定收到的消息是合法明文的密文。显然，若</a:t>
            </a:r>
            <a:r>
              <a:rPr lang="en-US" altLang="zh-CN" sz="1800" b="1" kern="0" dirty="0">
                <a:solidFill>
                  <a:srgbClr val="000000"/>
                </a:solidFill>
                <a:latin typeface="Tahoma" panose="020B0604030504040204"/>
                <a:ea typeface="宋体" panose="02010600030101010101" pitchFamily="2" charset="-122"/>
              </a:rPr>
              <a:t>M</a:t>
            </a:r>
            <a:r>
              <a:rPr lang="zh-CN" altLang="en-US" sz="1800" b="1" kern="0" dirty="0">
                <a:solidFill>
                  <a:srgbClr val="000000"/>
                </a:solidFill>
                <a:latin typeface="Tahoma" panose="020B0604030504040204"/>
                <a:ea typeface="宋体" panose="02010600030101010101" pitchFamily="2" charset="-122"/>
              </a:rPr>
              <a:t>可以是任意的位模式，那么不管</a:t>
            </a:r>
            <a:r>
              <a:rPr lang="en-US" altLang="zh-CN" sz="1800" b="1" kern="0" dirty="0">
                <a:solidFill>
                  <a:srgbClr val="000000"/>
                </a:solidFill>
                <a:latin typeface="Tahoma" panose="020B0604030504040204"/>
                <a:ea typeface="宋体" panose="02010600030101010101" pitchFamily="2" charset="-122"/>
              </a:rPr>
              <a:t>X</a:t>
            </a:r>
            <a:r>
              <a:rPr lang="zh-CN" altLang="en-US" sz="1800" b="1" kern="0" dirty="0">
                <a:solidFill>
                  <a:srgbClr val="000000"/>
                </a:solidFill>
                <a:latin typeface="Tahoma" panose="020B0604030504040204"/>
                <a:ea typeface="宋体" panose="02010600030101010101" pitchFamily="2" charset="-122"/>
              </a:rPr>
              <a:t>的值是什么，</a:t>
            </a:r>
            <a:r>
              <a:rPr lang="en-US" altLang="zh-CN" sz="1800" b="1" kern="0" dirty="0">
                <a:solidFill>
                  <a:srgbClr val="000000"/>
                </a:solidFill>
                <a:latin typeface="Tahoma" panose="020B0604030504040204"/>
                <a:ea typeface="宋体" panose="02010600030101010101" pitchFamily="2" charset="-122"/>
              </a:rPr>
              <a:t>Y=D(K,X)</a:t>
            </a:r>
            <a:r>
              <a:rPr lang="zh-CN" altLang="en-US" sz="1800" b="1" kern="0" dirty="0">
                <a:solidFill>
                  <a:srgbClr val="000000"/>
                </a:solidFill>
                <a:latin typeface="Tahoma" panose="020B0604030504040204"/>
                <a:ea typeface="宋体" panose="02010600030101010101" pitchFamily="2" charset="-122"/>
              </a:rPr>
              <a:t>都会作为真实的密文被接受。</a:t>
            </a:r>
            <a:endParaRPr lang="en-US" altLang="zh-CN" sz="1800" b="1" kern="0" dirty="0">
              <a:solidFill>
                <a:srgbClr val="000000"/>
              </a:solidFill>
              <a:latin typeface="Tahoma" panose="020B0604030504040204"/>
              <a:ea typeface="宋体" panose="02010600030101010101" pitchFamily="2" charset="-122"/>
            </a:endParaRPr>
          </a:p>
        </p:txBody>
      </p:sp>
      <p:sp>
        <p:nvSpPr>
          <p:cNvPr id="6"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方法一：我们要求合法明文只是所有可能位模式的一个小子集。这样，由任何伪造的密文都不太可能得出合法的明文。</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例如，假定</a:t>
                </a:r>
                <a14:m>
                  <m:oMath xmlns:m="http://schemas.openxmlformats.org/officeDocument/2006/math">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r>
                          <a:rPr lang="en-US" altLang="zh-CN" sz="1800" b="1" i="1" kern="0" smtClean="0">
                            <a:solidFill>
                              <a:srgbClr val="000000"/>
                            </a:solidFill>
                            <a:latin typeface="Cambria Math" panose="02040503050406030204"/>
                            <a:ea typeface="宋体" panose="02010600030101010101" pitchFamily="2" charset="-122"/>
                          </a:rPr>
                          <m:t>𝟏𝟎</m:t>
                        </m:r>
                      </m:e>
                      <m:sup>
                        <m:r>
                          <a:rPr lang="en-US" altLang="zh-CN" sz="1800" b="1" i="1" kern="0" smtClean="0">
                            <a:solidFill>
                              <a:srgbClr val="000000"/>
                            </a:solidFill>
                            <a:latin typeface="Cambria Math" panose="02040503050406030204"/>
                            <a:ea typeface="宋体" panose="02010600030101010101" pitchFamily="2" charset="-122"/>
                          </a:rPr>
                          <m:t>𝟔</m:t>
                        </m:r>
                      </m:sup>
                    </m:sSup>
                  </m:oMath>
                </a14:m>
                <a:r>
                  <a:rPr lang="zh-CN" altLang="en-US" sz="1800" b="1" kern="0" dirty="0">
                    <a:solidFill>
                      <a:srgbClr val="000000"/>
                    </a:solidFill>
                    <a:latin typeface="Tahoma" panose="020B0604030504040204"/>
                    <a:ea typeface="宋体" panose="02010600030101010101" pitchFamily="2" charset="-122"/>
                  </a:rPr>
                  <a:t>种位模式中只有一种是合法明文的位模式，那么随机选择一个位模式作为密文，它产生合法明文消息的概率就只有</a:t>
                </a:r>
                <a14:m>
                  <m:oMath xmlns:m="http://schemas.openxmlformats.org/officeDocument/2006/math">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en-US" altLang="zh-CN" sz="1800" b="1" i="1" kern="0">
                            <a:solidFill>
                              <a:srgbClr val="000000"/>
                            </a:solidFill>
                            <a:latin typeface="Cambria Math" panose="02040503050406030204"/>
                            <a:ea typeface="宋体" panose="02010600030101010101" pitchFamily="2" charset="-122"/>
                          </a:rPr>
                          <m:t>𝟏𝟎</m:t>
                        </m:r>
                      </m:e>
                      <m:sup>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𝟔</m:t>
                        </m:r>
                      </m:sup>
                    </m:sSup>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1800" b="1" kern="0" dirty="0">
                    <a:solidFill>
                      <a:srgbClr val="000000"/>
                    </a:solidFill>
                    <a:latin typeface="Tahoma" panose="020B0604030504040204"/>
                    <a:ea typeface="宋体" panose="02010600030101010101" pitchFamily="2" charset="-122"/>
                  </a:rPr>
                  <a:t>许多应用和加密方法，都满足上述条件。</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2"/>
          <p:cNvSpPr txBox="1">
            <a:spLocks noChangeArrowheads="1"/>
          </p:cNvSpPr>
          <p:nvPr/>
        </p:nvSpPr>
        <p:spPr>
          <a:xfrm>
            <a:off x="6948264" y="0"/>
            <a:ext cx="218980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a:solidFill>
                  <a:srgbClr val="4F56AD"/>
                </a:solidFill>
                <a:latin typeface="黑体" panose="02010609060101010101" pitchFamily="49" charset="-122"/>
              </a:rPr>
              <a:t>12.2 </a:t>
            </a:r>
            <a:r>
              <a:rPr lang="zh-CN" altLang="en-US" sz="2000">
                <a:solidFill>
                  <a:srgbClr val="4F56AD"/>
                </a:solidFill>
                <a:latin typeface="黑体" panose="02010609060101010101" pitchFamily="49" charset="-122"/>
              </a:rPr>
              <a:t>消息认证函数</a:t>
            </a:r>
            <a:endParaRPr lang="zh-CN" altLang="en-US" sz="2000">
              <a:solidFill>
                <a:srgbClr val="4F56AD"/>
              </a:solidFill>
              <a:latin typeface="黑体" panose="02010609060101010101"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14351</Words>
  <Application>WPS 演示</Application>
  <PresentationFormat>全屏显示(4:3)</PresentationFormat>
  <Paragraphs>450</Paragraphs>
  <Slides>58</Slides>
  <Notes>58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58</vt:i4>
      </vt:variant>
    </vt:vector>
  </HeadingPairs>
  <TitlesOfParts>
    <vt:vector size="78" baseType="lpstr">
      <vt:lpstr>Arial</vt:lpstr>
      <vt:lpstr>宋体</vt:lpstr>
      <vt:lpstr>Wingdings</vt:lpstr>
      <vt:lpstr>Times New Roman</vt:lpstr>
      <vt:lpstr>Lucida Sans Unicode</vt:lpstr>
      <vt:lpstr>黑体</vt:lpstr>
      <vt:lpstr>Wingdings 3</vt:lpstr>
      <vt:lpstr>Symbol</vt:lpstr>
      <vt:lpstr>Verdana</vt:lpstr>
      <vt:lpstr>Wingdings 2</vt:lpstr>
      <vt:lpstr>Wingdings</vt:lpstr>
      <vt:lpstr>Wingdings 2</vt:lpstr>
      <vt:lpstr>Tahoma</vt:lpstr>
      <vt:lpstr>Tahoma</vt:lpstr>
      <vt:lpstr>Cambria Math</vt:lpstr>
      <vt:lpstr>Cambria Math</vt:lpstr>
      <vt:lpstr>微软雅黑</vt:lpstr>
      <vt:lpstr>Arial Unicode MS</vt:lpstr>
      <vt:lpstr>Calibri</vt:lpstr>
      <vt:lpstr>聚合</vt:lpstr>
      <vt:lpstr>第十二章 – 消息认证码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刘昱昊</cp:lastModifiedBy>
  <cp:revision>668</cp:revision>
  <dcterms:created xsi:type="dcterms:W3CDTF">2002-08-09T01:27:00Z</dcterms:created>
  <dcterms:modified xsi:type="dcterms:W3CDTF">2021-11-25T02:54:50Z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971888F5F91D402E87ECCDDB2BC4A056</vt:lpwstr>
  </property>
  <property fmtid="{D5CDD505-2E9C-101B-9397-08002B2CF9AE}" pid="3" name="KSOProductBuildVer">
    <vt:lpwstr>2052-11.1.0.11115</vt:lpwstr>
  </property>
</Properties>
</file>