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571" r:id="rId2"/>
    <p:sldId id="726" r:id="rId3"/>
    <p:sldId id="728" r:id="rId4"/>
    <p:sldId id="729" r:id="rId5"/>
    <p:sldId id="730" r:id="rId6"/>
    <p:sldId id="731" r:id="rId7"/>
    <p:sldId id="732" r:id="rId8"/>
    <p:sldId id="733" r:id="rId9"/>
    <p:sldId id="734" r:id="rId10"/>
    <p:sldId id="735" r:id="rId11"/>
    <p:sldId id="736" r:id="rId12"/>
    <p:sldId id="737" r:id="rId13"/>
    <p:sldId id="738" r:id="rId14"/>
    <p:sldId id="739" r:id="rId15"/>
    <p:sldId id="740" r:id="rId16"/>
    <p:sldId id="741" r:id="rId17"/>
    <p:sldId id="742" r:id="rId18"/>
    <p:sldId id="743" r:id="rId19"/>
    <p:sldId id="744" r:id="rId20"/>
    <p:sldId id="745" r:id="rId21"/>
    <p:sldId id="746" r:id="rId22"/>
    <p:sldId id="747" r:id="rId2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FF"/>
    <a:srgbClr val="FFFF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80" autoAdjust="0"/>
    <p:restoredTop sz="80390" autoAdjust="0"/>
  </p:normalViewPr>
  <p:slideViewPr>
    <p:cSldViewPr>
      <p:cViewPr varScale="1">
        <p:scale>
          <a:sx n="81" d="100"/>
          <a:sy n="81" d="100"/>
        </p:scale>
        <p:origin x="618" y="84"/>
      </p:cViewPr>
      <p:guideLst>
        <p:guide orient="horz" pos="2160"/>
        <p:guide pos="288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836182-E864-4C0A-808C-745C6C638561}" type="datetimeFigureOut">
              <a:rPr lang="zh-CN" altLang="en-US"/>
              <a:t>2023/7/13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3331AC8-625D-495E-A8A2-6512C7EE84D3}"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t>1</a:t>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10</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11</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12</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13</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14</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15</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16</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17</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18</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19</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2</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20</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21</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22</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3</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5</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6</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7</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8</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9</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任意多边形 6"/>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BB8C76BC-A32E-4906-A586-9FE80CA7184C}"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D3B445B-6525-4D0A-BC94-481CCFCB5B85}"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563452-2AD0-4744-A847-33369E39BCCE}"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6A562B3-4A1E-4816-96A0-8F7A22AF79C6}"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F8F59F92-0093-465A-A32B-548B8133930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84F1D82-E487-475C-8657-095253D299EA}"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2B71F344-712D-403C-8DDA-BE7288020CFC}"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C7671E35-1695-4E72-B1AD-C1201F148FE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D6837AF-B04D-4AA1-B2FE-128A019DEA2D}"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BA628B5-8D3F-45EF-9B37-441ABA27575D}"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6" name="任意多边形 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直角三角形 6"/>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solidFill>
                  <a:schemeClr val="tx1"/>
                </a:solidFill>
              </a:defRPr>
            </a:lvl1pPr>
          </a:lstStyle>
          <a:p>
            <a:pPr>
              <a:defRPr/>
            </a:pPr>
            <a:fld id="{B1692241-6B1D-43A0-9B9A-C9966DB5950E}"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14" name="直角三角形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717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lstStyle>
          <a:p>
            <a:pPr>
              <a:defRPr/>
            </a:pPr>
            <a:fld id="{C500282D-F9E6-4FC8-8059-555CBD17CF9B}"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1268761"/>
            <a:ext cx="8229600" cy="1512168"/>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数字签名是公钥密码学发展过程中最重要的概念之一，它可以提供其他方法难以实现的安全性。</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下图是产生和使用数字签名过程的一般模型。</a:t>
            </a:r>
            <a:endParaRPr kumimoji="1" lang="en-US" altLang="zh-CN" b="1" kern="0" dirty="0">
              <a:solidFill>
                <a:srgbClr val="000000"/>
              </a:solidFill>
              <a:latin typeface="Tahoma" panose="020B0604030504040204"/>
              <a:ea typeface="宋体" panose="02010600030101010101" pitchFamily="2" charset="-122"/>
            </a:endParaRPr>
          </a:p>
        </p:txBody>
      </p:sp>
      <p:sp>
        <p:nvSpPr>
          <p:cNvPr id="20482" name="Rectangle 2"/>
          <p:cNvSpPr>
            <a:spLocks noGrp="1" noChangeArrowheads="1"/>
          </p:cNvSpPr>
          <p:nvPr>
            <p:ph type="title"/>
          </p:nvPr>
        </p:nvSpPr>
        <p:spPr>
          <a:xfrm>
            <a:off x="457200" y="346646"/>
            <a:ext cx="8229600" cy="634082"/>
          </a:xfrm>
        </p:spPr>
        <p:txBody>
          <a:bodyPr>
            <a:noAutofit/>
          </a:bodyPr>
          <a:lstStyle/>
          <a:p>
            <a:pPr algn="ctr" eaLnBrk="1" fontAlgn="auto" hangingPunct="1">
              <a:spcAft>
                <a:spcPts val="0"/>
              </a:spcAft>
              <a:defRPr/>
            </a:pPr>
            <a:r>
              <a:rPr lang="zh-CN" altLang="en-US" sz="3600" dirty="0"/>
              <a:t>第十三章</a:t>
            </a:r>
            <a:r>
              <a:rPr lang="en-US" sz="3600" dirty="0"/>
              <a:t> – </a:t>
            </a:r>
            <a:r>
              <a:rPr lang="zh-CN" altLang="en-US" sz="3600" dirty="0"/>
              <a:t>数字签名</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003" y="1412776"/>
            <a:ext cx="5538678" cy="525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bwMode="auto">
          <a:xfrm>
            <a:off x="5868144" y="1556792"/>
            <a:ext cx="3045024" cy="40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3175" lvl="2" indent="-3175" eaLnBrk="1" hangingPunct="1">
              <a:lnSpc>
                <a:spcPct val="130000"/>
              </a:lnSpc>
              <a:spcBef>
                <a:spcPct val="20000"/>
              </a:spcBef>
              <a:buClr>
                <a:srgbClr val="4768F5"/>
              </a:buClr>
              <a:buSzPct val="60000"/>
              <a:buNone/>
            </a:pPr>
            <a:r>
              <a:rPr kumimoji="1" lang="en-US" altLang="zh-CN" b="1" kern="0" dirty="0">
                <a:solidFill>
                  <a:srgbClr val="000000"/>
                </a:solidFill>
                <a:latin typeface="Tahoma" panose="020B0604030504040204"/>
                <a:ea typeface="宋体" panose="02010600030101010101" pitchFamily="2" charset="-122"/>
              </a:rPr>
              <a:t>Bob</a:t>
            </a:r>
            <a:r>
              <a:rPr kumimoji="1" lang="zh-CN" altLang="en-US" b="1" kern="0" dirty="0">
                <a:solidFill>
                  <a:srgbClr val="000000"/>
                </a:solidFill>
                <a:latin typeface="Tahoma" panose="020B0604030504040204"/>
                <a:ea typeface="宋体" panose="02010600030101010101" pitchFamily="2" charset="-122"/>
              </a:rPr>
              <a:t>使用数字签名生成算法对消息签名，生成算法的输入是消息和</a:t>
            </a:r>
            <a:r>
              <a:rPr kumimoji="1" lang="en-US" altLang="zh-CN" b="1" kern="0" dirty="0">
                <a:solidFill>
                  <a:srgbClr val="000000"/>
                </a:solidFill>
                <a:latin typeface="Tahoma" panose="020B0604030504040204"/>
                <a:ea typeface="宋体" panose="02010600030101010101" pitchFamily="2" charset="-122"/>
              </a:rPr>
              <a:t>Bob</a:t>
            </a:r>
            <a:r>
              <a:rPr kumimoji="1" lang="zh-CN" altLang="en-US" b="1" kern="0" dirty="0">
                <a:solidFill>
                  <a:srgbClr val="000000"/>
                </a:solidFill>
                <a:latin typeface="Tahoma" panose="020B0604030504040204"/>
                <a:ea typeface="宋体" panose="02010600030101010101" pitchFamily="2" charset="-122"/>
              </a:rPr>
              <a:t>的私钥。其他任何用户，如</a:t>
            </a:r>
            <a:r>
              <a:rPr kumimoji="1" lang="en-US" altLang="zh-CN" b="1" kern="0" dirty="0">
                <a:solidFill>
                  <a:srgbClr val="000000"/>
                </a:solidFill>
                <a:latin typeface="Tahoma" panose="020B0604030504040204"/>
                <a:ea typeface="宋体" panose="02010600030101010101" pitchFamily="2" charset="-122"/>
              </a:rPr>
              <a:t>Alice</a:t>
            </a:r>
            <a:r>
              <a:rPr kumimoji="1" lang="zh-CN" altLang="en-US" b="1" kern="0" dirty="0">
                <a:solidFill>
                  <a:srgbClr val="000000"/>
                </a:solidFill>
                <a:latin typeface="Tahoma" panose="020B0604030504040204"/>
                <a:ea typeface="宋体" panose="02010600030101010101" pitchFamily="2" charset="-122"/>
              </a:rPr>
              <a:t>能够使用验证算法来验证签名，验证算法输入包括消息、签名和</a:t>
            </a:r>
            <a:r>
              <a:rPr kumimoji="1" lang="en-US" altLang="zh-CN" b="1" kern="0" dirty="0">
                <a:solidFill>
                  <a:srgbClr val="000000"/>
                </a:solidFill>
                <a:latin typeface="Tahoma" panose="020B0604030504040204"/>
                <a:ea typeface="宋体" panose="02010600030101010101" pitchFamily="2" charset="-122"/>
              </a:rPr>
              <a:t>Bob</a:t>
            </a:r>
            <a:r>
              <a:rPr kumimoji="1" lang="zh-CN" altLang="en-US" b="1" kern="0" dirty="0">
                <a:solidFill>
                  <a:srgbClr val="000000"/>
                </a:solidFill>
                <a:latin typeface="Tahoma" panose="020B0604030504040204"/>
                <a:ea typeface="宋体" panose="02010600030101010101" pitchFamily="2" charset="-122"/>
              </a:rPr>
              <a:t>的公钥。</a:t>
            </a:r>
            <a:endParaRPr kumimoji="1" lang="en-US" altLang="zh-CN" b="1" kern="0" dirty="0">
              <a:solidFill>
                <a:srgbClr val="000000"/>
              </a:solidFill>
              <a:latin typeface="Tahoma" panose="020B060403050404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10" presetClass="exit" presetSubtype="0" fill="hold" grpId="0" nodeType="withEffect">
                                  <p:stCondLst>
                                    <p:cond delay="0"/>
                                  </p:stCondLst>
                                  <p:childTnLst>
                                    <p:animEffect transition="out" filter="fade">
                                      <p:cBhvr>
                                        <p:cTn id="14" dur="500"/>
                                        <p:tgtEl>
                                          <p:spTgt spid="13314">
                                            <p:txEl>
                                              <p:pRg st="0" end="0"/>
                                            </p:txEl>
                                          </p:spTgt>
                                        </p:tgtEl>
                                      </p:cBhvr>
                                    </p:animEffect>
                                    <p:set>
                                      <p:cBhvr>
                                        <p:cTn id="15" dur="1" fill="hold">
                                          <p:stCondLst>
                                            <p:cond delay="499"/>
                                          </p:stCondLst>
                                        </p:cTn>
                                        <p:tgtEl>
                                          <p:spTgt spid="13314">
                                            <p:txEl>
                                              <p:pRg st="0" end="0"/>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3314">
                                            <p:txEl>
                                              <p:pRg st="1" end="1"/>
                                            </p:txEl>
                                          </p:spTgt>
                                        </p:tgtEl>
                                      </p:cBhvr>
                                    </p:animEffect>
                                    <p:set>
                                      <p:cBhvr>
                                        <p:cTn id="18" dur="1" fill="hold">
                                          <p:stCondLst>
                                            <p:cond delay="499"/>
                                          </p:stCondLst>
                                        </p:cTn>
                                        <p:tgtEl>
                                          <p:spTgt spid="13314">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a:xfrm>
                <a:off x="428625" y="1052736"/>
                <a:ext cx="8229600" cy="4525963"/>
              </a:xfrm>
            </p:spPr>
            <p:txBody>
              <a:bodyPr>
                <a:noAutofit/>
              </a:body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同</a:t>
                </a:r>
                <a:r>
                  <a:rPr kumimoji="1" lang="en-US" altLang="zh-CN" sz="2000" b="1" kern="0" dirty="0" err="1">
                    <a:solidFill>
                      <a:srgbClr val="000000"/>
                    </a:solidFill>
                    <a:latin typeface="Tahoma" panose="020B0604030504040204"/>
                    <a:ea typeface="宋体" panose="02010600030101010101" pitchFamily="2" charset="-122"/>
                  </a:rPr>
                  <a:t>ElGamal</a:t>
                </a:r>
                <a:r>
                  <a:rPr kumimoji="1" lang="zh-CN" altLang="en-US" sz="2000" b="1" kern="0" dirty="0">
                    <a:solidFill>
                      <a:srgbClr val="000000"/>
                    </a:solidFill>
                    <a:latin typeface="Tahoma" panose="020B0604030504040204"/>
                    <a:ea typeface="宋体" panose="02010600030101010101" pitchFamily="2" charset="-122"/>
                  </a:rPr>
                  <a:t>加密方案一样，</a:t>
                </a:r>
                <a:r>
                  <a:rPr kumimoji="1" lang="en-US" altLang="zh-CN" sz="2000" b="1" kern="0" dirty="0" err="1">
                    <a:solidFill>
                      <a:srgbClr val="000000"/>
                    </a:solidFill>
                    <a:latin typeface="Tahoma" panose="020B0604030504040204"/>
                    <a:ea typeface="宋体" panose="02010600030101010101" pitchFamily="2" charset="-122"/>
                  </a:rPr>
                  <a:t>ElGamal</a:t>
                </a:r>
                <a:r>
                  <a:rPr kumimoji="1" lang="zh-CN" altLang="en-US" sz="2000" b="1" kern="0" dirty="0">
                    <a:solidFill>
                      <a:srgbClr val="000000"/>
                    </a:solidFill>
                    <a:latin typeface="Tahoma" panose="020B0604030504040204"/>
                    <a:ea typeface="宋体" panose="02010600030101010101" pitchFamily="2" charset="-122"/>
                  </a:rPr>
                  <a:t>数字签名方案的基本元素是素数</a:t>
                </a:r>
                <a14:m>
                  <m:oMath xmlns:m="http://schemas.openxmlformats.org/officeDocument/2006/math">
                    <m:r>
                      <a:rPr kumimoji="1" lang="en-US" altLang="zh-CN" sz="2000" b="1" i="1" kern="0">
                        <a:solidFill>
                          <a:srgbClr val="000000"/>
                        </a:solidFill>
                        <a:latin typeface="Cambria Math" panose="02040503050406030204"/>
                        <a:ea typeface="宋体" panose="02010600030101010101" pitchFamily="2" charset="-122"/>
                      </a:rPr>
                      <m:t>𝒒</m:t>
                    </m:r>
                  </m:oMath>
                </a14:m>
                <a:r>
                  <a:rPr kumimoji="1"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kumimoji="1" lang="zh-CN" altLang="en-US" sz="2000" b="1" i="1" kern="0">
                        <a:solidFill>
                          <a:srgbClr val="000000"/>
                        </a:solidFill>
                        <a:latin typeface="Cambria Math" panose="02040503050406030204"/>
                        <a:ea typeface="宋体" panose="02010600030101010101" pitchFamily="2" charset="-122"/>
                      </a:rPr>
                      <m:t>𝜶</m:t>
                    </m:r>
                  </m:oMath>
                </a14:m>
                <a:r>
                  <a:rPr kumimoji="1" lang="zh-CN" altLang="en-US" sz="2000" b="1" kern="0" dirty="0">
                    <a:solidFill>
                      <a:srgbClr val="000000"/>
                    </a:solidFill>
                    <a:latin typeface="Tahoma" panose="020B0604030504040204"/>
                    <a:ea typeface="宋体" panose="02010600030101010101" pitchFamily="2" charset="-122"/>
                  </a:rPr>
                  <a:t>，其中</a:t>
                </a:r>
                <a14:m>
                  <m:oMath xmlns:m="http://schemas.openxmlformats.org/officeDocument/2006/math">
                    <m:r>
                      <a:rPr kumimoji="1" lang="zh-CN" altLang="en-US" sz="2000" b="1" i="1" kern="0">
                        <a:solidFill>
                          <a:srgbClr val="000000"/>
                        </a:solidFill>
                        <a:latin typeface="Cambria Math" panose="02040503050406030204"/>
                        <a:ea typeface="宋体" panose="02010600030101010101" pitchFamily="2" charset="-122"/>
                      </a:rPr>
                      <m:t>𝜶</m:t>
                    </m:r>
                  </m:oMath>
                </a14:m>
                <a:r>
                  <a:rPr kumimoji="1" lang="zh-CN" altLang="en-US" sz="2000" b="1" kern="0" dirty="0">
                    <a:solidFill>
                      <a:srgbClr val="000000"/>
                    </a:solidFill>
                    <a:latin typeface="Tahoma" panose="020B0604030504040204"/>
                    <a:ea typeface="宋体" panose="02010600030101010101" pitchFamily="2" charset="-122"/>
                  </a:rPr>
                  <a:t>是</a:t>
                </a:r>
                <a14:m>
                  <m:oMath xmlns:m="http://schemas.openxmlformats.org/officeDocument/2006/math">
                    <m:r>
                      <a:rPr kumimoji="1" lang="en-US" altLang="zh-CN" sz="2000" b="1" i="1" kern="0">
                        <a:solidFill>
                          <a:srgbClr val="000000"/>
                        </a:solidFill>
                        <a:latin typeface="Cambria Math" panose="02040503050406030204"/>
                        <a:ea typeface="宋体" panose="02010600030101010101" pitchFamily="2" charset="-122"/>
                      </a:rPr>
                      <m:t>𝒒</m:t>
                    </m:r>
                  </m:oMath>
                </a14:m>
                <a:r>
                  <a:rPr kumimoji="1" lang="zh-CN" altLang="en-US" sz="2000" b="1" kern="0" dirty="0">
                    <a:solidFill>
                      <a:srgbClr val="000000"/>
                    </a:solidFill>
                    <a:latin typeface="Tahoma" panose="020B0604030504040204"/>
                    <a:ea typeface="宋体" panose="02010600030101010101" pitchFamily="2" charset="-122"/>
                  </a:rPr>
                  <a:t>的本原根。用户</a:t>
                </a:r>
                <a:r>
                  <a:rPr kumimoji="1" lang="en-US" altLang="zh-CN" sz="2000" b="1" kern="0" dirty="0">
                    <a:solidFill>
                      <a:srgbClr val="000000"/>
                    </a:solidFill>
                    <a:latin typeface="Tahoma" panose="020B0604030504040204"/>
                    <a:ea typeface="宋体" panose="02010600030101010101" pitchFamily="2" charset="-122"/>
                  </a:rPr>
                  <a:t>A</a:t>
                </a:r>
                <a:r>
                  <a:rPr kumimoji="1" lang="zh-CN" altLang="en-US" sz="2000" b="1" kern="0" dirty="0">
                    <a:solidFill>
                      <a:srgbClr val="000000"/>
                    </a:solidFill>
                    <a:latin typeface="Tahoma" panose="020B0604030504040204"/>
                    <a:ea typeface="宋体" panose="02010600030101010101" pitchFamily="2" charset="-122"/>
                  </a:rPr>
                  <a:t>通过如下步骤产生公钥</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私钥对：</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kumimoji="1" lang="en-US" altLang="zh-CN" sz="2000" b="1" kern="0" dirty="0">
                    <a:solidFill>
                      <a:srgbClr val="000000"/>
                    </a:solidFill>
                    <a:latin typeface="Tahoma" panose="020B0604030504040204"/>
                    <a:ea typeface="宋体" panose="02010600030101010101" pitchFamily="2" charset="-122"/>
                  </a:rPr>
                  <a:t>1.</a:t>
                </a:r>
                <a:r>
                  <a:rPr kumimoji="1" lang="zh-CN" altLang="en-US" sz="2000" b="1" kern="0" dirty="0">
                    <a:solidFill>
                      <a:srgbClr val="000000"/>
                    </a:solidFill>
                    <a:latin typeface="Tahoma" panose="020B0604030504040204"/>
                    <a:ea typeface="宋体" panose="02010600030101010101" pitchFamily="2" charset="-122"/>
                  </a:rPr>
                  <a:t>生成随机整数</a:t>
                </a:r>
                <a14:m>
                  <m:oMath xmlns:m="http://schemas.openxmlformats.org/officeDocument/2006/math">
                    <m:sSub>
                      <m:sSub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𝑿</m:t>
                        </m:r>
                      </m:e>
                      <m:sub>
                        <m:r>
                          <a:rPr kumimoji="1" lang="en-US" altLang="zh-CN" sz="2000" b="1" i="1" kern="0" smtClean="0">
                            <a:solidFill>
                              <a:srgbClr val="000000"/>
                            </a:solidFill>
                            <a:latin typeface="Cambria Math" panose="02040503050406030204"/>
                            <a:ea typeface="宋体" panose="02010600030101010101" pitchFamily="2" charset="-122"/>
                          </a:rPr>
                          <m:t>𝑨</m:t>
                        </m:r>
                      </m:sub>
                    </m:sSub>
                  </m:oMath>
                </a14:m>
                <a:r>
                  <a:rPr kumimoji="1" lang="zh-CN" altLang="en-US" sz="2000" b="1" kern="0" dirty="0">
                    <a:solidFill>
                      <a:srgbClr val="000000"/>
                    </a:solidFill>
                    <a:latin typeface="Tahoma" panose="020B0604030504040204"/>
                    <a:ea typeface="宋体" panose="02010600030101010101" pitchFamily="2" charset="-122"/>
                  </a:rPr>
                  <a:t>，使得</a:t>
                </a:r>
                <a14:m>
                  <m:oMath xmlns:m="http://schemas.openxmlformats.org/officeDocument/2006/math">
                    <m:r>
                      <a:rPr kumimoji="1" lang="en-US" altLang="zh-CN" sz="2000" b="1" i="0" kern="0" smtClean="0">
                        <a:solidFill>
                          <a:srgbClr val="000000"/>
                        </a:solidFill>
                        <a:latin typeface="Cambria Math" panose="02040503050406030204"/>
                        <a:ea typeface="宋体" panose="02010600030101010101" pitchFamily="2" charset="-122"/>
                      </a:rPr>
                      <m:t>𝟏</m:t>
                    </m:r>
                    <m:r>
                      <a:rPr kumimoji="1" lang="en-US" altLang="zh-CN" sz="2000" b="1" i="0" kern="0" smtClean="0">
                        <a:solidFill>
                          <a:srgbClr val="000000"/>
                        </a:solidFill>
                        <a:latin typeface="Cambria Math" panose="02040503050406030204"/>
                        <a:ea typeface="宋体" panose="02010600030101010101" pitchFamily="2" charset="-122"/>
                      </a:rPr>
                      <m:t>&lt;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𝑿</m:t>
                        </m:r>
                      </m:e>
                      <m:sub>
                        <m:r>
                          <a:rPr kumimoji="1" lang="en-US" altLang="zh-CN" sz="2000" b="1" i="1" kern="0">
                            <a:solidFill>
                              <a:srgbClr val="000000"/>
                            </a:solidFill>
                            <a:latin typeface="Cambria Math" panose="02040503050406030204"/>
                            <a:ea typeface="宋体" panose="02010600030101010101" pitchFamily="2" charset="-122"/>
                          </a:rPr>
                          <m:t>𝑨</m:t>
                        </m:r>
                      </m:sub>
                    </m:sSub>
                    <m:r>
                      <a:rPr kumimoji="1" lang="en-US" altLang="zh-CN" sz="2000" b="1" i="1" kern="0" smtClean="0">
                        <a:solidFill>
                          <a:srgbClr val="000000"/>
                        </a:solidFill>
                        <a:latin typeface="Cambria Math" panose="02040503050406030204"/>
                        <a:ea typeface="宋体" panose="02010600030101010101" pitchFamily="2" charset="-122"/>
                      </a:rPr>
                      <m:t>&lt;</m:t>
                    </m:r>
                    <m:r>
                      <a:rPr kumimoji="1" lang="en-US" altLang="zh-CN" sz="2000" b="1" i="1" kern="0" smtClean="0">
                        <a:solidFill>
                          <a:srgbClr val="000000"/>
                        </a:solidFill>
                        <a:latin typeface="Cambria Math" panose="02040503050406030204"/>
                        <a:ea typeface="宋体" panose="02010600030101010101" pitchFamily="2" charset="-122"/>
                      </a:rPr>
                      <m:t>𝒒</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oMath>
                </a14:m>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𝒀</m:t>
                        </m:r>
                      </m:e>
                      <m:sub>
                        <m:r>
                          <a:rPr kumimoji="1" lang="en-US" altLang="zh-CN" sz="2000" b="1" i="1" kern="0">
                            <a:solidFill>
                              <a:srgbClr val="000000"/>
                            </a:solidFill>
                            <a:latin typeface="Cambria Math" panose="02040503050406030204"/>
                            <a:ea typeface="宋体" panose="02010600030101010101" pitchFamily="2" charset="-122"/>
                          </a:rPr>
                          <m:t>𝑨</m:t>
                        </m:r>
                      </m:sub>
                    </m:sSub>
                    <m:r>
                      <a:rPr kumimoji="1" lang="en-US" altLang="zh-CN" sz="2000" b="1" i="1" kern="0" smtClean="0">
                        <a:solidFill>
                          <a:srgbClr val="000000"/>
                        </a:solidFill>
                        <a:latin typeface="Cambria Math" panose="02040503050406030204"/>
                        <a:ea typeface="宋体" panose="02010600030101010101" pitchFamily="2" charset="-122"/>
                      </a:rPr>
                      <m:t>=</m:t>
                    </m:r>
                    <m:sSup>
                      <m:sSupPr>
                        <m:ctrlPr>
                          <a:rPr kumimoji="1" lang="en-US" altLang="zh-CN" sz="2000" b="1" i="1" kern="0">
                            <a:solidFill>
                              <a:srgbClr val="000000"/>
                            </a:solidFill>
                            <a:latin typeface="Cambria Math" panose="02040503050406030204" pitchFamily="18" charset="0"/>
                            <a:ea typeface="宋体" panose="02010600030101010101" pitchFamily="2" charset="-122"/>
                          </a:rPr>
                        </m:ctrlPr>
                      </m:sSupPr>
                      <m:e>
                        <m:r>
                          <a:rPr kumimoji="1" lang="zh-CN" altLang="en-US" sz="2000" b="1" i="1" kern="0">
                            <a:solidFill>
                              <a:srgbClr val="000000"/>
                            </a:solidFill>
                            <a:latin typeface="Cambria Math" panose="02040503050406030204"/>
                            <a:ea typeface="宋体" panose="02010600030101010101" pitchFamily="2" charset="-122"/>
                          </a:rPr>
                          <m:t>𝜶</m:t>
                        </m:r>
                      </m:e>
                      <m:sup>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𝑿</m:t>
                            </m:r>
                          </m:e>
                          <m:sub>
                            <m:r>
                              <a:rPr kumimoji="1" lang="en-US" altLang="zh-CN" sz="2000" b="1" i="1" kern="0">
                                <a:solidFill>
                                  <a:srgbClr val="000000"/>
                                </a:solidFill>
                                <a:latin typeface="Cambria Math" panose="02040503050406030204"/>
                                <a:ea typeface="宋体" panose="02010600030101010101" pitchFamily="2" charset="-122"/>
                              </a:rPr>
                              <m:t>𝑨</m:t>
                            </m:r>
                          </m:sub>
                        </m:sSub>
                      </m:sup>
                    </m:sSup>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𝒎𝒐𝒅</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𝒒</m:t>
                    </m:r>
                  </m:oMath>
                </a14:m>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kumimoji="1" lang="en-US" altLang="zh-CN" sz="2000" b="1" kern="0" dirty="0">
                    <a:solidFill>
                      <a:srgbClr val="000000"/>
                    </a:solidFill>
                    <a:latin typeface="Tahoma" panose="020B0604030504040204"/>
                    <a:ea typeface="宋体" panose="02010600030101010101" pitchFamily="2" charset="-122"/>
                  </a:rPr>
                  <a:t>3.A</a:t>
                </a:r>
                <a:r>
                  <a:rPr kumimoji="1" lang="zh-CN" altLang="en-US" sz="2000" b="1" kern="0" dirty="0">
                    <a:solidFill>
                      <a:srgbClr val="000000"/>
                    </a:solidFill>
                    <a:latin typeface="Tahoma" panose="020B0604030504040204"/>
                    <a:ea typeface="宋体" panose="02010600030101010101" pitchFamily="2" charset="-122"/>
                  </a:rPr>
                  <a:t>的私钥是</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𝑿</m:t>
                        </m:r>
                      </m:e>
                      <m:sub>
                        <m:r>
                          <a:rPr kumimoji="1" lang="en-US" altLang="zh-CN" sz="2000" b="1" i="1" kern="0">
                            <a:solidFill>
                              <a:srgbClr val="000000"/>
                            </a:solidFill>
                            <a:latin typeface="Cambria Math" panose="02040503050406030204"/>
                            <a:ea typeface="宋体" panose="02010600030101010101" pitchFamily="2" charset="-122"/>
                          </a:rPr>
                          <m:t>𝑨</m:t>
                        </m:r>
                      </m:sub>
                    </m:sSub>
                  </m:oMath>
                </a14:m>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A</a:t>
                </a:r>
                <a:r>
                  <a:rPr kumimoji="1" lang="zh-CN" altLang="en-US" sz="2000" b="1" kern="0" dirty="0">
                    <a:solidFill>
                      <a:srgbClr val="000000"/>
                    </a:solidFill>
                    <a:latin typeface="Tahoma" panose="020B0604030504040204"/>
                    <a:ea typeface="宋体" panose="02010600030101010101" pitchFamily="2" charset="-122"/>
                  </a:rPr>
                  <a:t>的公钥是</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𝒒</m:t>
                    </m:r>
                    <m:r>
                      <a:rPr kumimoji="1" lang="en-US" altLang="zh-CN" sz="2000" b="1" i="1" kern="0" smtClean="0">
                        <a:solidFill>
                          <a:srgbClr val="000000"/>
                        </a:solidFill>
                        <a:latin typeface="Cambria Math" panose="02040503050406030204"/>
                        <a:ea typeface="宋体" panose="02010600030101010101" pitchFamily="2" charset="-122"/>
                      </a:rPr>
                      <m:t>,</m:t>
                    </m:r>
                    <m:r>
                      <a:rPr kumimoji="1" lang="zh-CN" altLang="en-US" sz="2000" b="1" i="1" kern="0">
                        <a:solidFill>
                          <a:srgbClr val="000000"/>
                        </a:solidFill>
                        <a:latin typeface="Cambria Math" panose="02040503050406030204"/>
                        <a:ea typeface="宋体" panose="02010600030101010101" pitchFamily="2" charset="-122"/>
                      </a:rPr>
                      <m:t>𝜶</m:t>
                    </m:r>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𝒀</m:t>
                        </m:r>
                      </m:e>
                      <m:sub>
                        <m:r>
                          <a:rPr kumimoji="1" lang="en-US" altLang="zh-CN" sz="2000" b="1" i="1" kern="0">
                            <a:solidFill>
                              <a:srgbClr val="000000"/>
                            </a:solidFill>
                            <a:latin typeface="Cambria Math" panose="02040503050406030204"/>
                            <a:ea typeface="宋体" panose="02010600030101010101" pitchFamily="2" charset="-122"/>
                          </a:rPr>
                          <m:t>𝑨</m:t>
                        </m:r>
                      </m:sub>
                    </m:sSub>
                    <m:r>
                      <a:rPr kumimoji="1" lang="en-US" altLang="zh-CN" sz="2000" b="1" i="1" kern="0" smtClean="0">
                        <a:solidFill>
                          <a:srgbClr val="000000"/>
                        </a:solidFill>
                        <a:latin typeface="Cambria Math" panose="02040503050406030204"/>
                        <a:ea typeface="宋体" panose="02010600030101010101" pitchFamily="2" charset="-122"/>
                      </a:rPr>
                      <m:t>}</m:t>
                    </m:r>
                  </m:oMath>
                </a14:m>
                <a:endParaRPr kumimoji="1" lang="en-US" altLang="zh-CN" sz="2000" b="1" i="1" kern="0">
                  <a:solidFill>
                    <a:srgbClr val="000000"/>
                  </a:solidFill>
                  <a:latin typeface="Cambria Math" panose="02040503050406030204"/>
                  <a:ea typeface="宋体" panose="02010600030101010101" pitchFamily="2" charset="-122"/>
                </a:endParaRPr>
              </a:p>
              <a:p>
                <a:pPr lvl="5" indent="-457200" eaLnBrk="1" hangingPunct="1">
                  <a:lnSpc>
                    <a:spcPct val="130000"/>
                  </a:lnSpc>
                  <a:spcBef>
                    <a:spcPct val="20000"/>
                  </a:spcBef>
                  <a:buClr>
                    <a:srgbClr val="4768F5"/>
                  </a:buClr>
                  <a:buSzPct val="60000"/>
                  <a:buFont typeface="Wingdings" panose="05000000000000000000" pitchFamily="2" charset="2"/>
                  <a:buChar char="n"/>
                </a:pPr>
                <a:endParaRPr kumimoji="1" lang="zh-CN" altLang="en-US" sz="2000" b="1" i="1" kern="0" dirty="0">
                  <a:solidFill>
                    <a:srgbClr val="000000"/>
                  </a:solidFill>
                  <a:latin typeface="Tahoma" panose="020B0604030504040204"/>
                  <a:ea typeface="宋体" panose="02010600030101010101" pitchFamily="2" charset="-122"/>
                </a:endParaRPr>
              </a:p>
            </p:txBody>
          </p:sp>
        </mc:Choice>
        <mc:Fallback xmlns="">
          <p:sp>
            <p:nvSpPr>
              <p:cNvPr id="21507" name="Rectangle 3"/>
              <p:cNvSpPr>
                <a:spLocks noRot="1" noChangeAspect="1" noMove="1" noResize="1" noEditPoints="1" noAdjustHandles="1" noChangeArrowheads="1" noChangeShapeType="1" noTextEdit="1"/>
              </p:cNvSpPr>
              <p:nvPr>
                <p:ph idx="1"/>
              </p:nvPr>
            </p:nvSpPr>
            <p:spPr>
              <a:xfrm>
                <a:off x="428625" y="1052736"/>
                <a:ext cx="8229600" cy="4525963"/>
              </a:xfrm>
              <a:blipFill rotWithShape="1">
                <a:blip r:embed="rId3"/>
                <a:stretch>
                  <a:fillRect t="-12" b="5"/>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332656"/>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13.2 </a:t>
            </a:r>
            <a:r>
              <a:rPr lang="en-US" altLang="zh-CN" sz="2800" dirty="0" err="1">
                <a:solidFill>
                  <a:srgbClr val="000000"/>
                </a:solidFill>
                <a:latin typeface="黑体" panose="02010609060101010101" pitchFamily="49" charset="-122"/>
              </a:rPr>
              <a:t>ElGamal</a:t>
            </a:r>
            <a:r>
              <a:rPr lang="zh-CN" altLang="en-US" sz="2800" dirty="0">
                <a:solidFill>
                  <a:srgbClr val="000000"/>
                </a:solidFill>
                <a:latin typeface="黑体" panose="02010609060101010101" pitchFamily="49" charset="-122"/>
              </a:rPr>
              <a:t>数字签名方案</a:t>
            </a:r>
          </a:p>
        </p:txBody>
      </p:sp>
      <p:sp>
        <p:nvSpPr>
          <p:cNvPr id="6" name="Rectangle 2"/>
          <p:cNvSpPr txBox="1">
            <a:spLocks noChangeArrowheads="1"/>
          </p:cNvSpPr>
          <p:nvPr/>
        </p:nvSpPr>
        <p:spPr>
          <a:xfrm>
            <a:off x="6732240" y="0"/>
            <a:ext cx="240583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第十三章 </a:t>
            </a:r>
            <a:r>
              <a:rPr lang="en-US" altLang="zh-CN" sz="2000" dirty="0">
                <a:solidFill>
                  <a:srgbClr val="0070C0"/>
                </a:solidFill>
              </a:rPr>
              <a:t>– </a:t>
            </a:r>
            <a:r>
              <a:rPr lang="zh-CN" altLang="en-US" sz="2000" dirty="0">
                <a:solidFill>
                  <a:srgbClr val="0070C0"/>
                </a:solidFill>
              </a:rPr>
              <a:t>数字签名</a:t>
            </a:r>
            <a:endParaRPr lang="en-US" altLang="zh-CN" sz="2000"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548680"/>
                <a:ext cx="8229600" cy="58326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为了对消息</a:t>
                </a:r>
                <a14:m>
                  <m:oMath xmlns:m="http://schemas.openxmlformats.org/officeDocument/2006/math">
                    <m:r>
                      <a:rPr lang="en-US" altLang="zh-CN" sz="2000" b="1" i="1" kern="0" dirty="0">
                        <a:solidFill>
                          <a:srgbClr val="000000"/>
                        </a:solidFill>
                        <a:latin typeface="Cambria Math" panose="02040503050406030204"/>
                        <a:ea typeface="宋体" panose="02010600030101010101" pitchFamily="2" charset="-122"/>
                      </a:rPr>
                      <m:t>𝑴</m:t>
                    </m:r>
                  </m:oMath>
                </a14:m>
                <a:r>
                  <a:rPr lang="zh-CN" altLang="en-US" sz="2000" b="1" kern="0" dirty="0">
                    <a:solidFill>
                      <a:srgbClr val="000000"/>
                    </a:solidFill>
                    <a:latin typeface="Tahoma" panose="020B0604030504040204"/>
                    <a:ea typeface="宋体" panose="02010600030101010101" pitchFamily="2" charset="-122"/>
                  </a:rPr>
                  <a:t>进行签名，用户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首先计算</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值</a:t>
                </a:r>
                <a14:m>
                  <m:oMath xmlns:m="http://schemas.openxmlformats.org/officeDocument/2006/math">
                    <m:r>
                      <a:rPr lang="en-US" altLang="zh-CN" sz="2000" b="1" i="1" kern="0" dirty="0">
                        <a:solidFill>
                          <a:srgbClr val="000000"/>
                        </a:solidFill>
                        <a:latin typeface="Cambria Math" panose="02040503050406030204"/>
                        <a:ea typeface="宋体" panose="02010600030101010101" pitchFamily="2" charset="-122"/>
                      </a:rPr>
                      <m:t>𝒎</m:t>
                    </m:r>
                    <m:r>
                      <a:rPr lang="en-US" altLang="zh-CN" sz="2000" b="1" i="1" kern="0" dirty="0">
                        <a:solidFill>
                          <a:srgbClr val="000000"/>
                        </a:solidFill>
                        <a:latin typeface="Cambria Math" panose="02040503050406030204"/>
                        <a:ea typeface="宋体" panose="02010600030101010101" pitchFamily="2" charset="-122"/>
                      </a:rPr>
                      <m:t>=</m:t>
                    </m:r>
                    <m:r>
                      <a:rPr lang="en-US" altLang="zh-CN" sz="2000" b="1" i="1" kern="0" dirty="0">
                        <a:solidFill>
                          <a:srgbClr val="000000"/>
                        </a:solidFill>
                        <a:latin typeface="Cambria Math" panose="02040503050406030204"/>
                        <a:ea typeface="宋体" panose="02010600030101010101" pitchFamily="2" charset="-122"/>
                      </a:rPr>
                      <m:t>𝑯</m:t>
                    </m:r>
                    <m:r>
                      <a:rPr lang="en-US" altLang="zh-CN" sz="2000" b="1" i="1" kern="0" dirty="0">
                        <a:solidFill>
                          <a:srgbClr val="000000"/>
                        </a:solidFill>
                        <a:latin typeface="Cambria Math" panose="02040503050406030204"/>
                        <a:ea typeface="宋体" panose="02010600030101010101" pitchFamily="2" charset="-122"/>
                      </a:rPr>
                      <m:t>(</m:t>
                    </m:r>
                    <m:r>
                      <a:rPr lang="en-US" altLang="zh-CN" sz="2000" b="1" i="1" kern="0" dirty="0">
                        <a:solidFill>
                          <a:srgbClr val="000000"/>
                        </a:solidFill>
                        <a:latin typeface="Cambria Math" panose="02040503050406030204"/>
                        <a:ea typeface="宋体" panose="02010600030101010101" pitchFamily="2" charset="-122"/>
                      </a:rPr>
                      <m:t>𝑴</m:t>
                    </m:r>
                    <m:r>
                      <a:rPr lang="en-US" altLang="zh-CN" sz="2000" b="1" i="1" kern="0" dirty="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，这里</a:t>
                </a:r>
                <a14:m>
                  <m:oMath xmlns:m="http://schemas.openxmlformats.org/officeDocument/2006/math">
                    <m:r>
                      <a:rPr lang="en-US" altLang="zh-CN" sz="2000" b="1" i="1" kern="0" dirty="0">
                        <a:solidFill>
                          <a:srgbClr val="000000"/>
                        </a:solidFill>
                        <a:latin typeface="Cambria Math" panose="02040503050406030204"/>
                        <a:ea typeface="宋体" panose="02010600030101010101" pitchFamily="2" charset="-122"/>
                      </a:rPr>
                      <m:t>𝒎</m:t>
                    </m:r>
                  </m:oMath>
                </a14:m>
                <a:r>
                  <a:rPr lang="zh-CN" altLang="en-US" sz="2000" b="1" kern="0" dirty="0">
                    <a:solidFill>
                      <a:srgbClr val="000000"/>
                    </a:solidFill>
                    <a:latin typeface="Tahoma" panose="020B0604030504040204"/>
                    <a:ea typeface="宋体" panose="02010600030101010101" pitchFamily="2" charset="-122"/>
                  </a:rPr>
                  <a:t>是满足</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𝒎</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oMath>
                </a14:m>
                <a:r>
                  <a:rPr lang="zh-CN" altLang="en-US" sz="2000" b="1" kern="0" dirty="0">
                    <a:solidFill>
                      <a:srgbClr val="000000"/>
                    </a:solidFill>
                    <a:latin typeface="Tahoma" panose="020B0604030504040204"/>
                    <a:ea typeface="宋体" panose="02010600030101010101" pitchFamily="2" charset="-122"/>
                  </a:rPr>
                  <a:t>的整数。然后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通过如下步骤产生数字签名：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选择随机整数</a:t>
                </a:r>
                <a14:m>
                  <m:oMath xmlns:m="http://schemas.openxmlformats.org/officeDocument/2006/math">
                    <m:r>
                      <a:rPr lang="en-US" altLang="zh-CN" sz="2000" b="1" i="1" kern="0" dirty="0" smtClean="0">
                        <a:solidFill>
                          <a:srgbClr val="000000"/>
                        </a:solidFill>
                        <a:latin typeface="Cambria Math" panose="02040503050406030204"/>
                        <a:ea typeface="宋体" panose="02010600030101010101" pitchFamily="2" charset="-122"/>
                      </a:rPr>
                      <m:t>𝑲</m:t>
                    </m:r>
                  </m:oMath>
                </a14:m>
                <a:r>
                  <a:rPr lang="zh-CN" altLang="en-US" sz="2000" b="1" kern="0" dirty="0">
                    <a:solidFill>
                      <a:srgbClr val="000000"/>
                    </a:solidFill>
                    <a:latin typeface="Tahoma" panose="020B0604030504040204"/>
                    <a:ea typeface="宋体" panose="02010600030101010101" pitchFamily="2" charset="-122"/>
                  </a:rPr>
                  <a:t>，使得满足</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𝑲</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oMath>
                </a14:m>
                <a:r>
                  <a:rPr lang="zh-CN" altLang="en-US" sz="2000" b="1" kern="0" dirty="0">
                    <a:solidFill>
                      <a:srgbClr val="000000"/>
                    </a:solidFill>
                    <a:latin typeface="Tahoma" panose="020B0604030504040204"/>
                    <a:ea typeface="宋体" panose="02010600030101010101" pitchFamily="2" charset="-122"/>
                  </a:rPr>
                  <a:t>以及</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𝒈𝒄𝒅</m:t>
                    </m:r>
                    <m:d>
                      <m:dPr>
                        <m:ctrlPr>
                          <a:rPr lang="en-US" altLang="zh-CN" sz="2000" b="1" i="1" kern="0" smtClean="0">
                            <a:solidFill>
                              <a:srgbClr val="000000"/>
                            </a:solidFill>
                            <a:latin typeface="Cambria Math" panose="02040503050406030204" pitchFamily="18" charset="0"/>
                            <a:ea typeface="Cambria Math" panose="02040503050406030204"/>
                          </a:rPr>
                        </m:ctrlPr>
                      </m:dPr>
                      <m:e>
                        <m:r>
                          <a:rPr lang="en-US" altLang="zh-CN" sz="2000" b="1" i="1" kern="0" smtClean="0">
                            <a:solidFill>
                              <a:srgbClr val="000000"/>
                            </a:solidFill>
                            <a:latin typeface="Cambria Math" panose="02040503050406030204"/>
                            <a:ea typeface="Cambria Math" panose="02040503050406030204"/>
                          </a:rPr>
                          <m:t>𝑲</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𝒒</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e>
                    </m:d>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oMath>
                </a14:m>
                <a:r>
                  <a:rPr lang="zh-CN" altLang="en-US" sz="2000" b="1" kern="0" dirty="0">
                    <a:solidFill>
                      <a:srgbClr val="000000"/>
                    </a:solidFill>
                    <a:latin typeface="Tahoma" panose="020B0604030504040204"/>
                    <a:ea typeface="宋体" panose="02010600030101010101" pitchFamily="2" charset="-122"/>
                  </a:rPr>
                  <a:t>，即</a:t>
                </a:r>
                <a14:m>
                  <m:oMath xmlns:m="http://schemas.openxmlformats.org/officeDocument/2006/math">
                    <m:r>
                      <a:rPr lang="en-US" altLang="zh-CN" sz="2000" b="1" i="1" kern="0" dirty="0" smtClean="0">
                        <a:solidFill>
                          <a:srgbClr val="000000"/>
                        </a:solidFill>
                        <a:latin typeface="Cambria Math" panose="02040503050406030204"/>
                        <a:ea typeface="宋体" panose="02010600030101010101" pitchFamily="2" charset="-122"/>
                      </a:rPr>
                      <m:t>𝑲</m:t>
                    </m:r>
                  </m:oMath>
                </a14:m>
                <a:r>
                  <a:rPr lang="zh-CN" altLang="en-US" sz="2000" b="1" kern="0" dirty="0">
                    <a:solidFill>
                      <a:srgbClr val="000000"/>
                    </a:solidFill>
                    <a:latin typeface="Tahoma" panose="020B0604030504040204"/>
                    <a:ea typeface="宋体" panose="02010600030101010101" pitchFamily="2" charset="-122"/>
                  </a:rPr>
                  <a:t>与</a:t>
                </a:r>
                <a14:m>
                  <m:oMath xmlns:m="http://schemas.openxmlformats.org/officeDocument/2006/math">
                    <m:r>
                      <a:rPr lang="en-US" altLang="zh-CN" sz="2000" b="1" i="1" kern="0" dirty="0" smtClean="0">
                        <a:solidFill>
                          <a:srgbClr val="000000"/>
                        </a:solidFill>
                        <a:latin typeface="Cambria Math" panose="02040503050406030204"/>
                        <a:ea typeface="宋体" panose="02010600030101010101" pitchFamily="2" charset="-122"/>
                      </a:rPr>
                      <m:t>𝒒</m:t>
                    </m:r>
                    <m:r>
                      <a:rPr lang="en-US" altLang="zh-CN" sz="2000" b="1" i="1" kern="0" dirty="0" smtClean="0">
                        <a:solidFill>
                          <a:srgbClr val="000000"/>
                        </a:solidFill>
                        <a:latin typeface="Cambria Math" panose="02040503050406030204"/>
                        <a:ea typeface="宋体" panose="02010600030101010101" pitchFamily="2" charset="-122"/>
                      </a:rPr>
                      <m:t>−</m:t>
                    </m:r>
                    <m:r>
                      <a:rPr lang="en-US" altLang="zh-CN" sz="2000" b="1" i="1" kern="0" dirty="0" smtClean="0">
                        <a:solidFill>
                          <a:srgbClr val="000000"/>
                        </a:solidFill>
                        <a:latin typeface="Cambria Math" panose="02040503050406030204"/>
                        <a:ea typeface="宋体" panose="02010600030101010101" pitchFamily="2" charset="-122"/>
                      </a:rPr>
                      <m:t>𝟏</m:t>
                    </m:r>
                  </m:oMath>
                </a14:m>
                <a:r>
                  <a:rPr lang="zh-CN" altLang="en-US" sz="2000" b="1" kern="0" dirty="0">
                    <a:solidFill>
                      <a:srgbClr val="000000"/>
                    </a:solidFill>
                    <a:latin typeface="Tahoma" panose="020B0604030504040204"/>
                    <a:ea typeface="宋体" panose="02010600030101010101" pitchFamily="2" charset="-122"/>
                  </a:rPr>
                  <a:t>互素。</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𝑺</m:t>
                        </m:r>
                      </m:e>
                      <m:sub>
                        <m:r>
                          <a:rPr lang="en-US" altLang="zh-CN" sz="2000" b="1" i="1" kern="0" smtClean="0">
                            <a:solidFill>
                              <a:srgbClr val="000000"/>
                            </a:solidFill>
                            <a:latin typeface="Cambria Math" panose="02040503050406030204"/>
                            <a:ea typeface="Cambria Math" panose="02040503050406030204"/>
                          </a:rPr>
                          <m:t>𝟏</m:t>
                        </m:r>
                      </m:sub>
                    </m:sSub>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zh-CN" altLang="en-US" sz="2000" b="1" i="1" kern="0" smtClean="0">
                            <a:solidFill>
                              <a:srgbClr val="000000"/>
                            </a:solidFill>
                            <a:latin typeface="Cambria Math" panose="02040503050406030204"/>
                            <a:ea typeface="Cambria Math" panose="02040503050406030204"/>
                          </a:rPr>
                          <m:t>𝜶</m:t>
                        </m:r>
                      </m:e>
                      <m:sup>
                        <m:r>
                          <a:rPr lang="en-US" altLang="zh-CN" sz="2000" b="1" i="1" kern="0" smtClean="0">
                            <a:solidFill>
                              <a:srgbClr val="000000"/>
                            </a:solidFill>
                            <a:latin typeface="Cambria Math" panose="02040503050406030204"/>
                            <a:ea typeface="Cambria Math" panose="02040503050406030204"/>
                          </a:rPr>
                          <m:t>𝑲</m:t>
                        </m:r>
                      </m:sup>
                    </m:sSup>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𝒒</m:t>
                    </m:r>
                  </m:oMath>
                </a14:m>
                <a:r>
                  <a:rPr lang="zh-CN" altLang="en-US" sz="2000" b="1" kern="0" dirty="0">
                    <a:solidFill>
                      <a:srgbClr val="000000"/>
                    </a:solidFill>
                    <a:latin typeface="Tahoma" panose="020B0604030504040204"/>
                    <a:ea typeface="宋体" panose="02010600030101010101" pitchFamily="2" charset="-122"/>
                  </a:rPr>
                  <a:t>。</a:t>
                </a:r>
                <a:r>
                  <a:rPr lang="en-US" altLang="zh-CN" sz="1800" b="1" kern="0" dirty="0">
                    <a:solidFill>
                      <a:schemeClr val="bg1">
                        <a:lumMod val="50000"/>
                      </a:schemeClr>
                    </a:solidFill>
                    <a:latin typeface="Tahoma" panose="020B0604030504040204"/>
                    <a:ea typeface="宋体" panose="02010600030101010101" pitchFamily="2" charset="-122"/>
                  </a:rPr>
                  <a:t>(</a:t>
                </a:r>
                <a:r>
                  <a:rPr lang="zh-CN" altLang="en-US" sz="1800" b="1" kern="0" dirty="0">
                    <a:solidFill>
                      <a:schemeClr val="bg1">
                        <a:lumMod val="50000"/>
                      </a:schemeClr>
                    </a:solidFill>
                    <a:latin typeface="Tahoma" panose="020B0604030504040204"/>
                    <a:ea typeface="宋体" panose="02010600030101010101" pitchFamily="2" charset="-122"/>
                  </a:rPr>
                  <a:t>同</a:t>
                </a:r>
                <a:r>
                  <a:rPr lang="en-US" altLang="zh-CN" sz="1800" b="1" kern="0" dirty="0" err="1">
                    <a:solidFill>
                      <a:schemeClr val="bg1">
                        <a:lumMod val="50000"/>
                      </a:schemeClr>
                    </a:solidFill>
                    <a:latin typeface="Tahoma" panose="020B0604030504040204"/>
                    <a:ea typeface="宋体" panose="02010600030101010101" pitchFamily="2" charset="-122"/>
                  </a:rPr>
                  <a:t>ElGamal</a:t>
                </a:r>
                <a:r>
                  <a:rPr lang="zh-CN" altLang="en-US" sz="1800" b="1" kern="0" dirty="0">
                    <a:solidFill>
                      <a:schemeClr val="bg1">
                        <a:lumMod val="50000"/>
                      </a:schemeClr>
                    </a:solidFill>
                    <a:latin typeface="Tahoma" panose="020B0604030504040204"/>
                    <a:ea typeface="宋体" panose="02010600030101010101" pitchFamily="2" charset="-122"/>
                  </a:rPr>
                  <a:t>加密方案中</a:t>
                </a:r>
                <a14:m>
                  <m:oMath xmlns:m="http://schemas.openxmlformats.org/officeDocument/2006/math">
                    <m:sSub>
                      <m:sSubPr>
                        <m:ctrlPr>
                          <a:rPr lang="en-US" altLang="zh-CN" sz="1800" b="1" i="1" kern="0">
                            <a:solidFill>
                              <a:schemeClr val="bg1">
                                <a:lumMod val="50000"/>
                              </a:schemeClr>
                            </a:solidFill>
                            <a:latin typeface="Cambria Math" panose="02040503050406030204" pitchFamily="18" charset="0"/>
                            <a:ea typeface="Cambria Math" panose="02040503050406030204"/>
                          </a:rPr>
                        </m:ctrlPr>
                      </m:sSubPr>
                      <m:e>
                        <m:r>
                          <a:rPr lang="en-US" altLang="zh-CN" sz="1800" b="1" i="1" kern="0" smtClean="0">
                            <a:solidFill>
                              <a:schemeClr val="bg1">
                                <a:lumMod val="50000"/>
                              </a:schemeClr>
                            </a:solidFill>
                            <a:latin typeface="Cambria Math" panose="02040503050406030204"/>
                            <a:ea typeface="Cambria Math" panose="02040503050406030204"/>
                          </a:rPr>
                          <m:t>𝑪</m:t>
                        </m:r>
                      </m:e>
                      <m:sub>
                        <m:r>
                          <a:rPr lang="en-US" altLang="zh-CN" sz="1800" b="1" i="1" kern="0">
                            <a:solidFill>
                              <a:schemeClr val="bg1">
                                <a:lumMod val="50000"/>
                              </a:schemeClr>
                            </a:solidFill>
                            <a:latin typeface="Cambria Math" panose="02040503050406030204"/>
                            <a:ea typeface="Cambria Math" panose="02040503050406030204"/>
                          </a:rPr>
                          <m:t>𝟏</m:t>
                        </m:r>
                      </m:sub>
                    </m:sSub>
                  </m:oMath>
                </a14:m>
                <a:r>
                  <a:rPr lang="zh-CN" altLang="en-US" sz="1800" b="1" kern="0" dirty="0">
                    <a:solidFill>
                      <a:schemeClr val="bg1">
                        <a:lumMod val="50000"/>
                      </a:schemeClr>
                    </a:solidFill>
                    <a:latin typeface="Tahoma" panose="020B0604030504040204"/>
                    <a:ea typeface="宋体" panose="02010600030101010101" pitchFamily="2" charset="-122"/>
                  </a:rPr>
                  <a:t>的计算相同</a:t>
                </a:r>
                <a:r>
                  <a:rPr lang="en-US" altLang="zh-CN" sz="1800" b="1" kern="0" dirty="0">
                    <a:solidFill>
                      <a:schemeClr val="bg1">
                        <a:lumMod val="50000"/>
                      </a:schemeClr>
                    </a:solidFill>
                    <a:latin typeface="Tahoma" panose="020B0604030504040204"/>
                    <a:ea typeface="宋体" panose="02010600030101010101" pitchFamily="2" charset="-122"/>
                  </a:rPr>
                  <a:t>)</a:t>
                </a: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𝑲</m:t>
                        </m:r>
                      </m:e>
                      <m: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sup>
                    </m:sSup>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，即计算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𝑲</m:t>
                    </m:r>
                  </m:oMath>
                </a14:m>
                <a:r>
                  <a:rPr lang="zh-CN" altLang="en-US" sz="2000" b="1" kern="0" dirty="0">
                    <a:solidFill>
                      <a:srgbClr val="000000"/>
                    </a:solidFill>
                    <a:latin typeface="Tahoma" panose="020B0604030504040204"/>
                    <a:ea typeface="宋体" panose="02010600030101010101" pitchFamily="2" charset="-122"/>
                  </a:rPr>
                  <a:t>模</a:t>
                </a:r>
                <a:r>
                  <a:rPr lang="en-US" altLang="zh-CN" sz="2000" b="1" kern="0" dirty="0">
                    <a:solidFill>
                      <a:srgbClr val="000000"/>
                    </a:solidFill>
                    <a:latin typeface="Tahoma" panose="020B0604030504040204"/>
                    <a:ea typeface="宋体" panose="02010600030101010101" pitchFamily="2" charset="-122"/>
                  </a:rPr>
                  <a:t>q-1</a:t>
                </a:r>
                <a:r>
                  <a:rPr lang="zh-CN" altLang="en-US" sz="2000" b="1" kern="0" dirty="0">
                    <a:solidFill>
                      <a:srgbClr val="000000"/>
                    </a:solidFill>
                    <a:latin typeface="Tahoma" panose="020B0604030504040204"/>
                    <a:ea typeface="宋体" panose="02010600030101010101" pitchFamily="2" charset="-122"/>
                  </a:rPr>
                  <a:t>的逆。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smtClean="0">
                            <a:solidFill>
                              <a:srgbClr val="000000"/>
                            </a:solidFill>
                            <a:latin typeface="Cambria Math" panose="02040503050406030204"/>
                            <a:ea typeface="Cambria Math" panose="02040503050406030204"/>
                          </a:rPr>
                          <m:t>𝟐</m:t>
                        </m:r>
                      </m:sub>
                    </m:sSub>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𝑲</m:t>
                        </m:r>
                      </m:e>
                      <m: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sup>
                    </m:s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𝒎</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𝑿</m:t>
                        </m:r>
                      </m:e>
                      <m:sub>
                        <m:r>
                          <a:rPr lang="en-US" altLang="zh-CN" sz="2000" b="1" i="1" kern="0" smtClean="0">
                            <a:solidFill>
                              <a:srgbClr val="000000"/>
                            </a:solidFill>
                            <a:latin typeface="Cambria Math" panose="02040503050406030204"/>
                            <a:ea typeface="Cambria Math" panose="02040503050406030204"/>
                          </a:rPr>
                          <m:t>𝑨</m:t>
                        </m:r>
                      </m:sub>
                    </m:sSub>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smtClean="0">
                            <a:solidFill>
                              <a:srgbClr val="000000"/>
                            </a:solidFill>
                            <a:latin typeface="Cambria Math" panose="02040503050406030204"/>
                            <a:ea typeface="Cambria Math" panose="02040503050406030204"/>
                          </a:rPr>
                          <m:t>𝟏</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签名包括</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𝟏</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smtClean="0">
                            <a:solidFill>
                              <a:srgbClr val="000000"/>
                            </a:solidFill>
                            <a:latin typeface="Cambria Math" panose="02040503050406030204"/>
                            <a:ea typeface="Cambria Math" panose="02040503050406030204"/>
                          </a:rPr>
                          <m:t>𝟐</m:t>
                        </m:r>
                      </m:sub>
                    </m:sSub>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对。</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任意用户</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都能通过如下步骤验证签名：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𝑽</m:t>
                        </m:r>
                      </m:e>
                      <m:sub>
                        <m:r>
                          <a:rPr lang="en-US" altLang="zh-CN" sz="2000" b="1" i="1" ker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smtClean="0">
                            <a:solidFill>
                              <a:srgbClr val="000000"/>
                            </a:solidFill>
                            <a:latin typeface="Cambria Math" panose="02040503050406030204"/>
                            <a:ea typeface="Cambria Math" panose="02040503050406030204"/>
                          </a:rPr>
                          <m:t>𝒎</m:t>
                        </m:r>
                      </m:sup>
                    </m:sSup>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𝑽</m:t>
                        </m:r>
                      </m:e>
                      <m:sub>
                        <m:r>
                          <a:rPr lang="en-US" altLang="zh-CN" sz="2000" b="1" i="1" kern="0" smtClean="0">
                            <a:solidFill>
                              <a:srgbClr val="000000"/>
                            </a:solidFill>
                            <a:latin typeface="Cambria Math" panose="02040503050406030204"/>
                            <a:ea typeface="Cambria Math" panose="02040503050406030204"/>
                          </a:rPr>
                          <m:t>𝟐</m:t>
                        </m:r>
                      </m:sub>
                    </m:sSub>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𝒀</m:t>
                            </m:r>
                          </m:e>
                          <m:sub>
                            <m:r>
                              <a:rPr lang="en-US" altLang="zh-CN" sz="2000" b="1" i="1" kern="0" smtClean="0">
                                <a:solidFill>
                                  <a:srgbClr val="000000"/>
                                </a:solidFill>
                                <a:latin typeface="Cambria Math" panose="02040503050406030204"/>
                                <a:ea typeface="Cambria Math" panose="02040503050406030204"/>
                              </a:rPr>
                              <m:t>𝑨</m:t>
                            </m:r>
                          </m:sub>
                        </m:sSub>
                        <m:r>
                          <a:rPr lang="en-US" altLang="zh-CN" sz="2000" b="1" i="1" kern="0" smtClean="0">
                            <a:solidFill>
                              <a:srgbClr val="000000"/>
                            </a:solidFill>
                            <a:latin typeface="Cambria Math" panose="02040503050406030204"/>
                            <a:ea typeface="Cambria Math" panose="02040503050406030204"/>
                          </a:rPr>
                          <m:t>)</m:t>
                        </m:r>
                      </m:e>
                      <m:sup>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𝟏</m:t>
                            </m:r>
                          </m:sub>
                        </m:sSub>
                      </m:sup>
                    </m:sSup>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𝑺</m:t>
                            </m:r>
                          </m:e>
                          <m:sub>
                            <m:r>
                              <a:rPr lang="en-US" altLang="zh-CN" sz="2000" b="1" i="1" kern="0" smtClea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e>
                      <m:sup>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smtClean="0">
                                <a:solidFill>
                                  <a:srgbClr val="000000"/>
                                </a:solidFill>
                                <a:latin typeface="Cambria Math" panose="02040503050406030204"/>
                                <a:ea typeface="Cambria Math" panose="02040503050406030204"/>
                              </a:rPr>
                              <m:t>𝟐</m:t>
                            </m:r>
                          </m:sub>
                        </m:sSub>
                      </m:sup>
                    </m:sSup>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oMath>
                </a14:m>
                <a:endParaRPr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548680"/>
                <a:ext cx="8229600" cy="5832648"/>
              </a:xfrm>
              <a:prstGeom prst="rect">
                <a:avLst/>
              </a:prstGeom>
              <a:blipFill rotWithShape="1">
                <a:blip r:embed="rId3"/>
                <a:stretch>
                  <a:fillRect l="-2" t="-1" r="-83"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156176" y="0"/>
            <a:ext cx="298189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13.2 </a:t>
            </a:r>
            <a:r>
              <a:rPr lang="en-US" altLang="zh-CN" sz="2000" dirty="0" err="1">
                <a:solidFill>
                  <a:srgbClr val="4F56AD"/>
                </a:solidFill>
                <a:latin typeface="黑体" panose="02010609060101010101" pitchFamily="49" charset="-122"/>
              </a:rPr>
              <a:t>ElGamal</a:t>
            </a:r>
            <a:r>
              <a:rPr lang="zh-CN" altLang="en-US" sz="2000" dirty="0">
                <a:solidFill>
                  <a:srgbClr val="4F56AD"/>
                </a:solidFill>
                <a:latin typeface="黑体" panose="02010609060101010101" pitchFamily="49" charset="-122"/>
              </a:rPr>
              <a:t>数字签名方案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323528" y="548680"/>
                <a:ext cx="8784976" cy="58326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如果</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𝑽</m:t>
                        </m:r>
                      </m:e>
                      <m:sub>
                        <m:r>
                          <a:rPr lang="en-US" altLang="zh-CN" sz="2000" b="1" i="1" ker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𝑽</m:t>
                        </m:r>
                      </m:e>
                      <m:sub>
                        <m:r>
                          <a:rPr lang="en-US" altLang="zh-CN" sz="2000" b="1" i="1" kern="0">
                            <a:solidFill>
                              <a:srgbClr val="000000"/>
                            </a:solidFill>
                            <a:latin typeface="Cambria Math" panose="02040503050406030204"/>
                            <a:ea typeface="Cambria Math" panose="02040503050406030204"/>
                          </a:rPr>
                          <m:t>𝟐</m:t>
                        </m:r>
                      </m:sub>
                    </m:sSub>
                  </m:oMath>
                </a14:m>
                <a:r>
                  <a:rPr lang="zh-CN" altLang="en-US" sz="2000" b="1" kern="0" dirty="0">
                    <a:solidFill>
                      <a:srgbClr val="000000"/>
                    </a:solidFill>
                    <a:latin typeface="Tahoma" panose="020B0604030504040204"/>
                    <a:ea typeface="宋体" panose="02010600030101010101" pitchFamily="2" charset="-122"/>
                  </a:rPr>
                  <a:t>则签名合法。因为：</a:t>
                </a:r>
                <a:endParaRPr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假设等式</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𝑽</m:t>
                        </m:r>
                      </m:e>
                      <m:sub>
                        <m:r>
                          <a:rPr lang="en-US" altLang="zh-CN" sz="2000" b="1" i="1" ker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𝑽</m:t>
                        </m:r>
                      </m:e>
                      <m:sub>
                        <m:r>
                          <a:rPr lang="en-US" altLang="zh-CN" sz="2000" b="1" i="1" kern="0">
                            <a:solidFill>
                              <a:srgbClr val="000000"/>
                            </a:solidFill>
                            <a:latin typeface="Cambria Math" panose="02040503050406030204"/>
                            <a:ea typeface="Cambria Math" panose="02040503050406030204"/>
                          </a:rPr>
                          <m:t>𝟐</m:t>
                        </m:r>
                      </m:sub>
                    </m:sSub>
                  </m:oMath>
                </a14:m>
                <a:r>
                  <a:rPr lang="zh-CN" altLang="en-US" sz="2000" b="1" kern="0" dirty="0">
                    <a:solidFill>
                      <a:srgbClr val="000000"/>
                    </a:solidFill>
                    <a:latin typeface="Tahoma" panose="020B0604030504040204"/>
                    <a:ea typeface="宋体" panose="02010600030101010101" pitchFamily="2" charset="-122"/>
                  </a:rPr>
                  <a:t>成立，那么有</a:t>
                </a:r>
                <a:endParaRPr lang="en-US" altLang="zh-CN" sz="2000" b="1" i="1" kern="0" dirty="0">
                  <a:solidFill>
                    <a:srgbClr val="000000"/>
                  </a:solidFill>
                  <a:latin typeface="Cambria Math" panose="02040503050406030204"/>
                  <a:ea typeface="Cambria Math" panose="02040503050406030204"/>
                </a:endParaRPr>
              </a:p>
              <a:p>
                <a:pPr marL="625475" lvl="2" indent="0" eaLnBrk="1" hangingPunct="1">
                  <a:lnSpc>
                    <a:spcPct val="130000"/>
                  </a:lnSpc>
                  <a:spcBef>
                    <a:spcPct val="20000"/>
                  </a:spcBef>
                  <a:buClr>
                    <a:srgbClr val="4768F5"/>
                  </a:buClr>
                  <a:buSzPct val="60000"/>
                  <a:buNone/>
                </a:pP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a:solidFill>
                              <a:srgbClr val="000000"/>
                            </a:solidFill>
                            <a:latin typeface="Cambria Math" panose="02040503050406030204"/>
                            <a:ea typeface="Cambria Math" panose="02040503050406030204"/>
                          </a:rPr>
                          <m:t>𝒎</m:t>
                        </m:r>
                      </m:sup>
                    </m:sSup>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𝒀</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e>
                      <m:sup>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𝟏</m:t>
                            </m:r>
                          </m:sub>
                        </m:sSub>
                      </m:sup>
                    </m:sSup>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e>
                      <m:sup>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𝟐</m:t>
                            </m:r>
                          </m:sub>
                        </m:sSub>
                      </m:sup>
                    </m:sSup>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oMath>
                </a14:m>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假设</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𝑽</m:t>
                        </m:r>
                      </m:e>
                      <m:sub>
                        <m:r>
                          <a:rPr lang="en-US" altLang="zh-CN" sz="2000" b="1" i="1" ker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𝑽</m:t>
                        </m:r>
                      </m:e>
                      <m:sub>
                        <m:r>
                          <a:rPr lang="en-US" altLang="zh-CN" sz="2000" b="1" i="1" kern="0">
                            <a:solidFill>
                              <a:srgbClr val="000000"/>
                            </a:solidFill>
                            <a:latin typeface="Cambria Math" panose="02040503050406030204"/>
                            <a:ea typeface="Cambria Math" panose="02040503050406030204"/>
                          </a:rPr>
                          <m:t>𝟐</m:t>
                        </m:r>
                      </m:sub>
                    </m:sSub>
                  </m:oMath>
                </a14:m>
                <a:endParaRPr lang="en-US" altLang="zh-CN" sz="2000" b="1" i="1" kern="0" dirty="0">
                  <a:solidFill>
                    <a:srgbClr val="000000"/>
                  </a:solidFill>
                  <a:latin typeface="Cambria Math" panose="02040503050406030204"/>
                  <a:ea typeface="Cambria Math" panose="02040503050406030204"/>
                </a:endParaRPr>
              </a:p>
              <a:p>
                <a:pPr marL="625475" lvl="2" indent="0" eaLnBrk="1" hangingPunct="1">
                  <a:lnSpc>
                    <a:spcPct val="130000"/>
                  </a:lnSpc>
                  <a:spcBef>
                    <a:spcPct val="20000"/>
                  </a:spcBef>
                  <a:buClr>
                    <a:srgbClr val="4768F5"/>
                  </a:buClr>
                  <a:buSzPct val="60000"/>
                  <a:buNone/>
                </a:pP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a:solidFill>
                              <a:srgbClr val="000000"/>
                            </a:solidFill>
                            <a:latin typeface="Cambria Math" panose="02040503050406030204"/>
                            <a:ea typeface="Cambria Math" panose="02040503050406030204"/>
                          </a:rPr>
                          <m:t>𝒎</m:t>
                        </m:r>
                      </m:sup>
                    </m:sSup>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𝑿</m:t>
                            </m:r>
                          </m:e>
                          <m:sub>
                            <m:r>
                              <a:rPr lang="en-US" altLang="zh-CN" sz="2000" b="1" i="1" kern="0" smtClean="0">
                                <a:solidFill>
                                  <a:srgbClr val="000000"/>
                                </a:solidFill>
                                <a:latin typeface="Cambria Math" panose="02040503050406030204"/>
                                <a:ea typeface="Cambria Math" panose="02040503050406030204"/>
                              </a:rPr>
                              <m:t>𝑨</m:t>
                            </m:r>
                          </m:sub>
                        </m:sSub>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𝟏</m:t>
                            </m:r>
                          </m:sub>
                        </m:sSub>
                      </m:sup>
                    </m:sSup>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smtClean="0">
                            <a:solidFill>
                              <a:srgbClr val="000000"/>
                            </a:solidFill>
                            <a:latin typeface="Cambria Math" panose="02040503050406030204"/>
                            <a:ea typeface="Cambria Math" panose="02040503050406030204"/>
                          </a:rPr>
                          <m:t>𝑲</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smtClean="0">
                                <a:solidFill>
                                  <a:srgbClr val="000000"/>
                                </a:solidFill>
                                <a:latin typeface="Cambria Math" panose="02040503050406030204"/>
                                <a:ea typeface="Cambria Math" panose="02040503050406030204"/>
                              </a:rPr>
                              <m:t>𝟐</m:t>
                            </m:r>
                          </m:sub>
                        </m:sSub>
                      </m:sup>
                    </m:sSup>
                    <m:r>
                      <a:rPr lang="en-US" altLang="zh-CN" sz="2000" b="1" i="1" kern="0" smtClea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oMath>
                </a14:m>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代入</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𝒀</m:t>
                        </m:r>
                      </m:e>
                      <m:sub>
                        <m:r>
                          <a:rPr lang="en-US" altLang="zh-CN" sz="2000" b="1" i="1" kern="0" smtClea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𝑺</m:t>
                        </m:r>
                      </m:e>
                      <m:sub>
                        <m:r>
                          <a:rPr lang="en-US" altLang="zh-CN" sz="2000" b="1" i="1" kern="0" smtClean="0">
                            <a:solidFill>
                              <a:srgbClr val="000000"/>
                            </a:solidFill>
                            <a:latin typeface="Cambria Math" panose="02040503050406030204"/>
                            <a:ea typeface="Cambria Math" panose="02040503050406030204"/>
                          </a:rPr>
                          <m:t>𝟏</m:t>
                        </m:r>
                      </m:sub>
                    </m:sSub>
                  </m:oMath>
                </a14:m>
                <a:endParaRPr lang="en-US" altLang="zh-CN" sz="2000" b="1" i="1" kern="0" dirty="0">
                  <a:solidFill>
                    <a:srgbClr val="000000"/>
                  </a:solidFill>
                  <a:latin typeface="Cambria Math" panose="02040503050406030204"/>
                  <a:ea typeface="Cambria Math" panose="02040503050406030204"/>
                </a:endParaRPr>
              </a:p>
              <a:p>
                <a:pPr marL="625475" lvl="2" indent="0" eaLnBrk="1" hangingPunct="1">
                  <a:lnSpc>
                    <a:spcPct val="130000"/>
                  </a:lnSpc>
                  <a:spcBef>
                    <a:spcPct val="20000"/>
                  </a:spcBef>
                  <a:buClr>
                    <a:srgbClr val="4768F5"/>
                  </a:buClr>
                  <a:buSzPct val="60000"/>
                  <a:buNone/>
                </a:pP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a:solidFill>
                              <a:srgbClr val="000000"/>
                            </a:solidFill>
                            <a:latin typeface="Cambria Math" panose="02040503050406030204"/>
                            <a:ea typeface="Cambria Math" panose="02040503050406030204"/>
                          </a:rPr>
                          <m:t>𝒎</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𝑿</m:t>
                            </m:r>
                          </m:e>
                          <m:sub>
                            <m:r>
                              <a:rPr lang="en-US" altLang="zh-CN" sz="2000" b="1" i="1" kern="0">
                                <a:solidFill>
                                  <a:srgbClr val="000000"/>
                                </a:solidFill>
                                <a:latin typeface="Cambria Math" panose="02040503050406030204"/>
                                <a:ea typeface="Cambria Math" panose="02040503050406030204"/>
                              </a:rPr>
                              <m:t>𝑨</m:t>
                            </m:r>
                          </m:sub>
                        </m:sSub>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𝟏</m:t>
                            </m:r>
                          </m:sub>
                        </m:sSub>
                      </m:sup>
                    </m:sSup>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a:solidFill>
                              <a:srgbClr val="000000"/>
                            </a:solidFill>
                            <a:latin typeface="Cambria Math" panose="02040503050406030204"/>
                            <a:ea typeface="Cambria Math" panose="02040503050406030204"/>
                          </a:rPr>
                          <m:t>𝑲</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smtClean="0">
                                <a:solidFill>
                                  <a:srgbClr val="000000"/>
                                </a:solidFill>
                                <a:latin typeface="Cambria Math" panose="02040503050406030204"/>
                                <a:ea typeface="Cambria Math" panose="02040503050406030204"/>
                              </a:rPr>
                              <m:t>𝟐</m:t>
                            </m:r>
                          </m:sub>
                        </m:sSub>
                      </m:sup>
                    </m:sSup>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oMath>
                </a14:m>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等式左右移像</a:t>
                </a:r>
                <a:endParaRPr lang="en-US" altLang="zh-CN" sz="2000" b="1" i="1" kern="0" dirty="0">
                  <a:solidFill>
                    <a:srgbClr val="000000"/>
                  </a:solidFill>
                  <a:latin typeface="Cambria Math" panose="02040503050406030204"/>
                  <a:ea typeface="Cambria Math" panose="02040503050406030204"/>
                </a:endParaRPr>
              </a:p>
              <a:p>
                <a:pPr marL="625475" lvl="2" indent="0" eaLnBrk="1" hangingPunct="1">
                  <a:lnSpc>
                    <a:spcPct val="130000"/>
                  </a:lnSpc>
                  <a:spcBef>
                    <a:spcPct val="20000"/>
                  </a:spcBef>
                  <a:buClr>
                    <a:srgbClr val="4768F5"/>
                  </a:buClr>
                  <a:buSzPct val="60000"/>
                  <a:buNone/>
                </a:pPr>
                <a14:m>
                  <m:oMath xmlns:m="http://schemas.openxmlformats.org/officeDocument/2006/math">
                    <m:r>
                      <a:rPr lang="en-US" altLang="zh-CN" sz="2000" b="1" i="1" kern="0">
                        <a:solidFill>
                          <a:srgbClr val="000000"/>
                        </a:solidFill>
                        <a:latin typeface="Cambria Math" panose="02040503050406030204"/>
                        <a:ea typeface="Cambria Math" panose="02040503050406030204"/>
                      </a:rPr>
                      <m:t>𝒎</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𝑿</m:t>
                        </m:r>
                      </m:e>
                      <m:sub>
                        <m:r>
                          <a:rPr lang="en-US" altLang="zh-CN" sz="2000" b="1" i="1" kern="0">
                            <a:solidFill>
                              <a:srgbClr val="000000"/>
                            </a:solidFill>
                            <a:latin typeface="Cambria Math" panose="02040503050406030204"/>
                            <a:ea typeface="Cambria Math" panose="02040503050406030204"/>
                          </a:rPr>
                          <m:t>𝑨</m:t>
                        </m:r>
                      </m:sub>
                    </m:sSub>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𝟏</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𝑲</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𝟐</m:t>
                        </m:r>
                      </m:sub>
                    </m:sSub>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𝒒</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r>
                      <a:rPr lang="en-US" altLang="zh-CN" sz="2000" b="1" i="1" kern="0" smtClea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本原根的性质</a:t>
                </a:r>
                <a:endParaRPr lang="en-US" altLang="zh-CN" sz="2000" b="1" i="1" kern="0" dirty="0">
                  <a:solidFill>
                    <a:srgbClr val="000000"/>
                  </a:solidFill>
                  <a:latin typeface="Cambria Math" panose="02040503050406030204"/>
                  <a:ea typeface="Cambria Math" panose="02040503050406030204"/>
                </a:endParaRPr>
              </a:p>
              <a:p>
                <a:pPr marL="625475" lvl="2" indent="0" eaLnBrk="1" hangingPunct="1">
                  <a:lnSpc>
                    <a:spcPct val="130000"/>
                  </a:lnSpc>
                  <a:spcBef>
                    <a:spcPct val="20000"/>
                  </a:spcBef>
                  <a:buClr>
                    <a:srgbClr val="4768F5"/>
                  </a:buClr>
                  <a:buSzPct val="60000"/>
                  <a:buNone/>
                </a:pPr>
                <a14:m>
                  <m:oMath xmlns:m="http://schemas.openxmlformats.org/officeDocument/2006/math">
                    <m:r>
                      <a:rPr lang="en-US" altLang="zh-CN" sz="2000" b="1" i="1" kern="0">
                        <a:solidFill>
                          <a:srgbClr val="000000"/>
                        </a:solidFill>
                        <a:latin typeface="Cambria Math" panose="02040503050406030204"/>
                        <a:ea typeface="Cambria Math" panose="02040503050406030204"/>
                      </a:rPr>
                      <m:t>𝒎</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𝑿</m:t>
                        </m:r>
                      </m:e>
                      <m:sub>
                        <m:r>
                          <a:rPr lang="en-US" altLang="zh-CN" sz="2000" b="1" i="1" kern="0">
                            <a:solidFill>
                              <a:srgbClr val="000000"/>
                            </a:solidFill>
                            <a:latin typeface="Cambria Math" panose="02040503050406030204"/>
                            <a:ea typeface="Cambria Math" panose="02040503050406030204"/>
                          </a:rPr>
                          <m:t>𝑨</m:t>
                        </m:r>
                      </m:sub>
                    </m:sSub>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𝑲</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𝑲</m:t>
                        </m:r>
                      </m:e>
                      <m: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sup>
                    </m:s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𝒎</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𝑿</m:t>
                        </m:r>
                      </m:e>
                      <m:sub>
                        <m:r>
                          <a:rPr lang="en-US" altLang="zh-CN" sz="2000" b="1" i="1" kern="0">
                            <a:solidFill>
                              <a:srgbClr val="000000"/>
                            </a:solidFill>
                            <a:latin typeface="Cambria Math" panose="02040503050406030204"/>
                            <a:ea typeface="Cambria Math" panose="02040503050406030204"/>
                          </a:rPr>
                          <m:t>𝑨</m:t>
                        </m:r>
                      </m:sub>
                    </m:sSub>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a:solidFill>
                              <a:srgbClr val="000000"/>
                            </a:solidFill>
                            <a:latin typeface="Cambria Math" panose="02040503050406030204"/>
                            <a:ea typeface="Cambria Math" panose="02040503050406030204"/>
                          </a:rPr>
                          <m:t>𝟏</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代入</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𝑺</m:t>
                        </m:r>
                      </m:e>
                      <m:sub>
                        <m:r>
                          <a:rPr lang="en-US" altLang="zh-CN" sz="2000" b="1" i="1" kern="0" smtClean="0">
                            <a:solidFill>
                              <a:srgbClr val="000000"/>
                            </a:solidFill>
                            <a:latin typeface="Cambria Math" panose="02040503050406030204"/>
                            <a:ea typeface="Cambria Math" panose="02040503050406030204"/>
                          </a:rPr>
                          <m:t>𝟐</m:t>
                        </m:r>
                      </m:sub>
                    </m:sSub>
                  </m:oMath>
                </a14:m>
                <a:endParaRPr lang="en-US" altLang="zh-CN" sz="2000" b="1" kern="0" dirty="0">
                  <a:solidFill>
                    <a:srgbClr val="000000"/>
                  </a:solidFill>
                  <a:latin typeface="Tahoma" panose="020B0604030504040204"/>
                  <a:ea typeface="宋体" panose="02010600030101010101" pitchFamily="2" charset="-122"/>
                </a:endParaRPr>
              </a:p>
              <a:p>
                <a:pPr marL="342900" lvl="2" indent="-3429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利用了本原根的性质：对于素数</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，如果</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𝜶</m:t>
                    </m:r>
                  </m:oMath>
                </a14:m>
                <a:r>
                  <a:rPr lang="zh-CN" altLang="en-US" sz="2000" b="1" kern="0" dirty="0">
                    <a:solidFill>
                      <a:srgbClr val="000000"/>
                    </a:solidFill>
                    <a:latin typeface="Tahoma" panose="020B0604030504040204"/>
                    <a:ea typeface="宋体" panose="02010600030101010101" pitchFamily="2" charset="-122"/>
                  </a:rPr>
                  <a:t>是</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的本原跟，则有</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𝜶</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r>
                          <a:rPr lang="en-US" altLang="zh-CN" sz="2000" b="1" i="1" kern="0">
                            <a:solidFill>
                              <a:srgbClr val="000000"/>
                            </a:solidFill>
                            <a:latin typeface="Cambria Math" panose="02040503050406030204"/>
                            <a:ea typeface="宋体" panose="02010600030101010101" pitchFamily="2" charset="-122"/>
                          </a:rPr>
                          <m:t>𝟐</m:t>
                        </m:r>
                      </m:sup>
                    </m:s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p>
                    </m:sSup>
                  </m:oMath>
                </a14:m>
                <a:r>
                  <a:rPr lang="zh-CN" altLang="en-US" sz="2000" b="1" kern="0" dirty="0">
                    <a:solidFill>
                      <a:srgbClr val="000000"/>
                    </a:solidFill>
                    <a:latin typeface="Tahoma" panose="020B0604030504040204"/>
                    <a:ea typeface="宋体" panose="02010600030101010101" pitchFamily="2" charset="-122"/>
                  </a:rPr>
                  <a:t>取模</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dirty="0">
                        <a:solidFill>
                          <a:srgbClr val="000000"/>
                        </a:solidFill>
                        <a:latin typeface="Cambria Math" panose="02040503050406030204"/>
                        <a:ea typeface="宋体" panose="02010600030101010101" pitchFamily="2" charset="-122"/>
                      </a:rPr>
                      <m:t>𝒎𝒐𝒅</m:t>
                    </m:r>
                    <m:r>
                      <a:rPr lang="en-US" altLang="zh-CN" sz="2000" b="1" i="1" kern="0" dirty="0">
                        <a:solidFill>
                          <a:srgbClr val="000000"/>
                        </a:solidFill>
                        <a:latin typeface="Cambria Math" panose="02040503050406030204"/>
                        <a:ea typeface="宋体" panose="02010600030101010101" pitchFamily="2" charset="-122"/>
                      </a:rPr>
                      <m:t> </m:t>
                    </m:r>
                    <m:r>
                      <a:rPr lang="en-US" altLang="zh-CN" sz="2000" b="1" i="1" kern="0" dirty="0">
                        <a:solidFill>
                          <a:srgbClr val="000000"/>
                        </a:solidFill>
                        <a:latin typeface="Cambria Math" panose="02040503050406030204"/>
                        <a:ea typeface="宋体" panose="02010600030101010101" pitchFamily="2" charset="-122"/>
                      </a:rPr>
                      <m:t>𝒒</m:t>
                    </m:r>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后各不相同。如果</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𝜶</m:t>
                    </m:r>
                  </m:oMath>
                </a14:m>
                <a:r>
                  <a:rPr lang="zh-CN" altLang="en-US" sz="2000" b="1" kern="0" dirty="0">
                    <a:solidFill>
                      <a:srgbClr val="000000"/>
                    </a:solidFill>
                    <a:latin typeface="Tahoma" panose="020B0604030504040204"/>
                    <a:ea typeface="宋体" panose="02010600030101010101" pitchFamily="2" charset="-122"/>
                  </a:rPr>
                  <a:t>是</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的本原根，则进一步有</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对于任意整数</a:t>
                </a:r>
                <a14:m>
                  <m:oMath xmlns:m="http://schemas.openxmlformats.org/officeDocument/2006/math">
                    <m:r>
                      <a:rPr lang="en-US" altLang="zh-CN" sz="2000" b="1" i="1" kern="0" dirty="0">
                        <a:solidFill>
                          <a:srgbClr val="000000"/>
                        </a:solidFill>
                        <a:latin typeface="Cambria Math" panose="02040503050406030204"/>
                        <a:ea typeface="宋体" panose="02010600030101010101" pitchFamily="2" charset="-122"/>
                      </a:rPr>
                      <m:t>𝒎</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r>
                          <a:rPr lang="en-US" altLang="zh-CN" sz="2000" b="1" i="1" kern="0">
                            <a:solidFill>
                              <a:srgbClr val="000000"/>
                            </a:solidFill>
                            <a:latin typeface="Cambria Math" panose="02040503050406030204"/>
                            <a:ea typeface="宋体" panose="02010600030101010101" pitchFamily="2" charset="-122"/>
                          </a:rPr>
                          <m:t>𝒎</m:t>
                        </m:r>
                      </m:sup>
                    </m:sSup>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当且仅当</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𝒎</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𝟎</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对于任意整数</a:t>
                </a:r>
                <a14:m>
                  <m:oMath xmlns:m="http://schemas.openxmlformats.org/officeDocument/2006/math">
                    <m:r>
                      <a:rPr lang="en-US" altLang="zh-CN" sz="2000" b="1" i="1" kern="0" dirty="0">
                        <a:solidFill>
                          <a:srgbClr val="000000"/>
                        </a:solidFill>
                        <a:latin typeface="Cambria Math" panose="02040503050406030204"/>
                        <a:ea typeface="宋体" panose="02010600030101010101" pitchFamily="2" charset="-122"/>
                      </a:rPr>
                      <m:t>𝒊</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dirty="0">
                        <a:solidFill>
                          <a:srgbClr val="000000"/>
                        </a:solidFill>
                        <a:latin typeface="Cambria Math" panose="02040503050406030204"/>
                        <a:ea typeface="宋体" panose="02010600030101010101" pitchFamily="2" charset="-122"/>
                      </a:rPr>
                      <m:t>𝒋</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r>
                          <a:rPr lang="en-US" altLang="zh-CN" sz="2000" b="1" i="1" kern="0">
                            <a:solidFill>
                              <a:srgbClr val="000000"/>
                            </a:solidFill>
                            <a:latin typeface="Cambria Math" panose="02040503050406030204"/>
                            <a:ea typeface="宋体" panose="02010600030101010101" pitchFamily="2" charset="-122"/>
                          </a:rPr>
                          <m:t>𝒊</m:t>
                        </m:r>
                      </m:sup>
                    </m:sSup>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r>
                          <a:rPr lang="en-US" altLang="zh-CN" sz="2000" b="1" i="1" kern="0">
                            <a:solidFill>
                              <a:srgbClr val="000000"/>
                            </a:solidFill>
                            <a:latin typeface="Cambria Math" panose="02040503050406030204"/>
                            <a:ea typeface="宋体" panose="02010600030101010101" pitchFamily="2" charset="-122"/>
                          </a:rPr>
                          <m:t>𝒋</m:t>
                        </m:r>
                      </m:sup>
                    </m:sSup>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当且仅当</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𝒋</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323528" y="548680"/>
                <a:ext cx="8784976" cy="5832648"/>
              </a:xfrm>
              <a:prstGeom prst="rect">
                <a:avLst/>
              </a:prstGeom>
              <a:blipFill rotWithShape="1">
                <a:blip r:embed="rId3"/>
                <a:stretch>
                  <a:fillRect l="-4" t="-1" r="1" b="-37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Rectangle 2"/>
          <p:cNvSpPr txBox="1">
            <a:spLocks noChangeArrowheads="1"/>
          </p:cNvSpPr>
          <p:nvPr/>
        </p:nvSpPr>
        <p:spPr>
          <a:xfrm>
            <a:off x="6156176" y="0"/>
            <a:ext cx="298189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13.2 </a:t>
            </a:r>
            <a:r>
              <a:rPr lang="en-US" altLang="zh-CN" sz="2000" dirty="0" err="1">
                <a:solidFill>
                  <a:srgbClr val="4F56AD"/>
                </a:solidFill>
                <a:latin typeface="黑体" panose="02010609060101010101" pitchFamily="49" charset="-122"/>
              </a:rPr>
              <a:t>ElGamal</a:t>
            </a:r>
            <a:r>
              <a:rPr lang="zh-CN" altLang="en-US" sz="2000" dirty="0">
                <a:solidFill>
                  <a:srgbClr val="4F56AD"/>
                </a:solidFill>
                <a:latin typeface="黑体" panose="02010609060101010101" pitchFamily="49" charset="-122"/>
              </a:rPr>
              <a:t>数字签名方案</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a:xfrm>
                <a:off x="428625" y="1268760"/>
                <a:ext cx="8229600" cy="4525963"/>
              </a:xfrm>
            </p:spPr>
            <p:txBody>
              <a:bodyPr>
                <a:noAutofit/>
              </a:body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同</a:t>
                </a:r>
                <a:r>
                  <a:rPr kumimoji="1" lang="en-US" altLang="zh-CN" sz="2000" b="1" kern="0" dirty="0" err="1">
                    <a:solidFill>
                      <a:srgbClr val="000000"/>
                    </a:solidFill>
                    <a:latin typeface="Tahoma" panose="020B0604030504040204"/>
                    <a:ea typeface="宋体" panose="02010600030101010101" pitchFamily="2" charset="-122"/>
                  </a:rPr>
                  <a:t>ElGamal</a:t>
                </a:r>
                <a:r>
                  <a:rPr kumimoji="1" lang="zh-CN" altLang="en-US" sz="2000" b="1" kern="0" dirty="0">
                    <a:solidFill>
                      <a:srgbClr val="000000"/>
                    </a:solidFill>
                    <a:latin typeface="Tahoma" panose="020B0604030504040204"/>
                    <a:ea typeface="宋体" panose="02010600030101010101" pitchFamily="2" charset="-122"/>
                  </a:rPr>
                  <a:t>数字签名方案相同，</a:t>
                </a:r>
                <a:r>
                  <a:rPr kumimoji="1" lang="en-US" altLang="zh-CN" sz="2000" b="1" kern="0" dirty="0" err="1">
                    <a:solidFill>
                      <a:srgbClr val="000000"/>
                    </a:solidFill>
                    <a:latin typeface="Tahoma" panose="020B0604030504040204"/>
                    <a:ea typeface="宋体" panose="02010600030101010101" pitchFamily="2" charset="-122"/>
                  </a:rPr>
                  <a:t>Schnorr</a:t>
                </a:r>
                <a:r>
                  <a:rPr kumimoji="1" lang="zh-CN" altLang="en-US" sz="2000" b="1" kern="0" dirty="0">
                    <a:solidFill>
                      <a:srgbClr val="000000"/>
                    </a:solidFill>
                    <a:latin typeface="Tahoma" panose="020B0604030504040204"/>
                    <a:ea typeface="宋体" panose="02010600030101010101" pitchFamily="2" charset="-122"/>
                  </a:rPr>
                  <a:t>数字签名方案也是基于离散对数的。</a:t>
                </a:r>
                <a:r>
                  <a:rPr kumimoji="1" lang="en-US" altLang="zh-CN" sz="2000" b="1" kern="0" dirty="0" err="1">
                    <a:solidFill>
                      <a:srgbClr val="000000"/>
                    </a:solidFill>
                    <a:latin typeface="Tahoma" panose="020B0604030504040204"/>
                    <a:ea typeface="宋体" panose="02010600030101010101" pitchFamily="2" charset="-122"/>
                  </a:rPr>
                  <a:t>Schnorr</a:t>
                </a:r>
                <a:r>
                  <a:rPr kumimoji="1" lang="zh-CN" altLang="en-US" sz="2000" b="1" kern="0" dirty="0">
                    <a:solidFill>
                      <a:srgbClr val="000000"/>
                    </a:solidFill>
                    <a:latin typeface="Tahoma" panose="020B0604030504040204"/>
                    <a:ea typeface="宋体" panose="02010600030101010101" pitchFamily="2" charset="-122"/>
                  </a:rPr>
                  <a:t>方案将生成签名所需的消息</a:t>
                </a:r>
                <a:r>
                  <a:rPr kumimoji="1" lang="zh-CN" altLang="en-US" sz="2000" b="1" kern="0" dirty="0">
                    <a:solidFill>
                      <a:srgbClr val="FF0000"/>
                    </a:solidFill>
                    <a:latin typeface="Tahoma" panose="020B0604030504040204"/>
                    <a:ea typeface="宋体" panose="02010600030101010101" pitchFamily="2" charset="-122"/>
                  </a:rPr>
                  <a:t>计算量最小化</a:t>
                </a:r>
                <a:r>
                  <a:rPr kumimoji="1" lang="zh-CN" altLang="en-US" sz="2000" b="1" kern="0" dirty="0">
                    <a:solidFill>
                      <a:srgbClr val="000000"/>
                    </a:solidFill>
                    <a:latin typeface="Tahoma" panose="020B0604030504040204"/>
                    <a:ea typeface="宋体" panose="02010600030101010101" pitchFamily="2" charset="-122"/>
                  </a:rPr>
                  <a:t>。生成签名的主要工作不依赖于消息，可以在处理器空闲时执行。生成签名过程与消息相关的部分需要进行</a:t>
                </a:r>
                <a14:m>
                  <m:oMath xmlns:m="http://schemas.openxmlformats.org/officeDocument/2006/math">
                    <m:r>
                      <a:rPr kumimoji="1" lang="en-US" altLang="zh-CN" sz="2000" b="1" i="1" kern="0" dirty="0" smtClean="0">
                        <a:solidFill>
                          <a:srgbClr val="000000"/>
                        </a:solidFill>
                        <a:latin typeface="Cambria Math" panose="02040503050406030204"/>
                        <a:ea typeface="宋体" panose="02010600030101010101" pitchFamily="2" charset="-122"/>
                      </a:rPr>
                      <m:t>𝟐</m:t>
                    </m:r>
                    <m:r>
                      <a:rPr kumimoji="1" lang="en-US" altLang="zh-CN" sz="2000" b="1" i="1" kern="0" dirty="0" smtClean="0">
                        <a:solidFill>
                          <a:srgbClr val="000000"/>
                        </a:solidFill>
                        <a:latin typeface="Cambria Math" panose="02040503050406030204"/>
                        <a:ea typeface="宋体" panose="02010600030101010101" pitchFamily="2" charset="-122"/>
                      </a:rPr>
                      <m:t>𝒏</m:t>
                    </m:r>
                  </m:oMath>
                </a14:m>
                <a:r>
                  <a:rPr kumimoji="1" lang="zh-CN" altLang="en-US" sz="2000" b="1" kern="0" dirty="0">
                    <a:solidFill>
                      <a:srgbClr val="000000"/>
                    </a:solidFill>
                    <a:latin typeface="Tahoma" panose="020B0604030504040204"/>
                    <a:ea typeface="宋体" panose="02010600030101010101" pitchFamily="2" charset="-122"/>
                  </a:rPr>
                  <a:t>位长度的整数与</a:t>
                </a:r>
                <a14:m>
                  <m:oMath xmlns:m="http://schemas.openxmlformats.org/officeDocument/2006/math">
                    <m:r>
                      <a:rPr kumimoji="1" lang="en-US" altLang="zh-CN" sz="2000" b="1" i="1" kern="0" dirty="0" smtClean="0">
                        <a:solidFill>
                          <a:srgbClr val="000000"/>
                        </a:solidFill>
                        <a:latin typeface="Cambria Math" panose="02040503050406030204"/>
                        <a:ea typeface="宋体" panose="02010600030101010101" pitchFamily="2" charset="-122"/>
                      </a:rPr>
                      <m:t>𝒏</m:t>
                    </m:r>
                  </m:oMath>
                </a14:m>
                <a:r>
                  <a:rPr kumimoji="1" lang="zh-CN" altLang="en-US" sz="2000" b="1" kern="0" dirty="0">
                    <a:solidFill>
                      <a:srgbClr val="000000"/>
                    </a:solidFill>
                    <a:latin typeface="Tahoma" panose="020B0604030504040204"/>
                    <a:ea typeface="宋体" panose="02010600030101010101" pitchFamily="2" charset="-122"/>
                  </a:rPr>
                  <a:t>位长度的整数相乘。</a:t>
                </a:r>
                <a:endParaRPr kumimoji="1"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该方案基于素数模</a:t>
                </a:r>
                <a14:m>
                  <m:oMath xmlns:m="http://schemas.openxmlformats.org/officeDocument/2006/math">
                    <m:r>
                      <a:rPr kumimoji="1" lang="en-US" altLang="zh-CN" sz="2000" b="1" i="1" kern="0" dirty="0" smtClean="0">
                        <a:solidFill>
                          <a:srgbClr val="000000"/>
                        </a:solidFill>
                        <a:latin typeface="Cambria Math" panose="02040503050406030204"/>
                        <a:ea typeface="宋体" panose="02010600030101010101" pitchFamily="2" charset="-122"/>
                      </a:rPr>
                      <m:t>𝒑</m:t>
                    </m:r>
                  </m:oMath>
                </a14:m>
                <a:r>
                  <a:rPr kumimoji="1" lang="zh-CN" altLang="en-US" sz="2000" b="1" kern="0" dirty="0">
                    <a:solidFill>
                      <a:srgbClr val="000000"/>
                    </a:solidFill>
                    <a:latin typeface="Tahoma" panose="020B0604030504040204"/>
                    <a:ea typeface="宋体" panose="02010600030101010101" pitchFamily="2" charset="-122"/>
                  </a:rPr>
                  <a:t>，且</a:t>
                </a:r>
                <a14:m>
                  <m:oMath xmlns:m="http://schemas.openxmlformats.org/officeDocument/2006/math">
                    <m:r>
                      <a:rPr kumimoji="1" lang="en-US" altLang="zh-CN" sz="2000" b="1" i="1" kern="0" dirty="0" smtClean="0">
                        <a:solidFill>
                          <a:srgbClr val="000000"/>
                        </a:solidFill>
                        <a:latin typeface="Cambria Math" panose="02040503050406030204"/>
                        <a:ea typeface="宋体" panose="02010600030101010101" pitchFamily="2" charset="-122"/>
                      </a:rPr>
                      <m:t>𝒑</m:t>
                    </m:r>
                    <m:r>
                      <a:rPr kumimoji="1" lang="en-US" altLang="zh-CN" sz="2000" b="1" i="1" kern="0" dirty="0" smtClean="0">
                        <a:solidFill>
                          <a:srgbClr val="000000"/>
                        </a:solidFill>
                        <a:latin typeface="Cambria Math" panose="02040503050406030204"/>
                        <a:ea typeface="宋体" panose="02010600030101010101" pitchFamily="2" charset="-122"/>
                      </a:rPr>
                      <m:t>−</m:t>
                    </m:r>
                    <m:r>
                      <a:rPr kumimoji="1" lang="en-US" altLang="zh-CN" sz="2000" b="1" i="1" kern="0" dirty="0" smtClean="0">
                        <a:solidFill>
                          <a:srgbClr val="000000"/>
                        </a:solidFill>
                        <a:latin typeface="Cambria Math" panose="02040503050406030204"/>
                        <a:ea typeface="宋体" panose="02010600030101010101" pitchFamily="2" charset="-122"/>
                      </a:rPr>
                      <m:t>𝟏</m:t>
                    </m:r>
                  </m:oMath>
                </a14:m>
                <a:r>
                  <a:rPr kumimoji="1" lang="zh-CN" altLang="en-US" sz="2000" b="1" kern="0" dirty="0">
                    <a:solidFill>
                      <a:srgbClr val="000000"/>
                    </a:solidFill>
                    <a:latin typeface="Tahoma" panose="020B0604030504040204"/>
                    <a:ea typeface="宋体" panose="02010600030101010101" pitchFamily="2" charset="-122"/>
                  </a:rPr>
                  <a:t>包含大素数因子</a:t>
                </a:r>
                <a14:m>
                  <m:oMath xmlns:m="http://schemas.openxmlformats.org/officeDocument/2006/math">
                    <m:r>
                      <a:rPr kumimoji="1" lang="en-US" altLang="zh-CN" sz="2000" b="1" i="1" kern="0" dirty="0" smtClean="0">
                        <a:solidFill>
                          <a:srgbClr val="000000"/>
                        </a:solidFill>
                        <a:latin typeface="Cambria Math" panose="02040503050406030204"/>
                        <a:ea typeface="宋体" panose="02010600030101010101" pitchFamily="2" charset="-122"/>
                      </a:rPr>
                      <m:t>𝒒</m:t>
                    </m:r>
                  </m:oMath>
                </a14:m>
                <a:r>
                  <a:rPr kumimoji="1" lang="zh-CN" altLang="en-US" sz="2000" b="1" kern="0" dirty="0">
                    <a:solidFill>
                      <a:srgbClr val="000000"/>
                    </a:solidFill>
                    <a:latin typeface="Tahoma" panose="020B0604030504040204"/>
                    <a:ea typeface="宋体" panose="02010600030101010101" pitchFamily="2" charset="-122"/>
                  </a:rPr>
                  <a:t>，即</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𝒑</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𝟎</m:t>
                    </m:r>
                    <m:r>
                      <a:rPr kumimoji="1" lang="en-US" altLang="zh-CN" sz="2000" b="1" i="1" kern="0" smtClean="0">
                        <a:solidFill>
                          <a:srgbClr val="000000"/>
                        </a:solidFill>
                        <a:latin typeface="Cambria Math" panose="02040503050406030204"/>
                        <a:ea typeface="Cambria Math" panose="02040503050406030204"/>
                      </a:rPr>
                      <m:t> (</m:t>
                    </m:r>
                    <m:r>
                      <a:rPr kumimoji="1" lang="en-US" altLang="zh-CN" sz="2000" b="1" i="1" kern="0" smtClean="0">
                        <a:solidFill>
                          <a:srgbClr val="000000"/>
                        </a:solidFill>
                        <a:latin typeface="Cambria Math" panose="02040503050406030204"/>
                        <a:ea typeface="Cambria Math" panose="02040503050406030204"/>
                      </a:rPr>
                      <m:t>𝒎𝒐𝒅</m:t>
                    </m:r>
                    <m:r>
                      <a:rPr kumimoji="1" lang="en-US" altLang="zh-CN" sz="2000" b="1" i="1" kern="0" smtClean="0">
                        <a:solidFill>
                          <a:srgbClr val="000000"/>
                        </a:solidFill>
                        <a:latin typeface="Cambria Math" panose="02040503050406030204"/>
                        <a:ea typeface="Cambria Math" panose="02040503050406030204"/>
                      </a:rPr>
                      <m:t> </m:t>
                    </m:r>
                    <m:r>
                      <a:rPr kumimoji="1" lang="en-US" altLang="zh-CN" sz="2000" b="1" i="1" kern="0" smtClean="0">
                        <a:solidFill>
                          <a:srgbClr val="000000"/>
                        </a:solidFill>
                        <a:latin typeface="Cambria Math" panose="02040503050406030204"/>
                        <a:ea typeface="Cambria Math" panose="02040503050406030204"/>
                      </a:rPr>
                      <m:t>𝒒</m:t>
                    </m:r>
                    <m:r>
                      <a:rPr kumimoji="1" lang="en-US" altLang="zh-CN" sz="2000" b="1" i="1" kern="0" smtClean="0">
                        <a:solidFill>
                          <a:srgbClr val="000000"/>
                        </a:solidFill>
                        <a:latin typeface="Cambria Math" panose="02040503050406030204"/>
                        <a:ea typeface="Cambria Math" panose="02040503050406030204"/>
                      </a:rPr>
                      <m:t>)</m:t>
                    </m:r>
                  </m:oMath>
                </a14:m>
                <a:r>
                  <a:rPr kumimoji="1" lang="zh-CN" altLang="en-US" sz="2000" b="1" kern="0" dirty="0">
                    <a:solidFill>
                      <a:srgbClr val="000000"/>
                    </a:solidFill>
                    <a:latin typeface="Tahoma" panose="020B0604030504040204"/>
                    <a:ea typeface="宋体" panose="02010600030101010101" pitchFamily="2" charset="-122"/>
                  </a:rPr>
                  <a:t>。一般取</a:t>
                </a:r>
                <a14:m>
                  <m:oMath xmlns:m="http://schemas.openxmlformats.org/officeDocument/2006/math">
                    <m:r>
                      <a:rPr kumimoji="1" lang="en-US" altLang="zh-CN" sz="2000" b="1" i="1" kern="0">
                        <a:solidFill>
                          <a:srgbClr val="000000"/>
                        </a:solidFill>
                        <a:latin typeface="Cambria Math" panose="02040503050406030204"/>
                        <a:ea typeface="宋体" panose="02010600030101010101" pitchFamily="2" charset="-122"/>
                      </a:rPr>
                      <m:t>𝒑</m:t>
                    </m:r>
                    <m:r>
                      <a:rPr kumimoji="1" lang="en-US" altLang="zh-CN" sz="2000" b="1" i="1" kern="0" smtClean="0">
                        <a:solidFill>
                          <a:srgbClr val="000000"/>
                        </a:solidFill>
                        <a:latin typeface="Cambria Math" panose="02040503050406030204"/>
                        <a:ea typeface="Cambria Math" panose="02040503050406030204"/>
                      </a:rPr>
                      <m:t>≈</m:t>
                    </m:r>
                    <m:sSup>
                      <m:sSupPr>
                        <m:ctrlPr>
                          <a:rPr kumimoji="1" lang="en-US" altLang="zh-CN" sz="2000" b="1" i="1" kern="0" smtClean="0">
                            <a:solidFill>
                              <a:srgbClr val="000000"/>
                            </a:solidFill>
                            <a:latin typeface="Cambria Math" panose="02040503050406030204" pitchFamily="18" charset="0"/>
                            <a:ea typeface="Cambria Math" panose="02040503050406030204"/>
                          </a:rPr>
                        </m:ctrlPr>
                      </m:sSupPr>
                      <m:e>
                        <m:r>
                          <a:rPr kumimoji="1" lang="en-US" altLang="zh-CN" sz="2000" b="1" i="1" kern="0" smtClean="0">
                            <a:solidFill>
                              <a:srgbClr val="000000"/>
                            </a:solidFill>
                            <a:latin typeface="Cambria Math" panose="02040503050406030204"/>
                            <a:ea typeface="Cambria Math" panose="02040503050406030204"/>
                          </a:rPr>
                          <m:t>𝟐</m:t>
                        </m:r>
                      </m:e>
                      <m:sup>
                        <m:r>
                          <a:rPr kumimoji="1" lang="en-US" altLang="zh-CN" sz="2000" b="1" i="1" kern="0" smtClean="0">
                            <a:solidFill>
                              <a:srgbClr val="000000"/>
                            </a:solidFill>
                            <a:latin typeface="Cambria Math" panose="02040503050406030204"/>
                            <a:ea typeface="Cambria Math" panose="02040503050406030204"/>
                          </a:rPr>
                          <m:t>𝟏𝟎𝟐𝟒</m:t>
                        </m:r>
                      </m:sup>
                    </m:sSup>
                  </m:oMath>
                </a14:m>
                <a:r>
                  <a:rPr kumimoji="1"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𝒒</m:t>
                    </m:r>
                    <m:r>
                      <a:rPr kumimoji="1" lang="en-US" altLang="zh-CN" sz="2000" b="1" i="1" kern="0">
                        <a:solidFill>
                          <a:srgbClr val="000000"/>
                        </a:solidFill>
                        <a:latin typeface="Cambria Math" panose="02040503050406030204"/>
                        <a:ea typeface="Cambria Math" panose="02040503050406030204"/>
                      </a:rPr>
                      <m:t>≈</m:t>
                    </m:r>
                    <m:sSup>
                      <m:sSupPr>
                        <m:ctrlPr>
                          <a:rPr kumimoji="1" lang="en-US" altLang="zh-CN" sz="2000" b="1" i="1" kern="0">
                            <a:solidFill>
                              <a:srgbClr val="000000"/>
                            </a:solidFill>
                            <a:latin typeface="Cambria Math" panose="02040503050406030204" pitchFamily="18" charset="0"/>
                            <a:ea typeface="Cambria Math" panose="02040503050406030204"/>
                          </a:rPr>
                        </m:ctrlPr>
                      </m:sSupPr>
                      <m:e>
                        <m:r>
                          <a:rPr kumimoji="1" lang="en-US" altLang="zh-CN" sz="2000" b="1" i="1" kern="0">
                            <a:solidFill>
                              <a:srgbClr val="000000"/>
                            </a:solidFill>
                            <a:latin typeface="Cambria Math" panose="02040503050406030204"/>
                            <a:ea typeface="Cambria Math" panose="02040503050406030204"/>
                          </a:rPr>
                          <m:t>𝟐</m:t>
                        </m:r>
                      </m:e>
                      <m:sup>
                        <m:r>
                          <a:rPr kumimoji="1" lang="en-US" altLang="zh-CN" sz="2000" b="1" i="1" kern="0" smtClean="0">
                            <a:solidFill>
                              <a:srgbClr val="000000"/>
                            </a:solidFill>
                            <a:latin typeface="Cambria Math" panose="02040503050406030204"/>
                            <a:ea typeface="Cambria Math" panose="02040503050406030204"/>
                          </a:rPr>
                          <m:t>𝟏𝟔𝟎</m:t>
                        </m:r>
                      </m:sup>
                    </m:sSup>
                  </m:oMath>
                </a14:m>
                <a:r>
                  <a:rPr kumimoji="1" lang="zh-CN" altLang="en-US" sz="2000" b="1" kern="0" dirty="0">
                    <a:solidFill>
                      <a:srgbClr val="000000"/>
                    </a:solidFill>
                    <a:latin typeface="Tahoma" panose="020B0604030504040204"/>
                    <a:ea typeface="宋体" panose="02010600030101010101" pitchFamily="2" charset="-122"/>
                  </a:rPr>
                  <a:t>，即</a:t>
                </a:r>
                <a:r>
                  <a:rPr kumimoji="1" lang="en-US" altLang="zh-CN" sz="2000" b="1" kern="0" dirty="0">
                    <a:solidFill>
                      <a:srgbClr val="000000"/>
                    </a:solidFill>
                    <a:latin typeface="Tahoma" panose="020B0604030504040204"/>
                    <a:ea typeface="宋体" panose="02010600030101010101" pitchFamily="2" charset="-122"/>
                  </a:rPr>
                  <a:t>q</a:t>
                </a:r>
                <a:r>
                  <a:rPr kumimoji="1" lang="zh-CN" altLang="en-US" sz="2000" b="1" kern="0" dirty="0">
                    <a:solidFill>
                      <a:srgbClr val="000000"/>
                    </a:solidFill>
                    <a:latin typeface="Tahoma" panose="020B0604030504040204"/>
                    <a:ea typeface="宋体" panose="02010600030101010101" pitchFamily="2" charset="-122"/>
                  </a:rPr>
                  <a:t>是</a:t>
                </a:r>
                <a:r>
                  <a:rPr kumimoji="1" lang="en-US" altLang="zh-CN" sz="2000" b="1" kern="0" dirty="0">
                    <a:solidFill>
                      <a:srgbClr val="000000"/>
                    </a:solidFill>
                    <a:latin typeface="Tahoma" panose="020B0604030504040204"/>
                    <a:ea typeface="宋体" panose="02010600030101010101" pitchFamily="2" charset="-122"/>
                  </a:rPr>
                  <a:t>1024</a:t>
                </a:r>
                <a:r>
                  <a:rPr kumimoji="1" lang="zh-CN" altLang="en-US" sz="2000" b="1" kern="0" dirty="0">
                    <a:solidFill>
                      <a:srgbClr val="000000"/>
                    </a:solidFill>
                    <a:latin typeface="Tahoma" panose="020B0604030504040204"/>
                    <a:ea typeface="宋体" panose="02010600030101010101" pitchFamily="2" charset="-122"/>
                  </a:rPr>
                  <a:t>位整数，</a:t>
                </a:r>
                <a:r>
                  <a:rPr kumimoji="1" lang="en-US" altLang="zh-CN" sz="2000" b="1" kern="0" dirty="0">
                    <a:solidFill>
                      <a:srgbClr val="000000"/>
                    </a:solidFill>
                    <a:latin typeface="Tahoma" panose="020B0604030504040204"/>
                    <a:ea typeface="宋体" panose="02010600030101010101" pitchFamily="2" charset="-122"/>
                  </a:rPr>
                  <a:t>q</a:t>
                </a:r>
                <a:r>
                  <a:rPr kumimoji="1" lang="zh-CN" altLang="en-US" sz="2000" b="1" kern="0" dirty="0">
                    <a:solidFill>
                      <a:srgbClr val="000000"/>
                    </a:solidFill>
                    <a:latin typeface="Tahoma" panose="020B0604030504040204"/>
                    <a:ea typeface="宋体" panose="02010600030101010101" pitchFamily="2" charset="-122"/>
                  </a:rPr>
                  <a:t>是</a:t>
                </a:r>
                <a:r>
                  <a:rPr kumimoji="1" lang="en-US" altLang="zh-CN" sz="2000" b="1" kern="0" dirty="0">
                    <a:solidFill>
                      <a:srgbClr val="000000"/>
                    </a:solidFill>
                    <a:latin typeface="Tahoma" panose="020B0604030504040204"/>
                    <a:ea typeface="宋体" panose="02010600030101010101" pitchFamily="2" charset="-122"/>
                  </a:rPr>
                  <a:t>160</a:t>
                </a:r>
                <a:r>
                  <a:rPr kumimoji="1" lang="zh-CN" altLang="en-US" sz="2000" b="1" kern="0" dirty="0">
                    <a:solidFill>
                      <a:srgbClr val="000000"/>
                    </a:solidFill>
                    <a:latin typeface="Tahoma" panose="020B0604030504040204"/>
                    <a:ea typeface="宋体" panose="02010600030101010101" pitchFamily="2" charset="-122"/>
                  </a:rPr>
                  <a:t>位整数，也正好等于</a:t>
                </a:r>
                <a:r>
                  <a:rPr kumimoji="1" lang="en-US" altLang="zh-CN" sz="2000" b="1" kern="0" dirty="0">
                    <a:solidFill>
                      <a:srgbClr val="000000"/>
                    </a:solidFill>
                    <a:latin typeface="Tahoma" panose="020B0604030504040204"/>
                    <a:ea typeface="宋体" panose="02010600030101010101" pitchFamily="2" charset="-122"/>
                  </a:rPr>
                  <a:t>SHA-1</a:t>
                </a:r>
                <a:r>
                  <a:rPr kumimoji="1" lang="zh-CN" altLang="en-US" sz="2000" b="1" kern="0" dirty="0">
                    <a:solidFill>
                      <a:srgbClr val="000000"/>
                    </a:solidFill>
                    <a:latin typeface="Tahoma" panose="020B0604030504040204"/>
                    <a:ea typeface="宋体" panose="02010600030101010101" pitchFamily="2" charset="-122"/>
                  </a:rPr>
                  <a:t>中</a:t>
                </a:r>
                <a:r>
                  <a:rPr kumimoji="1" lang="en-US" altLang="zh-CN" sz="2000" b="1" kern="0" dirty="0">
                    <a:solidFill>
                      <a:srgbClr val="000000"/>
                    </a:solidFill>
                    <a:latin typeface="Tahoma" panose="020B0604030504040204"/>
                    <a:ea typeface="宋体" panose="02010600030101010101" pitchFamily="2" charset="-122"/>
                  </a:rPr>
                  <a:t>Hash</a:t>
                </a:r>
                <a:r>
                  <a:rPr kumimoji="1" lang="zh-CN" altLang="en-US" sz="2000" b="1" kern="0" dirty="0">
                    <a:solidFill>
                      <a:srgbClr val="000000"/>
                    </a:solidFill>
                    <a:latin typeface="Tahoma" panose="020B0604030504040204"/>
                    <a:ea typeface="宋体" panose="02010600030101010101" pitchFamily="2" charset="-122"/>
                  </a:rPr>
                  <a:t>值的长度。</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21507" name="Rectangle 3"/>
              <p:cNvSpPr>
                <a:spLocks noRot="1" noChangeAspect="1" noMove="1" noResize="1" noEditPoints="1" noAdjustHandles="1" noChangeArrowheads="1" noChangeShapeType="1" noTextEdit="1"/>
              </p:cNvSpPr>
              <p:nvPr>
                <p:ph idx="1"/>
              </p:nvPr>
            </p:nvSpPr>
            <p:spPr>
              <a:xfrm>
                <a:off x="428625" y="1268760"/>
                <a:ext cx="8229600" cy="4525963"/>
              </a:xfrm>
              <a:blipFill rotWithShape="1">
                <a:blip r:embed="rId3"/>
                <a:stretch>
                  <a:fillRect t="-1" b="8"/>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13.3 </a:t>
            </a:r>
            <a:r>
              <a:rPr lang="en-US" altLang="zh-CN" sz="2800" dirty="0" err="1">
                <a:solidFill>
                  <a:srgbClr val="000000"/>
                </a:solidFill>
                <a:latin typeface="黑体" panose="02010609060101010101" pitchFamily="49" charset="-122"/>
              </a:rPr>
              <a:t>Schnorr</a:t>
            </a:r>
            <a:r>
              <a:rPr lang="zh-CN" altLang="en-US" sz="2800" dirty="0">
                <a:solidFill>
                  <a:srgbClr val="000000"/>
                </a:solidFill>
                <a:latin typeface="黑体" panose="02010609060101010101" pitchFamily="49" charset="-122"/>
              </a:rPr>
              <a:t>数字签名方案</a:t>
            </a:r>
          </a:p>
        </p:txBody>
      </p:sp>
      <p:sp>
        <p:nvSpPr>
          <p:cNvPr id="6" name="Rectangle 2"/>
          <p:cNvSpPr txBox="1">
            <a:spLocks noChangeArrowheads="1"/>
          </p:cNvSpPr>
          <p:nvPr/>
        </p:nvSpPr>
        <p:spPr>
          <a:xfrm>
            <a:off x="6732240" y="0"/>
            <a:ext cx="240583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第十三章 </a:t>
            </a:r>
            <a:r>
              <a:rPr lang="en-US" altLang="zh-CN" sz="2000" dirty="0">
                <a:solidFill>
                  <a:srgbClr val="0070C0"/>
                </a:solidFill>
              </a:rPr>
              <a:t>– </a:t>
            </a:r>
            <a:r>
              <a:rPr lang="zh-CN" altLang="en-US" sz="2000" dirty="0">
                <a:solidFill>
                  <a:srgbClr val="0070C0"/>
                </a:solidFill>
              </a:rPr>
              <a:t>数字签名</a:t>
            </a:r>
            <a:endParaRPr lang="en-US" altLang="zh-CN" sz="2000"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764704"/>
                <a:ext cx="8229600" cy="51845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该方案的第一步是生成公钥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私钥对，包括以下步骤：</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选择素数</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𝒑</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 </m:t>
                    </m:r>
                  </m:oMath>
                </a14:m>
                <a:r>
                  <a:rPr lang="zh-CN" altLang="en-US" sz="2000" b="1" kern="0" dirty="0">
                    <a:solidFill>
                      <a:srgbClr val="000000"/>
                    </a:solidFill>
                    <a:latin typeface="Tahoma" panose="020B0604030504040204"/>
                    <a:ea typeface="宋体" panose="02010600030101010101" pitchFamily="2" charset="-122"/>
                  </a:rPr>
                  <a:t>，使得</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𝒒</m:t>
                    </m:r>
                  </m:oMath>
                </a14:m>
                <a:r>
                  <a:rPr lang="zh-CN" altLang="en-US" sz="2000" b="1" kern="0" dirty="0">
                    <a:solidFill>
                      <a:srgbClr val="000000"/>
                    </a:solidFill>
                    <a:latin typeface="Tahoma" panose="020B0604030504040204"/>
                    <a:ea typeface="宋体" panose="02010600030101010101" pitchFamily="2" charset="-122"/>
                  </a:rPr>
                  <a:t>是</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𝒑</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oMath>
                </a14:m>
                <a:r>
                  <a:rPr lang="zh-CN" altLang="en-US" sz="2000" b="1" kern="0" dirty="0">
                    <a:solidFill>
                      <a:srgbClr val="000000"/>
                    </a:solidFill>
                    <a:latin typeface="Tahoma" panose="020B0604030504040204"/>
                    <a:ea typeface="宋体" panose="02010600030101010101" pitchFamily="2" charset="-122"/>
                  </a:rPr>
                  <a:t>的素因子。</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选择整数</a:t>
                </a:r>
                <a14:m>
                  <m:oMath xmlns:m="http://schemas.openxmlformats.org/officeDocument/2006/math">
                    <m:r>
                      <a:rPr lang="zh-CN" altLang="en-US" sz="2000" b="1" i="1" kern="0">
                        <a:solidFill>
                          <a:srgbClr val="000000"/>
                        </a:solidFill>
                        <a:latin typeface="Cambria Math" panose="02040503050406030204"/>
                        <a:ea typeface="Cambria Math" panose="02040503050406030204"/>
                      </a:rPr>
                      <m:t>𝜶</m:t>
                    </m:r>
                  </m:oMath>
                </a14:m>
                <a:r>
                  <a:rPr lang="zh-CN" altLang="en-US" sz="2000" b="1" kern="0" dirty="0">
                    <a:solidFill>
                      <a:srgbClr val="000000"/>
                    </a:solidFill>
                    <a:latin typeface="Tahoma" panose="020B0604030504040204"/>
                    <a:ea typeface="宋体" panose="02010600030101010101" pitchFamily="2" charset="-122"/>
                  </a:rPr>
                  <a:t>，使得</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smtClean="0">
                            <a:solidFill>
                              <a:srgbClr val="000000"/>
                            </a:solidFill>
                            <a:latin typeface="Cambria Math" panose="02040503050406030204"/>
                            <a:ea typeface="Cambria Math" panose="02040503050406030204"/>
                          </a:rPr>
                          <m:t>𝒒</m:t>
                        </m:r>
                      </m:sup>
                    </m:s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𝒑</m:t>
                    </m:r>
                  </m:oMath>
                </a14:m>
                <a:r>
                  <a:rPr lang="zh-CN" altLang="en-US" sz="2000" b="1" kern="0" dirty="0">
                    <a:solidFill>
                      <a:srgbClr val="000000"/>
                    </a:solidFill>
                    <a:latin typeface="Tahoma" panose="020B0604030504040204"/>
                    <a:ea typeface="宋体" panose="02010600030101010101" pitchFamily="2" charset="-122"/>
                  </a:rPr>
                  <a:t>。值</a:t>
                </a:r>
                <a14:m>
                  <m:oMath xmlns:m="http://schemas.openxmlformats.org/officeDocument/2006/math">
                    <m:r>
                      <a:rPr lang="zh-CN" altLang="en-US" sz="2000" b="1" i="1" kern="0">
                        <a:solidFill>
                          <a:srgbClr val="000000"/>
                        </a:solidFill>
                        <a:latin typeface="Cambria Math" panose="02040503050406030204"/>
                        <a:ea typeface="Cambria Math" panose="02040503050406030204"/>
                      </a:rPr>
                      <m:t>𝜶</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𝒑</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𝒒</m:t>
                    </m:r>
                  </m:oMath>
                </a14:m>
                <a:r>
                  <a:rPr lang="zh-CN" altLang="en-US" sz="2000" b="1" kern="0" dirty="0">
                    <a:solidFill>
                      <a:srgbClr val="000000"/>
                    </a:solidFill>
                    <a:latin typeface="Tahoma" panose="020B0604030504040204"/>
                    <a:ea typeface="宋体" panose="02010600030101010101" pitchFamily="2" charset="-122"/>
                  </a:rPr>
                  <a:t>构成全局公钥参数，在用户组内的每个用户都可以取此值。</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选择随机整数</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𝒔</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𝟎</m:t>
                    </m:r>
                    <m:r>
                      <a:rPr lang="en-US" altLang="zh-CN" sz="2000" b="1" i="1" kern="0" smtClean="0">
                        <a:solidFill>
                          <a:srgbClr val="000000"/>
                        </a:solidFill>
                        <a:latin typeface="Cambria Math" panose="02040503050406030204"/>
                        <a:ea typeface="Cambria Math" panose="02040503050406030204"/>
                      </a:rPr>
                      <m:t>&lt;</m:t>
                    </m:r>
                    <m:r>
                      <a:rPr lang="en-US" altLang="zh-CN" sz="2000" b="1" i="1" kern="0" smtClean="0">
                        <a:solidFill>
                          <a:srgbClr val="000000"/>
                        </a:solidFill>
                        <a:latin typeface="Cambria Math" panose="02040503050406030204"/>
                        <a:ea typeface="Cambria Math" panose="02040503050406030204"/>
                      </a:rPr>
                      <m:t>𝒔</m:t>
                    </m:r>
                    <m:r>
                      <a:rPr lang="en-US" altLang="zh-CN" sz="2000" b="1" i="1" kern="0" smtClean="0">
                        <a:solidFill>
                          <a:srgbClr val="000000"/>
                        </a:solidFill>
                        <a:latin typeface="Cambria Math" panose="02040503050406030204"/>
                        <a:ea typeface="Cambria Math" panose="02040503050406030204"/>
                      </a:rPr>
                      <m:t>&lt;</m:t>
                    </m:r>
                    <m:r>
                      <a:rPr lang="en-US" altLang="zh-CN" sz="2000" b="1" i="1" kern="0" smtClean="0">
                        <a:solidFill>
                          <a:srgbClr val="000000"/>
                        </a:solidFill>
                        <a:latin typeface="Cambria Math" panose="02040503050406030204"/>
                        <a:ea typeface="Cambria Math" panose="02040503050406030204"/>
                      </a:rPr>
                      <m:t>𝒒</m:t>
                    </m:r>
                  </m:oMath>
                </a14:m>
                <a:r>
                  <a:rPr lang="zh-CN" altLang="en-US" sz="2000" b="1" kern="0" dirty="0">
                    <a:solidFill>
                      <a:srgbClr val="000000"/>
                    </a:solidFill>
                    <a:latin typeface="Tahoma" panose="020B0604030504040204"/>
                    <a:ea typeface="宋体" panose="02010600030101010101" pitchFamily="2" charset="-122"/>
                  </a:rPr>
                  <a:t>，作为用户的私钥。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𝒗</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𝒔</m:t>
                        </m:r>
                      </m:sup>
                    </m:sSup>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𝒑</m:t>
                    </m:r>
                  </m:oMath>
                </a14:m>
                <a:r>
                  <a:rPr lang="zh-CN" altLang="en-US" sz="2000" b="1" kern="0" dirty="0">
                    <a:solidFill>
                      <a:srgbClr val="000000"/>
                    </a:solidFill>
                    <a:latin typeface="Tahoma" panose="020B0604030504040204"/>
                    <a:ea typeface="宋体" panose="02010600030101010101" pitchFamily="2" charset="-122"/>
                  </a:rPr>
                  <a:t>，作为用户的公钥。</a:t>
                </a:r>
                <a:endParaRPr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764704"/>
                <a:ext cx="8229600" cy="5184576"/>
              </a:xfrm>
              <a:prstGeom prst="rect">
                <a:avLst/>
              </a:prstGeom>
              <a:blipFill rotWithShape="1">
                <a:blip r:embed="rId3"/>
                <a:stretch>
                  <a:fillRect l="-2" t="-3" r="2" b="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Rectangle 2"/>
          <p:cNvSpPr txBox="1">
            <a:spLocks noChangeArrowheads="1"/>
          </p:cNvSpPr>
          <p:nvPr/>
        </p:nvSpPr>
        <p:spPr>
          <a:xfrm>
            <a:off x="6156176" y="0"/>
            <a:ext cx="298189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13.3 </a:t>
            </a:r>
            <a:r>
              <a:rPr lang="en-US" altLang="zh-CN" sz="2000" dirty="0" err="1">
                <a:solidFill>
                  <a:srgbClr val="4F56AD"/>
                </a:solidFill>
                <a:latin typeface="黑体" panose="02010609060101010101" pitchFamily="49" charset="-122"/>
              </a:rPr>
              <a:t>Schnorr</a:t>
            </a:r>
            <a:r>
              <a:rPr lang="zh-CN" altLang="en-US" sz="2000" dirty="0">
                <a:solidFill>
                  <a:srgbClr val="4F56AD"/>
                </a:solidFill>
                <a:latin typeface="黑体" panose="02010609060101010101" pitchFamily="49" charset="-122"/>
              </a:rPr>
              <a:t>数字签名方案</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对于私钥为</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𝒔</m:t>
                    </m:r>
                  </m:oMath>
                </a14:m>
                <a:r>
                  <a:rPr lang="zh-CN" altLang="en-US" sz="2000" b="1" kern="0" dirty="0">
                    <a:solidFill>
                      <a:srgbClr val="000000"/>
                    </a:solidFill>
                    <a:latin typeface="Tahoma" panose="020B0604030504040204"/>
                    <a:ea typeface="宋体" panose="02010600030101010101" pitchFamily="2" charset="-122"/>
                  </a:rPr>
                  <a:t>，公钥为</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𝒗</m:t>
                    </m:r>
                  </m:oMath>
                </a14:m>
                <a:r>
                  <a:rPr lang="zh-CN" altLang="en-US" sz="2000" b="1" kern="0" dirty="0">
                    <a:solidFill>
                      <a:srgbClr val="000000"/>
                    </a:solidFill>
                    <a:latin typeface="Tahoma" panose="020B0604030504040204"/>
                    <a:ea typeface="宋体" panose="02010600030101010101" pitchFamily="2" charset="-122"/>
                  </a:rPr>
                  <a:t>的用户，通过如下步骤产生签名：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选择随机整数</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𝒓</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𝟎</m:t>
                    </m:r>
                    <m:r>
                      <a:rPr lang="en-US" altLang="zh-CN" sz="2000" b="1" i="1" kern="0">
                        <a:solidFill>
                          <a:srgbClr val="000000"/>
                        </a:solidFill>
                        <a:latin typeface="Cambria Math" panose="02040503050406030204"/>
                        <a:ea typeface="Cambria Math" panose="02040503050406030204"/>
                      </a:rPr>
                      <m:t>&lt;</m:t>
                    </m:r>
                    <m:r>
                      <a:rPr lang="en-US" altLang="zh-CN" sz="2000" b="1" i="1" kern="0" smtClean="0">
                        <a:solidFill>
                          <a:srgbClr val="000000"/>
                        </a:solidFill>
                        <a:latin typeface="Cambria Math" panose="02040503050406030204"/>
                        <a:ea typeface="Cambria Math" panose="02040503050406030204"/>
                      </a:rPr>
                      <m:t>𝒓</m:t>
                    </m:r>
                    <m:r>
                      <a:rPr lang="en-US" altLang="zh-CN" sz="2000" b="1" i="1" kern="0">
                        <a:solidFill>
                          <a:srgbClr val="000000"/>
                        </a:solidFill>
                        <a:latin typeface="Cambria Math" panose="02040503050406030204"/>
                        <a:ea typeface="Cambria Math" panose="02040503050406030204"/>
                      </a:rPr>
                      <m:t>&lt;</m:t>
                    </m:r>
                    <m:r>
                      <a:rPr lang="en-US" altLang="zh-CN" sz="2000" b="1" i="1" kern="0">
                        <a:solidFill>
                          <a:srgbClr val="000000"/>
                        </a:solidFill>
                        <a:latin typeface="Cambria Math" panose="02040503050406030204"/>
                        <a:ea typeface="Cambria Math" panose="02040503050406030204"/>
                      </a:rPr>
                      <m:t>𝒒</m:t>
                    </m:r>
                  </m:oMath>
                </a14:m>
                <a:r>
                  <a:rPr lang="zh-CN" altLang="en-US" sz="2000" b="1" kern="0" dirty="0">
                    <a:solidFill>
                      <a:srgbClr val="000000"/>
                    </a:solidFill>
                    <a:latin typeface="Tahoma" panose="020B0604030504040204"/>
                    <a:ea typeface="宋体" panose="02010600030101010101" pitchFamily="2" charset="-122"/>
                  </a:rPr>
                  <a:t>，并计算</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𝒙</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smtClean="0">
                            <a:solidFill>
                              <a:srgbClr val="000000"/>
                            </a:solidFill>
                            <a:latin typeface="Cambria Math" panose="02040503050406030204"/>
                            <a:ea typeface="Cambria Math" panose="02040503050406030204"/>
                          </a:rPr>
                          <m:t>𝒓</m:t>
                        </m:r>
                      </m:sup>
                    </m:sSup>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𝒑</m:t>
                    </m:r>
                  </m:oMath>
                </a14:m>
                <a:r>
                  <a:rPr lang="zh-CN" altLang="en-US" sz="2000" b="1" kern="0" dirty="0">
                    <a:solidFill>
                      <a:srgbClr val="000000"/>
                    </a:solidFill>
                    <a:latin typeface="Tahoma" panose="020B0604030504040204"/>
                    <a:ea typeface="宋体" panose="02010600030101010101" pitchFamily="2" charset="-122"/>
                  </a:rPr>
                  <a:t>。该过程与待签名消息</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无关，可以在预处理过程计算。</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将</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𝒙</m:t>
                    </m:r>
                  </m:oMath>
                </a14:m>
                <a:r>
                  <a:rPr lang="zh-CN" altLang="en-US" sz="2000" b="1" kern="0" dirty="0">
                    <a:solidFill>
                      <a:srgbClr val="000000"/>
                    </a:solidFill>
                    <a:latin typeface="Tahoma" panose="020B0604030504040204"/>
                    <a:ea typeface="宋体" panose="02010600030101010101" pitchFamily="2" charset="-122"/>
                  </a:rPr>
                  <a:t>附在消息后面一起计算</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值</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𝒆</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i="1" kern="0" dirty="0">
                  <a:solidFill>
                    <a:srgbClr val="000000"/>
                  </a:solidFill>
                  <a:latin typeface="Cambria Math" panose="02040503050406030204"/>
                  <a:ea typeface="Cambria Math" panose="02040503050406030204"/>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zh-CN" altLang="en-US" sz="2000" b="1" i="1" kern="0" smtClean="0">
                          <a:solidFill>
                            <a:srgbClr val="000000"/>
                          </a:solidFill>
                          <a:latin typeface="Cambria Math" panose="02040503050406030204"/>
                          <a:ea typeface="Cambria Math" panose="02040503050406030204"/>
                        </a:rPr>
                        <m:t>𝒆</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𝑯</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𝑴</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𝒙</m:t>
                      </m:r>
                      <m:r>
                        <a:rPr lang="en-US" altLang="zh-CN" sz="2000" b="1" i="1" kern="0" smtClean="0">
                          <a:solidFill>
                            <a:srgbClr val="000000"/>
                          </a:solidFill>
                          <a:latin typeface="Cambria Math" panose="02040503050406030204"/>
                          <a:ea typeface="Cambria Math" panose="02040503050406030204"/>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𝒚</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𝒓</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𝒔𝒆</m:t>
                    </m:r>
                    <m:r>
                      <a:rPr lang="en-US" altLang="zh-CN" sz="2000" b="1" i="1" kern="0" smtClea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𝒒</m:t>
                    </m:r>
                  </m:oMath>
                </a14:m>
                <a:r>
                  <a:rPr lang="zh-CN" altLang="en-US" sz="2000" b="1" kern="0" dirty="0">
                    <a:solidFill>
                      <a:srgbClr val="000000"/>
                    </a:solidFill>
                    <a:latin typeface="Tahoma" panose="020B0604030504040204"/>
                    <a:ea typeface="宋体" panose="02010600030101010101" pitchFamily="2" charset="-122"/>
                  </a:rPr>
                  <a:t>。签名包括</a:t>
                </a:r>
                <a14:m>
                  <m:oMath xmlns:m="http://schemas.openxmlformats.org/officeDocument/2006/math">
                    <m:r>
                      <a:rPr lang="en-US" altLang="zh-CN" sz="2000" b="1" i="0"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𝒆</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𝒚</m:t>
                    </m:r>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对。</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其他用于能够通过如下步骤验证签名：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𝒙</m:t>
                    </m:r>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smtClean="0">
                            <a:solidFill>
                              <a:srgbClr val="000000"/>
                            </a:solidFill>
                            <a:latin typeface="Cambria Math" panose="02040503050406030204"/>
                            <a:ea typeface="Cambria Math" panose="02040503050406030204"/>
                          </a:rPr>
                          <m:t>𝒚</m:t>
                        </m:r>
                      </m:sup>
                    </m:sSup>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𝒗</m:t>
                        </m:r>
                      </m:e>
                      <m:sup>
                        <m:r>
                          <a:rPr lang="en-US" altLang="zh-CN" sz="2000" b="1" i="1" kern="0" smtClean="0">
                            <a:solidFill>
                              <a:srgbClr val="000000"/>
                            </a:solidFill>
                            <a:latin typeface="Cambria Math" panose="02040503050406030204"/>
                            <a:ea typeface="Cambria Math" panose="02040503050406030204"/>
                          </a:rPr>
                          <m:t>𝒆</m:t>
                        </m:r>
                      </m:sup>
                    </m:sSup>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𝒑</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验证是否</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𝒆</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𝑯</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𝑴</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𝒙</m:t>
                    </m:r>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对于该验证过程，有：</a:t>
                </a:r>
                <a:endParaRPr lang="en-US" altLang="zh-CN" sz="2000" b="1" i="1" kern="0" dirty="0">
                  <a:solidFill>
                    <a:srgbClr val="000000"/>
                  </a:solidFill>
                  <a:latin typeface="Cambria Math" panose="02040503050406030204" pitchFamily="18" charset="0"/>
                  <a:ea typeface="Cambria Math" panose="02040503050406030204"/>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m:t>
                          </m:r>
                        </m:sup>
                      </m:sSup>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a:solidFill>
                                <a:srgbClr val="000000"/>
                              </a:solidFill>
                              <a:latin typeface="Cambria Math" panose="02040503050406030204"/>
                              <a:ea typeface="Cambria Math" panose="02040503050406030204"/>
                            </a:rPr>
                            <m:t>𝒚</m:t>
                          </m:r>
                        </m:sup>
                      </m:sSup>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𝒗</m:t>
                          </m:r>
                        </m:e>
                        <m:sup>
                          <m:r>
                            <a:rPr lang="en-US" altLang="zh-CN" sz="2000" b="1" i="1" kern="0">
                              <a:solidFill>
                                <a:srgbClr val="000000"/>
                              </a:solidFill>
                              <a:latin typeface="Cambria Math" panose="02040503050406030204"/>
                              <a:ea typeface="Cambria Math" panose="02040503050406030204"/>
                            </a:rPr>
                            <m:t>𝒆</m:t>
                          </m:r>
                        </m:sup>
                      </m:sSup>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a:solidFill>
                                <a:srgbClr val="000000"/>
                              </a:solidFill>
                              <a:latin typeface="Cambria Math" panose="02040503050406030204"/>
                              <a:ea typeface="Cambria Math" panose="02040503050406030204"/>
                            </a:rPr>
                            <m:t>𝒚</m:t>
                          </m:r>
                        </m:sup>
                      </m:sSup>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𝒔𝒆</m:t>
                          </m:r>
                        </m:sup>
                      </m:sSup>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a:solidFill>
                                <a:srgbClr val="000000"/>
                              </a:solidFill>
                              <a:latin typeface="Cambria Math" panose="02040503050406030204"/>
                              <a:ea typeface="Cambria Math" panose="02040503050406030204"/>
                            </a:rPr>
                            <m:t>𝒚</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𝒔𝒆</m:t>
                          </m:r>
                        </m:sup>
                      </m:sSup>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zh-CN" altLang="en-US" sz="2000" b="1" i="1" kern="0">
                              <a:solidFill>
                                <a:srgbClr val="000000"/>
                              </a:solidFill>
                              <a:latin typeface="Cambria Math" panose="02040503050406030204"/>
                              <a:ea typeface="Cambria Math" panose="02040503050406030204"/>
                            </a:rPr>
                            <m:t>𝜶</m:t>
                          </m:r>
                        </m:e>
                        <m:sup>
                          <m:r>
                            <a:rPr lang="en-US" altLang="zh-CN" sz="2000" b="1" i="1" kern="0" smtClean="0">
                              <a:solidFill>
                                <a:srgbClr val="000000"/>
                              </a:solidFill>
                              <a:latin typeface="Cambria Math" panose="02040503050406030204"/>
                              <a:ea typeface="Cambria Math" panose="02040503050406030204"/>
                            </a:rPr>
                            <m:t>𝒓</m:t>
                          </m:r>
                        </m:sup>
                      </m:sSup>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𝒙</m:t>
                      </m:r>
                      <m:r>
                        <a:rPr lang="en-US" altLang="zh-CN" sz="2000" b="1" i="1" kern="0" smtClea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𝒑</m:t>
                      </m:r>
                    </m:oMath>
                  </m:oMathPara>
                </a14:m>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于是</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𝑯</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𝑴</m:t>
                    </m:r>
                    <m:r>
                      <a:rPr lang="en-US" altLang="zh-CN" sz="2000" b="1" i="1" kern="0">
                        <a:solidFill>
                          <a:srgbClr val="000000"/>
                        </a:solidFill>
                        <a:latin typeface="Cambria Math" panose="02040503050406030204"/>
                        <a:ea typeface="Cambria Math" panose="02040503050406030204"/>
                      </a:rPr>
                      <m:t>|</m:t>
                    </m:r>
                    <m:d>
                      <m:dPr>
                        <m:begChr m:val="|"/>
                        <m:ctrlPr>
                          <a:rPr lang="en-US" altLang="zh-CN" sz="2000" b="1" i="1" kern="0">
                            <a:solidFill>
                              <a:srgbClr val="000000"/>
                            </a:solidFill>
                            <a:latin typeface="Cambria Math" panose="02040503050406030204" pitchFamily="18" charset="0"/>
                            <a:ea typeface="Cambria Math" panose="02040503050406030204"/>
                          </a:rPr>
                        </m:ctrlPr>
                      </m:dPr>
                      <m:e>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m:t>
                            </m:r>
                          </m:sup>
                        </m:sSup>
                      </m:e>
                    </m:d>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𝑯</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𝑴</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𝒙</m:t>
                    </m:r>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3"/>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Rectangle 2"/>
          <p:cNvSpPr txBox="1">
            <a:spLocks noChangeArrowheads="1"/>
          </p:cNvSpPr>
          <p:nvPr/>
        </p:nvSpPr>
        <p:spPr>
          <a:xfrm>
            <a:off x="6156176" y="0"/>
            <a:ext cx="298189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13.3 </a:t>
            </a:r>
            <a:r>
              <a:rPr lang="en-US" altLang="zh-CN" sz="2000" dirty="0" err="1">
                <a:solidFill>
                  <a:srgbClr val="4F56AD"/>
                </a:solidFill>
                <a:latin typeface="黑体" panose="02010609060101010101" pitchFamily="49" charset="-122"/>
              </a:rPr>
              <a:t>Schnorr</a:t>
            </a:r>
            <a:r>
              <a:rPr lang="zh-CN" altLang="en-US" sz="2000" dirty="0">
                <a:solidFill>
                  <a:srgbClr val="4F56AD"/>
                </a:solidFill>
                <a:latin typeface="黑体" panose="02010609060101010101" pitchFamily="49" charset="-122"/>
              </a:rPr>
              <a:t>数字签名方案</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美国国家标准与技术研究所</a:t>
            </a:r>
            <a:r>
              <a:rPr kumimoji="1" lang="en-US" altLang="zh-CN" sz="2000" b="1" kern="0" dirty="0">
                <a:solidFill>
                  <a:srgbClr val="000000"/>
                </a:solidFill>
                <a:latin typeface="Tahoma" panose="020B0604030504040204"/>
                <a:ea typeface="宋体" panose="02010600030101010101" pitchFamily="2" charset="-122"/>
              </a:rPr>
              <a:t>(NIST)</a:t>
            </a:r>
            <a:r>
              <a:rPr kumimoji="1" lang="zh-CN" altLang="en-US" sz="2000" b="1" kern="0" dirty="0">
                <a:solidFill>
                  <a:srgbClr val="000000"/>
                </a:solidFill>
                <a:latin typeface="Tahoma" panose="020B0604030504040204"/>
                <a:ea typeface="宋体" panose="02010600030101010101" pitchFamily="2" charset="-122"/>
              </a:rPr>
              <a:t>发布的联邦信息处理标准</a:t>
            </a:r>
            <a:r>
              <a:rPr kumimoji="1" lang="en-US" altLang="zh-CN" sz="2000" b="1" kern="0" dirty="0">
                <a:solidFill>
                  <a:srgbClr val="000000"/>
                </a:solidFill>
                <a:latin typeface="Tahoma" panose="020B0604030504040204"/>
                <a:ea typeface="宋体" panose="02010600030101010101" pitchFamily="2" charset="-122"/>
              </a:rPr>
              <a:t>FIPS 186</a:t>
            </a:r>
            <a:r>
              <a:rPr kumimoji="1" lang="zh-CN" altLang="en-US" sz="2000" b="1" kern="0" dirty="0">
                <a:solidFill>
                  <a:srgbClr val="000000"/>
                </a:solidFill>
                <a:latin typeface="Tahoma" panose="020B0604030504040204"/>
                <a:ea typeface="宋体" panose="02010600030101010101" pitchFamily="2" charset="-122"/>
              </a:rPr>
              <a:t>，称为数字签名算法</a:t>
            </a:r>
            <a:r>
              <a:rPr kumimoji="1" lang="en-US" altLang="zh-CN" sz="2000" b="1" kern="0" dirty="0">
                <a:solidFill>
                  <a:srgbClr val="000000"/>
                </a:solidFill>
                <a:latin typeface="Tahoma" panose="020B0604030504040204"/>
                <a:ea typeface="宋体" panose="02010600030101010101" pitchFamily="2" charset="-122"/>
              </a:rPr>
              <a:t>(DSA)</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400" kern="0" dirty="0">
              <a:solidFill>
                <a:srgbClr val="E24C05"/>
              </a:solidFill>
              <a:latin typeface="Tahoma" panose="020B0604030504040204"/>
              <a:ea typeface="宋体" panose="02010600030101010101" pitchFamily="2" charset="-122"/>
            </a:endParaRPr>
          </a:p>
          <a:p>
            <a:pPr marL="514350" lvl="0" indent="-514350" eaLnBrk="1" hangingPunct="1">
              <a:lnSpc>
                <a:spcPct val="120000"/>
              </a:lnSpc>
              <a:spcBef>
                <a:spcPct val="20000"/>
              </a:spcBef>
              <a:buClr>
                <a:srgbClr val="40458C"/>
              </a:buClr>
              <a:buSzTx/>
              <a:buFont typeface="+mj-lt"/>
              <a:buAutoNum type="arabicPeriod"/>
            </a:pPr>
            <a:r>
              <a:rPr kumimoji="1" lang="en-US" altLang="zh-CN" sz="2400" kern="0" dirty="0">
                <a:solidFill>
                  <a:srgbClr val="E24C05"/>
                </a:solidFill>
                <a:latin typeface="Tahoma" panose="020B0604030504040204"/>
                <a:ea typeface="宋体" panose="02010600030101010101" pitchFamily="2" charset="-122"/>
              </a:rPr>
              <a:t>DSA</a:t>
            </a:r>
            <a:r>
              <a:rPr kumimoji="1" lang="zh-CN" altLang="en-US" sz="2400" kern="0" dirty="0">
                <a:solidFill>
                  <a:srgbClr val="E24C05"/>
                </a:solidFill>
                <a:latin typeface="Tahoma" panose="020B0604030504040204"/>
                <a:ea typeface="宋体" panose="02010600030101010101" pitchFamily="2" charset="-122"/>
              </a:rPr>
              <a:t>方法</a:t>
            </a:r>
            <a:endParaRPr kumimoji="1" lang="en-US" altLang="zh-CN" sz="2000" b="1" kern="0" dirty="0">
              <a:solidFill>
                <a:srgbClr val="000000"/>
              </a:solidFill>
              <a:latin typeface="Tahoma" panose="020B0604030504040204"/>
              <a:ea typeface="宋体" panose="02010600030101010101" pitchFamily="2" charset="-122"/>
            </a:endParaRPr>
          </a:p>
          <a:p>
            <a:pPr marL="63055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DSA</a:t>
            </a:r>
            <a:r>
              <a:rPr kumimoji="1" lang="zh-CN" altLang="en-US" sz="2000" b="1" kern="0" dirty="0">
                <a:solidFill>
                  <a:srgbClr val="000000"/>
                </a:solidFill>
                <a:latin typeface="Tahoma" panose="020B0604030504040204"/>
                <a:ea typeface="宋体" panose="02010600030101010101" pitchFamily="2" charset="-122"/>
              </a:rPr>
              <a:t>使用的是只能提供数字签名功能的算法。</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kumimoji="1" lang="zh-CN" altLang="en-US" sz="2000" b="1" kern="0" dirty="0">
                <a:solidFill>
                  <a:srgbClr val="000000"/>
                </a:solidFill>
                <a:latin typeface="Tahoma" panose="020B0604030504040204"/>
                <a:ea typeface="宋体" panose="02010600030101010101" pitchFamily="2" charset="-122"/>
              </a:rPr>
              <a:t>与</a:t>
            </a:r>
            <a:r>
              <a:rPr kumimoji="1" lang="en-US" altLang="zh-CN" sz="2000" b="1" kern="0" dirty="0">
                <a:solidFill>
                  <a:srgbClr val="000000"/>
                </a:solidFill>
                <a:latin typeface="Tahoma" panose="020B0604030504040204"/>
                <a:ea typeface="宋体" panose="02010600030101010101" pitchFamily="2" charset="-122"/>
              </a:rPr>
              <a:t>RSA</a:t>
            </a:r>
            <a:r>
              <a:rPr kumimoji="1" lang="zh-CN" altLang="en-US" sz="2000" b="1" kern="0" dirty="0">
                <a:solidFill>
                  <a:srgbClr val="000000"/>
                </a:solidFill>
                <a:latin typeface="Tahoma" panose="020B0604030504040204"/>
                <a:ea typeface="宋体" panose="02010600030101010101" pitchFamily="2" charset="-122"/>
              </a:rPr>
              <a:t>不同，</a:t>
            </a:r>
            <a:r>
              <a:rPr kumimoji="1" lang="en-US" altLang="zh-CN" sz="2000" b="1" kern="0" dirty="0">
                <a:solidFill>
                  <a:srgbClr val="000000"/>
                </a:solidFill>
                <a:latin typeface="Tahoma" panose="020B0604030504040204"/>
                <a:ea typeface="宋体" panose="02010600030101010101" pitchFamily="2" charset="-122"/>
              </a:rPr>
              <a:t>DSA</a:t>
            </a:r>
            <a:r>
              <a:rPr kumimoji="1" lang="zh-CN" altLang="en-US" sz="2000" b="1" kern="0" dirty="0">
                <a:solidFill>
                  <a:srgbClr val="000000"/>
                </a:solidFill>
                <a:latin typeface="Tahoma" panose="020B0604030504040204"/>
                <a:ea typeface="宋体" panose="02010600030101010101" pitchFamily="2" charset="-122"/>
              </a:rPr>
              <a:t>虽然是一种公钥密码算法，但是不能用于加密或密钥交换。</a:t>
            </a:r>
            <a:endParaRPr kumimoji="1"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下图对用</a:t>
            </a:r>
            <a:r>
              <a:rPr kumimoji="1" lang="en-US" altLang="zh-CN" sz="2000" b="1" kern="0" dirty="0">
                <a:solidFill>
                  <a:srgbClr val="000000"/>
                </a:solidFill>
                <a:latin typeface="Tahoma" panose="020B0604030504040204"/>
                <a:ea typeface="宋体" panose="02010600030101010101" pitchFamily="2" charset="-122"/>
              </a:rPr>
              <a:t>DSA</a:t>
            </a:r>
            <a:r>
              <a:rPr kumimoji="1" lang="zh-CN" altLang="en-US" sz="2000" b="1" kern="0" dirty="0">
                <a:solidFill>
                  <a:srgbClr val="000000"/>
                </a:solidFill>
                <a:latin typeface="Tahoma" panose="020B0604030504040204"/>
                <a:ea typeface="宋体" panose="02010600030101010101" pitchFamily="2" charset="-122"/>
              </a:rPr>
              <a:t>产生数字签名和用</a:t>
            </a:r>
            <a:r>
              <a:rPr kumimoji="1" lang="en-US" altLang="zh-CN" sz="2000" b="1" kern="0" dirty="0">
                <a:solidFill>
                  <a:srgbClr val="000000"/>
                </a:solidFill>
                <a:latin typeface="Tahoma" panose="020B0604030504040204"/>
                <a:ea typeface="宋体" panose="02010600030101010101" pitchFamily="2" charset="-122"/>
              </a:rPr>
              <a:t>RSA</a:t>
            </a:r>
            <a:r>
              <a:rPr kumimoji="1" lang="zh-CN" altLang="en-US" sz="2000" b="1" kern="0" dirty="0">
                <a:solidFill>
                  <a:srgbClr val="000000"/>
                </a:solidFill>
                <a:latin typeface="Tahoma" panose="020B0604030504040204"/>
                <a:ea typeface="宋体" panose="02010600030101010101" pitchFamily="2" charset="-122"/>
              </a:rPr>
              <a:t>产生数字签名这两种方法进行了对比。</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13.4 </a:t>
            </a:r>
            <a:r>
              <a:rPr lang="zh-CN" altLang="en-US" sz="2800" dirty="0">
                <a:solidFill>
                  <a:srgbClr val="000000"/>
                </a:solidFill>
                <a:latin typeface="黑体" panose="02010609060101010101" pitchFamily="49" charset="-122"/>
              </a:rPr>
              <a:t>数字签名标准</a:t>
            </a:r>
          </a:p>
        </p:txBody>
      </p:sp>
      <p:sp>
        <p:nvSpPr>
          <p:cNvPr id="6" name="Rectangle 2"/>
          <p:cNvSpPr txBox="1">
            <a:spLocks noChangeArrowheads="1"/>
          </p:cNvSpPr>
          <p:nvPr/>
        </p:nvSpPr>
        <p:spPr>
          <a:xfrm>
            <a:off x="6732240" y="0"/>
            <a:ext cx="240583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第十三章 </a:t>
            </a:r>
            <a:r>
              <a:rPr lang="en-US" altLang="zh-CN" sz="2000" dirty="0">
                <a:solidFill>
                  <a:srgbClr val="0070C0"/>
                </a:solidFill>
              </a:rPr>
              <a:t>– </a:t>
            </a:r>
            <a:r>
              <a:rPr lang="zh-CN" altLang="en-US" sz="2000" dirty="0">
                <a:solidFill>
                  <a:srgbClr val="0070C0"/>
                </a:solidFill>
              </a:rPr>
              <a:t>数字签名</a:t>
            </a:r>
            <a:endParaRPr lang="en-US" altLang="zh-CN" sz="2000" dirty="0">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方法中，</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函数的输入是要签名的消息，输出是定长的</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码，用发送方的私钥将该</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码加密形成签名，然后发送消息及其签名。接收方收到消息，计算</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码。接收方用发送方的公钥对签名解密，如果计算出的</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码与解密出的结果相同，则认为签名是有效的。因为只有发送方拥有私钥，所以只有发送方能够产生有效的签名。</a:t>
            </a:r>
            <a:endParaRPr lang="en-US" altLang="zh-CN" sz="2000" b="1" kern="0" dirty="0">
              <a:solidFill>
                <a:srgbClr val="000000"/>
              </a:solidFill>
              <a:latin typeface="Tahoma" panose="020B0604030504040204"/>
              <a:ea typeface="宋体" panose="02010600030101010101" pitchFamily="2" charset="-122"/>
            </a:endParaRPr>
          </a:p>
        </p:txBody>
      </p:sp>
      <p:sp>
        <p:nvSpPr>
          <p:cNvPr id="6" name="Rectangle 2"/>
          <p:cNvSpPr txBox="1">
            <a:spLocks noChangeArrowheads="1"/>
          </p:cNvSpPr>
          <p:nvPr/>
        </p:nvSpPr>
        <p:spPr>
          <a:xfrm>
            <a:off x="6732240" y="0"/>
            <a:ext cx="2405832"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13.4 </a:t>
            </a:r>
            <a:r>
              <a:rPr lang="zh-CN" altLang="en-US" sz="2000" dirty="0">
                <a:solidFill>
                  <a:srgbClr val="4F56AD"/>
                </a:solidFill>
                <a:latin typeface="黑体" panose="02010609060101010101" pitchFamily="49" charset="-122"/>
              </a:rPr>
              <a:t>数字签名标准</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510770"/>
            <a:ext cx="8670528" cy="2510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620688"/>
                <a:ext cx="8229600" cy="58326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1800" b="1" kern="0" dirty="0">
                    <a:solidFill>
                      <a:srgbClr val="000000"/>
                    </a:solidFill>
                    <a:latin typeface="Tahoma" panose="020B0604030504040204"/>
                    <a:ea typeface="宋体" panose="02010600030101010101" pitchFamily="2" charset="-122"/>
                  </a:rPr>
                  <a:t>DSA</a:t>
                </a:r>
                <a:r>
                  <a:rPr lang="zh-CN" altLang="en-US" sz="1800" b="1" kern="0" dirty="0">
                    <a:solidFill>
                      <a:srgbClr val="000000"/>
                    </a:solidFill>
                    <a:latin typeface="Tahoma" panose="020B0604030504040204"/>
                    <a:ea typeface="宋体" panose="02010600030101010101" pitchFamily="2" charset="-122"/>
                  </a:rPr>
                  <a:t>方法也使用</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函数，它产生的</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码和为此签名而产生的随机数</a:t>
                </a:r>
                <a14:m>
                  <m:oMath xmlns:m="http://schemas.openxmlformats.org/officeDocument/2006/math">
                    <m:r>
                      <a:rPr lang="en-US" altLang="zh-CN" sz="1800" b="1" i="1" kern="0" smtClean="0">
                        <a:solidFill>
                          <a:srgbClr val="000000"/>
                        </a:solidFill>
                        <a:latin typeface="Cambria Math" panose="02040503050406030204"/>
                        <a:ea typeface="宋体" panose="02010600030101010101" pitchFamily="2" charset="-122"/>
                      </a:rPr>
                      <m:t>𝒌</m:t>
                    </m:r>
                  </m:oMath>
                </a14:m>
                <a:r>
                  <a:rPr lang="zh-CN" altLang="en-US" sz="1800" b="1" kern="0" dirty="0">
                    <a:solidFill>
                      <a:srgbClr val="000000"/>
                    </a:solidFill>
                    <a:latin typeface="Tahoma" panose="020B0604030504040204"/>
                    <a:ea typeface="宋体" panose="02010600030101010101" pitchFamily="2" charset="-122"/>
                  </a:rPr>
                  <a:t>作为签名函数的输入，签名函数依赖于发送方的私钥</a:t>
                </a:r>
                <a14:m>
                  <m:oMath xmlns:m="http://schemas.openxmlformats.org/officeDocument/2006/math">
                    <m:r>
                      <a:rPr lang="en-US" altLang="zh-CN" sz="1800" b="1" i="0" kern="0" smtClean="0">
                        <a:solidFill>
                          <a:srgbClr val="000000"/>
                        </a:solidFill>
                        <a:latin typeface="Cambria Math" panose="02040503050406030204"/>
                        <a:ea typeface="宋体" panose="02010600030101010101" pitchFamily="2" charset="-122"/>
                      </a:rPr>
                      <m:t>(</m:t>
                    </m:r>
                    <m:sSub>
                      <m:sSubPr>
                        <m:ctrlPr>
                          <a:rPr lang="en-US" altLang="zh-CN" sz="1800" b="1" i="1" kern="0" smtClea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𝑷𝑹</m:t>
                        </m:r>
                      </m:e>
                      <m:sub>
                        <m:r>
                          <a:rPr lang="en-US" altLang="zh-CN" sz="1800" b="1" i="1" kern="0" smtClean="0">
                            <a:solidFill>
                              <a:srgbClr val="000000"/>
                            </a:solidFill>
                            <a:latin typeface="Cambria Math" panose="02040503050406030204"/>
                            <a:ea typeface="宋体" panose="02010600030101010101" pitchFamily="2" charset="-122"/>
                          </a:rPr>
                          <m:t>𝒂</m:t>
                        </m:r>
                      </m:sub>
                    </m:sSub>
                    <m:r>
                      <a:rPr lang="en-US" altLang="zh-CN" sz="1800" b="1" i="1" kern="0" smtClean="0">
                        <a:solidFill>
                          <a:srgbClr val="000000"/>
                        </a:solidFill>
                        <a:latin typeface="Cambria Math" panose="02040503050406030204"/>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和一组参数，这些参数为一组通信伙伴所共有，我们可以认为这组参数构成全局公钥</a:t>
                </a:r>
                <a14:m>
                  <m:oMath xmlns:m="http://schemas.openxmlformats.org/officeDocument/2006/math">
                    <m:r>
                      <a:rPr lang="en-US" altLang="zh-CN" sz="1800" b="1" i="0" kern="0" smtClea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𝑷</m:t>
                        </m:r>
                        <m:r>
                          <a:rPr lang="en-US" altLang="zh-CN" sz="1800" b="1" i="1" kern="0" smtClean="0">
                            <a:solidFill>
                              <a:srgbClr val="000000"/>
                            </a:solidFill>
                            <a:latin typeface="Cambria Math" panose="02040503050406030204"/>
                            <a:ea typeface="宋体" panose="02010600030101010101" pitchFamily="2" charset="-122"/>
                          </a:rPr>
                          <m:t>𝑼</m:t>
                        </m:r>
                      </m:e>
                      <m:sub>
                        <m:r>
                          <a:rPr lang="en-US" altLang="zh-CN" sz="1800" b="1" i="1" kern="0" smtClean="0">
                            <a:solidFill>
                              <a:srgbClr val="000000"/>
                            </a:solidFill>
                            <a:latin typeface="Cambria Math" panose="02040503050406030204"/>
                            <a:ea typeface="宋体" panose="02010600030101010101" pitchFamily="2" charset="-122"/>
                          </a:rPr>
                          <m:t>𝑮</m:t>
                        </m:r>
                      </m:sub>
                    </m:sSub>
                    <m:r>
                      <a:rPr lang="en-US" altLang="zh-CN" sz="1800" b="1" i="1" kern="0" smtClean="0">
                        <a:solidFill>
                          <a:srgbClr val="000000"/>
                        </a:solidFill>
                        <a:latin typeface="Cambria Math" panose="02040503050406030204"/>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。签名由两部分组成，标记为</a:t>
                </a:r>
                <a14:m>
                  <m:oMath xmlns:m="http://schemas.openxmlformats.org/officeDocument/2006/math">
                    <m:r>
                      <a:rPr lang="en-US" altLang="zh-CN" sz="1800" b="1" i="1" kern="0" smtClean="0">
                        <a:solidFill>
                          <a:srgbClr val="000000"/>
                        </a:solidFill>
                        <a:latin typeface="Cambria Math" panose="02040503050406030204"/>
                        <a:ea typeface="宋体" panose="02010600030101010101" pitchFamily="2" charset="-122"/>
                      </a:rPr>
                      <m:t>𝒔</m:t>
                    </m:r>
                  </m:oMath>
                </a14:m>
                <a:r>
                  <a:rPr lang="zh-CN" altLang="en-US" sz="18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1800" b="1" i="1" kern="0" smtClean="0">
                        <a:solidFill>
                          <a:srgbClr val="000000"/>
                        </a:solidFill>
                        <a:latin typeface="Cambria Math" panose="02040503050406030204"/>
                        <a:ea typeface="宋体" panose="02010600030101010101" pitchFamily="2" charset="-122"/>
                      </a:rPr>
                      <m:t>𝒓</m:t>
                    </m:r>
                  </m:oMath>
                </a14:m>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接收方对接收到的消息产生</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码，这个</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码和签名一起作为验证函数的输入，验证函数依赖于全局公钥</a:t>
                </a:r>
                <a14:m>
                  <m:oMath xmlns:m="http://schemas.openxmlformats.org/officeDocument/2006/math">
                    <m:r>
                      <a:rPr lang="en-US" altLang="zh-CN" sz="1800" b="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𝑷𝑼</m:t>
                        </m:r>
                      </m:e>
                      <m:sub>
                        <m:r>
                          <a:rPr lang="en-US" altLang="zh-CN" sz="1800" b="1" i="1" kern="0">
                            <a:solidFill>
                              <a:srgbClr val="000000"/>
                            </a:solidFill>
                            <a:latin typeface="Cambria Math" panose="02040503050406030204"/>
                            <a:ea typeface="宋体" panose="02010600030101010101" pitchFamily="2" charset="-122"/>
                          </a:rPr>
                          <m:t>𝑮</m:t>
                        </m:r>
                      </m:sub>
                    </m:sSub>
                    <m:r>
                      <a:rPr lang="en-US" altLang="zh-CN" sz="1800" b="1" i="1" kern="0">
                        <a:solidFill>
                          <a:srgbClr val="000000"/>
                        </a:solidFill>
                        <a:latin typeface="Cambria Math" panose="02040503050406030204"/>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和发送方公钥</a:t>
                </a:r>
                <a14:m>
                  <m:oMath xmlns:m="http://schemas.openxmlformats.org/officeDocument/2006/math">
                    <m:r>
                      <a:rPr lang="en-US" altLang="zh-CN" sz="1800" b="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𝑷𝑹</m:t>
                        </m:r>
                      </m:e>
                      <m:sub>
                        <m:r>
                          <a:rPr lang="en-US" altLang="zh-CN" sz="1800" b="1" i="1" kern="0">
                            <a:solidFill>
                              <a:srgbClr val="000000"/>
                            </a:solidFill>
                            <a:latin typeface="Cambria Math" panose="02040503050406030204"/>
                            <a:ea typeface="宋体" panose="02010600030101010101" pitchFamily="2" charset="-122"/>
                          </a:rPr>
                          <m:t>𝒂</m:t>
                        </m:r>
                      </m:sub>
                    </m:sSub>
                    <m:r>
                      <a:rPr lang="en-US" altLang="zh-CN" sz="1800" b="1" i="1" kern="0">
                        <a:solidFill>
                          <a:srgbClr val="000000"/>
                        </a:solidFill>
                        <a:latin typeface="Cambria Math" panose="02040503050406030204"/>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，该发送方公钥同发送方的私钥组成密钥对。若验证函数的输出等于签名中的</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𝒓</m:t>
                    </m:r>
                  </m:oMath>
                </a14:m>
                <a:r>
                  <a:rPr lang="zh-CN" altLang="en-US" sz="1800" b="1" kern="0" dirty="0">
                    <a:solidFill>
                      <a:srgbClr val="000000"/>
                    </a:solidFill>
                    <a:latin typeface="Tahoma" panose="020B0604030504040204"/>
                    <a:ea typeface="宋体" panose="02010600030101010101" pitchFamily="2" charset="-122"/>
                  </a:rPr>
                  <a:t>成分，则签名是有效的。签名函数保证只有拥有私钥的发送方才能产生有效签名。</a:t>
                </a:r>
                <a:endParaRPr lang="en-US" altLang="zh-CN" sz="18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620688"/>
                <a:ext cx="8229600" cy="5832648"/>
              </a:xfrm>
              <a:prstGeom prst="rect">
                <a:avLst/>
              </a:prstGeom>
              <a:blipFill rotWithShape="1">
                <a:blip r:embed="rId3"/>
                <a:stretch>
                  <a:fillRect l="-2" t="-5" r="2"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Rectangle 2"/>
          <p:cNvSpPr txBox="1">
            <a:spLocks noChangeArrowheads="1"/>
          </p:cNvSpPr>
          <p:nvPr/>
        </p:nvSpPr>
        <p:spPr>
          <a:xfrm>
            <a:off x="6732240" y="0"/>
            <a:ext cx="2405832"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13.4 </a:t>
            </a:r>
            <a:r>
              <a:rPr lang="zh-CN" altLang="en-US" sz="2000" dirty="0">
                <a:solidFill>
                  <a:srgbClr val="4F56AD"/>
                </a:solidFill>
                <a:latin typeface="黑体" panose="02010609060101010101" pitchFamily="49" charset="-122"/>
              </a:rPr>
              <a:t>数字签名标准</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005064"/>
            <a:ext cx="812965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260648"/>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zh-CN" altLang="en-US" sz="2400" kern="0" dirty="0">
                <a:solidFill>
                  <a:srgbClr val="E24C05"/>
                </a:solidFill>
                <a:latin typeface="Tahoma" panose="020B0604030504040204"/>
                <a:ea typeface="宋体" panose="02010600030101010101" pitchFamily="2" charset="-122"/>
              </a:rPr>
              <a:t>数字签名算法</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1800" b="1" kern="0" dirty="0">
                <a:solidFill>
                  <a:srgbClr val="000000"/>
                </a:solidFill>
                <a:latin typeface="Tahoma" panose="020B0604030504040204"/>
                <a:ea typeface="宋体" panose="02010600030101010101" pitchFamily="2" charset="-122"/>
              </a:rPr>
              <a:t>DSA</a:t>
            </a:r>
            <a:r>
              <a:rPr lang="zh-CN" altLang="en-US" sz="1800" b="1" kern="0" dirty="0">
                <a:solidFill>
                  <a:srgbClr val="000000"/>
                </a:solidFill>
                <a:latin typeface="Tahoma" panose="020B0604030504040204"/>
                <a:ea typeface="宋体" panose="02010600030101010101" pitchFamily="2" charset="-122"/>
              </a:rPr>
              <a:t>是建立在求离散对数之困难性以及</a:t>
            </a:r>
            <a:r>
              <a:rPr lang="en-US" altLang="zh-CN" sz="1800" b="1" kern="0" dirty="0" err="1">
                <a:solidFill>
                  <a:srgbClr val="000000"/>
                </a:solidFill>
                <a:latin typeface="Tahoma" panose="020B0604030504040204"/>
                <a:ea typeface="宋体" panose="02010600030101010101" pitchFamily="2" charset="-122"/>
              </a:rPr>
              <a:t>ElGamal</a:t>
            </a:r>
            <a:r>
              <a:rPr lang="zh-CN" altLang="en-US" sz="1800" b="1" kern="0" dirty="0">
                <a:solidFill>
                  <a:srgbClr val="000000"/>
                </a:solidFill>
                <a:latin typeface="Tahoma" panose="020B0604030504040204"/>
                <a:ea typeface="宋体" panose="02010600030101010101" pitchFamily="2" charset="-122"/>
              </a:rPr>
              <a:t>和</a:t>
            </a:r>
            <a:r>
              <a:rPr lang="en-US" altLang="zh-CN" sz="1800" b="1" kern="0" dirty="0" err="1">
                <a:solidFill>
                  <a:srgbClr val="000000"/>
                </a:solidFill>
                <a:latin typeface="Tahoma" panose="020B0604030504040204"/>
                <a:ea typeface="宋体" panose="02010600030101010101" pitchFamily="2" charset="-122"/>
              </a:rPr>
              <a:t>Schnorr</a:t>
            </a:r>
            <a:r>
              <a:rPr lang="zh-CN" altLang="en-US" sz="1800" b="1" kern="0" dirty="0">
                <a:solidFill>
                  <a:srgbClr val="000000"/>
                </a:solidFill>
                <a:latin typeface="Tahoma" panose="020B0604030504040204"/>
                <a:ea typeface="宋体" panose="02010600030101010101" pitchFamily="2" charset="-122"/>
              </a:rPr>
              <a:t>最初提出的方法之上的。</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下图为对</a:t>
            </a:r>
            <a:r>
              <a:rPr lang="en-US" altLang="zh-CN" sz="1800" b="1" kern="0" dirty="0">
                <a:solidFill>
                  <a:srgbClr val="000000"/>
                </a:solidFill>
                <a:latin typeface="Tahoma" panose="020B0604030504040204"/>
                <a:ea typeface="宋体" panose="02010600030101010101" pitchFamily="2" charset="-122"/>
              </a:rPr>
              <a:t>DSA</a:t>
            </a:r>
            <a:r>
              <a:rPr lang="zh-CN" altLang="en-US" sz="1800" b="1" kern="0" dirty="0">
                <a:solidFill>
                  <a:srgbClr val="000000"/>
                </a:solidFill>
                <a:latin typeface="Tahoma" panose="020B0604030504040204"/>
                <a:ea typeface="宋体" panose="02010600030101010101" pitchFamily="2" charset="-122"/>
              </a:rPr>
              <a:t>算法的总结归纳：</a:t>
            </a:r>
            <a:endParaRPr lang="en-US" altLang="zh-CN" sz="1800" b="1" kern="0" dirty="0">
              <a:solidFill>
                <a:srgbClr val="000000"/>
              </a:solidFill>
              <a:latin typeface="Tahoma" panose="020B0604030504040204"/>
              <a:ea typeface="宋体" panose="02010600030101010101" pitchFamily="2" charset="-122"/>
            </a:endParaRPr>
          </a:p>
        </p:txBody>
      </p:sp>
      <p:sp>
        <p:nvSpPr>
          <p:cNvPr id="6" name="Rectangle 2"/>
          <p:cNvSpPr txBox="1">
            <a:spLocks noChangeArrowheads="1"/>
          </p:cNvSpPr>
          <p:nvPr/>
        </p:nvSpPr>
        <p:spPr>
          <a:xfrm>
            <a:off x="6732240" y="0"/>
            <a:ext cx="2405832"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13.4 </a:t>
            </a:r>
            <a:r>
              <a:rPr lang="zh-CN" altLang="en-US" sz="2000" dirty="0">
                <a:solidFill>
                  <a:srgbClr val="4F56AD"/>
                </a:solidFill>
                <a:latin typeface="黑体" panose="02010609060101010101" pitchFamily="49" charset="-122"/>
              </a:rPr>
              <a:t>数字签名标准</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916832"/>
            <a:ext cx="7434101" cy="499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634083"/>
            <a:ext cx="8229600" cy="634678"/>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mn-ea"/>
              </a:rPr>
              <a:t>下图说明了数字签名机制的本质：</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7" name="Rectangle 2"/>
          <p:cNvSpPr txBox="1">
            <a:spLocks noChangeArrowheads="1"/>
          </p:cNvSpPr>
          <p:nvPr/>
        </p:nvSpPr>
        <p:spPr>
          <a:xfrm>
            <a:off x="6732240" y="0"/>
            <a:ext cx="240583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第十三章 </a:t>
            </a:r>
            <a:r>
              <a:rPr lang="en-US" altLang="zh-CN" sz="2000" dirty="0">
                <a:solidFill>
                  <a:srgbClr val="0070C0"/>
                </a:solidFill>
              </a:rPr>
              <a:t>– </a:t>
            </a:r>
            <a:r>
              <a:rPr lang="zh-CN" altLang="en-US" sz="2000" dirty="0">
                <a:solidFill>
                  <a:srgbClr val="0070C0"/>
                </a:solidFill>
              </a:rPr>
              <a:t>数字签名</a:t>
            </a:r>
            <a:endParaRPr lang="en-US" altLang="zh-CN" sz="2000" dirty="0">
              <a:solidFill>
                <a:srgbClr val="0070C0"/>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6213" y="1124744"/>
            <a:ext cx="5420420" cy="5605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620688"/>
                <a:ext cx="8229600" cy="58326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上述算法中，有三个公开参数为一组用户所共有。选择一个</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𝑵</m:t>
                    </m:r>
                  </m:oMath>
                </a14:m>
                <a:r>
                  <a:rPr lang="zh-CN" altLang="en-US" sz="1800" b="1" kern="0" dirty="0">
                    <a:solidFill>
                      <a:srgbClr val="000000"/>
                    </a:solidFill>
                    <a:latin typeface="Tahoma" panose="020B0604030504040204"/>
                    <a:ea typeface="宋体" panose="02010600030101010101" pitchFamily="2" charset="-122"/>
                  </a:rPr>
                  <a:t>位的素数</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𝒒</m:t>
                    </m:r>
                  </m:oMath>
                </a14:m>
                <a:r>
                  <a:rPr lang="zh-CN" altLang="en-US" sz="1800" b="1" kern="0" dirty="0">
                    <a:solidFill>
                      <a:srgbClr val="000000"/>
                    </a:solidFill>
                    <a:latin typeface="Tahoma" panose="020B0604030504040204"/>
                    <a:ea typeface="宋体" panose="02010600030101010101" pitchFamily="2" charset="-122"/>
                  </a:rPr>
                  <a:t>；然后选择一个长度在</a:t>
                </a:r>
                <a14:m>
                  <m:oMath xmlns:m="http://schemas.openxmlformats.org/officeDocument/2006/math">
                    <m:r>
                      <a:rPr lang="en-US" altLang="zh-CN" sz="1800" b="1" i="1" kern="0" smtClean="0">
                        <a:solidFill>
                          <a:srgbClr val="000000"/>
                        </a:solidFill>
                        <a:latin typeface="Cambria Math" panose="02040503050406030204"/>
                        <a:ea typeface="宋体" panose="02010600030101010101" pitchFamily="2" charset="-122"/>
                      </a:rPr>
                      <m:t>𝟓𝟏𝟐</m:t>
                    </m:r>
                    <m:r>
                      <a:rPr lang="en-US" altLang="zh-CN" sz="1800" b="1" i="1" kern="0" smtClean="0">
                        <a:solidFill>
                          <a:srgbClr val="000000"/>
                        </a:solidFill>
                        <a:latin typeface="Cambria Math" panose="02040503050406030204"/>
                        <a:ea typeface="Cambria Math" panose="02040503050406030204"/>
                      </a:rPr>
                      <m:t>~</m:t>
                    </m:r>
                    <m:r>
                      <a:rPr lang="en-US" altLang="zh-CN" sz="1800" b="1" i="1" kern="0" smtClean="0">
                        <a:solidFill>
                          <a:srgbClr val="000000"/>
                        </a:solidFill>
                        <a:latin typeface="Cambria Math" panose="02040503050406030204"/>
                        <a:ea typeface="Cambria Math" panose="02040503050406030204"/>
                      </a:rPr>
                      <m:t>𝟏𝟎𝟐𝟒</m:t>
                    </m:r>
                  </m:oMath>
                </a14:m>
                <a:r>
                  <a:rPr lang="zh-CN" altLang="en-US" sz="1800" b="1" kern="0" dirty="0">
                    <a:solidFill>
                      <a:srgbClr val="000000"/>
                    </a:solidFill>
                    <a:latin typeface="Tahoma" panose="020B0604030504040204"/>
                    <a:ea typeface="宋体" panose="02010600030101010101" pitchFamily="2" charset="-122"/>
                  </a:rPr>
                  <a:t>之间且满足</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𝒒</m:t>
                    </m:r>
                  </m:oMath>
                </a14:m>
                <a:r>
                  <a:rPr lang="zh-CN" altLang="en-US" sz="1800" b="1" kern="0" dirty="0">
                    <a:solidFill>
                      <a:srgbClr val="000000"/>
                    </a:solidFill>
                    <a:latin typeface="Tahoma" panose="020B0604030504040204"/>
                    <a:ea typeface="宋体" panose="02010600030101010101" pitchFamily="2" charset="-122"/>
                  </a:rPr>
                  <a:t>能整除</a:t>
                </a:r>
                <a:r>
                  <a:rPr lang="en-US" altLang="zh-CN" sz="18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𝒑</m:t>
                    </m:r>
                    <m:r>
                      <a:rPr lang="en-US" altLang="zh-CN" sz="1800" b="1" i="1" kern="0" dirty="0" smtClean="0">
                        <a:solidFill>
                          <a:srgbClr val="000000"/>
                        </a:solidFill>
                        <a:latin typeface="Cambria Math" panose="02040503050406030204"/>
                        <a:ea typeface="宋体" panose="02010600030101010101" pitchFamily="2" charset="-122"/>
                      </a:rPr>
                      <m:t>−</m:t>
                    </m:r>
                    <m:r>
                      <a:rPr lang="en-US" altLang="zh-CN" sz="1800" b="1" i="1" kern="0" dirty="0" smtClean="0">
                        <a:solidFill>
                          <a:srgbClr val="000000"/>
                        </a:solidFill>
                        <a:latin typeface="Cambria Math" panose="02040503050406030204"/>
                        <a:ea typeface="宋体" panose="02010600030101010101" pitchFamily="2" charset="-122"/>
                      </a:rPr>
                      <m:t>𝟏</m:t>
                    </m:r>
                  </m:oMath>
                </a14:m>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的素数</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𝒑</m:t>
                    </m:r>
                  </m:oMath>
                </a14:m>
                <a:r>
                  <a:rPr lang="zh-CN" altLang="en-US" sz="1800" b="1" kern="0" dirty="0">
                    <a:solidFill>
                      <a:srgbClr val="000000"/>
                    </a:solidFill>
                    <a:latin typeface="Tahoma" panose="020B0604030504040204"/>
                    <a:ea typeface="宋体" panose="02010600030101010101" pitchFamily="2" charset="-122"/>
                  </a:rPr>
                  <a:t>；最后选择</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𝒈</m:t>
                    </m:r>
                  </m:oMath>
                </a14:m>
                <a:r>
                  <a:rPr lang="zh-CN" altLang="en-US" sz="1800" b="1" kern="0" dirty="0">
                    <a:solidFill>
                      <a:srgbClr val="000000"/>
                    </a:solidFill>
                    <a:latin typeface="Tahoma" panose="020B0604030504040204"/>
                    <a:ea typeface="宋体" panose="02010600030101010101" pitchFamily="2" charset="-122"/>
                  </a:rPr>
                  <a:t>形为</a:t>
                </a:r>
                <a14:m>
                  <m:oMath xmlns:m="http://schemas.openxmlformats.org/officeDocument/2006/math">
                    <m:r>
                      <a:rPr lang="en-US" altLang="zh-CN" sz="1800" b="1" i="1" kern="0" dirty="0">
                        <a:solidFill>
                          <a:srgbClr val="000000"/>
                        </a:solidFill>
                        <a:latin typeface="Cambria Math" panose="02040503050406030204" pitchFamily="18" charset="0"/>
                        <a:ea typeface="宋体" panose="02010600030101010101" pitchFamily="2" charset="-122"/>
                      </a:rPr>
                      <m:t>𝒈</m:t>
                    </m:r>
                    <m:r>
                      <a:rPr lang="en-US" altLang="zh-CN" sz="1800" b="1" i="1" kern="0" dirty="0" smtClean="0">
                        <a:solidFill>
                          <a:srgbClr val="000000"/>
                        </a:solidFill>
                        <a:latin typeface="Cambria Math" panose="02040503050406030204" pitchFamily="18" charset="0"/>
                        <a:ea typeface="宋体" panose="02010600030101010101" pitchFamily="2" charset="-122"/>
                      </a:rPr>
                      <m:t>=</m:t>
                    </m:r>
                    <m:sSup>
                      <m:sSupPr>
                        <m:ctrlPr>
                          <a:rPr lang="en-US" altLang="zh-CN" sz="1800" b="1" i="1" kern="0" smtClean="0">
                            <a:solidFill>
                              <a:srgbClr val="000000"/>
                            </a:solidFill>
                            <a:latin typeface="Cambria Math" panose="02040503050406030204" pitchFamily="18" charset="0"/>
                            <a:ea typeface="宋体" panose="02010600030101010101" pitchFamily="2" charset="-122"/>
                          </a:rPr>
                        </m:ctrlPr>
                      </m:sSupPr>
                      <m:e>
                        <m:r>
                          <a:rPr lang="en-US" altLang="zh-CN" sz="1800" b="1" i="1" kern="0" smtClean="0">
                            <a:solidFill>
                              <a:srgbClr val="000000"/>
                            </a:solidFill>
                            <a:latin typeface="Cambria Math" panose="02040503050406030204"/>
                            <a:ea typeface="宋体" panose="02010600030101010101" pitchFamily="2" charset="-122"/>
                          </a:rPr>
                          <m:t>𝒉</m:t>
                        </m:r>
                      </m:e>
                      <m:sup>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𝒑</m:t>
                        </m:r>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𝒒</m:t>
                        </m:r>
                      </m:sup>
                    </m:sSup>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𝒎𝒐𝒅</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𝒑</m:t>
                    </m:r>
                  </m:oMath>
                </a14:m>
                <a:r>
                  <a:rPr lang="zh-CN" altLang="en-US" sz="1800" b="1" kern="0" dirty="0">
                    <a:solidFill>
                      <a:srgbClr val="000000"/>
                    </a:solidFill>
                    <a:latin typeface="Tahoma" panose="020B0604030504040204"/>
                    <a:ea typeface="宋体" panose="02010600030101010101" pitchFamily="2" charset="-122"/>
                  </a:rPr>
                  <a:t>，其中</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𝒉</m:t>
                    </m:r>
                  </m:oMath>
                </a14:m>
                <a:r>
                  <a:rPr lang="zh-CN" altLang="en-US" sz="1800" b="1" kern="0" dirty="0">
                    <a:solidFill>
                      <a:srgbClr val="000000"/>
                    </a:solidFill>
                    <a:latin typeface="Tahoma" panose="020B0604030504040204"/>
                    <a:ea typeface="宋体" panose="02010600030101010101" pitchFamily="2" charset="-122"/>
                  </a:rPr>
                  <a:t>是</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𝟏</m:t>
                    </m:r>
                    <m:r>
                      <a:rPr lang="en-US" altLang="zh-CN" sz="1800" b="1" i="1" kern="0">
                        <a:solidFill>
                          <a:srgbClr val="000000"/>
                        </a:solidFill>
                        <a:latin typeface="Cambria Math" panose="02040503050406030204"/>
                        <a:ea typeface="Cambria Math" panose="02040503050406030204"/>
                      </a:rPr>
                      <m:t>~</m:t>
                    </m:r>
                    <m:d>
                      <m:dPr>
                        <m:ctrlPr>
                          <a:rPr lang="en-US" altLang="zh-CN" sz="1800" b="1" i="1" kern="0" smtClean="0">
                            <a:solidFill>
                              <a:srgbClr val="000000"/>
                            </a:solidFill>
                            <a:latin typeface="Cambria Math" panose="02040503050406030204" pitchFamily="18" charset="0"/>
                            <a:ea typeface="Cambria Math" panose="02040503050406030204"/>
                          </a:rPr>
                        </m:ctrlPr>
                      </m:dPr>
                      <m:e>
                        <m:r>
                          <a:rPr lang="en-US" altLang="zh-CN" sz="1800" b="1" i="1" kern="0" smtClean="0">
                            <a:solidFill>
                              <a:srgbClr val="000000"/>
                            </a:solidFill>
                            <a:latin typeface="Cambria Math" panose="02040503050406030204"/>
                            <a:ea typeface="Cambria Math" panose="02040503050406030204"/>
                          </a:rPr>
                          <m:t>𝒑</m:t>
                        </m:r>
                        <m:r>
                          <a:rPr lang="en-US" altLang="zh-CN" sz="1800" b="1" i="1" kern="0" smtClean="0">
                            <a:solidFill>
                              <a:srgbClr val="000000"/>
                            </a:solidFill>
                            <a:latin typeface="Cambria Math" panose="02040503050406030204"/>
                            <a:ea typeface="Cambria Math" panose="02040503050406030204"/>
                          </a:rPr>
                          <m:t>−</m:t>
                        </m:r>
                        <m:r>
                          <a:rPr lang="en-US" altLang="zh-CN" sz="1800" b="1" i="1" kern="0" smtClean="0">
                            <a:solidFill>
                              <a:srgbClr val="000000"/>
                            </a:solidFill>
                            <a:latin typeface="Cambria Math" panose="02040503050406030204"/>
                            <a:ea typeface="Cambria Math" panose="02040503050406030204"/>
                          </a:rPr>
                          <m:t>𝟏</m:t>
                        </m:r>
                      </m:e>
                    </m:d>
                  </m:oMath>
                </a14:m>
                <a:r>
                  <a:rPr lang="zh-CN" altLang="en-US" sz="1800" b="1" kern="0" dirty="0">
                    <a:solidFill>
                      <a:srgbClr val="000000"/>
                    </a:solidFill>
                    <a:latin typeface="Tahoma" panose="020B0604030504040204"/>
                    <a:ea typeface="宋体" panose="02010600030101010101" pitchFamily="2" charset="-122"/>
                  </a:rPr>
                  <a:t>之间的整数使得</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𝒈</m:t>
                    </m:r>
                  </m:oMath>
                </a14:m>
                <a:r>
                  <a:rPr lang="zh-CN" altLang="en-US" sz="1800" b="1" kern="0" dirty="0">
                    <a:solidFill>
                      <a:srgbClr val="000000"/>
                    </a:solidFill>
                    <a:latin typeface="Tahoma" panose="020B0604030504040204"/>
                    <a:ea typeface="宋体" panose="02010600030101010101" pitchFamily="2" charset="-122"/>
                  </a:rPr>
                  <a:t>大于</a:t>
                </a:r>
                <a:r>
                  <a:rPr lang="en-US" altLang="zh-CN" sz="1800" b="1" kern="0" dirty="0">
                    <a:solidFill>
                      <a:srgbClr val="000000"/>
                    </a:solidFill>
                    <a:latin typeface="Tahoma" panose="020B0604030504040204"/>
                    <a:ea typeface="宋体" panose="02010600030101010101" pitchFamily="2" charset="-122"/>
                  </a:rPr>
                  <a:t>1</a:t>
                </a:r>
                <a:r>
                  <a:rPr lang="zh-CN" altLang="en-US" sz="1800" b="1" kern="0" dirty="0">
                    <a:solidFill>
                      <a:srgbClr val="000000"/>
                    </a:solidFill>
                    <a:latin typeface="Tahoma" panose="020B0604030504040204"/>
                    <a:ea typeface="宋体" panose="02010600030101010101" pitchFamily="2" charset="-122"/>
                  </a:rPr>
                  <a:t>。</a:t>
                </a:r>
                <a:r>
                  <a:rPr lang="en-US" altLang="zh-CN" sz="1800" b="1" kern="0" dirty="0">
                    <a:solidFill>
                      <a:srgbClr val="000000"/>
                    </a:solidFill>
                    <a:latin typeface="Tahoma" panose="020B0604030504040204"/>
                    <a:ea typeface="宋体" panose="02010600030101010101" pitchFamily="2" charset="-122"/>
                  </a:rPr>
                  <a:t>DSA</a:t>
                </a:r>
                <a:r>
                  <a:rPr lang="zh-CN" altLang="en-US" sz="1800" b="1" kern="0" dirty="0">
                    <a:solidFill>
                      <a:srgbClr val="000000"/>
                    </a:solidFill>
                    <a:latin typeface="Tahoma" panose="020B0604030504040204"/>
                    <a:ea typeface="宋体" panose="02010600030101010101" pitchFamily="2" charset="-122"/>
                  </a:rPr>
                  <a:t>的公开参数的选择与</a:t>
                </a:r>
                <a:r>
                  <a:rPr lang="en-US" altLang="zh-CN" sz="1800" b="1" kern="0" dirty="0" err="1">
                    <a:solidFill>
                      <a:srgbClr val="000000"/>
                    </a:solidFill>
                    <a:latin typeface="Tahoma" panose="020B0604030504040204"/>
                    <a:ea typeface="宋体" panose="02010600030101010101" pitchFamily="2" charset="-122"/>
                  </a:rPr>
                  <a:t>Schnorr</a:t>
                </a:r>
                <a:r>
                  <a:rPr lang="zh-CN" altLang="en-US" sz="1800" b="1" kern="0" dirty="0">
                    <a:solidFill>
                      <a:srgbClr val="000000"/>
                    </a:solidFill>
                    <a:latin typeface="Tahoma" panose="020B0604030504040204"/>
                    <a:ea typeface="宋体" panose="02010600030101010101" pitchFamily="2" charset="-122"/>
                  </a:rPr>
                  <a:t>签名方案完全一样。</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选定这些参数后，每个用于选择私钥并产生公钥。私钥</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𝒙</m:t>
                    </m:r>
                  </m:oMath>
                </a14:m>
                <a:r>
                  <a:rPr lang="zh-CN" altLang="en-US" sz="1800" b="1" kern="0" dirty="0">
                    <a:solidFill>
                      <a:srgbClr val="000000"/>
                    </a:solidFill>
                    <a:latin typeface="Tahoma" panose="020B0604030504040204"/>
                    <a:ea typeface="宋体" panose="02010600030101010101" pitchFamily="2" charset="-122"/>
                  </a:rPr>
                  <a:t>必须是随机或伪随机选择的、位于</a:t>
                </a:r>
                <a14:m>
                  <m:oMath xmlns:m="http://schemas.openxmlformats.org/officeDocument/2006/math">
                    <m:r>
                      <a:rPr lang="en-US" altLang="zh-CN" sz="1800" b="1" i="0" kern="0" smtClean="0">
                        <a:solidFill>
                          <a:srgbClr val="000000"/>
                        </a:solidFill>
                        <a:latin typeface="Cambria Math" panose="02040503050406030204"/>
                        <a:ea typeface="Cambria Math" panose="02040503050406030204"/>
                      </a:rPr>
                      <m:t>𝟏</m:t>
                    </m:r>
                    <m:r>
                      <a:rPr lang="en-US" altLang="zh-CN" sz="1800" b="1" i="1" kern="0">
                        <a:solidFill>
                          <a:srgbClr val="000000"/>
                        </a:solidFill>
                        <a:latin typeface="Cambria Math" panose="02040503050406030204"/>
                        <a:ea typeface="Cambria Math" panose="02040503050406030204"/>
                      </a:rPr>
                      <m:t>~</m:t>
                    </m:r>
                    <m:d>
                      <m:dPr>
                        <m:ctrlPr>
                          <a:rPr lang="en-US" altLang="zh-CN" sz="1800" b="1" i="1" kern="0">
                            <a:solidFill>
                              <a:srgbClr val="000000"/>
                            </a:solidFill>
                            <a:latin typeface="Cambria Math" panose="02040503050406030204" pitchFamily="18" charset="0"/>
                            <a:ea typeface="Cambria Math" panose="02040503050406030204"/>
                          </a:rPr>
                        </m:ctrlPr>
                      </m:dPr>
                      <m:e>
                        <m:r>
                          <a:rPr lang="en-US" altLang="zh-CN" sz="1800" b="1" i="1" kern="0">
                            <a:solidFill>
                              <a:srgbClr val="000000"/>
                            </a:solidFill>
                            <a:latin typeface="Cambria Math" panose="02040503050406030204"/>
                            <a:ea typeface="Cambria Math" panose="02040503050406030204"/>
                          </a:rPr>
                          <m:t>𝒑</m:t>
                        </m:r>
                        <m:r>
                          <a:rPr lang="en-US" altLang="zh-CN" sz="1800" b="1" i="1" kern="0">
                            <a:solidFill>
                              <a:srgbClr val="000000"/>
                            </a:solidFill>
                            <a:latin typeface="Cambria Math" panose="02040503050406030204"/>
                            <a:ea typeface="Cambria Math" panose="02040503050406030204"/>
                          </a:rPr>
                          <m:t>−</m:t>
                        </m:r>
                        <m:r>
                          <a:rPr lang="en-US" altLang="zh-CN" sz="1800" b="1" i="1" kern="0">
                            <a:solidFill>
                              <a:srgbClr val="000000"/>
                            </a:solidFill>
                            <a:latin typeface="Cambria Math" panose="02040503050406030204"/>
                            <a:ea typeface="Cambria Math" panose="02040503050406030204"/>
                          </a:rPr>
                          <m:t>𝟏</m:t>
                        </m:r>
                      </m:e>
                    </m:d>
                  </m:oMath>
                </a14:m>
                <a:r>
                  <a:rPr lang="zh-CN" altLang="en-US" sz="1800" b="1" kern="0" dirty="0">
                    <a:solidFill>
                      <a:srgbClr val="000000"/>
                    </a:solidFill>
                    <a:latin typeface="Tahoma" panose="020B0604030504040204"/>
                    <a:ea typeface="宋体" panose="02010600030101010101" pitchFamily="2" charset="-122"/>
                  </a:rPr>
                  <a:t>之间的数，由</a:t>
                </a:r>
                <a14:m>
                  <m:oMath xmlns:m="http://schemas.openxmlformats.org/officeDocument/2006/math">
                    <m:r>
                      <a:rPr lang="en-US" altLang="zh-CN" sz="1800" b="1" i="1" kern="0" smtClean="0">
                        <a:solidFill>
                          <a:srgbClr val="000000"/>
                        </a:solidFill>
                        <a:latin typeface="Cambria Math" panose="02040503050406030204"/>
                        <a:ea typeface="宋体" panose="02010600030101010101" pitchFamily="2" charset="-122"/>
                      </a:rPr>
                      <m:t>𝒚</m:t>
                    </m:r>
                    <m:r>
                      <a:rPr lang="en-US" altLang="zh-CN" sz="1800" b="1" i="1" kern="0" smtClean="0">
                        <a:solidFill>
                          <a:srgbClr val="000000"/>
                        </a:solidFill>
                        <a:latin typeface="Cambria Math" panose="02040503050406030204"/>
                        <a:ea typeface="宋体" panose="02010600030101010101" pitchFamily="2" charset="-122"/>
                      </a:rPr>
                      <m:t>=</m:t>
                    </m:r>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smtClean="0">
                            <a:solidFill>
                              <a:srgbClr val="000000"/>
                            </a:solidFill>
                            <a:latin typeface="Cambria Math" panose="02040503050406030204"/>
                            <a:ea typeface="宋体" panose="02010600030101010101" pitchFamily="2" charset="-122"/>
                          </a:rPr>
                          <m:t>𝒈</m:t>
                        </m:r>
                      </m:e>
                      <m:sup>
                        <m:r>
                          <a:rPr lang="en-US" altLang="zh-CN" sz="1800" b="1" i="1" kern="0" smtClean="0">
                            <a:solidFill>
                              <a:srgbClr val="000000"/>
                            </a:solidFill>
                            <a:latin typeface="Cambria Math" panose="02040503050406030204"/>
                            <a:ea typeface="宋体" panose="02010600030101010101" pitchFamily="2" charset="-122"/>
                          </a:rPr>
                          <m:t>𝒙</m:t>
                        </m:r>
                      </m:sup>
                    </m:sSup>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𝒎𝒐𝒅</m:t>
                    </m:r>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𝒑</m:t>
                    </m:r>
                  </m:oMath>
                </a14:m>
                <a:r>
                  <a:rPr lang="zh-CN" altLang="en-US" sz="1800" b="1" kern="0" dirty="0">
                    <a:solidFill>
                      <a:srgbClr val="000000"/>
                    </a:solidFill>
                    <a:latin typeface="Tahoma" panose="020B0604030504040204"/>
                    <a:ea typeface="宋体" panose="02010600030101010101" pitchFamily="2" charset="-122"/>
                  </a:rPr>
                  <a:t>计算出公钥。由给定的</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𝒙</m:t>
                    </m:r>
                  </m:oMath>
                </a14:m>
                <a:r>
                  <a:rPr lang="zh-CN" altLang="en-US" sz="18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𝒚</m:t>
                    </m:r>
                  </m:oMath>
                </a14:m>
                <a:r>
                  <a:rPr lang="zh-CN" altLang="en-US" sz="1800" b="1" kern="0" dirty="0">
                    <a:solidFill>
                      <a:srgbClr val="000000"/>
                    </a:solidFill>
                    <a:latin typeface="Tahoma" panose="020B0604030504040204"/>
                    <a:ea typeface="宋体" panose="02010600030101010101" pitchFamily="2" charset="-122"/>
                  </a:rPr>
                  <a:t>比较简单，而由给定的</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𝒚</m:t>
                    </m:r>
                  </m:oMath>
                </a14:m>
                <a:r>
                  <a:rPr lang="zh-CN" altLang="en-US" sz="1800" b="1" kern="0" dirty="0">
                    <a:solidFill>
                      <a:srgbClr val="000000"/>
                    </a:solidFill>
                    <a:latin typeface="Tahoma" panose="020B0604030504040204"/>
                    <a:ea typeface="宋体" panose="02010600030101010101" pitchFamily="2" charset="-122"/>
                  </a:rPr>
                  <a:t>确定</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𝒙</m:t>
                    </m:r>
                  </m:oMath>
                </a14:m>
                <a:r>
                  <a:rPr lang="zh-CN" altLang="en-US" sz="1800" b="1" kern="0" dirty="0">
                    <a:solidFill>
                      <a:srgbClr val="000000"/>
                    </a:solidFill>
                    <a:latin typeface="Tahoma" panose="020B0604030504040204"/>
                    <a:ea typeface="宋体" panose="02010600030101010101" pitchFamily="2" charset="-122"/>
                  </a:rPr>
                  <a:t>则在计算上是不可行的，因为这就是求</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𝒚</m:t>
                    </m:r>
                  </m:oMath>
                </a14:m>
                <a:r>
                  <a:rPr lang="zh-CN" altLang="en-US" sz="1800" b="1" kern="0" dirty="0">
                    <a:solidFill>
                      <a:srgbClr val="000000"/>
                    </a:solidFill>
                    <a:latin typeface="Tahoma" panose="020B0604030504040204"/>
                    <a:ea typeface="宋体" panose="02010600030101010101" pitchFamily="2" charset="-122"/>
                  </a:rPr>
                  <a:t>的以</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𝒈</m:t>
                    </m:r>
                  </m:oMath>
                </a14:m>
                <a:r>
                  <a:rPr lang="zh-CN" altLang="en-US" sz="1800" b="1" kern="0" dirty="0">
                    <a:solidFill>
                      <a:srgbClr val="000000"/>
                    </a:solidFill>
                    <a:latin typeface="Tahoma" panose="020B0604030504040204"/>
                    <a:ea typeface="宋体" panose="02010600030101010101" pitchFamily="2" charset="-122"/>
                  </a:rPr>
                  <a:t>为底的模</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𝒑</m:t>
                    </m:r>
                  </m:oMath>
                </a14:m>
                <a:r>
                  <a:rPr lang="zh-CN" altLang="en-US" sz="1800" b="1" kern="0" dirty="0">
                    <a:solidFill>
                      <a:srgbClr val="000000"/>
                    </a:solidFill>
                    <a:latin typeface="Tahoma" panose="020B0604030504040204"/>
                    <a:ea typeface="宋体" panose="02010600030101010101" pitchFamily="2" charset="-122"/>
                  </a:rPr>
                  <a:t>的离散对数。</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要进行签名，用户需计算两个量</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𝒓</m:t>
                    </m:r>
                  </m:oMath>
                </a14:m>
                <a:r>
                  <a:rPr lang="zh-CN" altLang="en-US" sz="18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𝒔</m:t>
                    </m:r>
                  </m:oMath>
                </a14:m>
                <a:r>
                  <a:rPr lang="zh-CN" altLang="en-US" sz="18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𝒓</m:t>
                    </m:r>
                  </m:oMath>
                </a14:m>
                <a:r>
                  <a:rPr lang="zh-CN" altLang="en-US" sz="18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𝒔</m:t>
                    </m:r>
                  </m:oMath>
                </a14:m>
                <a:r>
                  <a:rPr lang="zh-CN" altLang="en-US" sz="1800" b="1" kern="0" dirty="0">
                    <a:solidFill>
                      <a:srgbClr val="000000"/>
                    </a:solidFill>
                    <a:latin typeface="Tahoma" panose="020B0604030504040204"/>
                    <a:ea typeface="宋体" panose="02010600030101010101" pitchFamily="2" charset="-122"/>
                  </a:rPr>
                  <a:t>是公钥</a:t>
                </a:r>
                <a:r>
                  <a:rPr lang="en-US" altLang="zh-CN" sz="18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𝒑</m:t>
                    </m:r>
                    <m:r>
                      <a:rPr lang="en-US" altLang="zh-CN" sz="1800" b="1" i="1" kern="0" dirty="0" smtClean="0">
                        <a:solidFill>
                          <a:srgbClr val="000000"/>
                        </a:solidFill>
                        <a:latin typeface="Cambria Math" panose="02040503050406030204"/>
                        <a:ea typeface="宋体" panose="02010600030101010101" pitchFamily="2" charset="-122"/>
                      </a:rPr>
                      <m:t>,</m:t>
                    </m:r>
                    <m:r>
                      <a:rPr lang="en-US" altLang="zh-CN" sz="1800" b="1" i="1" kern="0" dirty="0" smtClean="0">
                        <a:solidFill>
                          <a:srgbClr val="000000"/>
                        </a:solidFill>
                        <a:latin typeface="Cambria Math" panose="02040503050406030204"/>
                        <a:ea typeface="宋体" panose="02010600030101010101" pitchFamily="2" charset="-122"/>
                      </a:rPr>
                      <m:t>𝒒</m:t>
                    </m:r>
                    <m:r>
                      <a:rPr lang="en-US" altLang="zh-CN" sz="1800" b="1" i="1" kern="0" dirty="0" smtClean="0">
                        <a:solidFill>
                          <a:srgbClr val="000000"/>
                        </a:solidFill>
                        <a:latin typeface="Cambria Math" panose="02040503050406030204"/>
                        <a:ea typeface="宋体" panose="02010600030101010101" pitchFamily="2" charset="-122"/>
                      </a:rPr>
                      <m:t>,</m:t>
                    </m:r>
                    <m:r>
                      <a:rPr lang="en-US" altLang="zh-CN" sz="1800" b="1" i="1" kern="0" dirty="0" smtClean="0">
                        <a:solidFill>
                          <a:srgbClr val="000000"/>
                        </a:solidFill>
                        <a:latin typeface="Cambria Math" panose="02040503050406030204"/>
                        <a:ea typeface="宋体" panose="02010600030101010101" pitchFamily="2" charset="-122"/>
                      </a:rPr>
                      <m:t>𝒈</m:t>
                    </m:r>
                  </m:oMath>
                </a14:m>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、用户私钥</a:t>
                </a:r>
                <a:r>
                  <a:rPr lang="en-US" altLang="zh-CN" sz="18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1800" b="1" i="1" kern="0" smtClean="0">
                        <a:solidFill>
                          <a:srgbClr val="000000"/>
                        </a:solidFill>
                        <a:latin typeface="Cambria Math" panose="02040503050406030204"/>
                        <a:ea typeface="宋体" panose="02010600030101010101" pitchFamily="2" charset="-122"/>
                      </a:rPr>
                      <m:t>𝒙</m:t>
                    </m:r>
                  </m:oMath>
                </a14:m>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、消息的</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码</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𝑯</m:t>
                    </m:r>
                    <m:r>
                      <a:rPr lang="en-US" altLang="zh-CN" sz="1800" b="1" i="1" kern="0" dirty="0" smtClean="0">
                        <a:solidFill>
                          <a:srgbClr val="000000"/>
                        </a:solidFill>
                        <a:latin typeface="Cambria Math" panose="02040503050406030204"/>
                        <a:ea typeface="宋体" panose="02010600030101010101" pitchFamily="2" charset="-122"/>
                      </a:rPr>
                      <m:t>(</m:t>
                    </m:r>
                    <m:r>
                      <a:rPr lang="en-US" altLang="zh-CN" sz="1800" b="1" i="1" kern="0" dirty="0" smtClean="0">
                        <a:solidFill>
                          <a:srgbClr val="000000"/>
                        </a:solidFill>
                        <a:latin typeface="Cambria Math" panose="02040503050406030204"/>
                        <a:ea typeface="宋体" panose="02010600030101010101" pitchFamily="2" charset="-122"/>
                      </a:rPr>
                      <m:t>𝑴</m:t>
                    </m:r>
                    <m:r>
                      <a:rPr lang="en-US" altLang="zh-CN" sz="1800" b="1" i="1" kern="0" dirty="0" smtClean="0">
                        <a:solidFill>
                          <a:srgbClr val="000000"/>
                        </a:solidFill>
                        <a:latin typeface="Cambria Math" panose="02040503050406030204"/>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和附加整数</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𝒌</m:t>
                    </m:r>
                  </m:oMath>
                </a14:m>
                <a:r>
                  <a:rPr lang="zh-CN" altLang="en-US" sz="1800" b="1" kern="0" dirty="0">
                    <a:solidFill>
                      <a:srgbClr val="000000"/>
                    </a:solidFill>
                    <a:latin typeface="Tahoma" panose="020B0604030504040204"/>
                    <a:ea typeface="宋体" panose="02010600030101010101" pitchFamily="2" charset="-122"/>
                  </a:rPr>
                  <a:t>的函数，其中</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𝒌</m:t>
                    </m:r>
                  </m:oMath>
                </a14:m>
                <a:r>
                  <a:rPr lang="zh-CN" altLang="en-US" sz="1800" b="1" kern="0" dirty="0">
                    <a:solidFill>
                      <a:srgbClr val="000000"/>
                    </a:solidFill>
                    <a:latin typeface="Tahoma" panose="020B0604030504040204"/>
                    <a:ea typeface="宋体" panose="02010600030101010101" pitchFamily="2" charset="-122"/>
                  </a:rPr>
                  <a:t>是随机或伪随机产生的，且</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𝒌</m:t>
                    </m:r>
                  </m:oMath>
                </a14:m>
                <a:r>
                  <a:rPr lang="zh-CN" altLang="en-US" sz="1800" b="1" kern="0" dirty="0">
                    <a:solidFill>
                      <a:srgbClr val="000000"/>
                    </a:solidFill>
                    <a:latin typeface="Tahoma" panose="020B0604030504040204"/>
                    <a:ea typeface="宋体" panose="02010600030101010101" pitchFamily="2" charset="-122"/>
                  </a:rPr>
                  <a:t>对每次签名是唯一的。</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设</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𝒓</m:t>
                    </m:r>
                    <m:r>
                      <a:rPr lang="en-US" altLang="zh-CN" sz="1800" b="1" i="1" kern="0" dirty="0" smtClean="0">
                        <a:solidFill>
                          <a:srgbClr val="000000"/>
                        </a:solidFill>
                        <a:latin typeface="Cambria Math" panose="02040503050406030204"/>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𝒔</m:t>
                    </m:r>
                    <m:r>
                      <a:rPr lang="en-US" altLang="zh-CN" sz="1800" b="1" i="1" kern="0" dirty="0" smtClean="0">
                        <a:solidFill>
                          <a:srgbClr val="000000"/>
                        </a:solidFill>
                        <a:latin typeface="Cambria Math" panose="02040503050406030204"/>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是</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𝒓</m:t>
                    </m:r>
                  </m:oMath>
                </a14:m>
                <a:r>
                  <a:rPr lang="zh-CN" altLang="en-US" sz="18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𝒔</m:t>
                    </m:r>
                  </m:oMath>
                </a14:m>
                <a:r>
                  <a:rPr lang="zh-CN" altLang="en-US" sz="1800" b="1" kern="0" dirty="0">
                    <a:solidFill>
                      <a:srgbClr val="000000"/>
                    </a:solidFill>
                    <a:latin typeface="Tahoma" panose="020B0604030504040204"/>
                    <a:ea typeface="宋体" panose="02010600030101010101" pitchFamily="2" charset="-122"/>
                  </a:rPr>
                  <a:t>接收端的版本，用上图所示的公式进行验证。接收方计算值</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𝒗</m:t>
                    </m:r>
                  </m:oMath>
                </a14:m>
                <a:r>
                  <a:rPr lang="zh-CN" altLang="en-US" sz="1800" b="1" kern="0" dirty="0">
                    <a:solidFill>
                      <a:srgbClr val="000000"/>
                    </a:solidFill>
                    <a:latin typeface="Tahoma" panose="020B0604030504040204"/>
                    <a:ea typeface="宋体" panose="02010600030101010101" pitchFamily="2" charset="-122"/>
                  </a:rPr>
                  <a:t>，发送方公钥、接收到消息的</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码函数。若</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𝒗</m:t>
                    </m:r>
                  </m:oMath>
                </a14:m>
                <a:r>
                  <a:rPr lang="zh-CN" altLang="en-US" sz="1800" b="1" kern="0" dirty="0">
                    <a:solidFill>
                      <a:srgbClr val="000000"/>
                    </a:solidFill>
                    <a:latin typeface="Tahoma" panose="020B0604030504040204"/>
                    <a:ea typeface="宋体" panose="02010600030101010101" pitchFamily="2" charset="-122"/>
                  </a:rPr>
                  <a:t>与签名中的</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𝒓</m:t>
                    </m:r>
                  </m:oMath>
                </a14:m>
                <a:r>
                  <a:rPr lang="zh-CN" altLang="en-US" sz="1800" b="1" kern="0" dirty="0">
                    <a:solidFill>
                      <a:srgbClr val="000000"/>
                    </a:solidFill>
                    <a:latin typeface="Tahoma" panose="020B0604030504040204"/>
                    <a:ea typeface="宋体" panose="02010600030101010101" pitchFamily="2" charset="-122"/>
                  </a:rPr>
                  <a:t>相同，则签名是有效的。</a:t>
                </a:r>
                <a:endParaRPr lang="en-US" altLang="zh-CN" sz="18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620688"/>
                <a:ext cx="8229600" cy="5832648"/>
              </a:xfrm>
              <a:prstGeom prst="rect">
                <a:avLst/>
              </a:prstGeom>
              <a:blipFill rotWithShape="1">
                <a:blip r:embed="rId3"/>
                <a:stretch>
                  <a:fillRect l="-2" t="-5" r="2"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Rectangle 2"/>
          <p:cNvSpPr txBox="1">
            <a:spLocks noChangeArrowheads="1"/>
          </p:cNvSpPr>
          <p:nvPr/>
        </p:nvSpPr>
        <p:spPr>
          <a:xfrm>
            <a:off x="6732240" y="0"/>
            <a:ext cx="2405832"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13.4 </a:t>
            </a:r>
            <a:r>
              <a:rPr lang="zh-CN" altLang="en-US" sz="2000" dirty="0">
                <a:solidFill>
                  <a:srgbClr val="4F56AD"/>
                </a:solidFill>
                <a:latin typeface="黑体" panose="02010609060101010101" pitchFamily="49" charset="-122"/>
              </a:rPr>
              <a:t>数字签名标准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20688"/>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下图描述了</a:t>
            </a:r>
            <a:r>
              <a:rPr lang="en-US" altLang="zh-CN" sz="1800" b="1" kern="0" dirty="0">
                <a:solidFill>
                  <a:srgbClr val="000000"/>
                </a:solidFill>
                <a:latin typeface="Tahoma" panose="020B0604030504040204"/>
                <a:ea typeface="宋体" panose="02010600030101010101" pitchFamily="2" charset="-122"/>
              </a:rPr>
              <a:t>DSA</a:t>
            </a:r>
            <a:r>
              <a:rPr lang="zh-CN" altLang="en-US" sz="1800" b="1" kern="0" dirty="0">
                <a:solidFill>
                  <a:srgbClr val="000000"/>
                </a:solidFill>
                <a:latin typeface="Tahoma" panose="020B0604030504040204"/>
                <a:ea typeface="宋体" panose="02010600030101010101" pitchFamily="2" charset="-122"/>
              </a:rPr>
              <a:t>算法的签名和验证函数。</a:t>
            </a:r>
            <a:endParaRPr lang="en-US" altLang="zh-CN" sz="1800" b="1" kern="0" dirty="0">
              <a:solidFill>
                <a:srgbClr val="000000"/>
              </a:solidFill>
              <a:latin typeface="Tahoma" panose="020B0604030504040204"/>
              <a:ea typeface="宋体" panose="02010600030101010101" pitchFamily="2" charset="-122"/>
            </a:endParaRPr>
          </a:p>
        </p:txBody>
      </p:sp>
      <p:sp>
        <p:nvSpPr>
          <p:cNvPr id="6" name="Rectangle 2"/>
          <p:cNvSpPr txBox="1">
            <a:spLocks noChangeArrowheads="1"/>
          </p:cNvSpPr>
          <p:nvPr/>
        </p:nvSpPr>
        <p:spPr>
          <a:xfrm>
            <a:off x="6732240" y="0"/>
            <a:ext cx="2405832"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13.4 </a:t>
            </a:r>
            <a:r>
              <a:rPr lang="zh-CN" altLang="en-US" sz="2000" dirty="0">
                <a:solidFill>
                  <a:srgbClr val="4F56AD"/>
                </a:solidFill>
                <a:latin typeface="黑体" panose="02010609060101010101" pitchFamily="49" charset="-122"/>
              </a:rPr>
              <a:t>数字签名标准</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8128" y="980728"/>
            <a:ext cx="3888432" cy="2743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6349" y="3861048"/>
            <a:ext cx="3711989" cy="283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620688"/>
                <a:ext cx="8229600" cy="58326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上图所示的算法有这样一个特点，接收端的验证依赖于</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𝒓</m:t>
                    </m:r>
                  </m:oMath>
                </a14:m>
                <a:r>
                  <a:rPr lang="zh-CN" altLang="en-US" sz="1800" b="1" kern="0" dirty="0">
                    <a:solidFill>
                      <a:srgbClr val="000000"/>
                    </a:solidFill>
                    <a:latin typeface="Tahoma" panose="020B0604030504040204"/>
                    <a:ea typeface="宋体" panose="02010600030101010101" pitchFamily="2" charset="-122"/>
                  </a:rPr>
                  <a:t>，但是</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𝒓</m:t>
                    </m:r>
                  </m:oMath>
                </a14:m>
                <a:r>
                  <a:rPr lang="zh-CN" altLang="en-US" sz="1800" b="1" kern="0" dirty="0">
                    <a:solidFill>
                      <a:srgbClr val="000000"/>
                    </a:solidFill>
                    <a:latin typeface="Tahoma" panose="020B0604030504040204"/>
                    <a:ea typeface="宋体" panose="02010600030101010101" pitchFamily="2" charset="-122"/>
                  </a:rPr>
                  <a:t>却根本不依赖于消息，它是</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𝒌</m:t>
                    </m:r>
                  </m:oMath>
                </a14:m>
                <a:r>
                  <a:rPr lang="zh-CN" altLang="en-US" sz="1800" b="1" kern="0" dirty="0">
                    <a:solidFill>
                      <a:srgbClr val="000000"/>
                    </a:solidFill>
                    <a:latin typeface="Tahoma" panose="020B0604030504040204"/>
                    <a:ea typeface="宋体" panose="02010600030101010101" pitchFamily="2" charset="-122"/>
                  </a:rPr>
                  <a:t>和全局公钥的函数。</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模</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𝒑</m:t>
                    </m:r>
                  </m:oMath>
                </a14:m>
                <a:r>
                  <a:rPr lang="zh-CN" altLang="en-US" sz="1800" b="1" kern="0" dirty="0">
                    <a:solidFill>
                      <a:srgbClr val="000000"/>
                    </a:solidFill>
                    <a:latin typeface="Tahoma" panose="020B0604030504040204"/>
                    <a:ea typeface="宋体" panose="02010600030101010101" pitchFamily="2" charset="-122"/>
                  </a:rPr>
                  <a:t>的乘法逆元传给函数的输入还包含消息的</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码和用户私钥，函数的这种结构使接收方可利用其收到的消息和签名、他的公钥一起全局公钥来恢复</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𝒓</m:t>
                    </m:r>
                  </m:oMath>
                </a14:m>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另一点需要注意的是，产生签名对指数运算</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smtClean="0">
                            <a:solidFill>
                              <a:srgbClr val="000000"/>
                            </a:solidFill>
                            <a:latin typeface="Cambria Math" panose="02040503050406030204"/>
                            <a:ea typeface="宋体" panose="02010600030101010101" pitchFamily="2" charset="-122"/>
                          </a:rPr>
                          <m:t>𝒈</m:t>
                        </m:r>
                      </m:e>
                      <m:sup>
                        <m:r>
                          <a:rPr lang="en-US" altLang="zh-CN" sz="1800" b="1" i="1" kern="0" smtClean="0">
                            <a:solidFill>
                              <a:srgbClr val="000000"/>
                            </a:solidFill>
                            <a:latin typeface="Cambria Math" panose="02040503050406030204"/>
                            <a:ea typeface="宋体" panose="02010600030101010101" pitchFamily="2" charset="-122"/>
                          </a:rPr>
                          <m:t>𝒌</m:t>
                        </m:r>
                      </m:sup>
                    </m:sSup>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𝒎𝒐𝒅</m:t>
                    </m:r>
                    <m:r>
                      <a:rPr lang="en-US" altLang="zh-CN" sz="1800" b="1" i="1" ker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𝒑</m:t>
                    </m:r>
                  </m:oMath>
                </a14:m>
                <a:r>
                  <a:rPr lang="zh-CN" altLang="en-US" sz="1800" b="1" kern="0" dirty="0">
                    <a:solidFill>
                      <a:srgbClr val="000000"/>
                    </a:solidFill>
                    <a:latin typeface="Tahoma" panose="020B0604030504040204"/>
                    <a:ea typeface="宋体" panose="02010600030101010101" pitchFamily="2" charset="-122"/>
                  </a:rPr>
                  <a:t>的计算要求很高，但由于它不依赖于被签名的消息，因此可以预先计算。实际上，用户甚至可以根据需要预先计算许多个用于签名的</a:t>
                </a:r>
                <a14:m>
                  <m:oMath xmlns:m="http://schemas.openxmlformats.org/officeDocument/2006/math">
                    <m:r>
                      <a:rPr lang="en-US" altLang="zh-CN" sz="1800" b="1" i="1" kern="0" dirty="0" smtClean="0">
                        <a:solidFill>
                          <a:srgbClr val="000000"/>
                        </a:solidFill>
                        <a:latin typeface="Cambria Math" panose="02040503050406030204"/>
                        <a:ea typeface="宋体" panose="02010600030101010101" pitchFamily="2" charset="-122"/>
                      </a:rPr>
                      <m:t>𝒓</m:t>
                    </m:r>
                  </m:oMath>
                </a14:m>
                <a:r>
                  <a:rPr lang="zh-CN" altLang="en-US" sz="1800" b="1" kern="0" dirty="0">
                    <a:solidFill>
                      <a:srgbClr val="000000"/>
                    </a:solidFill>
                    <a:latin typeface="Tahoma" panose="020B0604030504040204"/>
                    <a:ea typeface="宋体" panose="02010600030101010101" pitchFamily="2" charset="-122"/>
                  </a:rPr>
                  <a:t>。其他要求比较高的任务是确定乘法逆元</a:t>
                </a:r>
                <a14:m>
                  <m:oMath xmlns:m="http://schemas.openxmlformats.org/officeDocument/2006/math">
                    <m:sSup>
                      <m:sSupPr>
                        <m:ctrlPr>
                          <a:rPr lang="en-US" altLang="zh-CN" sz="1800" b="1" i="1" kern="0" smtClean="0">
                            <a:solidFill>
                              <a:srgbClr val="000000"/>
                            </a:solidFill>
                            <a:latin typeface="Cambria Math" panose="02040503050406030204" pitchFamily="18" charset="0"/>
                            <a:ea typeface="宋体" panose="02010600030101010101" pitchFamily="2" charset="-122"/>
                          </a:rPr>
                        </m:ctrlPr>
                      </m:sSupPr>
                      <m:e>
                        <m:r>
                          <a:rPr lang="en-US" altLang="zh-CN" sz="1800" b="1" i="1" kern="0" smtClean="0">
                            <a:solidFill>
                              <a:srgbClr val="000000"/>
                            </a:solidFill>
                            <a:latin typeface="Cambria Math" panose="02040503050406030204"/>
                            <a:ea typeface="宋体" panose="02010600030101010101" pitchFamily="2" charset="-122"/>
                          </a:rPr>
                          <m:t>𝒌</m:t>
                        </m:r>
                      </m:e>
                      <m:sup>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𝟏</m:t>
                        </m:r>
                      </m:sup>
                    </m:sSup>
                  </m:oMath>
                </a14:m>
                <a:r>
                  <a:rPr lang="zh-CN" altLang="en-US" sz="1800" b="1" kern="0" dirty="0">
                    <a:solidFill>
                      <a:srgbClr val="000000"/>
                    </a:solidFill>
                    <a:latin typeface="Tahoma" panose="020B0604030504040204"/>
                    <a:ea typeface="宋体" panose="02010600030101010101" pitchFamily="2" charset="-122"/>
                  </a:rPr>
                  <a:t>。需再次提请注意的是，这些值中有许多是可以</a:t>
                </a:r>
                <a:r>
                  <a:rPr lang="zh-CN" altLang="en-US" sz="1800" b="1" kern="0" dirty="0">
                    <a:solidFill>
                      <a:srgbClr val="0000FF"/>
                    </a:solidFill>
                    <a:latin typeface="Tahoma" panose="020B0604030504040204"/>
                    <a:ea typeface="宋体" panose="02010600030101010101" pitchFamily="2" charset="-122"/>
                  </a:rPr>
                  <a:t>预先计算</a:t>
                </a:r>
                <a:r>
                  <a:rPr lang="zh-CN" altLang="en-US" sz="1800" b="1" kern="0" dirty="0">
                    <a:solidFill>
                      <a:srgbClr val="000000"/>
                    </a:solidFill>
                    <a:latin typeface="Tahoma" panose="020B0604030504040204"/>
                    <a:ea typeface="宋体" panose="02010600030101010101" pitchFamily="2" charset="-122"/>
                  </a:rPr>
                  <a:t>的。</a:t>
                </a:r>
                <a:endParaRPr lang="en-US" altLang="zh-CN" sz="18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620688"/>
                <a:ext cx="8229600" cy="5832648"/>
              </a:xfrm>
              <a:prstGeom prst="rect">
                <a:avLst/>
              </a:prstGeom>
              <a:blipFill rotWithShape="1">
                <a:blip r:embed="rId3"/>
                <a:stretch>
                  <a:fillRect l="-2" t="-5" r="2"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Rectangle 2"/>
          <p:cNvSpPr txBox="1">
            <a:spLocks noChangeArrowheads="1"/>
          </p:cNvSpPr>
          <p:nvPr/>
        </p:nvSpPr>
        <p:spPr>
          <a:xfrm>
            <a:off x="6732240" y="0"/>
            <a:ext cx="2405832"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13.4 </a:t>
            </a:r>
            <a:r>
              <a:rPr lang="zh-CN" altLang="en-US" sz="2000" dirty="0">
                <a:solidFill>
                  <a:srgbClr val="4F56AD"/>
                </a:solidFill>
                <a:latin typeface="黑体" panose="02010609060101010101" pitchFamily="49" charset="-122"/>
              </a:rPr>
              <a:t>数字签名标准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514350" lvl="0" indent="-514350" eaLnBrk="1" hangingPunct="1">
              <a:lnSpc>
                <a:spcPct val="120000"/>
              </a:lnSpc>
              <a:spcBef>
                <a:spcPct val="20000"/>
              </a:spcBef>
              <a:buClr>
                <a:srgbClr val="40458C"/>
              </a:buClr>
              <a:buSzTx/>
              <a:buFont typeface="+mj-lt"/>
              <a:buAutoNum type="arabicPeriod"/>
            </a:pPr>
            <a:r>
              <a:rPr kumimoji="1" lang="zh-CN" altLang="en-US" sz="2400" kern="0" dirty="0">
                <a:solidFill>
                  <a:srgbClr val="E24C05"/>
                </a:solidFill>
                <a:latin typeface="Tahoma" panose="020B0604030504040204"/>
                <a:ea typeface="宋体" panose="02010600030101010101" pitchFamily="2" charset="-122"/>
              </a:rPr>
              <a:t>特性</a:t>
            </a:r>
            <a:endParaRPr kumimoji="1" lang="en-US" altLang="zh-CN" sz="2400" kern="0" dirty="0">
              <a:solidFill>
                <a:srgbClr val="40458C"/>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kumimoji="1" lang="zh-CN" altLang="en-US" sz="2000" b="1" kern="0" dirty="0">
                <a:solidFill>
                  <a:srgbClr val="000000"/>
                </a:solidFill>
                <a:latin typeface="Tahoma" panose="020B0604030504040204"/>
                <a:ea typeface="宋体" panose="02010600030101010101" pitchFamily="2" charset="-122"/>
              </a:rPr>
              <a:t>消息认证可以保护信息交换双方不受第三方的攻击，但是它不能处理通信双方自身发生的攻击，这种攻击可以由多种形式。</a:t>
            </a:r>
            <a:endParaRPr kumimoji="1"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例如，假定</a:t>
            </a:r>
            <a:r>
              <a:rPr kumimoji="1" lang="en-US" altLang="zh-CN" sz="2000" b="1" kern="0" dirty="0">
                <a:solidFill>
                  <a:srgbClr val="000000"/>
                </a:solidFill>
                <a:latin typeface="Tahoma" panose="020B0604030504040204"/>
                <a:ea typeface="宋体" panose="02010600030101010101" pitchFamily="2" charset="-122"/>
              </a:rPr>
              <a:t>John</a:t>
            </a:r>
            <a:r>
              <a:rPr kumimoji="1" lang="zh-CN" altLang="en-US" sz="2000" b="1" kern="0" dirty="0">
                <a:solidFill>
                  <a:srgbClr val="000000"/>
                </a:solidFill>
                <a:latin typeface="Tahoma" panose="020B0604030504040204"/>
                <a:ea typeface="宋体" panose="02010600030101010101" pitchFamily="2" charset="-122"/>
              </a:rPr>
              <a:t>使用消息加密</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见</a:t>
            </a:r>
            <a:r>
              <a:rPr kumimoji="1" lang="en-US" altLang="zh-CN" sz="2000" b="1" kern="0" dirty="0">
                <a:solidFill>
                  <a:srgbClr val="000000"/>
                </a:solidFill>
                <a:latin typeface="Tahoma" panose="020B0604030504040204"/>
                <a:ea typeface="宋体" panose="02010600030101010101" pitchFamily="2" charset="-122"/>
              </a:rPr>
              <a:t>12</a:t>
            </a:r>
            <a:r>
              <a:rPr kumimoji="1" lang="zh-CN" altLang="en-US" sz="2000" b="1" kern="0" dirty="0">
                <a:solidFill>
                  <a:srgbClr val="000000"/>
                </a:solidFill>
                <a:latin typeface="Tahoma" panose="020B0604030504040204"/>
                <a:ea typeface="宋体" panose="02010600030101010101" pitchFamily="2" charset="-122"/>
              </a:rPr>
              <a:t>章</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的某种方法给</a:t>
            </a:r>
            <a:r>
              <a:rPr kumimoji="1" lang="en-US" altLang="zh-CN" sz="2000" b="1" kern="0" dirty="0">
                <a:solidFill>
                  <a:srgbClr val="000000"/>
                </a:solidFill>
                <a:latin typeface="Tahoma" panose="020B0604030504040204"/>
                <a:ea typeface="宋体" panose="02010600030101010101" pitchFamily="2" charset="-122"/>
              </a:rPr>
              <a:t>Mary</a:t>
            </a:r>
            <a:r>
              <a:rPr kumimoji="1" lang="zh-CN" altLang="en-US" sz="2000" b="1" kern="0" dirty="0">
                <a:solidFill>
                  <a:srgbClr val="000000"/>
                </a:solidFill>
                <a:latin typeface="Tahoma" panose="020B0604030504040204"/>
                <a:ea typeface="宋体" panose="02010600030101010101" pitchFamily="2" charset="-122"/>
              </a:rPr>
              <a:t>发送一条认证消息。</a:t>
            </a:r>
            <a:endParaRPr kumimoji="1" lang="en-US" altLang="zh-CN" sz="2000" b="1" kern="0" dirty="0">
              <a:solidFill>
                <a:srgbClr val="000000"/>
              </a:solidFill>
              <a:latin typeface="Tahoma" panose="020B0604030504040204"/>
              <a:ea typeface="宋体" panose="02010600030101010101" pitchFamily="2" charset="-122"/>
            </a:endParaRPr>
          </a:p>
          <a:p>
            <a:pPr marL="361950" lvl="1" indent="-36195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mn-ea"/>
              </a:rPr>
              <a:t>考虑下面两种情形：</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kumimoji="1" lang="en-US" altLang="zh-CN" sz="2000" b="1" kern="0" dirty="0">
                <a:solidFill>
                  <a:srgbClr val="000000"/>
                </a:solidFill>
                <a:latin typeface="Tahoma" panose="020B0604030504040204"/>
                <a:ea typeface="宋体" panose="02010600030101010101" pitchFamily="2" charset="-122"/>
              </a:rPr>
              <a:t>(1)Marry</a:t>
            </a:r>
            <a:r>
              <a:rPr kumimoji="1" lang="zh-CN" altLang="en-US" sz="2000" b="1" kern="0" dirty="0">
                <a:solidFill>
                  <a:srgbClr val="000000"/>
                </a:solidFill>
                <a:latin typeface="Tahoma" panose="020B0604030504040204"/>
                <a:ea typeface="宋体" panose="02010600030101010101" pitchFamily="2" charset="-122"/>
              </a:rPr>
              <a:t>可以伪造一条消息并称该消息发自</a:t>
            </a:r>
            <a:r>
              <a:rPr kumimoji="1" lang="en-US" altLang="zh-CN" sz="2000" b="1" kern="0" dirty="0">
                <a:solidFill>
                  <a:srgbClr val="000000"/>
                </a:solidFill>
                <a:latin typeface="Tahoma" panose="020B0604030504040204"/>
                <a:ea typeface="宋体" panose="02010600030101010101" pitchFamily="2" charset="-122"/>
              </a:rPr>
              <a:t>John</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Mary</a:t>
            </a:r>
            <a:r>
              <a:rPr kumimoji="1" lang="zh-CN" altLang="en-US" sz="2000" b="1" kern="0" dirty="0">
                <a:solidFill>
                  <a:srgbClr val="000000"/>
                </a:solidFill>
                <a:latin typeface="Tahoma" panose="020B0604030504040204"/>
                <a:ea typeface="宋体" panose="02010600030101010101" pitchFamily="2" charset="-122"/>
              </a:rPr>
              <a:t>只需产生一条消息，用</a:t>
            </a:r>
            <a:r>
              <a:rPr kumimoji="1" lang="en-US" altLang="zh-CN" sz="2000" b="1" kern="0" dirty="0">
                <a:solidFill>
                  <a:srgbClr val="000000"/>
                </a:solidFill>
                <a:latin typeface="Tahoma" panose="020B0604030504040204"/>
                <a:ea typeface="宋体" panose="02010600030101010101" pitchFamily="2" charset="-122"/>
              </a:rPr>
              <a:t>John</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Mary</a:t>
            </a:r>
            <a:r>
              <a:rPr kumimoji="1" lang="zh-CN" altLang="en-US" sz="2000" b="1" kern="0" dirty="0">
                <a:solidFill>
                  <a:srgbClr val="000000"/>
                </a:solidFill>
                <a:latin typeface="Tahoma" panose="020B0604030504040204"/>
                <a:ea typeface="宋体" panose="02010600030101010101" pitchFamily="2" charset="-122"/>
              </a:rPr>
              <a:t>共享的密钥产生认证码，并将认证码附于消息之后。</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kumimoji="1" lang="en-US" altLang="zh-CN" sz="2000" b="1" kern="0" dirty="0">
                <a:solidFill>
                  <a:srgbClr val="000000"/>
                </a:solidFill>
                <a:latin typeface="Tahoma" panose="020B0604030504040204"/>
                <a:ea typeface="宋体" panose="02010600030101010101" pitchFamily="2" charset="-122"/>
              </a:rPr>
              <a:t>(2)John</a:t>
            </a:r>
            <a:r>
              <a:rPr kumimoji="1" lang="zh-CN" altLang="en-US" sz="2000" b="1" kern="0" dirty="0">
                <a:solidFill>
                  <a:srgbClr val="000000"/>
                </a:solidFill>
                <a:latin typeface="Tahoma" panose="020B0604030504040204"/>
                <a:ea typeface="宋体" panose="02010600030101010101" pitchFamily="2" charset="-122"/>
              </a:rPr>
              <a:t>可以否定曾发送过某条消息。因为</a:t>
            </a:r>
            <a:r>
              <a:rPr kumimoji="1" lang="en-US" altLang="zh-CN" sz="2000" b="1" kern="0" dirty="0">
                <a:solidFill>
                  <a:srgbClr val="000000"/>
                </a:solidFill>
                <a:latin typeface="Tahoma" panose="020B0604030504040204"/>
                <a:ea typeface="宋体" panose="02010600030101010101" pitchFamily="2" charset="-122"/>
              </a:rPr>
              <a:t>Mary</a:t>
            </a:r>
            <a:r>
              <a:rPr kumimoji="1" lang="zh-CN" altLang="en-US" sz="2000" b="1" kern="0" dirty="0">
                <a:solidFill>
                  <a:srgbClr val="000000"/>
                </a:solidFill>
                <a:latin typeface="Tahoma" panose="020B0604030504040204"/>
                <a:ea typeface="宋体" panose="02010600030101010101" pitchFamily="2" charset="-122"/>
              </a:rPr>
              <a:t>可以伪造消息，所以无法证明</a:t>
            </a:r>
            <a:r>
              <a:rPr kumimoji="1" lang="en-US" altLang="zh-CN" sz="2000" b="1" kern="0" dirty="0">
                <a:solidFill>
                  <a:srgbClr val="000000"/>
                </a:solidFill>
                <a:latin typeface="Tahoma" panose="020B0604030504040204"/>
                <a:ea typeface="宋体" panose="02010600030101010101" pitchFamily="2" charset="-122"/>
              </a:rPr>
              <a:t>John</a:t>
            </a:r>
            <a:r>
              <a:rPr kumimoji="1" lang="zh-CN" altLang="en-US" sz="2000" b="1" kern="0" dirty="0">
                <a:solidFill>
                  <a:srgbClr val="000000"/>
                </a:solidFill>
                <a:latin typeface="Tahoma" panose="020B0604030504040204"/>
                <a:ea typeface="宋体" panose="02010600030101010101" pitchFamily="2" charset="-122"/>
              </a:rPr>
              <a:t>确实发送过该消息。</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13.1 </a:t>
            </a:r>
            <a:r>
              <a:rPr lang="zh-CN" altLang="en-US" sz="2800" dirty="0">
                <a:solidFill>
                  <a:srgbClr val="000000"/>
                </a:solidFill>
                <a:latin typeface="黑体" panose="02010609060101010101" pitchFamily="49" charset="-122"/>
              </a:rPr>
              <a:t>数字签名简介</a:t>
            </a:r>
          </a:p>
        </p:txBody>
      </p:sp>
      <p:sp>
        <p:nvSpPr>
          <p:cNvPr id="6" name="Rectangle 2"/>
          <p:cNvSpPr txBox="1">
            <a:spLocks noChangeArrowheads="1"/>
          </p:cNvSpPr>
          <p:nvPr/>
        </p:nvSpPr>
        <p:spPr>
          <a:xfrm>
            <a:off x="6732240" y="0"/>
            <a:ext cx="240583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第十三章 </a:t>
            </a:r>
            <a:r>
              <a:rPr lang="en-US" altLang="zh-CN" sz="2000" dirty="0">
                <a:solidFill>
                  <a:srgbClr val="0070C0"/>
                </a:solidFill>
              </a:rPr>
              <a:t>– </a:t>
            </a:r>
            <a:r>
              <a:rPr lang="zh-CN" altLang="en-US" sz="2000" dirty="0">
                <a:solidFill>
                  <a:srgbClr val="0070C0"/>
                </a:solidFill>
              </a:rPr>
              <a:t>数字签名</a:t>
            </a:r>
            <a:endParaRPr lang="en-US" altLang="zh-CN" sz="20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260648"/>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这两种情形都是法律关注的。</a:t>
            </a:r>
            <a:endParaRPr lang="en-US" altLang="zh-CN" sz="20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对于第一种情形，在进行电子资金转账时，接收方可以增加转账资金，并声称这是来自发送方的转账资金额；</a:t>
            </a:r>
            <a:endParaRPr lang="en-US" altLang="zh-CN" sz="20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对于第二种情形，股票经纪人收到有关电子邮件消息，要他进行一笔交易，而这笔交易后来赔钱了，但是发送方可以伪称从未发送过这条消息。</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在收发双方不能完全信任的情况下，就需要除认证之外的其他方法来解决这些问题。数字签名是解决这个问题的最好方法。</a:t>
            </a:r>
            <a:endParaRPr lang="en-US" altLang="zh-CN" sz="2000" b="1" kern="0" dirty="0">
              <a:solidFill>
                <a:srgbClr val="000000"/>
              </a:solidFill>
              <a:latin typeface="Tahoma" panose="020B0604030504040204"/>
              <a:ea typeface="宋体" panose="02010600030101010101" pitchFamily="2" charset="-122"/>
            </a:endParaRPr>
          </a:p>
          <a:p>
            <a:pPr marL="271780" lvl="1" indent="-271780" defTabSz="897255"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黑体" panose="02010609060101010101" pitchFamily="49" charset="-122"/>
              </a:rPr>
              <a:t>数字签名必须具有下列特征：</a:t>
            </a:r>
            <a:endParaRPr lang="en-US" altLang="zh-CN"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它必须能验证签名者、签名日期和时间。</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它必须能认证被签的消息内容。</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签名应能由第三方仲裁，以解决争执。</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因此，数字签名具有认证功能。</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876256" y="0"/>
            <a:ext cx="22618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13.1 </a:t>
            </a:r>
            <a:r>
              <a:rPr lang="zh-CN" altLang="en-US" sz="2000" dirty="0">
                <a:solidFill>
                  <a:srgbClr val="4F56AD"/>
                </a:solidFill>
                <a:latin typeface="黑体" panose="02010609060101010101" pitchFamily="49" charset="-122"/>
              </a:rPr>
              <a:t>数字签名简介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zh-CN" altLang="en-US" sz="2400" kern="0" dirty="0">
                <a:solidFill>
                  <a:srgbClr val="E24C05"/>
                </a:solidFill>
                <a:latin typeface="Tahoma" panose="020B0604030504040204"/>
                <a:ea typeface="宋体" panose="02010600030101010101" pitchFamily="2" charset="-122"/>
              </a:rPr>
              <a:t>攻击和伪造</a:t>
            </a:r>
            <a:endParaRPr lang="en-US" altLang="zh-CN" sz="2400" kern="0" dirty="0">
              <a:solidFill>
                <a:srgbClr val="E24C05"/>
              </a:solidFill>
              <a:latin typeface="Tahoma" panose="020B0604030504040204"/>
              <a:ea typeface="宋体" panose="02010600030101010101" pitchFamily="2" charset="-122"/>
            </a:endParaRPr>
          </a:p>
          <a:p>
            <a:pPr marL="361950" lvl="1" indent="-361950" eaLnBrk="1" hangingPunct="1">
              <a:lnSpc>
                <a:spcPct val="120000"/>
              </a:lnSpc>
              <a:spcBef>
                <a:spcPct val="20000"/>
              </a:spcBef>
              <a:buClr>
                <a:srgbClr val="40458C"/>
              </a:buClr>
              <a:buSzPct val="60000"/>
              <a:buFont typeface="Wingdings" panose="05000000000000000000" pitchFamily="2" charset="2"/>
              <a:buChar char="p"/>
            </a:pPr>
            <a:r>
              <a:rPr lang="zh-CN" altLang="en-US" sz="2000" kern="0" dirty="0">
                <a:latin typeface="+mn-ea"/>
              </a:rPr>
              <a:t>参考文件给出了危害程度从高到低的下列攻击类型。这里</a:t>
            </a:r>
            <a:r>
              <a:rPr lang="en-US" altLang="zh-CN" sz="2000" kern="0" dirty="0">
                <a:latin typeface="+mn-ea"/>
              </a:rPr>
              <a:t>A</a:t>
            </a:r>
            <a:r>
              <a:rPr lang="zh-CN" altLang="en-US" sz="2000" kern="0" dirty="0">
                <a:latin typeface="+mn-ea"/>
              </a:rPr>
              <a:t>代表其签名方案遭受攻击的用户，</a:t>
            </a:r>
            <a:r>
              <a:rPr lang="en-US" altLang="zh-CN" sz="2000" kern="0" dirty="0">
                <a:latin typeface="+mn-ea"/>
              </a:rPr>
              <a:t>C</a:t>
            </a:r>
            <a:r>
              <a:rPr lang="zh-CN" altLang="en-US" sz="2000" kern="0" dirty="0">
                <a:latin typeface="+mn-ea"/>
              </a:rPr>
              <a:t>代表攻击者。</a:t>
            </a:r>
            <a:endParaRPr lang="en-US" altLang="zh-CN" sz="2000" b="1" kern="0" dirty="0">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唯密钥攻击：</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仅知道</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的公钥。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已知消息攻击：</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掌握一些消息以及对应的合法签名。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一般选择消息攻击：</a:t>
            </a:r>
            <a:r>
              <a:rPr lang="zh-CN" altLang="en-US" sz="2000" b="1" kern="0" dirty="0">
                <a:solidFill>
                  <a:srgbClr val="000000"/>
                </a:solidFill>
                <a:latin typeface="Tahoma" panose="020B0604030504040204"/>
                <a:ea typeface="宋体" panose="02010600030101010101" pitchFamily="2" charset="-122"/>
              </a:rPr>
              <a:t>在攻击</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的签名方案之前，</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首先选择一些消息，而无须知道</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的公钥。然后</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对于这些选择的消息从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处获得合法签名。该攻击是一般性的，因为与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的公钥无关，同样的攻击可用于其他用户。</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定向选择消息攻击：</a:t>
            </a:r>
            <a:r>
              <a:rPr lang="zh-CN" altLang="en-US" sz="2000" b="1" kern="0" dirty="0">
                <a:solidFill>
                  <a:srgbClr val="000000"/>
                </a:solidFill>
                <a:latin typeface="Tahoma" panose="020B0604030504040204"/>
                <a:ea typeface="宋体" panose="02010600030101010101" pitchFamily="2" charset="-122"/>
              </a:rPr>
              <a:t>同一般选择消息攻击类似，不同的是攻击者选择消息的时间是在</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掌握</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的公钥之后，在签名生成之前。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适应性选择消息攻击：</a:t>
            </a:r>
            <a:r>
              <a:rPr lang="zh-CN" altLang="en-US" sz="2000" b="1" kern="0" dirty="0">
                <a:solidFill>
                  <a:srgbClr val="000000"/>
                </a:solidFill>
                <a:latin typeface="Tahoma" panose="020B0604030504040204"/>
                <a:ea typeface="宋体" panose="02010600030101010101" pitchFamily="2" charset="-122"/>
              </a:rPr>
              <a:t>允许</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将</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作为“</a:t>
            </a:r>
            <a:r>
              <a:rPr lang="en-US" altLang="zh-CN" sz="2000" b="1" kern="0" dirty="0">
                <a:solidFill>
                  <a:srgbClr val="000000"/>
                </a:solidFill>
                <a:latin typeface="Tahoma" panose="020B0604030504040204"/>
                <a:ea typeface="宋体" panose="02010600030101010101" pitchFamily="2" charset="-122"/>
              </a:rPr>
              <a:t>oracle</a:t>
            </a:r>
            <a:r>
              <a:rPr lang="zh-CN" altLang="en-US" sz="2000" b="1" kern="0" dirty="0">
                <a:solidFill>
                  <a:srgbClr val="000000"/>
                </a:solidFill>
                <a:latin typeface="Tahoma" panose="020B0604030504040204"/>
                <a:ea typeface="宋体" panose="02010600030101010101" pitchFamily="2" charset="-122"/>
              </a:rPr>
              <a:t>”进行轮询。这意味着</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可以被要求对于特定的消息签名，而这些消息与</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之前已获得的</a:t>
            </a:r>
            <a:r>
              <a:rPr lang="en-US" altLang="zh-CN" sz="2000" b="1" kern="0" dirty="0">
                <a:solidFill>
                  <a:srgbClr val="000000"/>
                </a:solidFill>
                <a:latin typeface="Tahoma" panose="020B0604030504040204"/>
                <a:ea typeface="宋体" panose="02010600030101010101" pitchFamily="2" charset="-122"/>
              </a:rPr>
              <a:t>&lt;</a:t>
            </a:r>
            <a:r>
              <a:rPr lang="zh-CN" altLang="en-US" sz="2000" b="1" kern="0" dirty="0">
                <a:solidFill>
                  <a:srgbClr val="000000"/>
                </a:solidFill>
                <a:latin typeface="Tahoma" panose="020B0604030504040204"/>
                <a:ea typeface="宋体" panose="02010600030101010101" pitchFamily="2" charset="-122"/>
              </a:rPr>
              <a:t>消息</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签名</a:t>
            </a:r>
            <a:r>
              <a:rPr lang="en-US" altLang="zh-CN" sz="2000" b="1" kern="0" dirty="0">
                <a:solidFill>
                  <a:srgbClr val="000000"/>
                </a:solidFill>
                <a:latin typeface="Tahoma" panose="020B0604030504040204"/>
                <a:ea typeface="宋体" panose="02010600030101010101" pitchFamily="2" charset="-122"/>
              </a:rPr>
              <a:t>&gt;</a:t>
            </a:r>
            <a:r>
              <a:rPr lang="zh-CN" altLang="en-US" sz="2000" b="1" kern="0" dirty="0">
                <a:solidFill>
                  <a:srgbClr val="000000"/>
                </a:solidFill>
                <a:latin typeface="Tahoma" panose="020B0604030504040204"/>
                <a:ea typeface="宋体" panose="02010600030101010101" pitchFamily="2" charset="-122"/>
              </a:rPr>
              <a:t>对相关。</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876256" y="0"/>
            <a:ext cx="22618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13.1 </a:t>
            </a:r>
            <a:r>
              <a:rPr lang="zh-CN" altLang="en-US" sz="2000" dirty="0">
                <a:solidFill>
                  <a:srgbClr val="4F56AD"/>
                </a:solidFill>
                <a:latin typeface="黑体" panose="02010609060101010101" pitchFamily="49" charset="-122"/>
              </a:rPr>
              <a:t>数字签名简介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latin typeface="Tahoma" panose="020B0604030504040204"/>
                <a:ea typeface="宋体" panose="02010600030101010101" pitchFamily="2" charset="-122"/>
              </a:rPr>
              <a:t>参考文献还定义了何谓成功的攻击签名方案，即</a:t>
            </a:r>
            <a:r>
              <a:rPr lang="en-US" altLang="zh-CN" sz="2000" b="1" kern="0" dirty="0">
                <a:latin typeface="Tahoma" panose="020B0604030504040204"/>
                <a:ea typeface="宋体" panose="02010600030101010101" pitchFamily="2" charset="-122"/>
              </a:rPr>
              <a:t>C</a:t>
            </a:r>
            <a:r>
              <a:rPr lang="zh-CN" altLang="en-US" sz="2000" b="1" kern="0" dirty="0">
                <a:latin typeface="Tahoma" panose="020B0604030504040204"/>
                <a:ea typeface="宋体" panose="02010600030101010101" pitchFamily="2" charset="-122"/>
              </a:rPr>
              <a:t>能够以一定的概率进行下列攻击：</a:t>
            </a:r>
            <a:endParaRPr lang="en-US" altLang="zh-CN" sz="2000" b="1" kern="0" dirty="0">
              <a:solidFill>
                <a:srgbClr val="FF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完全破译：</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判断出</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的私钥。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通用伪造：</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掌握一个有效的签名方法，使得对于任意消息都能够等价的构造出合法签名。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选择伪造：</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对于所选特定消息能够伪造出合法签名。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存在性伪造：</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至少可以伪造出一个消息的合法签名，但</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不能控制该消息的选择。这种伪造对于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的危害最低。</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876256" y="0"/>
            <a:ext cx="22618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13.1 </a:t>
            </a:r>
            <a:r>
              <a:rPr lang="zh-CN" altLang="en-US" sz="2000" dirty="0">
                <a:solidFill>
                  <a:srgbClr val="4F56AD"/>
                </a:solidFill>
                <a:latin typeface="黑体" panose="02010609060101010101" pitchFamily="49" charset="-122"/>
              </a:rPr>
              <a:t>数字签名简介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3"/>
            </a:pPr>
            <a:r>
              <a:rPr lang="zh-CN" altLang="en-US" sz="2400" kern="0" dirty="0">
                <a:solidFill>
                  <a:srgbClr val="E24C05"/>
                </a:solidFill>
                <a:latin typeface="Tahoma" panose="020B0604030504040204"/>
                <a:ea typeface="宋体" panose="02010600030101010101" pitchFamily="2" charset="-122"/>
              </a:rPr>
              <a:t>数字签名需求</a:t>
            </a:r>
            <a:endParaRPr lang="en-US" altLang="zh-CN" sz="2400" kern="0" dirty="0">
              <a:solidFill>
                <a:srgbClr val="E24C05"/>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tabLst>
                <a:tab pos="448945" algn="l"/>
              </a:tabLst>
            </a:pPr>
            <a:r>
              <a:rPr lang="zh-CN" altLang="en-US" sz="2000" b="1" kern="0" dirty="0">
                <a:solidFill>
                  <a:srgbClr val="000000"/>
                </a:solidFill>
                <a:latin typeface="Tahoma" panose="020B0604030504040204"/>
                <a:ea typeface="宋体" panose="02010600030101010101" pitchFamily="2" charset="-122"/>
              </a:rPr>
              <a:t>根据刚才讨论的基本特性和攻击，数字签名应满足下列条件：</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签名必须是与消息相关的二进制位串。</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签名必须使用发送方某些独有的信息，以防伪造和否认。</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产生数字签名比较容易。</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识别和验证签名比较容易。</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伪造数字签名在计算上是不可行的。无论是从给定的数字签名伪造消息，还是从给定的消息伪造数字签名，在计算上都是不可行的。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保存数字签名的副本是可行的。</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安全</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函数在基于前边所述的数字签名方案中被使用，提供了满足上述条件的基础。然而具体的方案细节要仔细设计。</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876256" y="0"/>
            <a:ext cx="22618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13.1 </a:t>
            </a:r>
            <a:r>
              <a:rPr lang="zh-CN" altLang="en-US" sz="2000" dirty="0">
                <a:solidFill>
                  <a:srgbClr val="4F56AD"/>
                </a:solidFill>
                <a:latin typeface="黑体" panose="02010609060101010101" pitchFamily="49" charset="-122"/>
              </a:rPr>
              <a:t>数字签名简介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4"/>
            </a:pPr>
            <a:r>
              <a:rPr lang="zh-CN" altLang="en-US" sz="2400" kern="0" dirty="0">
                <a:solidFill>
                  <a:srgbClr val="E24C05"/>
                </a:solidFill>
                <a:latin typeface="Tahoma" panose="020B0604030504040204"/>
                <a:ea typeface="宋体" panose="02010600030101010101" pitchFamily="2" charset="-122"/>
              </a:rPr>
              <a:t>直接数字签名</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直接数字签名指只涉及通信双方</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发送方和接收方</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的数字签名方案。假定接收方已知发送方的公钥。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用共享的密钥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对称密码</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对整个消息和签名加密，则可以获得保密性。</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注意这里是先进行签名，然后才执行外层的加密，这样在发生争执时，第三方可以查看消息及其签名。</a:t>
            </a:r>
            <a:endParaRPr lang="en-US" altLang="zh-CN" sz="2000" b="1" kern="0" dirty="0">
              <a:solidFill>
                <a:srgbClr val="000000"/>
              </a:solidFill>
              <a:latin typeface="Tahoma" panose="020B0604030504040204"/>
              <a:ea typeface="宋体" panose="02010600030101010101" pitchFamily="2" charset="-122"/>
            </a:endParaRPr>
          </a:p>
          <a:p>
            <a:pPr marL="16986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若先对消息加密，然后才对消息的密文签名，那么第三方必须知道解密密钥才能读取原始消息。但是签名若在内层进行，那么接收方可以存储明文形式的消息及其签名，以备将来解决争执时使用。</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876256" y="0"/>
            <a:ext cx="22618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13.1 </a:t>
            </a:r>
            <a:r>
              <a:rPr lang="zh-CN" altLang="en-US" sz="2000" dirty="0">
                <a:solidFill>
                  <a:srgbClr val="4F56AD"/>
                </a:solidFill>
                <a:latin typeface="黑体" panose="02010609060101010101" pitchFamily="49" charset="-122"/>
              </a:rPr>
              <a:t>数字签名简介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上述直接签名方法都有这样一个弱点，即这些方法的有效性依赖于发送方密钥的安全性，如果发送方想否认以前曾发送过某条消息，那么他可以称其私钥已丢失或被盗用，其他人伪造了他的签名。</a:t>
            </a:r>
            <a:endParaRPr lang="en-US" altLang="zh-CN" sz="2000" b="1" kern="0" dirty="0">
              <a:solidFill>
                <a:srgbClr val="000000"/>
              </a:solidFill>
              <a:latin typeface="Tahoma" panose="020B0604030504040204"/>
              <a:ea typeface="宋体" panose="02010600030101010101" pitchFamily="2" charset="-122"/>
            </a:endParaRPr>
          </a:p>
          <a:p>
            <a:pPr marL="125920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虽然在某种程度上这种威胁可能存在，但我们可以通过在私钥的安全性方面进行管理和控制来阻止或至少减少这种情况的发生。</a:t>
            </a:r>
            <a:endParaRPr lang="en-US" altLang="zh-CN" sz="1800" b="1" kern="0" dirty="0">
              <a:solidFill>
                <a:srgbClr val="000000"/>
              </a:solidFill>
              <a:latin typeface="Tahoma" panose="020B0604030504040204"/>
              <a:ea typeface="宋体" panose="02010600030101010101" pitchFamily="2" charset="-122"/>
            </a:endParaRPr>
          </a:p>
          <a:p>
            <a:pPr marL="125920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例如，可以要求每条要签名的消息都包含一个时间戳</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日期和时间</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，以及在密钥被泄露后应立即向管理中心报告。</a:t>
            </a:r>
            <a:endParaRPr lang="en-US" altLang="zh-CN" sz="18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另一种可能的威胁是，</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的私钥可能在时刻</a:t>
            </a:r>
            <a:r>
              <a:rPr lang="en-US" altLang="zh-CN" sz="2000" b="1" kern="0" dirty="0">
                <a:solidFill>
                  <a:srgbClr val="000000"/>
                </a:solidFill>
                <a:latin typeface="Tahoma" panose="020B0604030504040204"/>
                <a:ea typeface="宋体" panose="02010600030101010101" pitchFamily="2" charset="-122"/>
              </a:rPr>
              <a:t>T</a:t>
            </a:r>
            <a:r>
              <a:rPr lang="zh-CN" altLang="en-US" sz="2000" b="1" kern="0" dirty="0">
                <a:solidFill>
                  <a:srgbClr val="000000"/>
                </a:solidFill>
                <a:latin typeface="Tahoma" panose="020B0604030504040204"/>
                <a:ea typeface="宋体" panose="02010600030101010101" pitchFamily="2" charset="-122"/>
              </a:rPr>
              <a:t>被盗用，但攻击者可用</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的签名发一条消息并加盖一个在</a:t>
            </a:r>
            <a:r>
              <a:rPr lang="en-US" altLang="zh-CN" sz="2000" b="1" kern="0" dirty="0">
                <a:solidFill>
                  <a:srgbClr val="000000"/>
                </a:solidFill>
                <a:latin typeface="Tahoma" panose="020B0604030504040204"/>
                <a:ea typeface="宋体" panose="02010600030101010101" pitchFamily="2" charset="-122"/>
              </a:rPr>
              <a:t>T</a:t>
            </a:r>
            <a:r>
              <a:rPr lang="zh-CN" altLang="en-US" sz="2000" b="1" kern="0" dirty="0">
                <a:solidFill>
                  <a:srgbClr val="000000"/>
                </a:solidFill>
                <a:latin typeface="Tahoma" panose="020B0604030504040204"/>
                <a:ea typeface="宋体" panose="02010600030101010101" pitchFamily="2" charset="-122"/>
              </a:rPr>
              <a:t>或</a:t>
            </a:r>
            <a:r>
              <a:rPr lang="en-US" altLang="zh-CN" sz="2000" b="1" kern="0" dirty="0">
                <a:solidFill>
                  <a:srgbClr val="000000"/>
                </a:solidFill>
                <a:latin typeface="Tahoma" panose="020B0604030504040204"/>
                <a:ea typeface="宋体" panose="02010600030101010101" pitchFamily="2" charset="-122"/>
              </a:rPr>
              <a:t>T</a:t>
            </a:r>
            <a:r>
              <a:rPr lang="zh-CN" altLang="en-US" sz="2000" b="1" kern="0" dirty="0">
                <a:solidFill>
                  <a:srgbClr val="000000"/>
                </a:solidFill>
                <a:latin typeface="Tahoma" panose="020B0604030504040204"/>
                <a:ea typeface="宋体" panose="02010600030101010101" pitchFamily="2" charset="-122"/>
              </a:rPr>
              <a:t>之前的时间戳。</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被广泛接受的克服以上问题的方法是，使用数字证书的证书管理中心</a:t>
            </a:r>
            <a:r>
              <a:rPr lang="en-US" altLang="zh-CN" sz="2000" b="1" kern="0" dirty="0">
                <a:solidFill>
                  <a:srgbClr val="000000"/>
                </a:solidFill>
                <a:latin typeface="Tahoma" panose="020B0604030504040204"/>
                <a:ea typeface="宋体" panose="02010600030101010101" pitchFamily="2" charset="-122"/>
              </a:rPr>
              <a:t>(CA)</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876256" y="0"/>
            <a:ext cx="22618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13.1 </a:t>
            </a:r>
            <a:r>
              <a:rPr lang="zh-CN" altLang="en-US" sz="2000" dirty="0">
                <a:solidFill>
                  <a:srgbClr val="4F56AD"/>
                </a:solidFill>
                <a:latin typeface="黑体" panose="02010609060101010101" pitchFamily="49" charset="-122"/>
              </a:rPr>
              <a:t>数字签名简介</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1</TotalTime>
  <Words>2965</Words>
  <Application>Microsoft Office PowerPoint</Application>
  <PresentationFormat>全屏显示(4:3)</PresentationFormat>
  <Paragraphs>158</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黑体</vt:lpstr>
      <vt:lpstr>Arial</vt:lpstr>
      <vt:lpstr>Calibri</vt:lpstr>
      <vt:lpstr>Cambria Math</vt:lpstr>
      <vt:lpstr>Lucida Sans Unicode</vt:lpstr>
      <vt:lpstr>Tahoma</vt:lpstr>
      <vt:lpstr>Times New Roman</vt:lpstr>
      <vt:lpstr>Verdana</vt:lpstr>
      <vt:lpstr>Wingdings</vt:lpstr>
      <vt:lpstr>Wingdings 2</vt:lpstr>
      <vt:lpstr>Wingdings 3</vt:lpstr>
      <vt:lpstr>聚合</vt:lpstr>
      <vt:lpstr>第十三章 – 数字签名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对称密码</dc:title>
  <dc:creator>Yang</dc:creator>
  <cp:lastModifiedBy>KF10825</cp:lastModifiedBy>
  <cp:revision>632</cp:revision>
  <dcterms:created xsi:type="dcterms:W3CDTF">2002-08-09T01:27:00Z</dcterms:created>
  <dcterms:modified xsi:type="dcterms:W3CDTF">2023-07-13T10:54:11Z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0393D271A6A64CB78274670F3CDDF15C</vt:lpwstr>
  </property>
  <property fmtid="{D5CDD505-2E9C-101B-9397-08002B2CF9AE}" pid="3" name="KSOProductBuildVer">
    <vt:lpwstr>2052-11.1.0.11115</vt:lpwstr>
  </property>
</Properties>
</file>