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71" r:id="rId3"/>
    <p:sldId id="728" r:id="rId5"/>
    <p:sldId id="795" r:id="rId6"/>
    <p:sldId id="844" r:id="rId7"/>
    <p:sldId id="796" r:id="rId8"/>
    <p:sldId id="843" r:id="rId9"/>
    <p:sldId id="846" r:id="rId10"/>
    <p:sldId id="845" r:id="rId11"/>
    <p:sldId id="797" r:id="rId12"/>
    <p:sldId id="798" r:id="rId13"/>
    <p:sldId id="799" r:id="rId14"/>
    <p:sldId id="800" r:id="rId15"/>
    <p:sldId id="801" r:id="rId16"/>
    <p:sldId id="847" r:id="rId17"/>
    <p:sldId id="802" r:id="rId18"/>
    <p:sldId id="803" r:id="rId19"/>
    <p:sldId id="804" r:id="rId20"/>
    <p:sldId id="805" r:id="rId21"/>
    <p:sldId id="806" r:id="rId22"/>
    <p:sldId id="807" r:id="rId23"/>
    <p:sldId id="808" r:id="rId24"/>
    <p:sldId id="809" r:id="rId25"/>
    <p:sldId id="810" r:id="rId26"/>
    <p:sldId id="811" r:id="rId27"/>
    <p:sldId id="812" r:id="rId28"/>
    <p:sldId id="813" r:id="rId29"/>
    <p:sldId id="848" r:id="rId30"/>
    <p:sldId id="833" r:id="rId31"/>
    <p:sldId id="834" r:id="rId32"/>
    <p:sldId id="836" r:id="rId33"/>
    <p:sldId id="837" r:id="rId34"/>
    <p:sldId id="838" r:id="rId35"/>
    <p:sldId id="839" r:id="rId36"/>
    <p:sldId id="840" r:id="rId37"/>
    <p:sldId id="841" r:id="rId38"/>
    <p:sldId id="842" r:id="rId3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FF"/>
    <a:srgbClr val="FFFF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80" autoAdjust="0"/>
    <p:restoredTop sz="98815" autoAdjust="0"/>
  </p:normalViewPr>
  <p:slideViewPr>
    <p:cSldViewPr>
      <p:cViewPr varScale="1">
        <p:scale>
          <a:sx n="91" d="100"/>
          <a:sy n="91" d="100"/>
        </p:scale>
        <p:origin x="432" y="66"/>
      </p:cViewPr>
      <p:guideLst>
        <p:guide orient="horz" pos="2160"/>
        <p:guide pos="288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A836182-E864-4C0A-808C-745C6C63856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3331AC8-625D-495E-A8A2-6512C7EE84D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4.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任意多边形 6"/>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BB8C76BC-A32E-4906-A586-9FE80CA7184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D3B445B-6525-4D0A-BC94-481CCFCB5B8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C4563452-2AD0-4744-A847-33369E39BCC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6A562B3-4A1E-4816-96A0-8F7A22AF79C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F8F59F92-0093-465A-A32B-548B8133930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84F1D82-E487-475C-8657-095253D299EA}"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2B71F344-712D-403C-8DDA-BE7288020CFC}"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C7671E35-1695-4E72-B1AD-C1201F148FE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D6837AF-B04D-4AA1-B2FE-128A019DEA2D}"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endParaRPr lang="zh-CN" altLang="en-US"/>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BA628B5-8D3F-45EF-9B37-441ABA27575D}"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6" name="任意多边形 5"/>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直角三角形 6"/>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lstStyle>
          <a:p>
            <a:pPr>
              <a:defRPr/>
            </a:pPr>
            <a:endParaRPr lang="en-US" altLang="zh-CN"/>
          </a:p>
        </p:txBody>
      </p:sp>
      <p:sp>
        <p:nvSpPr>
          <p:cNvPr id="12" name="页脚占位符 5"/>
          <p:cNvSpPr>
            <a:spLocks noGrp="1"/>
          </p:cNvSpPr>
          <p:nvPr>
            <p:ph type="ftr" sz="quarter" idx="11"/>
          </p:nvPr>
        </p:nvSpPr>
        <p:spPr/>
        <p:txBody>
          <a:bodyPr/>
          <a:lstStyle>
            <a:lvl1pPr>
              <a:defRPr>
                <a:solidFill>
                  <a:schemeClr val="tx1"/>
                </a:solidFill>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solidFill>
                  <a:schemeClr val="tx1"/>
                </a:solidFill>
              </a:defRPr>
            </a:lvl1pPr>
          </a:lstStyle>
          <a:p>
            <a:pPr>
              <a:defRPr/>
            </a:pPr>
            <a:fld id="{B1692241-6B1D-43A0-9B9A-C9966DB5950E}"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12" name="任意多边形 11"/>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717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lstStyle>
          <a:p>
            <a:pPr>
              <a:defRPr/>
            </a:pPr>
            <a:fld id="{C500282D-F9E6-4FC8-8059-555CBD17CF9B}"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p:titleStyle>
    <p:body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1268761"/>
            <a:ext cx="8229600" cy="1512168"/>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本章举例说明了一些能支持网络应用认证的认证功能。</a:t>
            </a:r>
            <a:endParaRPr kumimoji="1" lang="en-US" altLang="zh-CN" b="1" kern="0" dirty="0">
              <a:solidFill>
                <a:srgbClr val="000000"/>
              </a:solidFill>
              <a:latin typeface="Tahoma" panose="020B0604030504040204"/>
              <a:ea typeface="宋体" panose="02010600030101010101" pitchFamily="2" charset="-122"/>
            </a:endParaRPr>
          </a:p>
        </p:txBody>
      </p:sp>
      <p:sp>
        <p:nvSpPr>
          <p:cNvPr id="20482" name="Rectangle 2"/>
          <p:cNvSpPr>
            <a:spLocks noGrp="1" noChangeArrowheads="1"/>
          </p:cNvSpPr>
          <p:nvPr>
            <p:ph type="title"/>
          </p:nvPr>
        </p:nvSpPr>
        <p:spPr>
          <a:xfrm>
            <a:off x="457200" y="346646"/>
            <a:ext cx="8229600" cy="634082"/>
          </a:xfrm>
        </p:spPr>
        <p:txBody>
          <a:bodyPr>
            <a:noAutofit/>
          </a:bodyPr>
          <a:lstStyle/>
          <a:p>
            <a:pPr algn="ctr" eaLnBrk="1" fontAlgn="auto" hangingPunct="1">
              <a:spcAft>
                <a:spcPts val="0"/>
              </a:spcAft>
              <a:defRPr/>
            </a:pPr>
            <a:r>
              <a:rPr lang="zh-CN" altLang="en-US" sz="3600" dirty="0"/>
              <a:t>第十五章</a:t>
            </a:r>
            <a:r>
              <a:rPr lang="en-US" sz="3600" dirty="0"/>
              <a:t> – </a:t>
            </a:r>
            <a:r>
              <a:rPr lang="zh-CN" altLang="en-US" sz="3600" dirty="0"/>
              <a:t>用户认证</a:t>
            </a:r>
            <a:endParaRPr lang="zh-CN"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a:pPr>
            <a:r>
              <a:rPr lang="zh-CN" altLang="en-US" sz="2400" kern="0" dirty="0">
                <a:solidFill>
                  <a:srgbClr val="E24C05"/>
                </a:solidFill>
                <a:latin typeface="Tahoma" panose="020B0604030504040204"/>
                <a:ea typeface="宋体" panose="02010600030101010101" pitchFamily="2" charset="-122"/>
              </a:rPr>
              <a:t>双向认证</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双向认证的一个重要应用领域是双向认证协议。</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双向认证协议能够使通信双方互相认证彼此身份并交换会话密钥。</a:t>
            </a:r>
            <a:r>
              <a:rPr lang="en-US" altLang="zh-CN" sz="1600" b="1" kern="0" dirty="0">
                <a:solidFill>
                  <a:srgbClr val="000000"/>
                </a:solidFill>
                <a:latin typeface="Tahoma" panose="020B0604030504040204"/>
                <a:ea typeface="宋体" panose="02010600030101010101" pitchFamily="2" charset="-122"/>
              </a:rPr>
              <a:t>(</a:t>
            </a:r>
            <a:r>
              <a:rPr lang="zh-CN" altLang="en-US" sz="1600" b="1" kern="0" dirty="0">
                <a:solidFill>
                  <a:srgbClr val="000000"/>
                </a:solidFill>
                <a:latin typeface="Tahoma" panose="020B0604030504040204"/>
                <a:ea typeface="宋体" panose="02010600030101010101" pitchFamily="2" charset="-122"/>
              </a:rPr>
              <a:t>该内容在第</a:t>
            </a:r>
            <a:r>
              <a:rPr lang="en-US" altLang="zh-CN" sz="1600" b="1" kern="0" dirty="0">
                <a:solidFill>
                  <a:srgbClr val="000000"/>
                </a:solidFill>
                <a:latin typeface="Tahoma" panose="020B0604030504040204"/>
                <a:ea typeface="宋体" panose="02010600030101010101" pitchFamily="2" charset="-122"/>
              </a:rPr>
              <a:t>14</a:t>
            </a:r>
            <a:r>
              <a:rPr lang="zh-CN" altLang="en-US" sz="1600" b="1" kern="0" dirty="0">
                <a:solidFill>
                  <a:srgbClr val="000000"/>
                </a:solidFill>
                <a:latin typeface="Tahoma" panose="020B0604030504040204"/>
                <a:ea typeface="宋体" panose="02010600030101010101" pitchFamily="2" charset="-122"/>
              </a:rPr>
              <a:t>章已有介绍，当时主要考虑的是秘钥分发，在这里我们讨论认证更广泛的含义</a:t>
            </a:r>
            <a:r>
              <a:rPr lang="en-US" altLang="zh-CN" sz="1600" b="1" kern="0" dirty="0">
                <a:solidFill>
                  <a:srgbClr val="000000"/>
                </a:solidFill>
                <a:latin typeface="Tahoma" panose="020B0604030504040204"/>
                <a:ea typeface="宋体" panose="02010600030101010101" pitchFamily="2" charset="-122"/>
              </a:rPr>
              <a:t>)</a:t>
            </a:r>
            <a:endParaRPr lang="en-US" altLang="zh-CN" sz="16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已认证的秘钥交换主要关注两个问题：保密性和时效性。</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为了阻止伪装及会话密钥泄露，必要的身份鉴别和会话密钥信息必须以加密的形式进行通信，这也就要求有已存在的密钥或者公钥来做加密。</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第二个问题，因为消息重放的威胁使得保证时效性很重要。重放在最坏情况下，会使对手获得会话秘钥或者扮演另一方；最好的情况下，成功的重放能中断通信。</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15.1 </a:t>
            </a:r>
            <a:r>
              <a:rPr lang="zh-CN" altLang="en-US" sz="2000" dirty="0">
                <a:solidFill>
                  <a:srgbClr val="4F56AD"/>
                </a:solidFill>
                <a:latin typeface="黑体" panose="02010609060101010101" pitchFamily="49" charset="-122"/>
              </a:rPr>
              <a:t>远程用户认证原理</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黑体" panose="02010609060101010101" pitchFamily="49" charset="-122"/>
              </a:rPr>
              <a:t>重放攻击的例子：</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latin typeface="Tahoma" panose="020B0604030504040204"/>
                <a:ea typeface="宋体" panose="02010600030101010101" pitchFamily="2" charset="-122"/>
              </a:rPr>
              <a:t>敌手</a:t>
            </a:r>
            <a:r>
              <a:rPr lang="zh-CN" altLang="en-US" sz="2000" b="1" kern="0" dirty="0">
                <a:solidFill>
                  <a:srgbClr val="000000"/>
                </a:solidFill>
                <a:latin typeface="Tahoma" panose="020B0604030504040204"/>
                <a:ea typeface="宋体" panose="02010600030101010101" pitchFamily="2" charset="-122"/>
              </a:rPr>
              <a:t>复制消息后重放给消息接收者。</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latin typeface="Tahoma" panose="020B0604030504040204"/>
                <a:ea typeface="宋体" panose="02010600030101010101" pitchFamily="2" charset="-122"/>
              </a:rPr>
              <a:t>敌手</a:t>
            </a:r>
            <a:r>
              <a:rPr lang="zh-CN" altLang="en-US" sz="2000" b="1" kern="0" dirty="0">
                <a:solidFill>
                  <a:srgbClr val="000000"/>
                </a:solidFill>
                <a:latin typeface="Tahoma" panose="020B0604030504040204"/>
                <a:ea typeface="宋体" panose="02010600030101010101" pitchFamily="2" charset="-122"/>
              </a:rPr>
              <a:t>在有效的时间窗口中重放一个时间戳消息</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该消息在时间窗口内收到，则被记录下来</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原始消息被截获不能到达，只有重放消息可以到达消息接收者。</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这个重放是给消息发送者的 </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使用对称加密，或发送者很难识别消息的发送及接收在内容上的不同</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防止重放攻击的方法是为每一个用于认证交互的消息附上一个序列号，新的消息只有其序列号满足适当的顺序时才会被接收。</a:t>
            </a:r>
            <a:endParaRPr lang="en-US" altLang="zh-CN" sz="2000" b="1" kern="0" dirty="0">
              <a:solidFill>
                <a:srgbClr val="000000"/>
              </a:solidFill>
              <a:latin typeface="Tahoma" panose="020B0604030504040204"/>
              <a:ea typeface="宋体" panose="02010600030101010101" pitchFamily="2" charset="-122"/>
            </a:endParaRPr>
          </a:p>
          <a:p>
            <a:pPr marL="1078230"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这种方法的难点是要求每一方都跟踪与其交互的通信方最新的序列号。</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15.1 </a:t>
            </a:r>
            <a:r>
              <a:rPr lang="zh-CN" altLang="en-US" sz="2000" dirty="0">
                <a:solidFill>
                  <a:srgbClr val="4F56AD"/>
                </a:solidFill>
                <a:latin typeface="黑体" panose="02010609060101010101" pitchFamily="49" charset="-122"/>
              </a:rPr>
              <a:t>远程用户认证原理</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考虑到开销问题，序列号基本上不会用于认证和密钥交换，反而是以下两种方法更为常用：</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latin typeface="Tahoma" panose="020B0604030504040204"/>
                <a:ea typeface="宋体" panose="02010600030101010101" pitchFamily="2" charset="-122"/>
              </a:rPr>
              <a:t>时间戳：</a:t>
            </a:r>
            <a:r>
              <a:rPr lang="zh-CN" altLang="en-US" sz="2000" b="1" kern="0" dirty="0">
                <a:solidFill>
                  <a:srgbClr val="000000"/>
                </a:solidFill>
                <a:latin typeface="Tahoma" panose="020B0604030504040204"/>
                <a:ea typeface="宋体" panose="02010600030101010101" pitchFamily="2" charset="-122"/>
              </a:rPr>
              <a:t>只有当消息中包含一个时间戳时，</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才接收该消息。该时间戳由</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来判断，要接近于</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所知的当前时间。该方法要求不同参与者之间的时钟是同步的。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latin typeface="Tahoma" panose="020B0604030504040204"/>
                <a:ea typeface="宋体" panose="02010600030101010101" pitchFamily="2" charset="-122"/>
              </a:rPr>
              <a:t>挑战</a:t>
            </a:r>
            <a:r>
              <a:rPr lang="en-US" altLang="zh-CN" sz="2000" b="1" kern="0" dirty="0">
                <a:solidFill>
                  <a:srgbClr val="FF0000"/>
                </a:solidFill>
                <a:latin typeface="Tahoma" panose="020B0604030504040204"/>
                <a:ea typeface="宋体" panose="02010600030101010101" pitchFamily="2" charset="-122"/>
              </a:rPr>
              <a:t>/</a:t>
            </a:r>
            <a:r>
              <a:rPr lang="zh-CN" altLang="en-US" sz="2000" b="1" kern="0" dirty="0">
                <a:solidFill>
                  <a:srgbClr val="FF0000"/>
                </a:solidFill>
                <a:latin typeface="Tahoma" panose="020B0604030504040204"/>
                <a:ea typeface="宋体" panose="02010600030101010101" pitchFamily="2" charset="-122"/>
              </a:rPr>
              <a:t>应答：</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想要一个来自</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的新消息，首先发给</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一个临时交互号</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询问</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，并要求后面从</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收到的消息</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回复</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包含正确的临时交互号值。</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15.1 </a:t>
            </a:r>
            <a:r>
              <a:rPr lang="zh-CN" altLang="en-US" sz="2000" dirty="0">
                <a:solidFill>
                  <a:srgbClr val="4F56AD"/>
                </a:solidFill>
                <a:latin typeface="黑体" panose="02010609060101010101" pitchFamily="49" charset="-122"/>
              </a:rPr>
              <a:t>远程用户认证原理</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一些学者认为由于技术本身的困难，时间戳方法不能用于面向连接的应用。</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首先，为了维持不同处理器的始终同步需要协议必须容错</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处理网络故障</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和安全</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应对敌手攻击</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其次，由于任何一方的时钟机制出现错误都会造成暂时的同步消失，使得攻击成功率增大。</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最后，网络延迟的多变性及不可预测性，使得分布式环境下的始终不能维持精确同步。</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因此任何基于时间戳的进程，都要求有一个足够大的时间窗口来适应网络延迟，或者足够小的时间框来最小化攻击机会。</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15.1 </a:t>
            </a:r>
            <a:r>
              <a:rPr lang="zh-CN" altLang="en-US" sz="2000" dirty="0">
                <a:solidFill>
                  <a:srgbClr val="4F56AD"/>
                </a:solidFill>
                <a:latin typeface="黑体" panose="02010609060101010101" pitchFamily="49" charset="-122"/>
              </a:rPr>
              <a:t>远程用户认证原理</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另一方面，挑战</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应答方法不适用于无连接类型的应用。</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因为在无连接传输之前的握手开销，实际上是否定了无连接传输的主要优点。</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对这些应用，最好的方法可能是</a:t>
            </a:r>
            <a:r>
              <a:rPr lang="zh-CN" altLang="en-US" sz="2000" b="1" kern="0" dirty="0">
                <a:latin typeface="Tahoma" panose="020B0604030504040204"/>
                <a:ea typeface="宋体" panose="02010600030101010101" pitchFamily="2" charset="-122"/>
              </a:rPr>
              <a:t>依靠安全的</a:t>
            </a:r>
            <a:r>
              <a:rPr lang="zh-CN" altLang="en-US" sz="2000" b="1" kern="0" dirty="0">
                <a:solidFill>
                  <a:srgbClr val="0070C0"/>
                </a:solidFill>
                <a:latin typeface="Tahoma" panose="020B0604030504040204"/>
                <a:ea typeface="宋体" panose="02010600030101010101" pitchFamily="2" charset="-122"/>
              </a:rPr>
              <a:t>时间服务器</a:t>
            </a:r>
            <a:r>
              <a:rPr lang="zh-CN" altLang="en-US" sz="2000" b="1" kern="0" dirty="0">
                <a:solidFill>
                  <a:srgbClr val="000000"/>
                </a:solidFill>
                <a:latin typeface="Tahoma" panose="020B0604030504040204"/>
                <a:ea typeface="宋体" panose="02010600030101010101" pitchFamily="2" charset="-122"/>
              </a:rPr>
              <a:t>和各方的</a:t>
            </a:r>
            <a:r>
              <a:rPr lang="zh-CN" altLang="en-US" sz="2000" b="1" kern="0" dirty="0">
                <a:solidFill>
                  <a:srgbClr val="0070C0"/>
                </a:solidFill>
                <a:latin typeface="Tahoma" panose="020B0604030504040204"/>
                <a:ea typeface="宋体" panose="02010600030101010101" pitchFamily="2" charset="-122"/>
              </a:rPr>
              <a:t>一致性</a:t>
            </a:r>
            <a:r>
              <a:rPr lang="zh-CN" altLang="en-US" sz="2000" b="1" kern="0" dirty="0">
                <a:solidFill>
                  <a:srgbClr val="000000"/>
                </a:solidFill>
                <a:latin typeface="Tahoma" panose="020B0604030504040204"/>
                <a:ea typeface="宋体" panose="02010600030101010101" pitchFamily="2" charset="-122"/>
              </a:rPr>
              <a:t>要求来保持时钟同步。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15.1 </a:t>
            </a:r>
            <a:r>
              <a:rPr lang="zh-CN" altLang="en-US" sz="2000" dirty="0">
                <a:solidFill>
                  <a:srgbClr val="4F56AD"/>
                </a:solidFill>
                <a:latin typeface="黑体" panose="02010609060101010101" pitchFamily="49" charset="-122"/>
              </a:rPr>
              <a:t>远程用户认证原理</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2"/>
            </a:pPr>
            <a:r>
              <a:rPr lang="zh-CN" altLang="en-US" sz="2400" kern="0" dirty="0">
                <a:solidFill>
                  <a:srgbClr val="E24C05"/>
                </a:solidFill>
                <a:latin typeface="Tahoma" panose="020B0604030504040204"/>
                <a:ea typeface="宋体" panose="02010600030101010101" pitchFamily="2" charset="-122"/>
              </a:rPr>
              <a:t>单向认证</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电子邮件的本质及其主要优势就是不需要发送者和接收者同时在线，电子邮件信息会直接发到接收者的电子邮箱，直到接收者有空闲去读。</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“信封”即邮件的头部必须清楚，存储转发邮件协议才能处理该消息，如简单邮件转发协议</a:t>
            </a:r>
            <a:r>
              <a:rPr lang="en-US" altLang="zh-CN" sz="2000" b="1" kern="0" dirty="0">
                <a:solidFill>
                  <a:srgbClr val="000000"/>
                </a:solidFill>
                <a:latin typeface="Tahoma" panose="020B0604030504040204"/>
                <a:ea typeface="宋体" panose="02010600030101010101" pitchFamily="2" charset="-122"/>
              </a:rPr>
              <a:t>(SMTP)</a:t>
            </a:r>
            <a:r>
              <a:rPr lang="zh-CN" altLang="en-US" sz="2000" b="1" kern="0" dirty="0">
                <a:solidFill>
                  <a:srgbClr val="000000"/>
                </a:solidFill>
                <a:latin typeface="Tahoma" panose="020B0604030504040204"/>
                <a:ea typeface="宋体" panose="02010600030101010101" pitchFamily="2" charset="-122"/>
              </a:rPr>
              <a:t>或者</a:t>
            </a:r>
            <a:r>
              <a:rPr lang="en-US" altLang="zh-CN" sz="2000" b="1" kern="0" dirty="0">
                <a:solidFill>
                  <a:srgbClr val="000000"/>
                </a:solidFill>
                <a:latin typeface="Tahoma" panose="020B0604030504040204"/>
                <a:ea typeface="宋体" panose="02010600030101010101" pitchFamily="2" charset="-122"/>
              </a:rPr>
              <a:t>X.400</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通常我们希望邮件处理协议不要求访问消息的明文，否则就必须要有可信的邮件处理协议</a:t>
            </a:r>
            <a:r>
              <a:rPr lang="zh-CN" altLang="en-US" sz="2000" b="1" kern="0" dirty="0" smtClean="0">
                <a:solidFill>
                  <a:srgbClr val="000000"/>
                </a:solidFill>
                <a:latin typeface="Tahoma" panose="020B0604030504040204"/>
                <a:ea typeface="宋体" panose="02010600030101010101" pitchFamily="2" charset="-122"/>
              </a:rPr>
              <a:t>。因此</a:t>
            </a:r>
            <a:r>
              <a:rPr lang="zh-CN" altLang="en-US" sz="2000" b="1" kern="0" dirty="0">
                <a:solidFill>
                  <a:srgbClr val="000000"/>
                </a:solidFill>
                <a:latin typeface="Tahoma" panose="020B0604030504040204"/>
                <a:ea typeface="宋体" panose="02010600030101010101" pitchFamily="2" charset="-122"/>
              </a:rPr>
              <a:t>邮件消息需要加密，并且邮件处理系统不拥有解密密钥。</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认证的作用通常是，接收者需要确保消息确实来自于所谓的发送者。</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15.1 </a:t>
            </a:r>
            <a:r>
              <a:rPr lang="zh-CN" altLang="en-US" sz="2000" dirty="0">
                <a:solidFill>
                  <a:srgbClr val="4F56AD"/>
                </a:solidFill>
                <a:latin typeface="黑体" panose="02010609060101010101" pitchFamily="49" charset="-122"/>
              </a:rPr>
              <a:t>远程用户认证原理</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514350" lvl="0" indent="-514350" eaLnBrk="1" hangingPunct="1">
              <a:lnSpc>
                <a:spcPct val="120000"/>
              </a:lnSpc>
              <a:spcBef>
                <a:spcPct val="20000"/>
              </a:spcBef>
              <a:buClr>
                <a:srgbClr val="40458C"/>
              </a:buClr>
              <a:buSzTx/>
              <a:buFont typeface="+mj-lt"/>
              <a:buAutoNum type="arabicPeriod"/>
            </a:pPr>
            <a:r>
              <a:rPr lang="zh-CN" altLang="en-US" sz="2400" kern="0" dirty="0">
                <a:solidFill>
                  <a:srgbClr val="E24C05"/>
                </a:solidFill>
                <a:latin typeface="Tahoma" panose="020B0604030504040204"/>
                <a:ea typeface="宋体" panose="02010600030101010101" pitchFamily="2" charset="-122"/>
              </a:rPr>
              <a:t>双向认证</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smtClean="0">
                <a:solidFill>
                  <a:srgbClr val="000000"/>
                </a:solidFill>
                <a:latin typeface="Tahoma" panose="020B0604030504040204"/>
                <a:ea typeface="宋体" panose="02010600030101010101" pitchFamily="2" charset="-122"/>
              </a:rPr>
              <a:t>该</a:t>
            </a:r>
            <a:r>
              <a:rPr lang="zh-CN" altLang="en-US" sz="2000" b="1" kern="0" dirty="0">
                <a:solidFill>
                  <a:srgbClr val="000000"/>
                </a:solidFill>
                <a:latin typeface="Tahoma" panose="020B0604030504040204"/>
                <a:ea typeface="宋体" panose="02010600030101010101" pitchFamily="2" charset="-122"/>
              </a:rPr>
              <a:t>方案需要可信的密钥分发中心</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参与，每一方和</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之间都共享一个密钥</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称为主密钥</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负责产生两者之间的会话密钥，并使用主密钥来保证会话密钥分发的安全。</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15.2 </a:t>
            </a:r>
            <a:r>
              <a:rPr lang="zh-CN" altLang="en-US" sz="2800" dirty="0">
                <a:solidFill>
                  <a:srgbClr val="000000"/>
                </a:solidFill>
                <a:latin typeface="黑体" panose="02010609060101010101" pitchFamily="49" charset="-122"/>
              </a:rPr>
              <a:t>基于对称加密的远程用户认证</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6804248" y="0"/>
            <a:ext cx="233382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第十五章 </a:t>
            </a:r>
            <a:r>
              <a:rPr lang="en-US" altLang="zh-CN" sz="2000" dirty="0">
                <a:solidFill>
                  <a:srgbClr val="0070C0"/>
                </a:solidFill>
              </a:rPr>
              <a:t>– </a:t>
            </a:r>
            <a:r>
              <a:rPr lang="zh-CN" altLang="en-US" sz="2000" dirty="0">
                <a:solidFill>
                  <a:srgbClr val="0070C0"/>
                </a:solidFill>
              </a:rPr>
              <a:t>用户认证</a:t>
            </a:r>
            <a:endParaRPr lang="en-US" altLang="zh-CN" sz="2000" dirty="0">
              <a:solidFill>
                <a:srgbClr val="0070C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下图说明了最初由</a:t>
            </a:r>
            <a:r>
              <a:rPr lang="en-US" altLang="zh-CN" sz="2000" b="1" kern="0" dirty="0">
                <a:solidFill>
                  <a:srgbClr val="000000"/>
                </a:solidFill>
                <a:latin typeface="Tahoma" panose="020B0604030504040204"/>
                <a:ea typeface="宋体" panose="02010600030101010101" pitchFamily="2" charset="-122"/>
              </a:rPr>
              <a:t>Needham</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Schroeder</a:t>
            </a:r>
            <a:r>
              <a:rPr lang="zh-CN" altLang="en-US" sz="2000" b="1" kern="0" dirty="0">
                <a:solidFill>
                  <a:srgbClr val="000000"/>
                </a:solidFill>
                <a:latin typeface="Tahoma" panose="020B0604030504040204"/>
                <a:ea typeface="宋体" panose="02010600030101010101" pitchFamily="2" charset="-122"/>
              </a:rPr>
              <a:t>提出基于</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的秘钥分发协议，正如第</a:t>
            </a:r>
            <a:r>
              <a:rPr lang="en-US" altLang="zh-CN" sz="2000" b="1" kern="0" dirty="0">
                <a:solidFill>
                  <a:srgbClr val="000000"/>
                </a:solidFill>
                <a:latin typeface="Tahoma" panose="020B0604030504040204"/>
                <a:ea typeface="宋体" panose="02010600030101010101" pitchFamily="2" charset="-122"/>
              </a:rPr>
              <a:t>14</a:t>
            </a:r>
            <a:r>
              <a:rPr lang="zh-CN" altLang="en-US" sz="2000" b="1" kern="0" dirty="0">
                <a:solidFill>
                  <a:srgbClr val="000000"/>
                </a:solidFill>
                <a:latin typeface="Tahoma" panose="020B0604030504040204"/>
                <a:ea typeface="宋体" panose="02010600030101010101" pitchFamily="2" charset="-122"/>
              </a:rPr>
              <a:t>章中提到的那样，它包含了很多种认证特征。协议总结如下：</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364088" y="0"/>
            <a:ext cx="377398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15.2 </a:t>
            </a:r>
            <a:r>
              <a:rPr lang="zh-CN" altLang="en-US" sz="2000" dirty="0">
                <a:solidFill>
                  <a:srgbClr val="4F56AD"/>
                </a:solidFill>
                <a:latin typeface="黑体" panose="02010609060101010101" pitchFamily="49" charset="-122"/>
              </a:rPr>
              <a:t>基于对称加密的远程用户认证</a:t>
            </a:r>
            <a:endParaRPr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7" name="Rectangle 3"/>
              <p:cNvSpPr txBox="1">
                <a:spLocks noChangeArrowheads="1"/>
              </p:cNvSpPr>
              <p:nvPr/>
            </p:nvSpPr>
            <p:spPr bwMode="auto">
              <a:xfrm>
                <a:off x="955855" y="1916832"/>
                <a:ext cx="7072529"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KDC: </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𝑨</m:t>
                        </m:r>
                      </m:sub>
                    </m:sSub>
                    <m:r>
                      <a:rPr lang="en-US" altLang="zh-CN" sz="2000" b="1" i="1" kern="0" smtClean="0">
                        <a:solidFill>
                          <a:srgbClr val="000000"/>
                        </a:solidFill>
                        <a:latin typeface="Cambria Math" panose="02040503050406030204"/>
                        <a:ea typeface="Cambria Math" panose="02040503050406030204"/>
                      </a:rPr>
                      <m:t>|</m:t>
                    </m:r>
                    <m:d>
                      <m:dPr>
                        <m:begChr m:val="|"/>
                        <m:endChr m:val="|"/>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𝑩</m:t>
                            </m:r>
                          </m:sub>
                        </m:sSub>
                      </m:e>
                    </m:d>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𝑵</m:t>
                        </m:r>
                      </m:e>
                      <m:sub>
                        <m:r>
                          <a:rPr lang="en-US" altLang="zh-CN" sz="2000" b="1" i="1" kern="0" smtClean="0">
                            <a:solidFill>
                              <a:srgbClr val="000000"/>
                            </a:solidFill>
                            <a:latin typeface="Cambria Math" panose="02040503050406030204"/>
                            <a:ea typeface="Cambria Math" panose="02040503050406030204"/>
                          </a:rPr>
                          <m:t>𝟏</m:t>
                        </m:r>
                      </m:sub>
                    </m:sSub>
                  </m:oMath>
                </a14:m>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KDC</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 </a:t>
                </a:r>
                <a14:m>
                  <m:oMath xmlns:m="http://schemas.openxmlformats.org/officeDocument/2006/math">
                    <m:r>
                      <a:rPr lang="en-US" altLang="zh-CN" sz="2000" b="1" i="0" kern="0" smtClean="0">
                        <a:solidFill>
                          <a:srgbClr val="7030A0"/>
                        </a:solidFill>
                        <a:latin typeface="Cambria Math" panose="02040503050406030204"/>
                        <a:ea typeface="Cambria Math" panose="02040503050406030204"/>
                      </a:rPr>
                      <m:t>𝐄</m:t>
                    </m:r>
                    <m:r>
                      <a:rPr lang="en-US" altLang="zh-CN" sz="2000" b="1" i="0" kern="0" smtClean="0">
                        <a:solidFill>
                          <a:srgbClr val="7030A0"/>
                        </a:solidFill>
                        <a:latin typeface="Cambria Math" panose="02040503050406030204"/>
                        <a:ea typeface="Cambria Math" panose="02040503050406030204"/>
                      </a:rPr>
                      <m:t>(</m:t>
                    </m:r>
                    <m:sSub>
                      <m:sSubPr>
                        <m:ctrlPr>
                          <a:rPr lang="en-US" altLang="zh-CN" sz="2000" b="1" i="1" kern="0">
                            <a:solidFill>
                              <a:srgbClr val="7030A0"/>
                            </a:solidFill>
                            <a:latin typeface="Cambria Math" panose="02040503050406030204" pitchFamily="18" charset="0"/>
                            <a:ea typeface="Cambria Math" panose="02040503050406030204"/>
                          </a:rPr>
                        </m:ctrlPr>
                      </m:sSubPr>
                      <m:e>
                        <m:r>
                          <a:rPr lang="en-US" altLang="zh-CN" sz="2000" b="1" i="1" kern="0" smtClean="0">
                            <a:solidFill>
                              <a:srgbClr val="7030A0"/>
                            </a:solidFill>
                            <a:latin typeface="Cambria Math" panose="02040503050406030204"/>
                            <a:ea typeface="Cambria Math" panose="02040503050406030204"/>
                          </a:rPr>
                          <m:t>𝑲</m:t>
                        </m:r>
                      </m:e>
                      <m:sub>
                        <m:r>
                          <a:rPr lang="en-US" altLang="zh-CN" sz="2000" b="1" i="1" kern="0" smtClean="0">
                            <a:solidFill>
                              <a:srgbClr val="7030A0"/>
                            </a:solidFill>
                            <a:latin typeface="Cambria Math" panose="02040503050406030204"/>
                            <a:ea typeface="Cambria Math" panose="02040503050406030204"/>
                          </a:rPr>
                          <m:t>𝒂</m:t>
                        </m:r>
                      </m:sub>
                    </m:sSub>
                    <m:r>
                      <a:rPr lang="en-US" altLang="zh-CN" sz="2000" b="1" i="1" kern="0" smtClean="0">
                        <a:solidFill>
                          <a:srgbClr val="7030A0"/>
                        </a:solidFill>
                        <a:latin typeface="Cambria Math" panose="02040503050406030204"/>
                        <a:ea typeface="Cambria Math" panose="02040503050406030204"/>
                      </a:rPr>
                      <m:t>,[</m:t>
                    </m:r>
                    <m:sSub>
                      <m:sSubPr>
                        <m:ctrlPr>
                          <a:rPr lang="en-US" altLang="zh-CN" sz="2000" b="1" i="1" kern="0" smtClean="0">
                            <a:solidFill>
                              <a:srgbClr val="7030A0"/>
                            </a:solidFill>
                            <a:latin typeface="Cambria Math" panose="02040503050406030204" pitchFamily="18" charset="0"/>
                            <a:ea typeface="Cambria Math" panose="02040503050406030204"/>
                          </a:rPr>
                        </m:ctrlPr>
                      </m:sSubPr>
                      <m:e>
                        <m:r>
                          <a:rPr lang="en-US" altLang="zh-CN" sz="2000" b="1" i="1" kern="0">
                            <a:solidFill>
                              <a:srgbClr val="7030A0"/>
                            </a:solidFill>
                            <a:latin typeface="Cambria Math" panose="02040503050406030204"/>
                            <a:ea typeface="Cambria Math" panose="02040503050406030204"/>
                          </a:rPr>
                          <m:t>𝑲</m:t>
                        </m:r>
                      </m:e>
                      <m:sub>
                        <m:r>
                          <a:rPr lang="en-US" altLang="zh-CN" sz="2000" b="1" i="1" kern="0" smtClean="0">
                            <a:solidFill>
                              <a:srgbClr val="7030A0"/>
                            </a:solidFill>
                            <a:latin typeface="Cambria Math" panose="02040503050406030204"/>
                            <a:ea typeface="Cambria Math" panose="02040503050406030204"/>
                          </a:rPr>
                          <m:t>𝒔</m:t>
                        </m:r>
                      </m:sub>
                    </m:sSub>
                    <m:r>
                      <a:rPr lang="en-US" altLang="zh-CN" sz="2000" b="1" i="1" kern="0" smtClean="0">
                        <a:solidFill>
                          <a:srgbClr val="7030A0"/>
                        </a:solidFill>
                        <a:latin typeface="Cambria Math" panose="02040503050406030204"/>
                        <a:ea typeface="Cambria Math" panose="02040503050406030204"/>
                      </a:rPr>
                      <m:t>||</m:t>
                    </m:r>
                    <m:sSub>
                      <m:sSubPr>
                        <m:ctrlPr>
                          <a:rPr lang="en-US" altLang="zh-CN" sz="2000" b="1" i="1" kern="0">
                            <a:solidFill>
                              <a:srgbClr val="7030A0"/>
                            </a:solidFill>
                            <a:latin typeface="Cambria Math" panose="02040503050406030204" pitchFamily="18" charset="0"/>
                            <a:ea typeface="Cambria Math" panose="02040503050406030204"/>
                          </a:rPr>
                        </m:ctrlPr>
                      </m:sSubPr>
                      <m:e>
                        <m:r>
                          <a:rPr lang="en-US" altLang="zh-CN" sz="2000" b="1" i="1" kern="0">
                            <a:solidFill>
                              <a:srgbClr val="7030A0"/>
                            </a:solidFill>
                            <a:latin typeface="Cambria Math" panose="02040503050406030204"/>
                            <a:ea typeface="Cambria Math" panose="02040503050406030204"/>
                          </a:rPr>
                          <m:t>𝑰𝑫</m:t>
                        </m:r>
                      </m:e>
                      <m:sub>
                        <m:r>
                          <a:rPr lang="en-US" altLang="zh-CN" sz="2000" b="1" i="1" kern="0">
                            <a:solidFill>
                              <a:srgbClr val="7030A0"/>
                            </a:solidFill>
                            <a:latin typeface="Cambria Math" panose="02040503050406030204"/>
                            <a:ea typeface="Cambria Math" panose="02040503050406030204"/>
                          </a:rPr>
                          <m:t>𝑩</m:t>
                        </m:r>
                      </m:sub>
                    </m:sSub>
                    <m:r>
                      <a:rPr lang="en-US" altLang="zh-CN" sz="2000" b="1" i="1" kern="0" smtClean="0">
                        <a:solidFill>
                          <a:srgbClr val="7030A0"/>
                        </a:solidFill>
                        <a:latin typeface="Cambria Math" panose="02040503050406030204"/>
                        <a:ea typeface="Cambria Math" panose="02040503050406030204"/>
                      </a:rPr>
                      <m:t>|</m:t>
                    </m:r>
                    <m:r>
                      <a:rPr lang="en-US" altLang="zh-CN" sz="2000" b="1" i="1" kern="0">
                        <a:solidFill>
                          <a:srgbClr val="7030A0"/>
                        </a:solidFill>
                        <a:latin typeface="Cambria Math" panose="02040503050406030204"/>
                        <a:ea typeface="Cambria Math" panose="02040503050406030204"/>
                      </a:rPr>
                      <m:t>|</m:t>
                    </m:r>
                    <m:sSub>
                      <m:sSubPr>
                        <m:ctrlPr>
                          <a:rPr lang="en-US" altLang="zh-CN" sz="2000" b="1" i="1" kern="0">
                            <a:solidFill>
                              <a:srgbClr val="7030A0"/>
                            </a:solidFill>
                            <a:latin typeface="Cambria Math" panose="02040503050406030204" pitchFamily="18" charset="0"/>
                            <a:ea typeface="Cambria Math" panose="02040503050406030204"/>
                          </a:rPr>
                        </m:ctrlPr>
                      </m:sSubPr>
                      <m:e>
                        <m:r>
                          <a:rPr lang="en-US" altLang="zh-CN" sz="2000" b="1" i="1" kern="0">
                            <a:solidFill>
                              <a:srgbClr val="7030A0"/>
                            </a:solidFill>
                            <a:latin typeface="Cambria Math" panose="02040503050406030204"/>
                            <a:ea typeface="Cambria Math" panose="02040503050406030204"/>
                          </a:rPr>
                          <m:t>𝑵</m:t>
                        </m:r>
                      </m:e>
                      <m:sub>
                        <m:r>
                          <a:rPr lang="en-US" altLang="zh-CN" sz="2000" b="1" i="1" kern="0">
                            <a:solidFill>
                              <a:srgbClr val="7030A0"/>
                            </a:solidFill>
                            <a:latin typeface="Cambria Math" panose="02040503050406030204"/>
                            <a:ea typeface="Cambria Math" panose="02040503050406030204"/>
                          </a:rPr>
                          <m:t>𝟏</m:t>
                        </m:r>
                      </m:sub>
                    </m:sSub>
                    <m:r>
                      <a:rPr lang="en-US" altLang="zh-CN" sz="2000" b="1" i="1" kern="0" smtClean="0">
                        <a:solidFill>
                          <a:srgbClr val="7030A0"/>
                        </a:solidFill>
                        <a:latin typeface="Cambria Math" panose="02040503050406030204"/>
                        <a:ea typeface="Cambria Math" panose="02040503050406030204"/>
                      </a:rPr>
                      <m:t>||</m:t>
                    </m:r>
                    <m:r>
                      <a:rPr lang="en-US" altLang="zh-CN" sz="2000" b="1" i="1" kern="0" smtClean="0">
                        <a:solidFill>
                          <a:srgbClr val="7030A0"/>
                        </a:solidFill>
                        <a:latin typeface="Cambria Math" panose="02040503050406030204"/>
                        <a:ea typeface="Cambria Math" panose="02040503050406030204"/>
                      </a:rPr>
                      <m:t>𝑬</m:t>
                    </m:r>
                    <m:r>
                      <a:rPr lang="en-US" altLang="zh-CN" sz="2000" b="1" i="1" kern="0" smtClean="0">
                        <a:solidFill>
                          <a:srgbClr val="7030A0"/>
                        </a:solidFill>
                        <a:latin typeface="Cambria Math" panose="02040503050406030204"/>
                        <a:ea typeface="Cambria Math" panose="02040503050406030204"/>
                      </a:rPr>
                      <m:t>(</m:t>
                    </m:r>
                    <m:sSub>
                      <m:sSubPr>
                        <m:ctrlPr>
                          <a:rPr lang="en-US" altLang="zh-CN" sz="2000" b="1" i="1" kern="0">
                            <a:solidFill>
                              <a:srgbClr val="7030A0"/>
                            </a:solidFill>
                            <a:latin typeface="Cambria Math" panose="02040503050406030204" pitchFamily="18" charset="0"/>
                            <a:ea typeface="Cambria Math" panose="02040503050406030204"/>
                          </a:rPr>
                        </m:ctrlPr>
                      </m:sSubPr>
                      <m:e>
                        <m:r>
                          <a:rPr lang="en-US" altLang="zh-CN" sz="2000" b="1" i="1" kern="0">
                            <a:solidFill>
                              <a:srgbClr val="7030A0"/>
                            </a:solidFill>
                            <a:latin typeface="Cambria Math" panose="02040503050406030204"/>
                            <a:ea typeface="Cambria Math" panose="02040503050406030204"/>
                          </a:rPr>
                          <m:t>𝑲</m:t>
                        </m:r>
                      </m:e>
                      <m:sub>
                        <m:r>
                          <a:rPr lang="en-US" altLang="zh-CN" sz="2000" b="1" i="1" kern="0" smtClean="0">
                            <a:solidFill>
                              <a:srgbClr val="7030A0"/>
                            </a:solidFill>
                            <a:latin typeface="Cambria Math" panose="02040503050406030204"/>
                            <a:ea typeface="Cambria Math" panose="02040503050406030204"/>
                          </a:rPr>
                          <m:t>𝒃</m:t>
                        </m:r>
                      </m:sub>
                    </m:sSub>
                    <m:r>
                      <a:rPr lang="en-US" altLang="zh-CN" sz="2000" b="1" i="1" kern="0">
                        <a:solidFill>
                          <a:srgbClr val="7030A0"/>
                        </a:solidFill>
                        <a:latin typeface="Cambria Math" panose="02040503050406030204"/>
                        <a:ea typeface="Cambria Math" panose="02040503050406030204"/>
                      </a:rPr>
                      <m:t>,</m:t>
                    </m:r>
                    <m:d>
                      <m:dPr>
                        <m:begChr m:val="["/>
                        <m:ctrlPr>
                          <a:rPr lang="en-US" altLang="zh-CN" sz="2000" b="1" i="1" kern="0">
                            <a:solidFill>
                              <a:srgbClr val="7030A0"/>
                            </a:solidFill>
                            <a:latin typeface="Cambria Math" panose="02040503050406030204" pitchFamily="18" charset="0"/>
                            <a:ea typeface="Cambria Math" panose="02040503050406030204"/>
                          </a:rPr>
                        </m:ctrlPr>
                      </m:dPr>
                      <m:e>
                        <m:sSub>
                          <m:sSubPr>
                            <m:ctrlPr>
                              <a:rPr lang="en-US" altLang="zh-CN" sz="2000" b="1" i="1" kern="0">
                                <a:solidFill>
                                  <a:srgbClr val="7030A0"/>
                                </a:solidFill>
                                <a:latin typeface="Cambria Math" panose="02040503050406030204" pitchFamily="18" charset="0"/>
                                <a:ea typeface="Cambria Math" panose="02040503050406030204"/>
                              </a:rPr>
                            </m:ctrlPr>
                          </m:sSubPr>
                          <m:e>
                            <m:r>
                              <a:rPr lang="en-US" altLang="zh-CN" sz="2000" b="1" i="1" kern="0">
                                <a:solidFill>
                                  <a:srgbClr val="7030A0"/>
                                </a:solidFill>
                                <a:latin typeface="Cambria Math" panose="02040503050406030204"/>
                                <a:ea typeface="Cambria Math" panose="02040503050406030204"/>
                              </a:rPr>
                              <m:t>𝑲</m:t>
                            </m:r>
                          </m:e>
                          <m:sub>
                            <m:r>
                              <a:rPr lang="en-US" altLang="zh-CN" sz="2000" b="1" i="1" kern="0">
                                <a:solidFill>
                                  <a:srgbClr val="7030A0"/>
                                </a:solidFill>
                                <a:latin typeface="Cambria Math" panose="02040503050406030204"/>
                                <a:ea typeface="Cambria Math" panose="02040503050406030204"/>
                              </a:rPr>
                              <m:t>𝒔</m:t>
                            </m:r>
                          </m:sub>
                        </m:sSub>
                      </m:e>
                      <m:e>
                        <m:d>
                          <m:dPr>
                            <m:begChr m:val="|"/>
                            <m:endChr m:val="]"/>
                            <m:ctrlPr>
                              <a:rPr lang="en-US" altLang="zh-CN" sz="2000" b="1" i="1" kern="0" smtClean="0">
                                <a:solidFill>
                                  <a:srgbClr val="7030A0"/>
                                </a:solidFill>
                                <a:latin typeface="Cambria Math" panose="02040503050406030204" pitchFamily="18" charset="0"/>
                                <a:ea typeface="Cambria Math" panose="02040503050406030204"/>
                              </a:rPr>
                            </m:ctrlPr>
                          </m:dPr>
                          <m:e>
                            <m:sSub>
                              <m:sSubPr>
                                <m:ctrlPr>
                                  <a:rPr lang="en-US" altLang="zh-CN" sz="2000" b="1" i="1" kern="0">
                                    <a:solidFill>
                                      <a:srgbClr val="7030A0"/>
                                    </a:solidFill>
                                    <a:latin typeface="Cambria Math" panose="02040503050406030204" pitchFamily="18" charset="0"/>
                                    <a:ea typeface="Cambria Math" panose="02040503050406030204"/>
                                  </a:rPr>
                                </m:ctrlPr>
                              </m:sSubPr>
                              <m:e>
                                <m:r>
                                  <a:rPr lang="en-US" altLang="zh-CN" sz="2000" b="1" i="1" kern="0" smtClean="0">
                                    <a:solidFill>
                                      <a:srgbClr val="7030A0"/>
                                    </a:solidFill>
                                    <a:latin typeface="Cambria Math" panose="02040503050406030204"/>
                                    <a:ea typeface="Cambria Math" panose="02040503050406030204"/>
                                  </a:rPr>
                                  <m:t>𝑰𝑫</m:t>
                                </m:r>
                              </m:e>
                              <m:sub>
                                <m:r>
                                  <a:rPr lang="en-US" altLang="zh-CN" sz="2000" b="1" i="1" kern="0" smtClean="0">
                                    <a:solidFill>
                                      <a:srgbClr val="7030A0"/>
                                    </a:solidFill>
                                    <a:latin typeface="Cambria Math" panose="02040503050406030204"/>
                                    <a:ea typeface="Cambria Math" panose="02040503050406030204"/>
                                  </a:rPr>
                                  <m:t>𝑨</m:t>
                                </m:r>
                              </m:sub>
                            </m:sSub>
                          </m:e>
                        </m:d>
                      </m:e>
                    </m:d>
                    <m:r>
                      <a:rPr lang="en-US" altLang="zh-CN" sz="2000" b="1" i="1" kern="0" smtClean="0">
                        <a:solidFill>
                          <a:srgbClr val="7030A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e>
                    </m:d>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B</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𝟐</m:t>
                        </m:r>
                      </m:sub>
                    </m:sSub>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𝒇</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𝟐</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7" name="Rectangle 3"/>
              <p:cNvSpPr txBox="1">
                <a:spLocks noRot="1" noChangeAspect="1" noMove="1" noResize="1" noEditPoints="1" noAdjustHandles="1" noChangeArrowheads="1" noChangeShapeType="1" noTextEdit="1"/>
              </p:cNvSpPr>
              <p:nvPr/>
            </p:nvSpPr>
            <p:spPr bwMode="auto">
              <a:xfrm>
                <a:off x="955855" y="1916832"/>
                <a:ext cx="7072529" cy="2376264"/>
              </a:xfrm>
              <a:prstGeom prst="rect">
                <a:avLst/>
              </a:prstGeom>
              <a:blipFill rotWithShape="1">
                <a:blip r:embed="rId1"/>
                <a:stretch>
                  <a:fillRect l="-3" t="-17" r="1" b="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密钥</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𝒂</m:t>
                        </m:r>
                      </m:sub>
                    </m:sSub>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𝒃</m:t>
                        </m:r>
                      </m:sub>
                    </m:sSub>
                  </m:oMath>
                </a14:m>
                <a:r>
                  <a:rPr lang="zh-CN" altLang="en-US" sz="2000" b="1" kern="0" dirty="0">
                    <a:solidFill>
                      <a:srgbClr val="000000"/>
                    </a:solidFill>
                    <a:latin typeface="Tahoma" panose="020B0604030504040204"/>
                    <a:ea typeface="宋体" panose="02010600030101010101" pitchFamily="2" charset="-122"/>
                  </a:rPr>
                  <a:t>分别是</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与</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所共享的主密钥，协议的目的是安全地将会话密钥</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oMath>
                </a14:m>
                <a:r>
                  <a:rPr lang="zh-CN" altLang="en-US" sz="2000" b="1" kern="0" dirty="0">
                    <a:solidFill>
                      <a:srgbClr val="000000"/>
                    </a:solidFill>
                    <a:latin typeface="Tahoma" panose="020B0604030504040204"/>
                    <a:ea typeface="宋体" panose="02010600030101010101" pitchFamily="2" charset="-122"/>
                  </a:rPr>
                  <a:t>分发给</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步骤</a:t>
                </a:r>
                <a:r>
                  <a:rPr lang="en-US" altLang="zh-CN" sz="2000" b="1" kern="0" dirty="0">
                    <a:solidFill>
                      <a:srgbClr val="000000"/>
                    </a:solidFill>
                    <a:latin typeface="Tahoma" panose="020B0604030504040204"/>
                    <a:ea typeface="宋体" panose="02010600030101010101" pitchFamily="2" charset="-122"/>
                  </a:rPr>
                  <a:t>(2)A</a:t>
                </a:r>
                <a:r>
                  <a:rPr lang="zh-CN" altLang="en-US" sz="2000" b="1" kern="0" dirty="0">
                    <a:solidFill>
                      <a:srgbClr val="000000"/>
                    </a:solidFill>
                    <a:latin typeface="Tahoma" panose="020B0604030504040204"/>
                    <a:ea typeface="宋体" panose="02010600030101010101" pitchFamily="2" charset="-122"/>
                  </a:rPr>
                  <a:t>安全地接收到会话密钥，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步骤</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的消息只能由</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解密，</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步骤</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反应了</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的收到的</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步骤</a:t>
                </a:r>
                <a:r>
                  <a:rPr lang="en-US" altLang="zh-CN" sz="2000" b="1" kern="0" dirty="0">
                    <a:solidFill>
                      <a:srgbClr val="000000"/>
                    </a:solidFill>
                    <a:latin typeface="Tahoma" panose="020B0604030504040204"/>
                    <a:ea typeface="宋体" panose="02010600030101010101" pitchFamily="2" charset="-122"/>
                  </a:rPr>
                  <a:t>(5)</a:t>
                </a:r>
                <a:r>
                  <a:rPr lang="zh-CN" altLang="en-US" sz="2000" b="1" kern="0" dirty="0">
                    <a:solidFill>
                      <a:srgbClr val="000000"/>
                    </a:solidFill>
                    <a:latin typeface="Tahoma" panose="020B0604030504040204"/>
                    <a:ea typeface="宋体" panose="02010600030101010101" pitchFamily="2" charset="-122"/>
                  </a:rPr>
                  <a:t>使</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明确了自己与</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拥有相同的会话密钥，且临时交互号</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𝑵</m:t>
                        </m:r>
                      </m:e>
                      <m:sub>
                        <m:r>
                          <a:rPr lang="en-US" altLang="zh-CN" sz="2000" b="1" i="1" kern="0" smtClean="0">
                            <a:solidFill>
                              <a:srgbClr val="000000"/>
                            </a:solidFill>
                            <a:latin typeface="Cambria Math" panose="02040503050406030204"/>
                            <a:ea typeface="Cambria Math" panose="02040503050406030204"/>
                          </a:rPr>
                          <m:t>𝟐</m:t>
                        </m:r>
                      </m:sub>
                    </m:sSub>
                  </m:oMath>
                </a14:m>
                <a:r>
                  <a:rPr lang="zh-CN" altLang="en-US" sz="2000" b="1" kern="0" dirty="0">
                    <a:solidFill>
                      <a:srgbClr val="000000"/>
                    </a:solidFill>
                    <a:latin typeface="Tahoma" panose="020B0604030504040204"/>
                    <a:ea typeface="宋体" panose="02010600030101010101" pitchFamily="2" charset="-122"/>
                  </a:rPr>
                  <a:t>保证</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得到的消息是最新的。</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回顾第</a:t>
                </a:r>
                <a:r>
                  <a:rPr lang="en-US" altLang="zh-CN" sz="2000" b="1" kern="0" dirty="0">
                    <a:solidFill>
                      <a:srgbClr val="000000"/>
                    </a:solidFill>
                    <a:latin typeface="Tahoma" panose="020B0604030504040204"/>
                    <a:ea typeface="宋体" panose="02010600030101010101" pitchFamily="2" charset="-122"/>
                  </a:rPr>
                  <a:t>14</a:t>
                </a:r>
                <a:r>
                  <a:rPr lang="zh-CN" altLang="en-US" sz="2000" b="1" kern="0" dirty="0">
                    <a:solidFill>
                      <a:srgbClr val="000000"/>
                    </a:solidFill>
                    <a:latin typeface="Tahoma" panose="020B0604030504040204"/>
                    <a:ea typeface="宋体" panose="02010600030101010101" pitchFamily="2" charset="-122"/>
                  </a:rPr>
                  <a:t>章，步骤</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和步骤</a:t>
                </a:r>
                <a:r>
                  <a:rPr lang="en-US" altLang="zh-CN" sz="2000" b="1" kern="0" dirty="0">
                    <a:solidFill>
                      <a:srgbClr val="000000"/>
                    </a:solidFill>
                    <a:latin typeface="Tahoma" panose="020B0604030504040204"/>
                    <a:ea typeface="宋体" panose="02010600030101010101" pitchFamily="2" charset="-122"/>
                  </a:rPr>
                  <a:t>(5)</a:t>
                </a:r>
                <a:r>
                  <a:rPr lang="zh-CN" altLang="en-US" sz="2000" b="1" kern="0" dirty="0">
                    <a:solidFill>
                      <a:srgbClr val="000000"/>
                    </a:solidFill>
                    <a:latin typeface="Tahoma" panose="020B0604030504040204"/>
                    <a:ea typeface="宋体" panose="02010600030101010101" pitchFamily="2" charset="-122"/>
                  </a:rPr>
                  <a:t>的目的是阻止特定类型的重放攻击。需要指出的是敌手捕捉步骤</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的消息并重放它，将会在某些方式上打乱</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的操作。</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1944216"/>
              </a:xfrm>
              <a:prstGeom prst="rect">
                <a:avLst/>
              </a:prstGeom>
              <a:blipFill rotWithShape="1">
                <a:blip r:embed="rId1"/>
                <a:stretch>
                  <a:fillRect l="-2" t="-28" r="-800" b="-1218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364088" y="0"/>
            <a:ext cx="377398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15.2 </a:t>
            </a:r>
            <a:r>
              <a:rPr lang="zh-CN" altLang="en-US" sz="2000" dirty="0">
                <a:solidFill>
                  <a:srgbClr val="4F56AD"/>
                </a:solidFill>
                <a:latin typeface="黑体" panose="02010609060101010101" pitchFamily="49" charset="-122"/>
              </a:rPr>
              <a:t>基于对称加密的远程用户认证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尽管有步骤</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和步骤</a:t>
            </a:r>
            <a:r>
              <a:rPr lang="en-US" altLang="zh-CN" sz="2000" b="1" kern="0" dirty="0">
                <a:solidFill>
                  <a:srgbClr val="000000"/>
                </a:solidFill>
                <a:latin typeface="Tahoma" panose="020B0604030504040204"/>
                <a:ea typeface="宋体" panose="02010600030101010101" pitchFamily="2" charset="-122"/>
              </a:rPr>
              <a:t>(5)</a:t>
            </a:r>
            <a:r>
              <a:rPr lang="zh-CN" altLang="en-US" sz="2000" b="1" kern="0" dirty="0">
                <a:solidFill>
                  <a:srgbClr val="000000"/>
                </a:solidFill>
                <a:latin typeface="Tahoma" panose="020B0604030504040204"/>
                <a:ea typeface="宋体" panose="02010600030101010101" pitchFamily="2" charset="-122"/>
              </a:rPr>
              <a:t>，该协议还是很容易受到一种形式的重放攻击。</a:t>
            </a:r>
            <a:r>
              <a:rPr lang="zh-CN" altLang="en-US" sz="2000" b="1" kern="0" dirty="0">
                <a:solidFill>
                  <a:srgbClr val="0070C0"/>
                </a:solidFill>
                <a:latin typeface="Tahoma" panose="020B0604030504040204"/>
                <a:ea typeface="宋体" panose="02010600030101010101" pitchFamily="2" charset="-122"/>
              </a:rPr>
              <a:t>假定对手</a:t>
            </a:r>
            <a:r>
              <a:rPr lang="en-US" altLang="zh-CN" sz="2000" b="1" kern="0" dirty="0">
                <a:solidFill>
                  <a:srgbClr val="0070C0"/>
                </a:solidFill>
                <a:latin typeface="Tahoma" panose="020B0604030504040204"/>
                <a:ea typeface="宋体" panose="02010600030101010101" pitchFamily="2" charset="-122"/>
              </a:rPr>
              <a:t>X</a:t>
            </a:r>
            <a:r>
              <a:rPr lang="zh-CN" altLang="en-US" sz="2000" b="1" kern="0" dirty="0">
                <a:solidFill>
                  <a:srgbClr val="0070C0"/>
                </a:solidFill>
                <a:latin typeface="Tahoma" panose="020B0604030504040204"/>
                <a:ea typeface="宋体" panose="02010600030101010101" pitchFamily="2" charset="-122"/>
              </a:rPr>
              <a:t>已知之前的会话秘钥</a:t>
            </a:r>
            <a:r>
              <a:rPr lang="zh-CN" altLang="en-US" sz="2000" b="1" kern="0" dirty="0">
                <a:solidFill>
                  <a:srgbClr val="000000"/>
                </a:solidFill>
                <a:latin typeface="Tahoma" panose="020B0604030504040204"/>
                <a:ea typeface="宋体" panose="02010600030101010101" pitchFamily="2" charset="-122"/>
              </a:rPr>
              <a:t>，虽然这比对手简单地观察记录步骤</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更难发生，但这是一个安全隐患，除非</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无限期的记得所有之前和</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会话使用过的会话密钥，否则</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就不能确定这是一个重放攻击。如果</a:t>
            </a:r>
            <a:r>
              <a:rPr lang="en-US" altLang="zh-CN" sz="2000" b="1" kern="0" dirty="0">
                <a:solidFill>
                  <a:srgbClr val="000000"/>
                </a:solidFill>
                <a:latin typeface="Tahoma" panose="020B0604030504040204"/>
                <a:ea typeface="宋体" panose="02010600030101010101" pitchFamily="2" charset="-122"/>
              </a:rPr>
              <a:t>X</a:t>
            </a:r>
            <a:r>
              <a:rPr lang="zh-CN" altLang="en-US" sz="2000" b="1" kern="0" dirty="0">
                <a:solidFill>
                  <a:srgbClr val="000000"/>
                </a:solidFill>
                <a:latin typeface="Tahoma" panose="020B0604030504040204"/>
                <a:ea typeface="宋体" panose="02010600030101010101" pitchFamily="2" charset="-122"/>
              </a:rPr>
              <a:t>能截获步骤</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的握手消息，他就能伪造步骤</a:t>
            </a:r>
            <a:r>
              <a:rPr lang="en-US" altLang="zh-CN" sz="2000" b="1" kern="0" dirty="0">
                <a:solidFill>
                  <a:srgbClr val="000000"/>
                </a:solidFill>
                <a:latin typeface="Tahoma" panose="020B0604030504040204"/>
                <a:ea typeface="宋体" panose="02010600030101010101" pitchFamily="2" charset="-122"/>
              </a:rPr>
              <a:t>(5)A</a:t>
            </a:r>
            <a:r>
              <a:rPr lang="zh-CN" altLang="en-US" sz="2000" b="1" kern="0" dirty="0">
                <a:solidFill>
                  <a:srgbClr val="000000"/>
                </a:solidFill>
                <a:latin typeface="Tahoma" panose="020B0604030504040204"/>
                <a:ea typeface="宋体" panose="02010600030101010101" pitchFamily="2" charset="-122"/>
              </a:rPr>
              <a:t>的回复并将其发送给</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却认为该消息来自于</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且用已认证的会话密钥的加密。</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364088" y="0"/>
            <a:ext cx="377398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15.2 </a:t>
            </a:r>
            <a:r>
              <a:rPr lang="zh-CN" altLang="en-US" sz="2000" dirty="0">
                <a:solidFill>
                  <a:srgbClr val="4F56AD"/>
                </a:solidFill>
                <a:latin typeface="黑体" panose="02010609060101010101" pitchFamily="49" charset="-122"/>
              </a:rPr>
              <a:t>基于对称加密的远程用户认证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0"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在大多数的计算机安全环境中，用户认证是最基本也是最重要的一道防线，用户认证是访问控制以及用于承担责任的基础。</a:t>
            </a:r>
            <a:endParaRPr kumimoji="1" lang="en-US" altLang="zh-CN" sz="2000" b="1" kern="0" dirty="0">
              <a:solidFill>
                <a:srgbClr val="000000"/>
              </a:solidFill>
              <a:latin typeface="Tahoma" panose="020B0604030504040204"/>
              <a:ea typeface="宋体" panose="02010600030101010101" pitchFamily="2" charset="-122"/>
            </a:endParaRPr>
          </a:p>
          <a:p>
            <a:pPr marL="630555"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000" kern="0" dirty="0">
                <a:solidFill>
                  <a:srgbClr val="40458C"/>
                </a:solidFill>
                <a:latin typeface="黑体" panose="02010609060101010101" pitchFamily="49" charset="-122"/>
              </a:rPr>
              <a:t>核实身份的方法是由或是对一个系统实体提出的。认证方法包括以下两步：</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FF0000"/>
                </a:solidFill>
                <a:latin typeface="Tahoma" panose="020B0604030504040204"/>
                <a:ea typeface="宋体" panose="02010600030101010101" pitchFamily="2" charset="-122"/>
              </a:rPr>
              <a:t>鉴定阶段：</a:t>
            </a:r>
            <a:r>
              <a:rPr kumimoji="1" lang="zh-CN" altLang="en-US" sz="2000" b="1" kern="0" dirty="0">
                <a:solidFill>
                  <a:srgbClr val="000000"/>
                </a:solidFill>
                <a:latin typeface="Tahoma" panose="020B0604030504040204"/>
                <a:ea typeface="宋体" panose="02010600030101010101" pitchFamily="2" charset="-122"/>
              </a:rPr>
              <a:t>给安全系统提供身份标识</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身份标识要认真分配，因为身份认证是其他安全服务的基础，如访问控制服务</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FF0000"/>
                </a:solidFill>
                <a:latin typeface="Tahoma" panose="020B0604030504040204"/>
                <a:ea typeface="宋体" panose="02010600030101010101" pitchFamily="2" charset="-122"/>
              </a:rPr>
              <a:t>核实认证：</a:t>
            </a:r>
            <a:r>
              <a:rPr kumimoji="1" lang="zh-CN" altLang="en-US" sz="2000" b="1" kern="0" dirty="0">
                <a:solidFill>
                  <a:srgbClr val="000000"/>
                </a:solidFill>
                <a:latin typeface="Tahoma" panose="020B0604030504040204"/>
                <a:ea typeface="宋体" panose="02010600030101010101" pitchFamily="2" charset="-122"/>
              </a:rPr>
              <a:t>提供或者产生可以证实实体和标识之间对应关系的认证信息。</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15.1 </a:t>
            </a:r>
            <a:r>
              <a:rPr lang="zh-CN" altLang="en-US" sz="2800" dirty="0">
                <a:solidFill>
                  <a:srgbClr val="000000"/>
                </a:solidFill>
                <a:latin typeface="黑体" panose="02010609060101010101" pitchFamily="49" charset="-122"/>
              </a:rPr>
              <a:t>远程用户认证原理</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6804248" y="0"/>
            <a:ext cx="233382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第十五章 </a:t>
            </a:r>
            <a:r>
              <a:rPr lang="en-US" altLang="zh-CN" sz="2000" dirty="0">
                <a:solidFill>
                  <a:srgbClr val="0070C0"/>
                </a:solidFill>
              </a:rPr>
              <a:t>– </a:t>
            </a:r>
            <a:r>
              <a:rPr lang="zh-CN" altLang="en-US" sz="2000" dirty="0">
                <a:solidFill>
                  <a:srgbClr val="0070C0"/>
                </a:solidFill>
              </a:rPr>
              <a:t>用户认证</a:t>
            </a:r>
            <a:endParaRPr lang="en-US" altLang="zh-CN" sz="2000" dirty="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476672"/>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Denning</a:t>
                </a:r>
                <a:r>
                  <a:rPr lang="zh-CN" altLang="en-US" sz="2000" b="1" kern="0" dirty="0">
                    <a:solidFill>
                      <a:srgbClr val="000000"/>
                    </a:solidFill>
                    <a:latin typeface="Tahoma" panose="020B0604030504040204"/>
                    <a:ea typeface="宋体" panose="02010600030101010101" pitchFamily="2" charset="-122"/>
                  </a:rPr>
                  <a:t>提议通过在步骤</a:t>
                </a: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和步骤</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添加时间戳来修改</a:t>
                </a:r>
                <a:r>
                  <a:rPr lang="en-US" altLang="zh-CN" sz="2000" b="1" kern="0" dirty="0">
                    <a:solidFill>
                      <a:srgbClr val="000000"/>
                    </a:solidFill>
                    <a:latin typeface="Tahoma" panose="020B0604030504040204"/>
                    <a:ea typeface="宋体" panose="02010600030101010101" pitchFamily="2" charset="-122"/>
                  </a:rPr>
                  <a:t>Needham/</a:t>
                </a:r>
                <a:r>
                  <a:rPr lang="en-US" altLang="zh-CN" sz="2000" b="1" kern="0" dirty="0" err="1">
                    <a:solidFill>
                      <a:srgbClr val="000000"/>
                    </a:solidFill>
                    <a:latin typeface="Tahoma" panose="020B0604030504040204"/>
                    <a:ea typeface="宋体" panose="02010600030101010101" pitchFamily="2" charset="-122"/>
                  </a:rPr>
                  <a:t>Schroede</a:t>
                </a:r>
                <a:r>
                  <a:rPr lang="zh-CN" altLang="en-US" sz="2000" b="1" kern="0" dirty="0">
                    <a:solidFill>
                      <a:srgbClr val="000000"/>
                    </a:solidFill>
                    <a:latin typeface="Tahoma" panose="020B0604030504040204"/>
                    <a:ea typeface="宋体" panose="02010600030101010101" pitchFamily="2" charset="-122"/>
                  </a:rPr>
                  <a:t>协议，克服以上弱点。假定主密钥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𝒂</m:t>
                        </m:r>
                      </m:sub>
                    </m:sSub>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𝒃</m:t>
                        </m:r>
                      </m:sub>
                    </m:sSub>
                  </m:oMath>
                </a14:m>
                <a:r>
                  <a:rPr lang="zh-CN" altLang="en-US" sz="2000" b="1" kern="0" dirty="0">
                    <a:solidFill>
                      <a:srgbClr val="000000"/>
                    </a:solidFill>
                    <a:latin typeface="Tahoma" panose="020B0604030504040204"/>
                    <a:ea typeface="宋体" panose="02010600030101010101" pitchFamily="2" charset="-122"/>
                  </a:rPr>
                  <a:t>是安全的，包含以下步骤：</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KDC: </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𝑩</m:t>
                        </m:r>
                      </m:sub>
                    </m:sSub>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KDC</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 </a:t>
                </a:r>
                <a14:m>
                  <m:oMath xmlns:m="http://schemas.openxmlformats.org/officeDocument/2006/math">
                    <m:r>
                      <a:rPr lang="en-US" altLang="zh-CN" sz="2000" b="1" kern="0">
                        <a:solidFill>
                          <a:srgbClr val="000000"/>
                        </a:solidFill>
                        <a:latin typeface="Cambria Math" panose="02040503050406030204"/>
                        <a:ea typeface="Cambria Math" panose="02040503050406030204"/>
                      </a:rPr>
                      <m:t>𝐄</m:t>
                    </m:r>
                    <m:r>
                      <a:rPr lang="en-US" altLang="zh-CN" sz="2000" b="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𝑩</m:t>
                            </m:r>
                          </m:sub>
                        </m:sSub>
                      </m:e>
                    </m:d>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70C0"/>
                        </a:solidFill>
                        <a:latin typeface="Cambria Math" panose="02040503050406030204"/>
                        <a:ea typeface="Cambria Math" panose="02040503050406030204"/>
                      </a:rPr>
                      <m:t>𝑻</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d>
                      <m:dPr>
                        <m:beg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e>
                      <m:e>
                        <m:d>
                          <m:dPr>
                            <m:begChr m:val="|"/>
                            <m:endChr m:val="]"/>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70C0"/>
                                </a:solidFill>
                                <a:latin typeface="Cambria Math" panose="02040503050406030204"/>
                                <a:ea typeface="Cambria Math" panose="02040503050406030204"/>
                              </a:rPr>
                              <m:t>𝑻</m:t>
                            </m:r>
                          </m:e>
                        </m:d>
                      </m:e>
                    </m:d>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70C0"/>
                            </a:solidFill>
                            <a:latin typeface="Cambria Math" panose="02040503050406030204"/>
                            <a:ea typeface="Cambria Math" panose="02040503050406030204"/>
                          </a:rPr>
                          <m:t>𝑻</m:t>
                        </m:r>
                      </m:e>
                    </m:d>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B</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smtClean="0">
                                <a:solidFill>
                                  <a:srgbClr val="000000"/>
                                </a:solidFill>
                                <a:latin typeface="Cambria Math" panose="02040503050406030204"/>
                                <a:ea typeface="Cambria Math" panose="02040503050406030204"/>
                              </a:rPr>
                              <m:t>𝟏</m:t>
                            </m:r>
                          </m:sub>
                        </m:sSub>
                      </m:e>
                    </m:d>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𝒇</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smtClean="0">
                            <a:solidFill>
                              <a:srgbClr val="000000"/>
                            </a:solidFill>
                            <a:latin typeface="Cambria Math" panose="02040503050406030204"/>
                            <a:ea typeface="Cambria Math" panose="02040503050406030204"/>
                          </a:rPr>
                          <m:t>𝟏</m:t>
                        </m:r>
                      </m:sub>
                    </m:sSub>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14:m>
                  <m:oMath xmlns:m="http://schemas.openxmlformats.org/officeDocument/2006/math">
                    <m:r>
                      <a:rPr lang="en-US" altLang="zh-CN" sz="2000" b="1" i="1" kern="0">
                        <a:solidFill>
                          <a:srgbClr val="000000"/>
                        </a:solidFill>
                        <a:latin typeface="Cambria Math" panose="02040503050406030204"/>
                        <a:ea typeface="Cambria Math" panose="02040503050406030204"/>
                      </a:rPr>
                      <m:t>𝑻</m:t>
                    </m:r>
                  </m:oMath>
                </a14:m>
                <a:r>
                  <a:rPr lang="zh-CN" altLang="en-US" sz="2000" b="1" kern="0" dirty="0">
                    <a:solidFill>
                      <a:srgbClr val="000000"/>
                    </a:solidFill>
                    <a:latin typeface="Tahoma" panose="020B0604030504040204"/>
                    <a:ea typeface="宋体" panose="02010600030101010101" pitchFamily="2" charset="-122"/>
                  </a:rPr>
                  <a:t>是时间戳，为</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的会话密钥产生的时间，</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的时效性验证需要满足：</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14:m>
                  <m:oMath xmlns:m="http://schemas.openxmlformats.org/officeDocument/2006/math">
                    <m:d>
                      <m:dPr>
                        <m:begChr m:val="|"/>
                        <m:endChr m:val="|"/>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smtClean="0">
                            <a:solidFill>
                              <a:srgbClr val="000000"/>
                            </a:solidFill>
                            <a:latin typeface="Cambria Math" panose="02040503050406030204"/>
                            <a:ea typeface="宋体" panose="02010600030101010101" pitchFamily="2" charset="-122"/>
                          </a:rPr>
                          <m:t>𝑪𝒍𝒐𝒄𝒌</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𝑻</m:t>
                        </m:r>
                      </m:e>
                    </m:d>
                    <m:r>
                      <a:rPr lang="en-US" altLang="zh-CN" sz="2000" b="1" i="1" kern="0" smtClean="0">
                        <a:solidFill>
                          <a:srgbClr val="000000"/>
                        </a:solidFill>
                        <a:latin typeface="Cambria Math" panose="02040503050406030204"/>
                        <a:ea typeface="宋体" panose="02010600030101010101" pitchFamily="2" charset="-122"/>
                      </a:rPr>
                      <m:t>&lt;</m:t>
                    </m:r>
                    <m:r>
                      <a:rPr lang="zh-CN" altLang="en-US" sz="2000" b="1" i="1" kern="0" smtClean="0">
                        <a:solidFill>
                          <a:srgbClr val="000000"/>
                        </a:solidFill>
                        <a:latin typeface="Cambria Math" panose="02040503050406030204"/>
                        <a:ea typeface="宋体" panose="02010600030101010101" pitchFamily="2" charset="-122"/>
                      </a:rPr>
                      <m:t>𝚫</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𝒕</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r>
                      <a:rPr lang="zh-CN" altLang="en-US" sz="2000" b="1" i="1" kern="0">
                        <a:solidFill>
                          <a:srgbClr val="000000"/>
                        </a:solidFill>
                        <a:latin typeface="Cambria Math" panose="02040503050406030204"/>
                        <a:ea typeface="宋体" panose="02010600030101010101" pitchFamily="2" charset="-122"/>
                      </a:rPr>
                      <m:t>𝚫</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𝒕</m:t>
                        </m:r>
                      </m:e>
                      <m:sub>
                        <m:r>
                          <a:rPr lang="en-US" altLang="zh-CN" sz="2000" b="1" i="1" kern="0" smtClean="0">
                            <a:solidFill>
                              <a:srgbClr val="000000"/>
                            </a:solidFill>
                            <a:latin typeface="Cambria Math" panose="02040503050406030204"/>
                            <a:ea typeface="宋体" panose="02010600030101010101" pitchFamily="2" charset="-122"/>
                          </a:rPr>
                          <m:t>𝟐</m:t>
                        </m:r>
                      </m:sub>
                    </m:sSub>
                  </m:oMath>
                </a14:m>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其中，</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𝚫</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𝒕</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是估算的</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时钟和本地时钟</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的或者</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的正常时间差，</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𝚫</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𝒕</m:t>
                        </m:r>
                      </m:e>
                      <m:sub>
                        <m:r>
                          <a:rPr lang="en-US" altLang="zh-CN" sz="2000" b="1" i="1" kern="0" smtClean="0">
                            <a:solidFill>
                              <a:srgbClr val="000000"/>
                            </a:solidFill>
                            <a:latin typeface="Cambria Math" panose="02040503050406030204"/>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是网络时延期望值。</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476672"/>
                <a:ext cx="8229600" cy="5688632"/>
              </a:xfrm>
              <a:prstGeom prst="rect">
                <a:avLst/>
              </a:prstGeom>
              <a:blipFill rotWithShape="1">
                <a:blip r:embed="rId1"/>
                <a:stretch>
                  <a:fillRect l="-2" t="-7" r="2"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364088" y="0"/>
            <a:ext cx="377398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15.2 </a:t>
            </a:r>
            <a:r>
              <a:rPr lang="zh-CN" altLang="en-US" sz="2000" dirty="0">
                <a:solidFill>
                  <a:srgbClr val="4F56AD"/>
                </a:solidFill>
                <a:latin typeface="黑体" panose="02010609060101010101" pitchFamily="49" charset="-122"/>
              </a:rPr>
              <a:t>基于对称加密的远程用户认证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每个节点都可以按照相关标准来设置自己的时钟，因为时间戳是用安全的主密钥加密的，攻击者即便知道旧的会话密钥也不能成功，因为重放步骤</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会被</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察觉。</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步骤</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和步骤</a:t>
            </a:r>
            <a:r>
              <a:rPr lang="en-US" altLang="zh-CN" sz="2000" b="1" kern="0" dirty="0">
                <a:solidFill>
                  <a:srgbClr val="000000"/>
                </a:solidFill>
                <a:latin typeface="Tahoma" panose="020B0604030504040204"/>
                <a:ea typeface="宋体" panose="02010600030101010101" pitchFamily="2" charset="-122"/>
              </a:rPr>
              <a:t>(5)</a:t>
            </a:r>
            <a:r>
              <a:rPr lang="zh-CN" altLang="en-US" sz="2000" b="1" kern="0" dirty="0">
                <a:solidFill>
                  <a:srgbClr val="000000"/>
                </a:solidFill>
                <a:latin typeface="Tahoma" panose="020B0604030504040204"/>
                <a:ea typeface="宋体" panose="02010600030101010101" pitchFamily="2" charset="-122"/>
              </a:rPr>
              <a:t>确保</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收到了会话密钥。</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与</a:t>
            </a:r>
            <a:r>
              <a:rPr lang="en-US" altLang="zh-CN" sz="2000" b="1" kern="0" dirty="0">
                <a:solidFill>
                  <a:srgbClr val="000000"/>
                </a:solidFill>
                <a:latin typeface="Tahoma" panose="020B0604030504040204"/>
                <a:ea typeface="宋体" panose="02010600030101010101" pitchFamily="2" charset="-122"/>
              </a:rPr>
              <a:t>Needham/</a:t>
            </a:r>
            <a:r>
              <a:rPr lang="en-US" altLang="zh-CN" sz="2000" b="1" kern="0" dirty="0" err="1">
                <a:solidFill>
                  <a:srgbClr val="000000"/>
                </a:solidFill>
                <a:latin typeface="Tahoma" panose="020B0604030504040204"/>
                <a:ea typeface="宋体" panose="02010600030101010101" pitchFamily="2" charset="-122"/>
              </a:rPr>
              <a:t>Schroede</a:t>
            </a:r>
            <a:r>
              <a:rPr lang="zh-CN" altLang="en-US" sz="2000" b="1" kern="0" dirty="0">
                <a:solidFill>
                  <a:srgbClr val="000000"/>
                </a:solidFill>
                <a:latin typeface="Tahoma" panose="020B0604030504040204"/>
                <a:ea typeface="宋体" panose="02010600030101010101" pitchFamily="2" charset="-122"/>
              </a:rPr>
              <a:t>的协议相比，</a:t>
            </a:r>
            <a:r>
              <a:rPr lang="en-US" altLang="zh-CN" sz="2000" b="1" kern="0" dirty="0">
                <a:solidFill>
                  <a:srgbClr val="000000"/>
                </a:solidFill>
                <a:latin typeface="Tahoma" panose="020B0604030504040204"/>
                <a:ea typeface="宋体" panose="02010600030101010101" pitchFamily="2" charset="-122"/>
              </a:rPr>
              <a:t> Denning</a:t>
            </a:r>
            <a:r>
              <a:rPr lang="zh-CN" altLang="en-US" sz="2000" b="1" kern="0" dirty="0">
                <a:solidFill>
                  <a:srgbClr val="000000"/>
                </a:solidFill>
                <a:latin typeface="Tahoma" panose="020B0604030504040204"/>
                <a:ea typeface="宋体" panose="02010600030101010101" pitchFamily="2" charset="-122"/>
              </a:rPr>
              <a:t>协议似乎提供了较高的安全度，然而，一个新的问题出现了：</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即新的方案要求在整个网络中时钟是同步的。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该方案威胁仍然存在，主要是基于这样的事实：时钟或者同步机制的破坏或者错误都可能造成分布的时钟不同步。</a:t>
            </a:r>
            <a:r>
              <a:rPr lang="zh-CN" altLang="en-US" sz="2000" b="1" kern="0" dirty="0">
                <a:solidFill>
                  <a:srgbClr val="0070C0"/>
                </a:solidFill>
                <a:latin typeface="Tahoma" panose="020B0604030504040204"/>
                <a:ea typeface="宋体" panose="02010600030101010101" pitchFamily="2" charset="-122"/>
              </a:rPr>
              <a:t>当发送者的时钟快于接收者时钟时</a:t>
            </a:r>
            <a:r>
              <a:rPr lang="zh-CN" altLang="en-US" sz="2000" b="1" kern="0" dirty="0">
                <a:solidFill>
                  <a:srgbClr val="000000"/>
                </a:solidFill>
                <a:latin typeface="Tahoma" panose="020B0604030504040204"/>
                <a:ea typeface="宋体" panose="02010600030101010101" pitchFamily="2" charset="-122"/>
              </a:rPr>
              <a:t>，攻击者从发送者处截获消息之后重放，消息中的时间戳刚好能满足接收者的时间。这个重放的后果是不可预料的，</a:t>
            </a:r>
            <a:r>
              <a:rPr lang="en-US" altLang="zh-CN" sz="2000" b="1" kern="0" dirty="0">
                <a:solidFill>
                  <a:srgbClr val="000000"/>
                </a:solidFill>
                <a:latin typeface="Tahoma" panose="020B0604030504040204"/>
                <a:ea typeface="宋体" panose="02010600030101010101" pitchFamily="2" charset="-122"/>
              </a:rPr>
              <a:t>Gong</a:t>
            </a:r>
            <a:r>
              <a:rPr lang="zh-CN" altLang="en-US" sz="2000" b="1" kern="0" dirty="0">
                <a:solidFill>
                  <a:srgbClr val="000000"/>
                </a:solidFill>
                <a:latin typeface="Tahoma" panose="020B0604030504040204"/>
                <a:ea typeface="宋体" panose="02010600030101010101" pitchFamily="2" charset="-122"/>
              </a:rPr>
              <a:t>将该攻击称为抑制重放攻击。</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364088" y="0"/>
            <a:ext cx="377398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15.2 </a:t>
            </a:r>
            <a:r>
              <a:rPr lang="zh-CN" altLang="en-US" sz="2000" dirty="0">
                <a:solidFill>
                  <a:srgbClr val="4F56AD"/>
                </a:solidFill>
                <a:latin typeface="黑体" panose="02010609060101010101" pitchFamily="49" charset="-122"/>
              </a:rPr>
              <a:t>基于对称加密的远程用户认证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323528" y="620688"/>
                <a:ext cx="8424936"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一种防止抑制重放攻击的方法是，强制要求各方定期检查自己的时钟是否和</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同步。</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另一种方法不需要时钟同步，依赖使用临时交互号的握手协议，该方法不容易遭受抑制重放攻击，因为接收者选择的临时交互号对发送者来说是不可预测的。</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攻击，同时处理</a:t>
                </a:r>
                <a:r>
                  <a:rPr lang="en-US" altLang="zh-CN" sz="2000" b="1" kern="0" dirty="0">
                    <a:solidFill>
                      <a:srgbClr val="000000"/>
                    </a:solidFill>
                    <a:latin typeface="Tahoma" panose="020B0604030504040204"/>
                    <a:ea typeface="宋体" panose="02010600030101010101" pitchFamily="2" charset="-122"/>
                  </a:rPr>
                  <a:t>Needham/Schroeder</a:t>
                </a:r>
                <a:r>
                  <a:rPr lang="zh-CN" altLang="en-US" sz="2000" b="1" kern="0" dirty="0">
                    <a:solidFill>
                      <a:srgbClr val="000000"/>
                    </a:solidFill>
                    <a:latin typeface="Tahoma" panose="020B0604030504040204"/>
                    <a:ea typeface="宋体" panose="02010600030101010101" pitchFamily="2" charset="-122"/>
                  </a:rPr>
                  <a:t>协议的问题，如下所述：</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1. 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sSub>
                      <m:sSubPr>
                        <m:ctrlPr>
                          <a:rPr lang="en-US" altLang="zh-CN" sz="2000" b="1" i="1" kern="0" smtClean="0">
                            <a:solidFill>
                              <a:srgbClr val="FF0000"/>
                            </a:solidFill>
                            <a:latin typeface="Cambria Math" panose="02040503050406030204" pitchFamily="18" charset="0"/>
                            <a:ea typeface="Cambria Math" panose="02040503050406030204"/>
                          </a:rPr>
                        </m:ctrlPr>
                      </m:sSubPr>
                      <m:e>
                        <m:r>
                          <a:rPr lang="en-US" altLang="zh-CN" sz="2000" b="1" i="1" kern="0">
                            <a:solidFill>
                              <a:srgbClr val="FF0000"/>
                            </a:solidFill>
                            <a:latin typeface="Cambria Math" panose="02040503050406030204"/>
                            <a:ea typeface="Cambria Math" panose="02040503050406030204"/>
                          </a:rPr>
                          <m:t>𝑰𝑫</m:t>
                        </m:r>
                      </m:e>
                      <m:sub>
                        <m:r>
                          <a:rPr lang="en-US" altLang="zh-CN" sz="2000" b="1" i="1" kern="0">
                            <a:solidFill>
                              <a:srgbClr val="FF0000"/>
                            </a:solidFill>
                            <a:latin typeface="Cambria Math" panose="02040503050406030204"/>
                            <a:ea typeface="Cambria Math" panose="02040503050406030204"/>
                          </a:rPr>
                          <m:t>𝑨</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FF0000"/>
                            </a:solidFill>
                            <a:latin typeface="Cambria Math" panose="02040503050406030204" pitchFamily="18" charset="0"/>
                            <a:ea typeface="Cambria Math" panose="02040503050406030204"/>
                          </a:rPr>
                        </m:ctrlPr>
                      </m:sSubPr>
                      <m:e>
                        <m:r>
                          <a:rPr lang="en-US" altLang="zh-CN" sz="2000" b="1" i="1" kern="0" smtClean="0">
                            <a:solidFill>
                              <a:srgbClr val="FF0000"/>
                            </a:solidFill>
                            <a:latin typeface="Cambria Math" panose="02040503050406030204"/>
                            <a:ea typeface="Cambria Math" panose="02040503050406030204"/>
                          </a:rPr>
                          <m:t>𝑵</m:t>
                        </m:r>
                      </m:e>
                      <m:sub>
                        <m:r>
                          <a:rPr lang="en-US" altLang="zh-CN" sz="2000" b="1" i="1" kern="0" smtClean="0">
                            <a:solidFill>
                              <a:srgbClr val="FF0000"/>
                            </a:solidFill>
                            <a:latin typeface="Cambria Math" panose="02040503050406030204"/>
                            <a:ea typeface="Cambria Math" panose="02040503050406030204"/>
                          </a:rPr>
                          <m:t>𝒂</m:t>
                        </m:r>
                      </m:sub>
                    </m:sSub>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2. B</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KDC: </a:t>
                </a:r>
                <a14:m>
                  <m:oMath xmlns:m="http://schemas.openxmlformats.org/officeDocument/2006/math">
                    <m:sSub>
                      <m:sSubPr>
                        <m:ctrlPr>
                          <a:rPr lang="en-US" altLang="zh-CN" sz="2000" b="1" i="1" kern="0" smtClean="0">
                            <a:solidFill>
                              <a:srgbClr val="0070C0"/>
                            </a:solidFill>
                            <a:latin typeface="Cambria Math" panose="02040503050406030204" pitchFamily="18" charset="0"/>
                            <a:ea typeface="Cambria Math" panose="02040503050406030204"/>
                          </a:rPr>
                        </m:ctrlPr>
                      </m:sSubPr>
                      <m:e>
                        <m:r>
                          <a:rPr lang="en-US" altLang="zh-CN" sz="2000" b="1" i="1" kern="0">
                            <a:solidFill>
                              <a:srgbClr val="0070C0"/>
                            </a:solidFill>
                            <a:latin typeface="Cambria Math" panose="02040503050406030204"/>
                            <a:ea typeface="Cambria Math" panose="02040503050406030204"/>
                          </a:rPr>
                          <m:t>𝑰𝑫</m:t>
                        </m:r>
                      </m:e>
                      <m:sub>
                        <m:r>
                          <a:rPr lang="en-US" altLang="zh-CN" sz="2000" b="1" i="1" kern="0">
                            <a:solidFill>
                              <a:srgbClr val="0070C0"/>
                            </a:solidFill>
                            <a:latin typeface="Cambria Math" panose="02040503050406030204"/>
                            <a:ea typeface="Cambria Math" panose="02040503050406030204"/>
                          </a:rPr>
                          <m:t>𝑩</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smtClean="0">
                            <a:solidFill>
                              <a:srgbClr val="0070C0"/>
                            </a:solidFill>
                            <a:latin typeface="Cambria Math" panose="02040503050406030204" pitchFamily="18" charset="0"/>
                            <a:ea typeface="Cambria Math" panose="02040503050406030204"/>
                          </a:rPr>
                        </m:ctrlPr>
                      </m:sSubPr>
                      <m:e>
                        <m:r>
                          <a:rPr lang="en-US" altLang="zh-CN" sz="2000" b="1" i="1" kern="0">
                            <a:solidFill>
                              <a:srgbClr val="0070C0"/>
                            </a:solidFill>
                            <a:latin typeface="Cambria Math" panose="02040503050406030204"/>
                            <a:ea typeface="Cambria Math" panose="02040503050406030204"/>
                          </a:rPr>
                          <m:t>𝑵</m:t>
                        </m:r>
                      </m:e>
                      <m:sub>
                        <m:r>
                          <a:rPr lang="en-US" altLang="zh-CN" sz="2000" b="1" i="1" kern="0" smtClean="0">
                            <a:solidFill>
                              <a:srgbClr val="0070C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d>
                      <m:dPr>
                        <m:beg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smtClean="0">
                                <a:solidFill>
                                  <a:srgbClr val="FF0000"/>
                                </a:solidFill>
                                <a:latin typeface="Cambria Math" panose="02040503050406030204" pitchFamily="18" charset="0"/>
                                <a:ea typeface="Cambria Math" panose="02040503050406030204"/>
                              </a:rPr>
                            </m:ctrlPr>
                          </m:sSubPr>
                          <m:e>
                            <m:r>
                              <a:rPr lang="en-US" altLang="zh-CN" sz="2000" b="1" i="1" kern="0" smtClean="0">
                                <a:solidFill>
                                  <a:srgbClr val="FF0000"/>
                                </a:solidFill>
                                <a:latin typeface="Cambria Math" panose="02040503050406030204"/>
                                <a:ea typeface="Cambria Math" panose="02040503050406030204"/>
                              </a:rPr>
                              <m:t>𝑰𝑫</m:t>
                            </m:r>
                          </m:e>
                          <m:sub>
                            <m:r>
                              <a:rPr lang="en-US" altLang="zh-CN" sz="2000" b="1" i="1" kern="0" smtClean="0">
                                <a:solidFill>
                                  <a:srgbClr val="FF0000"/>
                                </a:solidFill>
                                <a:latin typeface="Cambria Math" panose="02040503050406030204"/>
                                <a:ea typeface="Cambria Math" panose="02040503050406030204"/>
                              </a:rPr>
                              <m:t>𝑨</m:t>
                            </m:r>
                          </m:sub>
                        </m:sSub>
                      </m:e>
                      <m:e>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smtClean="0">
                                    <a:solidFill>
                                      <a:srgbClr val="FF0000"/>
                                    </a:solidFill>
                                    <a:latin typeface="Cambria Math" panose="02040503050406030204" pitchFamily="18" charset="0"/>
                                    <a:ea typeface="Cambria Math" panose="02040503050406030204"/>
                                  </a:rPr>
                                </m:ctrlPr>
                              </m:sSubPr>
                              <m:e>
                                <m:r>
                                  <a:rPr lang="en-US" altLang="zh-CN" sz="2000" b="1" i="1" kern="0" smtClean="0">
                                    <a:solidFill>
                                      <a:srgbClr val="FF0000"/>
                                    </a:solidFill>
                                    <a:latin typeface="Cambria Math" panose="02040503050406030204"/>
                                    <a:ea typeface="Cambria Math" panose="02040503050406030204"/>
                                  </a:rPr>
                                  <m:t>𝑵</m:t>
                                </m:r>
                              </m:e>
                              <m:sub>
                                <m:r>
                                  <a:rPr lang="en-US" altLang="zh-CN" sz="2000" b="1" i="1" kern="0" smtClean="0">
                                    <a:solidFill>
                                      <a:srgbClr val="FF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0070C0"/>
                                    </a:solidFill>
                                    <a:latin typeface="Cambria Math" panose="02040503050406030204" pitchFamily="18" charset="0"/>
                                    <a:ea typeface="Cambria Math" panose="02040503050406030204"/>
                                  </a:rPr>
                                </m:ctrlPr>
                              </m:sSubPr>
                              <m:e>
                                <m:r>
                                  <a:rPr lang="en-US" altLang="zh-CN" sz="2000" b="1" i="1" kern="0" smtClean="0">
                                    <a:solidFill>
                                      <a:srgbClr val="0070C0"/>
                                    </a:solidFill>
                                    <a:latin typeface="Cambria Math" panose="02040503050406030204"/>
                                    <a:ea typeface="Cambria Math" panose="02040503050406030204"/>
                                  </a:rPr>
                                  <m:t>𝑻</m:t>
                                </m:r>
                              </m:e>
                              <m:sub>
                                <m:r>
                                  <a:rPr lang="en-US" altLang="zh-CN" sz="2000" b="1" i="1" kern="0" smtClean="0">
                                    <a:solidFill>
                                      <a:srgbClr val="0070C0"/>
                                    </a:solidFill>
                                    <a:latin typeface="Cambria Math" panose="02040503050406030204"/>
                                    <a:ea typeface="Cambria Math" panose="02040503050406030204"/>
                                  </a:rPr>
                                  <m:t>𝒃</m:t>
                                </m:r>
                              </m:sub>
                            </m:sSub>
                          </m:e>
                        </m:d>
                      </m:e>
                    </m:d>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3.KDC</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0070C0"/>
                            </a:solidFill>
                            <a:latin typeface="Cambria Math" panose="02040503050406030204" pitchFamily="18" charset="0"/>
                            <a:ea typeface="Cambria Math" panose="02040503050406030204"/>
                          </a:rPr>
                        </m:ctrlPr>
                      </m:sSubPr>
                      <m:e>
                        <m:r>
                          <a:rPr lang="en-US" altLang="zh-CN" sz="2000" b="1" i="1" kern="0" smtClean="0">
                            <a:solidFill>
                              <a:srgbClr val="0070C0"/>
                            </a:solidFill>
                            <a:latin typeface="Cambria Math" panose="02040503050406030204"/>
                            <a:ea typeface="Cambria Math" panose="02040503050406030204"/>
                          </a:rPr>
                          <m:t>𝑰𝑫</m:t>
                        </m:r>
                      </m:e>
                      <m:sub>
                        <m:r>
                          <a:rPr lang="en-US" altLang="zh-CN" sz="2000" b="1" i="1" kern="0" smtClean="0">
                            <a:solidFill>
                              <a:srgbClr val="0070C0"/>
                            </a:solidFill>
                            <a:latin typeface="Cambria Math" panose="02040503050406030204"/>
                            <a:ea typeface="Cambria Math" panose="02040503050406030204"/>
                          </a:rPr>
                          <m:t>𝑩</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smtClean="0">
                                <a:solidFill>
                                  <a:srgbClr val="FF0000"/>
                                </a:solidFill>
                                <a:latin typeface="Cambria Math" panose="02040503050406030204" pitchFamily="18" charset="0"/>
                                <a:ea typeface="Cambria Math" panose="02040503050406030204"/>
                              </a:rPr>
                            </m:ctrlPr>
                          </m:sSubPr>
                          <m:e>
                            <m:r>
                              <a:rPr lang="en-US" altLang="zh-CN" sz="2000" b="1" i="1" kern="0" smtClean="0">
                                <a:solidFill>
                                  <a:srgbClr val="FF0000"/>
                                </a:solidFill>
                                <a:latin typeface="Cambria Math" panose="02040503050406030204"/>
                                <a:ea typeface="Cambria Math" panose="02040503050406030204"/>
                              </a:rPr>
                              <m:t>𝑵</m:t>
                            </m:r>
                          </m:e>
                          <m:sub>
                            <m:r>
                              <a:rPr lang="en-US" altLang="zh-CN" sz="2000" b="1" i="1" kern="0" smtClean="0">
                                <a:solidFill>
                                  <a:srgbClr val="FF0000"/>
                                </a:solidFill>
                                <a:latin typeface="Cambria Math" panose="02040503050406030204"/>
                                <a:ea typeface="Cambria Math" panose="02040503050406030204"/>
                              </a:rPr>
                              <m:t>𝒂</m:t>
                            </m:r>
                          </m:sub>
                        </m:sSub>
                        <m:r>
                          <a:rPr lang="en-US" altLang="zh-CN" sz="2000" b="1" i="1" kern="0" smtClean="0">
                            <a:solidFill>
                              <a:srgbClr val="000000"/>
                            </a:solidFill>
                            <a:latin typeface="Cambria Math" panose="02040503050406030204"/>
                            <a:ea typeface="Cambria Math" panose="02040503050406030204"/>
                          </a:rPr>
                          <m:t>|</m:t>
                        </m:r>
                        <m:d>
                          <m:dPr>
                            <m:begChr m:val="|"/>
                            <m:endChr m:val="|"/>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e>
                        </m:d>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smtClean="0">
                                <a:solidFill>
                                  <a:srgbClr val="0070C0"/>
                                </a:solidFill>
                                <a:latin typeface="Cambria Math" panose="02040503050406030204" pitchFamily="18" charset="0"/>
                                <a:ea typeface="Cambria Math" panose="02040503050406030204"/>
                              </a:rPr>
                            </m:ctrlPr>
                          </m:sSubPr>
                          <m:e>
                            <m:r>
                              <a:rPr lang="en-US" altLang="zh-CN" sz="2000" b="1" i="1" kern="0" smtClean="0">
                                <a:solidFill>
                                  <a:srgbClr val="0070C0"/>
                                </a:solidFill>
                                <a:latin typeface="Cambria Math" panose="02040503050406030204"/>
                                <a:ea typeface="Cambria Math" panose="02040503050406030204"/>
                              </a:rPr>
                              <m:t>𝑻</m:t>
                            </m:r>
                          </m:e>
                          <m:sub>
                            <m:r>
                              <a:rPr lang="en-US" altLang="zh-CN" sz="2000" b="1" i="1" kern="0" smtClean="0">
                                <a:solidFill>
                                  <a:srgbClr val="0070C0"/>
                                </a:solidFill>
                                <a:latin typeface="Cambria Math" panose="02040503050406030204"/>
                                <a:ea typeface="Cambria Math" panose="02040503050406030204"/>
                              </a:rPr>
                              <m:t>𝒃</m:t>
                            </m:r>
                          </m:sub>
                        </m:sSub>
                      </m:e>
                    </m:d>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FF0000"/>
                            </a:solidFill>
                            <a:latin typeface="Cambria Math" panose="02040503050406030204" pitchFamily="18" charset="0"/>
                            <a:ea typeface="Cambria Math" panose="02040503050406030204"/>
                          </a:rPr>
                        </m:ctrlPr>
                      </m:sSubPr>
                      <m:e>
                        <m:r>
                          <a:rPr lang="en-US" altLang="zh-CN" sz="2000" b="1" i="1" kern="0">
                            <a:solidFill>
                              <a:srgbClr val="FF0000"/>
                            </a:solidFill>
                            <a:latin typeface="Cambria Math" panose="02040503050406030204"/>
                            <a:ea typeface="Cambria Math" panose="02040503050406030204"/>
                          </a:rPr>
                          <m:t>𝑰𝑫</m:t>
                        </m:r>
                      </m:e>
                      <m:sub>
                        <m:r>
                          <a:rPr lang="en-US" altLang="zh-CN" sz="2000" b="1" i="1" kern="0" smtClean="0">
                            <a:solidFill>
                              <a:srgbClr val="FF0000"/>
                            </a:solidFill>
                            <a:latin typeface="Cambria Math" panose="02040503050406030204"/>
                            <a:ea typeface="Cambria Math" panose="02040503050406030204"/>
                          </a:rPr>
                          <m:t>𝑨</m:t>
                        </m:r>
                      </m:sub>
                    </m:sSub>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0070C0"/>
                                </a:solidFill>
                                <a:latin typeface="Cambria Math" panose="02040503050406030204" pitchFamily="18" charset="0"/>
                                <a:ea typeface="Cambria Math" panose="02040503050406030204"/>
                              </a:rPr>
                            </m:ctrlPr>
                          </m:sSubPr>
                          <m:e>
                            <m:r>
                              <a:rPr lang="en-US" altLang="zh-CN" sz="2000" b="1" i="1" kern="0">
                                <a:solidFill>
                                  <a:srgbClr val="0070C0"/>
                                </a:solidFill>
                                <a:latin typeface="Cambria Math" panose="02040503050406030204"/>
                                <a:ea typeface="Cambria Math" panose="02040503050406030204"/>
                              </a:rPr>
                              <m:t>𝑻</m:t>
                            </m:r>
                          </m:e>
                          <m:sub>
                            <m:r>
                              <a:rPr lang="en-US" altLang="zh-CN" sz="2000" b="1" i="1" kern="0">
                                <a:solidFill>
                                  <a:srgbClr val="0070C0"/>
                                </a:solidFill>
                                <a:latin typeface="Cambria Math" panose="02040503050406030204"/>
                                <a:ea typeface="Cambria Math" panose="02040503050406030204"/>
                              </a:rPr>
                              <m:t>𝒃</m:t>
                            </m:r>
                          </m:sub>
                        </m:sSub>
                      </m:e>
                    </m:d>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smtClean="0">
                            <a:solidFill>
                              <a:srgbClr val="0070C0"/>
                            </a:solidFill>
                            <a:latin typeface="Cambria Math" panose="02040503050406030204" pitchFamily="18" charset="0"/>
                            <a:ea typeface="Cambria Math" panose="02040503050406030204"/>
                          </a:rPr>
                        </m:ctrlPr>
                      </m:sSubPr>
                      <m:e>
                        <m:r>
                          <a:rPr lang="en-US" altLang="zh-CN" sz="2000" b="1" i="1" kern="0" smtClean="0">
                            <a:solidFill>
                              <a:srgbClr val="0070C0"/>
                            </a:solidFill>
                            <a:latin typeface="Cambria Math" panose="02040503050406030204"/>
                            <a:ea typeface="Cambria Math" panose="02040503050406030204"/>
                          </a:rPr>
                          <m:t>𝑵</m:t>
                        </m:r>
                      </m:e>
                      <m:sub>
                        <m:r>
                          <a:rPr lang="en-US" altLang="zh-CN" sz="2000" b="1" i="1" kern="0">
                            <a:solidFill>
                              <a:srgbClr val="0070C0"/>
                            </a:solidFill>
                            <a:latin typeface="Cambria Math" panose="02040503050406030204"/>
                            <a:ea typeface="Cambria Math" panose="02040503050406030204"/>
                          </a:rPr>
                          <m:t>𝒃</m:t>
                        </m:r>
                      </m:sub>
                    </m:sSub>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4. 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FF0000"/>
                            </a:solidFill>
                            <a:latin typeface="Cambria Math" panose="02040503050406030204" pitchFamily="18" charset="0"/>
                            <a:ea typeface="Cambria Math" panose="02040503050406030204"/>
                          </a:rPr>
                        </m:ctrlPr>
                      </m:sSubPr>
                      <m:e>
                        <m:r>
                          <a:rPr lang="en-US" altLang="zh-CN" sz="2000" b="1" i="1" kern="0">
                            <a:solidFill>
                              <a:srgbClr val="FF0000"/>
                            </a:solidFill>
                            <a:latin typeface="Cambria Math" panose="02040503050406030204"/>
                            <a:ea typeface="Cambria Math" panose="02040503050406030204"/>
                          </a:rPr>
                          <m:t>𝑰𝑫</m:t>
                        </m:r>
                      </m:e>
                      <m:sub>
                        <m:r>
                          <a:rPr lang="en-US" altLang="zh-CN" sz="2000" b="1" i="1" kern="0">
                            <a:solidFill>
                              <a:srgbClr val="FF0000"/>
                            </a:solidFill>
                            <a:latin typeface="Cambria Math" panose="02040503050406030204"/>
                            <a:ea typeface="Cambria Math" panose="02040503050406030204"/>
                          </a:rPr>
                          <m:t>𝑨</m:t>
                        </m:r>
                      </m:sub>
                    </m:sSub>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0070C0"/>
                                </a:solidFill>
                                <a:latin typeface="Cambria Math" panose="02040503050406030204" pitchFamily="18" charset="0"/>
                                <a:ea typeface="Cambria Math" panose="02040503050406030204"/>
                              </a:rPr>
                            </m:ctrlPr>
                          </m:sSubPr>
                          <m:e>
                            <m:r>
                              <a:rPr lang="en-US" altLang="zh-CN" sz="2000" b="1" i="1" kern="0">
                                <a:solidFill>
                                  <a:srgbClr val="0070C0"/>
                                </a:solidFill>
                                <a:latin typeface="Cambria Math" panose="02040503050406030204"/>
                                <a:ea typeface="Cambria Math" panose="02040503050406030204"/>
                              </a:rPr>
                              <m:t>𝑻</m:t>
                            </m:r>
                          </m:e>
                          <m:sub>
                            <m:r>
                              <a:rPr lang="en-US" altLang="zh-CN" sz="2000" b="1" i="1" kern="0">
                                <a:solidFill>
                                  <a:srgbClr val="0070C0"/>
                                </a:solidFill>
                                <a:latin typeface="Cambria Math" panose="02040503050406030204"/>
                                <a:ea typeface="Cambria Math" panose="02040503050406030204"/>
                              </a:rPr>
                              <m:t>𝒃</m:t>
                            </m:r>
                          </m:sub>
                        </m:sSub>
                      </m:e>
                    </m:d>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0070C0"/>
                            </a:solidFill>
                            <a:latin typeface="Cambria Math" panose="02040503050406030204" pitchFamily="18" charset="0"/>
                            <a:ea typeface="Cambria Math" panose="02040503050406030204"/>
                          </a:rPr>
                        </m:ctrlPr>
                      </m:sSubPr>
                      <m:e>
                        <m:r>
                          <a:rPr lang="en-US" altLang="zh-CN" sz="2000" b="1" i="1" kern="0" smtClean="0">
                            <a:solidFill>
                              <a:srgbClr val="0070C0"/>
                            </a:solidFill>
                            <a:latin typeface="Cambria Math" panose="02040503050406030204"/>
                            <a:ea typeface="Cambria Math" panose="02040503050406030204"/>
                          </a:rPr>
                          <m:t>𝑵</m:t>
                        </m:r>
                      </m:e>
                      <m:sub>
                        <m:r>
                          <a:rPr lang="en-US" altLang="zh-CN" sz="2000" b="1" i="1" kern="0" smtClean="0">
                            <a:solidFill>
                              <a:srgbClr val="0070C0"/>
                            </a:solidFill>
                            <a:latin typeface="Cambria Math" panose="02040503050406030204"/>
                            <a:ea typeface="Cambria Math" panose="02040503050406030204"/>
                          </a:rPr>
                          <m:t>𝒃</m:t>
                        </m:r>
                      </m:sub>
                    </m:sSub>
                    <m:r>
                      <a:rPr lang="en-US" altLang="zh-CN" sz="2000" b="1" i="1" kern="0" smtClea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323528" y="620688"/>
                <a:ext cx="8424936" cy="5760640"/>
              </a:xfrm>
              <a:prstGeom prst="rect">
                <a:avLst/>
              </a:prstGeom>
              <a:blipFill rotWithShape="1">
                <a:blip r:embed="rId1"/>
                <a:stretch>
                  <a:fillRect l="-4" t="-5" r="1"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364088" y="0"/>
            <a:ext cx="377398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15.2 </a:t>
            </a:r>
            <a:r>
              <a:rPr lang="zh-CN" altLang="en-US" sz="2000" dirty="0">
                <a:solidFill>
                  <a:srgbClr val="4F56AD"/>
                </a:solidFill>
                <a:latin typeface="黑体" panose="02010609060101010101" pitchFamily="49" charset="-122"/>
              </a:rPr>
              <a:t>基于对称加密的远程用户认证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协议的步骤如下：</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1.A</a:t>
                </a:r>
                <a:r>
                  <a:rPr lang="zh-CN" altLang="en-US" sz="2000" b="1" kern="0" dirty="0">
                    <a:solidFill>
                      <a:srgbClr val="000000"/>
                    </a:solidFill>
                    <a:latin typeface="Tahoma" panose="020B0604030504040204"/>
                    <a:ea typeface="宋体" panose="02010600030101010101" pitchFamily="2" charset="-122"/>
                  </a:rPr>
                  <a:t>产生临时交互号</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𝒂</m:t>
                        </m:r>
                      </m:sub>
                    </m:sSub>
                  </m:oMath>
                </a14:m>
                <a:r>
                  <a:rPr lang="zh-CN" altLang="en-US" sz="2000" b="1" kern="0" dirty="0">
                    <a:solidFill>
                      <a:srgbClr val="000000"/>
                    </a:solidFill>
                    <a:latin typeface="Tahoma" panose="020B0604030504040204"/>
                    <a:ea typeface="宋体" panose="02010600030101010101" pitchFamily="2" charset="-122"/>
                  </a:rPr>
                  <a:t>和自己的标志一起以明文的形式发给</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，该临时交互号会和会话秘钥共同在加密消息中返回给</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，确保</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的时效性。</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2.B</a:t>
                </a:r>
                <a:r>
                  <a:rPr lang="zh-CN" altLang="en-US" sz="2000" b="1" kern="0" dirty="0">
                    <a:solidFill>
                      <a:srgbClr val="000000"/>
                    </a:solidFill>
                    <a:latin typeface="Tahoma" panose="020B0604030504040204"/>
                    <a:ea typeface="宋体" panose="02010600030101010101" pitchFamily="2" charset="-122"/>
                  </a:rPr>
                  <a:t>向</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请求一个会话密钥，向</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发送的消息包含自己的标志和临时交互号</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smtClean="0">
                            <a:solidFill>
                              <a:srgbClr val="000000"/>
                            </a:solidFill>
                            <a:latin typeface="Cambria Math" panose="02040503050406030204"/>
                            <a:ea typeface="Cambria Math" panose="02040503050406030204"/>
                          </a:rPr>
                          <m:t>𝒃</m:t>
                        </m:r>
                      </m:sub>
                    </m:sSub>
                  </m:oMath>
                </a14:m>
                <a:r>
                  <a:rPr lang="zh-CN" altLang="en-US" sz="2000" b="1" kern="0" dirty="0">
                    <a:solidFill>
                      <a:srgbClr val="000000"/>
                    </a:solidFill>
                    <a:latin typeface="Tahoma" panose="020B0604030504040204"/>
                    <a:ea typeface="宋体" panose="02010600030101010101" pitchFamily="2" charset="-122"/>
                  </a:rPr>
                  <a:t>，其中临时交互号和会话密钥共同在加密消息中返回给</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，确保</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的时效性。</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发给</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的消息还包含一个用</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的共享主密钥加密的加密块，用于指示</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需要发布证书给</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；内容包括证书的接受人，证书的截止时间和来自于</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的临时交互号。</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688632"/>
              </a:xfrm>
              <a:prstGeom prst="rect">
                <a:avLst/>
              </a:prstGeom>
              <a:blipFill rotWithShape="1">
                <a:blip r:embed="rId1"/>
                <a:stretch>
                  <a:fillRect l="-2" t="-10"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364088" y="0"/>
            <a:ext cx="377398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15.2 </a:t>
            </a:r>
            <a:r>
              <a:rPr lang="zh-CN" altLang="en-US" sz="2000" dirty="0">
                <a:solidFill>
                  <a:srgbClr val="4F56AD"/>
                </a:solidFill>
                <a:latin typeface="黑体" panose="02010609060101010101" pitchFamily="49" charset="-122"/>
              </a:rPr>
              <a:t>基于对称加密的远程用户认证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3.KDC</a:t>
                </a:r>
                <a:r>
                  <a:rPr lang="zh-CN" altLang="en-US" sz="2000" b="1" kern="0" dirty="0">
                    <a:solidFill>
                      <a:srgbClr val="000000"/>
                    </a:solidFill>
                    <a:latin typeface="Tahoma" panose="020B0604030504040204"/>
                    <a:ea typeface="宋体" panose="02010600030101010101" pitchFamily="2" charset="-122"/>
                  </a:rPr>
                  <a:t>发送</a:t>
                </a:r>
                <a:r>
                  <a:rPr lang="en-US" altLang="zh-CN" sz="2000" b="1" kern="0" dirty="0">
                    <a:solidFill>
                      <a:srgbClr val="FF0000"/>
                    </a:solidFill>
                    <a:latin typeface="Tahoma" panose="020B0604030504040204"/>
                    <a:ea typeface="宋体" panose="02010600030101010101" pitchFamily="2" charset="-122"/>
                  </a:rPr>
                  <a:t>B</a:t>
                </a:r>
                <a:r>
                  <a:rPr lang="zh-CN" altLang="en-US" sz="2000" b="1" kern="0" dirty="0">
                    <a:solidFill>
                      <a:srgbClr val="FF0000"/>
                    </a:solidFill>
                    <a:latin typeface="Tahoma" panose="020B0604030504040204"/>
                    <a:ea typeface="宋体" panose="02010600030101010101" pitchFamily="2" charset="-122"/>
                  </a:rPr>
                  <a:t>的临时交互号以及用</a:t>
                </a:r>
                <a:r>
                  <a:rPr lang="en-US" altLang="zh-CN" sz="2000" b="1" kern="0" dirty="0">
                    <a:solidFill>
                      <a:srgbClr val="FF0000"/>
                    </a:solidFill>
                    <a:latin typeface="Tahoma" panose="020B0604030504040204"/>
                    <a:ea typeface="宋体" panose="02010600030101010101" pitchFamily="2" charset="-122"/>
                  </a:rPr>
                  <a:t>KDC</a:t>
                </a:r>
                <a:r>
                  <a:rPr lang="zh-CN" altLang="en-US" sz="2000" b="1" kern="0" dirty="0">
                    <a:solidFill>
                      <a:srgbClr val="FF0000"/>
                    </a:solidFill>
                    <a:latin typeface="Tahoma" panose="020B0604030504040204"/>
                    <a:ea typeface="宋体" panose="02010600030101010101" pitchFamily="2" charset="-122"/>
                  </a:rPr>
                  <a:t>与</a:t>
                </a:r>
                <a:r>
                  <a:rPr lang="en-US" altLang="zh-CN" sz="2000" b="1" kern="0" dirty="0">
                    <a:solidFill>
                      <a:srgbClr val="FF0000"/>
                    </a:solidFill>
                    <a:latin typeface="Tahoma" panose="020B0604030504040204"/>
                    <a:ea typeface="宋体" panose="02010600030101010101" pitchFamily="2" charset="-122"/>
                  </a:rPr>
                  <a:t>B</a:t>
                </a:r>
                <a:r>
                  <a:rPr lang="zh-CN" altLang="en-US" sz="2000" b="1" kern="0" dirty="0">
                    <a:solidFill>
                      <a:srgbClr val="FF0000"/>
                    </a:solidFill>
                    <a:latin typeface="Tahoma" panose="020B0604030504040204"/>
                    <a:ea typeface="宋体" panose="02010600030101010101" pitchFamily="2" charset="-122"/>
                  </a:rPr>
                  <a:t>共享的主密钥加密的数据</a:t>
                </a:r>
                <a:r>
                  <a:rPr lang="zh-CN" altLang="en-US" sz="2000" b="1" kern="0" dirty="0">
                    <a:solidFill>
                      <a:srgbClr val="000000"/>
                    </a:solidFill>
                    <a:latin typeface="Tahoma" panose="020B0604030504040204"/>
                    <a:ea typeface="宋体" panose="02010600030101010101" pitchFamily="2" charset="-122"/>
                  </a:rPr>
                  <a:t>给</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，该块</a:t>
                </a:r>
                <a:r>
                  <a:rPr lang="zh-CN" altLang="en-US" sz="2000" b="1" kern="0" dirty="0">
                    <a:solidFill>
                      <a:srgbClr val="FF0000"/>
                    </a:solidFill>
                    <a:latin typeface="Tahoma" panose="020B0604030504040204"/>
                    <a:ea typeface="宋体" panose="02010600030101010101" pitchFamily="2" charset="-122"/>
                  </a:rPr>
                  <a:t>作为“票据”</a:t>
                </a:r>
                <a:r>
                  <a:rPr lang="zh-CN" altLang="en-US" sz="2000" b="1" kern="0" dirty="0">
                    <a:solidFill>
                      <a:srgbClr val="000000"/>
                    </a:solidFill>
                    <a:latin typeface="Tahoma" panose="020B0604030504040204"/>
                    <a:ea typeface="宋体" panose="02010600030101010101" pitchFamily="2" charset="-122"/>
                  </a:rPr>
                  <a:t>用于</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之后的认证。</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也发送给</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加密块，该块是用</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与</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共享的主密钥加密的，该块可用于明确</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收到了</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的原始消息</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oMath>
                </a14:m>
                <a:r>
                  <a:rPr lang="zh-CN" altLang="en-US" sz="2000" b="1" kern="0" dirty="0">
                    <a:solidFill>
                      <a:srgbClr val="000000"/>
                    </a:solidFill>
                    <a:latin typeface="Tahoma" panose="020B0604030504040204"/>
                    <a:ea typeface="宋体" panose="02010600030101010101" pitchFamily="2" charset="-122"/>
                  </a:rPr>
                  <a:t>且是一个没有重放</a:t>
                </a:r>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𝑵</m:t>
                        </m:r>
                      </m:e>
                      <m:sub>
                        <m:r>
                          <a:rPr lang="en-US" altLang="zh-CN" sz="2000" b="1" i="1" kern="0" smtClean="0">
                            <a:solidFill>
                              <a:srgbClr val="000000"/>
                            </a:solidFill>
                            <a:latin typeface="Cambria Math" panose="02040503050406030204"/>
                            <a:ea typeface="Cambria Math" panose="02040503050406030204"/>
                          </a:rPr>
                          <m:t>𝒂</m:t>
                        </m:r>
                      </m:sub>
                    </m:sSub>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及时消息，也提供给</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一个会话密钥</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oMath>
                </a14:m>
                <a:r>
                  <a:rPr lang="zh-CN" altLang="en-US" sz="2000" b="1" kern="0" dirty="0">
                    <a:solidFill>
                      <a:srgbClr val="000000"/>
                    </a:solidFill>
                    <a:latin typeface="Tahoma" panose="020B0604030504040204"/>
                    <a:ea typeface="宋体" panose="02010600030101010101" pitchFamily="2" charset="-122"/>
                  </a:rPr>
                  <a:t>及其使用时间限制</a:t>
                </a:r>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𝑻</m:t>
                        </m:r>
                      </m:e>
                      <m:sub>
                        <m:r>
                          <a:rPr lang="en-US" altLang="zh-CN" sz="2000" b="1" i="1" kern="0" smtClean="0">
                            <a:solidFill>
                              <a:srgbClr val="000000"/>
                            </a:solidFill>
                            <a:latin typeface="Cambria Math" panose="02040503050406030204"/>
                            <a:ea typeface="Cambria Math" panose="02040503050406030204"/>
                          </a:rPr>
                          <m:t>𝒃</m:t>
                        </m:r>
                      </m:sub>
                    </m:sSub>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en-US" altLang="zh-CN" sz="2000" b="1" kern="0" dirty="0">
                    <a:solidFill>
                      <a:srgbClr val="000000"/>
                    </a:solidFill>
                    <a:latin typeface="Tahoma" panose="020B0604030504040204"/>
                    <a:ea typeface="宋体" panose="02010600030101010101" pitchFamily="2" charset="-122"/>
                  </a:rPr>
                  <a:t>4.A</a:t>
                </a:r>
                <a:r>
                  <a:rPr lang="zh-CN" altLang="en-US" sz="2000" b="1" kern="0" dirty="0">
                    <a:solidFill>
                      <a:srgbClr val="000000"/>
                    </a:solidFill>
                    <a:latin typeface="Tahoma" panose="020B0604030504040204"/>
                    <a:ea typeface="宋体" panose="02010600030101010101" pitchFamily="2" charset="-122"/>
                  </a:rPr>
                  <a:t>把票据及</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的临时交互号一起传递给</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，其中临时交互号使用会话密钥加密。票据提供给</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解密</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𝑬</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𝒔</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𝑵</m:t>
                        </m:r>
                      </m:e>
                      <m:sub>
                        <m:r>
                          <a:rPr lang="en-US" altLang="zh-CN" sz="2000" b="1" i="1" kern="0" smtClean="0">
                            <a:solidFill>
                              <a:srgbClr val="000000"/>
                            </a:solidFill>
                            <a:latin typeface="Cambria Math" panose="02040503050406030204"/>
                            <a:ea typeface="宋体" panose="02010600030101010101" pitchFamily="2" charset="-122"/>
                          </a:rPr>
                          <m:t>𝒃</m:t>
                        </m:r>
                      </m:sub>
                    </m:sSub>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的秘钥以恢复临时交互号。事实上，</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的临时交互号用会话密钥加密证明了该消息不是重放。</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688632"/>
              </a:xfrm>
              <a:prstGeom prst="rect">
                <a:avLst/>
              </a:prstGeom>
              <a:blipFill rotWithShape="1">
                <a:blip r:embed="rId1"/>
                <a:stretch>
                  <a:fillRect l="-2" t="-10"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364088" y="0"/>
            <a:ext cx="377398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15.2 </a:t>
            </a:r>
            <a:r>
              <a:rPr lang="zh-CN" altLang="en-US" sz="2000" dirty="0">
                <a:solidFill>
                  <a:srgbClr val="4F56AD"/>
                </a:solidFill>
                <a:latin typeface="黑体" panose="02010609060101010101" pitchFamily="49" charset="-122"/>
              </a:rPr>
              <a:t>基于对称加密的远程用户认证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smtClean="0">
                    <a:solidFill>
                      <a:srgbClr val="000000"/>
                    </a:solidFill>
                    <a:latin typeface="Tahoma" panose="020B0604030504040204"/>
                    <a:ea typeface="宋体" panose="02010600030101010101" pitchFamily="2" charset="-122"/>
                  </a:rPr>
                  <a:t>该协议为</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获得会话密钥提供了一个有效且安全的方法，此外，协议使</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拥有认证</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的密钥，且避免了重复的联系认证服务器。</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假设</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利用协议建立和结束了一次会话，那么协议设置的限制时间内，</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想要和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再建立一次新的会话，便可以按以下协议执行：</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𝑬</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𝒃</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𝑨</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e>
                    </m:d>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𝑻</m:t>
                        </m:r>
                      </m:e>
                      <m:sub>
                        <m:r>
                          <a:rPr lang="en-US" altLang="zh-CN" sz="2000" b="1" i="1" kern="0">
                            <a:solidFill>
                              <a:srgbClr val="000000"/>
                            </a:solidFill>
                            <a:latin typeface="Cambria Math" panose="02040503050406030204"/>
                            <a:ea typeface="Cambria Math" panose="02040503050406030204"/>
                          </a:rPr>
                          <m:t>𝒃</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FF0000"/>
                            </a:solidFill>
                            <a:latin typeface="Cambria Math" panose="02040503050406030204" pitchFamily="18" charset="0"/>
                            <a:ea typeface="Cambria Math" panose="02040503050406030204"/>
                          </a:rPr>
                        </m:ctrlPr>
                      </m:sSubPr>
                      <m:e>
                        <m:r>
                          <a:rPr lang="en-US" altLang="zh-CN" sz="2000" b="1" i="1" kern="0">
                            <a:solidFill>
                              <a:srgbClr val="FF0000"/>
                            </a:solidFill>
                            <a:latin typeface="Cambria Math" panose="02040503050406030204"/>
                            <a:ea typeface="Cambria Math" panose="02040503050406030204"/>
                          </a:rPr>
                          <m:t>𝑵</m:t>
                        </m:r>
                        <m:r>
                          <a:rPr lang="en-US" altLang="zh-CN" sz="2000" b="1" i="1" kern="0" smtClean="0">
                            <a:solidFill>
                              <a:srgbClr val="FF0000"/>
                            </a:solidFill>
                            <a:latin typeface="Cambria Math" panose="02040503050406030204"/>
                            <a:ea typeface="Cambria Math" panose="02040503050406030204"/>
                          </a:rPr>
                          <m:t>′</m:t>
                        </m:r>
                      </m:e>
                      <m:sub>
                        <m:r>
                          <a:rPr lang="en-US" altLang="zh-CN" sz="2000" b="1" i="1" kern="0">
                            <a:solidFill>
                              <a:srgbClr val="FF0000"/>
                            </a:solidFill>
                            <a:latin typeface="Cambria Math" panose="02040503050406030204"/>
                            <a:ea typeface="Cambria Math" panose="02040503050406030204"/>
                          </a:rPr>
                          <m:t>𝒂</m:t>
                        </m:r>
                      </m:sub>
                    </m:sSub>
                  </m:oMath>
                </a14:m>
                <a:endParaRPr lang="en-US" altLang="zh-CN" sz="2000" b="1" i="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B</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 </a:t>
                </a:r>
                <a14:m>
                  <m:oMath xmlns:m="http://schemas.openxmlformats.org/officeDocument/2006/math">
                    <m:sSub>
                      <m:sSubPr>
                        <m:ctrlPr>
                          <a:rPr lang="en-US" altLang="zh-CN" sz="2000" b="1" i="1" kern="0" smtClean="0">
                            <a:solidFill>
                              <a:srgbClr val="00B0F0"/>
                            </a:solidFill>
                            <a:latin typeface="Cambria Math" panose="02040503050406030204" pitchFamily="18" charset="0"/>
                            <a:ea typeface="Cambria Math" panose="02040503050406030204"/>
                          </a:rPr>
                        </m:ctrlPr>
                      </m:sSubPr>
                      <m:e>
                        <m:r>
                          <a:rPr lang="en-US" altLang="zh-CN" sz="2000" b="1" i="1" kern="0" smtClean="0">
                            <a:solidFill>
                              <a:srgbClr val="00B0F0"/>
                            </a:solidFill>
                            <a:latin typeface="Cambria Math" panose="02040503050406030204"/>
                            <a:ea typeface="Cambria Math" panose="02040503050406030204"/>
                          </a:rPr>
                          <m:t>𝑵</m:t>
                        </m:r>
                        <m:r>
                          <a:rPr lang="en-US" altLang="zh-CN" sz="2000" b="1" i="1" kern="0" smtClean="0">
                            <a:solidFill>
                              <a:srgbClr val="00B0F0"/>
                            </a:solidFill>
                            <a:latin typeface="Cambria Math" panose="02040503050406030204"/>
                            <a:ea typeface="Cambria Math" panose="02040503050406030204"/>
                          </a:rPr>
                          <m:t>′</m:t>
                        </m:r>
                      </m:e>
                      <m:sub>
                        <m:r>
                          <a:rPr lang="en-US" altLang="zh-CN" sz="2000" b="1" i="1" kern="0" smtClean="0">
                            <a:solidFill>
                              <a:srgbClr val="00B0F0"/>
                            </a:solidFill>
                            <a:latin typeface="Cambria Math" panose="02040503050406030204"/>
                            <a:ea typeface="Cambria Math" panose="02040503050406030204"/>
                          </a:rPr>
                          <m:t>𝒃</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FF0000"/>
                            </a:solidFill>
                            <a:latin typeface="Cambria Math" panose="02040503050406030204" pitchFamily="18" charset="0"/>
                            <a:ea typeface="Cambria Math" panose="02040503050406030204"/>
                          </a:rPr>
                        </m:ctrlPr>
                      </m:sSubPr>
                      <m:e>
                        <m:r>
                          <a:rPr lang="en-US" altLang="zh-CN" sz="2000" b="1" i="1" kern="0">
                            <a:solidFill>
                              <a:srgbClr val="FF0000"/>
                            </a:solidFill>
                            <a:latin typeface="Cambria Math" panose="02040503050406030204"/>
                            <a:ea typeface="Cambria Math" panose="02040503050406030204"/>
                          </a:rPr>
                          <m:t>𝑵</m:t>
                        </m:r>
                        <m:r>
                          <a:rPr lang="en-US" altLang="zh-CN" sz="2000" b="1" i="1" kern="0">
                            <a:solidFill>
                              <a:srgbClr val="FF0000"/>
                            </a:solidFill>
                            <a:latin typeface="Cambria Math" panose="02040503050406030204"/>
                            <a:ea typeface="Cambria Math" panose="02040503050406030204"/>
                          </a:rPr>
                          <m:t>′</m:t>
                        </m:r>
                      </m:e>
                      <m:sub>
                        <m:r>
                          <a:rPr lang="en-US" altLang="zh-CN" sz="2000" b="1" i="1" kern="0">
                            <a:solidFill>
                              <a:srgbClr val="FF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d>
                      <m:dPr>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00B0F0"/>
                                </a:solidFill>
                                <a:latin typeface="Cambria Math" panose="02040503050406030204" pitchFamily="18" charset="0"/>
                                <a:ea typeface="Cambria Math" panose="02040503050406030204"/>
                              </a:rPr>
                            </m:ctrlPr>
                          </m:sSubPr>
                          <m:e>
                            <m:sSup>
                              <m:sSupPr>
                                <m:ctrlPr>
                                  <a:rPr lang="en-US" altLang="zh-CN" sz="2000" b="1" i="1" kern="0">
                                    <a:solidFill>
                                      <a:srgbClr val="00B0F0"/>
                                    </a:solidFill>
                                    <a:latin typeface="Cambria Math" panose="02040503050406030204" pitchFamily="18" charset="0"/>
                                    <a:ea typeface="Cambria Math" panose="02040503050406030204"/>
                                  </a:rPr>
                                </m:ctrlPr>
                              </m:sSupPr>
                              <m:e>
                                <m:r>
                                  <a:rPr lang="en-US" altLang="zh-CN" sz="2000" b="1" i="1" kern="0">
                                    <a:solidFill>
                                      <a:srgbClr val="00B0F0"/>
                                    </a:solidFill>
                                    <a:latin typeface="Cambria Math" panose="02040503050406030204"/>
                                    <a:ea typeface="Cambria Math" panose="02040503050406030204"/>
                                  </a:rPr>
                                  <m:t>𝑵</m:t>
                                </m:r>
                              </m:e>
                              <m:sup>
                                <m:r>
                                  <a:rPr lang="en-US" altLang="zh-CN" sz="2000" b="1" i="1" kern="0">
                                    <a:solidFill>
                                      <a:srgbClr val="00B0F0"/>
                                    </a:solidFill>
                                    <a:latin typeface="Cambria Math" panose="02040503050406030204"/>
                                    <a:ea typeface="Cambria Math" panose="02040503050406030204"/>
                                  </a:rPr>
                                  <m:t>′</m:t>
                                </m:r>
                              </m:sup>
                            </m:sSup>
                          </m:e>
                          <m:sub>
                            <m:r>
                              <a:rPr lang="en-US" altLang="zh-CN" sz="2000" b="1" i="1" kern="0" smtClean="0">
                                <a:solidFill>
                                  <a:srgbClr val="00B0F0"/>
                                </a:solidFill>
                                <a:latin typeface="Cambria Math" panose="02040503050406030204" pitchFamily="18" charset="0"/>
                                <a:ea typeface="Cambria Math" panose="02040503050406030204"/>
                              </a:rPr>
                              <m:t>𝒃</m:t>
                            </m:r>
                          </m:sub>
                        </m:sSub>
                      </m:e>
                    </m:d>
                  </m:oMath>
                </a14:m>
                <a:r>
                  <a:rPr lang="en-US" altLang="zh-CN" sz="2000" b="1" kern="0" dirty="0" smtClean="0">
                    <a:solidFill>
                      <a:srgbClr val="000000"/>
                    </a:solidFill>
                    <a:latin typeface="Tahoma" panose="020B0604030504040204"/>
                    <a:ea typeface="Cambria Math" panose="02040503050406030204"/>
                  </a:rPr>
                  <a:t>`</a:t>
                </a:r>
                <a:endParaRPr lang="en-US" altLang="zh-CN" sz="2000" b="1" kern="0" dirty="0">
                  <a:solidFill>
                    <a:srgbClr val="000000"/>
                  </a:solidFill>
                  <a:latin typeface="Tahoma" panose="020B0604030504040204"/>
                  <a:ea typeface="Cambria Math" panose="0204050305040603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Cambria Math" panose="02040503050406030204"/>
                  </a:rPr>
                  <a:t>当</a:t>
                </a:r>
                <a:r>
                  <a:rPr lang="en-US" altLang="zh-CN" sz="2000" b="1" kern="0" dirty="0">
                    <a:solidFill>
                      <a:srgbClr val="000000"/>
                    </a:solidFill>
                    <a:latin typeface="Tahoma" panose="020B0604030504040204"/>
                    <a:ea typeface="Cambria Math" panose="02040503050406030204"/>
                  </a:rPr>
                  <a:t>B</a:t>
                </a:r>
                <a:r>
                  <a:rPr lang="zh-CN" altLang="en-US" sz="2000" b="1" kern="0" dirty="0">
                    <a:solidFill>
                      <a:srgbClr val="000000"/>
                    </a:solidFill>
                    <a:latin typeface="Tahoma" panose="020B0604030504040204"/>
                    <a:ea typeface="Cambria Math" panose="02040503050406030204"/>
                  </a:rPr>
                  <a:t>接收到第一步的消确认息时，验证时间戳是否过期。新产生的临时交互号</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Cambria Math" panose="02040503050406030204"/>
                          </a:rPr>
                        </m:ctrlPr>
                      </m:sSubPr>
                      <m:e>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𝑵</m:t>
                            </m:r>
                          </m:e>
                          <m:sup>
                            <m:r>
                              <a:rPr lang="en-US" altLang="zh-CN" sz="2000" b="1" i="1" kern="0">
                                <a:solidFill>
                                  <a:srgbClr val="000000"/>
                                </a:solidFill>
                                <a:latin typeface="Cambria Math" panose="02040503050406030204"/>
                                <a:ea typeface="Cambria Math" panose="02040503050406030204"/>
                              </a:rPr>
                              <m:t>′</m:t>
                            </m:r>
                          </m:sup>
                        </m:sSup>
                      </m:e>
                      <m:sub>
                        <m:r>
                          <a:rPr lang="en-US" altLang="zh-CN" sz="2000" b="1" i="1" kern="0">
                            <a:solidFill>
                              <a:srgbClr val="000000"/>
                            </a:solidFill>
                            <a:latin typeface="Cambria Math" panose="02040503050406030204"/>
                            <a:ea typeface="Cambria Math" panose="02040503050406030204"/>
                          </a:rPr>
                          <m:t>𝒂</m:t>
                        </m:r>
                      </m:sub>
                    </m:sSub>
                  </m:oMath>
                </a14:m>
                <a:r>
                  <a:rPr lang="zh-CN" altLang="en-US" sz="2000" b="1" kern="0" dirty="0">
                    <a:solidFill>
                      <a:srgbClr val="000000"/>
                    </a:solidFill>
                    <a:latin typeface="Tahoma" panose="020B0604030504040204"/>
                    <a:ea typeface="Cambria Math" panose="02040503050406030204"/>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𝑵</m:t>
                            </m:r>
                          </m:e>
                          <m:sup>
                            <m:r>
                              <a:rPr lang="en-US" altLang="zh-CN" sz="2000" b="1" i="1" kern="0">
                                <a:solidFill>
                                  <a:srgbClr val="000000"/>
                                </a:solidFill>
                                <a:latin typeface="Cambria Math" panose="02040503050406030204"/>
                                <a:ea typeface="Cambria Math" panose="02040503050406030204"/>
                              </a:rPr>
                              <m:t>′</m:t>
                            </m:r>
                          </m:sup>
                        </m:sSup>
                      </m:e>
                      <m:sub>
                        <m:r>
                          <a:rPr lang="en-US" altLang="zh-CN" sz="2000" b="1" i="1" kern="0" smtClean="0">
                            <a:solidFill>
                              <a:srgbClr val="000000"/>
                            </a:solidFill>
                            <a:latin typeface="Cambria Math" panose="02040503050406030204"/>
                            <a:ea typeface="Cambria Math" panose="02040503050406030204"/>
                          </a:rPr>
                          <m:t>𝒃</m:t>
                        </m:r>
                      </m:sub>
                    </m:sSub>
                  </m:oMath>
                </a14:m>
                <a:r>
                  <a:rPr lang="zh-CN" altLang="en-US" sz="2000" b="1" kern="0" dirty="0">
                    <a:solidFill>
                      <a:srgbClr val="000000"/>
                    </a:solidFill>
                    <a:latin typeface="Tahoma" panose="020B0604030504040204"/>
                    <a:ea typeface="Cambria Math" panose="02040503050406030204"/>
                  </a:rPr>
                  <a:t>确认双方都不会受到重放攻击。</a:t>
                </a:r>
                <a:endParaRPr lang="en-US" altLang="zh-CN" sz="2000" b="1" i="1" kern="0" dirty="0">
                  <a:solidFill>
                    <a:srgbClr val="000000"/>
                  </a:solidFill>
                  <a:latin typeface="Cambria Math" panose="02040503050406030204" pitchFamily="18" charset="0"/>
                  <a:ea typeface="Cambria Math" panose="0204050305040603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𝑻</m:t>
                        </m:r>
                      </m:e>
                      <m:sub>
                        <m:r>
                          <a:rPr lang="en-US" altLang="zh-CN" sz="2000" b="1" i="1" kern="0">
                            <a:solidFill>
                              <a:srgbClr val="000000"/>
                            </a:solidFill>
                            <a:latin typeface="Cambria Math" panose="02040503050406030204"/>
                            <a:ea typeface="Cambria Math" panose="02040503050406030204"/>
                          </a:rPr>
                          <m:t>𝒃</m:t>
                        </m:r>
                      </m:sub>
                    </m:sSub>
                  </m:oMath>
                </a14:m>
                <a:r>
                  <a:rPr lang="zh-CN" altLang="en-US" sz="2000" b="1" kern="0" dirty="0">
                    <a:solidFill>
                      <a:srgbClr val="000000"/>
                    </a:solidFill>
                    <a:latin typeface="Tahoma" panose="020B0604030504040204"/>
                    <a:ea typeface="Cambria Math" panose="02040503050406030204"/>
                  </a:rPr>
                  <a:t>是指定的时间只和</a:t>
                </a:r>
                <a:r>
                  <a:rPr lang="en-US" altLang="zh-CN" sz="2000" b="1" kern="0" dirty="0">
                    <a:solidFill>
                      <a:srgbClr val="000000"/>
                    </a:solidFill>
                    <a:latin typeface="Tahoma" panose="020B0604030504040204"/>
                    <a:ea typeface="Cambria Math" panose="02040503050406030204"/>
                  </a:rPr>
                  <a:t>B</a:t>
                </a:r>
                <a:r>
                  <a:rPr lang="zh-CN" altLang="en-US" sz="2000" b="1" kern="0" dirty="0">
                    <a:solidFill>
                      <a:srgbClr val="000000"/>
                    </a:solidFill>
                    <a:latin typeface="Tahoma" panose="020B0604030504040204"/>
                    <a:ea typeface="Cambria Math" panose="02040503050406030204"/>
                  </a:rPr>
                  <a:t>的时钟相关，因为只有</a:t>
                </a:r>
                <a:r>
                  <a:rPr lang="en-US" altLang="zh-CN" sz="2000" b="1" kern="0" dirty="0">
                    <a:solidFill>
                      <a:srgbClr val="000000"/>
                    </a:solidFill>
                    <a:latin typeface="Tahoma" panose="020B0604030504040204"/>
                    <a:ea typeface="Cambria Math" panose="02040503050406030204"/>
                  </a:rPr>
                  <a:t>B</a:t>
                </a:r>
                <a:r>
                  <a:rPr lang="zh-CN" altLang="en-US" sz="2000" b="1" kern="0" dirty="0">
                    <a:solidFill>
                      <a:srgbClr val="000000"/>
                    </a:solidFill>
                    <a:latin typeface="Tahoma" panose="020B0604030504040204"/>
                    <a:ea typeface="Cambria Math" panose="02040503050406030204"/>
                  </a:rPr>
                  <a:t>检查该时间戳，因此不要求时间同步。</a:t>
                </a:r>
                <a:endParaRPr lang="en-US" altLang="zh-CN" sz="2000" b="1" kern="0" dirty="0">
                  <a:solidFill>
                    <a:srgbClr val="000000"/>
                  </a:solidFill>
                  <a:latin typeface="Tahoma" panose="020B0604030504040204"/>
                  <a:ea typeface="Cambria Math" panose="02040503050406030204"/>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688632"/>
              </a:xfrm>
              <a:prstGeom prst="rect">
                <a:avLst/>
              </a:prstGeom>
              <a:blipFill rotWithShape="1">
                <a:blip r:embed="rId1"/>
                <a:stretch>
                  <a:fillRect l="-2" t="-10"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364088" y="0"/>
            <a:ext cx="377398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15.2 </a:t>
            </a:r>
            <a:r>
              <a:rPr lang="zh-CN" altLang="en-US" sz="2000" dirty="0">
                <a:solidFill>
                  <a:srgbClr val="4F56AD"/>
                </a:solidFill>
                <a:latin typeface="黑体" panose="02010609060101010101" pitchFamily="49" charset="-122"/>
              </a:rPr>
              <a:t>基于对称加密的远程用户认证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188640"/>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2"/>
                </a:pPr>
                <a:r>
                  <a:rPr kumimoji="0" lang="zh-CN" altLang="en-US" sz="2400" kern="0" dirty="0">
                    <a:solidFill>
                      <a:srgbClr val="E24C05"/>
                    </a:solidFill>
                    <a:latin typeface="Tahoma" panose="020B0604030504040204"/>
                    <a:ea typeface="宋体" panose="02010600030101010101" pitchFamily="2" charset="-122"/>
                  </a:rPr>
                  <a:t>单向认证</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对加密的电子邮件来说，传统的</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策略是个不错的选择</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见图</a:t>
                </a:r>
                <a:r>
                  <a:rPr lang="en-US" altLang="zh-CN" sz="2000" b="1" kern="0" dirty="0">
                    <a:solidFill>
                      <a:srgbClr val="000000"/>
                    </a:solidFill>
                    <a:latin typeface="Tahoma" panose="020B0604030504040204"/>
                    <a:ea typeface="宋体" panose="02010600030101010101" pitchFamily="2" charset="-122"/>
                  </a:rPr>
                  <a:t>14.3)</a:t>
                </a:r>
                <a:r>
                  <a:rPr lang="zh-CN" altLang="en-US" sz="2000" b="1" kern="0" dirty="0">
                    <a:solidFill>
                      <a:srgbClr val="000000"/>
                    </a:solidFill>
                    <a:latin typeface="Tahoma" panose="020B0604030504040204"/>
                    <a:ea typeface="宋体" panose="02010600030101010101" pitchFamily="2" charset="-122"/>
                  </a:rPr>
                  <a:t>，但为了避免要求接收者</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和发送者</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同时在线，步骤</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和步骤</a:t>
                </a:r>
                <a:r>
                  <a:rPr lang="en-US" altLang="zh-CN" sz="2000" b="1" kern="0" dirty="0">
                    <a:solidFill>
                      <a:srgbClr val="000000"/>
                    </a:solidFill>
                    <a:latin typeface="Tahoma" panose="020B0604030504040204"/>
                    <a:ea typeface="宋体" panose="02010600030101010101" pitchFamily="2" charset="-122"/>
                  </a:rPr>
                  <a:t>(5)</a:t>
                </a:r>
                <a:r>
                  <a:rPr lang="zh-CN" altLang="en-US" sz="2000" b="1" kern="0" dirty="0">
                    <a:solidFill>
                      <a:srgbClr val="000000"/>
                    </a:solidFill>
                    <a:latin typeface="Tahoma" panose="020B0604030504040204"/>
                    <a:ea typeface="宋体" panose="02010600030101010101" pitchFamily="2" charset="-122"/>
                  </a:rPr>
                  <a:t>需要删除。对内容为</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的消息，步骤如下：</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KDC: </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𝑩</m:t>
                            </m:r>
                          </m:sub>
                        </m:sSub>
                      </m:e>
                    </m:d>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𝑵</m:t>
                        </m:r>
                      </m:e>
                      <m:sub>
                        <m:r>
                          <a:rPr lang="en-US" altLang="zh-CN" sz="2000" b="1" i="1" kern="0" smtClean="0">
                            <a:solidFill>
                              <a:srgbClr val="000000"/>
                            </a:solidFill>
                            <a:latin typeface="Cambria Math" panose="02040503050406030204"/>
                            <a:ea typeface="Cambria Math" panose="02040503050406030204"/>
                          </a:rPr>
                          <m:t>𝟏</m:t>
                        </m:r>
                      </m:sub>
                    </m:sSub>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KDC</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 </a:t>
                </a:r>
                <a14:m>
                  <m:oMath xmlns:m="http://schemas.openxmlformats.org/officeDocument/2006/math">
                    <m:r>
                      <a:rPr lang="en-US" altLang="zh-CN" sz="2000" b="1" i="0" kern="0" smtClean="0">
                        <a:solidFill>
                          <a:srgbClr val="000000"/>
                        </a:solidFill>
                        <a:latin typeface="Cambria Math" panose="02040503050406030204"/>
                        <a:ea typeface="Cambria Math" panose="02040503050406030204"/>
                      </a:rPr>
                      <m:t>𝐄</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𝒂</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r>
                      <a:rPr lang="en-US" altLang="zh-CN" sz="2000" b="1" i="1" kern="0" smtClean="0">
                        <a:solidFill>
                          <a:srgbClr val="000000"/>
                        </a:solidFill>
                        <a:latin typeface="Cambria Math" panose="02040503050406030204"/>
                        <a:ea typeface="Cambria Math" panose="02040503050406030204"/>
                      </a:rPr>
                      <m:t>|</m:t>
                    </m:r>
                    <m:d>
                      <m:dPr>
                        <m:begChr m:val="|"/>
                        <m:endChr m:val="|"/>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𝑩</m:t>
                            </m:r>
                          </m:sub>
                        </m:sSub>
                      </m:e>
                    </m:d>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smtClean="0">
                            <a:solidFill>
                              <a:srgbClr val="000000"/>
                            </a:solidFill>
                            <a:latin typeface="Cambria Math" panose="02040503050406030204"/>
                            <a:ea typeface="Cambria Math" panose="02040503050406030204"/>
                          </a:rPr>
                          <m:t>𝟏</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𝑬</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𝒃</m:t>
                        </m:r>
                      </m:sub>
                    </m:sSub>
                    <m:r>
                      <a:rPr lang="en-US" altLang="zh-CN" sz="2000" b="1" i="1" kern="0" smtClean="0">
                        <a:solidFill>
                          <a:srgbClr val="000000"/>
                        </a:solidFill>
                        <a:latin typeface="Cambria Math" panose="02040503050406030204"/>
                        <a:ea typeface="Cambria Math" panose="02040503050406030204"/>
                      </a:rPr>
                      <m:t>,</m:t>
                    </m:r>
                    <m:d>
                      <m:dPr>
                        <m:begChr m:val="["/>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e>
                      <m:e>
                        <m:d>
                          <m:dPr>
                            <m:begChr m:val="|"/>
                            <m:endChr m:val="]"/>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𝑨</m:t>
                                </m:r>
                              </m:sub>
                            </m:sSub>
                          </m:e>
                        </m:d>
                      </m:e>
                    </m:d>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d>
                      <m:dPr>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𝑨</m:t>
                            </m:r>
                          </m:sub>
                        </m:sSub>
                        <m:r>
                          <a:rPr lang="en-US" altLang="zh-CN" sz="2000" b="1" i="1" kern="0" smtClean="0">
                            <a:solidFill>
                              <a:srgbClr val="000000"/>
                            </a:solidFill>
                            <a:latin typeface="Cambria Math" panose="02040503050406030204"/>
                            <a:ea typeface="Cambria Math" panose="02040503050406030204"/>
                          </a:rPr>
                          <m:t>]</m:t>
                        </m:r>
                      </m:e>
                    </m:d>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𝑬</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𝑴</m:t>
                    </m:r>
                    <m:r>
                      <a:rPr lang="en-US" altLang="zh-CN" sz="2000" b="1" i="1" kern="0" smtClea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Cambria Math" panose="02040503050406030204"/>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188640"/>
                <a:ext cx="8229600" cy="5688632"/>
              </a:xfrm>
              <a:prstGeom prst="rect">
                <a:avLst/>
              </a:prstGeom>
              <a:blipFill rotWithShape="1">
                <a:blip r:embed="rId1"/>
                <a:stretch>
                  <a:fillRect l="-2" t="-1" r="2" b="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364088" y="0"/>
            <a:ext cx="377398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15.2 </a:t>
            </a:r>
            <a:r>
              <a:rPr lang="zh-CN" altLang="en-US" sz="2000" dirty="0">
                <a:solidFill>
                  <a:srgbClr val="4F56AD"/>
                </a:solidFill>
                <a:latin typeface="黑体" panose="02010609060101010101" pitchFamily="49" charset="-122"/>
              </a:rPr>
              <a:t>基于对称加密的远程用户认证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1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p"/>
            </a:pPr>
            <a:r>
              <a:rPr lang="zh-CN" altLang="en-US" sz="2000" b="1" kern="0" dirty="0">
                <a:solidFill>
                  <a:srgbClr val="000000"/>
                </a:solidFill>
                <a:latin typeface="Tahoma" panose="020B0604030504040204"/>
                <a:ea typeface="Cambria Math" panose="02040503050406030204"/>
              </a:rPr>
              <a:t>该方法可以保证只有消息指定的接收者才能读取消息，同时提供了对发送者</a:t>
            </a:r>
            <a:r>
              <a:rPr lang="en-US" altLang="zh-CN" sz="2000" b="1" kern="0" dirty="0">
                <a:solidFill>
                  <a:srgbClr val="000000"/>
                </a:solidFill>
                <a:latin typeface="Tahoma" panose="020B0604030504040204"/>
                <a:ea typeface="Cambria Math" panose="02040503050406030204"/>
              </a:rPr>
              <a:t>A</a:t>
            </a:r>
            <a:r>
              <a:rPr lang="zh-CN" altLang="en-US" sz="2000" b="1" kern="0" dirty="0">
                <a:solidFill>
                  <a:srgbClr val="000000"/>
                </a:solidFill>
                <a:latin typeface="Tahoma" panose="020B0604030504040204"/>
                <a:ea typeface="Cambria Math" panose="02040503050406030204"/>
              </a:rPr>
              <a:t>的认证。</a:t>
            </a:r>
            <a:endParaRPr lang="en-US" altLang="zh-CN" sz="2000" b="1" kern="0" dirty="0">
              <a:solidFill>
                <a:srgbClr val="000000"/>
              </a:solidFill>
              <a:latin typeface="Tahoma" panose="020B0604030504040204"/>
              <a:ea typeface="Cambria Math" panose="0204050305040603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p"/>
            </a:pPr>
            <a:r>
              <a:rPr lang="zh-CN" altLang="en-US" sz="2000" b="1" kern="0" dirty="0">
                <a:solidFill>
                  <a:srgbClr val="000000"/>
                </a:solidFill>
                <a:latin typeface="Tahoma" panose="020B0604030504040204"/>
                <a:ea typeface="Cambria Math" panose="02040503050406030204"/>
              </a:rPr>
              <a:t>但该协议不能抵抗重放攻击，已提供的防御策略中包括在消息中添加时间戳，但是由于电子邮件发送存起来潜在延误，时间戳可能会限制邮件的发送。</a:t>
            </a:r>
            <a:endParaRPr lang="en-US" altLang="zh-CN" sz="2000" b="1" kern="0" dirty="0">
              <a:solidFill>
                <a:srgbClr val="000000"/>
              </a:solidFill>
              <a:latin typeface="Tahoma" panose="020B0604030504040204"/>
              <a:ea typeface="Cambria Math" panose="02040503050406030204"/>
            </a:endParaRPr>
          </a:p>
        </p:txBody>
      </p:sp>
      <p:sp>
        <p:nvSpPr>
          <p:cNvPr id="5" name="Rectangle 2"/>
          <p:cNvSpPr txBox="1">
            <a:spLocks noChangeArrowheads="1"/>
          </p:cNvSpPr>
          <p:nvPr/>
        </p:nvSpPr>
        <p:spPr>
          <a:xfrm>
            <a:off x="5364088" y="0"/>
            <a:ext cx="377398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15.2 </a:t>
            </a:r>
            <a:r>
              <a:rPr lang="zh-CN" altLang="en-US" sz="2000" dirty="0">
                <a:solidFill>
                  <a:srgbClr val="4F56AD"/>
                </a:solidFill>
                <a:latin typeface="黑体" panose="02010609060101010101" pitchFamily="49" charset="-122"/>
              </a:rPr>
              <a:t>基于对称加密的远程用户认证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a:xfrm>
                <a:off x="428625" y="1268760"/>
                <a:ext cx="8229600" cy="4958011"/>
              </a:xfrm>
            </p:spPr>
            <p:txBody>
              <a:bodyPr>
                <a:noAutofit/>
              </a:bodyPr>
              <a:lstStyle/>
              <a:p>
                <a:pPr marL="514350" lvl="0" indent="-514350" eaLnBrk="1" hangingPunct="1">
                  <a:lnSpc>
                    <a:spcPct val="120000"/>
                  </a:lnSpc>
                  <a:spcBef>
                    <a:spcPct val="20000"/>
                  </a:spcBef>
                  <a:buClr>
                    <a:srgbClr val="40458C"/>
                  </a:buClr>
                  <a:buSzTx/>
                  <a:buFont typeface="+mj-lt"/>
                  <a:buAutoNum type="arabicPeriod"/>
                </a:pPr>
                <a:r>
                  <a:rPr lang="zh-CN" altLang="en-US" sz="2400" b="1" kern="0" dirty="0">
                    <a:solidFill>
                      <a:srgbClr val="E24C05"/>
                    </a:solidFill>
                    <a:latin typeface="Tahoma" panose="020B0604030504040204"/>
                    <a:ea typeface="宋体" panose="02010600030101010101" pitchFamily="2" charset="-122"/>
                  </a:rPr>
                  <a:t>双向认证</a:t>
                </a:r>
                <a:endParaRPr lang="en-US" altLang="zh-CN" sz="2400" b="1" kern="0" dirty="0">
                  <a:solidFill>
                    <a:srgbClr val="E24C05"/>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在第</a:t>
                </a:r>
                <a:r>
                  <a:rPr lang="en-US" altLang="zh-CN" sz="2000" b="1" kern="0" dirty="0">
                    <a:solidFill>
                      <a:srgbClr val="000000"/>
                    </a:solidFill>
                    <a:latin typeface="Tahoma" panose="020B0604030504040204"/>
                    <a:ea typeface="宋体" panose="02010600030101010101" pitchFamily="2" charset="-122"/>
                  </a:rPr>
                  <a:t>14</a:t>
                </a:r>
                <a:r>
                  <a:rPr lang="zh-CN" altLang="en-US" sz="2000" b="1" kern="0" dirty="0">
                    <a:solidFill>
                      <a:srgbClr val="000000"/>
                    </a:solidFill>
                    <a:latin typeface="Tahoma" panose="020B0604030504040204"/>
                    <a:ea typeface="宋体" panose="02010600030101010101" pitchFamily="2" charset="-122"/>
                  </a:rPr>
                  <a:t>章中，介绍了将公钥加密应用于会话密钥分发的方法，该协议假定双方都有对方最新的公钥，但这个假定恐怕不能被满足。参考文件提出了使用时间戳的协议：</a:t>
                </a:r>
                <a:endParaRPr lang="zh-CN" altLang="en-US"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AS: </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𝑩</m:t>
                        </m:r>
                      </m:sub>
                    </m:sSub>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AS</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 </a:t>
                </a:r>
                <a14:m>
                  <m:oMath xmlns:m="http://schemas.openxmlformats.org/officeDocument/2006/math">
                    <m:r>
                      <a:rPr lang="en-US" altLang="zh-CN" sz="2000" b="1" kern="0">
                        <a:solidFill>
                          <a:srgbClr val="000000"/>
                        </a:solidFill>
                        <a:latin typeface="Cambria Math" panose="02040503050406030204"/>
                        <a:ea typeface="Cambria Math" panose="02040503050406030204"/>
                      </a:rPr>
                      <m:t>𝐄</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𝑷𝑹</m:t>
                        </m:r>
                      </m:e>
                      <m:sub>
                        <m:r>
                          <a:rPr lang="en-US" altLang="zh-CN" sz="2000" b="1" i="1" kern="0" smtClean="0">
                            <a:solidFill>
                              <a:srgbClr val="000000"/>
                            </a:solidFill>
                            <a:latin typeface="Cambria Math" panose="02040503050406030204"/>
                            <a:ea typeface="Cambria Math" panose="02040503050406030204"/>
                          </a:rPr>
                          <m:t>𝒂𝒔</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𝑨</m:t>
                            </m:r>
                          </m:sub>
                        </m:sSub>
                        <m:r>
                          <a:rPr lang="en-US" altLang="zh-CN" sz="2000" b="1" i="1" kern="0" smtClean="0">
                            <a:solidFill>
                              <a:srgbClr val="000000"/>
                            </a:solidFill>
                            <a:latin typeface="Cambria Math" panose="02040503050406030204"/>
                            <a:ea typeface="Cambria Math" panose="02040503050406030204"/>
                          </a:rPr>
                          <m:t>|</m:t>
                        </m:r>
                        <m:d>
                          <m:dPr>
                            <m:begChr m:val="|"/>
                            <m:endChr m:val="|"/>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a:solidFill>
                                      <a:srgbClr val="000000"/>
                                    </a:solidFill>
                                    <a:latin typeface="Cambria Math" panose="02040503050406030204"/>
                                    <a:ea typeface="Cambria Math" panose="02040503050406030204"/>
                                  </a:rPr>
                                  <m:t>𝒂</m:t>
                                </m:r>
                              </m:sub>
                            </m:sSub>
                          </m:e>
                        </m:d>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𝑻</m:t>
                        </m:r>
                      </m:e>
                    </m:d>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𝑷𝑹</m:t>
                        </m:r>
                      </m:e>
                      <m:sub>
                        <m:r>
                          <a:rPr lang="en-US" altLang="zh-CN" sz="2000" b="1" i="1" kern="0" smtClean="0">
                            <a:solidFill>
                              <a:srgbClr val="000000"/>
                            </a:solidFill>
                            <a:latin typeface="Cambria Math" panose="02040503050406030204"/>
                            <a:ea typeface="Cambria Math" panose="02040503050406030204"/>
                          </a:rPr>
                          <m:t>𝒂𝒔</m:t>
                        </m:r>
                      </m:sub>
                    </m:sSub>
                    <m:r>
                      <a:rPr lang="en-US" altLang="zh-CN" sz="2000" b="1" i="1" kern="0">
                        <a:solidFill>
                          <a:srgbClr val="000000"/>
                        </a:solidFill>
                        <a:latin typeface="Cambria Math" panose="02040503050406030204"/>
                        <a:ea typeface="Cambria Math" panose="02040503050406030204"/>
                      </a:rPr>
                      <m:t>,</m:t>
                    </m:r>
                    <m:d>
                      <m:dPr>
                        <m:beg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𝑩</m:t>
                            </m:r>
                          </m:sub>
                        </m:sSub>
                      </m:e>
                      <m:e>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𝑷𝑼</m:t>
                                </m:r>
                              </m:e>
                              <m:sub>
                                <m:r>
                                  <a:rPr lang="en-US" altLang="zh-CN" sz="2000" b="1" i="1" kern="0" smtClean="0">
                                    <a:solidFill>
                                      <a:srgbClr val="000000"/>
                                    </a:solidFill>
                                    <a:latin typeface="Cambria Math" panose="02040503050406030204"/>
                                    <a:ea typeface="Cambria Math" panose="02040503050406030204"/>
                                  </a:rPr>
                                  <m:t>𝒃</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𝑻</m:t>
                            </m:r>
                          </m:e>
                        </m:d>
                      </m:e>
                    </m:d>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kern="0">
                        <a:solidFill>
                          <a:srgbClr val="000000"/>
                        </a:solidFill>
                        <a:latin typeface="Cambria Math" panose="02040503050406030204"/>
                        <a:ea typeface="Cambria Math" panose="02040503050406030204"/>
                      </a:rPr>
                      <m:t>𝐄</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𝑷𝑹</m:t>
                        </m:r>
                      </m:e>
                      <m:sub>
                        <m:r>
                          <a:rPr lang="en-US" altLang="zh-CN" sz="2000" b="1" i="1" kern="0">
                            <a:solidFill>
                              <a:srgbClr val="000000"/>
                            </a:solidFill>
                            <a:latin typeface="Cambria Math" panose="02040503050406030204"/>
                            <a:ea typeface="Cambria Math" panose="02040503050406030204"/>
                          </a:rPr>
                          <m:t>𝒂𝒔</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a:solidFill>
                                  <a:srgbClr val="000000"/>
                                </a:solidFill>
                                <a:latin typeface="Cambria Math" panose="02040503050406030204"/>
                                <a:ea typeface="Cambria Math" panose="02040503050406030204"/>
                              </a:rPr>
                              <m:t>𝒂</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𝑻</m:t>
                        </m:r>
                      </m:e>
                    </m:d>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𝑷𝑹</m:t>
                        </m:r>
                      </m:e>
                      <m:sub>
                        <m:r>
                          <a:rPr lang="en-US" altLang="zh-CN" sz="2000" b="1" i="1" kern="0">
                            <a:solidFill>
                              <a:srgbClr val="000000"/>
                            </a:solidFill>
                            <a:latin typeface="Cambria Math" panose="02040503050406030204"/>
                            <a:ea typeface="Cambria Math" panose="02040503050406030204"/>
                          </a:rPr>
                          <m:t>𝒂𝒔</m:t>
                        </m:r>
                      </m:sub>
                    </m:sSub>
                    <m:r>
                      <a:rPr lang="en-US" altLang="zh-CN" sz="2000" b="1" i="1" kern="0">
                        <a:solidFill>
                          <a:srgbClr val="000000"/>
                        </a:solidFill>
                        <a:latin typeface="Cambria Math" panose="02040503050406030204"/>
                        <a:ea typeface="Cambria Math" panose="02040503050406030204"/>
                      </a:rPr>
                      <m:t>,</m:t>
                    </m:r>
                    <m:d>
                      <m:dPr>
                        <m:beg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𝑩</m:t>
                            </m:r>
                          </m:sub>
                        </m:sSub>
                      </m:e>
                      <m:e>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a:solidFill>
                                      <a:srgbClr val="00000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𝑻</m:t>
                            </m:r>
                          </m:e>
                        </m:d>
                      </m:e>
                    </m:d>
                    <m:r>
                      <a:rPr lang="en-US" altLang="zh-CN" sz="2000" b="1" i="1" kern="0" smtClean="0">
                        <a:solidFill>
                          <a:srgbClr val="000000"/>
                        </a:solidFill>
                        <a:latin typeface="Cambria Math" panose="02040503050406030204"/>
                        <a:ea typeface="Cambria Math" panose="02040503050406030204"/>
                      </a:rPr>
                      <m:t>||</m:t>
                    </m:r>
                  </m:oMath>
                </a14:m>
                <a:endParaRPr lang="en-US" altLang="zh-CN" sz="2000" b="1" i="1" kern="0" dirty="0">
                  <a:solidFill>
                    <a:srgbClr val="000000"/>
                  </a:solidFill>
                  <a:latin typeface="Cambria Math" panose="02040503050406030204"/>
                  <a:ea typeface="Cambria Math" panose="02040503050406030204"/>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m:t>
                          </m:r>
                          <m:r>
                            <a:rPr lang="en-US" altLang="zh-CN" sz="2000" b="1" i="1" kern="0" smtClean="0">
                              <a:solidFill>
                                <a:srgbClr val="000000"/>
                              </a:solidFill>
                              <a:latin typeface="Cambria Math" panose="02040503050406030204"/>
                              <a:ea typeface="Cambria Math" panose="02040503050406030204"/>
                            </a:rPr>
                            <m:t>𝑼</m:t>
                          </m:r>
                        </m:e>
                        <m:sub>
                          <m:r>
                            <a:rPr lang="en-US" altLang="zh-CN" sz="2000" b="1" i="1" kern="0" smtClean="0">
                              <a:solidFill>
                                <a:srgbClr val="00000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𝑬</m:t>
                      </m:r>
                      <m:d>
                        <m:dPr>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𝑷𝑹</m:t>
                              </m:r>
                            </m:e>
                            <m:sub>
                              <m:r>
                                <a:rPr lang="en-US" altLang="zh-CN" sz="2000" b="1" i="1" kern="0">
                                  <a:solidFill>
                                    <a:srgbClr val="000000"/>
                                  </a:solidFill>
                                  <a:latin typeface="Cambria Math" panose="02040503050406030204"/>
                                  <a:ea typeface="Cambria Math" panose="02040503050406030204"/>
                                </a:rPr>
                                <m:t>𝒂</m:t>
                              </m:r>
                            </m:sub>
                          </m:sSub>
                          <m:r>
                            <a:rPr lang="en-US" altLang="zh-CN" sz="2000" b="1" i="1" kern="0" smtClea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𝑻</m:t>
                              </m:r>
                            </m:e>
                          </m:d>
                        </m:e>
                      </m:d>
                      <m:r>
                        <a:rPr lang="en-US" altLang="zh-CN" sz="2000" b="1" i="1" kern="0" smtClean="0">
                          <a:solidFill>
                            <a:srgbClr val="000000"/>
                          </a:solidFill>
                          <a:latin typeface="Cambria Math" panose="02040503050406030204"/>
                          <a:ea typeface="Cambria Math" panose="02040503050406030204"/>
                        </a:rPr>
                        <m:t>)</m:t>
                      </m:r>
                    </m:oMath>
                  </m:oMathPara>
                </a14:m>
                <a:endParaRPr lang="en-US" altLang="zh-CN" sz="2000" b="1" kern="0" dirty="0">
                  <a:solidFill>
                    <a:srgbClr val="000000"/>
                  </a:solidFill>
                  <a:latin typeface="Tahoma" panose="020B0604030504040204"/>
                  <a:ea typeface="Cambria Math" panose="02040503050406030204"/>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Cambria Math" panose="02040503050406030204"/>
                  </a:rPr>
                  <a:t>涉及的中心系统作为一个认证服务器</a:t>
                </a:r>
                <a:r>
                  <a:rPr lang="en-US" altLang="zh-CN" sz="2000" b="1" kern="0" dirty="0">
                    <a:solidFill>
                      <a:srgbClr val="000000"/>
                    </a:solidFill>
                    <a:latin typeface="Tahoma" panose="020B0604030504040204"/>
                    <a:ea typeface="Cambria Math" panose="02040503050406030204"/>
                  </a:rPr>
                  <a:t>(AS)</a:t>
                </a:r>
                <a:r>
                  <a:rPr lang="zh-CN" altLang="en-US" sz="2000" b="1" kern="0" dirty="0">
                    <a:solidFill>
                      <a:srgbClr val="000000"/>
                    </a:solidFill>
                    <a:latin typeface="Tahoma" panose="020B0604030504040204"/>
                    <a:ea typeface="Cambria Math" panose="02040503050406030204"/>
                  </a:rPr>
                  <a:t>，</a:t>
                </a:r>
                <a:r>
                  <a:rPr lang="en-US" altLang="zh-CN" sz="2000" b="1" kern="0" dirty="0">
                    <a:solidFill>
                      <a:srgbClr val="000000"/>
                    </a:solidFill>
                    <a:latin typeface="Tahoma" panose="020B0604030504040204"/>
                    <a:ea typeface="Cambria Math" panose="02040503050406030204"/>
                  </a:rPr>
                  <a:t> AS</a:t>
                </a:r>
                <a:r>
                  <a:rPr lang="zh-CN" altLang="en-US" sz="2000" b="1" kern="0" dirty="0">
                    <a:solidFill>
                      <a:srgbClr val="000000"/>
                    </a:solidFill>
                    <a:latin typeface="Tahoma" panose="020B0604030504040204"/>
                    <a:ea typeface="Cambria Math" panose="02040503050406030204"/>
                  </a:rPr>
                  <a:t>它并不负责密钥分发，</a:t>
                </a:r>
                <a:r>
                  <a:rPr lang="en-US" altLang="zh-CN" sz="2000" b="1" kern="0" dirty="0">
                    <a:solidFill>
                      <a:srgbClr val="000000"/>
                    </a:solidFill>
                    <a:latin typeface="Tahoma" panose="020B0604030504040204"/>
                    <a:ea typeface="Cambria Math" panose="02040503050406030204"/>
                  </a:rPr>
                  <a:t>AS</a:t>
                </a:r>
                <a:r>
                  <a:rPr lang="zh-CN" altLang="en-US" sz="2000" b="1" kern="0" dirty="0">
                    <a:solidFill>
                      <a:srgbClr val="000000"/>
                    </a:solidFill>
                    <a:latin typeface="Tahoma" panose="020B0604030504040204"/>
                    <a:ea typeface="Cambria Math" panose="02040503050406030204"/>
                  </a:rPr>
                  <a:t>提供公钥证书。会话密钥由</a:t>
                </a:r>
                <a:r>
                  <a:rPr lang="en-US" altLang="zh-CN" sz="2000" b="1" kern="0" dirty="0">
                    <a:solidFill>
                      <a:srgbClr val="000000"/>
                    </a:solidFill>
                    <a:latin typeface="Tahoma" panose="020B0604030504040204"/>
                    <a:ea typeface="Cambria Math" panose="02040503050406030204"/>
                  </a:rPr>
                  <a:t>A</a:t>
                </a:r>
                <a:r>
                  <a:rPr lang="zh-CN" altLang="en-US" sz="2000" b="1" kern="0" dirty="0">
                    <a:solidFill>
                      <a:srgbClr val="000000"/>
                    </a:solidFill>
                    <a:latin typeface="Tahoma" panose="020B0604030504040204"/>
                    <a:ea typeface="Cambria Math" panose="02040503050406030204"/>
                  </a:rPr>
                  <a:t>选择并加密，因此，</a:t>
                </a:r>
                <a:r>
                  <a:rPr lang="en-US" altLang="zh-CN" sz="2000" b="1" kern="0" dirty="0">
                    <a:solidFill>
                      <a:srgbClr val="000000"/>
                    </a:solidFill>
                    <a:latin typeface="Tahoma" panose="020B0604030504040204"/>
                    <a:ea typeface="Cambria Math" panose="02040503050406030204"/>
                  </a:rPr>
                  <a:t>AS</a:t>
                </a:r>
                <a:r>
                  <a:rPr lang="zh-CN" altLang="en-US" sz="2000" b="1" kern="0" dirty="0">
                    <a:solidFill>
                      <a:srgbClr val="000000"/>
                    </a:solidFill>
                    <a:latin typeface="Tahoma" panose="020B0604030504040204"/>
                    <a:ea typeface="Cambria Math" panose="02040503050406030204"/>
                  </a:rPr>
                  <a:t>不会知道会话密钥。时间戳能防止窃取密钥的重放攻击。</a:t>
                </a:r>
                <a:endParaRPr lang="en-US" altLang="zh-CN" sz="2000" b="1" kern="0" dirty="0">
                  <a:solidFill>
                    <a:srgbClr val="000000"/>
                  </a:solidFill>
                  <a:latin typeface="Tahoma" panose="020B0604030504040204"/>
                  <a:ea typeface="Cambria Math" panose="02040503050406030204"/>
                </a:endParaRPr>
              </a:p>
            </p:txBody>
          </p:sp>
        </mc:Choice>
        <mc:Fallback>
          <p:sp>
            <p:nvSpPr>
              <p:cNvPr id="21507" name="Rectangle 3"/>
              <p:cNvSpPr>
                <a:spLocks noRot="1" noChangeAspect="1" noMove="1" noResize="1" noEditPoints="1" noAdjustHandles="1" noChangeArrowheads="1" noChangeShapeType="1" noTextEdit="1"/>
              </p:cNvSpPr>
              <p:nvPr>
                <p:ph idx="1"/>
              </p:nvPr>
            </p:nvSpPr>
            <p:spPr>
              <a:xfrm>
                <a:off x="428625" y="1268760"/>
                <a:ext cx="8229600" cy="4958011"/>
              </a:xfrm>
              <a:blipFill rotWithShape="1">
                <a:blip r:embed="rId1"/>
                <a:stretch>
                  <a:fillRect t="-1" b="12"/>
                </a:stretch>
              </a:blipFill>
            </p:spPr>
            <p:txBody>
              <a:bodyPr/>
              <a:lstStyle/>
              <a:p>
                <a:r>
                  <a:rPr lang="zh-CN" altLang="en-US">
                    <a:noFill/>
                  </a:rPr>
                  <a:t> </a:t>
                </a:r>
              </a:p>
            </p:txBody>
          </p:sp>
        </mc:Fallback>
      </mc:AlternateContent>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15.4 </a:t>
            </a:r>
            <a:r>
              <a:rPr lang="zh-CN" altLang="en-US" sz="2800" dirty="0">
                <a:solidFill>
                  <a:srgbClr val="000000"/>
                </a:solidFill>
                <a:latin typeface="黑体" panose="02010609060101010101" pitchFamily="49" charset="-122"/>
              </a:rPr>
              <a:t>基于非对称加密的远程用户认证</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6804248" y="0"/>
            <a:ext cx="233382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第十五章 </a:t>
            </a:r>
            <a:r>
              <a:rPr lang="en-US" altLang="zh-CN" sz="2000" dirty="0">
                <a:solidFill>
                  <a:srgbClr val="0070C0"/>
                </a:solidFill>
              </a:rPr>
              <a:t>– </a:t>
            </a:r>
            <a:r>
              <a:rPr lang="zh-CN" altLang="en-US" sz="2000" dirty="0">
                <a:solidFill>
                  <a:srgbClr val="0070C0"/>
                </a:solidFill>
              </a:rPr>
              <a:t>用户认证</a:t>
            </a:r>
            <a:endParaRPr lang="en-US" altLang="zh-CN" sz="2000" dirty="0">
              <a:solidFill>
                <a:srgbClr val="0070C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该协议很简洁但要求时钟同步。另一个使用临时交互号的协议，包括以下几步：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KDC: </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𝑩</m:t>
                        </m:r>
                      </m:sub>
                    </m:sSub>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KDC</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𝑷𝑹</m:t>
                        </m:r>
                      </m:e>
                      <m:sub>
                        <m:r>
                          <a:rPr lang="en-US" altLang="zh-CN" sz="2000" b="1" i="1" kern="0" smtClean="0">
                            <a:solidFill>
                              <a:srgbClr val="000000"/>
                            </a:solidFill>
                            <a:latin typeface="Cambria Math" panose="02040503050406030204"/>
                            <a:ea typeface="Cambria Math" panose="02040503050406030204"/>
                          </a:rPr>
                          <m:t>𝒂𝒖𝒕𝒉</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𝑩</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a:solidFill>
                                  <a:srgbClr val="000000"/>
                                </a:solidFill>
                                <a:latin typeface="Cambria Math" panose="02040503050406030204"/>
                                <a:ea typeface="Cambria Math" panose="02040503050406030204"/>
                              </a:rPr>
                              <m:t>𝒃</m:t>
                            </m:r>
                          </m:sub>
                        </m:sSub>
                      </m:e>
                    </m:d>
                    <m:r>
                      <a:rPr lang="en-US" altLang="zh-CN" sz="2000" b="1" i="1" kern="0" smtClean="0">
                        <a:solidFill>
                          <a:srgbClr val="000000"/>
                        </a:solidFill>
                        <a:latin typeface="Cambria Math" panose="02040503050406030204"/>
                        <a:ea typeface="Cambria Math" panose="02040503050406030204"/>
                      </a:rPr>
                      <m:t>)</m:t>
                    </m:r>
                  </m:oMath>
                </a14:m>
                <a:endParaRPr lang="en-US" altLang="zh-CN" sz="2000" b="1" i="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a:solidFill>
                              <a:srgbClr val="00000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smtClean="0">
                                <a:solidFill>
                                  <a:srgbClr val="0070C0"/>
                                </a:solidFill>
                                <a:latin typeface="Cambria Math" panose="02040503050406030204" pitchFamily="18" charset="0"/>
                                <a:ea typeface="Cambria Math" panose="02040503050406030204"/>
                              </a:rPr>
                            </m:ctrlPr>
                          </m:sSubPr>
                          <m:e>
                            <m:r>
                              <a:rPr lang="en-US" altLang="zh-CN" sz="2000" b="1" i="1" kern="0" smtClean="0">
                                <a:solidFill>
                                  <a:srgbClr val="0070C0"/>
                                </a:solidFill>
                                <a:latin typeface="Cambria Math" panose="02040503050406030204"/>
                                <a:ea typeface="Cambria Math" panose="02040503050406030204"/>
                              </a:rPr>
                              <m:t>𝑵</m:t>
                            </m:r>
                          </m:e>
                          <m:sub>
                            <m:r>
                              <a:rPr lang="en-US" altLang="zh-CN" sz="2000" b="1" i="1" kern="0" smtClean="0">
                                <a:solidFill>
                                  <a:srgbClr val="0070C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𝑨</m:t>
                            </m:r>
                          </m:sub>
                        </m:sSub>
                      </m:e>
                    </m:d>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Cambria Math" panose="02040503050406030204"/>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B</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KDC: </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𝑩</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m:t>
                        </m:r>
                        <m:r>
                          <a:rPr lang="en-US" altLang="zh-CN" sz="2000" b="1" i="1" kern="0" smtClean="0">
                            <a:solidFill>
                              <a:srgbClr val="000000"/>
                            </a:solidFill>
                            <a:latin typeface="Cambria Math" panose="02040503050406030204"/>
                            <a:ea typeface="Cambria Math" panose="02040503050406030204"/>
                          </a:rPr>
                          <m:t>𝑼</m:t>
                        </m:r>
                      </m:e>
                      <m:sub>
                        <m:r>
                          <a:rPr lang="en-US" altLang="zh-CN" sz="2000" b="1" i="1" kern="0">
                            <a:solidFill>
                              <a:srgbClr val="000000"/>
                            </a:solidFill>
                            <a:latin typeface="Cambria Math" panose="02040503050406030204"/>
                            <a:ea typeface="Cambria Math" panose="02040503050406030204"/>
                          </a:rPr>
                          <m:t>𝒂𝒖𝒕𝒉</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0070C0"/>
                            </a:solidFill>
                            <a:latin typeface="Cambria Math" panose="02040503050406030204" pitchFamily="18" charset="0"/>
                            <a:ea typeface="Cambria Math" panose="02040503050406030204"/>
                          </a:rPr>
                        </m:ctrlPr>
                      </m:sSubPr>
                      <m:e>
                        <m:r>
                          <a:rPr lang="en-US" altLang="zh-CN" sz="2000" b="1" i="1" kern="0">
                            <a:solidFill>
                              <a:srgbClr val="0070C0"/>
                            </a:solidFill>
                            <a:latin typeface="Cambria Math" panose="02040503050406030204"/>
                            <a:ea typeface="Cambria Math" panose="02040503050406030204"/>
                          </a:rPr>
                          <m:t>𝑵</m:t>
                        </m:r>
                      </m:e>
                      <m:sub>
                        <m:r>
                          <a:rPr lang="en-US" altLang="zh-CN" sz="2000" b="1" i="1" kern="0">
                            <a:solidFill>
                              <a:srgbClr val="0070C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oMath>
                </a14:m>
                <a:endParaRPr lang="en-US" altLang="zh-CN" sz="2000" b="1" i="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KDC</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d>
                      <m:dPr>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𝑷𝑹</m:t>
                            </m:r>
                          </m:e>
                          <m:sub>
                            <m:r>
                              <a:rPr lang="en-US" altLang="zh-CN" sz="2000" b="1" i="1" kern="0">
                                <a:solidFill>
                                  <a:srgbClr val="000000"/>
                                </a:solidFill>
                                <a:latin typeface="Cambria Math" panose="02040503050406030204"/>
                                <a:ea typeface="Cambria Math" panose="02040503050406030204"/>
                              </a:rPr>
                              <m:t>𝒂𝒖𝒕𝒉</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𝑨</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smtClean="0">
                                    <a:solidFill>
                                      <a:srgbClr val="000000"/>
                                    </a:solidFill>
                                    <a:latin typeface="Cambria Math" panose="02040503050406030204"/>
                                    <a:ea typeface="Cambria Math" panose="02040503050406030204"/>
                                  </a:rPr>
                                  <m:t>𝒂</m:t>
                                </m:r>
                              </m:sub>
                            </m:sSub>
                          </m:e>
                        </m:d>
                      </m:e>
                    </m:d>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𝑬</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smtClean="0">
                            <a:solidFill>
                              <a:srgbClr val="000000"/>
                            </a:solidFill>
                            <a:latin typeface="Cambria Math" panose="02040503050406030204"/>
                            <a:ea typeface="Cambria Math" panose="02040503050406030204"/>
                          </a:rPr>
                          <m:t>𝒃</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𝑬</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𝑷𝑹</m:t>
                        </m:r>
                      </m:e>
                      <m:sub>
                        <m:r>
                          <a:rPr lang="en-US" altLang="zh-CN" sz="2000" b="1" i="1" kern="0">
                            <a:solidFill>
                              <a:srgbClr val="000000"/>
                            </a:solidFill>
                            <a:latin typeface="Cambria Math" panose="02040503050406030204"/>
                            <a:ea typeface="Cambria Math" panose="02040503050406030204"/>
                          </a:rPr>
                          <m:t>𝒂𝒖𝒕𝒉</m:t>
                        </m:r>
                      </m:sub>
                    </m:sSub>
                    <m:r>
                      <a:rPr lang="en-US" altLang="zh-CN" sz="2000" b="1" i="1" kern="0" smtClean="0">
                        <a:solidFill>
                          <a:srgbClr val="000000"/>
                        </a:solidFill>
                        <a:latin typeface="Cambria Math" panose="02040503050406030204"/>
                        <a:ea typeface="Cambria Math" panose="02040503050406030204"/>
                      </a:rPr>
                      <m:t>,</m:t>
                    </m:r>
                    <m:d>
                      <m:dPr>
                        <m:begChr m:val="["/>
                        <m:endChr m:val="]"/>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smtClean="0">
                                <a:solidFill>
                                  <a:srgbClr val="0070C0"/>
                                </a:solidFill>
                                <a:latin typeface="Cambria Math" panose="02040503050406030204" pitchFamily="18" charset="0"/>
                                <a:ea typeface="Cambria Math" panose="02040503050406030204"/>
                              </a:rPr>
                            </m:ctrlPr>
                          </m:sSubPr>
                          <m:e>
                            <m:r>
                              <a:rPr lang="en-US" altLang="zh-CN" sz="2000" b="1" i="1" kern="0" smtClean="0">
                                <a:solidFill>
                                  <a:srgbClr val="0070C0"/>
                                </a:solidFill>
                                <a:latin typeface="Cambria Math" panose="02040503050406030204"/>
                                <a:ea typeface="Cambria Math" panose="02040503050406030204"/>
                              </a:rPr>
                              <m:t>𝑵</m:t>
                            </m:r>
                          </m:e>
                          <m:sub>
                            <m:r>
                              <a:rPr lang="en-US" altLang="zh-CN" sz="2000" b="1" i="1" kern="0" smtClean="0">
                                <a:solidFill>
                                  <a:srgbClr val="0070C0"/>
                                </a:solidFill>
                                <a:latin typeface="Cambria Math" panose="02040503050406030204"/>
                                <a:ea typeface="Cambria Math" panose="02040503050406030204"/>
                              </a:rPr>
                              <m:t>𝒂</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𝑩</m:t>
                            </m:r>
                          </m:sub>
                        </m:sSub>
                      </m:e>
                    </m:d>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m:t>
                    </m:r>
                  </m:oMath>
                </a14:m>
                <a:endParaRPr lang="en-US" altLang="zh-CN" sz="2000" b="1" i="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B</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d>
                      <m:dPr>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m:t>
                            </m:r>
                            <m:r>
                              <a:rPr lang="en-US" altLang="zh-CN" sz="2000" b="1" i="1" kern="0" smtClean="0">
                                <a:solidFill>
                                  <a:srgbClr val="000000"/>
                                </a:solidFill>
                                <a:latin typeface="Cambria Math" panose="02040503050406030204"/>
                                <a:ea typeface="Cambria Math" panose="02040503050406030204"/>
                              </a:rPr>
                              <m:t>𝑼</m:t>
                            </m:r>
                          </m:e>
                          <m:sub>
                            <m:r>
                              <a:rPr lang="en-US" altLang="zh-CN" sz="2000" b="1" i="1" kern="0" smtClean="0">
                                <a:solidFill>
                                  <a:srgbClr val="00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smtClean="0">
                                <a:solidFill>
                                  <a:srgbClr val="000000"/>
                                </a:solidFill>
                                <a:latin typeface="Cambria Math" panose="02040503050406030204"/>
                                <a:ea typeface="Cambria Math" panose="02040503050406030204"/>
                              </a:rPr>
                              <m:t>𝑬</m:t>
                            </m:r>
                            <m:r>
                              <a:rPr lang="en-US" altLang="zh-CN" sz="2000" b="1" i="1" kern="0" smtClean="0">
                                <a:solidFill>
                                  <a:srgbClr val="000000"/>
                                </a:solidFill>
                                <a:latin typeface="Cambria Math" panose="02040503050406030204" pitchFamily="18" charset="0"/>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𝑷𝑹</m:t>
                                </m:r>
                              </m:e>
                              <m:sub>
                                <m:r>
                                  <a:rPr lang="en-US" altLang="zh-CN" sz="2000" b="1" i="1" kern="0">
                                    <a:solidFill>
                                      <a:srgbClr val="000000"/>
                                    </a:solidFill>
                                    <a:latin typeface="Cambria Math" panose="02040503050406030204"/>
                                    <a:ea typeface="Cambria Math" panose="02040503050406030204"/>
                                  </a:rPr>
                                  <m:t>𝒂𝒖𝒕𝒉</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d>
                                  <m:dPr>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smtClean="0">
                                            <a:solidFill>
                                              <a:srgbClr val="0070C0"/>
                                            </a:solidFill>
                                            <a:latin typeface="Cambria Math" panose="02040503050406030204" pitchFamily="18" charset="0"/>
                                            <a:ea typeface="Cambria Math" panose="02040503050406030204"/>
                                          </a:rPr>
                                        </m:ctrlPr>
                                      </m:sSubPr>
                                      <m:e>
                                        <m:r>
                                          <a:rPr lang="en-US" altLang="zh-CN" sz="2000" b="1" i="1" kern="0">
                                            <a:solidFill>
                                              <a:srgbClr val="0070C0"/>
                                            </a:solidFill>
                                            <a:latin typeface="Cambria Math" panose="02040503050406030204"/>
                                            <a:ea typeface="Cambria Math" panose="02040503050406030204"/>
                                          </a:rPr>
                                          <m:t>𝑵</m:t>
                                        </m:r>
                                      </m:e>
                                      <m:sub>
                                        <m:r>
                                          <a:rPr lang="en-US" altLang="zh-CN" sz="2000" b="1" i="1" kern="0">
                                            <a:solidFill>
                                              <a:srgbClr val="0070C0"/>
                                            </a:solidFill>
                                            <a:latin typeface="Cambria Math" panose="02040503050406030204"/>
                                            <a:ea typeface="Cambria Math" panose="02040503050406030204"/>
                                          </a:rPr>
                                          <m:t>𝒂</m:t>
                                        </m:r>
                                      </m:sub>
                                    </m:sSub>
                                  </m:e>
                                  <m:e>
                                    <m:d>
                                      <m:dPr>
                                        <m:begChr m:val="|"/>
                                        <m:endChr m:val="|"/>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e>
                                    </m:d>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𝑩</m:t>
                                        </m:r>
                                      </m:sub>
                                    </m:sSub>
                                  </m:e>
                                </m:d>
                              </m:e>
                            </m:d>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smtClean="0">
                                    <a:solidFill>
                                      <a:srgbClr val="FF0000"/>
                                    </a:solidFill>
                                    <a:latin typeface="Cambria Math" panose="02040503050406030204" pitchFamily="18" charset="0"/>
                                    <a:ea typeface="Cambria Math" panose="02040503050406030204"/>
                                  </a:rPr>
                                </m:ctrlPr>
                              </m:sSubPr>
                              <m:e>
                                <m:r>
                                  <a:rPr lang="en-US" altLang="zh-CN" sz="2000" b="1" i="1" kern="0" smtClean="0">
                                    <a:solidFill>
                                      <a:srgbClr val="FF0000"/>
                                    </a:solidFill>
                                    <a:latin typeface="Cambria Math" panose="02040503050406030204"/>
                                    <a:ea typeface="Cambria Math" panose="02040503050406030204"/>
                                  </a:rPr>
                                  <m:t>𝑵</m:t>
                                </m:r>
                              </m:e>
                              <m:sub>
                                <m:r>
                                  <a:rPr lang="en-US" altLang="zh-CN" sz="2000" b="1" i="1" kern="0" smtClean="0">
                                    <a:solidFill>
                                      <a:srgbClr val="FF0000"/>
                                    </a:solidFill>
                                    <a:latin typeface="Cambria Math" panose="02040503050406030204"/>
                                    <a:ea typeface="Cambria Math" panose="02040503050406030204"/>
                                  </a:rPr>
                                  <m:t>𝒃</m:t>
                                </m:r>
                              </m:sub>
                            </m:sSub>
                          </m:e>
                        </m:d>
                      </m:e>
                    </m:d>
                  </m:oMath>
                </a14:m>
                <a:endParaRPr lang="en-US" altLang="zh-CN" sz="2000" b="1" i="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d>
                      <m:dPr>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FF0000"/>
                                </a:solidFill>
                                <a:latin typeface="Cambria Math" panose="02040503050406030204" pitchFamily="18" charset="0"/>
                                <a:ea typeface="Cambria Math" panose="02040503050406030204"/>
                              </a:rPr>
                            </m:ctrlPr>
                          </m:sSubPr>
                          <m:e>
                            <m:r>
                              <a:rPr lang="en-US" altLang="zh-CN" sz="2000" b="1" i="1" kern="0">
                                <a:solidFill>
                                  <a:srgbClr val="FF0000"/>
                                </a:solidFill>
                                <a:latin typeface="Cambria Math" panose="02040503050406030204"/>
                                <a:ea typeface="Cambria Math" panose="02040503050406030204"/>
                              </a:rPr>
                              <m:t>𝑵</m:t>
                            </m:r>
                          </m:e>
                          <m:sub>
                            <m:r>
                              <a:rPr lang="en-US" altLang="zh-CN" sz="2000" b="1" i="1" kern="0">
                                <a:solidFill>
                                  <a:srgbClr val="FF0000"/>
                                </a:solidFill>
                                <a:latin typeface="Cambria Math" panose="02040503050406030204"/>
                                <a:ea typeface="Cambria Math" panose="02040503050406030204"/>
                              </a:rPr>
                              <m:t>𝒃</m:t>
                            </m:r>
                          </m:sub>
                        </m:sSub>
                      </m:e>
                    </m:d>
                  </m:oMath>
                </a14:m>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112568"/>
              </a:xfrm>
              <a:prstGeom prst="rect">
                <a:avLst/>
              </a:prstGeom>
              <a:blipFill rotWithShape="1">
                <a:blip r:embed="rId1"/>
                <a:stretch>
                  <a:fillRect l="-2" t="-11" r="2"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Rectangle 2"/>
          <p:cNvSpPr txBox="1">
            <a:spLocks noChangeArrowheads="1"/>
          </p:cNvSpPr>
          <p:nvPr/>
        </p:nvSpPr>
        <p:spPr>
          <a:xfrm>
            <a:off x="5076056" y="0"/>
            <a:ext cx="406201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15.4 </a:t>
            </a:r>
            <a:r>
              <a:rPr lang="zh-CN" altLang="en-US" sz="2000" dirty="0">
                <a:solidFill>
                  <a:srgbClr val="4F56AD"/>
                </a:solidFill>
                <a:latin typeface="黑体" panose="02010609060101010101" pitchFamily="49" charset="-122"/>
              </a:rPr>
              <a:t>基于非对称加密的远程用户认证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用户</a:t>
            </a:r>
            <a:r>
              <a:rPr lang="en-US" altLang="zh-CN" sz="2000" b="1" kern="0" dirty="0">
                <a:solidFill>
                  <a:srgbClr val="000000"/>
                </a:solidFill>
                <a:latin typeface="Tahoma" panose="020B0604030504040204"/>
                <a:ea typeface="宋体" panose="02010600030101010101" pitchFamily="2" charset="-122"/>
              </a:rPr>
              <a:t>Alice Toklas</a:t>
            </a:r>
            <a:r>
              <a:rPr lang="zh-CN" altLang="en-US" sz="2000" b="1" kern="0" dirty="0">
                <a:solidFill>
                  <a:srgbClr val="000000"/>
                </a:solidFill>
                <a:latin typeface="Tahoma" panose="020B0604030504040204"/>
                <a:ea typeface="宋体" panose="02010600030101010101" pitchFamily="2" charset="-122"/>
              </a:rPr>
              <a:t>有用户标识</a:t>
            </a:r>
            <a:r>
              <a:rPr lang="en-US" altLang="zh-CN" sz="2000" b="1" kern="0" dirty="0">
                <a:solidFill>
                  <a:srgbClr val="000000"/>
                </a:solidFill>
                <a:latin typeface="Tahoma" panose="020B0604030504040204"/>
                <a:ea typeface="宋体" panose="02010600030101010101" pitchFamily="2" charset="-122"/>
              </a:rPr>
              <a:t>ABTOKLAS</a:t>
            </a:r>
            <a:r>
              <a:rPr lang="zh-CN" altLang="en-US" sz="2000" b="1" kern="0" dirty="0">
                <a:solidFill>
                  <a:srgbClr val="000000"/>
                </a:solidFill>
                <a:latin typeface="Tahoma" panose="020B0604030504040204"/>
                <a:ea typeface="宋体" panose="02010600030101010101" pitchFamily="2" charset="-122"/>
              </a:rPr>
              <a:t>，该信息存储在</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想要访问的服务器或者计算机系统中，并且要使系统管理员及其他用户知道。</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一个典型的和用户</a:t>
            </a:r>
            <a:r>
              <a:rPr lang="en-US" altLang="zh-CN" sz="2000" b="1" kern="0" dirty="0">
                <a:solidFill>
                  <a:srgbClr val="000000"/>
                </a:solidFill>
                <a:latin typeface="Tahoma" panose="020B0604030504040204"/>
                <a:ea typeface="宋体" panose="02010600030101010101" pitchFamily="2" charset="-122"/>
              </a:rPr>
              <a:t>ID</a:t>
            </a:r>
            <a:r>
              <a:rPr lang="zh-CN" altLang="en-US" sz="2000" b="1" kern="0" dirty="0">
                <a:solidFill>
                  <a:srgbClr val="000000"/>
                </a:solidFill>
                <a:latin typeface="Tahoma" panose="020B0604030504040204"/>
                <a:ea typeface="宋体" panose="02010600030101010101" pitchFamily="2" charset="-122"/>
              </a:rPr>
              <a:t>相连的认证信息项是口令</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只有</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和系统知道</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。如果没有人得到或者猜到</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的口令，则</a:t>
            </a:r>
            <a:r>
              <a:rPr lang="en-US" altLang="zh-CN" sz="2000" b="1" kern="0" dirty="0">
                <a:solidFill>
                  <a:srgbClr val="000000"/>
                </a:solidFill>
                <a:latin typeface="Tahoma" panose="020B0604030504040204"/>
                <a:ea typeface="宋体" panose="02010600030101010101" pitchFamily="2" charset="-122"/>
              </a:rPr>
              <a:t>ID</a:t>
            </a:r>
            <a:r>
              <a:rPr lang="zh-CN" altLang="en-US" sz="2000" b="1" kern="0" dirty="0">
                <a:solidFill>
                  <a:srgbClr val="000000"/>
                </a:solidFill>
                <a:latin typeface="Tahoma" panose="020B0604030504040204"/>
                <a:ea typeface="宋体" panose="02010600030101010101" pitchFamily="2" charset="-122"/>
              </a:rPr>
              <a:t>和口令的结合使得管理员可以建立</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的访问许可及审查她的活动。</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因为</a:t>
            </a:r>
            <a:r>
              <a:rPr lang="en-US" altLang="zh-CN" sz="2000" b="1" kern="0" dirty="0">
                <a:solidFill>
                  <a:srgbClr val="000000"/>
                </a:solidFill>
                <a:latin typeface="Tahoma" panose="020B0604030504040204"/>
                <a:ea typeface="宋体" panose="02010600030101010101" pitchFamily="2" charset="-122"/>
              </a:rPr>
              <a:t>ID</a:t>
            </a:r>
            <a:r>
              <a:rPr lang="zh-CN" altLang="en-US" sz="2000" b="1" kern="0" dirty="0">
                <a:solidFill>
                  <a:srgbClr val="000000"/>
                </a:solidFill>
                <a:latin typeface="Tahoma" panose="020B0604030504040204"/>
                <a:ea typeface="宋体" panose="02010600030101010101" pitchFamily="2" charset="-122"/>
              </a:rPr>
              <a:t>是不保密的，故其他用户可以给她发送</a:t>
            </a:r>
            <a:r>
              <a:rPr lang="en-US" altLang="zh-CN" sz="2000" b="1" kern="0" dirty="0">
                <a:solidFill>
                  <a:srgbClr val="000000"/>
                </a:solidFill>
                <a:latin typeface="Tahoma" panose="020B0604030504040204"/>
                <a:ea typeface="宋体" panose="02010600030101010101" pitchFamily="2" charset="-122"/>
              </a:rPr>
              <a:t>e-mail</a:t>
            </a:r>
            <a:r>
              <a:rPr lang="zh-CN" altLang="en-US" sz="2000" b="1" kern="0" dirty="0">
                <a:solidFill>
                  <a:srgbClr val="000000"/>
                </a:solidFill>
                <a:latin typeface="Tahoma" panose="020B0604030504040204"/>
                <a:ea typeface="宋体" panose="02010600030101010101" pitchFamily="2" charset="-122"/>
              </a:rPr>
              <a:t>，但由于密码保密的，所以不能冒充</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事实上，身份鉴定是指用户提供一个声明的身份给系统，用户认证是使得声明有效的一种方式。</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用户认证和消息认证是不一样的，消息认证允许通信双方验证接收到的消息是否被更改以及资源是否可信。本章只关注用户认证。</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15.1 </a:t>
            </a:r>
            <a:r>
              <a:rPr lang="zh-CN" altLang="en-US" sz="2000" dirty="0">
                <a:solidFill>
                  <a:srgbClr val="4F56AD"/>
                </a:solidFill>
                <a:latin typeface="黑体" panose="02010609060101010101" pitchFamily="49" charset="-122"/>
              </a:rPr>
              <a:t>远程用户认证原理</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通知</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它想要与</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建立安全的连接</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步骤</a:t>
                </a: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返回</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的公钥证书给</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步骤</a:t>
                </a: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，使用</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的公钥，</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发送临时交互号</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𝒂</m:t>
                        </m:r>
                      </m:sub>
                    </m:sSub>
                  </m:oMath>
                </a14:m>
                <a:r>
                  <a:rPr lang="zh-CN" altLang="en-US" sz="2000" b="1" kern="0" dirty="0">
                    <a:solidFill>
                      <a:srgbClr val="000000"/>
                    </a:solidFill>
                    <a:latin typeface="Tahoma" panose="020B0604030504040204"/>
                    <a:ea typeface="宋体" panose="02010600030101010101" pitchFamily="2" charset="-122"/>
                  </a:rPr>
                  <a:t>给</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，表示想要和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建立通信</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步骤</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。在步骤</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中，</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向</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请求</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的公钥证书以及会话密钥，因为</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将</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的临时交互号也发给了</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该临时交互号用</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的公钥加密</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，所以</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可以用该临时交互要来标记会话密钥。</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将</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的公钥证书和信息</a:t>
                </a:r>
                <a14:m>
                  <m:oMath xmlns:m="http://schemas.openxmlformats.org/officeDocument/2006/math">
                    <m:r>
                      <a:rPr lang="en-US" altLang="zh-CN" sz="2000" b="1" i="0"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𝒂</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𝑩</m:t>
                        </m:r>
                      </m:sub>
                    </m:sSub>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返回给</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步骤</a:t>
                </a:r>
                <a:r>
                  <a:rPr lang="en-US" altLang="zh-CN" sz="2000" b="1" kern="0" dirty="0">
                    <a:solidFill>
                      <a:srgbClr val="000000"/>
                    </a:solidFill>
                    <a:latin typeface="Tahoma" panose="020B0604030504040204"/>
                    <a:ea typeface="宋体" panose="02010600030101010101" pitchFamily="2" charset="-122"/>
                  </a:rPr>
                  <a:t>5)</a:t>
                </a:r>
                <a:r>
                  <a:rPr lang="zh-CN" altLang="en-US" sz="2000" b="1" kern="0" dirty="0">
                    <a:solidFill>
                      <a:srgbClr val="000000"/>
                    </a:solidFill>
                    <a:latin typeface="Tahoma" panose="020B0604030504040204"/>
                    <a:ea typeface="宋体" panose="02010600030101010101" pitchFamily="2" charset="-122"/>
                  </a:rPr>
                  <a:t>，该信息指出</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oMath>
                </a14:m>
                <a:r>
                  <a:rPr lang="zh-CN" altLang="en-US" sz="2000" b="1" kern="0" dirty="0">
                    <a:solidFill>
                      <a:srgbClr val="000000"/>
                    </a:solidFill>
                    <a:latin typeface="Tahoma" panose="020B0604030504040204"/>
                    <a:ea typeface="宋体" panose="02010600030101010101" pitchFamily="2" charset="-122"/>
                  </a:rPr>
                  <a:t>由</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产生，能代表</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并与</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𝒂</m:t>
                        </m:r>
                      </m:sub>
                    </m:sSub>
                  </m:oMath>
                </a14:m>
                <a:r>
                  <a:rPr lang="zh-CN" altLang="en-US" sz="2000" b="1" kern="0" dirty="0">
                    <a:solidFill>
                      <a:srgbClr val="000000"/>
                    </a:solidFill>
                    <a:latin typeface="Tahoma" panose="020B0604030504040204"/>
                    <a:ea typeface="宋体" panose="02010600030101010101" pitchFamily="2" charset="-122"/>
                  </a:rPr>
                  <a:t>相关联，</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𝒂</m:t>
                        </m:r>
                      </m:sub>
                    </m:sSub>
                  </m:oMath>
                </a14:m>
                <a:r>
                  <a:rPr lang="zh-CN" altLang="en-US" sz="2000" b="1" kern="0" dirty="0">
                    <a:solidFill>
                      <a:srgbClr val="000000"/>
                    </a:solidFill>
                    <a:latin typeface="Tahoma" panose="020B0604030504040204"/>
                    <a:ea typeface="宋体" panose="02010600030101010101" pitchFamily="2" charset="-122"/>
                  </a:rPr>
                  <a:t>的捆绑能使</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确定</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oMath>
                </a14:m>
                <a:r>
                  <a:rPr lang="zh-CN" altLang="en-US" sz="2000" b="1" kern="0" dirty="0">
                    <a:solidFill>
                      <a:srgbClr val="000000"/>
                    </a:solidFill>
                    <a:latin typeface="Tahoma" panose="020B0604030504040204"/>
                    <a:ea typeface="宋体" panose="02010600030101010101" pitchFamily="2" charset="-122"/>
                  </a:rPr>
                  <a:t>是最新的，用</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的私钥加密允许</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验证信息来自</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，同时使用</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的公钥加密是为了防止其他想和</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建立不正当连接的实体使用。步骤</a:t>
                </a:r>
                <a:r>
                  <a:rPr lang="en-US" altLang="zh-CN" sz="2000" b="1" kern="0" dirty="0">
                    <a:solidFill>
                      <a:srgbClr val="000000"/>
                    </a:solidFill>
                    <a:latin typeface="Tahoma" panose="020B0604030504040204"/>
                    <a:ea typeface="宋体" panose="02010600030101010101" pitchFamily="2" charset="-122"/>
                  </a:rPr>
                  <a:t>6</a:t>
                </a:r>
                <a:r>
                  <a:rPr lang="zh-CN" altLang="en-US" sz="2000" b="1" kern="0" dirty="0">
                    <a:solidFill>
                      <a:srgbClr val="000000"/>
                    </a:solidFill>
                    <a:latin typeface="Tahoma" panose="020B0604030504040204"/>
                    <a:ea typeface="宋体" panose="02010600030101010101" pitchFamily="2" charset="-122"/>
                  </a:rPr>
                  <a:t>，将用</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的私钥加密的</a:t>
                </a:r>
                <a14:m>
                  <m:oMath xmlns:m="http://schemas.openxmlformats.org/officeDocument/2006/math">
                    <m:r>
                      <a:rPr lang="en-US" altLang="zh-CN" sz="2000" b="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𝑩</m:t>
                        </m:r>
                      </m:sub>
                    </m:sSub>
                    <m:r>
                      <a:rPr lang="en-US" altLang="zh-CN" sz="2000" b="1" i="1" ker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的临时交互号</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smtClean="0">
                            <a:solidFill>
                              <a:srgbClr val="000000"/>
                            </a:solidFill>
                            <a:latin typeface="Cambria Math" panose="02040503050406030204"/>
                            <a:ea typeface="Cambria Math" panose="02040503050406030204"/>
                          </a:rPr>
                          <m:t>𝒃</m:t>
                        </m:r>
                      </m:sub>
                    </m:sSub>
                  </m:oMath>
                </a14:m>
                <a:r>
                  <a:rPr lang="zh-CN" altLang="en-US" sz="2000" b="1" kern="0" dirty="0">
                    <a:solidFill>
                      <a:srgbClr val="000000"/>
                    </a:solidFill>
                    <a:latin typeface="Tahoma" panose="020B0604030504040204"/>
                    <a:ea typeface="宋体" panose="02010600030101010101" pitchFamily="2" charset="-122"/>
                  </a:rPr>
                  <a:t>一起转发给</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得到会话密钥</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oMath>
                </a14:m>
                <a:r>
                  <a:rPr lang="zh-CN" altLang="en-US" sz="2000" b="1" kern="0" dirty="0">
                    <a:solidFill>
                      <a:srgbClr val="000000"/>
                    </a:solidFill>
                    <a:latin typeface="Tahoma" panose="020B0604030504040204"/>
                    <a:ea typeface="宋体" panose="02010600030101010101" pitchFamily="2" charset="-122"/>
                  </a:rPr>
                  <a:t>后用其加密</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𝒃</m:t>
                        </m:r>
                      </m:sub>
                    </m:sSub>
                  </m:oMath>
                </a14:m>
                <a:r>
                  <a:rPr lang="zh-CN" altLang="en-US" sz="2000" b="1" kern="0" dirty="0">
                    <a:solidFill>
                      <a:srgbClr val="000000"/>
                    </a:solidFill>
                    <a:latin typeface="Tahoma" panose="020B0604030504040204"/>
                    <a:ea typeface="宋体" panose="02010600030101010101" pitchFamily="2" charset="-122"/>
                  </a:rPr>
                  <a:t>返回给</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，最后的消息能确保</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知道</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已经获知会话密钥。</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688632"/>
              </a:xfrm>
              <a:prstGeom prst="rect">
                <a:avLst/>
              </a:prstGeom>
              <a:blipFill rotWithShape="1">
                <a:blip r:embed="rId1"/>
                <a:stretch>
                  <a:fillRect l="-2" t="-10"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076056" y="0"/>
            <a:ext cx="406201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15.4 </a:t>
            </a:r>
            <a:r>
              <a:rPr lang="zh-CN" altLang="en-US" sz="2000" dirty="0">
                <a:solidFill>
                  <a:srgbClr val="4F56AD"/>
                </a:solidFill>
                <a:latin typeface="黑体" panose="02010609060101010101" pitchFamily="49" charset="-122"/>
              </a:rPr>
              <a:t>基于非对称加密的远程用户认证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这似乎是一个考虑了各种攻击的安全协议，然而，作者自己找出了缺陷，并作了修正：</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KDC: </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𝑩</m:t>
                        </m:r>
                      </m:sub>
                    </m:sSub>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KDC</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𝑷𝑹</m:t>
                        </m:r>
                      </m:e>
                      <m:sub>
                        <m:r>
                          <a:rPr lang="en-US" altLang="zh-CN" sz="2000" b="1" i="1" kern="0">
                            <a:solidFill>
                              <a:srgbClr val="000000"/>
                            </a:solidFill>
                            <a:latin typeface="Cambria Math" panose="02040503050406030204"/>
                            <a:ea typeface="Cambria Math" panose="02040503050406030204"/>
                          </a:rPr>
                          <m:t>𝒂𝒖𝒕𝒉</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𝑩</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a:solidFill>
                                  <a:srgbClr val="000000"/>
                                </a:solidFill>
                                <a:latin typeface="Cambria Math" panose="02040503050406030204"/>
                                <a:ea typeface="Cambria Math" panose="02040503050406030204"/>
                              </a:rPr>
                              <m:t>𝒃</m:t>
                            </m:r>
                          </m:sub>
                        </m:sSub>
                      </m:e>
                    </m:d>
                    <m:r>
                      <a:rPr lang="en-US" altLang="zh-CN" sz="2000" b="1" i="1" kern="0">
                        <a:solidFill>
                          <a:srgbClr val="000000"/>
                        </a:solidFill>
                        <a:latin typeface="Cambria Math" panose="02040503050406030204"/>
                        <a:ea typeface="Cambria Math" panose="02040503050406030204"/>
                      </a:rPr>
                      <m:t>)</m:t>
                    </m:r>
                  </m:oMath>
                </a14:m>
                <a:endParaRPr lang="en-US" altLang="zh-CN" sz="2000" b="1" i="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a:solidFill>
                              <a:srgbClr val="00000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e>
                    </m:d>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Cambria Math" panose="02040503050406030204"/>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B</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KDC: </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𝑩</m:t>
                        </m:r>
                      </m:sub>
                    </m:sSub>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a:solidFill>
                              <a:srgbClr val="000000"/>
                            </a:solidFill>
                            <a:latin typeface="Cambria Math" panose="02040503050406030204"/>
                            <a:ea typeface="Cambria Math" panose="02040503050406030204"/>
                          </a:rPr>
                          <m:t>𝒂𝒖𝒕𝒉</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oMath>
                </a14:m>
                <a:endParaRPr lang="en-US" altLang="zh-CN" sz="2000" b="1" i="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KDC</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d>
                      <m:dPr>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𝑷𝑹</m:t>
                            </m:r>
                          </m:e>
                          <m:sub>
                            <m:r>
                              <a:rPr lang="en-US" altLang="zh-CN" sz="2000" b="1" i="1" kern="0">
                                <a:solidFill>
                                  <a:srgbClr val="000000"/>
                                </a:solidFill>
                                <a:latin typeface="Cambria Math" panose="02040503050406030204"/>
                                <a:ea typeface="Cambria Math" panose="02040503050406030204"/>
                              </a:rPr>
                              <m:t>𝒂𝒖𝒕𝒉</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a:solidFill>
                                      <a:srgbClr val="000000"/>
                                    </a:solidFill>
                                    <a:latin typeface="Cambria Math" panose="02040503050406030204"/>
                                    <a:ea typeface="Cambria Math" panose="02040503050406030204"/>
                                  </a:rPr>
                                  <m:t>𝒂</m:t>
                                </m:r>
                              </m:sub>
                            </m:sSub>
                          </m:e>
                        </m:d>
                      </m:e>
                    </m:d>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a:solidFill>
                              <a:srgbClr val="000000"/>
                            </a:solidFill>
                            <a:latin typeface="Cambria Math" panose="02040503050406030204"/>
                            <a:ea typeface="Cambria Math" panose="02040503050406030204"/>
                          </a:rPr>
                          <m:t>𝒃</m:t>
                        </m:r>
                      </m:sub>
                    </m:sSub>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𝑷𝑹</m:t>
                        </m:r>
                      </m:e>
                      <m:sub>
                        <m:r>
                          <a:rPr lang="en-US" altLang="zh-CN" sz="2000" b="1" i="1" kern="0">
                            <a:solidFill>
                              <a:srgbClr val="000000"/>
                            </a:solidFill>
                            <a:latin typeface="Cambria Math" panose="02040503050406030204"/>
                            <a:ea typeface="Cambria Math" panose="02040503050406030204"/>
                          </a:rPr>
                          <m:t>𝒂𝒖𝒕𝒉</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FF0000"/>
                                </a:solidFill>
                                <a:latin typeface="Cambria Math" panose="02040503050406030204"/>
                                <a:ea typeface="Cambria Math" panose="02040503050406030204"/>
                              </a:rPr>
                              <m:t>𝑰𝑫</m:t>
                            </m:r>
                          </m:e>
                          <m:sub>
                            <m:r>
                              <a:rPr lang="en-US" altLang="zh-CN" sz="2000" b="1" i="1" kern="0" smtClean="0">
                                <a:solidFill>
                                  <a:srgbClr val="FF0000"/>
                                </a:solidFill>
                                <a:latin typeface="Cambria Math" panose="02040503050406030204"/>
                                <a:ea typeface="Cambria Math" panose="02040503050406030204"/>
                              </a:rPr>
                              <m:t>𝑨</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𝑩</m:t>
                            </m:r>
                          </m:sub>
                        </m:sSub>
                      </m:e>
                    </m:d>
                    <m:r>
                      <a:rPr lang="en-US" altLang="zh-CN" sz="2000" b="1" i="1" kern="0">
                        <a:solidFill>
                          <a:srgbClr val="000000"/>
                        </a:solidFill>
                        <a:latin typeface="Cambria Math" panose="02040503050406030204"/>
                        <a:ea typeface="Cambria Math" panose="02040503050406030204"/>
                      </a:rPr>
                      <m:t>))</m:t>
                    </m:r>
                  </m:oMath>
                </a14:m>
                <a:endParaRPr lang="en-US" altLang="zh-CN" sz="2000" b="1" i="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B</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d>
                      <m:dPr>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a:solidFill>
                                  <a:srgbClr val="00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𝑬</m:t>
                            </m:r>
                            <m:d>
                              <m:dPr>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𝑷𝑹</m:t>
                                    </m:r>
                                  </m:e>
                                  <m:sub>
                                    <m:r>
                                      <a:rPr lang="en-US" altLang="zh-CN" sz="2000" b="1" i="1" kern="0">
                                        <a:solidFill>
                                          <a:srgbClr val="000000"/>
                                        </a:solidFill>
                                        <a:latin typeface="Cambria Math" panose="02040503050406030204"/>
                                        <a:ea typeface="Cambria Math" panose="02040503050406030204"/>
                                      </a:rPr>
                                      <m:t>𝒂𝒖𝒕𝒉</m:t>
                                    </m:r>
                                  </m:sub>
                                </m:sSub>
                                <m:r>
                                  <a:rPr lang="en-US" altLang="zh-CN" sz="2000" b="1" i="1" kern="0">
                                    <a:solidFill>
                                      <a:srgbClr val="000000"/>
                                    </a:solidFill>
                                    <a:latin typeface="Cambria Math" panose="02040503050406030204"/>
                                    <a:ea typeface="Cambria Math" panose="02040503050406030204"/>
                                  </a:rPr>
                                  <m:t>,</m:t>
                                </m:r>
                                <m:d>
                                  <m:dPr>
                                    <m:begChr m:val="["/>
                                    <m:endChr m:val="]"/>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𝒂</m:t>
                                        </m:r>
                                      </m:sub>
                                    </m:sSub>
                                    <m:d>
                                      <m:dPr>
                                        <m:begChr m:val="|"/>
                                        <m:endChr m:val="|"/>
                                        <m:ctrlPr>
                                          <a:rPr lang="en-US" altLang="zh-CN" sz="2000" b="1" i="1" kern="0" smtClean="0">
                                            <a:solidFill>
                                              <a:srgbClr val="000000"/>
                                            </a:solidFill>
                                            <a:latin typeface="Cambria Math" panose="02040503050406030204" pitchFamily="18" charset="0"/>
                                            <a:ea typeface="Cambria Math" panose="02040503050406030204"/>
                                          </a:rPr>
                                        </m:ctrlPr>
                                      </m:dPr>
                                      <m:e>
                                        <m:d>
                                          <m:dPr>
                                            <m:begChr m:val="|"/>
                                            <m:endChr m:val="|"/>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e>
                                        </m:d>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FF0000"/>
                                                </a:solidFill>
                                                <a:latin typeface="Cambria Math" panose="02040503050406030204"/>
                                                <a:ea typeface="Cambria Math" panose="02040503050406030204"/>
                                              </a:rPr>
                                              <m:t>𝑰𝑫</m:t>
                                            </m:r>
                                          </m:e>
                                          <m:sub>
                                            <m:r>
                                              <a:rPr lang="en-US" altLang="zh-CN" sz="2000" b="1" i="1" kern="0" smtClean="0">
                                                <a:solidFill>
                                                  <a:srgbClr val="FF0000"/>
                                                </a:solidFill>
                                                <a:latin typeface="Cambria Math" panose="02040503050406030204"/>
                                                <a:ea typeface="Cambria Math" panose="02040503050406030204"/>
                                              </a:rPr>
                                              <m:t>𝑨</m:t>
                                            </m:r>
                                          </m:sub>
                                        </m:sSub>
                                      </m:e>
                                    </m:d>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𝑰𝑫</m:t>
                                        </m:r>
                                      </m:e>
                                      <m:sub>
                                        <m:r>
                                          <a:rPr lang="en-US" altLang="zh-CN" sz="2000" b="1" i="1" kern="0" smtClean="0">
                                            <a:solidFill>
                                              <a:srgbClr val="000000"/>
                                            </a:solidFill>
                                            <a:latin typeface="Cambria Math" panose="02040503050406030204"/>
                                            <a:ea typeface="Cambria Math" panose="02040503050406030204"/>
                                          </a:rPr>
                                          <m:t>𝑩</m:t>
                                        </m:r>
                                      </m:sub>
                                    </m:sSub>
                                  </m:e>
                                </m:d>
                              </m:e>
                            </m:d>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chemeClr val="tx1"/>
                                    </a:solidFill>
                                    <a:latin typeface="Cambria Math" panose="02040503050406030204" pitchFamily="18" charset="0"/>
                                    <a:ea typeface="Cambria Math" panose="02040503050406030204"/>
                                  </a:rPr>
                                </m:ctrlPr>
                              </m:sSubPr>
                              <m:e>
                                <m:r>
                                  <a:rPr lang="en-US" altLang="zh-CN" sz="2000" b="1" i="1" kern="0">
                                    <a:solidFill>
                                      <a:schemeClr val="tx1"/>
                                    </a:solidFill>
                                    <a:latin typeface="Cambria Math" panose="02040503050406030204"/>
                                    <a:ea typeface="Cambria Math" panose="02040503050406030204"/>
                                  </a:rPr>
                                  <m:t>𝑵</m:t>
                                </m:r>
                              </m:e>
                              <m:sub>
                                <m:r>
                                  <a:rPr lang="en-US" altLang="zh-CN" sz="2000" b="1" i="1" kern="0">
                                    <a:solidFill>
                                      <a:schemeClr val="tx1"/>
                                    </a:solidFill>
                                    <a:latin typeface="Cambria Math" panose="02040503050406030204"/>
                                    <a:ea typeface="Cambria Math" panose="02040503050406030204"/>
                                  </a:rPr>
                                  <m:t>𝒃</m:t>
                                </m:r>
                              </m:sub>
                            </m:sSub>
                          </m:e>
                        </m:d>
                      </m:e>
                    </m:d>
                  </m:oMath>
                </a14:m>
                <a:endParaRPr lang="en-US" altLang="zh-CN" sz="2000" b="1" i="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mj-lt"/>
                  <a:buAutoNum type="arabicPeriod"/>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𝑬</m:t>
                    </m:r>
                    <m:d>
                      <m:dPr>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𝒃</m:t>
                            </m:r>
                          </m:sub>
                        </m:sSub>
                      </m:e>
                    </m:d>
                  </m:oMath>
                </a14:m>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688632"/>
              </a:xfrm>
              <a:prstGeom prst="rect">
                <a:avLst/>
              </a:prstGeom>
              <a:blipFill rotWithShape="1">
                <a:blip r:embed="rId1"/>
                <a:stretch>
                  <a:fillRect l="-2" t="-10"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076056" y="0"/>
            <a:ext cx="406201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15.4 </a:t>
            </a:r>
            <a:r>
              <a:rPr lang="zh-CN" altLang="en-US" sz="2000" dirty="0">
                <a:solidFill>
                  <a:srgbClr val="4F56AD"/>
                </a:solidFill>
                <a:latin typeface="黑体" panose="02010609060101010101" pitchFamily="49" charset="-122"/>
              </a:rPr>
              <a:t>基于非对称加密的远程用户认证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在步骤</a:t>
                </a:r>
                <a:r>
                  <a:rPr lang="en-US" altLang="zh-CN" sz="2000" b="1" kern="0" dirty="0">
                    <a:solidFill>
                      <a:srgbClr val="000000"/>
                    </a:solidFill>
                    <a:latin typeface="Tahoma" panose="020B0604030504040204"/>
                    <a:ea typeface="宋体" panose="02010600030101010101" pitchFamily="2" charset="-122"/>
                  </a:rPr>
                  <a:t>5</a:t>
                </a:r>
                <a:r>
                  <a:rPr lang="zh-CN" altLang="en-US" sz="2000" b="1" kern="0" dirty="0">
                    <a:solidFill>
                      <a:srgbClr val="000000"/>
                    </a:solidFill>
                    <a:latin typeface="Tahoma" panose="020B0604030504040204"/>
                    <a:ea typeface="宋体" panose="02010600030101010101" pitchFamily="2" charset="-122"/>
                  </a:rPr>
                  <a:t>和步骤</a:t>
                </a:r>
                <a:r>
                  <a:rPr lang="en-US" altLang="zh-CN" sz="2000" b="1" kern="0" dirty="0">
                    <a:solidFill>
                      <a:srgbClr val="000000"/>
                    </a:solidFill>
                    <a:latin typeface="Tahoma" panose="020B0604030504040204"/>
                    <a:ea typeface="宋体" panose="02010600030101010101" pitchFamily="2" charset="-122"/>
                  </a:rPr>
                  <a:t>6</a:t>
                </a:r>
                <a:r>
                  <a:rPr lang="zh-CN" altLang="en-US" sz="2000" b="1" kern="0" dirty="0">
                    <a:solidFill>
                      <a:srgbClr val="000000"/>
                    </a:solidFill>
                    <a:latin typeface="Tahoma" panose="020B0604030504040204"/>
                    <a:ea typeface="宋体" panose="02010600030101010101" pitchFamily="2" charset="-122"/>
                  </a:rPr>
                  <a:t>中，</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的标志</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oMath>
                </a14:m>
                <a:r>
                  <a:rPr lang="zh-CN" altLang="en-US" sz="2000" b="1" kern="0" dirty="0">
                    <a:solidFill>
                      <a:srgbClr val="000000"/>
                    </a:solidFill>
                    <a:latin typeface="Tahoma" panose="020B0604030504040204"/>
                    <a:ea typeface="宋体" panose="02010600030101010101" pitchFamily="2" charset="-122"/>
                  </a:rPr>
                  <a:t>被加入了用</a:t>
                </a:r>
                <a:r>
                  <a:rPr lang="en-US" altLang="zh-CN" sz="2000" b="1" kern="0" dirty="0">
                    <a:solidFill>
                      <a:srgbClr val="000000"/>
                    </a:solidFill>
                    <a:latin typeface="Tahoma" panose="020B0604030504040204"/>
                    <a:ea typeface="宋体" panose="02010600030101010101" pitchFamily="2" charset="-122"/>
                  </a:rPr>
                  <a:t>KDC</a:t>
                </a:r>
                <a:r>
                  <a:rPr lang="zh-CN" altLang="en-US" sz="2000" b="1" kern="0" dirty="0">
                    <a:solidFill>
                      <a:srgbClr val="000000"/>
                    </a:solidFill>
                    <a:latin typeface="Tahoma" panose="020B0604030504040204"/>
                    <a:ea typeface="宋体" panose="02010600030101010101" pitchFamily="2" charset="-122"/>
                  </a:rPr>
                  <a:t>加密的项目集，这将会话密钥</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oMath>
                </a14:m>
                <a:r>
                  <a:rPr lang="zh-CN" altLang="en-US" sz="2000" b="1" kern="0" dirty="0">
                    <a:solidFill>
                      <a:srgbClr val="000000"/>
                    </a:solidFill>
                    <a:latin typeface="Tahoma" panose="020B0604030504040204"/>
                    <a:ea typeface="宋体" panose="02010600030101010101" pitchFamily="2" charset="-122"/>
                  </a:rPr>
                  <a:t>和双方标志捆绑在一起。</a:t>
                </a:r>
                <a:r>
                  <a:rPr lang="en-US" altLang="zh-CN" sz="2000" b="1" kern="0" dirty="0">
                    <a:solidFill>
                      <a:srgbClr val="000000"/>
                    </a:solidFill>
                    <a:ea typeface="Cambria Math" panose="02040503050406030204"/>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oMath>
                </a14:m>
                <a:r>
                  <a:rPr lang="zh-CN" altLang="en-US" sz="2000" b="1" kern="0" dirty="0">
                    <a:solidFill>
                      <a:srgbClr val="000000"/>
                    </a:solidFill>
                    <a:latin typeface="Tahoma" panose="020B0604030504040204"/>
                    <a:ea typeface="宋体" panose="02010600030101010101" pitchFamily="2" charset="-122"/>
                  </a:rPr>
                  <a:t>的加入说明了临时交互号</a:t>
                </a:r>
                <a14:m>
                  <m:oMath xmlns:m="http://schemas.openxmlformats.org/officeDocument/2006/math">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𝒂</m:t>
                        </m:r>
                      </m:sub>
                    </m:sSub>
                  </m:oMath>
                </a14:m>
                <a:r>
                  <a:rPr lang="zh-CN" altLang="en-US" sz="2000" b="1" kern="0" dirty="0">
                    <a:solidFill>
                      <a:srgbClr val="000000"/>
                    </a:solidFill>
                    <a:latin typeface="Tahoma" panose="020B0604030504040204"/>
                    <a:ea typeface="宋体" panose="02010600030101010101" pitchFamily="2" charset="-122"/>
                  </a:rPr>
                  <a:t>在</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产生的所有临时交互号中是唯一的，但并非在双方产生的临时交互号中都是唯一的，即</a:t>
                </a:r>
                <a14:m>
                  <m:oMath xmlns:m="http://schemas.openxmlformats.org/officeDocument/2006/math">
                    <m:r>
                      <a:rPr lang="en-US" altLang="zh-CN" sz="2000" b="1" i="0"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𝑵</m:t>
                        </m:r>
                      </m:e>
                      <m:sub>
                        <m:r>
                          <a:rPr lang="en-US" altLang="zh-CN" sz="2000" b="1" i="1" kern="0">
                            <a:solidFill>
                              <a:srgbClr val="000000"/>
                            </a:solidFill>
                            <a:latin typeface="Cambria Math" panose="02040503050406030204"/>
                            <a:ea typeface="Cambria Math" panose="02040503050406030204"/>
                          </a:rPr>
                          <m:t>𝒂</m:t>
                        </m:r>
                      </m:sub>
                    </m:sSub>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才能唯一的标志连接请求来自于</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该例和之前描述的协议可以说明，看起来安全的协议也需要不断的分析修正。这个例子强调了在认证领域中想要完美是很困难的。</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688632"/>
              </a:xfrm>
              <a:prstGeom prst="rect">
                <a:avLst/>
              </a:prstGeom>
              <a:blipFill rotWithShape="1">
                <a:blip r:embed="rId1"/>
                <a:stretch>
                  <a:fillRect l="-2" t="-10"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076056" y="0"/>
            <a:ext cx="406201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15.4 </a:t>
            </a:r>
            <a:r>
              <a:rPr lang="zh-CN" altLang="en-US" sz="2000" dirty="0">
                <a:solidFill>
                  <a:srgbClr val="4F56AD"/>
                </a:solidFill>
                <a:latin typeface="黑体" panose="02010609060101010101" pitchFamily="49" charset="-122"/>
              </a:rPr>
              <a:t>基于非对称加密的远程用户认证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2"/>
                </a:pPr>
                <a:r>
                  <a:rPr lang="zh-CN" altLang="en-US" sz="2400" b="1" kern="0" dirty="0">
                    <a:solidFill>
                      <a:srgbClr val="E24C05"/>
                    </a:solidFill>
                    <a:latin typeface="Tahoma" panose="020B0604030504040204"/>
                    <a:ea typeface="宋体" panose="02010600030101010101" pitchFamily="2" charset="-122"/>
                  </a:rPr>
                  <a:t>单向认证</a:t>
                </a:r>
                <a:endParaRPr lang="en-US" altLang="zh-CN" sz="2400" b="1" kern="0" dirty="0">
                  <a:solidFill>
                    <a:srgbClr val="E24C05"/>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我们已经介绍了适合电子邮件的公钥加密</a:t>
                </a:r>
                <a:r>
                  <a:rPr lang="zh-CN" altLang="en-US" sz="2000" b="1" kern="0" dirty="0" smtClean="0">
                    <a:solidFill>
                      <a:srgbClr val="000000"/>
                    </a:solidFill>
                    <a:latin typeface="Tahoma" panose="020B0604030504040204"/>
                    <a:ea typeface="宋体" panose="02010600030101010101" pitchFamily="2" charset="-122"/>
                  </a:rPr>
                  <a:t>方法</a:t>
                </a:r>
                <a:r>
                  <a:rPr lang="en-US" altLang="zh-CN" sz="2000" b="1" kern="0" dirty="0" smtClean="0">
                    <a:solidFill>
                      <a:srgbClr val="000000"/>
                    </a:solidFill>
                    <a:latin typeface="Tahoma" panose="020B0604030504040204"/>
                    <a:ea typeface="宋体" panose="02010600030101010101" pitchFamily="2" charset="-122"/>
                  </a:rPr>
                  <a:t>(</a:t>
                </a:r>
                <a:r>
                  <a:rPr lang="zh-CN" altLang="en-US" sz="2000" b="1" kern="0" dirty="0" smtClean="0">
                    <a:solidFill>
                      <a:srgbClr val="000000"/>
                    </a:solidFill>
                    <a:latin typeface="Tahoma" panose="020B0604030504040204"/>
                    <a:ea typeface="宋体" panose="02010600030101010101" pitchFamily="2" charset="-122"/>
                  </a:rPr>
                  <a:t>图</a:t>
                </a:r>
                <a:r>
                  <a:rPr lang="en-US" altLang="zh-CN" sz="2000" b="1" kern="0" dirty="0" smtClean="0">
                    <a:solidFill>
                      <a:srgbClr val="000000"/>
                    </a:solidFill>
                    <a:latin typeface="Tahoma" panose="020B0604030504040204"/>
                    <a:ea typeface="宋体" panose="02010600030101010101" pitchFamily="2" charset="-122"/>
                  </a:rPr>
                  <a:t>12.1)</a:t>
                </a:r>
                <a:r>
                  <a:rPr lang="zh-CN" altLang="en-US" sz="2000" b="1" kern="0" dirty="0" smtClean="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对全部信息的直接加密包括了保密、认证或者两者都有。这些方法要求或者发送者已知接受者的公钥</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保密</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，或者接受者知道发送者的公钥</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认证</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，或者两者皆有</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保密和认证</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。另外，对可能很长的消息来说，公钥算法必须执行一次或者两次。</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如果保密性是首先考虑的，以下方法可能更有效：</a:t>
                </a:r>
                <a:endParaRPr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𝑬</m:t>
                    </m:r>
                    <m:d>
                      <m:dPr>
                        <m:ctrlPr>
                          <a:rPr lang="en-US" altLang="zh-CN" sz="2000" b="1" i="1" kern="0" smtClea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𝑷𝑼</m:t>
                            </m:r>
                          </m:e>
                          <m:sub>
                            <m:r>
                              <a:rPr lang="en-US" altLang="zh-CN" sz="2000" b="1" i="1" kern="0" smtClean="0">
                                <a:solidFill>
                                  <a:srgbClr val="000000"/>
                                </a:solidFill>
                                <a:latin typeface="Cambria Math" panose="02040503050406030204"/>
                                <a:ea typeface="Cambria Math" panose="02040503050406030204"/>
                              </a:rPr>
                              <m:t>𝒃</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𝑲</m:t>
                            </m:r>
                          </m:e>
                          <m:sub>
                            <m:r>
                              <a:rPr lang="en-US" altLang="zh-CN" sz="2000" b="1" i="1" kern="0" smtClean="0">
                                <a:solidFill>
                                  <a:srgbClr val="000000"/>
                                </a:solidFill>
                                <a:latin typeface="Cambria Math" panose="02040503050406030204"/>
                                <a:ea typeface="Cambria Math" panose="02040503050406030204"/>
                              </a:rPr>
                              <m:t>𝒔</m:t>
                            </m:r>
                          </m:sub>
                        </m:sSub>
                      </m:e>
                    </m:d>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𝑬</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𝑲</m:t>
                        </m:r>
                      </m:e>
                      <m:sub>
                        <m:r>
                          <a:rPr lang="en-US" altLang="zh-CN" sz="2000" b="1" i="1" kern="0">
                            <a:solidFill>
                              <a:srgbClr val="000000"/>
                            </a:solidFill>
                            <a:latin typeface="Cambria Math" panose="02040503050406030204"/>
                            <a:ea typeface="Cambria Math" panose="02040503050406030204"/>
                          </a:rPr>
                          <m:t>𝒔</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𝑴</m:t>
                    </m:r>
                    <m:r>
                      <a:rPr lang="en-US" altLang="zh-CN" sz="2000" b="1" i="1" kern="0" smtClea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此时，消息用会话密钥加密，</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用</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的公钥加密会话密钥，只有</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能解密得到会话密钥然后使用该密钥解密消息，该方法比只用</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的公钥简单的加密全部消息更有效。</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688632"/>
              </a:xfrm>
              <a:prstGeom prst="rect">
                <a:avLst/>
              </a:prstGeom>
              <a:blipFill rotWithShape="1">
                <a:blip r:embed="rId1"/>
                <a:stretch>
                  <a:fillRect l="-2" t="-10"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076056" y="0"/>
            <a:ext cx="406201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15.4 </a:t>
            </a:r>
            <a:r>
              <a:rPr lang="zh-CN" altLang="en-US" sz="2000" dirty="0">
                <a:solidFill>
                  <a:srgbClr val="4F56AD"/>
                </a:solidFill>
                <a:latin typeface="黑体" panose="02010609060101010101" pitchFamily="49" charset="-122"/>
              </a:rPr>
              <a:t>基于非对称加密的远程用户认证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如果主要考虑认证，则数字签名就可以满足：</a:t>
                </a:r>
                <a:endParaRPr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𝑴</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m:t>
                        </m:r>
                        <m:r>
                          <a:rPr lang="en-US" altLang="zh-CN" sz="2000" b="1" i="1" kern="0" smtClean="0">
                            <a:solidFill>
                              <a:srgbClr val="000000"/>
                            </a:solidFill>
                            <a:latin typeface="Cambria Math" panose="02040503050406030204"/>
                            <a:ea typeface="Cambria Math" panose="02040503050406030204"/>
                          </a:rPr>
                          <m:t>𝑹</m:t>
                        </m:r>
                      </m:e>
                      <m:sub>
                        <m:r>
                          <a:rPr lang="en-US" altLang="zh-CN" sz="2000" b="1" i="1" kern="0" smtClean="0">
                            <a:solidFill>
                              <a:srgbClr val="00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𝑯</m:t>
                    </m:r>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𝑴</m:t>
                    </m:r>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该方法可以保证</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事后不能否认发送过的消息，但该技术对其他对手也是公开的。</a:t>
                </a: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写了一封包含一个能节省公司钱财的办法的邮件给他的老板</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，附上自己的签名后发送进电子邮件系统，最后该消息会被传递到</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的邮箱。但是，假定</a:t>
                </a:r>
                <a:r>
                  <a:rPr lang="en-US" altLang="zh-CN" sz="2000" b="1" kern="0" dirty="0">
                    <a:solidFill>
                      <a:srgbClr val="000000"/>
                    </a:solidFill>
                    <a:latin typeface="Tahoma" panose="020B0604030504040204"/>
                    <a:ea typeface="宋体" panose="02010600030101010101" pitchFamily="2" charset="-122"/>
                  </a:rPr>
                  <a:t>Max</a:t>
                </a:r>
                <a:r>
                  <a:rPr lang="zh-CN" altLang="en-US" sz="2000" b="1" kern="0" dirty="0">
                    <a:solidFill>
                      <a:srgbClr val="000000"/>
                    </a:solidFill>
                    <a:latin typeface="Tahoma" panose="020B0604030504040204"/>
                    <a:ea typeface="宋体" panose="02010600030101010101" pitchFamily="2" charset="-122"/>
                  </a:rPr>
                  <a:t>听说了</a:t>
                </a: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的想法，在邮件传送之前访问了邮件列表，找到</a:t>
                </a: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的邮件、去掉其签名并换成自己的，后将邮件传递给</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，最终</a:t>
                </a:r>
                <a:r>
                  <a:rPr lang="en-US" altLang="zh-CN" sz="2000" b="1" kern="0" dirty="0">
                    <a:solidFill>
                      <a:srgbClr val="000000"/>
                    </a:solidFill>
                    <a:latin typeface="Tahoma" panose="020B0604030504040204"/>
                    <a:ea typeface="宋体" panose="02010600030101010101" pitchFamily="2" charset="-122"/>
                  </a:rPr>
                  <a:t>Max</a:t>
                </a:r>
                <a:r>
                  <a:rPr lang="zh-CN" altLang="en-US" sz="2000" b="1" kern="0" dirty="0">
                    <a:solidFill>
                      <a:srgbClr val="000000"/>
                    </a:solidFill>
                    <a:latin typeface="Tahoma" panose="020B0604030504040204"/>
                    <a:ea typeface="宋体" panose="02010600030101010101" pitchFamily="2" charset="-122"/>
                  </a:rPr>
                  <a:t>会得到该想法的所有权。</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为了防止这种情况，消息和签名都要</a:t>
                </a:r>
                <a:r>
                  <a:rPr lang="zh-CN" altLang="en-US" sz="2000" b="1" kern="0">
                    <a:solidFill>
                      <a:srgbClr val="000000"/>
                    </a:solidFill>
                    <a:latin typeface="Tahoma" panose="020B0604030504040204"/>
                    <a:ea typeface="宋体" panose="02010600030101010101" pitchFamily="2" charset="-122"/>
                  </a:rPr>
                  <a:t>用接收者</a:t>
                </a:r>
                <a:r>
                  <a:rPr lang="zh-CN" altLang="en-US" sz="2000" b="1" kern="0" dirty="0">
                    <a:solidFill>
                      <a:srgbClr val="000000"/>
                    </a:solidFill>
                    <a:latin typeface="Tahoma" panose="020B0604030504040204"/>
                    <a:ea typeface="宋体" panose="02010600030101010101" pitchFamily="2" charset="-122"/>
                  </a:rPr>
                  <a:t>公钥加密：</a:t>
                </a:r>
                <a:endParaRPr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0" kern="0" smtClean="0">
                        <a:solidFill>
                          <a:srgbClr val="000000"/>
                        </a:solidFill>
                        <a:latin typeface="Cambria Math" panose="02040503050406030204"/>
                        <a:ea typeface="Cambria Math" panose="02040503050406030204"/>
                      </a:rPr>
                      <m:t>𝐄</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a:solidFill>
                              <a:srgbClr val="000000"/>
                            </a:solidFill>
                            <a:latin typeface="Cambria Math" panose="02040503050406030204"/>
                            <a:ea typeface="Cambria Math" panose="02040503050406030204"/>
                          </a:rPr>
                          <m:t>𝒃</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pitchFamily="18" charset="0"/>
                        <a:ea typeface="Cambria Math" panose="02040503050406030204"/>
                      </a:rPr>
                      <m:t>𝑴</m:t>
                    </m:r>
                    <m:r>
                      <a:rPr lang="en-US" altLang="zh-CN" sz="2000" b="1" i="1" kern="0" smtClean="0">
                        <a:solidFill>
                          <a:srgbClr val="000000"/>
                        </a:solidFill>
                        <a:latin typeface="Cambria Math" panose="02040503050406030204" pitchFamily="18" charset="0"/>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d>
                      <m:dPr>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𝑷𝑹</m:t>
                            </m:r>
                          </m:e>
                          <m:sub>
                            <m:r>
                              <a:rPr lang="en-US" altLang="zh-CN" sz="2000" b="1" i="1" kern="0">
                                <a:solidFill>
                                  <a:srgbClr val="00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𝑯</m:t>
                        </m:r>
                        <m:d>
                          <m:dPr>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𝑴</m:t>
                            </m:r>
                          </m:e>
                        </m:d>
                      </m:e>
                    </m:d>
                    <m:r>
                      <a:rPr lang="en-US" altLang="zh-CN" sz="2000" b="1" i="1" kern="0" smtClean="0">
                        <a:solidFill>
                          <a:srgbClr val="000000"/>
                        </a:solidFill>
                        <a:latin typeface="Cambria Math" panose="02040503050406030204" pitchFamily="18" charset="0"/>
                        <a:ea typeface="Cambria Math" panose="02040503050406030204"/>
                      </a:rPr>
                      <m:t>]</m:t>
                    </m:r>
                    <m:r>
                      <a:rPr lang="en-US" altLang="zh-CN" sz="2000" b="1" i="1" kern="0" smtClea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688632"/>
              </a:xfrm>
              <a:prstGeom prst="rect">
                <a:avLst/>
              </a:prstGeom>
              <a:blipFill rotWithShape="1">
                <a:blip r:embed="rId1"/>
                <a:stretch>
                  <a:fillRect l="-2" t="-10"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076056" y="0"/>
            <a:ext cx="406201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15.4 </a:t>
            </a:r>
            <a:r>
              <a:rPr lang="zh-CN" altLang="en-US" sz="2000" dirty="0">
                <a:solidFill>
                  <a:srgbClr val="4F56AD"/>
                </a:solidFill>
                <a:latin typeface="黑体" panose="02010609060101010101" pitchFamily="49" charset="-122"/>
              </a:rPr>
              <a:t>基于非对称加密的远程用户认证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后两种方案要求</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知道</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的公钥并且是新鲜的，用第</a:t>
                </a:r>
                <a:r>
                  <a:rPr lang="en-US" altLang="zh-CN" sz="2000" b="1" kern="0" dirty="0">
                    <a:solidFill>
                      <a:srgbClr val="000000"/>
                    </a:solidFill>
                    <a:latin typeface="Tahoma" panose="020B0604030504040204"/>
                    <a:ea typeface="宋体" panose="02010600030101010101" pitchFamily="2" charset="-122"/>
                  </a:rPr>
                  <a:t>14</a:t>
                </a:r>
                <a:r>
                  <a:rPr lang="zh-CN" altLang="en-US" sz="2000" b="1" kern="0" dirty="0">
                    <a:solidFill>
                      <a:srgbClr val="000000"/>
                    </a:solidFill>
                    <a:latin typeface="Tahoma" panose="020B0604030504040204"/>
                    <a:ea typeface="宋体" panose="02010600030101010101" pitchFamily="2" charset="-122"/>
                  </a:rPr>
                  <a:t>章介绍的数字证书来保证。则有</a:t>
                </a:r>
                <a:endParaRPr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B: </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𝑴</m:t>
                    </m:r>
                    <m:r>
                      <a:rPr lang="en-US" altLang="zh-CN" sz="2000" b="1" i="1" kern="0" smtClean="0">
                        <a:solidFill>
                          <a:srgbClr val="000000"/>
                        </a:solidFill>
                        <a:latin typeface="Cambria Math" panose="02040503050406030204" pitchFamily="18" charset="0"/>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d>
                      <m:dPr>
                        <m:ctrlPr>
                          <a:rPr lang="en-US" altLang="zh-CN" sz="2000" b="1" i="1" kern="0">
                            <a:solidFill>
                              <a:srgbClr val="000000"/>
                            </a:solidFill>
                            <a:latin typeface="Cambria Math" panose="02040503050406030204" pitchFamily="18" charset="0"/>
                            <a:ea typeface="Cambria Math" panose="02040503050406030204"/>
                          </a:rPr>
                        </m:ctrlPr>
                      </m:dPr>
                      <m:e>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𝑷𝑹</m:t>
                            </m:r>
                          </m:e>
                          <m:sub>
                            <m:r>
                              <a:rPr lang="en-US" altLang="zh-CN" sz="2000" b="1" i="1" kern="0">
                                <a:solidFill>
                                  <a:srgbClr val="00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𝑯</m:t>
                        </m:r>
                        <m:d>
                          <m:dPr>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𝑴</m:t>
                            </m:r>
                          </m:e>
                        </m:d>
                      </m:e>
                    </m:d>
                    <m:r>
                      <a:rPr lang="en-US" altLang="zh-CN" sz="2000" b="1" i="1" kern="0" smtClean="0">
                        <a:solidFill>
                          <a:srgbClr val="000000"/>
                        </a:solidFill>
                        <a:latin typeface="Cambria Math" panose="02040503050406030204" pitchFamily="18" charset="0"/>
                        <a:ea typeface="Cambria Math" panose="02040503050406030204"/>
                      </a:rPr>
                      <m:t>|</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𝑬</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m:t>
                        </m:r>
                        <m:r>
                          <a:rPr lang="en-US" altLang="zh-CN" sz="2000" b="1" i="1" kern="0" smtClean="0">
                            <a:solidFill>
                              <a:srgbClr val="000000"/>
                            </a:solidFill>
                            <a:latin typeface="Cambria Math" panose="02040503050406030204"/>
                            <a:ea typeface="Cambria Math" panose="02040503050406030204"/>
                          </a:rPr>
                          <m:t>𝑹</m:t>
                        </m:r>
                      </m:e>
                      <m:sub>
                        <m:r>
                          <a:rPr lang="en-US" altLang="zh-CN" sz="2000" b="1" i="1" kern="0">
                            <a:solidFill>
                              <a:srgbClr val="000000"/>
                            </a:solidFill>
                            <a:latin typeface="Cambria Math" panose="02040503050406030204"/>
                            <a:ea typeface="Cambria Math" panose="02040503050406030204"/>
                          </a:rPr>
                          <m:t>𝒂</m:t>
                        </m:r>
                        <m:r>
                          <a:rPr lang="en-US" altLang="zh-CN" sz="2000" b="1" i="1" kern="0" smtClean="0">
                            <a:solidFill>
                              <a:srgbClr val="000000"/>
                            </a:solidFill>
                            <a:latin typeface="Cambria Math" panose="02040503050406030204"/>
                            <a:ea typeface="Cambria Math" panose="02040503050406030204"/>
                          </a:rPr>
                          <m:t>𝒔</m:t>
                        </m:r>
                      </m:sub>
                    </m:sSub>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pitchFamily="18" charset="0"/>
                        <a:ea typeface="Cambria Math" panose="02040503050406030204"/>
                      </a:rPr>
                      <m:t>𝑻</m:t>
                    </m:r>
                    <m:r>
                      <a:rPr lang="en-US" altLang="zh-CN" sz="2000" b="1" i="1" kern="0" smtClean="0">
                        <a:solidFill>
                          <a:srgbClr val="000000"/>
                        </a:solidFill>
                        <a:latin typeface="Cambria Math" panose="02040503050406030204" pitchFamily="18" charset="0"/>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𝑰𝑫</m:t>
                        </m:r>
                      </m:e>
                      <m:sub>
                        <m:r>
                          <a:rPr lang="en-US" altLang="zh-CN" sz="2000" b="1" i="1" kern="0">
                            <a:solidFill>
                              <a:srgbClr val="000000"/>
                            </a:solidFill>
                            <a:latin typeface="Cambria Math" panose="02040503050406030204"/>
                            <a:ea typeface="Cambria Math" panose="02040503050406030204"/>
                          </a:rPr>
                          <m:t>𝑨</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𝑷𝑼</m:t>
                        </m:r>
                      </m:e>
                      <m:sub>
                        <m:r>
                          <a:rPr lang="en-US" altLang="zh-CN" sz="2000" b="1" i="1" kern="0">
                            <a:solidFill>
                              <a:srgbClr val="000000"/>
                            </a:solidFill>
                            <a:latin typeface="Cambria Math" panose="02040503050406030204"/>
                            <a:ea typeface="Cambria Math" panose="02040503050406030204"/>
                          </a:rPr>
                          <m:t>𝒂</m:t>
                        </m:r>
                      </m:sub>
                    </m:sSub>
                    <m:r>
                      <a:rPr lang="en-US" altLang="zh-CN" sz="2000" b="1" i="1" kern="0">
                        <a:solidFill>
                          <a:srgbClr val="000000"/>
                        </a:solidFill>
                        <a:latin typeface="Cambria Math" panose="02040503050406030204"/>
                        <a:ea typeface="Cambria Math" panose="02040503050406030204"/>
                      </a:rPr>
                      <m:t>)</m:t>
                    </m:r>
                  </m:oMath>
                </a14:m>
                <a:endParaRPr lang="en-US" altLang="zh-CN" sz="2000" b="1" i="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发送给</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的信息包括：消息</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对消息的签名和用认证服务器私钥加密的</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的证书。如果同时要求保密，则全部的消息都要使用</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的公钥加密，或者，用会话密钥加密全部消息，该会话密钥用</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的公钥加密后传给</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。这种方法将在第</a:t>
                </a:r>
                <a:r>
                  <a:rPr lang="en-US" altLang="zh-CN" sz="2000" b="1" kern="0" dirty="0">
                    <a:solidFill>
                      <a:srgbClr val="000000"/>
                    </a:solidFill>
                    <a:latin typeface="Tahoma" panose="020B0604030504040204"/>
                    <a:ea typeface="宋体" panose="02010600030101010101" pitchFamily="2" charset="-122"/>
                  </a:rPr>
                  <a:t>19</a:t>
                </a:r>
                <a:r>
                  <a:rPr lang="zh-CN" altLang="en-US" sz="2000" b="1" kern="0" dirty="0">
                    <a:solidFill>
                      <a:srgbClr val="000000"/>
                    </a:solidFill>
                    <a:latin typeface="Tahoma" panose="020B0604030504040204"/>
                    <a:ea typeface="宋体" panose="02010600030101010101" pitchFamily="2" charset="-122"/>
                  </a:rPr>
                  <a:t>章介绍。</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5688632"/>
              </a:xfrm>
              <a:prstGeom prst="rect">
                <a:avLst/>
              </a:prstGeom>
              <a:blipFill rotWithShape="1">
                <a:blip r:embed="rId1"/>
                <a:stretch>
                  <a:fillRect l="-2" t="-10"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076056" y="0"/>
            <a:ext cx="406201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15.4 </a:t>
            </a:r>
            <a:r>
              <a:rPr lang="zh-CN" altLang="en-US" sz="2000" dirty="0">
                <a:solidFill>
                  <a:srgbClr val="4F56AD"/>
                </a:solidFill>
                <a:latin typeface="黑体" panose="02010609060101010101" pitchFamily="49" charset="-122"/>
              </a:rPr>
              <a:t>基于非对称加密的远程用户认证</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r>
                  <a:rPr lang="zh-CN" altLang="en-US" dirty="0"/>
                  <a:t>在单向认证中，对签名的信息添加保密性的方法是</a:t>
                </a:r>
                <a:r>
                  <a:rPr lang="en-US" altLang="zh-CN" sz="2800" b="1" kern="0" dirty="0">
                    <a:solidFill>
                      <a:srgbClr val="000000"/>
                    </a:solidFill>
                    <a:latin typeface="Tahoma" panose="020B0604030504040204"/>
                    <a:ea typeface="宋体" panose="02010600030101010101" pitchFamily="2" charset="-122"/>
                  </a:rPr>
                  <a:t>A</a:t>
                </a:r>
                <a14:m>
                  <m:oMath xmlns:m="http://schemas.openxmlformats.org/officeDocument/2006/math">
                    <m:r>
                      <a:rPr lang="en-US" altLang="zh-CN" sz="2800" b="1" i="1" kern="0">
                        <a:solidFill>
                          <a:srgbClr val="000000"/>
                        </a:solidFill>
                        <a:latin typeface="Cambria Math" panose="02040503050406030204"/>
                        <a:ea typeface="Cambria Math" panose="02040503050406030204"/>
                      </a:rPr>
                      <m:t>→</m:t>
                    </m:r>
                  </m:oMath>
                </a14:m>
                <a:r>
                  <a:rPr lang="en-US" altLang="zh-CN" sz="2800" b="1" kern="0" dirty="0">
                    <a:solidFill>
                      <a:srgbClr val="000000"/>
                    </a:solidFill>
                    <a:latin typeface="Tahoma" panose="020B0604030504040204"/>
                    <a:ea typeface="宋体" panose="02010600030101010101" pitchFamily="2" charset="-122"/>
                  </a:rPr>
                  <a:t>B:</a:t>
                </a:r>
                <a14:m>
                  <m:oMath xmlns:m="http://schemas.openxmlformats.org/officeDocument/2006/math">
                    <m:r>
                      <a:rPr lang="en-US" altLang="zh-CN" sz="2800" b="1" kern="0" smtClean="0">
                        <a:solidFill>
                          <a:srgbClr val="000000"/>
                        </a:solidFill>
                        <a:latin typeface="Cambria Math" panose="02040503050406030204"/>
                        <a:ea typeface="Cambria Math" panose="02040503050406030204"/>
                      </a:rPr>
                      <m:t>𝐄</m:t>
                    </m:r>
                    <m:r>
                      <a:rPr lang="en-US" altLang="zh-CN" sz="2800" b="1" i="1" kern="0">
                        <a:solidFill>
                          <a:srgbClr val="000000"/>
                        </a:solidFill>
                        <a:latin typeface="Cambria Math" panose="02040503050406030204"/>
                        <a:ea typeface="Cambria Math" panose="02040503050406030204"/>
                      </a:rPr>
                      <m:t>(</m:t>
                    </m:r>
                    <m:sSub>
                      <m:sSubPr>
                        <m:ctrlPr>
                          <a:rPr lang="en-US" altLang="zh-CN" sz="2800" b="1" i="1" kern="0">
                            <a:solidFill>
                              <a:srgbClr val="000000"/>
                            </a:solidFill>
                            <a:latin typeface="Cambria Math" panose="02040503050406030204" pitchFamily="18" charset="0"/>
                            <a:ea typeface="Cambria Math" panose="02040503050406030204"/>
                          </a:rPr>
                        </m:ctrlPr>
                      </m:sSubPr>
                      <m:e>
                        <m:r>
                          <a:rPr lang="en-US" altLang="zh-CN" sz="2800" b="1" i="1" kern="0">
                            <a:solidFill>
                              <a:srgbClr val="000000"/>
                            </a:solidFill>
                            <a:latin typeface="Cambria Math" panose="02040503050406030204"/>
                            <a:ea typeface="Cambria Math" panose="02040503050406030204"/>
                          </a:rPr>
                          <m:t>𝑷𝑼</m:t>
                        </m:r>
                      </m:e>
                      <m:sub>
                        <m:r>
                          <a:rPr lang="en-US" altLang="zh-CN" sz="2800" b="1" i="1" kern="0">
                            <a:solidFill>
                              <a:srgbClr val="000000"/>
                            </a:solidFill>
                            <a:latin typeface="Cambria Math" panose="02040503050406030204"/>
                            <a:ea typeface="Cambria Math" panose="02040503050406030204"/>
                          </a:rPr>
                          <m:t>𝒃</m:t>
                        </m:r>
                      </m:sub>
                    </m:sSub>
                    <m:r>
                      <a:rPr lang="en-US" altLang="zh-CN" sz="2800" b="1" i="1" kern="0">
                        <a:solidFill>
                          <a:srgbClr val="000000"/>
                        </a:solidFill>
                        <a:latin typeface="Cambria Math" panose="02040503050406030204"/>
                        <a:ea typeface="Cambria Math" panose="02040503050406030204"/>
                      </a:rPr>
                      <m:t>,[</m:t>
                    </m:r>
                    <m:r>
                      <a:rPr lang="en-US" altLang="zh-CN" sz="2800" b="1" i="1" kern="0">
                        <a:solidFill>
                          <a:srgbClr val="000000"/>
                        </a:solidFill>
                        <a:latin typeface="Cambria Math" panose="02040503050406030204" pitchFamily="18" charset="0"/>
                        <a:ea typeface="Cambria Math" panose="02040503050406030204"/>
                      </a:rPr>
                      <m:t>𝑴</m:t>
                    </m:r>
                    <m:r>
                      <a:rPr lang="en-US" altLang="zh-CN" sz="2800" b="1" i="1" kern="0">
                        <a:solidFill>
                          <a:srgbClr val="000000"/>
                        </a:solidFill>
                        <a:latin typeface="Cambria Math" panose="02040503050406030204" pitchFamily="18" charset="0"/>
                        <a:ea typeface="Cambria Math" panose="02040503050406030204"/>
                      </a:rPr>
                      <m:t>||</m:t>
                    </m:r>
                    <m:r>
                      <a:rPr lang="en-US" altLang="zh-CN" sz="2800" b="1" i="1" kern="0">
                        <a:solidFill>
                          <a:srgbClr val="000000"/>
                        </a:solidFill>
                        <a:latin typeface="Cambria Math" panose="02040503050406030204"/>
                        <a:ea typeface="Cambria Math" panose="02040503050406030204"/>
                      </a:rPr>
                      <m:t>𝑬</m:t>
                    </m:r>
                    <m:d>
                      <m:dPr>
                        <m:ctrlPr>
                          <a:rPr lang="en-US" altLang="zh-CN" sz="2800" b="1" i="1" kern="0">
                            <a:solidFill>
                              <a:srgbClr val="000000"/>
                            </a:solidFill>
                            <a:latin typeface="Cambria Math" panose="02040503050406030204" pitchFamily="18" charset="0"/>
                            <a:ea typeface="Cambria Math" panose="02040503050406030204"/>
                          </a:rPr>
                        </m:ctrlPr>
                      </m:dPr>
                      <m:e>
                        <m:sSub>
                          <m:sSubPr>
                            <m:ctrlPr>
                              <a:rPr lang="en-US" altLang="zh-CN" sz="2800" b="1" i="1" kern="0">
                                <a:solidFill>
                                  <a:srgbClr val="000000"/>
                                </a:solidFill>
                                <a:latin typeface="Cambria Math" panose="02040503050406030204" pitchFamily="18" charset="0"/>
                                <a:ea typeface="Cambria Math" panose="02040503050406030204"/>
                              </a:rPr>
                            </m:ctrlPr>
                          </m:sSubPr>
                          <m:e>
                            <m:r>
                              <a:rPr lang="en-US" altLang="zh-CN" sz="2800" b="1" i="1" kern="0">
                                <a:solidFill>
                                  <a:srgbClr val="000000"/>
                                </a:solidFill>
                                <a:latin typeface="Cambria Math" panose="02040503050406030204"/>
                                <a:ea typeface="Cambria Math" panose="02040503050406030204"/>
                              </a:rPr>
                              <m:t>𝑷𝑹</m:t>
                            </m:r>
                          </m:e>
                          <m:sub>
                            <m:r>
                              <a:rPr lang="en-US" altLang="zh-CN" sz="2800" b="1" i="1" kern="0">
                                <a:solidFill>
                                  <a:srgbClr val="000000"/>
                                </a:solidFill>
                                <a:latin typeface="Cambria Math" panose="02040503050406030204"/>
                                <a:ea typeface="Cambria Math" panose="02040503050406030204"/>
                              </a:rPr>
                              <m:t>𝒂</m:t>
                            </m:r>
                          </m:sub>
                        </m:sSub>
                        <m:r>
                          <a:rPr lang="en-US" altLang="zh-CN" sz="2800" b="1" i="1" kern="0">
                            <a:solidFill>
                              <a:srgbClr val="000000"/>
                            </a:solidFill>
                            <a:latin typeface="Cambria Math" panose="02040503050406030204"/>
                            <a:ea typeface="Cambria Math" panose="02040503050406030204"/>
                          </a:rPr>
                          <m:t>,</m:t>
                        </m:r>
                        <m:r>
                          <a:rPr lang="en-US" altLang="zh-CN" sz="2800" b="1" i="1" kern="0">
                            <a:solidFill>
                              <a:srgbClr val="000000"/>
                            </a:solidFill>
                            <a:latin typeface="Cambria Math" panose="02040503050406030204"/>
                            <a:ea typeface="Cambria Math" panose="02040503050406030204"/>
                          </a:rPr>
                          <m:t>𝑯</m:t>
                        </m:r>
                        <m:d>
                          <m:dPr>
                            <m:ctrlPr>
                              <a:rPr lang="en-US" altLang="zh-CN" sz="2800" b="1" i="1" kern="0">
                                <a:solidFill>
                                  <a:srgbClr val="000000"/>
                                </a:solidFill>
                                <a:latin typeface="Cambria Math" panose="02040503050406030204" pitchFamily="18" charset="0"/>
                                <a:ea typeface="Cambria Math" panose="02040503050406030204"/>
                              </a:rPr>
                            </m:ctrlPr>
                          </m:dPr>
                          <m:e>
                            <m:r>
                              <a:rPr lang="en-US" altLang="zh-CN" sz="2800" b="1" i="1" kern="0">
                                <a:solidFill>
                                  <a:srgbClr val="000000"/>
                                </a:solidFill>
                                <a:latin typeface="Cambria Math" panose="02040503050406030204"/>
                                <a:ea typeface="Cambria Math" panose="02040503050406030204"/>
                              </a:rPr>
                              <m:t>𝑴</m:t>
                            </m:r>
                          </m:e>
                        </m:d>
                      </m:e>
                    </m:d>
                    <m:r>
                      <a:rPr lang="en-US" altLang="zh-CN" sz="2800" b="1" i="1" kern="0">
                        <a:solidFill>
                          <a:srgbClr val="000000"/>
                        </a:solidFill>
                        <a:latin typeface="Cambria Math" panose="02040503050406030204" pitchFamily="18" charset="0"/>
                        <a:ea typeface="Cambria Math" panose="02040503050406030204"/>
                      </a:rPr>
                      <m:t>]</m:t>
                    </m:r>
                    <m:r>
                      <a:rPr lang="en-US" altLang="zh-CN" sz="2800" b="1" i="1" kern="0">
                        <a:solidFill>
                          <a:srgbClr val="000000"/>
                        </a:solidFill>
                        <a:latin typeface="Cambria Math" panose="02040503050406030204"/>
                        <a:ea typeface="Cambria Math" panose="02040503050406030204"/>
                      </a:rPr>
                      <m:t>)</m:t>
                    </m:r>
                  </m:oMath>
                </a14:m>
                <a:endParaRPr lang="en-US" altLang="zh-CN" sz="2800" b="1" kern="0" dirty="0">
                  <a:solidFill>
                    <a:srgbClr val="000000"/>
                  </a:solidFill>
                  <a:latin typeface="Tahoma" panose="020B0604030504040204"/>
                  <a:ea typeface="宋体" panose="02010600030101010101" pitchFamily="2" charset="-122"/>
                </a:endParaRPr>
              </a:p>
              <a:p>
                <a:r>
                  <a:rPr lang="zh-CN" altLang="en-US" dirty="0"/>
                  <a:t>该方法需要用公钥加密方案对整个原始消息</a:t>
                </a:r>
                <a14:m>
                  <m:oMath xmlns:m="http://schemas.openxmlformats.org/officeDocument/2006/math">
                    <m:r>
                      <a:rPr lang="en-US" altLang="zh-CN" sz="2400" b="1" i="1" kern="0">
                        <a:solidFill>
                          <a:srgbClr val="000000"/>
                        </a:solidFill>
                        <a:latin typeface="Cambria Math" panose="02040503050406030204" pitchFamily="18" charset="0"/>
                        <a:ea typeface="Cambria Math" panose="02040503050406030204"/>
                      </a:rPr>
                      <m:t>𝑴</m:t>
                    </m:r>
                  </m:oMath>
                </a14:m>
                <a:r>
                  <a:rPr lang="zh-CN" altLang="en-US" dirty="0"/>
                  <a:t>进行加密，由于公钥加密方案系统开销较大，导致该方案不够理想，请对上述方法进行改进。</a:t>
                </a:r>
                <a:r>
                  <a:rPr lang="en-US" altLang="zh-CN" dirty="0"/>
                  <a:t>(</a:t>
                </a:r>
                <a:r>
                  <a:rPr lang="zh-CN" altLang="en-US" dirty="0"/>
                  <a:t>利用对称加密和公钥加密方式相结合的方法</a:t>
                </a:r>
                <a:r>
                  <a:rPr lang="en-US" altLang="zh-CN" dirty="0"/>
                  <a:t>)</a:t>
                </a:r>
                <a:endParaRPr lang="zh-CN" altLang="en-US" dirty="0"/>
              </a:p>
            </p:txBody>
          </p:sp>
        </mc:Choice>
        <mc:Fallback>
          <p:sp>
            <p:nvSpPr>
              <p:cNvPr id="2" name="内容占位符 1"/>
              <p:cNvSpPr>
                <a:spLocks noRot="1" noChangeAspect="1" noMove="1" noResize="1" noEditPoints="1" noAdjustHandles="1" noChangeArrowheads="1" noChangeShapeType="1" noTextEdit="1"/>
              </p:cNvSpPr>
              <p:nvPr>
                <p:ph idx="1"/>
              </p:nvPr>
            </p:nvSpPr>
            <p:spPr>
              <a:blipFill rotWithShape="1">
                <a:blip r:embed="rId1"/>
                <a:stretch>
                  <a:fillRect t="-7"/>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思考题：</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a:pPr>
            <a:r>
              <a:rPr lang="en-US" altLang="zh-CN" sz="2400" kern="0" dirty="0">
                <a:solidFill>
                  <a:srgbClr val="E24C05"/>
                </a:solidFill>
                <a:latin typeface="Tahoma" panose="020B0604030504040204"/>
                <a:ea typeface="宋体" panose="02010600030101010101" pitchFamily="2" charset="-122"/>
              </a:rPr>
              <a:t>NIST</a:t>
            </a:r>
            <a:r>
              <a:rPr lang="zh-CN" altLang="en-US" sz="2400" kern="0" dirty="0">
                <a:solidFill>
                  <a:srgbClr val="E24C05"/>
                </a:solidFill>
                <a:latin typeface="Tahoma" panose="020B0604030504040204"/>
                <a:ea typeface="宋体" panose="02010600030101010101" pitchFamily="2" charset="-122"/>
              </a:rPr>
              <a:t>电子身份认证模型</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Font typeface="Wingdings" panose="05000000000000000000" pitchFamily="2" charset="2"/>
              <a:buChar char="Ø"/>
            </a:pPr>
            <a:r>
              <a:rPr lang="zh-CN" altLang="en-US" sz="2000" b="1" kern="0" dirty="0">
                <a:solidFill>
                  <a:srgbClr val="000000"/>
                </a:solidFill>
                <a:latin typeface="Tahoma" panose="020B0604030504040204"/>
                <a:ea typeface="宋体" panose="02010600030101010101" pitchFamily="2" charset="-122"/>
              </a:rPr>
              <a:t>信息系统中为以电子形式存在的用户身份实现信任建立的过程</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电子身份认证。</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p"/>
            </a:pPr>
            <a:r>
              <a:rPr lang="zh-CN" altLang="en-US" sz="2000" b="1" kern="0" dirty="0">
                <a:solidFill>
                  <a:srgbClr val="000000"/>
                </a:solidFill>
                <a:latin typeface="Tahoma" panose="020B0604030504040204"/>
                <a:ea typeface="宋体" panose="02010600030101010101" pitchFamily="2" charset="-122"/>
              </a:rPr>
              <a:t>系统能通过已验证的身份判断授权个体能否执行特定的功能。</a:t>
            </a:r>
            <a:endParaRPr lang="en-US" altLang="zh-CN" sz="2000" b="1" kern="0" dirty="0">
              <a:solidFill>
                <a:srgbClr val="000000"/>
              </a:solidFill>
              <a:latin typeface="Tahoma" panose="020B0604030504040204"/>
              <a:ea typeface="宋体" panose="02010600030101010101" pitchFamily="2" charset="-122"/>
            </a:endParaRPr>
          </a:p>
          <a:p>
            <a:pPr marL="143192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如数据库事务或系统资源访问。</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p"/>
            </a:pPr>
            <a:r>
              <a:rPr lang="zh-CN" altLang="en-US" sz="2000" b="1" kern="0" dirty="0">
                <a:solidFill>
                  <a:srgbClr val="000000"/>
                </a:solidFill>
                <a:latin typeface="Tahoma" panose="020B0604030504040204"/>
                <a:ea typeface="宋体" panose="02010600030101010101" pitchFamily="2" charset="-122"/>
              </a:rPr>
              <a:t>在很多情况下，认证、事务处理和其他授权功能都在开放网络如</a:t>
            </a:r>
            <a:r>
              <a:rPr lang="en-US" altLang="zh-CN" sz="2000" b="1" kern="0" dirty="0">
                <a:solidFill>
                  <a:srgbClr val="000000"/>
                </a:solidFill>
                <a:latin typeface="Tahoma" panose="020B0604030504040204"/>
                <a:ea typeface="宋体" panose="02010600030101010101" pitchFamily="2" charset="-122"/>
              </a:rPr>
              <a:t>Internet</a:t>
            </a:r>
            <a:r>
              <a:rPr lang="zh-CN" altLang="en-US" sz="2000" b="1" kern="0" dirty="0">
                <a:solidFill>
                  <a:srgbClr val="000000"/>
                </a:solidFill>
                <a:latin typeface="Tahoma" panose="020B0604030504040204"/>
                <a:ea typeface="宋体" panose="02010600030101010101" pitchFamily="2" charset="-122"/>
              </a:rPr>
              <a:t>上进行；</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p"/>
            </a:pPr>
            <a:r>
              <a:rPr lang="zh-CN" altLang="en-US" sz="2000" b="1" kern="0" dirty="0">
                <a:solidFill>
                  <a:srgbClr val="000000"/>
                </a:solidFill>
                <a:latin typeface="Tahoma" panose="020B0604030504040204"/>
                <a:ea typeface="宋体" panose="02010600030101010101" pitchFamily="2" charset="-122"/>
              </a:rPr>
              <a:t>同样地，认证及授权也能在本地进行</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如局域网中</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15.1 </a:t>
            </a:r>
            <a:r>
              <a:rPr lang="zh-CN" altLang="en-US" sz="2000" dirty="0">
                <a:solidFill>
                  <a:srgbClr val="4F56AD"/>
                </a:solidFill>
                <a:latin typeface="黑体" panose="02010609060101010101" pitchFamily="49" charset="-122"/>
              </a:rPr>
              <a:t>远程用户认证原理</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15.1 </a:t>
            </a:r>
            <a:r>
              <a:rPr lang="zh-CN" altLang="en-US" sz="2000" dirty="0">
                <a:solidFill>
                  <a:srgbClr val="4F56AD"/>
                </a:solidFill>
                <a:latin typeface="黑体" panose="02010609060101010101" pitchFamily="49" charset="-122"/>
              </a:rPr>
              <a:t>远程用户认证原理</a:t>
            </a:r>
            <a:endParaRPr lang="zh-CN" altLang="en-US" sz="2000" dirty="0">
              <a:solidFill>
                <a:srgbClr val="4F56AD"/>
              </a:solidFill>
              <a:latin typeface="黑体" panose="02010609060101010101" pitchFamily="49" charset="-122"/>
            </a:endParaRPr>
          </a:p>
        </p:txBody>
      </p:sp>
      <p:pic>
        <p:nvPicPr>
          <p:cNvPr id="3" name="图片 2"/>
          <p:cNvPicPr>
            <a:picLocks noChangeAspect="1"/>
          </p:cNvPicPr>
          <p:nvPr/>
        </p:nvPicPr>
        <p:blipFill>
          <a:blip r:embed="rId1"/>
          <a:stretch>
            <a:fillRect/>
          </a:stretch>
        </p:blipFill>
        <p:spPr>
          <a:xfrm>
            <a:off x="171178" y="1041050"/>
            <a:ext cx="8801644" cy="47759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Font typeface="Wingdings" panose="05000000000000000000" pitchFamily="2" charset="2"/>
              <a:buChar char="Ø"/>
            </a:pPr>
            <a:r>
              <a:rPr lang="zh-CN" altLang="en-US" sz="2000" b="1" kern="0" dirty="0">
                <a:solidFill>
                  <a:srgbClr val="000000"/>
                </a:solidFill>
                <a:latin typeface="Tahoma" panose="020B0604030504040204"/>
                <a:ea typeface="宋体" panose="02010600030101010101" pitchFamily="2" charset="-122"/>
              </a:rPr>
              <a:t>身份认证的初始需求是用户必须在系统中注册，以下是用户注册的一个典型流程：</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p"/>
            </a:pPr>
            <a:r>
              <a:rPr lang="zh-CN" altLang="en-US" sz="2000" b="1" kern="0" dirty="0">
                <a:solidFill>
                  <a:srgbClr val="000000"/>
                </a:solidFill>
                <a:latin typeface="Tahoma" panose="020B0604030504040204"/>
                <a:ea typeface="宋体" panose="02010600030101010101" pitchFamily="2" charset="-122"/>
              </a:rPr>
              <a:t>申请者向注册机构</a:t>
            </a:r>
            <a:r>
              <a:rPr lang="en-US" altLang="zh-CN" sz="2000" b="1" kern="0" dirty="0">
                <a:solidFill>
                  <a:srgbClr val="000000"/>
                </a:solidFill>
                <a:latin typeface="Tahoma" panose="020B0604030504040204"/>
                <a:ea typeface="宋体" panose="02010600030101010101" pitchFamily="2" charset="-122"/>
              </a:rPr>
              <a:t>(RA)</a:t>
            </a:r>
            <a:r>
              <a:rPr lang="zh-CN" altLang="en-US" sz="2000" b="1" kern="0" dirty="0">
                <a:solidFill>
                  <a:srgbClr val="000000"/>
                </a:solidFill>
                <a:latin typeface="Tahoma" panose="020B0604030504040204"/>
                <a:ea typeface="宋体" panose="02010600030101010101" pitchFamily="2" charset="-122"/>
              </a:rPr>
              <a:t>申请成为证书服务提供商</a:t>
            </a:r>
            <a:r>
              <a:rPr lang="en-US" altLang="zh-CN" sz="2000" b="1" kern="0" dirty="0">
                <a:solidFill>
                  <a:srgbClr val="000000"/>
                </a:solidFill>
                <a:latin typeface="Tahoma" panose="020B0604030504040204"/>
                <a:ea typeface="宋体" panose="02010600030101010101" pitchFamily="2" charset="-122"/>
              </a:rPr>
              <a:t>(CSP)</a:t>
            </a:r>
            <a:r>
              <a:rPr lang="zh-CN" altLang="en-US" sz="2000" b="1" kern="0" dirty="0">
                <a:solidFill>
                  <a:srgbClr val="000000"/>
                </a:solidFill>
                <a:latin typeface="Tahoma" panose="020B0604030504040204"/>
                <a:ea typeface="宋体" panose="02010600030101010101" pitchFamily="2" charset="-122"/>
              </a:rPr>
              <a:t>的用户。</a:t>
            </a:r>
            <a:endParaRPr lang="en-US" altLang="zh-CN" sz="2000" b="1" kern="0" dirty="0">
              <a:solidFill>
                <a:srgbClr val="000000"/>
              </a:solidFill>
              <a:latin typeface="Tahoma" panose="020B0604030504040204"/>
              <a:ea typeface="宋体" panose="02010600030101010101" pitchFamily="2" charset="-122"/>
            </a:endParaRPr>
          </a:p>
          <a:p>
            <a:pPr marL="1612900"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在本模型中，</a:t>
            </a:r>
            <a:r>
              <a:rPr lang="en-US" altLang="zh-CN" sz="2000" b="1" kern="0" dirty="0">
                <a:solidFill>
                  <a:srgbClr val="000000"/>
                </a:solidFill>
                <a:latin typeface="Tahoma" panose="020B0604030504040204"/>
                <a:ea typeface="宋体" panose="02010600030101010101" pitchFamily="2" charset="-122"/>
              </a:rPr>
              <a:t>RA</a:t>
            </a:r>
            <a:r>
              <a:rPr lang="zh-CN" altLang="en-US" sz="2000" b="1" kern="0" dirty="0">
                <a:solidFill>
                  <a:srgbClr val="000000"/>
                </a:solidFill>
                <a:latin typeface="Tahoma" panose="020B0604030504040204"/>
                <a:ea typeface="宋体" panose="02010600030101010101" pitchFamily="2" charset="-122"/>
              </a:rPr>
              <a:t>作为可信实体</a:t>
            </a:r>
            <a:r>
              <a:rPr lang="zh-CN" altLang="en-US" sz="2000" b="1" kern="0" dirty="0">
                <a:solidFill>
                  <a:srgbClr val="FF0000"/>
                </a:solidFill>
                <a:latin typeface="Tahoma" panose="020B0604030504040204"/>
                <a:ea typeface="宋体" panose="02010600030101010101" pitchFamily="2" charset="-122"/>
              </a:rPr>
              <a:t>创建用户身份</a:t>
            </a:r>
            <a:r>
              <a:rPr lang="zh-CN" altLang="en-US" sz="2000" b="1" kern="0" dirty="0">
                <a:solidFill>
                  <a:srgbClr val="000000"/>
                </a:solidFill>
                <a:latin typeface="Tahoma" panose="020B0604030504040204"/>
                <a:ea typeface="宋体" panose="02010600030101010101" pitchFamily="2" charset="-122"/>
              </a:rPr>
              <a:t>并向</a:t>
            </a:r>
            <a:r>
              <a:rPr lang="en-US" altLang="zh-CN" sz="2000" b="1" kern="0" dirty="0">
                <a:solidFill>
                  <a:srgbClr val="000000"/>
                </a:solidFill>
                <a:latin typeface="Tahoma" panose="020B0604030504040204"/>
                <a:ea typeface="宋体" panose="02010600030101010101" pitchFamily="2" charset="-122"/>
              </a:rPr>
              <a:t>CSP</a:t>
            </a:r>
            <a:r>
              <a:rPr lang="zh-CN" altLang="en-US" sz="2000" b="1" kern="0" dirty="0">
                <a:solidFill>
                  <a:srgbClr val="000000"/>
                </a:solidFill>
                <a:latin typeface="Tahoma" panose="020B0604030504040204"/>
                <a:ea typeface="宋体" panose="02010600030101010101" pitchFamily="2" charset="-122"/>
              </a:rPr>
              <a:t>为申请者</a:t>
            </a:r>
            <a:r>
              <a:rPr lang="zh-CN" altLang="en-US" sz="2000" b="1" kern="0" dirty="0">
                <a:solidFill>
                  <a:srgbClr val="FF0000"/>
                </a:solidFill>
                <a:latin typeface="Tahoma" panose="020B0604030504040204"/>
                <a:ea typeface="宋体" panose="02010600030101010101" pitchFamily="2" charset="-122"/>
              </a:rPr>
              <a:t>提供担保</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78230" lvl="2" indent="-457200" eaLnBrk="1" hangingPunct="1">
              <a:lnSpc>
                <a:spcPct val="130000"/>
              </a:lnSpc>
              <a:spcBef>
                <a:spcPct val="20000"/>
              </a:spcBef>
              <a:buClr>
                <a:srgbClr val="4768F5"/>
              </a:buClr>
              <a:buSzPct val="60000"/>
              <a:buFont typeface="Wingdings" panose="05000000000000000000" pitchFamily="2" charset="2"/>
              <a:buChar char="p"/>
            </a:pPr>
            <a:r>
              <a:rPr lang="zh-CN" altLang="en-US" sz="2000" b="1" kern="0" dirty="0">
                <a:solidFill>
                  <a:srgbClr val="000000"/>
                </a:solidFill>
                <a:latin typeface="Tahoma" panose="020B0604030504040204"/>
                <a:ea typeface="宋体" panose="02010600030101010101" pitchFamily="2" charset="-122"/>
              </a:rPr>
              <a:t>之后，</a:t>
            </a:r>
            <a:r>
              <a:rPr lang="en-US" altLang="zh-CN" sz="2000" b="1" kern="0" dirty="0">
                <a:solidFill>
                  <a:srgbClr val="000000"/>
                </a:solidFill>
                <a:latin typeface="Tahoma" panose="020B0604030504040204"/>
                <a:ea typeface="宋体" panose="02010600030101010101" pitchFamily="2" charset="-122"/>
              </a:rPr>
              <a:t>CSP</a:t>
            </a:r>
            <a:r>
              <a:rPr lang="zh-CN" altLang="en-US" sz="2000" b="1" kern="0" dirty="0">
                <a:solidFill>
                  <a:srgbClr val="000000"/>
                </a:solidFill>
                <a:latin typeface="Tahoma" panose="020B0604030504040204"/>
                <a:ea typeface="宋体" panose="02010600030101010101" pitchFamily="2" charset="-122"/>
              </a:rPr>
              <a:t>会与用户建立信息交换。</a:t>
            </a:r>
            <a:endParaRPr lang="en-US" altLang="zh-CN" sz="2000" b="1" kern="0" dirty="0">
              <a:solidFill>
                <a:srgbClr val="000000"/>
              </a:solidFill>
              <a:latin typeface="Tahoma" panose="020B0604030504040204"/>
              <a:ea typeface="宋体" panose="02010600030101010101" pitchFamily="2" charset="-122"/>
            </a:endParaRPr>
          </a:p>
          <a:p>
            <a:pPr marL="1612900"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基于认证系统的不同实施细节，</a:t>
            </a:r>
            <a:r>
              <a:rPr lang="en-US" altLang="zh-CN" sz="2000" b="1" kern="0" dirty="0">
                <a:solidFill>
                  <a:srgbClr val="000000"/>
                </a:solidFill>
                <a:latin typeface="Tahoma" panose="020B0604030504040204"/>
                <a:ea typeface="宋体" panose="02010600030101010101" pitchFamily="2" charset="-122"/>
              </a:rPr>
              <a:t>CSP</a:t>
            </a:r>
            <a:r>
              <a:rPr lang="zh-CN" altLang="en-US" sz="2000" b="1" kern="0" dirty="0">
                <a:solidFill>
                  <a:srgbClr val="000000"/>
                </a:solidFill>
                <a:latin typeface="Tahoma" panose="020B0604030504040204"/>
                <a:ea typeface="宋体" panose="02010600030101010101" pitchFamily="2" charset="-122"/>
              </a:rPr>
              <a:t>会给用户发行相应类型的</a:t>
            </a:r>
            <a:r>
              <a:rPr lang="zh-CN" altLang="en-US" sz="2000" b="1" kern="0" dirty="0">
                <a:solidFill>
                  <a:srgbClr val="FF0000"/>
                </a:solidFill>
                <a:latin typeface="Tahoma" panose="020B0604030504040204"/>
                <a:ea typeface="宋体" panose="02010600030101010101" pitchFamily="2" charset="-122"/>
              </a:rPr>
              <a:t>电子票据</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612900"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票据</a:t>
            </a:r>
            <a:r>
              <a:rPr lang="zh-CN" altLang="en-US" sz="2000" b="1" kern="0" dirty="0">
                <a:solidFill>
                  <a:srgbClr val="000000"/>
                </a:solidFill>
                <a:latin typeface="Tahoma" panose="020B0604030504040204"/>
                <a:ea typeface="宋体" panose="02010600030101010101" pitchFamily="2" charset="-122"/>
              </a:rPr>
              <a:t>是一种将身份和附属信息与</a:t>
            </a:r>
            <a:r>
              <a:rPr lang="zh-CN" altLang="en-US" sz="2000" b="1" kern="0" dirty="0">
                <a:solidFill>
                  <a:srgbClr val="FF0000"/>
                </a:solidFill>
                <a:latin typeface="Tahoma" panose="020B0604030504040204"/>
                <a:ea typeface="宋体" panose="02010600030101010101" pitchFamily="2" charset="-122"/>
              </a:rPr>
              <a:t>用户权标</a:t>
            </a:r>
            <a:r>
              <a:rPr lang="zh-CN" altLang="en-US" sz="2000" b="1" kern="0" dirty="0">
                <a:solidFill>
                  <a:srgbClr val="000000"/>
                </a:solidFill>
                <a:latin typeface="Tahoma" panose="020B0604030504040204"/>
                <a:ea typeface="宋体" panose="02010600030101010101" pitchFamily="2" charset="-122"/>
              </a:rPr>
              <a:t>可信的绑定得到的数据结构，并在认证过程中可以被验证方所验证。</a:t>
            </a:r>
            <a:endParaRPr lang="en-US" altLang="zh-CN" sz="2000" b="1" kern="0" dirty="0">
              <a:solidFill>
                <a:srgbClr val="000000"/>
              </a:solidFill>
              <a:latin typeface="Tahoma" panose="020B0604030504040204"/>
              <a:ea typeface="宋体" panose="02010600030101010101" pitchFamily="2" charset="-122"/>
            </a:endParaRPr>
          </a:p>
          <a:p>
            <a:pPr marL="1612900"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FF0000"/>
                </a:solidFill>
                <a:latin typeface="Tahoma" panose="020B0604030504040204"/>
                <a:ea typeface="宋体" panose="02010600030101010101" pitchFamily="2" charset="-122"/>
              </a:rPr>
              <a:t>权标</a:t>
            </a:r>
            <a:r>
              <a:rPr lang="zh-CN" altLang="en-US" sz="2000" b="1" kern="0" dirty="0">
                <a:solidFill>
                  <a:srgbClr val="000000"/>
                </a:solidFill>
                <a:latin typeface="Tahoma" panose="020B0604030504040204"/>
                <a:ea typeface="宋体" panose="02010600030101010101" pitchFamily="2" charset="-122"/>
              </a:rPr>
              <a:t>可以是能够表示唯一用户的秘钥或者加密口令，可以由</a:t>
            </a:r>
            <a:r>
              <a:rPr lang="en-US" altLang="zh-CN" sz="2000" b="1" kern="0" dirty="0">
                <a:solidFill>
                  <a:srgbClr val="000000"/>
                </a:solidFill>
                <a:latin typeface="Tahoma" panose="020B0604030504040204"/>
                <a:ea typeface="宋体" panose="02010600030101010101" pitchFamily="2" charset="-122"/>
              </a:rPr>
              <a:t>CSP</a:t>
            </a:r>
            <a:r>
              <a:rPr lang="zh-CN" altLang="en-US" sz="2000" b="1" kern="0" dirty="0">
                <a:solidFill>
                  <a:srgbClr val="000000"/>
                </a:solidFill>
                <a:latin typeface="Tahoma" panose="020B0604030504040204"/>
                <a:ea typeface="宋体" panose="02010600030101010101" pitchFamily="2" charset="-122"/>
              </a:rPr>
              <a:t>发行，由用户生成，或者由第三方提供。</a:t>
            </a:r>
            <a:endParaRPr lang="en-US" altLang="zh-CN" sz="2000" b="1" kern="0" dirty="0">
              <a:solidFill>
                <a:srgbClr val="000000"/>
              </a:solidFill>
              <a:latin typeface="Tahoma" panose="020B0604030504040204"/>
              <a:ea typeface="宋体" panose="02010600030101010101" pitchFamily="2" charset="-122"/>
            </a:endParaRPr>
          </a:p>
          <a:p>
            <a:pPr marL="1612900"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权标和票据会在随后的认证过程中用到。</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15.1 </a:t>
            </a:r>
            <a:r>
              <a:rPr lang="zh-CN" altLang="en-US" sz="2000" dirty="0">
                <a:solidFill>
                  <a:srgbClr val="4F56AD"/>
                </a:solidFill>
                <a:latin typeface="黑体" panose="02010609060101010101" pitchFamily="49" charset="-122"/>
              </a:rPr>
              <a:t>远程用户认证原理</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716280" lvl="2" indent="-457200" eaLnBrk="1" hangingPunct="1">
              <a:lnSpc>
                <a:spcPct val="130000"/>
              </a:lnSpc>
              <a:spcBef>
                <a:spcPct val="20000"/>
              </a:spcBef>
              <a:buClr>
                <a:srgbClr val="4768F5"/>
              </a:buClr>
              <a:buSzPct val="60000"/>
              <a:buFont typeface="Wingdings" panose="05000000000000000000" pitchFamily="2" charset="2"/>
              <a:buChar char="p"/>
              <a:tabLst>
                <a:tab pos="715645" algn="l"/>
              </a:tabLst>
            </a:pPr>
            <a:r>
              <a:rPr lang="zh-CN" altLang="en-US" sz="2000" b="1" kern="0" dirty="0">
                <a:solidFill>
                  <a:srgbClr val="000000"/>
                </a:solidFill>
                <a:latin typeface="Tahoma" panose="020B0604030504040204"/>
                <a:ea typeface="宋体" panose="02010600030101010101" pitchFamily="2" charset="-122"/>
              </a:rPr>
              <a:t>申请者注册成为用户后，实际的认证过程会在用户和一个或多个执行认证、授权的系统之间进行。</a:t>
            </a:r>
            <a:endParaRPr lang="en-US" altLang="zh-CN" sz="2000" b="1" kern="0" dirty="0">
              <a:solidFill>
                <a:srgbClr val="000000"/>
              </a:solidFill>
              <a:latin typeface="Tahoma" panose="020B0604030504040204"/>
              <a:ea typeface="宋体" panose="02010600030101010101" pitchFamily="2" charset="-122"/>
            </a:endParaRPr>
          </a:p>
          <a:p>
            <a:pPr marL="982980" lvl="2" indent="-457200" eaLnBrk="1" hangingPunct="1">
              <a:lnSpc>
                <a:spcPct val="130000"/>
              </a:lnSpc>
              <a:spcBef>
                <a:spcPct val="20000"/>
              </a:spcBef>
              <a:buClr>
                <a:srgbClr val="4768F5"/>
              </a:buClr>
              <a:buSzPct val="60000"/>
              <a:buFont typeface="Wingdings" panose="05000000000000000000" pitchFamily="2" charset="2"/>
              <a:buChar char="n"/>
              <a:tabLst>
                <a:tab pos="982345" algn="l"/>
              </a:tabLst>
            </a:pPr>
            <a:r>
              <a:rPr lang="zh-CN" altLang="en-US" sz="2000" b="1" kern="0" dirty="0">
                <a:solidFill>
                  <a:srgbClr val="000000"/>
                </a:solidFill>
                <a:latin typeface="Tahoma" panose="020B0604030504040204"/>
                <a:ea typeface="宋体" panose="02010600030101010101" pitchFamily="2" charset="-122"/>
              </a:rPr>
              <a:t>被认证的一方称为声称方，验证身份的一方称为验证方。</a:t>
            </a:r>
            <a:endParaRPr lang="en-US" altLang="zh-CN" sz="2000" b="1" kern="0" dirty="0">
              <a:solidFill>
                <a:srgbClr val="000000"/>
              </a:solidFill>
              <a:latin typeface="Tahoma" panose="020B0604030504040204"/>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p"/>
              <a:tabLst>
                <a:tab pos="715645" algn="l"/>
              </a:tabLst>
            </a:pPr>
            <a:r>
              <a:rPr lang="zh-CN" altLang="en-US" sz="2000" b="1" kern="0" dirty="0">
                <a:solidFill>
                  <a:srgbClr val="000000"/>
                </a:solidFill>
                <a:latin typeface="Tahoma" panose="020B0604030504040204"/>
                <a:ea typeface="宋体" panose="02010600030101010101" pitchFamily="2" charset="-122"/>
              </a:rPr>
              <a:t>当声称方在认证协议中向验证方成功证明了其</a:t>
            </a:r>
            <a:r>
              <a:rPr lang="zh-CN" altLang="en-US" sz="2000" b="1" kern="0" dirty="0">
                <a:solidFill>
                  <a:srgbClr val="FF0000"/>
                </a:solidFill>
                <a:latin typeface="Tahoma" panose="020B0604030504040204"/>
                <a:ea typeface="宋体" panose="02010600030101010101" pitchFamily="2" charset="-122"/>
              </a:rPr>
              <a:t>对权标的所有权和控制权</a:t>
            </a:r>
            <a:r>
              <a:rPr lang="zh-CN" altLang="en-US" sz="2000" b="1" kern="0" dirty="0">
                <a:solidFill>
                  <a:srgbClr val="000000"/>
                </a:solidFill>
                <a:latin typeface="Tahoma" panose="020B0604030504040204"/>
                <a:ea typeface="宋体" panose="02010600030101010101" pitchFamily="2" charset="-122"/>
              </a:rPr>
              <a:t>，后者将其鉴别为票据中标明的用户，并向可信赖方</a:t>
            </a:r>
            <a:r>
              <a:rPr lang="en-US" altLang="zh-CN" sz="2000" b="1" kern="0" dirty="0">
                <a:solidFill>
                  <a:srgbClr val="000000"/>
                </a:solidFill>
                <a:latin typeface="Tahoma" panose="020B0604030504040204"/>
                <a:ea typeface="宋体" panose="02010600030101010101" pitchFamily="2" charset="-122"/>
              </a:rPr>
              <a:t>(RP)</a:t>
            </a:r>
            <a:r>
              <a:rPr lang="zh-CN" altLang="en-US" sz="2000" b="1" kern="0" dirty="0">
                <a:solidFill>
                  <a:srgbClr val="FF0000"/>
                </a:solidFill>
                <a:latin typeface="Tahoma" panose="020B0604030504040204"/>
                <a:ea typeface="宋体" panose="02010600030101010101" pitchFamily="2" charset="-122"/>
              </a:rPr>
              <a:t>传递关于用户身份的声明</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982980" lvl="2" indent="-457200" eaLnBrk="1" hangingPunct="1">
              <a:lnSpc>
                <a:spcPct val="130000"/>
              </a:lnSpc>
              <a:spcBef>
                <a:spcPct val="20000"/>
              </a:spcBef>
              <a:buClr>
                <a:srgbClr val="4768F5"/>
              </a:buClr>
              <a:buSzPct val="60000"/>
              <a:buFont typeface="Wingdings" panose="05000000000000000000" pitchFamily="2" charset="2"/>
              <a:buChar char="n"/>
              <a:tabLst>
                <a:tab pos="982345" algn="l"/>
              </a:tabLst>
            </a:pPr>
            <a:r>
              <a:rPr lang="zh-CN" altLang="en-US" sz="2000" b="1" kern="0" dirty="0">
                <a:solidFill>
                  <a:srgbClr val="000000"/>
                </a:solidFill>
                <a:latin typeface="Tahoma" panose="020B0604030504040204"/>
                <a:ea typeface="宋体" panose="02010600030101010101" pitchFamily="2" charset="-122"/>
              </a:rPr>
              <a:t>声明包括用户的身份信息，如用户名，注册时分配的标识符，或者其他已被证实的用户属性。</a:t>
            </a:r>
            <a:endParaRPr lang="en-US" altLang="zh-CN" sz="2000" b="1" kern="0" dirty="0">
              <a:solidFill>
                <a:srgbClr val="000000"/>
              </a:solidFill>
              <a:latin typeface="Tahoma" panose="020B0604030504040204"/>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p"/>
              <a:tabLst>
                <a:tab pos="715645" algn="l"/>
              </a:tabLst>
            </a:pPr>
            <a:r>
              <a:rPr lang="en-US" altLang="zh-CN" sz="2000" b="1" kern="0" dirty="0">
                <a:solidFill>
                  <a:srgbClr val="000000"/>
                </a:solidFill>
                <a:latin typeface="Tahoma" panose="020B0604030504040204"/>
                <a:ea typeface="宋体" panose="02010600030101010101" pitchFamily="2" charset="-122"/>
              </a:rPr>
              <a:t>RP</a:t>
            </a:r>
            <a:r>
              <a:rPr lang="zh-CN" altLang="en-US" sz="2000" b="1" kern="0" dirty="0">
                <a:solidFill>
                  <a:srgbClr val="000000"/>
                </a:solidFill>
                <a:latin typeface="Tahoma" panose="020B0604030504040204"/>
                <a:ea typeface="宋体" panose="02010600030101010101" pitchFamily="2" charset="-122"/>
              </a:rPr>
              <a:t>可以利用这些验证方提供的认证信息进行</a:t>
            </a:r>
            <a:r>
              <a:rPr lang="zh-CN" altLang="en-US" sz="2000" b="1" kern="0" dirty="0">
                <a:solidFill>
                  <a:srgbClr val="FF0000"/>
                </a:solidFill>
                <a:latin typeface="Tahoma" panose="020B0604030504040204"/>
                <a:ea typeface="宋体" panose="02010600030101010101" pitchFamily="2" charset="-122"/>
              </a:rPr>
              <a:t>访问控制或授权决策</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实际中的认证系统各不同，比起上述简化模型也复杂得多，但上述模型表明了一个安全的认证系统中所必需的关键角色和功能。</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15.1 </a:t>
            </a:r>
            <a:r>
              <a:rPr lang="zh-CN" altLang="en-US" sz="2000" dirty="0">
                <a:solidFill>
                  <a:srgbClr val="4F56AD"/>
                </a:solidFill>
                <a:latin typeface="黑体" panose="02010609060101010101" pitchFamily="49" charset="-122"/>
              </a:rPr>
              <a:t>远程用户认证原理</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2"/>
            </a:pPr>
            <a:r>
              <a:rPr lang="zh-CN" altLang="en-US" sz="2400" kern="0" dirty="0">
                <a:solidFill>
                  <a:srgbClr val="E24C05"/>
                </a:solidFill>
                <a:latin typeface="Tahoma" panose="020B0604030504040204"/>
                <a:ea typeface="宋体" panose="02010600030101010101" pitchFamily="2" charset="-122"/>
              </a:rPr>
              <a:t>认证方式</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认证一个用户的身份大致有四个常用工具，可以单独使用也可以一起使用：</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latin typeface="Tahoma" panose="020B0604030504040204"/>
                <a:ea typeface="宋体" panose="02010600030101010101" pitchFamily="2" charset="-122"/>
              </a:rPr>
              <a:t>知道什么：</a:t>
            </a:r>
            <a:r>
              <a:rPr lang="zh-CN" altLang="en-US" sz="2000" b="1" kern="0" dirty="0">
                <a:solidFill>
                  <a:srgbClr val="000000"/>
                </a:solidFill>
                <a:latin typeface="Tahoma" panose="020B0604030504040204"/>
                <a:ea typeface="宋体" panose="02010600030101010101" pitchFamily="2" charset="-122"/>
              </a:rPr>
              <a:t>如口令、个人身份号</a:t>
            </a:r>
            <a:r>
              <a:rPr lang="en-US" altLang="zh-CN" sz="2000" b="1" kern="0" dirty="0">
                <a:solidFill>
                  <a:srgbClr val="000000"/>
                </a:solidFill>
                <a:latin typeface="Tahoma" panose="020B0604030504040204"/>
                <a:ea typeface="宋体" panose="02010600030101010101" pitchFamily="2" charset="-122"/>
              </a:rPr>
              <a:t>(PIN)</a:t>
            </a:r>
            <a:r>
              <a:rPr lang="zh-CN" altLang="en-US" sz="2000" b="1" kern="0" dirty="0">
                <a:solidFill>
                  <a:srgbClr val="000000"/>
                </a:solidFill>
                <a:latin typeface="Tahoma" panose="020B0604030504040204"/>
                <a:ea typeface="宋体" panose="02010600030101010101" pitchFamily="2" charset="-122"/>
              </a:rPr>
              <a:t>或者之前准备问题的答案。</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latin typeface="Tahoma" panose="020B0604030504040204"/>
                <a:ea typeface="宋体" panose="02010600030101010101" pitchFamily="2" charset="-122"/>
              </a:rPr>
              <a:t>拥有什么：</a:t>
            </a:r>
            <a:r>
              <a:rPr lang="zh-CN" altLang="en-US" sz="2000" b="1" kern="0" dirty="0">
                <a:solidFill>
                  <a:srgbClr val="000000"/>
                </a:solidFill>
                <a:latin typeface="Tahoma" panose="020B0604030504040204"/>
                <a:ea typeface="宋体" panose="02010600030101010101" pitchFamily="2" charset="-122"/>
              </a:rPr>
              <a:t>如加密秘钥、电子秘钥卡、智能卡和物理密码，这种类型的认证信息称为令牌。</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latin typeface="Tahoma" panose="020B0604030504040204"/>
                <a:ea typeface="宋体" panose="02010600030101010101" pitchFamily="2" charset="-122"/>
              </a:rPr>
              <a:t>静态生物特征：</a:t>
            </a:r>
            <a:r>
              <a:rPr lang="zh-CN" altLang="en-US" sz="2000" b="1" kern="0" dirty="0">
                <a:solidFill>
                  <a:srgbClr val="000000"/>
                </a:solidFill>
                <a:latin typeface="Tahoma" panose="020B0604030504040204"/>
                <a:ea typeface="宋体" panose="02010600030101010101" pitchFamily="2" charset="-122"/>
              </a:rPr>
              <a:t>如指纹、视网膜和脸。</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latin typeface="Tahoma" panose="020B0604030504040204"/>
                <a:ea typeface="宋体" panose="02010600030101010101" pitchFamily="2" charset="-122"/>
              </a:rPr>
              <a:t>动态生物特征：</a:t>
            </a:r>
            <a:r>
              <a:rPr lang="zh-CN" altLang="en-US" sz="2000" b="1" kern="0" dirty="0">
                <a:solidFill>
                  <a:srgbClr val="000000"/>
                </a:solidFill>
                <a:latin typeface="Tahoma" panose="020B0604030504040204"/>
                <a:ea typeface="宋体" panose="02010600030101010101" pitchFamily="2" charset="-122"/>
              </a:rPr>
              <a:t>如声音模式、手写特征和打字节奏。</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15.1 </a:t>
            </a:r>
            <a:r>
              <a:rPr lang="zh-CN" altLang="en-US" sz="2000" dirty="0">
                <a:solidFill>
                  <a:srgbClr val="4F56AD"/>
                </a:solidFill>
                <a:latin typeface="黑体" panose="02010609060101010101" pitchFamily="49" charset="-122"/>
              </a:rPr>
              <a:t>远程用户认证原理</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所有这些方法通过适当的执行和应用都可以提供安全的用户认证。然而，每种方法都有缺陷：</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攻击者可能伪造或者窃取令牌，用户可能会忘记口令或者丢失令牌。</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管理系统的口令和令牌信息并确保这些信息的安全将会增加不少的系统开销。</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关于生物计量的认证信息，存在各种各样的问题，如处理假阳性和假阴性、用户满意度、成本和便利性。</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对于基于网络的用户认证，最重要的认证方法包括加密密钥和用户个人口令等。</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15.1 </a:t>
            </a:r>
            <a:r>
              <a:rPr lang="zh-CN" altLang="en-US" sz="2000" dirty="0">
                <a:solidFill>
                  <a:srgbClr val="4F56AD"/>
                </a:solidFill>
                <a:latin typeface="黑体" panose="02010609060101010101" pitchFamily="49" charset="-122"/>
              </a:rPr>
              <a:t>远程用户认证原理</a:t>
            </a:r>
            <a:endParaRPr lang="zh-CN" altLang="en-US" sz="2000" dirty="0">
              <a:solidFill>
                <a:srgbClr val="4F56AD"/>
              </a:solidFill>
              <a:latin typeface="黑体" panose="02010609060101010101" pitchFamily="49"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0</TotalTime>
  <Words>9412</Words>
  <Application>WPS 演示</Application>
  <PresentationFormat>全屏显示(4:3)</PresentationFormat>
  <Paragraphs>285</Paragraphs>
  <Slides>36</Slides>
  <Notes>35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36</vt:i4>
      </vt:variant>
    </vt:vector>
  </HeadingPairs>
  <TitlesOfParts>
    <vt:vector size="54" baseType="lpstr">
      <vt:lpstr>Arial</vt:lpstr>
      <vt:lpstr>宋体</vt:lpstr>
      <vt:lpstr>Wingdings</vt:lpstr>
      <vt:lpstr>Times New Roman</vt:lpstr>
      <vt:lpstr>Lucida Sans Unicode</vt:lpstr>
      <vt:lpstr>黑体</vt:lpstr>
      <vt:lpstr>Wingdings 3</vt:lpstr>
      <vt:lpstr>Verdana</vt:lpstr>
      <vt:lpstr>Wingdings 2</vt:lpstr>
      <vt:lpstr>Wingdings 2</vt:lpstr>
      <vt:lpstr>Tahoma</vt:lpstr>
      <vt:lpstr>Tahoma</vt:lpstr>
      <vt:lpstr>微软雅黑</vt:lpstr>
      <vt:lpstr>Arial Unicode MS</vt:lpstr>
      <vt:lpstr>Calibri</vt:lpstr>
      <vt:lpstr>Cambria Math</vt:lpstr>
      <vt:lpstr>Cambria Math</vt:lpstr>
      <vt:lpstr>聚合</vt:lpstr>
      <vt:lpstr>第十五章 – 用户认证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对称密码</dc:title>
  <dc:creator>Yang</dc:creator>
  <cp:lastModifiedBy>刘昱昊</cp:lastModifiedBy>
  <cp:revision>778</cp:revision>
  <dcterms:created xsi:type="dcterms:W3CDTF">2002-08-09T01:27:00Z</dcterms:created>
  <dcterms:modified xsi:type="dcterms:W3CDTF">2021-12-16T03:24:07Z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377A3977E3D54924A7B1A154B9F71E52</vt:lpwstr>
  </property>
  <property fmtid="{D5CDD505-2E9C-101B-9397-08002B2CF9AE}" pid="3" name="KSOProductBuildVer">
    <vt:lpwstr>2052-11.1.0.11194</vt:lpwstr>
  </property>
</Properties>
</file>