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62" r:id="rId3"/>
    <p:sldId id="464" r:id="rId5"/>
    <p:sldId id="465" r:id="rId6"/>
    <p:sldId id="496" r:id="rId7"/>
    <p:sldId id="467" r:id="rId8"/>
    <p:sldId id="486" r:id="rId9"/>
    <p:sldId id="468" r:id="rId10"/>
    <p:sldId id="469" r:id="rId11"/>
    <p:sldId id="470" r:id="rId12"/>
    <p:sldId id="471" r:id="rId13"/>
    <p:sldId id="497" r:id="rId14"/>
    <p:sldId id="472" r:id="rId15"/>
    <p:sldId id="473" r:id="rId16"/>
    <p:sldId id="476" r:id="rId17"/>
    <p:sldId id="477" r:id="rId18"/>
    <p:sldId id="478" r:id="rId19"/>
    <p:sldId id="479" r:id="rId20"/>
    <p:sldId id="495" r:id="rId21"/>
    <p:sldId id="480" r:id="rId22"/>
    <p:sldId id="481" r:id="rId23"/>
    <p:sldId id="482" r:id="rId24"/>
    <p:sldId id="484" r:id="rId25"/>
    <p:sldId id="483" r:id="rId26"/>
    <p:sldId id="485" r:id="rId27"/>
    <p:sldId id="488" r:id="rId28"/>
    <p:sldId id="490" r:id="rId29"/>
    <p:sldId id="491" r:id="rId30"/>
    <p:sldId id="492" r:id="rId31"/>
    <p:sldId id="493" r:id="rId32"/>
    <p:sldId id="494" r:id="rId33"/>
  </p:sldIdLst>
  <p:sldSz cx="9144000" cy="6858000" type="screen4x3"/>
  <p:notesSz cx="6858000" cy="9144000"/>
  <p:custDataLst>
    <p:tags r:id="rId37"/>
  </p:custDataLst>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FF"/>
    <a:srgbClr val="FFFF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80" autoAdjust="0"/>
    <p:restoredTop sz="80390" autoAdjust="0"/>
  </p:normalViewPr>
  <p:slideViewPr>
    <p:cSldViewPr>
      <p:cViewPr varScale="1">
        <p:scale>
          <a:sx n="86" d="100"/>
          <a:sy n="86" d="100"/>
        </p:scale>
        <p:origin x="5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A836182-E864-4C0A-808C-745C6C63856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3331AC8-625D-495E-A8A2-6512C7EE84D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38125C-D93B-4073-99C8-D9E1414B42B0}" type="slidenum">
              <a:rPr lang="en-AU" altLang="zh-CN" smtClean="0"/>
            </a:fld>
            <a:endParaRPr lang="en-AU" altLang="zh-CN"/>
          </a:p>
        </p:txBody>
      </p:sp>
      <p:sp>
        <p:nvSpPr>
          <p:cNvPr id="52227" name="Rectangle 1026"/>
          <p:cNvSpPr>
            <a:spLocks noGrp="1" noRot="1" noChangeAspect="1" noChangeArrowheads="1" noTextEdit="1"/>
          </p:cNvSpPr>
          <p:nvPr>
            <p:ph type="sldImg"/>
          </p:nvPr>
        </p:nvSpPr>
        <p:spPr/>
      </p:sp>
      <p:sp>
        <p:nvSpPr>
          <p:cNvPr id="52228"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hemeOverride" Target="../theme/themeOverride4.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任意多边形 6"/>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endParaRPr lang="en-US" altLang="zh-CN"/>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BB8C76BC-A32E-4906-A586-9FE80CA7184C}"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D3B445B-6525-4D0A-BC94-481CCFCB5B8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C4563452-2AD0-4744-A847-33369E39BCC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36A562B3-4A1E-4816-96A0-8F7A22AF79C6}"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endParaRPr lang="zh-CN" altLang="en-US"/>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F8F59F92-0093-465A-A32B-548B81339306}"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84F1D82-E487-475C-8657-095253D299EA}"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2B71F344-712D-403C-8DDA-BE7288020CFC}"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C7671E35-1695-4E72-B1AD-C1201F148FE6}"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D6837AF-B04D-4AA1-B2FE-128A019DEA2D}"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endParaRPr lang="zh-CN" altLang="en-US"/>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BA628B5-8D3F-45EF-9B37-441ABA27575D}"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6" name="任意多边形 5"/>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直角三角形 6"/>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endParaRPr lang="zh-CN" altLang="en-US"/>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lstStyle>
          <a:p>
            <a:pPr>
              <a:defRPr/>
            </a:pPr>
            <a:endParaRPr lang="en-US" altLang="zh-CN"/>
          </a:p>
        </p:txBody>
      </p:sp>
      <p:sp>
        <p:nvSpPr>
          <p:cNvPr id="12" name="页脚占位符 5"/>
          <p:cNvSpPr>
            <a:spLocks noGrp="1"/>
          </p:cNvSpPr>
          <p:nvPr>
            <p:ph type="ftr" sz="quarter" idx="11"/>
          </p:nvPr>
        </p:nvSpPr>
        <p:spPr/>
        <p:txBody>
          <a:bodyPr/>
          <a:lstStyle>
            <a:lvl1pPr>
              <a:defRPr>
                <a:solidFill>
                  <a:schemeClr val="tx1"/>
                </a:solidFill>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a:solidFill>
                  <a:schemeClr val="tx1"/>
                </a:solidFill>
              </a:defRPr>
            </a:lvl1pPr>
          </a:lstStyle>
          <a:p>
            <a:pPr>
              <a:defRPr/>
            </a:pPr>
            <a:fld id="{B1692241-6B1D-43A0-9B9A-C9966DB5950E}"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12" name="任意多边形 11"/>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717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lstStyle>
          <a:p>
            <a:pPr>
              <a:defRPr/>
            </a:pPr>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lstStyle>
          <a:p>
            <a:pPr>
              <a:defRPr/>
            </a:pPr>
            <a:fld id="{C500282D-F9E6-4FC8-8059-555CBD17CF9B}"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p:titleStyle>
    <p:body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00063" y="1268760"/>
            <a:ext cx="8229600" cy="5026297"/>
          </a:xfrm>
        </p:spPr>
        <p:txBody>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本章的目的在于阐明现代对称密码的基本原理。主要探索使用最广泛的对称密码：数据加密标准</a:t>
            </a:r>
            <a:r>
              <a:rPr kumimoji="1" lang="en-US" altLang="zh-CN" sz="2400" kern="0" dirty="0">
                <a:solidFill>
                  <a:srgbClr val="40458C"/>
                </a:solidFill>
                <a:latin typeface="Tahoma" panose="020B0604030504040204"/>
              </a:rPr>
              <a:t>(DES</a:t>
            </a:r>
            <a:r>
              <a:rPr kumimoji="1" lang="zh-CN" altLang="en-US" sz="2400" kern="0" dirty="0">
                <a:solidFill>
                  <a:srgbClr val="40458C"/>
                </a:solidFill>
                <a:latin typeface="Tahoma" panose="020B0604030504040204"/>
              </a:rPr>
              <a:t>，</a:t>
            </a:r>
            <a:r>
              <a:rPr kumimoji="1" lang="en-US" altLang="zh-CN" sz="2400" kern="0" dirty="0">
                <a:solidFill>
                  <a:srgbClr val="40458C"/>
                </a:solidFill>
                <a:latin typeface="Tahoma" panose="020B0604030504040204"/>
              </a:rPr>
              <a:t>Data Encryption Standard)</a:t>
            </a:r>
            <a:r>
              <a:rPr kumimoji="1" lang="zh-CN" altLang="en-US" sz="2400" kern="0" dirty="0">
                <a:solidFill>
                  <a:srgbClr val="40458C"/>
                </a:solidFill>
                <a:latin typeface="Tahoma" panose="020B0604030504040204"/>
              </a:rPr>
              <a:t>。</a:t>
            </a:r>
            <a:endParaRPr kumimoji="1" lang="zh-CN" altLang="en-US"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b="1" kern="0" dirty="0">
                <a:solidFill>
                  <a:srgbClr val="000000"/>
                </a:solidFill>
                <a:latin typeface="Tahoma" panose="020B0604030504040204"/>
                <a:ea typeface="宋体" panose="02010600030101010101" pitchFamily="2" charset="-122"/>
              </a:rPr>
              <a:t>DES</a:t>
            </a:r>
            <a:r>
              <a:rPr kumimoji="1" lang="zh-CN" altLang="en-US" b="1" kern="0" dirty="0">
                <a:solidFill>
                  <a:srgbClr val="000000"/>
                </a:solidFill>
                <a:latin typeface="Tahoma" panose="020B0604030504040204"/>
                <a:ea typeface="宋体" panose="02010600030101010101" pitchFamily="2" charset="-122"/>
              </a:rPr>
              <a:t>以及大多数传统加密算法的结构都非常复杂，因此此处我们介绍的是</a:t>
            </a:r>
            <a:r>
              <a:rPr kumimoji="1" lang="zh-CN" altLang="en-US" b="1" kern="0" dirty="0">
                <a:solidFill>
                  <a:srgbClr val="0070C0"/>
                </a:solidFill>
                <a:latin typeface="Tahoma" panose="020B0604030504040204"/>
                <a:ea typeface="宋体" panose="02010600030101010101" pitchFamily="2" charset="-122"/>
              </a:rPr>
              <a:t>简化的</a:t>
            </a:r>
            <a:r>
              <a:rPr kumimoji="1" lang="en-US" altLang="zh-CN" b="1" kern="0" dirty="0">
                <a:solidFill>
                  <a:srgbClr val="0070C0"/>
                </a:solidFill>
                <a:latin typeface="Tahoma" panose="020B0604030504040204"/>
                <a:ea typeface="宋体" panose="02010600030101010101" pitchFamily="2" charset="-122"/>
              </a:rPr>
              <a:t>DES</a:t>
            </a:r>
            <a:r>
              <a:rPr kumimoji="1" lang="zh-CN" altLang="en-US" b="1" kern="0" dirty="0">
                <a:solidFill>
                  <a:srgbClr val="000000"/>
                </a:solidFill>
                <a:latin typeface="Tahoma" panose="020B0604030504040204"/>
                <a:ea typeface="宋体" panose="02010600030101010101" pitchFamily="2" charset="-122"/>
              </a:rPr>
              <a:t>。</a:t>
            </a:r>
            <a:endParaRPr kumimoji="1" lang="en-US" altLang="zh-CN"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b="1" kern="0" dirty="0">
                <a:solidFill>
                  <a:srgbClr val="000000"/>
                </a:solidFill>
                <a:latin typeface="Tahoma" panose="020B0604030504040204"/>
                <a:ea typeface="宋体" panose="02010600030101010101" pitchFamily="2" charset="-122"/>
              </a:rPr>
              <a:t>DES</a:t>
            </a:r>
            <a:r>
              <a:rPr kumimoji="1" lang="zh-CN" altLang="en-US" b="1" kern="0" dirty="0">
                <a:solidFill>
                  <a:srgbClr val="000000"/>
                </a:solidFill>
                <a:latin typeface="Tahoma" panose="020B0604030504040204"/>
                <a:ea typeface="宋体" panose="02010600030101010101" pitchFamily="2" charset="-122"/>
              </a:rPr>
              <a:t>之后涌现了大量的对称密码，现在，</a:t>
            </a:r>
            <a:r>
              <a:rPr kumimoji="1" lang="en-US" altLang="zh-CN" b="1" kern="0" dirty="0">
                <a:solidFill>
                  <a:srgbClr val="000000"/>
                </a:solidFill>
                <a:latin typeface="Tahoma" panose="020B0604030504040204"/>
                <a:ea typeface="宋体" panose="02010600030101010101" pitchFamily="2" charset="-122"/>
              </a:rPr>
              <a:t>DES</a:t>
            </a:r>
            <a:r>
              <a:rPr kumimoji="1" lang="zh-CN" altLang="en-US" b="1" kern="0" dirty="0">
                <a:solidFill>
                  <a:srgbClr val="000000"/>
                </a:solidFill>
                <a:latin typeface="Tahoma" panose="020B0604030504040204"/>
                <a:ea typeface="宋体" panose="02010600030101010101" pitchFamily="2" charset="-122"/>
              </a:rPr>
              <a:t>被高级加密标准</a:t>
            </a:r>
            <a:r>
              <a:rPr kumimoji="1" lang="en-US" altLang="zh-CN" b="1" kern="0" dirty="0">
                <a:solidFill>
                  <a:srgbClr val="000000"/>
                </a:solidFill>
                <a:latin typeface="Tahoma" panose="020B0604030504040204"/>
                <a:ea typeface="宋体" panose="02010600030101010101" pitchFamily="2" charset="-122"/>
              </a:rPr>
              <a:t>(AES</a:t>
            </a:r>
            <a:r>
              <a:rPr kumimoji="1" lang="zh-CN" altLang="en-US" b="1" kern="0" dirty="0">
                <a:solidFill>
                  <a:srgbClr val="000000"/>
                </a:solidFill>
                <a:latin typeface="Tahoma" panose="020B0604030504040204"/>
                <a:ea typeface="宋体" panose="02010600030101010101" pitchFamily="2" charset="-122"/>
              </a:rPr>
              <a:t>，</a:t>
            </a:r>
            <a:r>
              <a:rPr kumimoji="1" lang="en-US" altLang="zh-CN" b="1" kern="0" dirty="0">
                <a:solidFill>
                  <a:srgbClr val="000000"/>
                </a:solidFill>
                <a:latin typeface="Tahoma" panose="020B0604030504040204"/>
                <a:ea typeface="宋体" panose="02010600030101010101" pitchFamily="2" charset="-122"/>
              </a:rPr>
              <a:t>Advanced Encryption Standard)</a:t>
            </a:r>
            <a:r>
              <a:rPr kumimoji="1" lang="zh-CN" altLang="en-US" b="1" kern="0" dirty="0">
                <a:solidFill>
                  <a:srgbClr val="000000"/>
                </a:solidFill>
                <a:latin typeface="Tahoma" panose="020B0604030504040204"/>
                <a:ea typeface="宋体" panose="02010600030101010101" pitchFamily="2" charset="-122"/>
              </a:rPr>
              <a:t>所取代，但是它仍然是一个极其重要的算法。</a:t>
            </a:r>
            <a:endParaRPr kumimoji="1" lang="en-US" altLang="zh-CN"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本书所说的对称密码主要是指对称分组密码。</a:t>
            </a:r>
            <a:endParaRPr kumimoji="1" lang="en-US" altLang="zh-CN"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b="1" kern="0" dirty="0">
              <a:solidFill>
                <a:srgbClr val="000000"/>
              </a:solidFill>
              <a:latin typeface="Tahoma" panose="020B0604030504040204"/>
              <a:ea typeface="宋体" panose="02010600030101010101" pitchFamily="2" charset="-122"/>
            </a:endParaRPr>
          </a:p>
        </p:txBody>
      </p:sp>
      <p:sp>
        <p:nvSpPr>
          <p:cNvPr id="20482" name="Rectangle 2"/>
          <p:cNvSpPr>
            <a:spLocks noGrp="1" noChangeArrowheads="1"/>
          </p:cNvSpPr>
          <p:nvPr>
            <p:ph type="title"/>
          </p:nvPr>
        </p:nvSpPr>
        <p:spPr>
          <a:xfrm>
            <a:off x="457200" y="346646"/>
            <a:ext cx="8229600" cy="634082"/>
          </a:xfrm>
        </p:spPr>
        <p:txBody>
          <a:bodyPr>
            <a:normAutofit fontScale="90000"/>
          </a:bodyPr>
          <a:lstStyle/>
          <a:p>
            <a:pPr algn="ctr" eaLnBrk="1" fontAlgn="auto" hangingPunct="1">
              <a:spcAft>
                <a:spcPts val="0"/>
              </a:spcAft>
              <a:defRPr/>
            </a:pPr>
            <a:r>
              <a:rPr lang="zh-CN" altLang="en-US" dirty="0"/>
              <a:t>第四章</a:t>
            </a:r>
            <a:r>
              <a:rPr lang="en-US" dirty="0"/>
              <a:t> –</a:t>
            </a:r>
            <a:r>
              <a:rPr lang="zh-CN" altLang="en-US" dirty="0"/>
              <a:t>分组密码和数据加密标准</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548680"/>
                <a:ext cx="822960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对于</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𝟒</m:t>
                    </m:r>
                  </m:oMath>
                </a14:m>
                <a:r>
                  <a:rPr kumimoji="1" lang="zh-CN" altLang="en-US" sz="2000" b="1" kern="0" dirty="0">
                    <a:solidFill>
                      <a:srgbClr val="000000"/>
                    </a:solidFill>
                    <a:latin typeface="Tahoma" panose="020B0604030504040204"/>
                    <a:ea typeface="宋体" panose="02010600030101010101" pitchFamily="2" charset="-122"/>
                  </a:rPr>
                  <a:t>这样较小的分组，密码系统等价于传统代替密码。用明文的统计分析方法攻击它是轻而易举的。这种脆弱性并非来自于</a:t>
                </a:r>
                <a:r>
                  <a:rPr lang="zh-CN" altLang="en-US" sz="2000" b="1" kern="0" dirty="0">
                    <a:solidFill>
                      <a:srgbClr val="000000"/>
                    </a:solidFill>
                    <a:latin typeface="Tahoma" panose="020B0604030504040204"/>
                    <a:ea typeface="宋体" panose="02010600030101010101" pitchFamily="2" charset="-122"/>
                  </a:rPr>
                  <a:t>代替</a:t>
                </a:r>
                <a:r>
                  <a:rPr kumimoji="1" lang="zh-CN" altLang="en-US" sz="2000" b="1" kern="0" dirty="0">
                    <a:solidFill>
                      <a:srgbClr val="000000"/>
                    </a:solidFill>
                    <a:latin typeface="Tahoma" panose="020B0604030504040204"/>
                    <a:ea typeface="宋体" panose="02010600030101010101" pitchFamily="2" charset="-122"/>
                  </a:rPr>
                  <a:t>密码而是</a:t>
                </a:r>
                <a:r>
                  <a:rPr kumimoji="1" lang="zh-CN" altLang="en-US" sz="2000" b="1" kern="0" dirty="0">
                    <a:solidFill>
                      <a:srgbClr val="00B0F0"/>
                    </a:solidFill>
                    <a:latin typeface="Tahoma" panose="020B0604030504040204"/>
                    <a:ea typeface="宋体" panose="02010600030101010101" pitchFamily="2" charset="-122"/>
                  </a:rPr>
                  <a:t>因为使用的分组规模太小</a:t>
                </a:r>
                <a:r>
                  <a:rPr kumimoji="1" lang="zh-CN" altLang="en-US" sz="2000" b="1" kern="0" dirty="0">
                    <a:solidFill>
                      <a:srgbClr val="000000"/>
                    </a:solidFill>
                    <a:latin typeface="Tahoma" panose="020B0604030504040204"/>
                    <a:ea typeface="宋体" panose="02010600030101010101" pitchFamily="2" charset="-122"/>
                  </a:rPr>
                  <a:t>。如果</a:t>
                </a:r>
                <a:r>
                  <a:rPr kumimoji="1" lang="en-US" altLang="zh-CN" sz="2000" b="1" kern="0" dirty="0">
                    <a:solidFill>
                      <a:srgbClr val="000000"/>
                    </a:solidFill>
                    <a:latin typeface="Tahoma" panose="020B0604030504040204"/>
                    <a:ea typeface="宋体" panose="02010600030101010101" pitchFamily="2" charset="-122"/>
                  </a:rPr>
                  <a:t>n</a:t>
                </a:r>
                <a:r>
                  <a:rPr kumimoji="1" lang="zh-CN" altLang="en-US" sz="2000" b="1" kern="0" dirty="0">
                    <a:solidFill>
                      <a:srgbClr val="000000"/>
                    </a:solidFill>
                    <a:latin typeface="Tahoma" panose="020B0604030504040204"/>
                    <a:ea typeface="宋体" panose="02010600030101010101" pitchFamily="2" charset="-122"/>
                  </a:rPr>
                  <a:t>充分大，并且允许明密文之间采用任意的可逆变换，那么明文的统计特征将被掩盖，从而不能用统计方法来攻击这种体制。</a:t>
                </a:r>
                <a:endParaRPr lang="en-AU" altLang="zh-CN" sz="2400" dirty="0">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548680"/>
                <a:ext cx="8229600" cy="4176464"/>
              </a:xfrm>
              <a:prstGeom prst="rect">
                <a:avLst/>
              </a:prstGeom>
              <a:blipFill rotWithShape="1">
                <a:blip r:embed="rId1"/>
                <a:stretch>
                  <a:fillRect l="-2" t="-1" r="2" b="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548680"/>
                <a:ext cx="822960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但是，</a:t>
                </a:r>
                <a:r>
                  <a:rPr kumimoji="1" lang="zh-CN" altLang="en-US" sz="2000" b="1" kern="0" dirty="0">
                    <a:solidFill>
                      <a:srgbClr val="000000"/>
                    </a:solidFill>
                    <a:latin typeface="Tahoma" panose="020B0604030504040204"/>
                    <a:ea typeface="宋体" panose="02010600030101010101" pitchFamily="2" charset="-122"/>
                  </a:rPr>
                  <a:t>从实现和运行的角度来看，采用大规模分组的任意可逆代替密码</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即理想分组密码</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是不可行的。因为对于这样的变换，映射本身就是密钥。</a:t>
                </a:r>
                <a:r>
                  <a:rPr lang="zh-CN" altLang="en-US" sz="2000" b="1" kern="0" dirty="0">
                    <a:solidFill>
                      <a:srgbClr val="000000"/>
                    </a:solidFill>
                    <a:latin typeface="Tahoma" panose="020B0604030504040204"/>
                    <a:ea typeface="宋体" panose="02010600030101010101" pitchFamily="2" charset="-122"/>
                  </a:rPr>
                  <a:t>上表给出了</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𝟒</m:t>
                    </m:r>
                  </m:oMath>
                </a14:m>
                <a:r>
                  <a:rPr kumimoji="1" lang="zh-CN" altLang="en-US" sz="2000" b="1" kern="0" dirty="0">
                    <a:solidFill>
                      <a:srgbClr val="000000"/>
                    </a:solidFill>
                    <a:latin typeface="Tahoma" panose="020B0604030504040204"/>
                    <a:ea typeface="宋体" panose="02010600030101010101" pitchFamily="2" charset="-122"/>
                  </a:rPr>
                  <a:t>时的某个可逆映射。这个映射可以直接由表中第二列来定义，它给出了每个明文对应的密文。在这种情况下，运用这种直接的方法定义密钥，密钥长度为</a:t>
                </a:r>
                <a:r>
                  <a:rPr kumimoji="1" lang="en-US" altLang="zh-CN" sz="2000" b="1" kern="0" dirty="0">
                    <a:solidFill>
                      <a:srgbClr val="000000"/>
                    </a:solidFill>
                    <a:latin typeface="Tahoma" panose="020B0604030504040204"/>
                    <a:ea typeface="宋体" panose="02010600030101010101" pitchFamily="2" charset="-122"/>
                  </a:rPr>
                  <a:t>(4</a:t>
                </a:r>
                <a:r>
                  <a:rPr kumimoji="1" lang="zh-CN" altLang="en-US" sz="2000" b="1" kern="0" dirty="0">
                    <a:solidFill>
                      <a:srgbClr val="000000"/>
                    </a:solidFill>
                    <a:latin typeface="Tahoma" panose="020B0604030504040204"/>
                    <a:ea typeface="宋体" panose="02010600030101010101" pitchFamily="2" charset="-122"/>
                  </a:rPr>
                  <a:t>位</a:t>
                </a:r>
                <a:r>
                  <a:rPr kumimoji="1" lang="en-US" altLang="zh-CN" sz="2000" b="1" kern="0" dirty="0">
                    <a:solidFill>
                      <a:srgbClr val="000000"/>
                    </a:solidFill>
                    <a:latin typeface="Tahoma" panose="020B0604030504040204"/>
                    <a:ea typeface="宋体" panose="02010600030101010101" pitchFamily="2" charset="-122"/>
                  </a:rPr>
                  <a:t>)</a:t>
                </a:r>
                <a14:m>
                  <m:oMath xmlns:m="http://schemas.openxmlformats.org/officeDocument/2006/math">
                    <m:r>
                      <a:rPr kumimoji="1" lang="en-US" altLang="zh-CN" sz="2000" b="1" i="1" kern="0" smtClean="0">
                        <a:solidFill>
                          <a:srgbClr val="000000"/>
                        </a:solidFill>
                        <a:latin typeface="Cambria Math" panose="02040503050406030204"/>
                        <a:ea typeface="Cambria Math" panose="02040503050406030204"/>
                      </a:rPr>
                      <m:t>×</m:t>
                    </m:r>
                  </m:oMath>
                </a14:m>
                <a:r>
                  <a:rPr kumimoji="1" lang="en-US" altLang="zh-CN" sz="2000" b="1" kern="0" dirty="0">
                    <a:solidFill>
                      <a:srgbClr val="000000"/>
                    </a:solidFill>
                    <a:latin typeface="Tahoma" panose="020B0604030504040204"/>
                    <a:ea typeface="宋体" panose="02010600030101010101" pitchFamily="2" charset="-122"/>
                  </a:rPr>
                  <a:t>(16</a:t>
                </a:r>
                <a:r>
                  <a:rPr kumimoji="1" lang="zh-CN" altLang="en-US" sz="2000" b="1" kern="0" dirty="0">
                    <a:solidFill>
                      <a:srgbClr val="000000"/>
                    </a:solidFill>
                    <a:latin typeface="Tahoma" panose="020B0604030504040204"/>
                    <a:ea typeface="宋体" panose="02010600030101010101" pitchFamily="2" charset="-122"/>
                  </a:rPr>
                  <a:t>位</a:t>
                </a:r>
                <a:r>
                  <a:rPr kumimoji="1" lang="en-US" altLang="zh-CN" sz="2000" b="1" kern="0" dirty="0">
                    <a:solidFill>
                      <a:srgbClr val="000000"/>
                    </a:solidFill>
                    <a:latin typeface="Tahoma" panose="020B0604030504040204"/>
                    <a:ea typeface="宋体" panose="02010600030101010101" pitchFamily="2" charset="-122"/>
                  </a:rPr>
                  <a:t>)=64</a:t>
                </a:r>
                <a:r>
                  <a:rPr kumimoji="1" lang="zh-CN" altLang="en-US" sz="2000" b="1" kern="0" dirty="0">
                    <a:solidFill>
                      <a:srgbClr val="000000"/>
                    </a:solidFill>
                    <a:latin typeface="Tahoma" panose="020B0604030504040204"/>
                    <a:ea typeface="宋体" panose="02010600030101010101" pitchFamily="2" charset="-122"/>
                  </a:rPr>
                  <a:t>位。一般的对于</a:t>
                </a:r>
                <a:r>
                  <a:rPr kumimoji="1" lang="en-US" altLang="zh-CN" sz="2000" b="1" kern="0" dirty="0">
                    <a:solidFill>
                      <a:srgbClr val="000000"/>
                    </a:solidFill>
                    <a:latin typeface="Tahoma" panose="020B0604030504040204"/>
                    <a:ea typeface="宋体" panose="02010600030101010101" pitchFamily="2" charset="-122"/>
                  </a:rPr>
                  <a:t>n</a:t>
                </a:r>
                <a:r>
                  <a:rPr kumimoji="1" lang="zh-CN" altLang="en-US" sz="2000" b="1" kern="0" dirty="0">
                    <a:solidFill>
                      <a:srgbClr val="000000"/>
                    </a:solidFill>
                    <a:latin typeface="Tahoma" panose="020B0604030504040204"/>
                    <a:ea typeface="宋体" panose="02010600030101010101" pitchFamily="2" charset="-122"/>
                  </a:rPr>
                  <a:t>位的代替分组密码，</a:t>
                </a:r>
                <a:r>
                  <a:rPr kumimoji="1" lang="zh-CN" altLang="en-US" sz="2000" b="1" kern="0" dirty="0">
                    <a:solidFill>
                      <a:srgbClr val="00B0F0"/>
                    </a:solidFill>
                    <a:latin typeface="Tahoma" panose="020B0604030504040204"/>
                    <a:ea typeface="宋体" panose="02010600030101010101" pitchFamily="2" charset="-122"/>
                  </a:rPr>
                  <a:t>密钥的规模是</a:t>
                </a:r>
                <a14:m>
                  <m:oMath xmlns:m="http://schemas.openxmlformats.org/officeDocument/2006/math">
                    <m:r>
                      <a:rPr kumimoji="1" lang="en-US" altLang="zh-CN" sz="2000" b="1" i="1" kern="0" smtClean="0">
                        <a:solidFill>
                          <a:srgbClr val="00B0F0"/>
                        </a:solidFill>
                        <a:latin typeface="Cambria Math" panose="02040503050406030204"/>
                        <a:ea typeface="宋体" panose="02010600030101010101" pitchFamily="2" charset="-122"/>
                      </a:rPr>
                      <m:t>𝒏</m:t>
                    </m:r>
                    <m:r>
                      <a:rPr kumimoji="1" lang="en-US" altLang="zh-CN" sz="2000" b="1" i="1" kern="0" smtClean="0">
                        <a:solidFill>
                          <a:srgbClr val="00B0F0"/>
                        </a:solidFill>
                        <a:latin typeface="Cambria Math" panose="02040503050406030204"/>
                        <a:ea typeface="Cambria Math" panose="02040503050406030204"/>
                      </a:rPr>
                      <m:t>×</m:t>
                    </m:r>
                    <m:sSup>
                      <m:sSupPr>
                        <m:ctrlPr>
                          <a:rPr kumimoji="1" lang="en-US" altLang="zh-CN" sz="2000" b="1" i="1" kern="0" smtClean="0">
                            <a:solidFill>
                              <a:srgbClr val="00B0F0"/>
                            </a:solidFill>
                            <a:latin typeface="Cambria Math" panose="02040503050406030204" pitchFamily="18" charset="0"/>
                            <a:ea typeface="Cambria Math" panose="02040503050406030204"/>
                          </a:rPr>
                        </m:ctrlPr>
                      </m:sSupPr>
                      <m:e>
                        <m:r>
                          <a:rPr kumimoji="1" lang="en-US" altLang="zh-CN" sz="2000" b="1" i="1" kern="0" smtClean="0">
                            <a:solidFill>
                              <a:srgbClr val="00B0F0"/>
                            </a:solidFill>
                            <a:latin typeface="Cambria Math" panose="02040503050406030204"/>
                            <a:ea typeface="Cambria Math" panose="02040503050406030204"/>
                          </a:rPr>
                          <m:t>𝟐</m:t>
                        </m:r>
                      </m:e>
                      <m:sup>
                        <m:r>
                          <a:rPr kumimoji="1" lang="en-US" altLang="zh-CN" sz="2000" b="1" i="1" kern="0" smtClean="0">
                            <a:solidFill>
                              <a:srgbClr val="00B0F0"/>
                            </a:solidFill>
                            <a:latin typeface="Cambria Math" panose="02040503050406030204"/>
                            <a:ea typeface="Cambria Math" panose="02040503050406030204"/>
                          </a:rPr>
                          <m:t>𝒏</m:t>
                        </m:r>
                      </m:sup>
                    </m:sSup>
                  </m:oMath>
                </a14:m>
                <a:r>
                  <a:rPr kumimoji="1" lang="zh-CN" altLang="en-US" sz="2000" b="1" kern="0" dirty="0">
                    <a:solidFill>
                      <a:srgbClr val="00B0F0"/>
                    </a:solidFill>
                    <a:latin typeface="Tahoma" panose="020B0604030504040204"/>
                    <a:ea typeface="宋体" panose="02010600030101010101" pitchFamily="2" charset="-122"/>
                  </a:rPr>
                  <a:t>位</a:t>
                </a:r>
                <a:r>
                  <a:rPr kumimoji="1" lang="zh-CN" altLang="en-US"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一个</a:t>
                </a:r>
                <a:r>
                  <a:rPr lang="en-US" altLang="zh-CN" sz="2000" b="1" kern="0" dirty="0">
                    <a:solidFill>
                      <a:srgbClr val="000000"/>
                    </a:solidFill>
                    <a:latin typeface="Tahoma" panose="020B0604030504040204"/>
                    <a:ea typeface="宋体" panose="02010600030101010101" pitchFamily="2" charset="-122"/>
                  </a:rPr>
                  <a:t>64</a:t>
                </a:r>
                <a:r>
                  <a:rPr lang="zh-CN" altLang="en-US" sz="2000" b="1" kern="0" dirty="0">
                    <a:solidFill>
                      <a:srgbClr val="000000"/>
                    </a:solidFill>
                    <a:latin typeface="Tahoma" panose="020B0604030504040204"/>
                    <a:ea typeface="宋体" panose="02010600030101010101" pitchFamily="2" charset="-122"/>
                  </a:rPr>
                  <a:t>位的分组密码，其密钥大小将要</a:t>
                </a:r>
                <a14:m>
                  <m:oMath xmlns:m="http://schemas.openxmlformats.org/officeDocument/2006/math">
                    <m:r>
                      <a:rPr lang="en-US" altLang="zh-CN" sz="2000" b="1" i="0" kern="0" smtClean="0">
                        <a:solidFill>
                          <a:srgbClr val="000000"/>
                        </a:solidFill>
                        <a:latin typeface="Cambria Math" panose="02040503050406030204"/>
                        <a:ea typeface="Cambria Math" panose="02040503050406030204"/>
                      </a:rPr>
                      <m:t>𝟔𝟒</m:t>
                    </m:r>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𝟐</m:t>
                        </m:r>
                      </m:e>
                      <m:sup>
                        <m:r>
                          <a:rPr lang="en-US" altLang="zh-CN" sz="2000" b="1" i="1" kern="0" smtClean="0">
                            <a:solidFill>
                              <a:srgbClr val="000000"/>
                            </a:solidFill>
                            <a:latin typeface="Cambria Math" panose="02040503050406030204"/>
                            <a:ea typeface="Cambria Math" panose="02040503050406030204"/>
                          </a:rPr>
                          <m:t>𝟔𝟒</m:t>
                        </m:r>
                      </m:sup>
                    </m:sSup>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smtClea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𝟐</m:t>
                        </m:r>
                      </m:e>
                      <m:sup>
                        <m:r>
                          <a:rPr lang="en-US" altLang="zh-CN" sz="2000" b="1" i="1" kern="0" smtClean="0">
                            <a:solidFill>
                              <a:srgbClr val="000000"/>
                            </a:solidFill>
                            <a:latin typeface="Cambria Math" panose="02040503050406030204"/>
                            <a:ea typeface="Cambria Math" panose="02040503050406030204"/>
                          </a:rPr>
                          <m:t>𝟕𝟎</m:t>
                        </m:r>
                      </m:sup>
                    </m:sSup>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𝟏𝟎</m:t>
                        </m:r>
                      </m:e>
                      <m:sup>
                        <m:r>
                          <a:rPr lang="en-US" altLang="zh-CN" sz="2000" b="1" i="1" kern="0" smtClean="0">
                            <a:solidFill>
                              <a:srgbClr val="000000"/>
                            </a:solidFill>
                            <a:latin typeface="Cambria Math" panose="02040503050406030204"/>
                            <a:ea typeface="Cambria Math" panose="02040503050406030204"/>
                          </a:rPr>
                          <m:t>𝟐𝟏</m:t>
                        </m:r>
                      </m:sup>
                    </m:sSup>
                  </m:oMath>
                </a14:m>
                <a:r>
                  <a:rPr kumimoji="1" lang="zh-CN" altLang="en-US" sz="2000" b="1" kern="0" dirty="0">
                    <a:solidFill>
                      <a:srgbClr val="000000"/>
                    </a:solidFill>
                    <a:latin typeface="Tahoma" panose="020B0604030504040204"/>
                    <a:ea typeface="宋体" panose="02010600030101010101" pitchFamily="2" charset="-122"/>
                  </a:rPr>
                  <a:t>位。</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考虑到这些困难，</a:t>
                </a:r>
                <a:r>
                  <a:rPr lang="en-US" altLang="zh-CN" sz="2000" b="1" kern="0" dirty="0">
                    <a:latin typeface="Tahoma" panose="020B0604030504040204"/>
                    <a:ea typeface="宋体" panose="02010600030101010101" pitchFamily="2" charset="-122"/>
                  </a:rPr>
                  <a:t>Feistel</a:t>
                </a:r>
                <a:r>
                  <a:rPr lang="zh-CN" altLang="en-US" sz="2000" b="1" kern="0" dirty="0">
                    <a:latin typeface="Tahoma" panose="020B0604030504040204"/>
                    <a:ea typeface="宋体" panose="02010600030101010101" pitchFamily="2" charset="-122"/>
                  </a:rPr>
                  <a:t>指出我们所需的是</a:t>
                </a:r>
                <a:r>
                  <a:rPr lang="zh-CN" altLang="en-US" sz="2000" b="1" kern="0" dirty="0">
                    <a:solidFill>
                      <a:srgbClr val="0070C0"/>
                    </a:solidFill>
                    <a:latin typeface="Tahoma" panose="020B0604030504040204"/>
                    <a:ea typeface="宋体" panose="02010600030101010101" pitchFamily="2" charset="-122"/>
                  </a:rPr>
                  <a:t>对理想分组密码体制</a:t>
                </a:r>
                <a:r>
                  <a:rPr lang="en-US" altLang="zh-CN" sz="2000" b="1" kern="0" dirty="0">
                    <a:solidFill>
                      <a:srgbClr val="0070C0"/>
                    </a:solidFill>
                    <a:latin typeface="Tahoma" panose="020B0604030504040204"/>
                    <a:ea typeface="宋体" panose="02010600030101010101" pitchFamily="2" charset="-122"/>
                  </a:rPr>
                  <a:t>(</a:t>
                </a:r>
                <a:r>
                  <a:rPr lang="zh-CN" altLang="en-US" sz="2000" b="1" kern="0" dirty="0">
                    <a:solidFill>
                      <a:srgbClr val="0070C0"/>
                    </a:solidFill>
                    <a:latin typeface="Tahoma" panose="020B0604030504040204"/>
                    <a:ea typeface="宋体" panose="02010600030101010101" pitchFamily="2" charset="-122"/>
                  </a:rPr>
                  <a:t>分组长度</a:t>
                </a:r>
                <a:r>
                  <a:rPr lang="en-US" altLang="zh-CN" sz="2000" b="1" kern="0" dirty="0">
                    <a:solidFill>
                      <a:srgbClr val="0070C0"/>
                    </a:solidFill>
                    <a:latin typeface="Tahoma" panose="020B0604030504040204"/>
                    <a:ea typeface="宋体" panose="02010600030101010101" pitchFamily="2" charset="-122"/>
                  </a:rPr>
                  <a:t>n</a:t>
                </a:r>
                <a:r>
                  <a:rPr lang="zh-CN" altLang="en-US" sz="2000" b="1" kern="0" dirty="0">
                    <a:solidFill>
                      <a:srgbClr val="0070C0"/>
                    </a:solidFill>
                    <a:latin typeface="Tahoma" panose="020B0604030504040204"/>
                    <a:ea typeface="宋体" panose="02010600030101010101" pitchFamily="2" charset="-122"/>
                  </a:rPr>
                  <a:t>较大</a:t>
                </a:r>
                <a:r>
                  <a:rPr lang="en-US" altLang="zh-CN" sz="2000" b="1" kern="0" dirty="0">
                    <a:solidFill>
                      <a:srgbClr val="0070C0"/>
                    </a:solidFill>
                    <a:latin typeface="Tahoma" panose="020B0604030504040204"/>
                    <a:ea typeface="宋体" panose="02010600030101010101" pitchFamily="2" charset="-122"/>
                  </a:rPr>
                  <a:t>)</a:t>
                </a:r>
                <a:r>
                  <a:rPr lang="zh-CN" altLang="en-US" sz="2000" b="1" kern="0" dirty="0">
                    <a:solidFill>
                      <a:srgbClr val="0070C0"/>
                    </a:solidFill>
                    <a:latin typeface="Tahoma" panose="020B0604030504040204"/>
                    <a:ea typeface="宋体" panose="02010600030101010101" pitchFamily="2" charset="-122"/>
                  </a:rPr>
                  <a:t>的一种</a:t>
                </a:r>
                <a:r>
                  <a:rPr lang="zh-CN" altLang="en-US" sz="2000" b="1" u="sng" kern="0" dirty="0">
                    <a:solidFill>
                      <a:srgbClr val="0070C0"/>
                    </a:solidFill>
                    <a:latin typeface="Tahoma" panose="020B0604030504040204"/>
                    <a:ea typeface="宋体" panose="02010600030101010101" pitchFamily="2" charset="-122"/>
                  </a:rPr>
                  <a:t>近似体制</a:t>
                </a:r>
                <a:r>
                  <a:rPr lang="zh-CN" altLang="en-US" sz="2000" b="1" kern="0" dirty="0">
                    <a:solidFill>
                      <a:srgbClr val="000000"/>
                    </a:solidFill>
                    <a:latin typeface="Tahoma" panose="020B0604030504040204"/>
                    <a:ea typeface="宋体" panose="02010600030101010101" pitchFamily="2" charset="-122"/>
                  </a:rPr>
                  <a:t>而已，它可以在容易实现部件的基础上逐步建立起来。</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AU" altLang="zh-CN" sz="2400" dirty="0">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548680"/>
                <a:ext cx="8229600" cy="4176464"/>
              </a:xfrm>
              <a:prstGeom prst="rect">
                <a:avLst/>
              </a:prstGeom>
              <a:blipFill rotWithShape="1">
                <a:blip r:embed="rId1"/>
                <a:stretch>
                  <a:fillRect l="-2" t="-1" r="-1564" b="-207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764704"/>
                <a:ext cx="8229600"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Tahoma" panose="020B0604030504040204"/>
                  </a:rPr>
                  <a:t>理想分组密码体制的近似体制的例子：</a:t>
                </a:r>
                <a:endParaRPr lang="en-US" altLang="zh-CN" sz="2000" b="1" kern="0" dirty="0">
                  <a:solidFill>
                    <a:srgbClr val="000000"/>
                  </a:solidFill>
                  <a:latin typeface="Tahoma" panose="020B0604030504040204"/>
                  <a:ea typeface="宋体" panose="02010600030101010101" pitchFamily="2" charset="-122"/>
                </a:endParaRPr>
              </a:p>
              <a:p>
                <a:pPr marL="1366520" lvl="3"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假设按照线性方程的集合来定义映射。在</a:t>
                </a:r>
                <a14:m>
                  <m:oMath xmlns:m="http://schemas.openxmlformats.org/officeDocument/2006/math">
                    <m:r>
                      <a:rPr lang="en-US" altLang="zh-CN" sz="2000" b="1" kern="0">
                        <a:solidFill>
                          <a:srgbClr val="000000"/>
                        </a:solidFill>
                        <a:latin typeface="Tahoma" panose="020B0604030504040204"/>
                        <a:ea typeface="宋体" panose="02010600030101010101" pitchFamily="2" charset="-122"/>
                      </a:rPr>
                      <m:t>𝒏</m:t>
                    </m:r>
                    <m:r>
                      <a:rPr lang="en-US" altLang="zh-CN" sz="2000" b="1" kern="0">
                        <a:solidFill>
                          <a:srgbClr val="000000"/>
                        </a:solidFill>
                        <a:latin typeface="Tahoma" panose="020B0604030504040204"/>
                        <a:ea typeface="宋体" panose="02010600030101010101" pitchFamily="2" charset="-122"/>
                      </a:rPr>
                      <m:t>=</m:t>
                    </m:r>
                    <m:r>
                      <a:rPr lang="en-US" altLang="zh-CN" sz="2000" b="1" kern="0">
                        <a:solidFill>
                          <a:srgbClr val="000000"/>
                        </a:solidFill>
                        <a:latin typeface="Tahoma" panose="020B0604030504040204"/>
                        <a:ea typeface="宋体" panose="02010600030101010101" pitchFamily="2" charset="-122"/>
                      </a:rPr>
                      <m:t>𝟒</m:t>
                    </m:r>
                  </m:oMath>
                </a14:m>
                <a:r>
                  <a:rPr lang="zh-CN" altLang="en-US" sz="2000" b="1" kern="0" dirty="0">
                    <a:solidFill>
                      <a:srgbClr val="000000"/>
                    </a:solidFill>
                    <a:latin typeface="Tahoma" panose="020B0604030504040204"/>
                    <a:ea typeface="宋体" panose="02010600030101010101" pitchFamily="2" charset="-122"/>
                  </a:rPr>
                  <a:t>时，</a:t>
                </a:r>
                <a14:m>
                  <m:oMath xmlns:m="http://schemas.openxmlformats.org/officeDocument/2006/math">
                    <m:d>
                      <m:dPr>
                        <m:begChr m:val="{"/>
                        <m:endChr m:val=""/>
                        <m:ctrlPr>
                          <a:rPr lang="en-US" altLang="zh-CN" sz="1800" b="1" i="1" kern="0" smtClean="0">
                            <a:solidFill>
                              <a:srgbClr val="000000"/>
                            </a:solidFill>
                            <a:latin typeface="Cambria Math" panose="02040503050406030204" pitchFamily="18" charset="0"/>
                            <a:ea typeface="宋体" panose="02010600030101010101" pitchFamily="2" charset="-122"/>
                          </a:rPr>
                        </m:ctrlPr>
                      </m:dPr>
                      <m:e>
                        <m:eqArr>
                          <m:eqArrPr>
                            <m:ctrlPr>
                              <a:rPr lang="en-US" altLang="zh-CN" sz="1800" b="1" i="1" kern="0" smtClean="0">
                                <a:solidFill>
                                  <a:srgbClr val="000000"/>
                                </a:solidFill>
                                <a:latin typeface="Cambria Math" panose="02040503050406030204" pitchFamily="18" charset="0"/>
                                <a:ea typeface="宋体" panose="02010600030101010101" pitchFamily="2" charset="-122"/>
                              </a:rPr>
                            </m:ctrlPr>
                          </m:eqArrPr>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𝒚</m:t>
                                </m:r>
                              </m:e>
                              <m:sub>
                                <m:r>
                                  <a:rPr lang="en-US" altLang="zh-CN" sz="1800" b="1" i="1" kern="0">
                                    <a:solidFill>
                                      <a:srgbClr val="000000"/>
                                    </a:solidFill>
                                    <a:latin typeface="Cambria Math" panose="02040503050406030204"/>
                                    <a:ea typeface="宋体" panose="02010600030101010101" pitchFamily="2" charset="-122"/>
                                  </a:rPr>
                                  <m:t>𝟏</m:t>
                                </m:r>
                              </m:sub>
                            </m:sSub>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𝒌</m:t>
                                </m:r>
                              </m:e>
                              <m:sub>
                                <m:r>
                                  <a:rPr lang="en-US" altLang="zh-CN" sz="1800" b="1" i="1" kern="0">
                                    <a:solidFill>
                                      <a:srgbClr val="000000"/>
                                    </a:solidFill>
                                    <a:latin typeface="Cambria Math" panose="02040503050406030204"/>
                                    <a:ea typeface="宋体" panose="02010600030101010101" pitchFamily="2" charset="-122"/>
                                  </a:rPr>
                                  <m:t>𝟏𝟏</m:t>
                                </m:r>
                              </m:sub>
                            </m:sSub>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𝒙</m:t>
                                </m:r>
                              </m:e>
                              <m:sub>
                                <m:r>
                                  <a:rPr lang="en-US" altLang="zh-CN" sz="1800" b="1" i="1" kern="0">
                                    <a:solidFill>
                                      <a:srgbClr val="000000"/>
                                    </a:solidFill>
                                    <a:latin typeface="Cambria Math" panose="02040503050406030204"/>
                                    <a:ea typeface="宋体" panose="02010600030101010101" pitchFamily="2" charset="-122"/>
                                  </a:rPr>
                                  <m:t>𝟏</m:t>
                                </m:r>
                              </m:sub>
                            </m:sSub>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𝒌</m:t>
                                </m:r>
                              </m:e>
                              <m:sub>
                                <m:r>
                                  <a:rPr lang="en-US" altLang="zh-CN" sz="1800" b="1" i="1" kern="0">
                                    <a:solidFill>
                                      <a:srgbClr val="000000"/>
                                    </a:solidFill>
                                    <a:latin typeface="Cambria Math" panose="02040503050406030204"/>
                                    <a:ea typeface="宋体" panose="02010600030101010101" pitchFamily="2" charset="-122"/>
                                  </a:rPr>
                                  <m:t>𝟏𝟐</m:t>
                                </m:r>
                              </m:sub>
                            </m:sSub>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𝒙</m:t>
                                </m:r>
                              </m:e>
                              <m:sub>
                                <m:r>
                                  <a:rPr lang="en-US" altLang="zh-CN" sz="1800" b="1" i="1" kern="0">
                                    <a:solidFill>
                                      <a:srgbClr val="000000"/>
                                    </a:solidFill>
                                    <a:latin typeface="Cambria Math" panose="02040503050406030204"/>
                                    <a:ea typeface="宋体" panose="02010600030101010101" pitchFamily="2" charset="-122"/>
                                  </a:rPr>
                                  <m:t>𝟐</m:t>
                                </m:r>
                              </m:sub>
                            </m:sSub>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𝒌</m:t>
                                </m:r>
                              </m:e>
                              <m:sub>
                                <m:r>
                                  <a:rPr lang="en-US" altLang="zh-CN" sz="1800" b="1" i="1" kern="0">
                                    <a:solidFill>
                                      <a:srgbClr val="000000"/>
                                    </a:solidFill>
                                    <a:latin typeface="Cambria Math" panose="02040503050406030204"/>
                                    <a:ea typeface="宋体" panose="02010600030101010101" pitchFamily="2" charset="-122"/>
                                  </a:rPr>
                                  <m:t>𝟏𝟑</m:t>
                                </m:r>
                              </m:sub>
                            </m:sSub>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𝒙</m:t>
                                </m:r>
                              </m:e>
                              <m:sub>
                                <m:r>
                                  <a:rPr lang="en-US" altLang="zh-CN" sz="1800" b="1" i="1" kern="0">
                                    <a:solidFill>
                                      <a:srgbClr val="000000"/>
                                    </a:solidFill>
                                    <a:latin typeface="Cambria Math" panose="02040503050406030204"/>
                                    <a:ea typeface="宋体" panose="02010600030101010101" pitchFamily="2" charset="-122"/>
                                  </a:rPr>
                                  <m:t>𝟑</m:t>
                                </m:r>
                              </m:sub>
                            </m:sSub>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𝒌</m:t>
                                </m:r>
                              </m:e>
                              <m:sub>
                                <m:r>
                                  <a:rPr lang="en-US" altLang="zh-CN" sz="1800" b="1" i="1" kern="0">
                                    <a:solidFill>
                                      <a:srgbClr val="000000"/>
                                    </a:solidFill>
                                    <a:latin typeface="Cambria Math" panose="02040503050406030204"/>
                                    <a:ea typeface="宋体" panose="02010600030101010101" pitchFamily="2" charset="-122"/>
                                  </a:rPr>
                                  <m:t>𝟏𝟒</m:t>
                                </m:r>
                              </m:sub>
                            </m:sSub>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𝒙</m:t>
                                </m:r>
                              </m:e>
                              <m:sub>
                                <m:r>
                                  <a:rPr lang="en-US" altLang="zh-CN" sz="1800" b="1" i="1" kern="0">
                                    <a:solidFill>
                                      <a:srgbClr val="000000"/>
                                    </a:solidFill>
                                    <a:latin typeface="Cambria Math" panose="02040503050406030204"/>
                                    <a:ea typeface="宋体" panose="02010600030101010101" pitchFamily="2" charset="-122"/>
                                  </a:rPr>
                                  <m:t>𝟒</m:t>
                                </m:r>
                              </m:sub>
                            </m:sSub>
                          </m:e>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𝒚</m:t>
                                </m:r>
                              </m:e>
                              <m:sub>
                                <m:r>
                                  <a:rPr lang="en-US" altLang="zh-CN" sz="1800" b="1" i="1" kern="0" smtClean="0">
                                    <a:solidFill>
                                      <a:srgbClr val="000000"/>
                                    </a:solidFill>
                                    <a:latin typeface="Cambria Math" panose="02040503050406030204"/>
                                    <a:ea typeface="宋体" panose="02010600030101010101" pitchFamily="2" charset="-122"/>
                                  </a:rPr>
                                  <m:t>𝟐</m:t>
                                </m:r>
                              </m:sub>
                            </m:sSub>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𝒌</m:t>
                                </m:r>
                              </m:e>
                              <m:sub>
                                <m:r>
                                  <a:rPr lang="en-US" altLang="zh-CN" sz="1800" b="1" i="1" kern="0" smtClean="0">
                                    <a:solidFill>
                                      <a:srgbClr val="000000"/>
                                    </a:solidFill>
                                    <a:latin typeface="Cambria Math" panose="02040503050406030204"/>
                                    <a:ea typeface="宋体" panose="02010600030101010101" pitchFamily="2" charset="-122"/>
                                  </a:rPr>
                                  <m:t>𝟐</m:t>
                                </m:r>
                                <m:r>
                                  <a:rPr lang="en-US" altLang="zh-CN" sz="1800" b="1" i="1" kern="0">
                                    <a:solidFill>
                                      <a:srgbClr val="000000"/>
                                    </a:solidFill>
                                    <a:latin typeface="Cambria Math" panose="02040503050406030204"/>
                                    <a:ea typeface="宋体" panose="02010600030101010101" pitchFamily="2" charset="-122"/>
                                  </a:rPr>
                                  <m:t>𝟏</m:t>
                                </m:r>
                              </m:sub>
                            </m:sSub>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𝒙</m:t>
                                </m:r>
                              </m:e>
                              <m:sub>
                                <m:r>
                                  <a:rPr lang="en-US" altLang="zh-CN" sz="1800" b="1" i="1" kern="0">
                                    <a:solidFill>
                                      <a:srgbClr val="000000"/>
                                    </a:solidFill>
                                    <a:latin typeface="Cambria Math" panose="02040503050406030204"/>
                                    <a:ea typeface="宋体" panose="02010600030101010101" pitchFamily="2" charset="-122"/>
                                  </a:rPr>
                                  <m:t>𝟏</m:t>
                                </m:r>
                              </m:sub>
                            </m:sSub>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smtClea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𝒌</m:t>
                                </m:r>
                              </m:e>
                              <m:sub>
                                <m:r>
                                  <a:rPr lang="en-US" altLang="zh-CN" sz="1800" b="1" i="1" kern="0" smtClean="0">
                                    <a:solidFill>
                                      <a:srgbClr val="000000"/>
                                    </a:solidFill>
                                    <a:latin typeface="Cambria Math" panose="02040503050406030204"/>
                                    <a:ea typeface="宋体" panose="02010600030101010101" pitchFamily="2" charset="-122"/>
                                  </a:rPr>
                                  <m:t>𝟐</m:t>
                                </m:r>
                                <m:r>
                                  <a:rPr lang="en-US" altLang="zh-CN" sz="1800" b="1" i="1" kern="0">
                                    <a:solidFill>
                                      <a:srgbClr val="000000"/>
                                    </a:solidFill>
                                    <a:latin typeface="Cambria Math" panose="02040503050406030204"/>
                                    <a:ea typeface="宋体" panose="02010600030101010101" pitchFamily="2" charset="-122"/>
                                  </a:rPr>
                                  <m:t>𝟐</m:t>
                                </m:r>
                              </m:sub>
                            </m:sSub>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𝒙</m:t>
                                </m:r>
                              </m:e>
                              <m:sub>
                                <m:r>
                                  <a:rPr lang="en-US" altLang="zh-CN" sz="1800" b="1" i="1" kern="0">
                                    <a:solidFill>
                                      <a:srgbClr val="000000"/>
                                    </a:solidFill>
                                    <a:latin typeface="Cambria Math" panose="02040503050406030204"/>
                                    <a:ea typeface="宋体" panose="02010600030101010101" pitchFamily="2" charset="-122"/>
                                  </a:rPr>
                                  <m:t>𝟐</m:t>
                                </m:r>
                              </m:sub>
                            </m:sSub>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𝒌</m:t>
                                </m:r>
                              </m:e>
                              <m:sub>
                                <m:r>
                                  <a:rPr lang="en-US" altLang="zh-CN" sz="1800" b="1" i="1" kern="0" smtClean="0">
                                    <a:solidFill>
                                      <a:srgbClr val="000000"/>
                                    </a:solidFill>
                                    <a:latin typeface="Cambria Math" panose="02040503050406030204"/>
                                    <a:ea typeface="宋体" panose="02010600030101010101" pitchFamily="2" charset="-122"/>
                                  </a:rPr>
                                  <m:t>𝟐</m:t>
                                </m:r>
                                <m:r>
                                  <a:rPr lang="en-US" altLang="zh-CN" sz="1800" b="1" i="1" kern="0">
                                    <a:solidFill>
                                      <a:srgbClr val="000000"/>
                                    </a:solidFill>
                                    <a:latin typeface="Cambria Math" panose="02040503050406030204"/>
                                    <a:ea typeface="宋体" panose="02010600030101010101" pitchFamily="2" charset="-122"/>
                                  </a:rPr>
                                  <m:t>𝟑</m:t>
                                </m:r>
                              </m:sub>
                            </m:sSub>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𝒙</m:t>
                                </m:r>
                              </m:e>
                              <m:sub>
                                <m:r>
                                  <a:rPr lang="en-US" altLang="zh-CN" sz="1800" b="1" i="1" kern="0">
                                    <a:solidFill>
                                      <a:srgbClr val="000000"/>
                                    </a:solidFill>
                                    <a:latin typeface="Cambria Math" panose="02040503050406030204"/>
                                    <a:ea typeface="宋体" panose="02010600030101010101" pitchFamily="2" charset="-122"/>
                                  </a:rPr>
                                  <m:t>𝟑</m:t>
                                </m:r>
                              </m:sub>
                            </m:sSub>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𝒌</m:t>
                                </m:r>
                              </m:e>
                              <m:sub>
                                <m:r>
                                  <a:rPr lang="en-US" altLang="zh-CN" sz="1800" b="1" i="1" kern="0" smtClean="0">
                                    <a:solidFill>
                                      <a:srgbClr val="000000"/>
                                    </a:solidFill>
                                    <a:latin typeface="Cambria Math" panose="02040503050406030204"/>
                                    <a:ea typeface="宋体" panose="02010600030101010101" pitchFamily="2" charset="-122"/>
                                  </a:rPr>
                                  <m:t>𝟐</m:t>
                                </m:r>
                                <m:r>
                                  <a:rPr lang="en-US" altLang="zh-CN" sz="1800" b="1" i="1" kern="0">
                                    <a:solidFill>
                                      <a:srgbClr val="000000"/>
                                    </a:solidFill>
                                    <a:latin typeface="Cambria Math" panose="02040503050406030204"/>
                                    <a:ea typeface="宋体" panose="02010600030101010101" pitchFamily="2" charset="-122"/>
                                  </a:rPr>
                                  <m:t>𝟒</m:t>
                                </m:r>
                              </m:sub>
                            </m:sSub>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𝒙</m:t>
                                </m:r>
                              </m:e>
                              <m:sub>
                                <m:r>
                                  <a:rPr lang="en-US" altLang="zh-CN" sz="1800" b="1" i="1" kern="0">
                                    <a:solidFill>
                                      <a:srgbClr val="000000"/>
                                    </a:solidFill>
                                    <a:latin typeface="Cambria Math" panose="02040503050406030204"/>
                                    <a:ea typeface="宋体" panose="02010600030101010101" pitchFamily="2" charset="-122"/>
                                  </a:rPr>
                                  <m:t>𝟒</m:t>
                                </m:r>
                              </m:sub>
                            </m:sSub>
                          </m:e>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𝒚</m:t>
                                </m:r>
                              </m:e>
                              <m:sub>
                                <m:r>
                                  <a:rPr lang="en-US" altLang="zh-CN" sz="1800" b="1" i="1" kern="0" smtClean="0">
                                    <a:solidFill>
                                      <a:srgbClr val="000000"/>
                                    </a:solidFill>
                                    <a:latin typeface="Cambria Math" panose="02040503050406030204"/>
                                    <a:ea typeface="宋体" panose="02010600030101010101" pitchFamily="2" charset="-122"/>
                                  </a:rPr>
                                  <m:t>𝟑</m:t>
                                </m:r>
                              </m:sub>
                            </m:sSub>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𝒌</m:t>
                                </m:r>
                              </m:e>
                              <m:sub>
                                <m:r>
                                  <a:rPr lang="en-US" altLang="zh-CN" sz="1800" b="1" i="1" kern="0" smtClean="0">
                                    <a:solidFill>
                                      <a:srgbClr val="000000"/>
                                    </a:solidFill>
                                    <a:latin typeface="Cambria Math" panose="02040503050406030204"/>
                                    <a:ea typeface="宋体" panose="02010600030101010101" pitchFamily="2" charset="-122"/>
                                  </a:rPr>
                                  <m:t>𝟑</m:t>
                                </m:r>
                                <m:r>
                                  <a:rPr lang="en-US" altLang="zh-CN" sz="1800" b="1" i="1" kern="0">
                                    <a:solidFill>
                                      <a:srgbClr val="000000"/>
                                    </a:solidFill>
                                    <a:latin typeface="Cambria Math" panose="02040503050406030204"/>
                                    <a:ea typeface="宋体" panose="02010600030101010101" pitchFamily="2" charset="-122"/>
                                  </a:rPr>
                                  <m:t>𝟏</m:t>
                                </m:r>
                              </m:sub>
                            </m:sSub>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𝒙</m:t>
                                </m:r>
                              </m:e>
                              <m:sub>
                                <m:r>
                                  <a:rPr lang="en-US" altLang="zh-CN" sz="1800" b="1" i="1" kern="0">
                                    <a:solidFill>
                                      <a:srgbClr val="000000"/>
                                    </a:solidFill>
                                    <a:latin typeface="Cambria Math" panose="02040503050406030204"/>
                                    <a:ea typeface="宋体" panose="02010600030101010101" pitchFamily="2" charset="-122"/>
                                  </a:rPr>
                                  <m:t>𝟏</m:t>
                                </m:r>
                              </m:sub>
                            </m:sSub>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𝒌</m:t>
                                </m:r>
                              </m:e>
                              <m:sub>
                                <m:r>
                                  <a:rPr lang="en-US" altLang="zh-CN" sz="1800" b="1" i="1" kern="0" smtClean="0">
                                    <a:solidFill>
                                      <a:srgbClr val="000000"/>
                                    </a:solidFill>
                                    <a:latin typeface="Cambria Math" panose="02040503050406030204"/>
                                    <a:ea typeface="宋体" panose="02010600030101010101" pitchFamily="2" charset="-122"/>
                                  </a:rPr>
                                  <m:t>𝟑</m:t>
                                </m:r>
                                <m:r>
                                  <a:rPr lang="en-US" altLang="zh-CN" sz="1800" b="1" i="1" kern="0">
                                    <a:solidFill>
                                      <a:srgbClr val="000000"/>
                                    </a:solidFill>
                                    <a:latin typeface="Cambria Math" panose="02040503050406030204"/>
                                    <a:ea typeface="宋体" panose="02010600030101010101" pitchFamily="2" charset="-122"/>
                                  </a:rPr>
                                  <m:t>𝟐</m:t>
                                </m:r>
                              </m:sub>
                            </m:sSub>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𝒙</m:t>
                                </m:r>
                              </m:e>
                              <m:sub>
                                <m:r>
                                  <a:rPr lang="en-US" altLang="zh-CN" sz="1800" b="1" i="1" kern="0">
                                    <a:solidFill>
                                      <a:srgbClr val="000000"/>
                                    </a:solidFill>
                                    <a:latin typeface="Cambria Math" panose="02040503050406030204"/>
                                    <a:ea typeface="宋体" panose="02010600030101010101" pitchFamily="2" charset="-122"/>
                                  </a:rPr>
                                  <m:t>𝟐</m:t>
                                </m:r>
                              </m:sub>
                            </m:sSub>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𝒌</m:t>
                                </m:r>
                              </m:e>
                              <m:sub>
                                <m:r>
                                  <a:rPr lang="en-US" altLang="zh-CN" sz="1800" b="1" i="1" kern="0" smtClean="0">
                                    <a:solidFill>
                                      <a:srgbClr val="000000"/>
                                    </a:solidFill>
                                    <a:latin typeface="Cambria Math" panose="02040503050406030204"/>
                                    <a:ea typeface="宋体" panose="02010600030101010101" pitchFamily="2" charset="-122"/>
                                  </a:rPr>
                                  <m:t>𝟑</m:t>
                                </m:r>
                                <m:r>
                                  <a:rPr lang="en-US" altLang="zh-CN" sz="1800" b="1" i="1" kern="0">
                                    <a:solidFill>
                                      <a:srgbClr val="000000"/>
                                    </a:solidFill>
                                    <a:latin typeface="Cambria Math" panose="02040503050406030204"/>
                                    <a:ea typeface="宋体" panose="02010600030101010101" pitchFamily="2" charset="-122"/>
                                  </a:rPr>
                                  <m:t>𝟑</m:t>
                                </m:r>
                              </m:sub>
                            </m:sSub>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𝒙</m:t>
                                </m:r>
                              </m:e>
                              <m:sub>
                                <m:r>
                                  <a:rPr lang="en-US" altLang="zh-CN" sz="1800" b="1" i="1" kern="0">
                                    <a:solidFill>
                                      <a:srgbClr val="000000"/>
                                    </a:solidFill>
                                    <a:latin typeface="Cambria Math" panose="02040503050406030204"/>
                                    <a:ea typeface="宋体" panose="02010600030101010101" pitchFamily="2" charset="-122"/>
                                  </a:rPr>
                                  <m:t>𝟑</m:t>
                                </m:r>
                              </m:sub>
                            </m:sSub>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𝒌</m:t>
                                </m:r>
                              </m:e>
                              <m:sub>
                                <m:r>
                                  <a:rPr lang="en-US" altLang="zh-CN" sz="1800" b="1" i="1" kern="0" smtClean="0">
                                    <a:solidFill>
                                      <a:srgbClr val="000000"/>
                                    </a:solidFill>
                                    <a:latin typeface="Cambria Math" panose="02040503050406030204"/>
                                    <a:ea typeface="宋体" panose="02010600030101010101" pitchFamily="2" charset="-122"/>
                                  </a:rPr>
                                  <m:t>𝟑</m:t>
                                </m:r>
                                <m:r>
                                  <a:rPr lang="en-US" altLang="zh-CN" sz="1800" b="1" i="1" kern="0">
                                    <a:solidFill>
                                      <a:srgbClr val="000000"/>
                                    </a:solidFill>
                                    <a:latin typeface="Cambria Math" panose="02040503050406030204"/>
                                    <a:ea typeface="宋体" panose="02010600030101010101" pitchFamily="2" charset="-122"/>
                                  </a:rPr>
                                  <m:t>𝟒</m:t>
                                </m:r>
                              </m:sub>
                            </m:sSub>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𝒙</m:t>
                                </m:r>
                              </m:e>
                              <m:sub>
                                <m:r>
                                  <a:rPr lang="en-US" altLang="zh-CN" sz="1800" b="1" i="1" kern="0">
                                    <a:solidFill>
                                      <a:srgbClr val="000000"/>
                                    </a:solidFill>
                                    <a:latin typeface="Cambria Math" panose="02040503050406030204"/>
                                    <a:ea typeface="宋体" panose="02010600030101010101" pitchFamily="2" charset="-122"/>
                                  </a:rPr>
                                  <m:t>𝟒</m:t>
                                </m:r>
                              </m:sub>
                            </m:sSub>
                          </m:e>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𝒚</m:t>
                                </m:r>
                              </m:e>
                              <m:sub>
                                <m:r>
                                  <a:rPr lang="en-US" altLang="zh-CN" sz="1800" b="1" i="1" kern="0" smtClean="0">
                                    <a:solidFill>
                                      <a:srgbClr val="000000"/>
                                    </a:solidFill>
                                    <a:latin typeface="Cambria Math" panose="02040503050406030204"/>
                                    <a:ea typeface="宋体" panose="02010600030101010101" pitchFamily="2" charset="-122"/>
                                  </a:rPr>
                                  <m:t>𝟒</m:t>
                                </m:r>
                              </m:sub>
                            </m:sSub>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𝒌</m:t>
                                </m:r>
                              </m:e>
                              <m:sub>
                                <m:r>
                                  <a:rPr lang="en-US" altLang="zh-CN" sz="1800" b="1" i="1" kern="0" smtClean="0">
                                    <a:solidFill>
                                      <a:srgbClr val="000000"/>
                                    </a:solidFill>
                                    <a:latin typeface="Cambria Math" panose="02040503050406030204"/>
                                    <a:ea typeface="宋体" panose="02010600030101010101" pitchFamily="2" charset="-122"/>
                                  </a:rPr>
                                  <m:t>𝟒</m:t>
                                </m:r>
                                <m:r>
                                  <a:rPr lang="en-US" altLang="zh-CN" sz="1800" b="1" i="1" kern="0">
                                    <a:solidFill>
                                      <a:srgbClr val="000000"/>
                                    </a:solidFill>
                                    <a:latin typeface="Cambria Math" panose="02040503050406030204"/>
                                    <a:ea typeface="宋体" panose="02010600030101010101" pitchFamily="2" charset="-122"/>
                                  </a:rPr>
                                  <m:t>𝟏</m:t>
                                </m:r>
                              </m:sub>
                            </m:sSub>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𝒙</m:t>
                                </m:r>
                              </m:e>
                              <m:sub>
                                <m:r>
                                  <a:rPr lang="en-US" altLang="zh-CN" sz="1800" b="1" i="1" kern="0">
                                    <a:solidFill>
                                      <a:srgbClr val="000000"/>
                                    </a:solidFill>
                                    <a:latin typeface="Cambria Math" panose="02040503050406030204"/>
                                    <a:ea typeface="宋体" panose="02010600030101010101" pitchFamily="2" charset="-122"/>
                                  </a:rPr>
                                  <m:t>𝟏</m:t>
                                </m:r>
                              </m:sub>
                            </m:sSub>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𝒌</m:t>
                                </m:r>
                              </m:e>
                              <m:sub>
                                <m:r>
                                  <a:rPr lang="en-US" altLang="zh-CN" sz="1800" b="1" i="1" kern="0" smtClean="0">
                                    <a:solidFill>
                                      <a:srgbClr val="000000"/>
                                    </a:solidFill>
                                    <a:latin typeface="Cambria Math" panose="02040503050406030204"/>
                                    <a:ea typeface="宋体" panose="02010600030101010101" pitchFamily="2" charset="-122"/>
                                  </a:rPr>
                                  <m:t>𝟒</m:t>
                                </m:r>
                                <m:r>
                                  <a:rPr lang="en-US" altLang="zh-CN" sz="1800" b="1" i="1" kern="0">
                                    <a:solidFill>
                                      <a:srgbClr val="000000"/>
                                    </a:solidFill>
                                    <a:latin typeface="Cambria Math" panose="02040503050406030204"/>
                                    <a:ea typeface="宋体" panose="02010600030101010101" pitchFamily="2" charset="-122"/>
                                  </a:rPr>
                                  <m:t>𝟐</m:t>
                                </m:r>
                              </m:sub>
                            </m:sSub>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𝒙</m:t>
                                </m:r>
                              </m:e>
                              <m:sub>
                                <m:r>
                                  <a:rPr lang="en-US" altLang="zh-CN" sz="1800" b="1" i="1" kern="0">
                                    <a:solidFill>
                                      <a:srgbClr val="000000"/>
                                    </a:solidFill>
                                    <a:latin typeface="Cambria Math" panose="02040503050406030204"/>
                                    <a:ea typeface="宋体" panose="02010600030101010101" pitchFamily="2" charset="-122"/>
                                  </a:rPr>
                                  <m:t>𝟐</m:t>
                                </m:r>
                              </m:sub>
                            </m:sSub>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𝒌</m:t>
                                </m:r>
                              </m:e>
                              <m:sub>
                                <m:r>
                                  <a:rPr lang="en-US" altLang="zh-CN" sz="1800" b="1" i="1" kern="0" smtClean="0">
                                    <a:solidFill>
                                      <a:srgbClr val="000000"/>
                                    </a:solidFill>
                                    <a:latin typeface="Cambria Math" panose="02040503050406030204"/>
                                    <a:ea typeface="宋体" panose="02010600030101010101" pitchFamily="2" charset="-122"/>
                                  </a:rPr>
                                  <m:t>𝟒</m:t>
                                </m:r>
                                <m:r>
                                  <a:rPr lang="en-US" altLang="zh-CN" sz="1800" b="1" i="1" kern="0">
                                    <a:solidFill>
                                      <a:srgbClr val="000000"/>
                                    </a:solidFill>
                                    <a:latin typeface="Cambria Math" panose="02040503050406030204"/>
                                    <a:ea typeface="宋体" panose="02010600030101010101" pitchFamily="2" charset="-122"/>
                                  </a:rPr>
                                  <m:t>𝟑</m:t>
                                </m:r>
                              </m:sub>
                            </m:sSub>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𝒙</m:t>
                                </m:r>
                              </m:e>
                              <m:sub>
                                <m:r>
                                  <a:rPr lang="en-US" altLang="zh-CN" sz="1800" b="1" i="1" kern="0">
                                    <a:solidFill>
                                      <a:srgbClr val="000000"/>
                                    </a:solidFill>
                                    <a:latin typeface="Cambria Math" panose="02040503050406030204"/>
                                    <a:ea typeface="宋体" panose="02010600030101010101" pitchFamily="2" charset="-122"/>
                                  </a:rPr>
                                  <m:t>𝟑</m:t>
                                </m:r>
                              </m:sub>
                            </m:sSub>
                            <m:r>
                              <a:rPr lang="en-US" altLang="zh-CN" sz="1800" b="1" i="1" ker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𝒌</m:t>
                                </m:r>
                              </m:e>
                              <m:sub>
                                <m:r>
                                  <a:rPr lang="en-US" altLang="zh-CN" sz="1800" b="1" i="1" kern="0" smtClean="0">
                                    <a:solidFill>
                                      <a:srgbClr val="000000"/>
                                    </a:solidFill>
                                    <a:latin typeface="Cambria Math" panose="02040503050406030204"/>
                                    <a:ea typeface="宋体" panose="02010600030101010101" pitchFamily="2" charset="-122"/>
                                  </a:rPr>
                                  <m:t>𝟒</m:t>
                                </m:r>
                                <m:r>
                                  <a:rPr lang="en-US" altLang="zh-CN" sz="1800" b="1" i="1" kern="0">
                                    <a:solidFill>
                                      <a:srgbClr val="000000"/>
                                    </a:solidFill>
                                    <a:latin typeface="Cambria Math" panose="02040503050406030204"/>
                                    <a:ea typeface="宋体" panose="02010600030101010101" pitchFamily="2" charset="-122"/>
                                  </a:rPr>
                                  <m:t>𝟒</m:t>
                                </m:r>
                              </m:sub>
                            </m:sSub>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𝒙</m:t>
                                </m:r>
                              </m:e>
                              <m:sub>
                                <m:r>
                                  <a:rPr lang="en-US" altLang="zh-CN" sz="1800" b="1" i="1" kern="0">
                                    <a:solidFill>
                                      <a:srgbClr val="000000"/>
                                    </a:solidFill>
                                    <a:latin typeface="Cambria Math" panose="02040503050406030204"/>
                                    <a:ea typeface="宋体" panose="02010600030101010101" pitchFamily="2" charset="-122"/>
                                  </a:rPr>
                                  <m:t>𝟒</m:t>
                                </m:r>
                              </m:sub>
                            </m:sSub>
                          </m:e>
                        </m:eqArr>
                      </m:e>
                    </m:d>
                  </m:oMath>
                </a14:m>
                <a:endParaRPr lang="en-AU"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其中</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𝒙</m:t>
                        </m:r>
                      </m:e>
                      <m:sub>
                        <m:r>
                          <a:rPr lang="en-US" altLang="zh-CN" sz="2000" b="1" i="1" kern="0" smtClean="0">
                            <a:solidFill>
                              <a:srgbClr val="000000"/>
                            </a:solidFill>
                            <a:latin typeface="Cambria Math" panose="02040503050406030204"/>
                            <a:ea typeface="宋体" panose="02010600030101010101" pitchFamily="2" charset="-122"/>
                          </a:rPr>
                          <m:t>𝒊</m:t>
                        </m:r>
                      </m:sub>
                    </m:sSub>
                  </m:oMath>
                </a14:m>
                <a:r>
                  <a:rPr lang="zh-CN" altLang="en-US" sz="2000" b="1" kern="0" dirty="0">
                    <a:solidFill>
                      <a:srgbClr val="000000"/>
                    </a:solidFill>
                    <a:latin typeface="Tahoma" panose="020B0604030504040204"/>
                    <a:ea typeface="宋体" panose="02010600030101010101" pitchFamily="2" charset="-122"/>
                  </a:rPr>
                  <a:t>是明文分组中的四位二进制数，</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𝒚</m:t>
                        </m:r>
                      </m:e>
                      <m:sub>
                        <m:r>
                          <a:rPr lang="en-US" altLang="zh-CN" sz="2000" b="1" i="1" kern="0" smtClean="0">
                            <a:solidFill>
                              <a:srgbClr val="000000"/>
                            </a:solidFill>
                            <a:latin typeface="Cambria Math" panose="02040503050406030204"/>
                            <a:ea typeface="宋体" panose="02010600030101010101" pitchFamily="2" charset="-122"/>
                          </a:rPr>
                          <m:t>𝒊</m:t>
                        </m:r>
                      </m:sub>
                    </m:sSub>
                  </m:oMath>
                </a14:m>
                <a:r>
                  <a:rPr lang="zh-CN" altLang="en-US" sz="2000" b="1" kern="0" dirty="0">
                    <a:solidFill>
                      <a:srgbClr val="000000"/>
                    </a:solidFill>
                    <a:latin typeface="Tahoma" panose="020B0604030504040204"/>
                    <a:ea typeface="宋体" panose="02010600030101010101" pitchFamily="2" charset="-122"/>
                  </a:rPr>
                  <a:t>是密文分组中的四位二进制数。</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𝒌</m:t>
                        </m:r>
                      </m:e>
                      <m:sub>
                        <m:r>
                          <a:rPr lang="en-US" altLang="zh-CN" sz="2000" b="1" i="1" kern="0" smtClean="0">
                            <a:solidFill>
                              <a:srgbClr val="000000"/>
                            </a:solidFill>
                            <a:latin typeface="Cambria Math" panose="02040503050406030204"/>
                            <a:ea typeface="宋体" panose="02010600030101010101" pitchFamily="2" charset="-122"/>
                          </a:rPr>
                          <m:t>𝒊𝒋</m:t>
                        </m:r>
                      </m:sub>
                    </m:sSub>
                  </m:oMath>
                </a14:m>
                <a:r>
                  <a:rPr lang="zh-CN" altLang="en-US" sz="2000" b="1" kern="0" dirty="0">
                    <a:solidFill>
                      <a:srgbClr val="000000"/>
                    </a:solidFill>
                    <a:latin typeface="Tahoma" panose="020B0604030504040204"/>
                    <a:ea typeface="宋体" panose="02010600030101010101" pitchFamily="2" charset="-122"/>
                  </a:rPr>
                  <a:t>是二进制系数，所有运算都是模</a:t>
                </a: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运算。密钥的大小只是</a:t>
                </a:r>
                <a14:m>
                  <m:oMath xmlns:m="http://schemas.openxmlformats.org/officeDocument/2006/math">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𝒏</m:t>
                        </m:r>
                      </m:e>
                      <m:sup>
                        <m:r>
                          <a:rPr lang="en-US" altLang="zh-CN" sz="2000" b="1" i="1" kern="0" smtClean="0">
                            <a:solidFill>
                              <a:srgbClr val="000000"/>
                            </a:solidFill>
                            <a:latin typeface="Cambria Math" panose="02040503050406030204"/>
                            <a:ea typeface="宋体" panose="02010600030101010101" pitchFamily="2" charset="-122"/>
                          </a:rPr>
                          <m:t>𝟐</m:t>
                        </m:r>
                      </m:sup>
                    </m:sSup>
                  </m:oMath>
                </a14:m>
                <a:r>
                  <a:rPr lang="zh-CN" altLang="en-US" sz="2000" b="1" kern="0" dirty="0">
                    <a:solidFill>
                      <a:srgbClr val="000000"/>
                    </a:solidFill>
                    <a:latin typeface="Tahoma" panose="020B0604030504040204"/>
                    <a:ea typeface="宋体" panose="02010600030101010101" pitchFamily="2" charset="-122"/>
                  </a:rPr>
                  <a:t>，这里为</a:t>
                </a:r>
                <a:r>
                  <a:rPr lang="en-US" altLang="zh-CN" sz="2000" b="1" kern="0" dirty="0">
                    <a:solidFill>
                      <a:srgbClr val="000000"/>
                    </a:solidFill>
                    <a:latin typeface="Tahoma" panose="020B0604030504040204"/>
                    <a:ea typeface="宋体" panose="02010600030101010101" pitchFamily="2" charset="-122"/>
                  </a:rPr>
                  <a:t>16</a:t>
                </a:r>
                <a:r>
                  <a:rPr lang="zh-CN" altLang="en-US" sz="2000" b="1" kern="0" dirty="0">
                    <a:solidFill>
                      <a:srgbClr val="000000"/>
                    </a:solidFill>
                    <a:latin typeface="Tahoma" panose="020B0604030504040204"/>
                    <a:ea typeface="宋体" panose="02010600030101010101" pitchFamily="2" charset="-122"/>
                  </a:rPr>
                  <a:t>位</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理想分组密码大小为</a:t>
                </a:r>
                <a14:m>
                  <m:oMath xmlns:m="http://schemas.openxmlformats.org/officeDocument/2006/math">
                    <m:r>
                      <a:rPr lang="en-US" altLang="zh-CN" sz="2000" b="1" i="1" kern="0" smtClean="0">
                        <a:solidFill>
                          <a:srgbClr val="000000"/>
                        </a:solidFill>
                        <a:latin typeface="Cambria Math" panose="02040503050406030204" pitchFamily="18" charset="0"/>
                        <a:ea typeface="宋体" panose="02010600030101010101" pitchFamily="2" charset="-122"/>
                      </a:rPr>
                      <m:t>𝒏</m:t>
                    </m:r>
                    <m:r>
                      <a:rPr lang="en-US" altLang="zh-CN" sz="2000" b="1" i="1" kern="0" smtClean="0">
                        <a:solidFill>
                          <a:srgbClr val="000000"/>
                        </a:solidFill>
                        <a:latin typeface="Cambria Math" panose="02040503050406030204" pitchFamily="18" charset="0"/>
                        <a:ea typeface="Cambria Math" panose="02040503050406030204" pitchFamily="18" charset="0"/>
                      </a:rPr>
                      <m:t>×</m:t>
                    </m:r>
                    <m:sSup>
                      <m:sSupPr>
                        <m:ctrlPr>
                          <a:rPr lang="en-US" altLang="zh-CN" sz="2000" b="1" i="1" kern="0" smtClean="0">
                            <a:solidFill>
                              <a:srgbClr val="000000"/>
                            </a:solidFill>
                            <a:latin typeface="Cambria Math" panose="02040503050406030204" pitchFamily="18" charset="0"/>
                            <a:ea typeface="Cambria Math" panose="02040503050406030204" pitchFamily="18" charset="0"/>
                          </a:rPr>
                        </m:ctrlPr>
                      </m:sSupPr>
                      <m:e>
                        <m:r>
                          <a:rPr lang="en-US" altLang="zh-CN" sz="2000" b="1" i="1" kern="0" smtClean="0">
                            <a:solidFill>
                              <a:srgbClr val="000000"/>
                            </a:solidFill>
                            <a:latin typeface="Cambria Math" panose="02040503050406030204" pitchFamily="18" charset="0"/>
                            <a:ea typeface="Cambria Math" panose="02040503050406030204" pitchFamily="18" charset="0"/>
                          </a:rPr>
                          <m:t>𝟐</m:t>
                        </m:r>
                      </m:e>
                      <m:sup>
                        <m:r>
                          <a:rPr lang="en-US" altLang="zh-CN" sz="2000" b="1" i="1" kern="0" smtClean="0">
                            <a:solidFill>
                              <a:srgbClr val="000000"/>
                            </a:solidFill>
                            <a:latin typeface="Cambria Math" panose="02040503050406030204" pitchFamily="18" charset="0"/>
                            <a:ea typeface="Cambria Math" panose="02040503050406030204" pitchFamily="18" charset="0"/>
                          </a:rPr>
                          <m:t>𝒏</m:t>
                        </m:r>
                      </m:sup>
                    </m:sSup>
                  </m:oMath>
                </a14:m>
                <a:r>
                  <a:rPr lang="zh-CN" altLang="en-US" sz="2000" b="1" kern="0" dirty="0">
                    <a:solidFill>
                      <a:srgbClr val="000000"/>
                    </a:solidFill>
                    <a:latin typeface="Tahoma" panose="020B0604030504040204"/>
                    <a:ea typeface="宋体" panose="02010600030101010101" pitchFamily="2" charset="-122"/>
                  </a:rPr>
                  <a:t>位</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这个简单的线性系统实现了对较大分组</a:t>
                </a:r>
                <a:r>
                  <a:rPr lang="en-US" altLang="zh-CN" sz="2000" b="1" kern="0" dirty="0">
                    <a:solidFill>
                      <a:srgbClr val="000000"/>
                    </a:solidFill>
                    <a:latin typeface="Tahoma" panose="020B0604030504040204"/>
                    <a:ea typeface="宋体" panose="02010600030101010101" pitchFamily="2" charset="-122"/>
                  </a:rPr>
                  <a:t>n </a:t>
                </a:r>
                <a:r>
                  <a:rPr lang="zh-CN" altLang="en-US" sz="2000" b="1" kern="0" dirty="0">
                    <a:solidFill>
                      <a:srgbClr val="000000"/>
                    </a:solidFill>
                    <a:latin typeface="Tahoma" panose="020B0604030504040204"/>
                    <a:ea typeface="宋体" panose="02010600030101010101" pitchFamily="2" charset="-122"/>
                  </a:rPr>
                  <a:t>的一种近似，该线性系统较易被攻破的</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如</a:t>
                </a:r>
                <a:r>
                  <a:rPr lang="en-US" altLang="zh-CN" sz="2000" b="1" kern="0" dirty="0">
                    <a:solidFill>
                      <a:srgbClr val="000000"/>
                    </a:solidFill>
                    <a:latin typeface="Tahoma" panose="020B0604030504040204"/>
                    <a:ea typeface="宋体" panose="02010600030101010101" pitchFamily="2" charset="-122"/>
                  </a:rPr>
                  <a:t>Hill</a:t>
                </a:r>
                <a:r>
                  <a:rPr lang="zh-CN" altLang="en-US" sz="2000" b="1" kern="0" dirty="0">
                    <a:solidFill>
                      <a:srgbClr val="000000"/>
                    </a:solidFill>
                    <a:latin typeface="Tahoma" panose="020B0604030504040204"/>
                    <a:ea typeface="宋体" panose="02010600030101010101" pitchFamily="2" charset="-122"/>
                  </a:rPr>
                  <a:t>密码</a:t>
                </a:r>
                <a:r>
                  <a:rPr lang="en-US" altLang="zh-CN"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endParaRPr lang="en-AU"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AU"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AU"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764704"/>
                <a:ext cx="8229600" cy="5544616"/>
              </a:xfrm>
              <a:prstGeom prst="rect">
                <a:avLst/>
              </a:prstGeom>
              <a:blipFill rotWithShape="1">
                <a:blip r:embed="rId1"/>
                <a:stretch>
                  <a:fillRect l="-2" t="-3" r="2" b="-59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548680"/>
                <a:ext cx="8229600"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0" indent="0" eaLnBrk="1" hangingPunct="1">
                  <a:lnSpc>
                    <a:spcPct val="120000"/>
                  </a:lnSpc>
                  <a:spcBef>
                    <a:spcPct val="20000"/>
                  </a:spcBef>
                  <a:buClr>
                    <a:srgbClr val="40458C"/>
                  </a:buClr>
                  <a:buSzTx/>
                  <a:buNone/>
                </a:pPr>
                <a:r>
                  <a:rPr lang="en-US" altLang="zh-CN" sz="2400" kern="0" dirty="0">
                    <a:solidFill>
                      <a:srgbClr val="40458C"/>
                    </a:solidFill>
                    <a:latin typeface="Tahoma" panose="020B0604030504040204"/>
                    <a:ea typeface="宋体" panose="02010600030101010101" pitchFamily="2" charset="-122"/>
                  </a:rPr>
                  <a:t>3. </a:t>
                </a:r>
                <a:r>
                  <a:rPr lang="en-US" altLang="zh-CN" sz="2200" kern="0" dirty="0" err="1">
                    <a:solidFill>
                      <a:srgbClr val="E24C05"/>
                    </a:solidFill>
                    <a:latin typeface="Tahoma" panose="020B0604030504040204"/>
                    <a:ea typeface="宋体" panose="02010600030101010101" pitchFamily="2" charset="-122"/>
                  </a:rPr>
                  <a:t>Feistel</a:t>
                </a:r>
                <a:r>
                  <a:rPr lang="zh-CN" altLang="en-US" sz="2200" kern="0" dirty="0">
                    <a:solidFill>
                      <a:srgbClr val="E24C05"/>
                    </a:solidFill>
                    <a:latin typeface="Tahoma" panose="020B0604030504040204"/>
                    <a:ea typeface="宋体" panose="02010600030101010101" pitchFamily="2" charset="-122"/>
                  </a:rPr>
                  <a:t>密码：</a:t>
                </a:r>
                <a:endParaRPr lang="zh-CN" altLang="en-US" sz="2200" kern="0" dirty="0">
                  <a:solidFill>
                    <a:srgbClr val="E24C05"/>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en-US" altLang="zh-CN" sz="2400" kern="0" dirty="0" err="1">
                    <a:solidFill>
                      <a:srgbClr val="40458C"/>
                    </a:solidFill>
                    <a:latin typeface="Tahoma" panose="020B0604030504040204"/>
                  </a:rPr>
                  <a:t>Feistel</a:t>
                </a:r>
                <a:r>
                  <a:rPr lang="zh-CN" altLang="en-US" sz="2400" kern="0" dirty="0">
                    <a:solidFill>
                      <a:srgbClr val="40458C"/>
                    </a:solidFill>
                    <a:latin typeface="Tahoma" panose="020B0604030504040204"/>
                  </a:rPr>
                  <a:t>建议使用乘积密码的概念来逼近理想分组密码。</a:t>
                </a:r>
                <a:endParaRPr lang="zh-CN" altLang="en-US"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ea typeface="宋体" panose="02010600030101010101" pitchFamily="2" charset="-122"/>
                  </a:rPr>
                  <a:t>乘积密码</a:t>
                </a:r>
                <a:r>
                  <a:rPr lang="zh-CN" altLang="en-US" sz="2000" b="1" kern="0" dirty="0">
                    <a:solidFill>
                      <a:srgbClr val="000000"/>
                    </a:solidFill>
                    <a:latin typeface="Tahoma" panose="020B0604030504040204"/>
                    <a:ea typeface="宋体" panose="02010600030101010101" pitchFamily="2" charset="-122"/>
                  </a:rPr>
                  <a:t>是指依次使用两个或两个以上基本密码，所得结果的密码强度将强于所有单个密码的强度。</a:t>
                </a:r>
                <a:endParaRPr lang="en-AU"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这种方法的本质是开发一个分组密码，密钥长为</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位，分组长为</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位，采用</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kern="0">
                            <a:solidFill>
                              <a:srgbClr val="000000"/>
                            </a:solidFill>
                            <a:latin typeface="Cambria Math" panose="02040503050406030204"/>
                            <a:ea typeface="宋体" panose="02010600030101010101" pitchFamily="2" charset="-122"/>
                          </a:rPr>
                          <m:t>𝟐</m:t>
                        </m:r>
                      </m:e>
                      <m:sup>
                        <m:r>
                          <a:rPr lang="en-US" altLang="zh-CN" sz="2000" b="1" kern="0">
                            <a:solidFill>
                              <a:srgbClr val="000000"/>
                            </a:solidFill>
                            <a:latin typeface="Cambria Math" panose="02040503050406030204"/>
                            <a:ea typeface="宋体" panose="02010600030101010101" pitchFamily="2" charset="-122"/>
                          </a:rPr>
                          <m:t>𝒌</m:t>
                        </m:r>
                      </m:sup>
                    </m:sSup>
                  </m:oMath>
                </a14:m>
                <a:r>
                  <a:rPr lang="zh-CN" altLang="en-US" sz="2000" b="1" kern="0" dirty="0">
                    <a:solidFill>
                      <a:srgbClr val="000000"/>
                    </a:solidFill>
                    <a:latin typeface="Tahoma" panose="020B0604030504040204"/>
                    <a:ea typeface="宋体" panose="02010600030101010101" pitchFamily="2" charset="-122"/>
                  </a:rPr>
                  <a:t>个变换，而不是理想分组密码的</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kern="0">
                            <a:solidFill>
                              <a:srgbClr val="000000"/>
                            </a:solidFill>
                            <a:latin typeface="Cambria Math" panose="02040503050406030204"/>
                            <a:ea typeface="宋体" panose="02010600030101010101" pitchFamily="2" charset="-122"/>
                          </a:rPr>
                          <m:t>𝟐</m:t>
                        </m:r>
                      </m:e>
                      <m:sup>
                        <m:r>
                          <a:rPr lang="en-US" altLang="zh-CN" sz="2000" b="1" kern="0">
                            <a:solidFill>
                              <a:srgbClr val="000000"/>
                            </a:solidFill>
                            <a:latin typeface="Cambria Math" panose="02040503050406030204"/>
                            <a:ea typeface="宋体" panose="02010600030101010101" pitchFamily="2" charset="-122"/>
                          </a:rPr>
                          <m:t>𝒏</m:t>
                        </m:r>
                      </m:sup>
                    </m:sSup>
                    <m:r>
                      <a:rPr lang="en-US" altLang="zh-CN" sz="2000" b="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个可用变换。</a:t>
                </a:r>
                <a:endParaRPr lang="zh-CN" altLang="en-US" sz="2200" kern="0" dirty="0">
                  <a:solidFill>
                    <a:srgbClr val="E24C05"/>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en-US" altLang="zh-CN" sz="2400" kern="0" dirty="0" err="1">
                    <a:solidFill>
                      <a:srgbClr val="40458C"/>
                    </a:solidFill>
                    <a:latin typeface="Tahoma" panose="020B0604030504040204"/>
                  </a:rPr>
                  <a:t>Feistel</a:t>
                </a:r>
                <a:r>
                  <a:rPr lang="zh-CN" altLang="en-US" sz="2400" kern="0" dirty="0">
                    <a:solidFill>
                      <a:srgbClr val="40458C"/>
                    </a:solidFill>
                    <a:latin typeface="Tahoma" panose="020B0604030504040204"/>
                  </a:rPr>
                  <a:t>建议使用这样的密码：该种密码交替地使用代替和置换。代替和置换的定义如下所述：</a:t>
                </a:r>
                <a:endParaRPr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latin typeface="Times New Roman" panose="02020603050405020304" pitchFamily="18" charset="0"/>
                    <a:ea typeface="宋体" panose="02010600030101010101" pitchFamily="2" charset="-122"/>
                  </a:rPr>
                  <a:t>代替：</a:t>
                </a:r>
                <a:r>
                  <a:rPr lang="zh-CN" altLang="en-US" sz="2000" b="1" kern="0" dirty="0">
                    <a:solidFill>
                      <a:srgbClr val="000000"/>
                    </a:solidFill>
                    <a:latin typeface="Tahoma" panose="020B0604030504040204"/>
                    <a:ea typeface="宋体" panose="02010600030101010101" pitchFamily="2" charset="-122"/>
                  </a:rPr>
                  <a:t>每个明文元素或元素组被唯一地替换为相应的密文元素或元素组。</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latin typeface="Times New Roman" panose="02020603050405020304" pitchFamily="18" charset="0"/>
                    <a:ea typeface="宋体" panose="02010600030101010101" pitchFamily="2" charset="-122"/>
                  </a:rPr>
                  <a:t>置换：</a:t>
                </a:r>
                <a:r>
                  <a:rPr lang="zh-CN" altLang="en-US" sz="2000" b="1" kern="0" dirty="0">
                    <a:solidFill>
                      <a:srgbClr val="000000"/>
                    </a:solidFill>
                    <a:latin typeface="Tahoma" panose="020B0604030504040204"/>
                    <a:ea typeface="宋体" panose="02010600030101010101" pitchFamily="2" charset="-122"/>
                  </a:rPr>
                  <a:t>明文元素的序列被替换为该序列的一个置换。也就是说，序列里没有元素被添加、删除或替换，但序列里元素出现的顺序改变了。</a:t>
                </a:r>
                <a:endParaRPr lang="en-US" altLang="zh-CN" sz="2400" kern="0" dirty="0">
                  <a:solidFill>
                    <a:srgbClr val="40458C"/>
                  </a:solidFill>
                  <a:latin typeface="Tahoma" panose="020B0604030504040204"/>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548680"/>
                <a:ext cx="8229600" cy="5616624"/>
              </a:xfrm>
              <a:prstGeom prst="rect">
                <a:avLst/>
              </a:prstGeom>
              <a:blipFill rotWithShape="1">
                <a:blip r:embed="rId1"/>
                <a:stretch>
                  <a:fillRect l="-2" t="-1" r="-1402" b="-31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548680"/>
                <a:ext cx="4536504"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en-US" altLang="zh-CN" sz="2400" kern="0" dirty="0">
                    <a:solidFill>
                      <a:srgbClr val="40458C"/>
                    </a:solidFill>
                    <a:latin typeface="Tahoma" panose="020B0604030504040204"/>
                  </a:rPr>
                  <a:t>Feistel</a:t>
                </a:r>
                <a:r>
                  <a:rPr lang="zh-CN" altLang="en-US" sz="2400" kern="0" dirty="0">
                    <a:solidFill>
                      <a:srgbClr val="40458C"/>
                    </a:solidFill>
                    <a:latin typeface="Tahoma" panose="020B0604030504040204"/>
                  </a:rPr>
                  <a:t>密码结构：</a:t>
                </a:r>
                <a:endParaRPr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右图描述了</a:t>
                </a:r>
                <a:r>
                  <a:rPr lang="en-US" altLang="zh-CN" sz="2000" b="1" kern="0" dirty="0" err="1">
                    <a:solidFill>
                      <a:srgbClr val="000000"/>
                    </a:solidFill>
                    <a:latin typeface="Tahoma" panose="020B0604030504040204"/>
                    <a:ea typeface="宋体" panose="02010600030101010101" pitchFamily="2" charset="-122"/>
                  </a:rPr>
                  <a:t>Feistel</a:t>
                </a:r>
                <a:r>
                  <a:rPr lang="zh-CN" altLang="en-US" sz="2000" b="1" kern="0" dirty="0">
                    <a:solidFill>
                      <a:srgbClr val="000000"/>
                    </a:solidFill>
                    <a:latin typeface="Tahoma" panose="020B0604030504040204"/>
                    <a:ea typeface="宋体" panose="02010600030101010101" pitchFamily="2" charset="-122"/>
                  </a:rPr>
                  <a:t>提出的结构。加密算法的输入是长为</a:t>
                </a:r>
                <a:r>
                  <a:rPr lang="en-US" altLang="zh-CN" sz="2000" b="1" kern="0" dirty="0">
                    <a:solidFill>
                      <a:srgbClr val="000000"/>
                    </a:solidFill>
                    <a:latin typeface="Tahoma" panose="020B0604030504040204"/>
                    <a:ea typeface="宋体" panose="02010600030101010101" pitchFamily="2" charset="-122"/>
                  </a:rPr>
                  <a:t>2w</a:t>
                </a:r>
                <a:r>
                  <a:rPr lang="zh-CN" altLang="en-US" sz="2000" b="1" kern="0" dirty="0">
                    <a:solidFill>
                      <a:srgbClr val="000000"/>
                    </a:solidFill>
                    <a:latin typeface="Tahoma" panose="020B0604030504040204"/>
                    <a:ea typeface="宋体" panose="02010600030101010101" pitchFamily="2" charset="-122"/>
                  </a:rPr>
                  <a:t>位的明文分组和密钥</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。明文分组被分为等长的两部分：</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𝑳</m:t>
                        </m:r>
                      </m:e>
                      <m:sub>
                        <m:r>
                          <a:rPr lang="en-US" altLang="zh-CN" sz="2000" b="1" i="1" kern="0" smtClean="0">
                            <a:solidFill>
                              <a:srgbClr val="000000"/>
                            </a:solidFill>
                            <a:latin typeface="Cambria Math" panose="02040503050406030204"/>
                            <a:ea typeface="宋体" panose="02010600030101010101" pitchFamily="2" charset="-122"/>
                          </a:rPr>
                          <m:t>𝟎</m:t>
                        </m:r>
                      </m:sub>
                    </m:sSub>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𝑹</m:t>
                        </m:r>
                      </m:e>
                      <m:sub>
                        <m:r>
                          <a:rPr lang="en-US" altLang="zh-CN" sz="2000" b="1" i="1" kern="0">
                            <a:solidFill>
                              <a:srgbClr val="000000"/>
                            </a:solidFill>
                            <a:latin typeface="Cambria Math" panose="02040503050406030204"/>
                            <a:ea typeface="宋体" panose="02010600030101010101" pitchFamily="2" charset="-122"/>
                          </a:rPr>
                          <m:t>𝟎</m:t>
                        </m:r>
                      </m:sub>
                    </m:sSub>
                  </m:oMath>
                </a14:m>
                <a:r>
                  <a:rPr lang="zh-CN" altLang="en-US" sz="2000" b="1" kern="0" dirty="0">
                    <a:solidFill>
                      <a:srgbClr val="000000"/>
                    </a:solidFill>
                    <a:latin typeface="Tahoma" panose="020B0604030504040204"/>
                    <a:ea typeface="宋体" panose="02010600030101010101" pitchFamily="2" charset="-122"/>
                  </a:rPr>
                  <a:t>。这两半数据经过</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轮迭代后组合成密文分组。第</a:t>
                </a:r>
                <a:r>
                  <a:rPr lang="en-US" altLang="zh-CN" sz="2000" b="1" kern="0" dirty="0" err="1">
                    <a:solidFill>
                      <a:srgbClr val="000000"/>
                    </a:solidFill>
                    <a:latin typeface="Tahoma" panose="020B0604030504040204"/>
                    <a:ea typeface="宋体" panose="02010600030101010101" pitchFamily="2" charset="-122"/>
                  </a:rPr>
                  <a:t>i</a:t>
                </a:r>
                <a:r>
                  <a:rPr lang="zh-CN" altLang="en-US" sz="2000" b="1" kern="0" dirty="0">
                    <a:solidFill>
                      <a:srgbClr val="000000"/>
                    </a:solidFill>
                    <a:latin typeface="Tahoma" panose="020B0604030504040204"/>
                    <a:ea typeface="宋体" panose="02010600030101010101" pitchFamily="2" charset="-122"/>
                  </a:rPr>
                  <a:t>轮迭代的输入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𝑳</m:t>
                        </m:r>
                      </m:e>
                      <m:sub>
                        <m:r>
                          <a:rPr lang="en-US" altLang="zh-CN" sz="2000" b="1" i="1" kern="0" smtClean="0">
                            <a:solidFill>
                              <a:srgbClr val="000000"/>
                            </a:solidFill>
                            <a:latin typeface="Cambria Math" panose="02040503050406030204"/>
                            <a:ea typeface="宋体" panose="02010600030101010101" pitchFamily="2" charset="-122"/>
                          </a:rPr>
                          <m:t>𝒊</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𝑹</m:t>
                        </m:r>
                      </m:e>
                      <m:sub>
                        <m:r>
                          <a:rPr lang="en-US" altLang="zh-CN" sz="2000" b="1" i="1" kern="0" smtClean="0">
                            <a:solidFill>
                              <a:srgbClr val="000000"/>
                            </a:solidFill>
                            <a:latin typeface="Cambria Math" panose="02040503050406030204"/>
                            <a:ea typeface="宋体" panose="02010600030101010101" pitchFamily="2" charset="-122"/>
                          </a:rPr>
                          <m:t>𝒊</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来自于上轮迭代的输出；而输入的子密钥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𝒊</m:t>
                        </m:r>
                      </m:sub>
                    </m:sSub>
                  </m:oMath>
                </a14:m>
                <a:r>
                  <a:rPr lang="zh-CN" altLang="en-US" sz="2000" b="1" kern="0" dirty="0">
                    <a:solidFill>
                      <a:srgbClr val="000000"/>
                    </a:solidFill>
                    <a:latin typeface="Tahoma" panose="020B0604030504040204"/>
                    <a:ea typeface="宋体" panose="02010600030101010101" pitchFamily="2" charset="-122"/>
                  </a:rPr>
                  <a:t>是由整个密钥</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推导出的。一般的，</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𝒊</m:t>
                        </m:r>
                      </m:sub>
                    </m:sSub>
                  </m:oMath>
                </a14:m>
                <a:r>
                  <a:rPr lang="zh-CN" altLang="en-US" sz="2000" b="1" kern="0" dirty="0">
                    <a:solidFill>
                      <a:srgbClr val="000000"/>
                    </a:solidFill>
                    <a:latin typeface="Tahoma" panose="020B0604030504040204"/>
                    <a:ea typeface="宋体" panose="02010600030101010101" pitchFamily="2" charset="-122"/>
                  </a:rPr>
                  <a:t>不同于</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，也互不相同。</a:t>
                </a:r>
                <a:endParaRPr lang="en-US" altLang="zh-CN" sz="2400" kern="0" dirty="0">
                  <a:solidFill>
                    <a:srgbClr val="40458C"/>
                  </a:solidFill>
                  <a:latin typeface="Tahoma" panose="020B0604030504040204"/>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548680"/>
                <a:ext cx="4536504" cy="5616624"/>
              </a:xfrm>
              <a:prstGeom prst="rect">
                <a:avLst/>
              </a:prstGeom>
              <a:blipFill rotWithShape="1">
                <a:blip r:embed="rId1"/>
                <a:stretch>
                  <a:fillRect l="-4" t="-1" r="-2612" b="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340768"/>
            <a:ext cx="3471056"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48680"/>
            <a:ext cx="4536504"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可以使用任意轮数，下图使用了</a:t>
            </a:r>
            <a:r>
              <a:rPr lang="en-US" altLang="zh-CN" sz="2000" b="1" kern="0" dirty="0">
                <a:solidFill>
                  <a:srgbClr val="000000"/>
                </a:solidFill>
                <a:latin typeface="Tahoma" panose="020B0604030504040204"/>
                <a:ea typeface="宋体" panose="02010600030101010101" pitchFamily="2" charset="-122"/>
              </a:rPr>
              <a:t>16</a:t>
            </a:r>
            <a:r>
              <a:rPr lang="zh-CN" altLang="en-US" sz="2000" b="1" kern="0" dirty="0">
                <a:solidFill>
                  <a:srgbClr val="000000"/>
                </a:solidFill>
                <a:latin typeface="Tahoma" panose="020B0604030504040204"/>
                <a:ea typeface="宋体" panose="02010600030101010101" pitchFamily="2" charset="-122"/>
              </a:rPr>
              <a:t>轮。</a:t>
            </a:r>
            <a:endParaRPr lang="en-US" altLang="zh-CN" sz="2400" kern="0" dirty="0">
              <a:solidFill>
                <a:srgbClr val="40458C"/>
              </a:solidFill>
              <a:latin typeface="Tahoma" panose="020B0604030504040204"/>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3683" y="1412776"/>
            <a:ext cx="3324225"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258" y="1196752"/>
            <a:ext cx="300990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20688"/>
                <a:ext cx="7992888"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每轮迭代都有相同的结构。</a:t>
                </a:r>
                <a:r>
                  <a:rPr lang="zh-CN" altLang="en-US" sz="2000" b="1" kern="0" dirty="0">
                    <a:solidFill>
                      <a:srgbClr val="00B0F0"/>
                    </a:solidFill>
                    <a:latin typeface="Tahoma" panose="020B0604030504040204"/>
                    <a:ea typeface="宋体" panose="02010600030101010101" pitchFamily="2" charset="-122"/>
                  </a:rPr>
                  <a:t>代替</a:t>
                </a:r>
                <a:r>
                  <a:rPr lang="zh-CN" altLang="en-US" sz="2000" b="1" kern="0" dirty="0">
                    <a:solidFill>
                      <a:srgbClr val="000000"/>
                    </a:solidFill>
                    <a:latin typeface="Tahoma" panose="020B0604030504040204"/>
                    <a:ea typeface="宋体" panose="02010600030101010101" pitchFamily="2" charset="-122"/>
                  </a:rPr>
                  <a:t>作用在数据的右半部分。它通过用轮函数</a:t>
                </a:r>
                <a:r>
                  <a:rPr lang="en-US" altLang="zh-CN" sz="2000" b="1" kern="0" dirty="0">
                    <a:solidFill>
                      <a:srgbClr val="000000"/>
                    </a:solidFill>
                    <a:latin typeface="Tahoma" panose="020B0604030504040204"/>
                    <a:ea typeface="宋体" panose="02010600030101010101" pitchFamily="2" charset="-122"/>
                  </a:rPr>
                  <a:t>F</a:t>
                </a:r>
                <a:r>
                  <a:rPr lang="zh-CN" altLang="en-US" sz="2000" b="1" kern="0" dirty="0">
                    <a:solidFill>
                      <a:srgbClr val="000000"/>
                    </a:solidFill>
                    <a:latin typeface="Tahoma" panose="020B0604030504040204"/>
                    <a:ea typeface="宋体" panose="02010600030101010101" pitchFamily="2" charset="-122"/>
                  </a:rPr>
                  <a:t>作用于数据的右半部分后，与左半部分数据进行异或来完成。每轮迭代的轮函数是相同的，但是输入的子函数</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𝒊</m:t>
                        </m:r>
                      </m:sub>
                    </m:sSub>
                    <m:r>
                      <a:rPr lang="en-US" altLang="zh-CN" sz="2000" b="1" i="1" kern="0">
                        <a:solidFill>
                          <a:srgbClr val="000000"/>
                        </a:solidFill>
                        <a:latin typeface="Cambria Math" panose="02040503050406030204"/>
                        <a:ea typeface="宋体" panose="02010600030101010101" pitchFamily="2" charset="-122"/>
                      </a:rPr>
                      <m:t> </m:t>
                    </m:r>
                  </m:oMath>
                </a14:m>
                <a:r>
                  <a:rPr lang="zh-CN" altLang="en-US" sz="2000" b="1" kern="0" dirty="0">
                    <a:solidFill>
                      <a:srgbClr val="000000"/>
                    </a:solidFill>
                    <a:latin typeface="Tahoma" panose="020B0604030504040204"/>
                    <a:ea typeface="宋体" panose="02010600030101010101" pitchFamily="2" charset="-122"/>
                  </a:rPr>
                  <a:t>不同。换一种说法，</a:t>
                </a:r>
                <a:r>
                  <a:rPr lang="en-US" altLang="zh-CN" sz="2000" b="1" kern="0" dirty="0">
                    <a:solidFill>
                      <a:srgbClr val="000000"/>
                    </a:solidFill>
                    <a:latin typeface="Tahoma" panose="020B0604030504040204"/>
                    <a:ea typeface="宋体" panose="02010600030101010101" pitchFamily="2" charset="-122"/>
                  </a:rPr>
                  <a:t>F</a:t>
                </a:r>
                <a:r>
                  <a:rPr lang="zh-CN" altLang="en-US" sz="2000" b="1" kern="0" dirty="0">
                    <a:solidFill>
                      <a:srgbClr val="000000"/>
                    </a:solidFill>
                    <a:latin typeface="Tahoma" panose="020B0604030504040204"/>
                    <a:ea typeface="宋体" panose="02010600030101010101" pitchFamily="2" charset="-122"/>
                  </a:rPr>
                  <a:t>是</a:t>
                </a:r>
                <a:r>
                  <a:rPr lang="en-US" altLang="zh-CN" sz="2000" b="1" kern="0" dirty="0">
                    <a:solidFill>
                      <a:srgbClr val="000000"/>
                    </a:solidFill>
                    <a:latin typeface="Tahoma" panose="020B0604030504040204"/>
                    <a:ea typeface="宋体" panose="02010600030101010101" pitchFamily="2" charset="-122"/>
                  </a:rPr>
                  <a:t>w</a:t>
                </a:r>
                <a:r>
                  <a:rPr lang="zh-CN" altLang="en-US" sz="2000" b="1" kern="0" dirty="0">
                    <a:solidFill>
                      <a:srgbClr val="000000"/>
                    </a:solidFill>
                    <a:latin typeface="Tahoma" panose="020B0604030504040204"/>
                    <a:ea typeface="宋体" panose="02010600030101010101" pitchFamily="2" charset="-122"/>
                  </a:rPr>
                  <a:t>位长的右半分组以及</a:t>
                </a:r>
                <a:r>
                  <a:rPr lang="en-US" altLang="zh-CN" sz="2000" b="1" kern="0" dirty="0">
                    <a:solidFill>
                      <a:srgbClr val="000000"/>
                    </a:solidFill>
                    <a:latin typeface="Tahoma" panose="020B0604030504040204"/>
                    <a:ea typeface="宋体" panose="02010600030101010101" pitchFamily="2" charset="-122"/>
                  </a:rPr>
                  <a:t>y</a:t>
                </a:r>
                <a:r>
                  <a:rPr lang="zh-CN" altLang="en-US" sz="2000" b="1" kern="0" dirty="0">
                    <a:solidFill>
                      <a:srgbClr val="000000"/>
                    </a:solidFill>
                    <a:latin typeface="Tahoma" panose="020B0604030504040204"/>
                    <a:ea typeface="宋体" panose="02010600030101010101" pitchFamily="2" charset="-122"/>
                  </a:rPr>
                  <a:t>位长的子密钥的函数，输出</a:t>
                </a:r>
                <a:r>
                  <a:rPr lang="en-US" altLang="zh-CN" sz="2000" b="1" kern="0" dirty="0">
                    <a:solidFill>
                      <a:srgbClr val="000000"/>
                    </a:solidFill>
                    <a:latin typeface="Tahoma" panose="020B0604030504040204"/>
                    <a:ea typeface="宋体" panose="02010600030101010101" pitchFamily="2" charset="-122"/>
                  </a:rPr>
                  <a:t>w</a:t>
                </a:r>
                <a:r>
                  <a:rPr lang="zh-CN" altLang="en-US" sz="2000" b="1" kern="0" dirty="0">
                    <a:solidFill>
                      <a:srgbClr val="000000"/>
                    </a:solidFill>
                    <a:latin typeface="Tahoma" panose="020B0604030504040204"/>
                    <a:ea typeface="宋体" panose="02010600030101010101" pitchFamily="2" charset="-122"/>
                  </a:rPr>
                  <a:t>位的值：</a:t>
                </a:r>
                <a:r>
                  <a:rPr lang="en-US" altLang="zh-CN" sz="2000" b="1" kern="0" dirty="0">
                    <a:solidFill>
                      <a:srgbClr val="000000"/>
                    </a:solidFill>
                    <a:ea typeface="宋体" panose="02010600030101010101" pitchFamily="2" charset="-122"/>
                  </a:rPr>
                  <a:t> </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𝑭</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smtClean="0">
                            <a:solidFill>
                              <a:srgbClr val="000000"/>
                            </a:solidFill>
                            <a:latin typeface="Cambria Math" panose="02040503050406030204"/>
                            <a:ea typeface="宋体" panose="02010600030101010101" pitchFamily="2" charset="-122"/>
                          </a:rPr>
                          <m:t>𝑹</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𝑬</m:t>
                            </m:r>
                          </m:e>
                          <m:sub>
                            <m:r>
                              <a:rPr lang="en-US" altLang="zh-CN" sz="2000" b="1" i="1" kern="0">
                                <a:solidFill>
                                  <a:srgbClr val="000000"/>
                                </a:solidFill>
                                <a:latin typeface="Cambria Math" panose="02040503050406030204"/>
                                <a:ea typeface="宋体" panose="02010600030101010101" pitchFamily="2" charset="-122"/>
                              </a:rPr>
                              <m:t>𝒊</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𝒊</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b>
                        </m:sSub>
                      </m:e>
                    </m:d>
                  </m:oMath>
                </a14:m>
                <a:r>
                  <a:rPr lang="zh-CN" altLang="en-US" sz="2000" b="1" kern="0" dirty="0">
                    <a:solidFill>
                      <a:srgbClr val="000000"/>
                    </a:solidFill>
                    <a:latin typeface="Tahoma" panose="020B0604030504040204"/>
                    <a:ea typeface="宋体" panose="02010600030101010101" pitchFamily="2" charset="-122"/>
                  </a:rPr>
                  <a:t>。代替之后，交换数据的左右两半完成</a:t>
                </a:r>
                <a:r>
                  <a:rPr lang="zh-CN" altLang="en-US" sz="2000" b="1" kern="0" dirty="0">
                    <a:solidFill>
                      <a:srgbClr val="00B0F0"/>
                    </a:solidFill>
                    <a:latin typeface="Tahoma" panose="020B0604030504040204"/>
                    <a:ea typeface="宋体" panose="02010600030101010101" pitchFamily="2" charset="-122"/>
                  </a:rPr>
                  <a:t>置换</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en-US" altLang="zh-CN" sz="2400" b="1" kern="0" dirty="0">
                    <a:solidFill>
                      <a:srgbClr val="40458C"/>
                    </a:solidFill>
                    <a:latin typeface="Tahoma" panose="020B0604030504040204"/>
                    <a:ea typeface="宋体" panose="02010600030101010101" pitchFamily="2" charset="-122"/>
                  </a:rPr>
                  <a:t>Feistel</a:t>
                </a:r>
                <a:r>
                  <a:rPr lang="zh-CN" altLang="en-US" sz="2400" b="1" kern="0" dirty="0">
                    <a:solidFill>
                      <a:srgbClr val="40458C"/>
                    </a:solidFill>
                    <a:latin typeface="Tahoma" panose="020B0604030504040204"/>
                    <a:ea typeface="宋体" panose="02010600030101010101" pitchFamily="2" charset="-122"/>
                  </a:rPr>
                  <a:t>结构的具体实现依赖于以下参数和特性：</a:t>
                </a:r>
                <a:endParaRPr lang="en-US" altLang="zh-CN" sz="2400" b="1" kern="0" dirty="0">
                  <a:solidFill>
                    <a:srgbClr val="40458C"/>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latin typeface="Times New Roman" panose="02020603050405020304" pitchFamily="18" charset="0"/>
                    <a:ea typeface="宋体" panose="02010600030101010101" pitchFamily="2" charset="-122"/>
                  </a:rPr>
                  <a:t>分组长度：</a:t>
                </a:r>
                <a:r>
                  <a:rPr lang="zh-CN" altLang="en-US" sz="2000" b="1" kern="0" dirty="0">
                    <a:solidFill>
                      <a:srgbClr val="000000"/>
                    </a:solidFill>
                    <a:latin typeface="Tahoma" panose="020B0604030504040204"/>
                    <a:ea typeface="宋体" panose="02010600030101010101" pitchFamily="2" charset="-122"/>
                  </a:rPr>
                  <a:t>分组越长意味着安全性越高</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其他数据不变</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，但是会降低加、解密的速度。这种安全性的增加来自更好的扩散性。传统上，</a:t>
                </a:r>
                <a:r>
                  <a:rPr lang="en-US" altLang="zh-CN" sz="2000" b="1" kern="0" dirty="0">
                    <a:solidFill>
                      <a:srgbClr val="000000"/>
                    </a:solidFill>
                    <a:latin typeface="Tahoma" panose="020B0604030504040204"/>
                    <a:ea typeface="宋体" panose="02010600030101010101" pitchFamily="2" charset="-122"/>
                  </a:rPr>
                  <a:t>64</a:t>
                </a:r>
                <a:r>
                  <a:rPr lang="zh-CN" altLang="en-US" sz="2000" b="1" kern="0" dirty="0">
                    <a:solidFill>
                      <a:srgbClr val="000000"/>
                    </a:solidFill>
                    <a:latin typeface="Tahoma" panose="020B0604030504040204"/>
                    <a:ea typeface="宋体" panose="02010600030101010101" pitchFamily="2" charset="-122"/>
                  </a:rPr>
                  <a:t>位的分组长度比较合理，在分组密码设计里很常用。然而，高级加密标准使用的是</a:t>
                </a:r>
                <a:r>
                  <a:rPr lang="en-US" altLang="zh-CN" sz="2000" b="1" kern="0" dirty="0">
                    <a:solidFill>
                      <a:srgbClr val="000000"/>
                    </a:solidFill>
                    <a:latin typeface="Tahoma" panose="020B0604030504040204"/>
                    <a:ea typeface="宋体" panose="02010600030101010101" pitchFamily="2" charset="-122"/>
                  </a:rPr>
                  <a:t>128</a:t>
                </a:r>
                <a:r>
                  <a:rPr lang="zh-CN" altLang="en-US" sz="2000" b="1" kern="0" dirty="0">
                    <a:solidFill>
                      <a:srgbClr val="000000"/>
                    </a:solidFill>
                    <a:latin typeface="Tahoma" panose="020B0604030504040204"/>
                    <a:ea typeface="宋体" panose="02010600030101010101" pitchFamily="2" charset="-122"/>
                  </a:rPr>
                  <a:t>位的分组长度。</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20688"/>
                <a:ext cx="7992888" cy="5616624"/>
              </a:xfrm>
              <a:prstGeom prst="rect">
                <a:avLst/>
              </a:prstGeom>
              <a:blipFill rotWithShape="1">
                <a:blip r:embed="rId1"/>
                <a:stretch>
                  <a:fillRect l="-2" t="-5" r="-608" b="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764704"/>
            <a:ext cx="7992888"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latin typeface="Times New Roman" panose="02020603050405020304" pitchFamily="18" charset="0"/>
                <a:ea typeface="宋体" panose="02010600030101010101" pitchFamily="2" charset="-122"/>
              </a:rPr>
              <a:t>密钥长度：</a:t>
            </a:r>
            <a:r>
              <a:rPr lang="zh-CN" altLang="en-US" sz="2000" b="1" kern="0" dirty="0">
                <a:solidFill>
                  <a:srgbClr val="000000"/>
                </a:solidFill>
                <a:latin typeface="Tahoma" panose="020B0604030504040204"/>
                <a:ea typeface="宋体" panose="02010600030101010101" pitchFamily="2" charset="-122"/>
              </a:rPr>
              <a:t>密钥较长同样意味着安全性较高，但是会降低加、解密速度。这种安全性的增加来自更好的抗穷尽攻击能力和更好的混淆性。现在一般认为</a:t>
            </a:r>
            <a:r>
              <a:rPr lang="en-US" altLang="zh-CN" sz="2000" b="1" kern="0" dirty="0">
                <a:solidFill>
                  <a:srgbClr val="000000"/>
                </a:solidFill>
                <a:latin typeface="Tahoma" panose="020B0604030504040204"/>
                <a:ea typeface="宋体" panose="02010600030101010101" pitchFamily="2" charset="-122"/>
              </a:rPr>
              <a:t>64</a:t>
            </a:r>
            <a:r>
              <a:rPr lang="zh-CN" altLang="en-US" sz="2000" b="1" kern="0" dirty="0">
                <a:solidFill>
                  <a:srgbClr val="000000"/>
                </a:solidFill>
                <a:latin typeface="Tahoma" panose="020B0604030504040204"/>
                <a:ea typeface="宋体" panose="02010600030101010101" pitchFamily="2" charset="-122"/>
              </a:rPr>
              <a:t>位的密钥还不够。通常使用的密钥长度是</a:t>
            </a:r>
            <a:r>
              <a:rPr lang="en-US" altLang="zh-CN" sz="2000" b="1" kern="0" dirty="0">
                <a:solidFill>
                  <a:srgbClr val="000000"/>
                </a:solidFill>
                <a:latin typeface="Tahoma" panose="020B0604030504040204"/>
                <a:ea typeface="宋体" panose="02010600030101010101" pitchFamily="2" charset="-122"/>
              </a:rPr>
              <a:t>128</a:t>
            </a:r>
            <a:r>
              <a:rPr lang="zh-CN" altLang="en-US" sz="2000" b="1" kern="0" dirty="0">
                <a:solidFill>
                  <a:srgbClr val="000000"/>
                </a:solidFill>
                <a:latin typeface="Tahoma" panose="020B0604030504040204"/>
                <a:ea typeface="宋体" panose="02010600030101010101" pitchFamily="2" charset="-122"/>
              </a:rPr>
              <a:t>位。</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latin typeface="Times New Roman" panose="02020603050405020304" pitchFamily="18" charset="0"/>
                <a:ea typeface="宋体" panose="02010600030101010101" pitchFamily="2" charset="-122"/>
              </a:rPr>
              <a:t>迭代轮数：</a:t>
            </a:r>
            <a:r>
              <a:rPr lang="en-US" altLang="zh-CN" sz="2000" b="1" kern="0" dirty="0" err="1">
                <a:solidFill>
                  <a:srgbClr val="000000"/>
                </a:solidFill>
                <a:latin typeface="Tahoma" panose="020B0604030504040204"/>
                <a:ea typeface="宋体" panose="02010600030101010101" pitchFamily="2" charset="-122"/>
              </a:rPr>
              <a:t>Feistel</a:t>
            </a:r>
            <a:r>
              <a:rPr lang="zh-CN" altLang="en-US" sz="2000" b="1" kern="0" dirty="0">
                <a:solidFill>
                  <a:srgbClr val="000000"/>
                </a:solidFill>
                <a:latin typeface="Tahoma" panose="020B0604030504040204"/>
                <a:ea typeface="宋体" panose="02010600030101010101" pitchFamily="2" charset="-122"/>
              </a:rPr>
              <a:t>密码的本质在于单轮不能提供足够的安全性而多轮加密可取得很高的安全性。迭代轮数的典型值是</a:t>
            </a:r>
            <a:r>
              <a:rPr lang="en-US" altLang="zh-CN" sz="2000" b="1" kern="0" dirty="0">
                <a:solidFill>
                  <a:srgbClr val="000000"/>
                </a:solidFill>
                <a:latin typeface="Tahoma" panose="020B0604030504040204"/>
                <a:ea typeface="宋体" panose="02010600030101010101" pitchFamily="2" charset="-122"/>
              </a:rPr>
              <a:t>16</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latin typeface="Times New Roman" panose="02020603050405020304" pitchFamily="18" charset="0"/>
                <a:ea typeface="宋体" panose="02010600030101010101" pitchFamily="2" charset="-122"/>
              </a:rPr>
              <a:t>子密钥产生算法：</a:t>
            </a:r>
            <a:r>
              <a:rPr lang="zh-CN" altLang="en-US" sz="2000" b="1" kern="0" dirty="0">
                <a:solidFill>
                  <a:srgbClr val="000000"/>
                </a:solidFill>
                <a:latin typeface="Tahoma" panose="020B0604030504040204"/>
                <a:ea typeface="宋体" panose="02010600030101010101" pitchFamily="2" charset="-122"/>
              </a:rPr>
              <a:t>子密钥产生越复杂，密码分析就越困难。</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latin typeface="Times New Roman" panose="02020603050405020304" pitchFamily="18" charset="0"/>
                <a:ea typeface="宋体" panose="02010600030101010101" pitchFamily="2" charset="-122"/>
              </a:rPr>
              <a:t>轮函数</a:t>
            </a:r>
            <a:r>
              <a:rPr lang="en-US" altLang="zh-CN" sz="2000" b="1" dirty="0">
                <a:solidFill>
                  <a:srgbClr val="FF0000"/>
                </a:solidFill>
                <a:latin typeface="Times New Roman" panose="02020603050405020304" pitchFamily="18" charset="0"/>
                <a:ea typeface="宋体" panose="02010600030101010101" pitchFamily="2" charset="-122"/>
              </a:rPr>
              <a:t>F</a:t>
            </a:r>
            <a:r>
              <a:rPr lang="zh-CN" altLang="en-US" sz="2000" b="1" dirty="0">
                <a:solidFill>
                  <a:srgbClr val="FF0000"/>
                </a:solidFill>
                <a:latin typeface="Times New Roman" panose="02020603050405020304" pitchFamily="18" charset="0"/>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同样，轮函数越复杂，抗攻击的能力就越强。</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04664"/>
            <a:ext cx="7992888"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endParaRPr lang="en-US" altLang="zh-CN" sz="2400" b="1" kern="0" dirty="0">
              <a:solidFill>
                <a:srgbClr val="40458C"/>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b="1" kern="0" dirty="0">
                <a:solidFill>
                  <a:srgbClr val="40458C"/>
                </a:solidFill>
                <a:latin typeface="Tahoma" panose="020B0604030504040204"/>
                <a:ea typeface="宋体" panose="02010600030101010101" pitchFamily="2" charset="-122"/>
              </a:rPr>
              <a:t>设计</a:t>
            </a:r>
            <a:r>
              <a:rPr lang="en-US" altLang="zh-CN" sz="2400" b="1" kern="0" dirty="0" err="1">
                <a:solidFill>
                  <a:srgbClr val="40458C"/>
                </a:solidFill>
                <a:latin typeface="Tahoma" panose="020B0604030504040204"/>
                <a:ea typeface="宋体" panose="02010600030101010101" pitchFamily="2" charset="-122"/>
              </a:rPr>
              <a:t>Feistel</a:t>
            </a:r>
            <a:r>
              <a:rPr lang="zh-CN" altLang="en-US" sz="2400" b="1" kern="0" dirty="0">
                <a:solidFill>
                  <a:srgbClr val="40458C"/>
                </a:solidFill>
                <a:latin typeface="Tahoma" panose="020B0604030504040204"/>
                <a:ea typeface="宋体" panose="02010600030101010101" pitchFamily="2" charset="-122"/>
              </a:rPr>
              <a:t>密码还有两个其他方面的考虑：</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latin typeface="Tahoma" panose="020B0604030504040204"/>
                <a:ea typeface="宋体" panose="02010600030101010101" pitchFamily="2" charset="-122"/>
              </a:rPr>
              <a:t>快速软件加</a:t>
            </a:r>
            <a:r>
              <a:rPr lang="en-US" altLang="zh-CN" sz="2000" b="1" kern="0" dirty="0">
                <a:solidFill>
                  <a:srgbClr val="FF0000"/>
                </a:solidFill>
                <a:latin typeface="Tahoma" panose="020B0604030504040204"/>
                <a:ea typeface="宋体" panose="02010600030101010101" pitchFamily="2" charset="-122"/>
              </a:rPr>
              <a:t>/</a:t>
            </a:r>
            <a:r>
              <a:rPr lang="zh-CN" altLang="en-US" sz="2000" b="1" kern="0" dirty="0">
                <a:solidFill>
                  <a:srgbClr val="FF0000"/>
                </a:solidFill>
                <a:latin typeface="Tahoma" panose="020B0604030504040204"/>
                <a:ea typeface="宋体" panose="02010600030101010101" pitchFamily="2" charset="-122"/>
              </a:rPr>
              <a:t>解密：</a:t>
            </a:r>
            <a:r>
              <a:rPr lang="zh-CN" altLang="en-US" sz="2000" b="1" kern="0" dirty="0">
                <a:solidFill>
                  <a:srgbClr val="000000"/>
                </a:solidFill>
                <a:latin typeface="Tahoma" panose="020B0604030504040204"/>
                <a:ea typeface="宋体" panose="02010600030101010101" pitchFamily="2" charset="-122"/>
              </a:rPr>
              <a:t>许多情况下，加密算法被嵌入到应用程序中，以避免硬件实现的麻烦。因此算法执行的速度很重要。</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latin typeface="Tahoma" panose="020B0604030504040204"/>
                <a:ea typeface="宋体" panose="02010600030101010101" pitchFamily="2" charset="-122"/>
              </a:rPr>
              <a:t>简化分析难度：</a:t>
            </a:r>
            <a:r>
              <a:rPr lang="zh-CN" altLang="en-US" sz="2000" b="1" kern="0" dirty="0">
                <a:solidFill>
                  <a:srgbClr val="000000"/>
                </a:solidFill>
                <a:latin typeface="Tahoma" panose="020B0604030504040204"/>
                <a:ea typeface="宋体" panose="02010600030101010101" pitchFamily="2" charset="-122"/>
              </a:rPr>
              <a:t>尽管我们喜欢把算法设计得使密码分析尽可能困难，然而将算法设计得容易分析也有它的好处。也就是说，如果算法描述起来简洁清楚，那么分析其脆弱性也就容易一些，因此可以开发出更强的算法。</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35496" y="404664"/>
                <a:ext cx="4168905"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en-US" altLang="zh-CN" sz="2400" b="1" kern="0" dirty="0">
                    <a:solidFill>
                      <a:srgbClr val="40458C"/>
                    </a:solidFill>
                    <a:latin typeface="Tahoma" panose="020B0604030504040204"/>
                    <a:ea typeface="宋体" panose="02010600030101010101" pitchFamily="2" charset="-122"/>
                  </a:rPr>
                  <a:t>Feistel</a:t>
                </a:r>
                <a:r>
                  <a:rPr lang="zh-CN" altLang="en-US" sz="2400" b="1" kern="0" dirty="0">
                    <a:solidFill>
                      <a:srgbClr val="40458C"/>
                    </a:solidFill>
                    <a:latin typeface="Tahoma" panose="020B0604030504040204"/>
                    <a:ea typeface="宋体" panose="02010600030101010101" pitchFamily="2" charset="-122"/>
                  </a:rPr>
                  <a:t>解密算法：</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err="1">
                    <a:solidFill>
                      <a:srgbClr val="000000"/>
                    </a:solidFill>
                    <a:latin typeface="Tahoma" panose="020B0604030504040204"/>
                    <a:ea typeface="宋体" panose="02010600030101010101" pitchFamily="2" charset="-122"/>
                  </a:rPr>
                  <a:t>Feistel</a:t>
                </a:r>
                <a:r>
                  <a:rPr lang="zh-CN" altLang="en-US" sz="2000" b="1" kern="0" dirty="0">
                    <a:solidFill>
                      <a:srgbClr val="000000"/>
                    </a:solidFill>
                    <a:latin typeface="Tahoma" panose="020B0604030504040204"/>
                    <a:ea typeface="宋体" panose="02010600030101010101" pitchFamily="2" charset="-122"/>
                  </a:rPr>
                  <a:t>密码的解密过程本质上与加密过程一致。其规则如下：将密文作为算法的输入，但是逆序使用子密钥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𝒊</m:t>
                        </m:r>
                      </m:sub>
                    </m:sSub>
                  </m:oMath>
                </a14:m>
                <a:r>
                  <a:rPr lang="zh-CN" altLang="en-US" sz="2000" b="1" kern="0" dirty="0">
                    <a:solidFill>
                      <a:srgbClr val="000000"/>
                    </a:solidFill>
                    <a:latin typeface="Tahoma" panose="020B0604030504040204"/>
                    <a:ea typeface="宋体" panose="02010600030101010101" pitchFamily="2" charset="-122"/>
                  </a:rPr>
                  <a:t>。也就是说，第一轮使用</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𝒏</m:t>
                        </m:r>
                      </m:sub>
                    </m:sSub>
                  </m:oMath>
                </a14:m>
                <a:r>
                  <a:rPr lang="zh-CN" altLang="en-US" sz="2000" b="1" kern="0" dirty="0">
                    <a:solidFill>
                      <a:srgbClr val="000000"/>
                    </a:solidFill>
                    <a:latin typeface="Tahoma" panose="020B0604030504040204"/>
                    <a:ea typeface="宋体" panose="02010600030101010101" pitchFamily="2" charset="-122"/>
                  </a:rPr>
                  <a:t>，第二轮使用</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𝒏</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，直到最后一轮使用</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这是一个很好的特点，因为我们不需要分别实现加密和解密两个算法。</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35496" y="404664"/>
                <a:ext cx="4168905" cy="5616624"/>
              </a:xfrm>
              <a:prstGeom prst="rect">
                <a:avLst/>
              </a:prstGeom>
              <a:blipFill rotWithShape="1">
                <a:blip r:embed="rId1"/>
                <a:stretch>
                  <a:fillRect l="-14" t="-3" r="2"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476672"/>
            <a:ext cx="4544063" cy="6341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268760"/>
            <a:ext cx="8229600" cy="4525963"/>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现在使用的大多数对称分组加密算法都是基于</a:t>
            </a:r>
            <a:r>
              <a:rPr kumimoji="1" lang="en-US" altLang="zh-CN" sz="2400" kern="0" dirty="0" err="1">
                <a:solidFill>
                  <a:srgbClr val="40458C"/>
                </a:solidFill>
                <a:latin typeface="Tahoma" panose="020B0604030504040204"/>
              </a:rPr>
              <a:t>Feistel</a:t>
            </a:r>
            <a:r>
              <a:rPr kumimoji="1" lang="zh-CN" altLang="en-US" sz="2400" kern="0" dirty="0">
                <a:solidFill>
                  <a:srgbClr val="40458C"/>
                </a:solidFill>
                <a:latin typeface="Tahoma" panose="020B0604030504040204"/>
              </a:rPr>
              <a:t>分组密码结构的。</a:t>
            </a:r>
            <a:endParaRPr kumimoji="1" lang="zh-CN" altLang="en-US" sz="2400" kern="0" dirty="0">
              <a:solidFill>
                <a:srgbClr val="40458C"/>
              </a:solidFill>
              <a:latin typeface="Tahoma" panose="020B0604030504040204"/>
            </a:endParaRPr>
          </a:p>
          <a:p>
            <a:pPr marL="1366520" lvl="3"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kern="0" dirty="0">
                <a:solidFill>
                  <a:srgbClr val="40458C"/>
                </a:solidFill>
                <a:latin typeface="Tahoma" panose="020B0604030504040204"/>
              </a:rPr>
              <a:t>流密码和分组密码；</a:t>
            </a:r>
            <a:endParaRPr kumimoji="1" lang="en-US" altLang="zh-CN" sz="2000" kern="0" dirty="0">
              <a:solidFill>
                <a:srgbClr val="40458C"/>
              </a:solidFill>
              <a:latin typeface="Tahoma" panose="020B0604030504040204"/>
            </a:endParaRPr>
          </a:p>
          <a:p>
            <a:pPr marL="1366520" lvl="3"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kern="0" dirty="0" err="1">
                <a:solidFill>
                  <a:srgbClr val="40458C"/>
                </a:solidFill>
                <a:latin typeface="Tahoma" panose="020B0604030504040204"/>
              </a:rPr>
              <a:t>Feistel</a:t>
            </a:r>
            <a:r>
              <a:rPr kumimoji="1" lang="zh-CN" altLang="en-US" sz="2000" kern="0" dirty="0">
                <a:solidFill>
                  <a:srgbClr val="40458C"/>
                </a:solidFill>
                <a:latin typeface="Tahoma" panose="020B0604030504040204"/>
              </a:rPr>
              <a:t>结构分组密码的设计动机。</a:t>
            </a:r>
            <a:endParaRPr kumimoji="1" lang="en-US" altLang="zh-CN" sz="2000" kern="0" dirty="0">
              <a:solidFill>
                <a:srgbClr val="40458C"/>
              </a:solidFill>
              <a:latin typeface="Tahoma" panose="020B0604030504040204"/>
            </a:endParaRPr>
          </a:p>
          <a:p>
            <a:pPr marL="0" lvl="0" indent="0" eaLnBrk="1" hangingPunct="1">
              <a:lnSpc>
                <a:spcPct val="120000"/>
              </a:lnSpc>
              <a:spcBef>
                <a:spcPct val="20000"/>
              </a:spcBef>
              <a:buClr>
                <a:srgbClr val="40458C"/>
              </a:buClr>
              <a:buSzTx/>
              <a:buNone/>
            </a:pPr>
            <a:r>
              <a:rPr kumimoji="1" lang="en-US" altLang="zh-CN" sz="2400" b="0" i="0" u="none" strike="noStrike" kern="0" cap="none" spc="0" normalizeH="0" baseline="0" noProof="0" dirty="0">
                <a:ln>
                  <a:noFill/>
                </a:ln>
                <a:solidFill>
                  <a:srgbClr val="40458C"/>
                </a:solidFill>
                <a:effectLst/>
                <a:uLnTx/>
                <a:uFillTx/>
                <a:latin typeface="Tahoma" panose="020B0604030504040204"/>
                <a:ea typeface="宋体" panose="02010600030101010101" pitchFamily="2" charset="-122"/>
              </a:rPr>
              <a:t>1. </a:t>
            </a:r>
            <a:r>
              <a:rPr kumimoji="1" lang="zh-CN" altLang="en-US" sz="2200" b="0" i="0" u="none" strike="noStrike" kern="0" cap="none" spc="0" normalizeH="0" baseline="0" noProof="0" dirty="0">
                <a:ln>
                  <a:noFill/>
                </a:ln>
                <a:solidFill>
                  <a:srgbClr val="E24C05"/>
                </a:solidFill>
                <a:effectLst/>
                <a:uLnTx/>
                <a:uFillTx/>
                <a:latin typeface="Tahoma" panose="020B0604030504040204"/>
                <a:ea typeface="宋体" panose="02010600030101010101" pitchFamily="2" charset="-122"/>
              </a:rPr>
              <a:t>流密码与分组密码：</a:t>
            </a:r>
            <a:endParaRPr kumimoji="1" lang="zh-CN" altLang="en-US" sz="2200" b="0" i="0" u="none" strike="noStrike" kern="0" cap="none" spc="0" normalizeH="0" baseline="0" noProof="0" dirty="0">
              <a:ln>
                <a:noFill/>
              </a:ln>
              <a:solidFill>
                <a:srgbClr val="E24C05"/>
              </a:solidFill>
              <a:effectLst/>
              <a:uLnTx/>
              <a:uFillTx/>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流密码每次加密数据流的一位或一个字节。</a:t>
            </a:r>
            <a:endParaRPr kumimoji="1" lang="zh-CN" altLang="en-US" sz="2400" kern="0" dirty="0">
              <a:solidFill>
                <a:srgbClr val="40458C"/>
              </a:solidFill>
              <a:latin typeface="Tahoma" panose="020B0604030504040204"/>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4.1 </a:t>
            </a:r>
            <a:r>
              <a:rPr lang="zh-CN" altLang="en-US" sz="2800" dirty="0">
                <a:solidFill>
                  <a:srgbClr val="000000"/>
                </a:solidFill>
                <a:latin typeface="黑体" panose="02010609060101010101" pitchFamily="49" charset="-122"/>
              </a:rPr>
              <a:t>传统分组密码结构</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5508104" y="0"/>
            <a:ext cx="362996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第四章 </a:t>
            </a:r>
            <a:r>
              <a:rPr lang="en-US" altLang="zh-CN" sz="2000" dirty="0">
                <a:solidFill>
                  <a:srgbClr val="0070C0"/>
                </a:solidFill>
              </a:rPr>
              <a:t>–</a:t>
            </a:r>
            <a:r>
              <a:rPr lang="zh-CN" altLang="en-US" sz="2000" dirty="0">
                <a:solidFill>
                  <a:srgbClr val="0070C0"/>
                </a:solidFill>
              </a:rPr>
              <a:t>分组密码和数据加密标准</a:t>
            </a:r>
            <a:endParaRPr lang="en-AU" altLang="zh-CN" sz="2000" dirty="0">
              <a:solidFill>
                <a:srgbClr val="0070C0"/>
              </a:solidFill>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35496" y="404664"/>
                <a:ext cx="8856984"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例：关注加密的第</a:t>
                </a:r>
                <a:r>
                  <a:rPr lang="en-US" altLang="zh-CN" sz="2000" b="1" kern="0" dirty="0">
                    <a:solidFill>
                      <a:srgbClr val="000000"/>
                    </a:solidFill>
                    <a:latin typeface="Tahoma" panose="020B0604030504040204"/>
                    <a:ea typeface="宋体" panose="02010600030101010101" pitchFamily="2" charset="-122"/>
                  </a:rPr>
                  <a:t>15</a:t>
                </a:r>
                <a:r>
                  <a:rPr lang="zh-CN" altLang="en-US" sz="2000" b="1" kern="0" dirty="0">
                    <a:solidFill>
                      <a:srgbClr val="000000"/>
                    </a:solidFill>
                    <a:latin typeface="Tahoma" panose="020B0604030504040204"/>
                    <a:ea typeface="宋体" panose="02010600030101010101" pitchFamily="2" charset="-122"/>
                  </a:rPr>
                  <a:t>轮，对应于解密的第</a:t>
                </a: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轮。</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加密过程：假设每一阶段的分组长度为</a:t>
                </a:r>
                <a:r>
                  <a:rPr lang="en-US" altLang="zh-CN" sz="2000" b="1" kern="0" dirty="0">
                    <a:solidFill>
                      <a:srgbClr val="000000"/>
                    </a:solidFill>
                    <a:latin typeface="Tahoma" panose="020B0604030504040204"/>
                    <a:ea typeface="宋体" panose="02010600030101010101" pitchFamily="2" charset="-122"/>
                  </a:rPr>
                  <a:t>32</a:t>
                </a:r>
                <a:r>
                  <a:rPr lang="zh-CN" altLang="en-US" sz="2000" b="1" kern="0" dirty="0">
                    <a:solidFill>
                      <a:srgbClr val="000000"/>
                    </a:solidFill>
                    <a:latin typeface="Tahoma" panose="020B0604030504040204"/>
                    <a:ea typeface="宋体" panose="02010600030101010101" pitchFamily="2" charset="-122"/>
                  </a:rPr>
                  <a:t>位</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分为</a:t>
                </a: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个</a:t>
                </a:r>
                <a:r>
                  <a:rPr lang="en-US" altLang="zh-CN" sz="2000" b="1" kern="0" dirty="0">
                    <a:solidFill>
                      <a:srgbClr val="000000"/>
                    </a:solidFill>
                    <a:latin typeface="Tahoma" panose="020B0604030504040204"/>
                    <a:ea typeface="宋体" panose="02010600030101010101" pitchFamily="2" charset="-122"/>
                  </a:rPr>
                  <a:t>16</a:t>
                </a:r>
                <a:r>
                  <a:rPr lang="zh-CN" altLang="en-US" sz="2000" b="1" kern="0" dirty="0">
                    <a:solidFill>
                      <a:srgbClr val="000000"/>
                    </a:solidFill>
                    <a:latin typeface="Tahoma" panose="020B0604030504040204"/>
                    <a:ea typeface="宋体" panose="02010600030101010101" pitchFamily="2" charset="-122"/>
                  </a:rPr>
                  <a:t>位</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，密钥长度为</a:t>
                </a:r>
                <a:r>
                  <a:rPr lang="en-US" altLang="zh-CN" sz="2000" b="1" kern="0" dirty="0">
                    <a:solidFill>
                      <a:srgbClr val="000000"/>
                    </a:solidFill>
                    <a:latin typeface="Tahoma" panose="020B0604030504040204"/>
                    <a:ea typeface="宋体" panose="02010600030101010101" pitchFamily="2" charset="-122"/>
                  </a:rPr>
                  <a:t>24</a:t>
                </a:r>
                <a:r>
                  <a:rPr lang="zh-CN" altLang="en-US" sz="2000" b="1" kern="0" dirty="0">
                    <a:solidFill>
                      <a:srgbClr val="000000"/>
                    </a:solidFill>
                    <a:latin typeface="Tahoma" panose="020B0604030504040204"/>
                    <a:ea typeface="宋体" panose="02010600030101010101" pitchFamily="2" charset="-122"/>
                  </a:rPr>
                  <a:t>位。假设第</a:t>
                </a:r>
                <a:r>
                  <a:rPr lang="en-US" altLang="zh-CN" sz="2000" b="1" kern="0" dirty="0">
                    <a:solidFill>
                      <a:srgbClr val="000000"/>
                    </a:solidFill>
                    <a:latin typeface="Tahoma" panose="020B0604030504040204"/>
                    <a:ea typeface="宋体" panose="02010600030101010101" pitchFamily="2" charset="-122"/>
                  </a:rPr>
                  <a:t>14</a:t>
                </a:r>
                <a:r>
                  <a:rPr lang="zh-CN" altLang="en-US" sz="2000" b="1" kern="0" dirty="0">
                    <a:solidFill>
                      <a:srgbClr val="000000"/>
                    </a:solidFill>
                    <a:latin typeface="Tahoma" panose="020B0604030504040204"/>
                    <a:ea typeface="宋体" panose="02010600030101010101" pitchFamily="2" charset="-122"/>
                  </a:rPr>
                  <a:t>轮加密后的中间分组是</a:t>
                </a:r>
                <a:r>
                  <a:rPr lang="en-US" altLang="zh-CN" sz="2000" b="1" kern="0" dirty="0">
                    <a:solidFill>
                      <a:srgbClr val="000000"/>
                    </a:solidFill>
                    <a:latin typeface="Tahoma" panose="020B0604030504040204"/>
                    <a:ea typeface="宋体" panose="02010600030101010101" pitchFamily="2" charset="-122"/>
                  </a:rPr>
                  <a:t>DE7F03A6,</a:t>
                </a:r>
                <a:r>
                  <a:rPr lang="zh-CN" altLang="en-US" sz="2000" b="1" kern="0" dirty="0">
                    <a:solidFill>
                      <a:srgbClr val="000000"/>
                    </a:solidFill>
                    <a:latin typeface="Tahoma" panose="020B0604030504040204"/>
                    <a:ea typeface="宋体" panose="02010600030101010101" pitchFamily="2" charset="-122"/>
                  </a:rPr>
                  <a:t>。那么</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𝑳𝑬</m:t>
                        </m:r>
                      </m:e>
                      <m:sub>
                        <m:r>
                          <a:rPr lang="en-US" altLang="zh-CN" sz="2000" b="1" i="1" kern="0" smtClean="0">
                            <a:solidFill>
                              <a:srgbClr val="000000"/>
                            </a:solidFill>
                            <a:latin typeface="Cambria Math" panose="02040503050406030204"/>
                            <a:ea typeface="宋体" panose="02010600030101010101" pitchFamily="2" charset="-122"/>
                          </a:rPr>
                          <m:t>𝟏𝟒</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𝑫𝑬</m:t>
                    </m:r>
                    <m:r>
                      <a:rPr lang="en-US" altLang="zh-CN" sz="2000" b="1" i="1" kern="0" smtClean="0">
                        <a:solidFill>
                          <a:srgbClr val="000000"/>
                        </a:solidFill>
                        <a:latin typeface="Cambria Math" panose="02040503050406030204"/>
                        <a:ea typeface="宋体" panose="02010600030101010101" pitchFamily="2" charset="-122"/>
                      </a:rPr>
                      <m:t>𝟕</m:t>
                    </m:r>
                    <m:r>
                      <a:rPr lang="en-US" altLang="zh-CN" sz="2000" b="1" i="1" kern="0" smtClean="0">
                        <a:solidFill>
                          <a:srgbClr val="000000"/>
                        </a:solidFill>
                        <a:latin typeface="Cambria Math" panose="02040503050406030204"/>
                        <a:ea typeface="宋体" panose="02010600030101010101" pitchFamily="2" charset="-122"/>
                      </a:rPr>
                      <m:t>𝑭</m:t>
                    </m:r>
                  </m:oMath>
                </a14:m>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𝑹</m:t>
                        </m:r>
                        <m:r>
                          <a:rPr lang="en-US" altLang="zh-CN" sz="2000" b="1" i="1" kern="0">
                            <a:solidFill>
                              <a:srgbClr val="000000"/>
                            </a:solidFill>
                            <a:latin typeface="Cambria Math" panose="02040503050406030204"/>
                            <a:ea typeface="宋体" panose="02010600030101010101" pitchFamily="2" charset="-122"/>
                          </a:rPr>
                          <m:t>𝑬</m:t>
                        </m:r>
                      </m:e>
                      <m:sub>
                        <m:r>
                          <a:rPr lang="en-US" altLang="zh-CN" sz="2000" b="1" i="1" kern="0">
                            <a:solidFill>
                              <a:srgbClr val="000000"/>
                            </a:solidFill>
                            <a:latin typeface="Cambria Math" panose="02040503050406030204"/>
                            <a:ea typeface="宋体" panose="02010600030101010101" pitchFamily="2" charset="-122"/>
                          </a:rPr>
                          <m:t>𝟏𝟒</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𝟎𝟑</m:t>
                    </m:r>
                    <m:r>
                      <a:rPr lang="en-US" altLang="zh-CN" sz="2000" b="1" i="1" kern="0" smtClean="0">
                        <a:solidFill>
                          <a:srgbClr val="000000"/>
                        </a:solidFill>
                        <a:latin typeface="Cambria Math" panose="02040503050406030204"/>
                        <a:ea typeface="宋体" panose="02010600030101010101" pitchFamily="2" charset="-122"/>
                      </a:rPr>
                      <m:t>𝑨</m:t>
                    </m:r>
                    <m:r>
                      <a:rPr lang="en-US" altLang="zh-CN" sz="2000" b="1" i="1" kern="0" smtClean="0">
                        <a:solidFill>
                          <a:srgbClr val="000000"/>
                        </a:solidFill>
                        <a:latin typeface="Cambria Math" panose="02040503050406030204"/>
                        <a:ea typeface="宋体" panose="02010600030101010101" pitchFamily="2" charset="-122"/>
                      </a:rPr>
                      <m:t>𝟔</m:t>
                    </m:r>
                    <m:r>
                      <a:rPr lang="en-US" altLang="zh-CN" sz="2000" b="1" i="1" kern="0">
                        <a:solidFill>
                          <a:srgbClr val="000000"/>
                        </a:solidFill>
                        <a:latin typeface="Cambria Math" panose="02040503050406030204"/>
                        <a:ea typeface="宋体" panose="02010600030101010101" pitchFamily="2" charset="-122"/>
                      </a:rPr>
                      <m:t> </m:t>
                    </m:r>
                  </m:oMath>
                </a14:m>
                <a:r>
                  <a:rPr lang="zh-CN" altLang="en-US" sz="2000" b="1" kern="0" dirty="0">
                    <a:solidFill>
                      <a:srgbClr val="000000"/>
                    </a:solidFill>
                    <a:latin typeface="Tahoma" panose="020B0604030504040204"/>
                    <a:ea typeface="宋体" panose="02010600030101010101" pitchFamily="2" charset="-122"/>
                  </a:rPr>
                  <a:t>。同时假设</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𝟓</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𝟏𝟐</m:t>
                    </m:r>
                    <m:r>
                      <a:rPr lang="en-US" altLang="zh-CN" sz="2000" b="1" i="1" kern="0" smtClean="0">
                        <a:solidFill>
                          <a:srgbClr val="000000"/>
                        </a:solidFill>
                        <a:latin typeface="Cambria Math" panose="02040503050406030204"/>
                        <a:ea typeface="宋体" panose="02010600030101010101" pitchFamily="2" charset="-122"/>
                      </a:rPr>
                      <m:t>𝑫𝑬</m:t>
                    </m:r>
                    <m:r>
                      <a:rPr lang="en-US" altLang="zh-CN" sz="2000" b="1" i="1" kern="0" smtClean="0">
                        <a:solidFill>
                          <a:srgbClr val="000000"/>
                        </a:solidFill>
                        <a:latin typeface="Cambria Math" panose="02040503050406030204"/>
                        <a:ea typeface="宋体" panose="02010600030101010101" pitchFamily="2" charset="-122"/>
                      </a:rPr>
                      <m:t>𝟓𝟐</m:t>
                    </m:r>
                  </m:oMath>
                </a14:m>
                <a:r>
                  <a:rPr lang="zh-CN" altLang="en-US" sz="2000" b="1" kern="0" dirty="0">
                    <a:solidFill>
                      <a:srgbClr val="000000"/>
                    </a:solidFill>
                    <a:latin typeface="Tahoma" panose="020B0604030504040204"/>
                    <a:ea typeface="宋体" panose="02010600030101010101" pitchFamily="2" charset="-122"/>
                  </a:rPr>
                  <a:t>。第</a:t>
                </a:r>
                <a:r>
                  <a:rPr lang="en-US" altLang="zh-CN" sz="2000" b="1" kern="0" dirty="0">
                    <a:solidFill>
                      <a:srgbClr val="000000"/>
                    </a:solidFill>
                    <a:latin typeface="Tahoma" panose="020B0604030504040204"/>
                    <a:ea typeface="宋体" panose="02010600030101010101" pitchFamily="2" charset="-122"/>
                  </a:rPr>
                  <a:t>15</a:t>
                </a:r>
                <a:r>
                  <a:rPr lang="zh-CN" altLang="en-US" sz="2000" b="1" kern="0" dirty="0">
                    <a:solidFill>
                      <a:srgbClr val="000000"/>
                    </a:solidFill>
                    <a:latin typeface="Tahoma" panose="020B0604030504040204"/>
                    <a:ea typeface="宋体" panose="02010600030101010101" pitchFamily="2" charset="-122"/>
                  </a:rPr>
                  <a:t>轮后，我们有</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𝑳𝑬</m:t>
                        </m:r>
                      </m:e>
                      <m:sub>
                        <m:r>
                          <a:rPr lang="en-US" altLang="zh-CN" sz="2000" b="1" i="1" kern="0">
                            <a:solidFill>
                              <a:srgbClr val="000000"/>
                            </a:solidFill>
                            <a:latin typeface="Cambria Math" panose="02040503050406030204"/>
                            <a:ea typeface="宋体" panose="02010600030101010101" pitchFamily="2" charset="-122"/>
                          </a:rPr>
                          <m:t>𝟏𝟓</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𝟎𝟑</m:t>
                    </m:r>
                    <m:r>
                      <a:rPr lang="en-US" altLang="zh-CN" sz="2000" b="1" i="1" kern="0" smtClean="0">
                        <a:solidFill>
                          <a:srgbClr val="000000"/>
                        </a:solidFill>
                        <a:latin typeface="Cambria Math" panose="02040503050406030204"/>
                        <a:ea typeface="宋体" panose="02010600030101010101" pitchFamily="2" charset="-122"/>
                      </a:rPr>
                      <m:t>𝑨</m:t>
                    </m:r>
                    <m:r>
                      <a:rPr lang="en-US" altLang="zh-CN" sz="2000" b="1" i="1" kern="0" smtClean="0">
                        <a:solidFill>
                          <a:srgbClr val="000000"/>
                        </a:solidFill>
                        <a:latin typeface="Cambria Math" panose="02040503050406030204"/>
                        <a:ea typeface="宋体" panose="02010600030101010101" pitchFamily="2" charset="-122"/>
                      </a:rPr>
                      <m:t>𝟔</m:t>
                    </m:r>
                  </m:oMath>
                </a14:m>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𝑹</m:t>
                        </m:r>
                        <m:r>
                          <a:rPr lang="en-US" altLang="zh-CN" sz="2000" b="1" i="1" kern="0">
                            <a:solidFill>
                              <a:srgbClr val="000000"/>
                            </a:solidFill>
                            <a:latin typeface="Cambria Math" panose="02040503050406030204"/>
                            <a:ea typeface="宋体" panose="02010600030101010101" pitchFamily="2" charset="-122"/>
                          </a:rPr>
                          <m:t>𝑬</m:t>
                        </m:r>
                      </m:e>
                      <m:sub>
                        <m:r>
                          <a:rPr lang="en-US" altLang="zh-CN" sz="2000" b="1" i="1" kern="0">
                            <a:solidFill>
                              <a:srgbClr val="000000"/>
                            </a:solidFill>
                            <a:latin typeface="Cambria Math" panose="02040503050406030204"/>
                            <a:ea typeface="宋体" panose="02010600030101010101" pitchFamily="2" charset="-122"/>
                          </a:rPr>
                          <m:t>𝟏𝟓</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𝑭</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𝟎𝟑</m:t>
                    </m:r>
                    <m:r>
                      <a:rPr lang="en-US" altLang="zh-CN" sz="2000" b="1" i="1" kern="0">
                        <a:solidFill>
                          <a:srgbClr val="000000"/>
                        </a:solidFill>
                        <a:latin typeface="Cambria Math" panose="02040503050406030204"/>
                        <a:ea typeface="宋体" panose="02010600030101010101" pitchFamily="2" charset="-122"/>
                      </a:rPr>
                      <m:t>𝑨</m:t>
                    </m:r>
                    <m:r>
                      <a:rPr lang="en-US" altLang="zh-CN" sz="2000" b="1" i="1" kern="0">
                        <a:solidFill>
                          <a:srgbClr val="000000"/>
                        </a:solidFill>
                        <a:latin typeface="Cambria Math" panose="02040503050406030204"/>
                        <a:ea typeface="宋体" panose="02010600030101010101" pitchFamily="2" charset="-122"/>
                      </a:rPr>
                      <m:t>𝟔</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𝟏𝟐</m:t>
                    </m:r>
                    <m:r>
                      <a:rPr lang="en-US" altLang="zh-CN" sz="2000" b="1" i="1" kern="0" smtClean="0">
                        <a:solidFill>
                          <a:srgbClr val="000000"/>
                        </a:solidFill>
                        <a:latin typeface="Cambria Math" panose="02040503050406030204"/>
                        <a:ea typeface="宋体" panose="02010600030101010101" pitchFamily="2" charset="-122"/>
                      </a:rPr>
                      <m:t>𝑫𝑬</m:t>
                    </m:r>
                    <m:r>
                      <a:rPr lang="en-US" altLang="zh-CN" sz="2000" b="1" i="1" kern="0" smtClean="0">
                        <a:solidFill>
                          <a:srgbClr val="000000"/>
                        </a:solidFill>
                        <a:latin typeface="Cambria Math" panose="02040503050406030204"/>
                        <a:ea typeface="宋体" panose="02010600030101010101" pitchFamily="2" charset="-122"/>
                      </a:rPr>
                      <m:t>𝟓𝟐</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Cambria Math" panose="02040503050406030204"/>
                      </a:rPr>
                      <m:t>𝑫𝑬</m:t>
                    </m:r>
                    <m:r>
                      <a:rPr lang="en-US" altLang="zh-CN" sz="2000" b="1" i="1" kern="0" smtClean="0">
                        <a:solidFill>
                          <a:srgbClr val="000000"/>
                        </a:solidFill>
                        <a:latin typeface="Cambria Math" panose="02040503050406030204"/>
                        <a:ea typeface="Cambria Math" panose="02040503050406030204"/>
                      </a:rPr>
                      <m:t>𝟕</m:t>
                    </m:r>
                    <m:r>
                      <a:rPr lang="en-US" altLang="zh-CN" sz="2000" b="1" i="1" kern="0" smtClean="0">
                        <a:solidFill>
                          <a:srgbClr val="000000"/>
                        </a:solidFill>
                        <a:latin typeface="Cambria Math" panose="02040503050406030204"/>
                        <a:ea typeface="Cambria Math" panose="02040503050406030204"/>
                      </a:rPr>
                      <m:t>𝑭</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解密过程：假设</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𝑳𝑫</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𝑹𝑬</m:t>
                        </m:r>
                      </m:e>
                      <m:sub>
                        <m:r>
                          <a:rPr lang="en-US" altLang="zh-CN" sz="2000" b="1" i="1" kern="0" smtClean="0">
                            <a:solidFill>
                              <a:srgbClr val="000000"/>
                            </a:solidFill>
                            <a:latin typeface="Cambria Math" panose="02040503050406030204"/>
                            <a:ea typeface="宋体" panose="02010600030101010101" pitchFamily="2" charset="-122"/>
                          </a:rPr>
                          <m:t>𝟏𝟓</m:t>
                        </m:r>
                      </m:sub>
                    </m:sSub>
                  </m:oMath>
                </a14:m>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𝑹</m:t>
                        </m:r>
                        <m:r>
                          <a:rPr lang="en-US" altLang="zh-CN" sz="2000" b="1" i="1" kern="0">
                            <a:solidFill>
                              <a:srgbClr val="000000"/>
                            </a:solidFill>
                            <a:latin typeface="Cambria Math" panose="02040503050406030204"/>
                            <a:ea typeface="宋体" panose="02010600030101010101" pitchFamily="2" charset="-122"/>
                          </a:rPr>
                          <m:t>𝑫</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𝑳</m:t>
                        </m:r>
                        <m:r>
                          <a:rPr lang="en-US" altLang="zh-CN" sz="2000" b="1" i="1" kern="0">
                            <a:solidFill>
                              <a:srgbClr val="000000"/>
                            </a:solidFill>
                            <a:latin typeface="Cambria Math" panose="02040503050406030204"/>
                            <a:ea typeface="宋体" panose="02010600030101010101" pitchFamily="2" charset="-122"/>
                          </a:rPr>
                          <m:t>𝑬</m:t>
                        </m:r>
                      </m:e>
                      <m:sub>
                        <m:r>
                          <a:rPr lang="en-US" altLang="zh-CN" sz="2000" b="1" i="1" kern="0">
                            <a:solidFill>
                              <a:srgbClr val="000000"/>
                            </a:solidFill>
                            <a:latin typeface="Cambria Math" panose="02040503050406030204"/>
                            <a:ea typeface="宋体" panose="02010600030101010101" pitchFamily="2" charset="-122"/>
                          </a:rPr>
                          <m:t>𝟏𝟓</m:t>
                        </m:r>
                      </m:sub>
                    </m:sSub>
                  </m:oMath>
                </a14:m>
                <a:r>
                  <a:rPr lang="zh-CN" altLang="en-US" sz="2000" b="1" kern="0" dirty="0">
                    <a:solidFill>
                      <a:srgbClr val="000000"/>
                    </a:solidFill>
                    <a:latin typeface="Tahoma" panose="020B0604030504040204"/>
                    <a:ea typeface="宋体" panose="02010600030101010101" pitchFamily="2" charset="-122"/>
                  </a:rPr>
                  <a:t>，从</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𝑳</m:t>
                        </m:r>
                        <m:r>
                          <a:rPr lang="en-US" altLang="zh-CN" sz="2000" b="1" i="1" kern="0">
                            <a:solidFill>
                              <a:srgbClr val="000000"/>
                            </a:solidFill>
                            <a:latin typeface="Cambria Math" panose="02040503050406030204"/>
                            <a:ea typeface="宋体" panose="02010600030101010101" pitchFamily="2" charset="-122"/>
                          </a:rPr>
                          <m:t>𝑫</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𝑭</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𝟎𝟑</m:t>
                    </m:r>
                    <m:r>
                      <a:rPr lang="en-US" altLang="zh-CN" sz="2000" b="1" i="1" kern="0" smtClean="0">
                        <a:solidFill>
                          <a:srgbClr val="000000"/>
                        </a:solidFill>
                        <a:latin typeface="Cambria Math" panose="02040503050406030204"/>
                        <a:ea typeface="宋体" panose="02010600030101010101" pitchFamily="2" charset="-122"/>
                      </a:rPr>
                      <m:t>𝑨</m:t>
                    </m:r>
                    <m:r>
                      <a:rPr lang="en-US" altLang="zh-CN" sz="2000" b="1" i="1" kern="0" smtClean="0">
                        <a:solidFill>
                          <a:srgbClr val="000000"/>
                        </a:solidFill>
                        <a:latin typeface="Cambria Math" panose="02040503050406030204"/>
                        <a:ea typeface="宋体" panose="02010600030101010101" pitchFamily="2" charset="-122"/>
                      </a:rPr>
                      <m:t>𝟔</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𝟏𝟐</m:t>
                    </m:r>
                    <m:r>
                      <a:rPr lang="en-US" altLang="zh-CN" sz="2000" b="1" i="1" kern="0" smtClean="0">
                        <a:solidFill>
                          <a:srgbClr val="000000"/>
                        </a:solidFill>
                        <a:latin typeface="Cambria Math" panose="02040503050406030204"/>
                        <a:ea typeface="宋体" panose="02010600030101010101" pitchFamily="2" charset="-122"/>
                      </a:rPr>
                      <m:t>𝑫𝑬</m:t>
                    </m:r>
                    <m:r>
                      <a:rPr lang="en-US" altLang="zh-CN" sz="2000" b="1" i="1" kern="0" smtClean="0">
                        <a:solidFill>
                          <a:srgbClr val="000000"/>
                        </a:solidFill>
                        <a:latin typeface="Cambria Math" panose="02040503050406030204"/>
                        <a:ea typeface="宋体" panose="02010600030101010101" pitchFamily="2" charset="-122"/>
                      </a:rPr>
                      <m:t>𝟓𝟐</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Cambria Math" panose="02040503050406030204"/>
                      </a:rPr>
                      <m:t>𝑫𝑬</m:t>
                    </m:r>
                    <m:r>
                      <a:rPr lang="en-US" altLang="zh-CN" sz="2000" b="1" i="1" kern="0" smtClean="0">
                        <a:solidFill>
                          <a:srgbClr val="000000"/>
                        </a:solidFill>
                        <a:latin typeface="Cambria Math" panose="02040503050406030204"/>
                        <a:ea typeface="Cambria Math" panose="02040503050406030204"/>
                      </a:rPr>
                      <m:t>𝟕</m:t>
                    </m:r>
                    <m:r>
                      <a:rPr lang="en-US" altLang="zh-CN" sz="2000" b="1" i="1" kern="0" smtClean="0">
                        <a:solidFill>
                          <a:srgbClr val="000000"/>
                        </a:solidFill>
                        <a:latin typeface="Cambria Math" panose="02040503050406030204"/>
                        <a:ea typeface="Cambria Math" panose="02040503050406030204"/>
                      </a:rPr>
                      <m:t>𝑭</m:t>
                    </m:r>
                  </m:oMath>
                </a14:m>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𝑹𝑫</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𝟎𝟑</m:t>
                    </m:r>
                    <m:r>
                      <a:rPr lang="en-US" altLang="zh-CN" sz="2000" b="1" i="1" kern="0" smtClean="0">
                        <a:solidFill>
                          <a:srgbClr val="000000"/>
                        </a:solidFill>
                        <a:latin typeface="Cambria Math" panose="02040503050406030204"/>
                        <a:ea typeface="宋体" panose="02010600030101010101" pitchFamily="2" charset="-122"/>
                      </a:rPr>
                      <m:t>𝑨</m:t>
                    </m:r>
                    <m:r>
                      <a:rPr lang="en-US" altLang="zh-CN" sz="2000" b="1" i="1" kern="0" smtClean="0">
                        <a:solidFill>
                          <a:srgbClr val="000000"/>
                        </a:solidFill>
                        <a:latin typeface="Cambria Math" panose="02040503050406030204"/>
                        <a:ea typeface="宋体" panose="02010600030101010101" pitchFamily="2" charset="-122"/>
                      </a:rPr>
                      <m:t>𝟔</m:t>
                    </m:r>
                  </m:oMath>
                </a14:m>
                <a:r>
                  <a:rPr lang="zh-CN" altLang="en-US" sz="2000" b="1" kern="0" dirty="0">
                    <a:solidFill>
                      <a:srgbClr val="000000"/>
                    </a:solidFill>
                    <a:latin typeface="Tahoma" panose="020B0604030504040204"/>
                    <a:ea typeface="宋体" panose="02010600030101010101" pitchFamily="2" charset="-122"/>
                  </a:rPr>
                  <a:t>出发，接着从上图有</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𝑳</m:t>
                        </m:r>
                        <m:r>
                          <a:rPr lang="en-US" altLang="zh-CN" sz="2000" b="1" i="1" kern="0">
                            <a:solidFill>
                              <a:srgbClr val="000000"/>
                            </a:solidFill>
                            <a:latin typeface="Cambria Math" panose="02040503050406030204"/>
                            <a:ea typeface="宋体" panose="02010600030101010101" pitchFamily="2" charset="-122"/>
                          </a:rPr>
                          <m:t>𝑫</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𝟎𝟑</m:t>
                    </m:r>
                    <m:r>
                      <a:rPr lang="en-US" altLang="zh-CN" sz="2000" b="1" i="1" kern="0">
                        <a:solidFill>
                          <a:srgbClr val="000000"/>
                        </a:solidFill>
                        <a:latin typeface="Cambria Math" panose="02040503050406030204"/>
                        <a:ea typeface="宋体" panose="02010600030101010101" pitchFamily="2" charset="-122"/>
                      </a:rPr>
                      <m:t>𝑨</m:t>
                    </m:r>
                    <m:r>
                      <a:rPr lang="en-US" altLang="zh-CN" sz="2000" b="1" i="1" kern="0">
                        <a:solidFill>
                          <a:srgbClr val="000000"/>
                        </a:solidFill>
                        <a:latin typeface="Cambria Math" panose="02040503050406030204"/>
                        <a:ea typeface="宋体" panose="02010600030101010101" pitchFamily="2" charset="-122"/>
                      </a:rPr>
                      <m:t>𝟔</m:t>
                    </m:r>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𝑹𝑬</m:t>
                        </m:r>
                      </m:e>
                      <m:sub>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𝟒</m:t>
                        </m:r>
                      </m:sub>
                    </m:sSub>
                  </m:oMath>
                </a14:m>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𝑹</m:t>
                        </m:r>
                        <m:r>
                          <a:rPr lang="en-US" altLang="zh-CN" sz="2000" b="1" i="1" kern="0">
                            <a:solidFill>
                              <a:srgbClr val="000000"/>
                            </a:solidFill>
                            <a:latin typeface="Cambria Math" panose="02040503050406030204"/>
                            <a:ea typeface="宋体" panose="02010600030101010101" pitchFamily="2" charset="-122"/>
                          </a:rPr>
                          <m:t>𝑫</m:t>
                        </m:r>
                      </m:e>
                      <m:sub>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𝑭</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𝟎𝟑</m:t>
                    </m:r>
                    <m:r>
                      <a:rPr lang="en-US" altLang="zh-CN" sz="2000" b="1" i="1" kern="0">
                        <a:solidFill>
                          <a:srgbClr val="000000"/>
                        </a:solidFill>
                        <a:latin typeface="Cambria Math" panose="02040503050406030204"/>
                        <a:ea typeface="宋体" panose="02010600030101010101" pitchFamily="2" charset="-122"/>
                      </a:rPr>
                      <m:t>𝑨</m:t>
                    </m:r>
                    <m:r>
                      <a:rPr lang="en-US" altLang="zh-CN" sz="2000" b="1" i="1" kern="0">
                        <a:solidFill>
                          <a:srgbClr val="000000"/>
                        </a:solidFill>
                        <a:latin typeface="Cambria Math" panose="02040503050406030204"/>
                        <a:ea typeface="宋体" panose="02010600030101010101" pitchFamily="2" charset="-122"/>
                      </a:rPr>
                      <m:t>𝟔</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𝟏𝟐</m:t>
                    </m:r>
                    <m:r>
                      <a:rPr lang="en-US" altLang="zh-CN" sz="2000" b="1" i="1" kern="0" smtClean="0">
                        <a:solidFill>
                          <a:srgbClr val="000000"/>
                        </a:solidFill>
                        <a:latin typeface="Cambria Math" panose="02040503050406030204"/>
                        <a:ea typeface="宋体" panose="02010600030101010101" pitchFamily="2" charset="-122"/>
                      </a:rPr>
                      <m:t>𝑫𝑬</m:t>
                    </m:r>
                    <m:r>
                      <a:rPr lang="en-US" altLang="zh-CN" sz="2000" b="1" i="1" kern="0" smtClean="0">
                        <a:solidFill>
                          <a:srgbClr val="000000"/>
                        </a:solidFill>
                        <a:latin typeface="Cambria Math" panose="02040503050406030204"/>
                        <a:ea typeface="宋体" panose="02010600030101010101" pitchFamily="2" charset="-122"/>
                      </a:rPr>
                      <m:t>𝟓𝟐</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𝑭</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𝟎𝟑</m:t>
                        </m:r>
                        <m:r>
                          <a:rPr lang="en-US" altLang="zh-CN" sz="2000" b="1" i="1" kern="0">
                            <a:solidFill>
                              <a:srgbClr val="000000"/>
                            </a:solidFill>
                            <a:latin typeface="Cambria Math" panose="02040503050406030204"/>
                            <a:ea typeface="宋体" panose="02010600030101010101" pitchFamily="2" charset="-122"/>
                          </a:rPr>
                          <m:t>𝑨</m:t>
                        </m:r>
                        <m:r>
                          <a:rPr lang="en-US" altLang="zh-CN" sz="2000" b="1" i="1" kern="0">
                            <a:solidFill>
                              <a:srgbClr val="000000"/>
                            </a:solidFill>
                            <a:latin typeface="Cambria Math" panose="02040503050406030204"/>
                            <a:ea typeface="宋体" panose="02010600030101010101" pitchFamily="2" charset="-122"/>
                          </a:rPr>
                          <m:t>𝟔</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𝟏𝟐</m:t>
                        </m:r>
                        <m:r>
                          <a:rPr lang="en-US" altLang="zh-CN" sz="2000" b="1" i="1" kern="0">
                            <a:solidFill>
                              <a:srgbClr val="000000"/>
                            </a:solidFill>
                            <a:latin typeface="Cambria Math" panose="02040503050406030204"/>
                            <a:ea typeface="宋体" panose="02010600030101010101" pitchFamily="2" charset="-122"/>
                          </a:rPr>
                          <m:t>𝑫𝑬</m:t>
                        </m:r>
                        <m:r>
                          <a:rPr lang="en-US" altLang="zh-CN" sz="2000" b="1" i="1" kern="0">
                            <a:solidFill>
                              <a:srgbClr val="000000"/>
                            </a:solidFill>
                            <a:latin typeface="Cambria Math" panose="02040503050406030204"/>
                            <a:ea typeface="宋体" panose="02010600030101010101" pitchFamily="2" charset="-122"/>
                          </a:rPr>
                          <m:t>𝟓𝟐</m:t>
                        </m:r>
                      </m:e>
                    </m:d>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𝑫𝑬</m:t>
                    </m:r>
                    <m:r>
                      <a:rPr lang="en-US" altLang="zh-CN" sz="2000" b="1" i="1" kern="0" smtClean="0">
                        <a:solidFill>
                          <a:srgbClr val="000000"/>
                        </a:solidFill>
                        <a:latin typeface="Cambria Math" panose="02040503050406030204"/>
                        <a:ea typeface="Cambria Math" panose="02040503050406030204"/>
                      </a:rPr>
                      <m:t>𝟕</m:t>
                    </m:r>
                    <m:r>
                      <a:rPr lang="en-US" altLang="zh-CN" sz="2000" b="1" i="1" kern="0" smtClean="0">
                        <a:solidFill>
                          <a:srgbClr val="000000"/>
                        </a:solidFill>
                        <a:latin typeface="Cambria Math" panose="02040503050406030204"/>
                        <a:ea typeface="Cambria Math" panose="02040503050406030204"/>
                      </a:rPr>
                      <m:t>𝑭</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𝑳</m:t>
                        </m:r>
                        <m:r>
                          <a:rPr lang="en-US" altLang="zh-CN" sz="2000" b="1" i="1" kern="0">
                            <a:solidFill>
                              <a:srgbClr val="000000"/>
                            </a:solidFill>
                            <a:latin typeface="Cambria Math" panose="02040503050406030204"/>
                            <a:ea typeface="宋体" panose="02010600030101010101" pitchFamily="2" charset="-122"/>
                          </a:rPr>
                          <m:t>𝑬</m:t>
                        </m:r>
                      </m:e>
                      <m:sub>
                        <m:r>
                          <a:rPr lang="en-US" altLang="zh-CN" sz="2000" b="1" i="1" kern="0">
                            <a:solidFill>
                              <a:srgbClr val="000000"/>
                            </a:solidFill>
                            <a:latin typeface="Cambria Math" panose="02040503050406030204"/>
                            <a:ea typeface="宋体" panose="02010600030101010101" pitchFamily="2" charset="-122"/>
                          </a:rPr>
                          <m:t>𝟏𝟒</m:t>
                        </m:r>
                      </m:sub>
                    </m:sSub>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35496" y="404664"/>
                <a:ext cx="8856984" cy="3960440"/>
              </a:xfrm>
              <a:prstGeom prst="rect">
                <a:avLst/>
              </a:prstGeom>
              <a:blipFill rotWithShape="1">
                <a:blip r:embed="rId1"/>
                <a:stretch>
                  <a:fillRect l="-6" t="-4" r="6" b="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221088"/>
            <a:ext cx="8856984"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268760"/>
            <a:ext cx="8229600" cy="4525963"/>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在</a:t>
            </a:r>
            <a:r>
              <a:rPr kumimoji="1" lang="en-US" altLang="zh-CN" sz="2400" kern="0" dirty="0">
                <a:solidFill>
                  <a:srgbClr val="40458C"/>
                </a:solidFill>
                <a:latin typeface="Tahoma" panose="020B0604030504040204"/>
              </a:rPr>
              <a:t>2001</a:t>
            </a:r>
            <a:r>
              <a:rPr kumimoji="1" lang="zh-CN" altLang="en-US" sz="2400" kern="0" dirty="0">
                <a:solidFill>
                  <a:srgbClr val="40458C"/>
                </a:solidFill>
                <a:latin typeface="Tahoma" panose="020B0604030504040204"/>
              </a:rPr>
              <a:t>年高级加密标准</a:t>
            </a:r>
            <a:r>
              <a:rPr kumimoji="1" lang="en-US" altLang="zh-CN" sz="2400" kern="0" dirty="0">
                <a:solidFill>
                  <a:srgbClr val="40458C"/>
                </a:solidFill>
                <a:latin typeface="Tahoma" panose="020B0604030504040204"/>
              </a:rPr>
              <a:t>(AES)</a:t>
            </a:r>
            <a:r>
              <a:rPr kumimoji="1" lang="zh-CN" altLang="en-US" sz="2400" kern="0" dirty="0">
                <a:solidFill>
                  <a:srgbClr val="40458C"/>
                </a:solidFill>
                <a:latin typeface="Tahoma" panose="020B0604030504040204"/>
              </a:rPr>
              <a:t>提出前，数据加密标准</a:t>
            </a:r>
            <a:r>
              <a:rPr kumimoji="1" lang="en-US" altLang="zh-CN" sz="2400" kern="0" dirty="0">
                <a:solidFill>
                  <a:srgbClr val="40458C"/>
                </a:solidFill>
                <a:latin typeface="Tahoma" panose="020B0604030504040204"/>
              </a:rPr>
              <a:t>(DES)</a:t>
            </a:r>
            <a:r>
              <a:rPr kumimoji="1" lang="zh-CN" altLang="en-US" sz="2400" kern="0" dirty="0">
                <a:solidFill>
                  <a:srgbClr val="40458C"/>
                </a:solidFill>
                <a:latin typeface="Tahoma" panose="020B0604030504040204"/>
              </a:rPr>
              <a:t>一直是使用最广泛的加密方案。</a:t>
            </a:r>
            <a:endParaRPr kumimoji="1" lang="zh-CN" altLang="en-US"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数据加密标准</a:t>
            </a:r>
            <a:r>
              <a:rPr kumimoji="1" lang="en-US" altLang="zh-CN" sz="2000" b="1" kern="0" dirty="0">
                <a:solidFill>
                  <a:srgbClr val="000000"/>
                </a:solidFill>
                <a:latin typeface="Tahoma" panose="020B0604030504040204"/>
                <a:ea typeface="宋体" panose="02010600030101010101" pitchFamily="2" charset="-122"/>
              </a:rPr>
              <a:t>(DES)</a:t>
            </a:r>
            <a:r>
              <a:rPr kumimoji="1" lang="zh-CN" altLang="en-US" sz="2000" b="1" kern="0" dirty="0">
                <a:solidFill>
                  <a:srgbClr val="000000"/>
                </a:solidFill>
                <a:latin typeface="Tahoma" panose="020B0604030504040204"/>
                <a:ea typeface="宋体" panose="02010600030101010101" pitchFamily="2" charset="-122"/>
              </a:rPr>
              <a:t>于</a:t>
            </a:r>
            <a:r>
              <a:rPr kumimoji="1" lang="en-US" altLang="zh-CN" sz="2000" b="1" kern="0" dirty="0">
                <a:solidFill>
                  <a:srgbClr val="000000"/>
                </a:solidFill>
                <a:latin typeface="Tahoma" panose="020B0604030504040204"/>
                <a:ea typeface="宋体" panose="02010600030101010101" pitchFamily="2" charset="-122"/>
              </a:rPr>
              <a:t>1977</a:t>
            </a:r>
            <a:r>
              <a:rPr kumimoji="1" lang="zh-CN" altLang="en-US" sz="2000" b="1" kern="0" dirty="0">
                <a:solidFill>
                  <a:srgbClr val="000000"/>
                </a:solidFill>
                <a:latin typeface="Tahoma" panose="020B0604030504040204"/>
                <a:ea typeface="宋体" panose="02010600030101010101" pitchFamily="2" charset="-122"/>
              </a:rPr>
              <a:t>年被美国国家标准局</a:t>
            </a:r>
            <a:r>
              <a:rPr kumimoji="1" lang="en-US" altLang="zh-CN" sz="2000" b="1" kern="0" dirty="0">
                <a:solidFill>
                  <a:srgbClr val="000000"/>
                </a:solidFill>
                <a:latin typeface="Tahoma" panose="020B0604030504040204"/>
                <a:ea typeface="宋体" panose="02010600030101010101" pitchFamily="2" charset="-122"/>
              </a:rPr>
              <a:t>(NBS</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National Bureau of Standard)</a:t>
            </a:r>
            <a:r>
              <a:rPr kumimoji="1" lang="zh-CN" altLang="en-US" sz="2000" b="1" kern="0" dirty="0">
                <a:solidFill>
                  <a:srgbClr val="000000"/>
                </a:solidFill>
                <a:latin typeface="Tahoma" panose="020B0604030504040204"/>
                <a:ea typeface="宋体" panose="02010600030101010101" pitchFamily="2" charset="-122"/>
              </a:rPr>
              <a:t>，即现在的国家标准和技术学会采纳为联邦信息处理标准</a:t>
            </a:r>
            <a:r>
              <a:rPr kumimoji="1" lang="en-US" altLang="zh-CN" sz="2000" b="1" kern="0" dirty="0">
                <a:solidFill>
                  <a:srgbClr val="000000"/>
                </a:solidFill>
                <a:latin typeface="Tahoma" panose="020B0604030504040204"/>
                <a:ea typeface="宋体" panose="02010600030101010101" pitchFamily="2" charset="-122"/>
              </a:rPr>
              <a:t>46(FIPS PUB46)</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这个算法本身指的是数据加密算法</a:t>
            </a:r>
            <a:r>
              <a:rPr kumimoji="1" lang="en-US" altLang="zh-CN" sz="2000" b="1" kern="0" dirty="0">
                <a:solidFill>
                  <a:srgbClr val="000000"/>
                </a:solidFill>
                <a:latin typeface="Tahoma" panose="020B0604030504040204"/>
                <a:ea typeface="宋体" panose="02010600030101010101" pitchFamily="2" charset="-122"/>
              </a:rPr>
              <a:t>(</a:t>
            </a:r>
            <a:r>
              <a:rPr kumimoji="1" lang="en-US" altLang="zh-CN" sz="2000" b="1" kern="0" dirty="0" err="1">
                <a:solidFill>
                  <a:srgbClr val="000000"/>
                </a:solidFill>
                <a:latin typeface="Tahoma" panose="020B0604030504040204"/>
                <a:ea typeface="宋体" panose="02010600030101010101" pitchFamily="2" charset="-122"/>
              </a:rPr>
              <a:t>DEA,Data</a:t>
            </a:r>
            <a:r>
              <a:rPr kumimoji="1" lang="en-US" altLang="zh-CN" sz="2000" b="1" kern="0" dirty="0">
                <a:solidFill>
                  <a:srgbClr val="000000"/>
                </a:solidFill>
                <a:latin typeface="Tahoma" panose="020B0604030504040204"/>
                <a:ea typeface="宋体" panose="02010600030101010101" pitchFamily="2" charset="-122"/>
              </a:rPr>
              <a:t> Encryption Algorithm)</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DES</a:t>
            </a:r>
            <a:r>
              <a:rPr kumimoji="1" lang="zh-CN" altLang="en-US" sz="2000" b="1" kern="0" dirty="0">
                <a:solidFill>
                  <a:srgbClr val="000000"/>
                </a:solidFill>
                <a:latin typeface="Tahoma" panose="020B0604030504040204"/>
                <a:ea typeface="宋体" panose="02010600030101010101" pitchFamily="2" charset="-122"/>
              </a:rPr>
              <a:t>采用了</a:t>
            </a:r>
            <a:r>
              <a:rPr kumimoji="1" lang="en-US" altLang="zh-CN" sz="2000" b="1" kern="0" dirty="0">
                <a:solidFill>
                  <a:srgbClr val="000000"/>
                </a:solidFill>
                <a:latin typeface="Tahoma" panose="020B0604030504040204"/>
                <a:ea typeface="宋体" panose="02010600030101010101" pitchFamily="2" charset="-122"/>
              </a:rPr>
              <a:t>64</a:t>
            </a:r>
            <a:r>
              <a:rPr kumimoji="1" lang="zh-CN" altLang="en-US" sz="2000" b="1" kern="0" dirty="0">
                <a:solidFill>
                  <a:srgbClr val="000000"/>
                </a:solidFill>
                <a:latin typeface="Tahoma" panose="020B0604030504040204"/>
                <a:ea typeface="宋体" panose="02010600030101010101" pitchFamily="2" charset="-122"/>
              </a:rPr>
              <a:t>位的分组长度和</a:t>
            </a:r>
            <a:r>
              <a:rPr kumimoji="1" lang="en-US" altLang="zh-CN" sz="2000" b="1" kern="0" dirty="0">
                <a:solidFill>
                  <a:srgbClr val="000000"/>
                </a:solidFill>
                <a:latin typeface="Tahoma" panose="020B0604030504040204"/>
                <a:ea typeface="宋体" panose="02010600030101010101" pitchFamily="2" charset="-122"/>
              </a:rPr>
              <a:t>56</a:t>
            </a:r>
            <a:r>
              <a:rPr kumimoji="1" lang="zh-CN" altLang="en-US" sz="2000" b="1" kern="0" dirty="0">
                <a:solidFill>
                  <a:srgbClr val="000000"/>
                </a:solidFill>
                <a:latin typeface="Tahoma" panose="020B0604030504040204"/>
                <a:ea typeface="宋体" panose="02010600030101010101" pitchFamily="2" charset="-122"/>
              </a:rPr>
              <a:t>位的密钥长度。它将</a:t>
            </a:r>
            <a:r>
              <a:rPr kumimoji="1" lang="en-US" altLang="zh-CN" sz="2000" b="1" kern="0" dirty="0">
                <a:solidFill>
                  <a:srgbClr val="000000"/>
                </a:solidFill>
                <a:latin typeface="Tahoma" panose="020B0604030504040204"/>
                <a:ea typeface="宋体" panose="02010600030101010101" pitchFamily="2" charset="-122"/>
              </a:rPr>
              <a:t>64</a:t>
            </a:r>
            <a:r>
              <a:rPr kumimoji="1" lang="zh-CN" altLang="en-US" sz="2000" b="1" kern="0" dirty="0">
                <a:solidFill>
                  <a:srgbClr val="000000"/>
                </a:solidFill>
                <a:latin typeface="Tahoma" panose="020B0604030504040204"/>
                <a:ea typeface="宋体" panose="02010600030101010101" pitchFamily="2" charset="-122"/>
              </a:rPr>
              <a:t>位的输入经过一系列变换得到</a:t>
            </a:r>
            <a:r>
              <a:rPr kumimoji="1" lang="en-US" altLang="zh-CN" sz="2000" b="1" kern="0" dirty="0">
                <a:solidFill>
                  <a:srgbClr val="000000"/>
                </a:solidFill>
                <a:latin typeface="Tahoma" panose="020B0604030504040204"/>
                <a:ea typeface="宋体" panose="02010600030101010101" pitchFamily="2" charset="-122"/>
              </a:rPr>
              <a:t>64</a:t>
            </a:r>
            <a:r>
              <a:rPr kumimoji="1" lang="zh-CN" altLang="en-US" sz="2000" b="1" kern="0" dirty="0">
                <a:solidFill>
                  <a:srgbClr val="000000"/>
                </a:solidFill>
                <a:latin typeface="Tahoma" panose="020B0604030504040204"/>
                <a:ea typeface="宋体" panose="02010600030101010101" pitchFamily="2" charset="-122"/>
              </a:rPr>
              <a:t>位的输出。解密则使用了相同的步骤和相同的秘钥。</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经过多年的发展，</a:t>
            </a:r>
            <a:r>
              <a:rPr kumimoji="1" lang="en-US" altLang="zh-CN" sz="2000" b="1" kern="0" dirty="0">
                <a:solidFill>
                  <a:srgbClr val="000000"/>
                </a:solidFill>
                <a:latin typeface="Tahoma" panose="020B0604030504040204"/>
                <a:ea typeface="宋体" panose="02010600030101010101" pitchFamily="2" charset="-122"/>
              </a:rPr>
              <a:t>DES</a:t>
            </a:r>
            <a:r>
              <a:rPr kumimoji="1" lang="zh-CN" altLang="en-US" sz="2000" b="1" kern="0" dirty="0">
                <a:solidFill>
                  <a:srgbClr val="000000"/>
                </a:solidFill>
                <a:latin typeface="Tahoma" panose="020B0604030504040204"/>
                <a:ea typeface="宋体" panose="02010600030101010101" pitchFamily="2" charset="-122"/>
              </a:rPr>
              <a:t>成为主流的对称加密算法，特别是在金融领域的应用。</a:t>
            </a:r>
            <a:endParaRPr lang="en-AU" altLang="zh-CN" sz="2800" dirty="0">
              <a:ea typeface="宋体" panose="02010600030101010101" pitchFamily="2" charset="-122"/>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4.2 </a:t>
            </a:r>
            <a:r>
              <a:rPr lang="zh-CN" altLang="en-US" sz="2800" dirty="0">
                <a:solidFill>
                  <a:srgbClr val="000000"/>
                </a:solidFill>
                <a:latin typeface="黑体" panose="02010609060101010101" pitchFamily="49" charset="-122"/>
              </a:rPr>
              <a:t>数据加密标准</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5508104" y="0"/>
            <a:ext cx="362996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第四章 </a:t>
            </a:r>
            <a:r>
              <a:rPr lang="en-US" altLang="zh-CN" sz="2000" dirty="0">
                <a:solidFill>
                  <a:srgbClr val="0070C0"/>
                </a:solidFill>
              </a:rPr>
              <a:t>–</a:t>
            </a:r>
            <a:r>
              <a:rPr lang="zh-CN" altLang="en-US" sz="2000" dirty="0">
                <a:solidFill>
                  <a:srgbClr val="0070C0"/>
                </a:solidFill>
              </a:rPr>
              <a:t>分组密码和数据加密标准</a:t>
            </a:r>
            <a:endParaRPr lang="en-AU" altLang="zh-CN" sz="2000" dirty="0">
              <a:solidFill>
                <a:srgbClr val="0070C0"/>
              </a:solidFill>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5496" y="404664"/>
            <a:ext cx="3456384" cy="198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0" indent="0" eaLnBrk="1" hangingPunct="1">
              <a:lnSpc>
                <a:spcPct val="120000"/>
              </a:lnSpc>
              <a:spcBef>
                <a:spcPct val="20000"/>
              </a:spcBef>
              <a:buClr>
                <a:srgbClr val="40458C"/>
              </a:buClr>
              <a:buSzTx/>
              <a:buNone/>
            </a:pPr>
            <a:r>
              <a:rPr lang="en-US" altLang="zh-CN" sz="2400" kern="0" dirty="0">
                <a:solidFill>
                  <a:srgbClr val="40458C"/>
                </a:solidFill>
                <a:latin typeface="Tahoma" panose="020B0604030504040204"/>
                <a:ea typeface="宋体" panose="02010600030101010101" pitchFamily="2" charset="-122"/>
              </a:rPr>
              <a:t>1. </a:t>
            </a:r>
            <a:r>
              <a:rPr lang="en-US" altLang="zh-CN" sz="2200" kern="0" dirty="0">
                <a:solidFill>
                  <a:srgbClr val="E24C05"/>
                </a:solidFill>
                <a:latin typeface="Tahoma" panose="020B0604030504040204"/>
                <a:ea typeface="宋体" panose="02010600030101010101" pitchFamily="2" charset="-122"/>
              </a:rPr>
              <a:t>DES</a:t>
            </a:r>
            <a:r>
              <a:rPr lang="zh-CN" altLang="en-US" sz="2200" kern="0" dirty="0">
                <a:solidFill>
                  <a:srgbClr val="E24C05"/>
                </a:solidFill>
                <a:latin typeface="Tahoma" panose="020B0604030504040204"/>
                <a:ea typeface="宋体" panose="02010600030101010101" pitchFamily="2" charset="-122"/>
              </a:rPr>
              <a:t>加密：</a:t>
            </a:r>
            <a:endParaRPr lang="zh-CN" altLang="en-US" sz="2200" kern="0" dirty="0">
              <a:solidFill>
                <a:srgbClr val="E24C05"/>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Tahoma" panose="020B0604030504040204"/>
              </a:rPr>
              <a:t>右图表明了</a:t>
            </a:r>
            <a:r>
              <a:rPr lang="en-US" altLang="zh-CN" sz="2400" kern="0" dirty="0">
                <a:solidFill>
                  <a:srgbClr val="40458C"/>
                </a:solidFill>
                <a:latin typeface="Tahoma" panose="020B0604030504040204"/>
              </a:rPr>
              <a:t>DES</a:t>
            </a:r>
            <a:r>
              <a:rPr lang="zh-CN" altLang="en-US" sz="2400" kern="0" dirty="0">
                <a:solidFill>
                  <a:srgbClr val="40458C"/>
                </a:solidFill>
                <a:latin typeface="Tahoma" panose="020B0604030504040204"/>
              </a:rPr>
              <a:t>加密的整个机制。对于任意加密方案，总有两个输入：明文和密钥。</a:t>
            </a:r>
            <a:r>
              <a:rPr lang="en-US" altLang="zh-CN" sz="2400" kern="0" dirty="0">
                <a:solidFill>
                  <a:srgbClr val="40458C"/>
                </a:solidFill>
                <a:latin typeface="Tahoma" panose="020B0604030504040204"/>
              </a:rPr>
              <a:t>DES</a:t>
            </a:r>
            <a:r>
              <a:rPr lang="zh-CN" altLang="en-US" sz="2400" kern="0" dirty="0">
                <a:solidFill>
                  <a:srgbClr val="40458C"/>
                </a:solidFill>
                <a:latin typeface="Tahoma" panose="020B0604030504040204"/>
              </a:rPr>
              <a:t>的明文长度为</a:t>
            </a:r>
            <a:r>
              <a:rPr lang="en-US" altLang="zh-CN" sz="2400" kern="0" dirty="0">
                <a:solidFill>
                  <a:srgbClr val="40458C"/>
                </a:solidFill>
                <a:latin typeface="Tahoma" panose="020B0604030504040204"/>
              </a:rPr>
              <a:t>64</a:t>
            </a:r>
            <a:r>
              <a:rPr lang="zh-CN" altLang="en-US" sz="2400" kern="0" dirty="0">
                <a:solidFill>
                  <a:srgbClr val="40458C"/>
                </a:solidFill>
                <a:latin typeface="Tahoma" panose="020B0604030504040204"/>
              </a:rPr>
              <a:t>位，密钥长度为</a:t>
            </a:r>
            <a:r>
              <a:rPr lang="en-US" altLang="zh-CN" sz="2400" kern="0" dirty="0">
                <a:solidFill>
                  <a:srgbClr val="40458C"/>
                </a:solidFill>
                <a:latin typeface="Tahoma" panose="020B0604030504040204"/>
              </a:rPr>
              <a:t>56</a:t>
            </a:r>
            <a:r>
              <a:rPr lang="zh-CN" altLang="en-US" sz="2400" kern="0" dirty="0">
                <a:solidFill>
                  <a:srgbClr val="40458C"/>
                </a:solidFill>
                <a:latin typeface="Tahoma" panose="020B0604030504040204"/>
              </a:rPr>
              <a:t>位。</a:t>
            </a:r>
            <a:endParaRPr lang="en-AU" altLang="zh-CN" sz="2800" dirty="0">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4.2 </a:t>
            </a:r>
            <a:r>
              <a:rPr lang="zh-CN" altLang="en-US" sz="2000" dirty="0">
                <a:solidFill>
                  <a:srgbClr val="4F56AD"/>
                </a:solidFill>
                <a:latin typeface="黑体" panose="02010609060101010101" pitchFamily="49" charset="-122"/>
              </a:rPr>
              <a:t>数据加密标准</a:t>
            </a:r>
            <a:endParaRPr kumimoji="1" lang="zh-CN" altLang="en-US" sz="2000" dirty="0">
              <a:solidFill>
                <a:srgbClr val="4F56AD"/>
              </a:solidFill>
              <a:latin typeface="黑体" panose="02010609060101010101" pitchFamily="49" charset="-122"/>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35896" y="544785"/>
            <a:ext cx="5019675" cy="612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35496" y="548680"/>
                <a:ext cx="8856984"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从上图的左半部分，可见明文的处理经过了三个阶段。</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首先，</a:t>
                </a:r>
                <a:r>
                  <a:rPr lang="en-US" altLang="zh-CN" sz="2000" b="1" kern="0" dirty="0">
                    <a:solidFill>
                      <a:srgbClr val="000000"/>
                    </a:solidFill>
                    <a:latin typeface="Tahoma" panose="020B0604030504040204"/>
                    <a:ea typeface="宋体" panose="02010600030101010101" pitchFamily="2" charset="-122"/>
                  </a:rPr>
                  <a:t>64</a:t>
                </a:r>
                <a:r>
                  <a:rPr lang="zh-CN" altLang="en-US" sz="2000" b="1" kern="0" dirty="0">
                    <a:solidFill>
                      <a:srgbClr val="000000"/>
                    </a:solidFill>
                    <a:latin typeface="Tahoma" panose="020B0604030504040204"/>
                    <a:ea typeface="宋体" panose="02010600030101010101" pitchFamily="2" charset="-122"/>
                  </a:rPr>
                  <a:t>位的明文经过初始置换</a:t>
                </a:r>
                <a:r>
                  <a:rPr lang="en-US" altLang="zh-CN" sz="2000" b="1" kern="0" dirty="0">
                    <a:solidFill>
                      <a:srgbClr val="000000"/>
                    </a:solidFill>
                    <a:latin typeface="Tahoma" panose="020B0604030504040204"/>
                    <a:ea typeface="宋体" panose="02010600030101010101" pitchFamily="2" charset="-122"/>
                  </a:rPr>
                  <a:t>IP</a:t>
                </a:r>
                <a:r>
                  <a:rPr lang="zh-CN" altLang="en-US" sz="2000" b="1" kern="0" dirty="0">
                    <a:solidFill>
                      <a:srgbClr val="000000"/>
                    </a:solidFill>
                    <a:latin typeface="Tahoma" panose="020B0604030504040204"/>
                    <a:ea typeface="宋体" panose="02010600030101010101" pitchFamily="2" charset="-122"/>
                  </a:rPr>
                  <a:t>而被重新排列。</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然后进行</a:t>
                </a:r>
                <a:r>
                  <a:rPr lang="en-US" altLang="zh-CN" sz="2000" b="1" kern="0" dirty="0">
                    <a:solidFill>
                      <a:srgbClr val="000000"/>
                    </a:solidFill>
                    <a:latin typeface="Tahoma" panose="020B0604030504040204"/>
                    <a:ea typeface="宋体" panose="02010600030101010101" pitchFamily="2" charset="-122"/>
                  </a:rPr>
                  <a:t>16</a:t>
                </a:r>
                <a:r>
                  <a:rPr lang="zh-CN" altLang="en-US" sz="2000" b="1" kern="0" dirty="0">
                    <a:solidFill>
                      <a:srgbClr val="000000"/>
                    </a:solidFill>
                    <a:latin typeface="Tahoma" panose="020B0604030504040204"/>
                    <a:ea typeface="宋体" panose="02010600030101010101" pitchFamily="2" charset="-122"/>
                  </a:rPr>
                  <a:t>轮相同函数的作用，每轮作用都有置换和代替。</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最后一轮迭代的输出有</a:t>
                </a:r>
                <a:r>
                  <a:rPr lang="en-US" altLang="zh-CN" sz="2000" b="1" kern="0" dirty="0">
                    <a:solidFill>
                      <a:srgbClr val="000000"/>
                    </a:solidFill>
                    <a:latin typeface="Tahoma" panose="020B0604030504040204"/>
                    <a:ea typeface="宋体" panose="02010600030101010101" pitchFamily="2" charset="-122"/>
                  </a:rPr>
                  <a:t>64</a:t>
                </a:r>
                <a:r>
                  <a:rPr lang="zh-CN" altLang="en-US" sz="2000" b="1" kern="0" dirty="0">
                    <a:solidFill>
                      <a:srgbClr val="000000"/>
                    </a:solidFill>
                    <a:latin typeface="Tahoma" panose="020B0604030504040204"/>
                    <a:ea typeface="宋体" panose="02010600030101010101" pitchFamily="2" charset="-122"/>
                  </a:rPr>
                  <a:t>位，它是输入明文和密钥的函数。其左半部分和右半部分互换产生预输出。</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最后预输出再被与初始置换</a:t>
                </a:r>
                <a:r>
                  <a:rPr lang="en-US" altLang="zh-CN" sz="2000" b="1" kern="0" dirty="0">
                    <a:solidFill>
                      <a:srgbClr val="000000"/>
                    </a:solidFill>
                    <a:latin typeface="Tahoma" panose="020B0604030504040204"/>
                    <a:ea typeface="宋体" panose="02010600030101010101" pitchFamily="2" charset="-122"/>
                  </a:rPr>
                  <a:t>IP</a:t>
                </a:r>
                <a:r>
                  <a:rPr lang="zh-CN" altLang="en-US" sz="2000" b="1" kern="0" dirty="0">
                    <a:solidFill>
                      <a:srgbClr val="000000"/>
                    </a:solidFill>
                    <a:latin typeface="Tahoma" panose="020B0604030504040204"/>
                    <a:ea typeface="宋体" panose="02010600030101010101" pitchFamily="2" charset="-122"/>
                  </a:rPr>
                  <a:t>互换的置换</a:t>
                </a:r>
                <a14:m>
                  <m:oMath xmlns:m="http://schemas.openxmlformats.org/officeDocument/2006/math">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𝑰𝑷</m:t>
                        </m:r>
                      </m:e>
                      <m:sup>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p>
                    </m:sSup>
                  </m:oMath>
                </a14:m>
                <a:r>
                  <a:rPr lang="zh-CN" altLang="en-US" sz="2000" b="1" kern="0" dirty="0">
                    <a:solidFill>
                      <a:srgbClr val="000000"/>
                    </a:solidFill>
                    <a:latin typeface="Tahoma" panose="020B0604030504040204"/>
                    <a:ea typeface="宋体" panose="02010600030101010101" pitchFamily="2" charset="-122"/>
                  </a:rPr>
                  <a:t>作用产生</a:t>
                </a:r>
                <a:r>
                  <a:rPr lang="en-US" altLang="zh-CN" sz="2000" b="1" kern="0" dirty="0">
                    <a:solidFill>
                      <a:srgbClr val="000000"/>
                    </a:solidFill>
                    <a:latin typeface="Tahoma" panose="020B0604030504040204"/>
                    <a:ea typeface="宋体" panose="02010600030101010101" pitchFamily="2" charset="-122"/>
                  </a:rPr>
                  <a:t>64</a:t>
                </a:r>
                <a:r>
                  <a:rPr lang="zh-CN" altLang="en-US" sz="2000" b="1" kern="0" dirty="0">
                    <a:solidFill>
                      <a:srgbClr val="000000"/>
                    </a:solidFill>
                    <a:latin typeface="Tahoma" panose="020B0604030504040204"/>
                    <a:ea typeface="宋体" panose="02010600030101010101" pitchFamily="2" charset="-122"/>
                  </a:rPr>
                  <a:t>位的密文。除了初始和末尾的置换，</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的结构与</a:t>
                </a:r>
                <a:r>
                  <a:rPr lang="en-US" altLang="zh-CN" sz="2000" b="1" kern="0" dirty="0" err="1">
                    <a:solidFill>
                      <a:srgbClr val="000000"/>
                    </a:solidFill>
                    <a:latin typeface="Tahoma" panose="020B0604030504040204"/>
                    <a:ea typeface="宋体" panose="02010600030101010101" pitchFamily="2" charset="-122"/>
                  </a:rPr>
                  <a:t>Feistel</a:t>
                </a:r>
                <a:r>
                  <a:rPr lang="zh-CN" altLang="en-US" sz="2000" b="1" kern="0" dirty="0">
                    <a:solidFill>
                      <a:srgbClr val="000000"/>
                    </a:solidFill>
                    <a:latin typeface="Tahoma" panose="020B0604030504040204"/>
                    <a:ea typeface="宋体" panose="02010600030101010101" pitchFamily="2" charset="-122"/>
                  </a:rPr>
                  <a:t>密码结构完全相同。</a:t>
                </a:r>
                <a:endParaRPr lang="en-AU" altLang="zh-CN" sz="2800" dirty="0">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35496" y="548680"/>
                <a:ext cx="8856984" cy="3960440"/>
              </a:xfrm>
              <a:prstGeom prst="rect">
                <a:avLst/>
              </a:prstGeom>
              <a:blipFill rotWithShape="1">
                <a:blip r:embed="rId1"/>
                <a:stretch>
                  <a:fillRect l="-6" t="-1" r="-1191" b="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4.2 </a:t>
            </a:r>
            <a:r>
              <a:rPr lang="zh-CN" altLang="en-US" sz="2000" dirty="0">
                <a:solidFill>
                  <a:srgbClr val="4F56AD"/>
                </a:solidFill>
                <a:latin typeface="黑体" panose="02010609060101010101" pitchFamily="49" charset="-122"/>
              </a:rPr>
              <a:t>数据加密标准</a:t>
            </a:r>
            <a:endParaRPr kumimoji="1" lang="zh-CN" altLang="en-US" sz="2000" dirty="0">
              <a:solidFill>
                <a:srgbClr val="4F56AD"/>
              </a:solidFill>
              <a:latin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95536" y="656692"/>
            <a:ext cx="8280920" cy="198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0" indent="0" eaLnBrk="1" hangingPunct="1">
              <a:lnSpc>
                <a:spcPct val="120000"/>
              </a:lnSpc>
              <a:spcBef>
                <a:spcPct val="20000"/>
              </a:spcBef>
              <a:buClr>
                <a:srgbClr val="40458C"/>
              </a:buClr>
              <a:buSzTx/>
              <a:buNone/>
            </a:pPr>
            <a:r>
              <a:rPr lang="en-US" altLang="zh-CN" sz="2400" kern="0" dirty="0">
                <a:solidFill>
                  <a:srgbClr val="40458C"/>
                </a:solidFill>
                <a:latin typeface="Tahoma" panose="020B0604030504040204"/>
                <a:ea typeface="宋体" panose="02010600030101010101" pitchFamily="2" charset="-122"/>
              </a:rPr>
              <a:t>1. </a:t>
            </a:r>
            <a:r>
              <a:rPr lang="en-US" altLang="zh-CN" sz="2200" kern="0" dirty="0">
                <a:solidFill>
                  <a:srgbClr val="E24C05"/>
                </a:solidFill>
                <a:latin typeface="Tahoma" panose="020B0604030504040204"/>
                <a:ea typeface="宋体" panose="02010600030101010101" pitchFamily="2" charset="-122"/>
              </a:rPr>
              <a:t>DES</a:t>
            </a:r>
            <a:r>
              <a:rPr lang="zh-CN" altLang="en-US" sz="2200" kern="0" dirty="0">
                <a:solidFill>
                  <a:srgbClr val="E24C05"/>
                </a:solidFill>
                <a:latin typeface="Tahoma" panose="020B0604030504040204"/>
                <a:ea typeface="宋体" panose="02010600030101010101" pitchFamily="2" charset="-122"/>
              </a:rPr>
              <a:t>解密：</a:t>
            </a:r>
            <a:endParaRPr lang="zh-CN" altLang="en-US" sz="2200" kern="0" dirty="0">
              <a:solidFill>
                <a:srgbClr val="E24C05"/>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en-US" altLang="zh-CN" sz="2400" kern="0" dirty="0" err="1">
                <a:solidFill>
                  <a:srgbClr val="40458C"/>
                </a:solidFill>
                <a:latin typeface="Tahoma" panose="020B0604030504040204"/>
              </a:rPr>
              <a:t>Feistel</a:t>
            </a:r>
            <a:r>
              <a:rPr lang="zh-CN" altLang="en-US" sz="2400" kern="0" dirty="0">
                <a:solidFill>
                  <a:srgbClr val="40458C"/>
                </a:solidFill>
                <a:latin typeface="Tahoma" panose="020B0604030504040204"/>
              </a:rPr>
              <a:t>密码的解密算法与加密算法是相同的，只是子密钥的使用次序相反。此外，初始置换和最终置换是相反的。</a:t>
            </a:r>
            <a:endParaRPr lang="en-AU" altLang="zh-CN" sz="2800" dirty="0">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4.2 </a:t>
            </a:r>
            <a:r>
              <a:rPr lang="zh-CN" altLang="en-US" sz="2000" dirty="0">
                <a:solidFill>
                  <a:srgbClr val="4F56AD"/>
                </a:solidFill>
                <a:latin typeface="黑体" panose="02010609060101010101" pitchFamily="49" charset="-122"/>
              </a:rPr>
              <a:t>数据加密标准</a:t>
            </a:r>
            <a:endParaRPr kumimoji="1" lang="zh-CN" altLang="en-US" sz="2000" dirty="0">
              <a:solidFill>
                <a:srgbClr val="4F56AD"/>
              </a:solidFill>
              <a:latin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268760"/>
            <a:ext cx="8229600" cy="4525963"/>
          </a:xfrm>
        </p:spPr>
        <p:txBody>
          <a:bodyPr>
            <a:noAutofit/>
          </a:bodyPr>
          <a:lstStyle/>
          <a:p>
            <a:pPr marL="0" lvl="0" indent="0" eaLnBrk="1" hangingPunct="1">
              <a:lnSpc>
                <a:spcPct val="120000"/>
              </a:lnSpc>
              <a:spcBef>
                <a:spcPct val="20000"/>
              </a:spcBef>
              <a:buClr>
                <a:srgbClr val="40458C"/>
              </a:buClr>
              <a:buSzTx/>
              <a:buNone/>
            </a:pPr>
            <a:r>
              <a:rPr lang="en-US" altLang="zh-CN" sz="2200" kern="0" dirty="0">
                <a:solidFill>
                  <a:srgbClr val="E24C05"/>
                </a:solidFill>
                <a:latin typeface="Tahoma" panose="020B0604030504040204"/>
                <a:ea typeface="宋体" panose="02010600030101010101" pitchFamily="2" charset="-122"/>
              </a:rPr>
              <a:t>1. </a:t>
            </a:r>
            <a:r>
              <a:rPr lang="zh-CN" altLang="en-US" sz="2200" kern="0" dirty="0">
                <a:solidFill>
                  <a:srgbClr val="E24C05"/>
                </a:solidFill>
                <a:latin typeface="Tahoma" panose="020B0604030504040204"/>
                <a:ea typeface="宋体" panose="02010600030101010101" pitchFamily="2" charset="-122"/>
              </a:rPr>
              <a:t>例子：略</a:t>
            </a:r>
            <a:endParaRPr lang="en-US" altLang="zh-CN" sz="2200" kern="0" dirty="0">
              <a:solidFill>
                <a:srgbClr val="E24C05"/>
              </a:solidFill>
              <a:latin typeface="Tahoma" panose="020B0604030504040204"/>
              <a:ea typeface="宋体" panose="02010600030101010101" pitchFamily="2" charset="-122"/>
            </a:endParaRPr>
          </a:p>
          <a:p>
            <a:pPr marL="0" lvl="0" indent="0" eaLnBrk="1" hangingPunct="1">
              <a:lnSpc>
                <a:spcPct val="120000"/>
              </a:lnSpc>
              <a:spcBef>
                <a:spcPct val="20000"/>
              </a:spcBef>
              <a:buClr>
                <a:srgbClr val="40458C"/>
              </a:buClr>
              <a:buSzTx/>
              <a:buNone/>
            </a:pPr>
            <a:r>
              <a:rPr lang="en-US" altLang="zh-CN" sz="2200" kern="0" dirty="0">
                <a:solidFill>
                  <a:srgbClr val="E24C05"/>
                </a:solidFill>
                <a:latin typeface="Tahoma" panose="020B0604030504040204"/>
                <a:ea typeface="宋体" panose="02010600030101010101" pitchFamily="2" charset="-122"/>
              </a:rPr>
              <a:t>2. </a:t>
            </a:r>
            <a:r>
              <a:rPr lang="zh-CN" altLang="en-US" sz="2200" kern="0" dirty="0">
                <a:solidFill>
                  <a:srgbClr val="E24C05"/>
                </a:solidFill>
                <a:latin typeface="Tahoma" panose="020B0604030504040204"/>
                <a:ea typeface="宋体" panose="02010600030101010101" pitchFamily="2" charset="-122"/>
              </a:rPr>
              <a:t>雪崩效应：</a:t>
            </a:r>
            <a:endParaRPr lang="zh-CN" altLang="en-US" sz="2200" kern="0" dirty="0">
              <a:solidFill>
                <a:srgbClr val="E24C05"/>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Tahoma" panose="020B0604030504040204"/>
              </a:rPr>
              <a:t>明文或密钥的某一位发生变化会导致密文的很多位发生变化，这被称为雪崩效应。</a:t>
            </a:r>
            <a:endParaRPr lang="en-US" altLang="zh-CN" sz="24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Tahoma" panose="020B0604030504040204"/>
              </a:rPr>
              <a:t>如果相应的改变很小，可能会给分析者提供缩小搜索密钥或明文空间的渠道。</a:t>
            </a:r>
            <a:endParaRPr lang="en-AU" altLang="zh-CN" sz="2800" dirty="0">
              <a:ea typeface="宋体" panose="02010600030101010101" pitchFamily="2" charset="-122"/>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4.3 DES</a:t>
            </a:r>
            <a:r>
              <a:rPr lang="zh-CN" altLang="en-US" sz="2800" dirty="0">
                <a:solidFill>
                  <a:srgbClr val="000000"/>
                </a:solidFill>
                <a:latin typeface="黑体" panose="02010609060101010101" pitchFamily="49" charset="-122"/>
              </a:rPr>
              <a:t>的一个例子</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5508104" y="0"/>
            <a:ext cx="362996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第四章 </a:t>
            </a:r>
            <a:r>
              <a:rPr lang="en-US" altLang="zh-CN" sz="2000" dirty="0">
                <a:solidFill>
                  <a:srgbClr val="0070C0"/>
                </a:solidFill>
              </a:rPr>
              <a:t>–</a:t>
            </a:r>
            <a:r>
              <a:rPr lang="zh-CN" altLang="en-US" sz="2000" dirty="0">
                <a:solidFill>
                  <a:srgbClr val="0070C0"/>
                </a:solidFill>
              </a:rPr>
              <a:t>分组密码和数据加密标准</a:t>
            </a:r>
            <a:endParaRPr lang="en-AU" altLang="zh-CN" sz="2000" dirty="0">
              <a:solidFill>
                <a:srgbClr val="0070C0"/>
              </a:solidFill>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507" name="Rectangle 3"/>
              <p:cNvSpPr>
                <a:spLocks noGrp="1" noChangeArrowheads="1"/>
              </p:cNvSpPr>
              <p:nvPr>
                <p:ph idx="1"/>
              </p:nvPr>
            </p:nvSpPr>
            <p:spPr>
              <a:xfrm>
                <a:off x="457200" y="976382"/>
                <a:ext cx="8229600" cy="4999286"/>
              </a:xfrm>
            </p:spPr>
            <p:txBody>
              <a:bodyPr>
                <a:noAutofit/>
              </a:bodyPr>
              <a:lstStyle/>
              <a:p>
                <a:pPr marL="0" lvl="0" indent="0" eaLnBrk="1" hangingPunct="1">
                  <a:lnSpc>
                    <a:spcPct val="120000"/>
                  </a:lnSpc>
                  <a:spcBef>
                    <a:spcPct val="20000"/>
                  </a:spcBef>
                  <a:buClr>
                    <a:srgbClr val="40458C"/>
                  </a:buClr>
                  <a:buSzTx/>
                  <a:buNone/>
                </a:pPr>
                <a:r>
                  <a:rPr lang="en-US" altLang="zh-CN" sz="2400" kern="0" dirty="0">
                    <a:solidFill>
                      <a:srgbClr val="40458C"/>
                    </a:solidFill>
                    <a:latin typeface="Tahoma" panose="020B0604030504040204"/>
                    <a:ea typeface="宋体" panose="02010600030101010101" pitchFamily="2" charset="-122"/>
                  </a:rPr>
                  <a:t>1. </a:t>
                </a:r>
                <a:r>
                  <a:rPr lang="en-US" altLang="zh-CN" sz="2200" kern="0" dirty="0">
                    <a:solidFill>
                      <a:srgbClr val="E24C05"/>
                    </a:solidFill>
                    <a:latin typeface="Tahoma" panose="020B0604030504040204"/>
                    <a:ea typeface="宋体" panose="02010600030101010101" pitchFamily="2" charset="-122"/>
                  </a:rPr>
                  <a:t>56</a:t>
                </a:r>
                <a:r>
                  <a:rPr lang="zh-CN" altLang="en-US" sz="2200" kern="0" dirty="0">
                    <a:solidFill>
                      <a:srgbClr val="E24C05"/>
                    </a:solidFill>
                    <a:latin typeface="Tahoma" panose="020B0604030504040204"/>
                    <a:ea typeface="宋体" panose="02010600030101010101" pitchFamily="2" charset="-122"/>
                  </a:rPr>
                  <a:t>位密钥的使用：</a:t>
                </a:r>
                <a:endParaRPr lang="zh-CN" altLang="en-US" sz="2200" kern="0" dirty="0">
                  <a:solidFill>
                    <a:srgbClr val="E24C05"/>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en-US" altLang="zh-CN" sz="2400" kern="0" dirty="0">
                    <a:solidFill>
                      <a:srgbClr val="40458C"/>
                    </a:solidFill>
                    <a:latin typeface="Tahoma" panose="020B0604030504040204"/>
                  </a:rPr>
                  <a:t>56</a:t>
                </a:r>
                <a:r>
                  <a:rPr lang="zh-CN" altLang="en-US" sz="2400" kern="0" dirty="0">
                    <a:solidFill>
                      <a:srgbClr val="40458C"/>
                    </a:solidFill>
                    <a:latin typeface="Tahoma" panose="020B0604030504040204"/>
                  </a:rPr>
                  <a:t>位的密钥共有</a:t>
                </a:r>
                <a14:m>
                  <m:oMath xmlns:m="http://schemas.openxmlformats.org/officeDocument/2006/math">
                    <m:sSup>
                      <m:sSupPr>
                        <m:ctrlPr>
                          <a:rPr lang="en-US" altLang="zh-CN" sz="2400" i="1" kern="0" smtClean="0">
                            <a:solidFill>
                              <a:srgbClr val="40458C"/>
                            </a:solidFill>
                            <a:latin typeface="Cambria Math" panose="02040503050406030204" pitchFamily="18" charset="0"/>
                          </a:rPr>
                        </m:ctrlPr>
                      </m:sSupPr>
                      <m:e>
                        <m:r>
                          <a:rPr lang="en-US" altLang="zh-CN" sz="2400" b="0" i="1" kern="0" smtClean="0">
                            <a:solidFill>
                              <a:srgbClr val="40458C"/>
                            </a:solidFill>
                            <a:latin typeface="Cambria Math" panose="02040503050406030204"/>
                          </a:rPr>
                          <m:t>2</m:t>
                        </m:r>
                      </m:e>
                      <m:sup>
                        <m:r>
                          <a:rPr lang="en-US" altLang="zh-CN" sz="2400" b="0" i="1" kern="0" smtClean="0">
                            <a:solidFill>
                              <a:srgbClr val="40458C"/>
                            </a:solidFill>
                            <a:latin typeface="Cambria Math" panose="02040503050406030204"/>
                          </a:rPr>
                          <m:t>56</m:t>
                        </m:r>
                      </m:sup>
                    </m:sSup>
                  </m:oMath>
                </a14:m>
                <a:r>
                  <a:rPr lang="zh-CN" altLang="en-US" sz="2400" kern="0" dirty="0">
                    <a:solidFill>
                      <a:srgbClr val="40458C"/>
                    </a:solidFill>
                    <a:latin typeface="Tahoma" panose="020B0604030504040204"/>
                  </a:rPr>
                  <a:t>种可能，这个数字大约</a:t>
                </a:r>
                <a14:m>
                  <m:oMath xmlns:m="http://schemas.openxmlformats.org/officeDocument/2006/math">
                    <m:r>
                      <a:rPr lang="en-US" altLang="zh-CN" sz="2400" b="0" i="0" kern="0" smtClean="0">
                        <a:solidFill>
                          <a:srgbClr val="40458C"/>
                        </a:solidFill>
                        <a:latin typeface="Cambria Math" panose="02040503050406030204"/>
                      </a:rPr>
                      <m:t>7</m:t>
                    </m:r>
                    <m:r>
                      <a:rPr lang="en-US" altLang="zh-CN" sz="2400" b="0" i="0" kern="0" smtClean="0">
                        <a:solidFill>
                          <a:srgbClr val="40458C"/>
                        </a:solidFill>
                        <a:latin typeface="Cambria Math" panose="02040503050406030204"/>
                      </a:rPr>
                      <m:t>.</m:t>
                    </m:r>
                    <m:r>
                      <a:rPr lang="en-US" altLang="zh-CN" sz="2400" b="0" i="0" kern="0" smtClean="0">
                        <a:solidFill>
                          <a:srgbClr val="40458C"/>
                        </a:solidFill>
                        <a:latin typeface="Cambria Math" panose="02040503050406030204"/>
                      </a:rPr>
                      <m:t>2</m:t>
                    </m:r>
                    <m:r>
                      <a:rPr lang="en-US" altLang="zh-CN" sz="2400" b="0" i="1" kern="0" smtClean="0">
                        <a:solidFill>
                          <a:srgbClr val="40458C"/>
                        </a:solidFill>
                        <a:latin typeface="Cambria Math" panose="02040503050406030204"/>
                        <a:ea typeface="Cambria Math" panose="02040503050406030204"/>
                      </a:rPr>
                      <m:t>×</m:t>
                    </m:r>
                    <m:sSup>
                      <m:sSupPr>
                        <m:ctrlPr>
                          <a:rPr lang="en-US" altLang="zh-CN" sz="2400" i="1" kern="0">
                            <a:solidFill>
                              <a:srgbClr val="40458C"/>
                            </a:solidFill>
                            <a:latin typeface="Cambria Math" panose="02040503050406030204" pitchFamily="18" charset="0"/>
                          </a:rPr>
                        </m:ctrlPr>
                      </m:sSupPr>
                      <m:e>
                        <m:r>
                          <a:rPr lang="en-US" altLang="zh-CN" sz="2400" b="0" i="1" kern="0" smtClean="0">
                            <a:solidFill>
                              <a:srgbClr val="40458C"/>
                            </a:solidFill>
                            <a:latin typeface="Cambria Math" panose="02040503050406030204"/>
                          </a:rPr>
                          <m:t>10</m:t>
                        </m:r>
                      </m:e>
                      <m:sup>
                        <m:r>
                          <a:rPr lang="en-US" altLang="zh-CN" sz="2400" b="0" i="1" kern="0" smtClean="0">
                            <a:solidFill>
                              <a:srgbClr val="40458C"/>
                            </a:solidFill>
                            <a:latin typeface="Cambria Math" panose="02040503050406030204"/>
                          </a:rPr>
                          <m:t>16</m:t>
                        </m:r>
                      </m:sup>
                    </m:sSup>
                  </m:oMath>
                </a14:m>
                <a:r>
                  <a:rPr lang="zh-CN" altLang="en-US" sz="2400" kern="0" dirty="0">
                    <a:solidFill>
                      <a:srgbClr val="40458C"/>
                    </a:solidFill>
                    <a:latin typeface="Tahoma" panose="020B0604030504040204"/>
                  </a:rPr>
                  <a:t>。</a:t>
                </a:r>
                <a:endParaRPr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平均而言，一台每毫秒执行一次</a:t>
                </a:r>
                <a:r>
                  <a:rPr kumimoji="1" lang="en-US" altLang="zh-CN" sz="2000" b="1" kern="0" dirty="0">
                    <a:solidFill>
                      <a:srgbClr val="000000"/>
                    </a:solidFill>
                    <a:latin typeface="Tahoma" panose="020B0604030504040204"/>
                    <a:ea typeface="宋体" panose="02010600030101010101" pitchFamily="2" charset="-122"/>
                  </a:rPr>
                  <a:t>DES</a:t>
                </a:r>
                <a:r>
                  <a:rPr kumimoji="1" lang="zh-CN" altLang="en-US" sz="2000" b="1" kern="0" dirty="0">
                    <a:solidFill>
                      <a:srgbClr val="000000"/>
                    </a:solidFill>
                    <a:latin typeface="Tahoma" panose="020B0604030504040204"/>
                    <a:ea typeface="宋体" panose="02010600030101010101" pitchFamily="2" charset="-122"/>
                  </a:rPr>
                  <a:t>加密的计算机需要用</a:t>
                </a:r>
                <a:r>
                  <a:rPr kumimoji="1" lang="en-US" altLang="zh-CN" sz="2000" b="1" kern="0" dirty="0">
                    <a:solidFill>
                      <a:srgbClr val="000000"/>
                    </a:solidFill>
                    <a:latin typeface="Tahoma" panose="020B0604030504040204"/>
                    <a:ea typeface="宋体" panose="02010600030101010101" pitchFamily="2" charset="-122"/>
                  </a:rPr>
                  <a:t>1000</a:t>
                </a:r>
                <a:r>
                  <a:rPr kumimoji="1" lang="zh-CN" altLang="en-US" sz="2000" b="1" kern="0" dirty="0">
                    <a:solidFill>
                      <a:srgbClr val="000000"/>
                    </a:solidFill>
                    <a:latin typeface="Tahoma" panose="020B0604030504040204"/>
                    <a:ea typeface="宋体" panose="02010600030101010101" pitchFamily="2" charset="-122"/>
                  </a:rPr>
                  <a:t>年才能破译出密文。</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然后，随着计算机技术的不断提高，在</a:t>
                </a:r>
                <a:r>
                  <a:rPr kumimoji="1" lang="en-US" altLang="zh-CN" sz="2000" b="1" kern="0" dirty="0">
                    <a:solidFill>
                      <a:srgbClr val="000000"/>
                    </a:solidFill>
                    <a:latin typeface="Tahoma" panose="020B0604030504040204"/>
                    <a:ea typeface="宋体" panose="02010600030101010101" pitchFamily="2" charset="-122"/>
                  </a:rPr>
                  <a:t>1977</a:t>
                </a:r>
                <a:r>
                  <a:rPr kumimoji="1" lang="zh-CN" altLang="en-US" sz="2000" b="1" kern="0" dirty="0">
                    <a:solidFill>
                      <a:srgbClr val="000000"/>
                    </a:solidFill>
                    <a:latin typeface="Tahoma" panose="020B0604030504040204"/>
                    <a:ea typeface="宋体" panose="02010600030101010101" pitchFamily="2" charset="-122"/>
                  </a:rPr>
                  <a:t>年，按照当时的技术构造一台并行机，它带有</a:t>
                </a:r>
                <a:r>
                  <a:rPr kumimoji="1" lang="en-US" altLang="zh-CN" sz="2000" b="1" kern="0" dirty="0">
                    <a:solidFill>
                      <a:srgbClr val="000000"/>
                    </a:solidFill>
                    <a:latin typeface="Tahoma" panose="020B0604030504040204"/>
                    <a:ea typeface="宋体" panose="02010600030101010101" pitchFamily="2" charset="-122"/>
                  </a:rPr>
                  <a:t>100</a:t>
                </a:r>
                <a:r>
                  <a:rPr kumimoji="1" lang="zh-CN" altLang="en-US" sz="2000" b="1" kern="0" dirty="0">
                    <a:solidFill>
                      <a:srgbClr val="000000"/>
                    </a:solidFill>
                    <a:latin typeface="Tahoma" panose="020B0604030504040204"/>
                    <a:ea typeface="宋体" panose="02010600030101010101" pitchFamily="2" charset="-122"/>
                  </a:rPr>
                  <a:t>万个加密器，每一个加密器都可以在</a:t>
                </a:r>
                <a:r>
                  <a:rPr kumimoji="1" lang="en-US" altLang="zh-CN" sz="2000" b="1" kern="0" dirty="0">
                    <a:solidFill>
                      <a:srgbClr val="000000"/>
                    </a:solidFill>
                    <a:latin typeface="Tahoma" panose="020B0604030504040204"/>
                    <a:ea typeface="宋体" panose="02010600030101010101" pitchFamily="2" charset="-122"/>
                  </a:rPr>
                  <a:t>1ms</a:t>
                </a:r>
                <a:r>
                  <a:rPr kumimoji="1" lang="zh-CN" altLang="en-US" sz="2000" b="1" kern="0" dirty="0">
                    <a:solidFill>
                      <a:srgbClr val="000000"/>
                    </a:solidFill>
                    <a:latin typeface="Tahoma" panose="020B0604030504040204"/>
                    <a:ea typeface="宋体" panose="02010600030101010101" pitchFamily="2" charset="-122"/>
                  </a:rPr>
                  <a:t>内执行一次加密运算。那么平均的穷举攻击时间将减少为大约</a:t>
                </a:r>
                <a:r>
                  <a:rPr kumimoji="1" lang="en-US" altLang="zh-CN" sz="2000" b="1" kern="0" dirty="0">
                    <a:solidFill>
                      <a:srgbClr val="000000"/>
                    </a:solidFill>
                    <a:latin typeface="Tahoma" panose="020B0604030504040204"/>
                    <a:ea typeface="宋体" panose="02010600030101010101" pitchFamily="2" charset="-122"/>
                  </a:rPr>
                  <a:t>10</a:t>
                </a:r>
                <a:r>
                  <a:rPr kumimoji="1" lang="zh-CN" altLang="en-US" sz="2000" b="1" kern="0" dirty="0">
                    <a:solidFill>
                      <a:srgbClr val="000000"/>
                    </a:solidFill>
                    <a:latin typeface="Tahoma" panose="020B0604030504040204"/>
                    <a:ea typeface="宋体" panose="02010600030101010101" pitchFamily="2" charset="-122"/>
                  </a:rPr>
                  <a:t>小时。</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当今的科技水平，几乎没必要使用特殊的，专门制作的硬件。</a:t>
                </a:r>
                <a:r>
                  <a:rPr kumimoji="1" lang="en-US" altLang="zh-CN" sz="2000" b="1" kern="0" dirty="0">
                    <a:solidFill>
                      <a:srgbClr val="000000"/>
                    </a:solidFill>
                    <a:latin typeface="Tahoma" panose="020B0604030504040204"/>
                    <a:ea typeface="宋体" panose="02010600030101010101" pitchFamily="2" charset="-122"/>
                  </a:rPr>
                  <a:t>Intel</a:t>
                </a:r>
                <a:r>
                  <a:rPr kumimoji="1" lang="zh-CN" altLang="en-US" sz="2000" b="1" kern="0" dirty="0">
                    <a:solidFill>
                      <a:srgbClr val="000000"/>
                    </a:solidFill>
                    <a:latin typeface="Tahoma" panose="020B0604030504040204"/>
                    <a:ea typeface="宋体" panose="02010600030101010101" pitchFamily="2" charset="-122"/>
                  </a:rPr>
                  <a:t>和</a:t>
                </a:r>
                <a:r>
                  <a:rPr kumimoji="1" lang="en-US" altLang="zh-CN" sz="2000" b="1" kern="0" dirty="0">
                    <a:solidFill>
                      <a:srgbClr val="000000"/>
                    </a:solidFill>
                    <a:latin typeface="Tahoma" panose="020B0604030504040204"/>
                    <a:ea typeface="宋体" panose="02010600030101010101" pitchFamily="2" charset="-122"/>
                  </a:rPr>
                  <a:t>AMD</a:t>
                </a:r>
                <a:r>
                  <a:rPr kumimoji="1" lang="zh-CN" altLang="en-US" sz="2000" b="1" kern="0" dirty="0">
                    <a:solidFill>
                      <a:srgbClr val="000000"/>
                    </a:solidFill>
                    <a:latin typeface="Tahoma" panose="020B0604030504040204"/>
                    <a:ea typeface="宋体" panose="02010600030101010101" pitchFamily="2" charset="-122"/>
                  </a:rPr>
                  <a:t>现在都提供基于硬件的指令来加速</a:t>
                </a:r>
                <a:r>
                  <a:rPr kumimoji="1" lang="en-US" altLang="zh-CN" sz="2000" b="1" kern="0" dirty="0">
                    <a:solidFill>
                      <a:srgbClr val="000000"/>
                    </a:solidFill>
                    <a:latin typeface="Tahoma" panose="020B0604030504040204"/>
                    <a:ea typeface="宋体" panose="02010600030101010101" pitchFamily="2" charset="-122"/>
                  </a:rPr>
                  <a:t>AES</a:t>
                </a:r>
                <a:r>
                  <a:rPr kumimoji="1" lang="zh-CN" altLang="en-US" sz="2000" b="1" kern="0" dirty="0">
                    <a:solidFill>
                      <a:srgbClr val="000000"/>
                    </a:solidFill>
                    <a:latin typeface="Tahoma" panose="020B0604030504040204"/>
                    <a:ea typeface="宋体" panose="02010600030101010101" pitchFamily="2" charset="-122"/>
                  </a:rPr>
                  <a:t>的调用。在现代</a:t>
                </a:r>
                <a:r>
                  <a:rPr kumimoji="1" lang="en-US" altLang="zh-CN" sz="2000" b="1" kern="0" dirty="0">
                    <a:solidFill>
                      <a:srgbClr val="000000"/>
                    </a:solidFill>
                    <a:latin typeface="Tahoma" panose="020B0604030504040204"/>
                    <a:ea typeface="宋体" panose="02010600030101010101" pitchFamily="2" charset="-122"/>
                  </a:rPr>
                  <a:t>Intel</a:t>
                </a:r>
                <a:r>
                  <a:rPr kumimoji="1" lang="zh-CN" altLang="en-US" sz="2000" b="1" kern="0" dirty="0">
                    <a:solidFill>
                      <a:srgbClr val="000000"/>
                    </a:solidFill>
                    <a:latin typeface="Tahoma" panose="020B0604030504040204"/>
                    <a:ea typeface="宋体" panose="02010600030101010101" pitchFamily="2" charset="-122"/>
                  </a:rPr>
                  <a:t>多核机器上测试运行，加密速度大概是每秒</a:t>
                </a:r>
                <a:r>
                  <a:rPr kumimoji="1" lang="en-US" altLang="zh-CN" sz="2000" b="1" kern="0" dirty="0">
                    <a:solidFill>
                      <a:srgbClr val="000000"/>
                    </a:solidFill>
                    <a:latin typeface="Tahoma" panose="020B0604030504040204"/>
                    <a:ea typeface="宋体" panose="02010600030101010101" pitchFamily="2" charset="-122"/>
                  </a:rPr>
                  <a:t>5</a:t>
                </a:r>
                <a:r>
                  <a:rPr kumimoji="1" lang="zh-CN" altLang="en-US" sz="2000" b="1" kern="0" dirty="0">
                    <a:solidFill>
                      <a:srgbClr val="000000"/>
                    </a:solidFill>
                    <a:latin typeface="Tahoma" panose="020B0604030504040204"/>
                    <a:ea typeface="宋体" panose="02010600030101010101" pitchFamily="2" charset="-122"/>
                  </a:rPr>
                  <a:t>亿（</a:t>
                </a:r>
                <a14:m>
                  <m:oMath xmlns:m="http://schemas.openxmlformats.org/officeDocument/2006/math">
                    <m:r>
                      <a:rPr kumimoji="1" lang="en-US" altLang="zh-CN" sz="2000" b="1" i="1" kern="0" smtClean="0">
                        <a:solidFill>
                          <a:srgbClr val="000000"/>
                        </a:solidFill>
                        <a:latin typeface="Cambria Math" panose="02040503050406030204" pitchFamily="18" charset="0"/>
                        <a:ea typeface="宋体" panose="02010600030101010101" pitchFamily="2" charset="-122"/>
                      </a:rPr>
                      <m:t>𝟓</m:t>
                    </m:r>
                    <m:r>
                      <a:rPr kumimoji="1" lang="en-US" altLang="zh-CN" sz="2000" b="1" i="1" kern="0" smtClean="0">
                        <a:solidFill>
                          <a:srgbClr val="000000"/>
                        </a:solidFill>
                        <a:latin typeface="Cambria Math" panose="02040503050406030204" pitchFamily="18" charset="0"/>
                        <a:ea typeface="Cambria Math" panose="02040503050406030204" pitchFamily="18" charset="0"/>
                      </a:rPr>
                      <m:t>×</m:t>
                    </m:r>
                    <m:sSup>
                      <m:sSupPr>
                        <m:ctrlPr>
                          <a:rPr kumimoji="1" lang="en-US" altLang="zh-CN" sz="2000" b="1" i="1" kern="0" smtClean="0">
                            <a:solidFill>
                              <a:srgbClr val="000000"/>
                            </a:solidFill>
                            <a:latin typeface="Cambria Math" panose="02040503050406030204" pitchFamily="18" charset="0"/>
                            <a:ea typeface="Cambria Math" panose="02040503050406030204" pitchFamily="18" charset="0"/>
                          </a:rPr>
                        </m:ctrlPr>
                      </m:sSupPr>
                      <m:e>
                        <m:r>
                          <a:rPr kumimoji="1" lang="en-US" altLang="zh-CN" sz="2000" b="1" i="1" kern="0" smtClean="0">
                            <a:solidFill>
                              <a:srgbClr val="000000"/>
                            </a:solidFill>
                            <a:latin typeface="Cambria Math" panose="02040503050406030204" pitchFamily="18" charset="0"/>
                            <a:ea typeface="Cambria Math" panose="02040503050406030204" pitchFamily="18" charset="0"/>
                          </a:rPr>
                          <m:t>𝟏𝟎</m:t>
                        </m:r>
                      </m:e>
                      <m:sup>
                        <m:r>
                          <a:rPr kumimoji="1" lang="en-US" altLang="zh-CN" sz="2000" b="1" i="1" kern="0" smtClean="0">
                            <a:solidFill>
                              <a:srgbClr val="000000"/>
                            </a:solidFill>
                            <a:latin typeface="Cambria Math" panose="02040503050406030204" pitchFamily="18" charset="0"/>
                            <a:ea typeface="Cambria Math" panose="02040503050406030204" pitchFamily="18" charset="0"/>
                          </a:rPr>
                          <m:t>𝟖</m:t>
                        </m:r>
                      </m:sup>
                    </m:sSup>
                  </m:oMath>
                </a14:m>
                <a:r>
                  <a:rPr kumimoji="1" lang="zh-CN" altLang="en-US" sz="2000" b="1" kern="0" dirty="0">
                    <a:solidFill>
                      <a:srgbClr val="000000"/>
                    </a:solidFill>
                    <a:latin typeface="Tahoma" panose="020B0604030504040204"/>
                    <a:ea typeface="宋体" panose="02010600030101010101" pitchFamily="2" charset="-122"/>
                  </a:rPr>
                  <a:t>）次加密。</a:t>
                </a:r>
                <a:endParaRPr lang="en-AU" altLang="zh-CN" sz="2800" dirty="0">
                  <a:ea typeface="宋体" panose="02010600030101010101" pitchFamily="2" charset="-122"/>
                </a:endParaRPr>
              </a:p>
            </p:txBody>
          </p:sp>
        </mc:Choice>
        <mc:Fallback>
          <p:sp>
            <p:nvSpPr>
              <p:cNvPr id="21507" name="Rectangle 3"/>
              <p:cNvSpPr>
                <a:spLocks noRot="1" noChangeAspect="1" noMove="1" noResize="1" noEditPoints="1" noAdjustHandles="1" noChangeArrowheads="1" noChangeShapeType="1" noTextEdit="1"/>
              </p:cNvSpPr>
              <p:nvPr>
                <p:ph idx="1"/>
              </p:nvPr>
            </p:nvSpPr>
            <p:spPr>
              <a:xfrm>
                <a:off x="457200" y="976382"/>
                <a:ext cx="8229600" cy="4999286"/>
              </a:xfrm>
              <a:blipFill rotWithShape="1">
                <a:blip r:embed="rId1"/>
                <a:stretch>
                  <a:fillRect t="-8" r="-949" b="-4096"/>
                </a:stretch>
              </a:blipFill>
            </p:spPr>
            <p:txBody>
              <a:bodyPr/>
              <a:lstStyle/>
              <a:p>
                <a:r>
                  <a:rPr lang="zh-CN" altLang="en-US">
                    <a:noFill/>
                  </a:rPr>
                  <a:t> </a:t>
                </a:r>
              </a:p>
            </p:txBody>
          </p:sp>
        </mc:Fallback>
      </mc:AlternateContent>
      <p:sp>
        <p:nvSpPr>
          <p:cNvPr id="5" name="Text Box 6"/>
          <p:cNvSpPr txBox="1">
            <a:spLocks noChangeArrowheads="1"/>
          </p:cNvSpPr>
          <p:nvPr/>
        </p:nvSpPr>
        <p:spPr bwMode="auto">
          <a:xfrm>
            <a:off x="0" y="43371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4.4 DES</a:t>
            </a:r>
            <a:r>
              <a:rPr lang="zh-CN" altLang="en-US" sz="2800" dirty="0">
                <a:solidFill>
                  <a:srgbClr val="000000"/>
                </a:solidFill>
                <a:latin typeface="黑体" panose="02010609060101010101" pitchFamily="49" charset="-122"/>
              </a:rPr>
              <a:t>的强度</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5508104" y="0"/>
            <a:ext cx="362996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第四章 </a:t>
            </a:r>
            <a:r>
              <a:rPr lang="en-US" altLang="zh-CN" sz="2000" dirty="0">
                <a:solidFill>
                  <a:srgbClr val="0070C0"/>
                </a:solidFill>
              </a:rPr>
              <a:t>–</a:t>
            </a:r>
            <a:r>
              <a:rPr lang="zh-CN" altLang="en-US" sz="2000" dirty="0">
                <a:solidFill>
                  <a:srgbClr val="0070C0"/>
                </a:solidFill>
              </a:rPr>
              <a:t>分组密码和数据加密标准</a:t>
            </a:r>
            <a:endParaRPr lang="en-AU" altLang="zh-CN" sz="2000" dirty="0">
              <a:solidFill>
                <a:srgbClr val="0070C0"/>
              </a:solidFill>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95536" y="476672"/>
            <a:ext cx="8280920" cy="198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现代一台</a:t>
            </a:r>
            <a:r>
              <a:rPr lang="en-US" altLang="zh-CN" sz="2000" b="1" kern="0" dirty="0">
                <a:solidFill>
                  <a:srgbClr val="000000"/>
                </a:solidFill>
                <a:latin typeface="Tahoma" panose="020B0604030504040204"/>
                <a:ea typeface="宋体" panose="02010600030101010101" pitchFamily="2" charset="-122"/>
              </a:rPr>
              <a:t>PC</a:t>
            </a:r>
            <a:r>
              <a:rPr lang="zh-CN" altLang="en-US" sz="2000" b="1" kern="0" dirty="0">
                <a:solidFill>
                  <a:srgbClr val="000000"/>
                </a:solidFill>
                <a:latin typeface="Tahoma" panose="020B0604030504040204"/>
                <a:ea typeface="宋体" panose="02010600030101010101" pitchFamily="2" charset="-122"/>
              </a:rPr>
              <a:t>机可以在一年内破解</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，如果多台</a:t>
            </a:r>
            <a:r>
              <a:rPr lang="en-US" altLang="zh-CN" sz="2000" b="1" kern="0" dirty="0">
                <a:solidFill>
                  <a:srgbClr val="000000"/>
                </a:solidFill>
                <a:latin typeface="Tahoma" panose="020B0604030504040204"/>
                <a:ea typeface="宋体" panose="02010600030101010101" pitchFamily="2" charset="-122"/>
              </a:rPr>
              <a:t>PC</a:t>
            </a:r>
            <a:r>
              <a:rPr lang="zh-CN" altLang="en-US" sz="2000" b="1" kern="0" dirty="0">
                <a:solidFill>
                  <a:srgbClr val="000000"/>
                </a:solidFill>
                <a:latin typeface="Tahoma" panose="020B0604030504040204"/>
                <a:ea typeface="宋体" panose="02010600030101010101" pitchFamily="2" charset="-122"/>
              </a:rPr>
              <a:t>并行运行，时间急剧缩短。如今的超级计算机可以在一小时内找到密钥。</a:t>
            </a:r>
            <a:endParaRPr lang="en-US" altLang="zh-CN" sz="2000" b="1" kern="0" dirty="0">
              <a:solidFill>
                <a:srgbClr val="000000"/>
              </a:solidFill>
              <a:latin typeface="Tahoma" panose="020B0604030504040204"/>
              <a:ea typeface="宋体" panose="02010600030101010101" pitchFamily="2" charset="-122"/>
            </a:endParaRPr>
          </a:p>
          <a:p>
            <a:pPr marL="0" lvl="0" indent="0" eaLnBrk="1" hangingPunct="1">
              <a:lnSpc>
                <a:spcPct val="120000"/>
              </a:lnSpc>
              <a:spcBef>
                <a:spcPct val="20000"/>
              </a:spcBef>
              <a:buClr>
                <a:srgbClr val="40458C"/>
              </a:buClr>
              <a:buSzTx/>
              <a:buNone/>
            </a:pPr>
            <a:r>
              <a:rPr lang="en-US" altLang="zh-CN" sz="2400" kern="0" dirty="0">
                <a:solidFill>
                  <a:srgbClr val="40458C"/>
                </a:solidFill>
                <a:latin typeface="Tahoma" panose="020B0604030504040204"/>
                <a:ea typeface="宋体" panose="02010600030101010101" pitchFamily="2" charset="-122"/>
              </a:rPr>
              <a:t>2. </a:t>
            </a:r>
            <a:r>
              <a:rPr lang="en-US" altLang="zh-CN" sz="2200" kern="0" dirty="0">
                <a:solidFill>
                  <a:srgbClr val="E24C05"/>
                </a:solidFill>
                <a:latin typeface="Tahoma" panose="020B0604030504040204"/>
                <a:ea typeface="宋体" panose="02010600030101010101" pitchFamily="2" charset="-122"/>
              </a:rPr>
              <a:t>DES</a:t>
            </a:r>
            <a:r>
              <a:rPr lang="zh-CN" altLang="en-US" sz="2200" kern="0" dirty="0">
                <a:solidFill>
                  <a:srgbClr val="E24C05"/>
                </a:solidFill>
                <a:latin typeface="Tahoma" panose="020B0604030504040204"/>
                <a:ea typeface="宋体" panose="02010600030101010101" pitchFamily="2" charset="-122"/>
              </a:rPr>
              <a:t>算法的性质：</a:t>
            </a:r>
            <a:endParaRPr lang="zh-CN" altLang="en-US" sz="2200" kern="0" dirty="0">
              <a:solidFill>
                <a:srgbClr val="E24C05"/>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Tahoma" panose="020B0604030504040204"/>
              </a:rPr>
              <a:t>多年来人们的确发现了</a:t>
            </a:r>
            <a:r>
              <a:rPr lang="en-US" altLang="zh-CN" sz="2400" kern="0" dirty="0">
                <a:solidFill>
                  <a:srgbClr val="40458C"/>
                </a:solidFill>
                <a:latin typeface="Tahoma" panose="020B0604030504040204"/>
              </a:rPr>
              <a:t>DES</a:t>
            </a:r>
            <a:r>
              <a:rPr lang="zh-CN" altLang="en-US" sz="2400" kern="0" dirty="0">
                <a:solidFill>
                  <a:srgbClr val="40458C"/>
                </a:solidFill>
                <a:latin typeface="Tahoma" panose="020B0604030504040204"/>
              </a:rPr>
              <a:t>算法的许多规律和一些缺点。尽管如此，仍然没有人发现</a:t>
            </a:r>
            <a:r>
              <a:rPr lang="en-US" altLang="zh-CN" sz="2400" kern="0" dirty="0">
                <a:solidFill>
                  <a:srgbClr val="40458C"/>
                </a:solidFill>
                <a:latin typeface="Tahoma" panose="020B0604030504040204"/>
              </a:rPr>
              <a:t>DES</a:t>
            </a:r>
            <a:r>
              <a:rPr lang="zh-CN" altLang="en-US" sz="2400" kern="0" dirty="0">
                <a:solidFill>
                  <a:srgbClr val="40458C"/>
                </a:solidFill>
                <a:latin typeface="Tahoma" panose="020B0604030504040204"/>
              </a:rPr>
              <a:t>算法存在致命的弱点。</a:t>
            </a:r>
            <a:endParaRPr lang="en-US" altLang="zh-CN" sz="2400" kern="0" dirty="0">
              <a:solidFill>
                <a:srgbClr val="40458C"/>
              </a:solidFill>
              <a:latin typeface="Tahoma" panose="020B0604030504040204"/>
            </a:endParaRPr>
          </a:p>
          <a:p>
            <a:pPr marL="0" lvl="0" indent="0" eaLnBrk="1" hangingPunct="1">
              <a:lnSpc>
                <a:spcPct val="120000"/>
              </a:lnSpc>
              <a:spcBef>
                <a:spcPct val="20000"/>
              </a:spcBef>
              <a:buClr>
                <a:srgbClr val="40458C"/>
              </a:buClr>
              <a:buSzTx/>
              <a:buNone/>
            </a:pPr>
            <a:r>
              <a:rPr lang="en-US" altLang="zh-CN" sz="2400" kern="0" dirty="0">
                <a:solidFill>
                  <a:srgbClr val="40458C"/>
                </a:solidFill>
                <a:latin typeface="Tahoma" panose="020B0604030504040204"/>
                <a:ea typeface="宋体" panose="02010600030101010101" pitchFamily="2" charset="-122"/>
              </a:rPr>
              <a:t>3. </a:t>
            </a:r>
            <a:r>
              <a:rPr lang="zh-CN" altLang="en-US" sz="2200" kern="0" dirty="0">
                <a:solidFill>
                  <a:srgbClr val="E24C05"/>
                </a:solidFill>
                <a:latin typeface="Tahoma" panose="020B0604030504040204"/>
                <a:ea typeface="宋体" panose="02010600030101010101" pitchFamily="2" charset="-122"/>
              </a:rPr>
              <a:t>计时攻击：</a:t>
            </a:r>
            <a:endParaRPr lang="en-US" altLang="zh-CN" sz="2200" kern="0" dirty="0">
              <a:solidFill>
                <a:srgbClr val="E24C05"/>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Tahoma" panose="020B0604030504040204"/>
              </a:rPr>
              <a:t>计时攻击是通过观察算法的一个既定实现对多种密文解密所需时间，来获得关于密钥或明文的信息。</a:t>
            </a:r>
            <a:endParaRPr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计时攻击所利用的事实是加密或解密算法对于不同的输入所花的时间有着细微的差别。</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似乎能够很好的抵抗计时攻击。到目前为止，还不可能成功的攻击</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，更不能攻击更强的对称密码，如</a:t>
            </a:r>
            <a:r>
              <a:rPr lang="en-US" altLang="zh-CN" sz="2000" b="1" kern="0" dirty="0">
                <a:solidFill>
                  <a:srgbClr val="000000"/>
                </a:solidFill>
                <a:latin typeface="Tahoma" panose="020B0604030504040204"/>
                <a:ea typeface="宋体" panose="02010600030101010101" pitchFamily="2" charset="-122"/>
              </a:rPr>
              <a:t>3DES</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a:t>
            </a:r>
            <a:endParaRPr lang="en-AU"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4.4 DES</a:t>
            </a:r>
            <a:r>
              <a:rPr lang="zh-CN" altLang="en-US" sz="2000" dirty="0">
                <a:solidFill>
                  <a:srgbClr val="4F56AD"/>
                </a:solidFill>
                <a:latin typeface="黑体" panose="02010609060101010101" pitchFamily="49" charset="-122"/>
              </a:rPr>
              <a:t>的强度</a:t>
            </a:r>
            <a:endParaRPr kumimoji="1" lang="zh-CN" altLang="en-US" sz="2000" dirty="0">
              <a:solidFill>
                <a:srgbClr val="4F56AD"/>
              </a:solidFill>
              <a:latin typeface="黑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507" name="Rectangle 3"/>
              <p:cNvSpPr>
                <a:spLocks noGrp="1" noChangeArrowheads="1"/>
              </p:cNvSpPr>
              <p:nvPr>
                <p:ph idx="1"/>
              </p:nvPr>
            </p:nvSpPr>
            <p:spPr>
              <a:xfrm>
                <a:off x="428625" y="1268760"/>
                <a:ext cx="8229600" cy="4525963"/>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en-US" altLang="zh-CN" sz="2400" kern="0" dirty="0" err="1">
                    <a:solidFill>
                      <a:srgbClr val="40458C"/>
                    </a:solidFill>
                    <a:latin typeface="Tahoma" panose="020B0604030504040204"/>
                  </a:rPr>
                  <a:t>Feistel</a:t>
                </a:r>
                <a:r>
                  <a:rPr lang="zh-CN" altLang="en-US" sz="2400" kern="0" dirty="0">
                    <a:solidFill>
                      <a:srgbClr val="40458C"/>
                    </a:solidFill>
                    <a:latin typeface="Tahoma" panose="020B0604030504040204"/>
                  </a:rPr>
                  <a:t>和</a:t>
                </a:r>
                <a:r>
                  <a:rPr lang="en-US" altLang="zh-CN" sz="2400" kern="0" dirty="0">
                    <a:solidFill>
                      <a:srgbClr val="40458C"/>
                    </a:solidFill>
                    <a:latin typeface="Tahoma" panose="020B0604030504040204"/>
                  </a:rPr>
                  <a:t>DES</a:t>
                </a:r>
                <a:r>
                  <a:rPr lang="zh-CN" altLang="en-US" sz="2400" kern="0" dirty="0">
                    <a:solidFill>
                      <a:srgbClr val="40458C"/>
                    </a:solidFill>
                    <a:latin typeface="Tahoma" panose="020B0604030504040204"/>
                  </a:rPr>
                  <a:t>分组密码设计的</a:t>
                </a:r>
                <a:r>
                  <a:rPr lang="en-US" altLang="zh-CN" sz="2400" kern="0" dirty="0">
                    <a:solidFill>
                      <a:srgbClr val="40458C"/>
                    </a:solidFill>
                    <a:latin typeface="Tahoma" panose="020B0604030504040204"/>
                  </a:rPr>
                  <a:t>3</a:t>
                </a:r>
                <a:r>
                  <a:rPr lang="zh-CN" altLang="en-US" sz="2400" kern="0" dirty="0">
                    <a:solidFill>
                      <a:srgbClr val="40458C"/>
                    </a:solidFill>
                    <a:latin typeface="Tahoma" panose="020B0604030504040204"/>
                  </a:rPr>
                  <a:t>个主要问题：迭代轮数、函数</a:t>
                </a:r>
                <a:r>
                  <a:rPr lang="en-US" altLang="zh-CN" sz="2400" kern="0" dirty="0">
                    <a:solidFill>
                      <a:srgbClr val="40458C"/>
                    </a:solidFill>
                    <a:latin typeface="Tahoma" panose="020B0604030504040204"/>
                  </a:rPr>
                  <a:t>F</a:t>
                </a:r>
                <a:r>
                  <a:rPr lang="zh-CN" altLang="en-US" sz="2400" kern="0" dirty="0">
                    <a:solidFill>
                      <a:srgbClr val="40458C"/>
                    </a:solidFill>
                    <a:latin typeface="Tahoma" panose="020B0604030504040204"/>
                  </a:rPr>
                  <a:t>的设计和密钥扩展算法。</a:t>
                </a:r>
                <a:endParaRPr lang="en-US" altLang="zh-CN" sz="2400" kern="0" dirty="0">
                  <a:solidFill>
                    <a:srgbClr val="40458C"/>
                  </a:solidFill>
                  <a:latin typeface="Tahoma" panose="020B0604030504040204"/>
                  <a:ea typeface="宋体" panose="02010600030101010101" pitchFamily="2" charset="-122"/>
                </a:endParaRPr>
              </a:p>
              <a:p>
                <a:pPr marL="0" lvl="0" indent="0" eaLnBrk="1" hangingPunct="1">
                  <a:lnSpc>
                    <a:spcPct val="120000"/>
                  </a:lnSpc>
                  <a:spcBef>
                    <a:spcPct val="20000"/>
                  </a:spcBef>
                  <a:buClr>
                    <a:srgbClr val="40458C"/>
                  </a:buClr>
                  <a:buSzTx/>
                  <a:buNone/>
                </a:pPr>
                <a:r>
                  <a:rPr lang="en-US" altLang="zh-CN" sz="2400" kern="0" dirty="0">
                    <a:solidFill>
                      <a:srgbClr val="40458C"/>
                    </a:solidFill>
                    <a:latin typeface="Tahoma" panose="020B0604030504040204"/>
                    <a:ea typeface="宋体" panose="02010600030101010101" pitchFamily="2" charset="-122"/>
                  </a:rPr>
                  <a:t>1. </a:t>
                </a:r>
                <a:r>
                  <a:rPr lang="zh-CN" altLang="en-US" sz="2200" kern="0" dirty="0">
                    <a:solidFill>
                      <a:srgbClr val="E24C05"/>
                    </a:solidFill>
                    <a:latin typeface="Tahoma" panose="020B0604030504040204"/>
                    <a:ea typeface="宋体" panose="02010600030101010101" pitchFamily="2" charset="-122"/>
                  </a:rPr>
                  <a:t>迭代轮数：</a:t>
                </a:r>
                <a:endParaRPr lang="zh-CN" altLang="en-US" sz="2200" kern="0" dirty="0">
                  <a:solidFill>
                    <a:srgbClr val="E24C05"/>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Tahoma" panose="020B0604030504040204"/>
                  </a:rPr>
                  <a:t>迭代轮数越多，密码分析就越困难，即使是</a:t>
                </a:r>
                <a:r>
                  <a:rPr lang="en-US" altLang="zh-CN" sz="2400" kern="0" dirty="0">
                    <a:solidFill>
                      <a:srgbClr val="40458C"/>
                    </a:solidFill>
                    <a:latin typeface="Tahoma" panose="020B0604030504040204"/>
                  </a:rPr>
                  <a:t>F</a:t>
                </a:r>
                <a:r>
                  <a:rPr lang="zh-CN" altLang="en-US" sz="2400" kern="0" dirty="0">
                    <a:solidFill>
                      <a:srgbClr val="40458C"/>
                    </a:solidFill>
                    <a:latin typeface="Tahoma" panose="020B0604030504040204"/>
                  </a:rPr>
                  <a:t>相对较弱也同样使用。</a:t>
                </a:r>
                <a:endParaRPr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迭代轮数的选择标准是使密码分析的难度大于穷举攻击的难度。</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对</a:t>
                </a:r>
                <a:r>
                  <a:rPr kumimoji="1" lang="en-US" altLang="zh-CN" sz="2000" b="1" kern="0" dirty="0">
                    <a:solidFill>
                      <a:srgbClr val="000000"/>
                    </a:solidFill>
                    <a:latin typeface="Tahoma" panose="020B0604030504040204"/>
                    <a:ea typeface="宋体" panose="02010600030101010101" pitchFamily="2" charset="-122"/>
                  </a:rPr>
                  <a:t>16</a:t>
                </a:r>
                <a:r>
                  <a:rPr kumimoji="1" lang="zh-CN" altLang="en-US" sz="2000" b="1" kern="0" dirty="0">
                    <a:solidFill>
                      <a:srgbClr val="000000"/>
                    </a:solidFill>
                    <a:latin typeface="Tahoma" panose="020B0604030504040204"/>
                    <a:ea typeface="宋体" panose="02010600030101010101" pitchFamily="2" charset="-122"/>
                  </a:rPr>
                  <a:t>轮迭代的</a:t>
                </a:r>
                <a:r>
                  <a:rPr kumimoji="1" lang="en-US" altLang="zh-CN" sz="2000" b="1" kern="0" dirty="0">
                    <a:solidFill>
                      <a:srgbClr val="000000"/>
                    </a:solidFill>
                    <a:latin typeface="Tahoma" panose="020B0604030504040204"/>
                    <a:ea typeface="宋体" panose="02010600030101010101" pitchFamily="2" charset="-122"/>
                  </a:rPr>
                  <a:t>DES</a:t>
                </a:r>
                <a:r>
                  <a:rPr kumimoji="1" lang="zh-CN" altLang="en-US" sz="2000" b="1" kern="0" dirty="0">
                    <a:solidFill>
                      <a:srgbClr val="000000"/>
                    </a:solidFill>
                    <a:latin typeface="Tahoma" panose="020B0604030504040204"/>
                    <a:ea typeface="宋体" panose="02010600030101010101" pitchFamily="2" charset="-122"/>
                  </a:rPr>
                  <a:t>，差分攻击</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选择明文攻击</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比穷举攻击的效率要差一点：</a:t>
                </a:r>
                <a:r>
                  <a:rPr kumimoji="1" lang="en-US" altLang="zh-CN" sz="2000" b="1" kern="0" dirty="0">
                    <a:solidFill>
                      <a:srgbClr val="000000"/>
                    </a:solidFill>
                    <a:latin typeface="Tahoma" panose="020B0604030504040204"/>
                    <a:ea typeface="宋体" panose="02010600030101010101" pitchFamily="2" charset="-122"/>
                  </a:rPr>
                  <a:t> </a:t>
                </a:r>
                <a:r>
                  <a:rPr kumimoji="1" lang="zh-CN" altLang="en-US" sz="2000" b="1" kern="0" dirty="0">
                    <a:solidFill>
                      <a:srgbClr val="000000"/>
                    </a:solidFill>
                    <a:latin typeface="Tahoma" panose="020B0604030504040204"/>
                    <a:ea typeface="宋体" panose="02010600030101010101" pitchFamily="2" charset="-122"/>
                  </a:rPr>
                  <a:t>差分攻击：</a:t>
                </a:r>
                <a14:m>
                  <m:oMath xmlns:m="http://schemas.openxmlformats.org/officeDocument/2006/math">
                    <m:sSup>
                      <m:sSupPr>
                        <m:ctrlPr>
                          <a:rPr kumimoji="1" lang="en-US" altLang="zh-CN" sz="2000" b="1" i="1" kern="0">
                            <a:solidFill>
                              <a:srgbClr val="000000"/>
                            </a:solidFill>
                            <a:latin typeface="Cambria Math" panose="02040503050406030204" pitchFamily="18" charset="0"/>
                            <a:ea typeface="宋体" panose="02010600030101010101" pitchFamily="2" charset="-122"/>
                          </a:rPr>
                        </m:ctrlPr>
                      </m:sSupPr>
                      <m:e>
                        <m:r>
                          <a:rPr kumimoji="1" lang="en-US" altLang="zh-CN" sz="2000" b="1" kern="0">
                            <a:solidFill>
                              <a:srgbClr val="000000"/>
                            </a:solidFill>
                            <a:latin typeface="Cambria Math" panose="02040503050406030204"/>
                            <a:ea typeface="宋体" panose="02010600030101010101" pitchFamily="2" charset="-122"/>
                          </a:rPr>
                          <m:t>2</m:t>
                        </m:r>
                      </m:e>
                      <m:sup>
                        <m:r>
                          <a:rPr kumimoji="1" lang="en-US" altLang="zh-CN" sz="2000" b="1" kern="0">
                            <a:solidFill>
                              <a:srgbClr val="000000"/>
                            </a:solidFill>
                            <a:latin typeface="Cambria Math" panose="02040503050406030204"/>
                            <a:ea typeface="宋体" panose="02010600030101010101" pitchFamily="2" charset="-122"/>
                          </a:rPr>
                          <m:t>5</m:t>
                        </m:r>
                        <m:r>
                          <a:rPr kumimoji="1" lang="en-US" altLang="zh-CN" sz="2000" b="1" i="0" kern="0" smtClean="0">
                            <a:solidFill>
                              <a:srgbClr val="000000"/>
                            </a:solidFill>
                            <a:latin typeface="Cambria Math" panose="02040503050406030204"/>
                            <a:ea typeface="宋体" panose="02010600030101010101" pitchFamily="2" charset="-122"/>
                          </a:rPr>
                          <m:t>𝟓</m:t>
                        </m:r>
                        <m:r>
                          <a:rPr kumimoji="1" lang="en-US" altLang="zh-CN" sz="2000" b="1" i="0" kern="0" smtClean="0">
                            <a:solidFill>
                              <a:srgbClr val="000000"/>
                            </a:solidFill>
                            <a:latin typeface="Cambria Math" panose="02040503050406030204"/>
                            <a:ea typeface="宋体" panose="02010600030101010101" pitchFamily="2" charset="-122"/>
                          </a:rPr>
                          <m:t>.</m:t>
                        </m:r>
                        <m:r>
                          <a:rPr kumimoji="1" lang="en-US" altLang="zh-CN" sz="2000" b="1" i="0" kern="0" smtClean="0">
                            <a:solidFill>
                              <a:srgbClr val="000000"/>
                            </a:solidFill>
                            <a:latin typeface="Cambria Math" panose="02040503050406030204"/>
                            <a:ea typeface="宋体" panose="02010600030101010101" pitchFamily="2" charset="-122"/>
                          </a:rPr>
                          <m:t>𝟏</m:t>
                        </m:r>
                      </m:sup>
                    </m:sSup>
                  </m:oMath>
                </a14:m>
                <a:r>
                  <a:rPr kumimoji="1" lang="zh-CN" altLang="en-US" sz="2000" b="1" kern="0" dirty="0">
                    <a:solidFill>
                      <a:srgbClr val="000000"/>
                    </a:solidFill>
                    <a:latin typeface="Tahoma" panose="020B0604030504040204"/>
                    <a:ea typeface="宋体" panose="02010600030101010101" pitchFamily="2" charset="-122"/>
                  </a:rPr>
                  <a:t>，穷举攻击</a:t>
                </a:r>
                <a14:m>
                  <m:oMath xmlns:m="http://schemas.openxmlformats.org/officeDocument/2006/math">
                    <m:sSup>
                      <m:sSupPr>
                        <m:ctrlPr>
                          <a:rPr kumimoji="1" lang="en-US" altLang="zh-CN" sz="2000" b="1" i="1" kern="0">
                            <a:solidFill>
                              <a:srgbClr val="000000"/>
                            </a:solidFill>
                            <a:latin typeface="Cambria Math" panose="02040503050406030204" pitchFamily="18" charset="0"/>
                            <a:ea typeface="宋体" panose="02010600030101010101" pitchFamily="2" charset="-122"/>
                          </a:rPr>
                        </m:ctrlPr>
                      </m:sSupPr>
                      <m:e>
                        <m:r>
                          <a:rPr kumimoji="1" lang="en-US" altLang="zh-CN" sz="2000" b="1" kern="0">
                            <a:solidFill>
                              <a:srgbClr val="000000"/>
                            </a:solidFill>
                            <a:latin typeface="Cambria Math" panose="02040503050406030204"/>
                            <a:ea typeface="宋体" panose="02010600030101010101" pitchFamily="2" charset="-122"/>
                          </a:rPr>
                          <m:t>2</m:t>
                        </m:r>
                      </m:e>
                      <m:sup>
                        <m:r>
                          <a:rPr kumimoji="1" lang="en-US" altLang="zh-CN" sz="2000" b="1" kern="0">
                            <a:solidFill>
                              <a:srgbClr val="000000"/>
                            </a:solidFill>
                            <a:latin typeface="Cambria Math" panose="02040503050406030204"/>
                            <a:ea typeface="宋体" panose="02010600030101010101" pitchFamily="2" charset="-122"/>
                          </a:rPr>
                          <m:t>5</m:t>
                        </m:r>
                        <m:r>
                          <a:rPr kumimoji="1" lang="en-US" altLang="zh-CN" sz="2000" b="1" kern="0">
                            <a:solidFill>
                              <a:srgbClr val="000000"/>
                            </a:solidFill>
                            <a:latin typeface="Cambria Math" panose="02040503050406030204"/>
                            <a:ea typeface="宋体" panose="02010600030101010101" pitchFamily="2" charset="-122"/>
                          </a:rPr>
                          <m:t>𝟓</m:t>
                        </m:r>
                      </m:sup>
                    </m:sSup>
                    <m:r>
                      <a:rPr kumimoji="1" lang="en-US" altLang="zh-CN" sz="2000" b="1" i="1" kern="0">
                        <a:solidFill>
                          <a:srgbClr val="000000"/>
                        </a:solidFill>
                        <a:latin typeface="Cambria Math" panose="02040503050406030204"/>
                        <a:ea typeface="宋体" panose="02010600030101010101" pitchFamily="2" charset="-122"/>
                      </a:rPr>
                      <m:t> </m:t>
                    </m:r>
                  </m:oMath>
                </a14:m>
                <a:r>
                  <a:rPr kumimoji="1" lang="zh-CN" altLang="en-US" sz="2000" b="1" kern="0" dirty="0">
                    <a:solidFill>
                      <a:srgbClr val="000000"/>
                    </a:solidFill>
                    <a:latin typeface="Tahoma" panose="020B0604030504040204"/>
                    <a:ea typeface="宋体" panose="02010600030101010101" pitchFamily="2" charset="-122"/>
                  </a:rPr>
                  <a:t>。如果</a:t>
                </a:r>
                <a:r>
                  <a:rPr kumimoji="1" lang="en-US" altLang="zh-CN" sz="2000" b="1" kern="0" dirty="0">
                    <a:solidFill>
                      <a:srgbClr val="000000"/>
                    </a:solidFill>
                    <a:latin typeface="Tahoma" panose="020B0604030504040204"/>
                    <a:ea typeface="宋体" panose="02010600030101010101" pitchFamily="2" charset="-122"/>
                  </a:rPr>
                  <a:t>DES</a:t>
                </a:r>
                <a:r>
                  <a:rPr kumimoji="1" lang="zh-CN" altLang="en-US" sz="2000" b="1" kern="0" dirty="0">
                    <a:solidFill>
                      <a:srgbClr val="000000"/>
                    </a:solidFill>
                    <a:latin typeface="Tahoma" panose="020B0604030504040204"/>
                    <a:ea typeface="宋体" panose="02010600030101010101" pitchFamily="2" charset="-122"/>
                  </a:rPr>
                  <a:t>只有</a:t>
                </a:r>
                <a:r>
                  <a:rPr kumimoji="1" lang="en-US" altLang="zh-CN" sz="2000" b="1" kern="0" dirty="0">
                    <a:solidFill>
                      <a:srgbClr val="000000"/>
                    </a:solidFill>
                    <a:latin typeface="Tahoma" panose="020B0604030504040204"/>
                    <a:ea typeface="宋体" panose="02010600030101010101" pitchFamily="2" charset="-122"/>
                  </a:rPr>
                  <a:t>15</a:t>
                </a:r>
                <a:r>
                  <a:rPr kumimoji="1" lang="zh-CN" altLang="en-US" sz="2000" b="1" kern="0" dirty="0">
                    <a:solidFill>
                      <a:srgbClr val="000000"/>
                    </a:solidFill>
                    <a:latin typeface="Tahoma" panose="020B0604030504040204"/>
                    <a:ea typeface="宋体" panose="02010600030101010101" pitchFamily="2" charset="-122"/>
                  </a:rPr>
                  <a:t>层迭代或更少，差分密码分析比穷举攻击效率就要高一些。</a:t>
                </a:r>
                <a:endParaRPr lang="en-AU" altLang="zh-CN" sz="2800" dirty="0">
                  <a:ea typeface="宋体" panose="02010600030101010101" pitchFamily="2" charset="-122"/>
                </a:endParaRPr>
              </a:p>
            </p:txBody>
          </p:sp>
        </mc:Choice>
        <mc:Fallback>
          <p:sp>
            <p:nvSpPr>
              <p:cNvPr id="21507" name="Rectangle 3"/>
              <p:cNvSpPr>
                <a:spLocks noRot="1" noChangeAspect="1" noMove="1" noResize="1" noEditPoints="1" noAdjustHandles="1" noChangeArrowheads="1" noChangeShapeType="1" noTextEdit="1"/>
              </p:cNvSpPr>
              <p:nvPr>
                <p:ph idx="1"/>
              </p:nvPr>
            </p:nvSpPr>
            <p:spPr>
              <a:xfrm>
                <a:off x="428625" y="1268760"/>
                <a:ext cx="8229600" cy="4525963"/>
              </a:xfrm>
              <a:blipFill rotWithShape="1">
                <a:blip r:embed="rId1"/>
                <a:stretch>
                  <a:fillRect t="-1" r="-1520" b="8"/>
                </a:stretch>
              </a:blipFill>
            </p:spPr>
            <p:txBody>
              <a:bodyPr/>
              <a:lstStyle/>
              <a:p>
                <a:r>
                  <a:rPr lang="zh-CN" altLang="en-US">
                    <a:noFill/>
                  </a:rPr>
                  <a:t> </a:t>
                </a:r>
              </a:p>
            </p:txBody>
          </p:sp>
        </mc:Fallback>
      </mc:AlternateContent>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4.5 </a:t>
            </a:r>
            <a:r>
              <a:rPr lang="zh-CN" altLang="en-US" sz="2800" dirty="0">
                <a:solidFill>
                  <a:srgbClr val="000000"/>
                </a:solidFill>
                <a:latin typeface="黑体" panose="02010609060101010101" pitchFamily="49" charset="-122"/>
              </a:rPr>
              <a:t>分组密码的设计原理</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5508104" y="0"/>
            <a:ext cx="3629968"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第四章 </a:t>
            </a:r>
            <a:r>
              <a:rPr lang="en-US" altLang="zh-CN" sz="2000" dirty="0">
                <a:solidFill>
                  <a:srgbClr val="0070C0"/>
                </a:solidFill>
              </a:rPr>
              <a:t>–</a:t>
            </a:r>
            <a:r>
              <a:rPr lang="zh-CN" altLang="en-US" sz="2000" dirty="0">
                <a:solidFill>
                  <a:srgbClr val="0070C0"/>
                </a:solidFill>
              </a:rPr>
              <a:t>分组密码和数据加密标准</a:t>
            </a:r>
            <a:endParaRPr lang="en-AU" altLang="zh-CN" sz="2000" dirty="0">
              <a:solidFill>
                <a:srgbClr val="0070C0"/>
              </a:solidFill>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95536" y="476672"/>
            <a:ext cx="8280920"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0" indent="0" eaLnBrk="1" hangingPunct="1">
              <a:lnSpc>
                <a:spcPct val="120000"/>
              </a:lnSpc>
              <a:spcBef>
                <a:spcPct val="20000"/>
              </a:spcBef>
              <a:buClr>
                <a:srgbClr val="40458C"/>
              </a:buClr>
              <a:buSzTx/>
              <a:buNone/>
            </a:pPr>
            <a:r>
              <a:rPr lang="en-US" altLang="zh-CN" sz="2400" kern="0" dirty="0">
                <a:solidFill>
                  <a:srgbClr val="40458C"/>
                </a:solidFill>
                <a:latin typeface="Tahoma" panose="020B0604030504040204"/>
                <a:ea typeface="宋体" panose="02010600030101010101" pitchFamily="2" charset="-122"/>
              </a:rPr>
              <a:t>2. </a:t>
            </a:r>
            <a:r>
              <a:rPr lang="zh-CN" altLang="en-US" sz="2200" kern="0" dirty="0">
                <a:solidFill>
                  <a:srgbClr val="E24C05"/>
                </a:solidFill>
                <a:latin typeface="Tahoma" panose="020B0604030504040204"/>
                <a:ea typeface="宋体" panose="02010600030101010101" pitchFamily="2" charset="-122"/>
              </a:rPr>
              <a:t>函数</a:t>
            </a:r>
            <a:r>
              <a:rPr lang="en-US" altLang="zh-CN" sz="2200" kern="0" dirty="0">
                <a:solidFill>
                  <a:srgbClr val="E24C05"/>
                </a:solidFill>
                <a:latin typeface="Tahoma" panose="020B0604030504040204"/>
                <a:ea typeface="宋体" panose="02010600030101010101" pitchFamily="2" charset="-122"/>
              </a:rPr>
              <a:t>F</a:t>
            </a:r>
            <a:r>
              <a:rPr lang="zh-CN" altLang="en-US" sz="2200" kern="0" dirty="0">
                <a:solidFill>
                  <a:srgbClr val="E24C05"/>
                </a:solidFill>
                <a:latin typeface="Tahoma" panose="020B0604030504040204"/>
                <a:ea typeface="宋体" panose="02010600030101010101" pitchFamily="2" charset="-122"/>
              </a:rPr>
              <a:t>的设计：</a:t>
            </a:r>
            <a:endParaRPr lang="zh-CN" altLang="en-US" sz="2200" kern="0" dirty="0">
              <a:solidFill>
                <a:srgbClr val="E24C05"/>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en-US" altLang="zh-CN" sz="2400" kern="0" dirty="0" err="1">
                <a:solidFill>
                  <a:srgbClr val="40458C"/>
                </a:solidFill>
                <a:latin typeface="Tahoma" panose="020B0604030504040204"/>
              </a:rPr>
              <a:t>Feistel</a:t>
            </a:r>
            <a:r>
              <a:rPr lang="zh-CN" altLang="en-US" sz="2400" kern="0" dirty="0">
                <a:solidFill>
                  <a:srgbClr val="40458C"/>
                </a:solidFill>
                <a:latin typeface="Tahoma" panose="020B0604030504040204"/>
              </a:rPr>
              <a:t>密码的核心是函数</a:t>
            </a:r>
            <a:r>
              <a:rPr lang="en-US" altLang="zh-CN" sz="2400" kern="0" dirty="0">
                <a:solidFill>
                  <a:srgbClr val="40458C"/>
                </a:solidFill>
                <a:latin typeface="Tahoma" panose="020B0604030504040204"/>
              </a:rPr>
              <a:t>F</a:t>
            </a:r>
            <a:r>
              <a:rPr lang="zh-CN" altLang="en-US" sz="2400" kern="0" dirty="0">
                <a:solidFill>
                  <a:srgbClr val="40458C"/>
                </a:solidFill>
                <a:latin typeface="Tahoma" panose="020B0604030504040204"/>
              </a:rPr>
              <a:t>。函数</a:t>
            </a:r>
            <a:r>
              <a:rPr lang="en-US" altLang="zh-CN" sz="2400" kern="0" dirty="0">
                <a:solidFill>
                  <a:srgbClr val="40458C"/>
                </a:solidFill>
                <a:latin typeface="Tahoma" panose="020B0604030504040204"/>
              </a:rPr>
              <a:t>F</a:t>
            </a:r>
            <a:r>
              <a:rPr lang="zh-CN" altLang="en-US" sz="2400" kern="0" dirty="0">
                <a:solidFill>
                  <a:srgbClr val="40458C"/>
                </a:solidFill>
                <a:latin typeface="Tahoma" panose="020B0604030504040204"/>
              </a:rPr>
              <a:t>给</a:t>
            </a:r>
            <a:r>
              <a:rPr lang="en-US" altLang="zh-CN" sz="2400" kern="0" dirty="0" err="1">
                <a:solidFill>
                  <a:srgbClr val="40458C"/>
                </a:solidFill>
                <a:latin typeface="Tahoma" panose="020B0604030504040204"/>
              </a:rPr>
              <a:t>Feistel</a:t>
            </a:r>
            <a:r>
              <a:rPr lang="zh-CN" altLang="en-US" sz="2400" kern="0" dirty="0">
                <a:solidFill>
                  <a:srgbClr val="40458C"/>
                </a:solidFill>
                <a:latin typeface="Tahoma" panose="020B0604030504040204"/>
              </a:rPr>
              <a:t>密码注入了混淆的成分。因此难以破解由</a:t>
            </a:r>
            <a:r>
              <a:rPr lang="en-US" altLang="zh-CN" sz="2400" kern="0" dirty="0">
                <a:solidFill>
                  <a:srgbClr val="40458C"/>
                </a:solidFill>
                <a:latin typeface="Tahoma" panose="020B0604030504040204"/>
              </a:rPr>
              <a:t>F</a:t>
            </a:r>
            <a:r>
              <a:rPr lang="zh-CN" altLang="en-US" sz="2400" kern="0" dirty="0">
                <a:solidFill>
                  <a:srgbClr val="40458C"/>
                </a:solidFill>
                <a:latin typeface="Tahoma" panose="020B0604030504040204"/>
              </a:rPr>
              <a:t>实现的这个代替密码函数的作用。</a:t>
            </a:r>
            <a:endParaRPr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F</a:t>
            </a:r>
            <a:r>
              <a:rPr lang="zh-CN" altLang="en-US" sz="2000" b="1" kern="0" dirty="0">
                <a:solidFill>
                  <a:srgbClr val="000000"/>
                </a:solidFill>
                <a:latin typeface="Tahoma" panose="020B0604030504040204"/>
                <a:ea typeface="宋体" panose="02010600030101010101" pitchFamily="2" charset="-122"/>
              </a:rPr>
              <a:t>的明显标准是</a:t>
            </a:r>
            <a:r>
              <a:rPr lang="zh-CN" altLang="en-US" sz="2000" b="1" kern="0" dirty="0">
                <a:solidFill>
                  <a:srgbClr val="FF0000"/>
                </a:solidFill>
                <a:latin typeface="Tahoma" panose="020B0604030504040204"/>
                <a:ea typeface="宋体" panose="02010600030101010101" pitchFamily="2" charset="-122"/>
              </a:rPr>
              <a:t>非线性</a:t>
            </a:r>
            <a:r>
              <a:rPr lang="zh-CN" altLang="en-US" sz="2000" b="1" kern="0" dirty="0">
                <a:solidFill>
                  <a:srgbClr val="000000"/>
                </a:solidFill>
                <a:latin typeface="Tahoma" panose="020B0604030504040204"/>
                <a:ea typeface="宋体" panose="02010600030101010101" pitchFamily="2" charset="-122"/>
              </a:rPr>
              <a:t>的。</a:t>
            </a:r>
            <a:r>
              <a:rPr lang="en-US" altLang="zh-CN" sz="2000" b="1" kern="0" dirty="0">
                <a:solidFill>
                  <a:srgbClr val="000000"/>
                </a:solidFill>
                <a:latin typeface="Tahoma" panose="020B0604030504040204"/>
                <a:ea typeface="宋体" panose="02010600030101010101" pitchFamily="2" charset="-122"/>
              </a:rPr>
              <a:t>F</a:t>
            </a:r>
            <a:r>
              <a:rPr lang="zh-CN" altLang="en-US" sz="2000" b="1" kern="0" dirty="0">
                <a:solidFill>
                  <a:srgbClr val="000000"/>
                </a:solidFill>
                <a:latin typeface="Tahoma" panose="020B0604030504040204"/>
                <a:ea typeface="宋体" panose="02010600030101010101" pitchFamily="2" charset="-122"/>
              </a:rPr>
              <a:t>的非线性成分越多，任何形式的分析就会越困难。</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F</a:t>
            </a:r>
            <a:r>
              <a:rPr lang="zh-CN" altLang="en-US" sz="2000" b="1" kern="0" dirty="0">
                <a:solidFill>
                  <a:srgbClr val="000000"/>
                </a:solidFill>
                <a:latin typeface="Tahoma" panose="020B0604030504040204"/>
                <a:ea typeface="宋体" panose="02010600030101010101" pitchFamily="2" charset="-122"/>
              </a:rPr>
              <a:t>的设计，能够为算法提供较好的雪崩效应。</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endParaRPr lang="en-AU" altLang="zh-CN" sz="2800" dirty="0">
              <a:ea typeface="宋体" panose="02010600030101010101" pitchFamily="2" charset="-122"/>
            </a:endParaRPr>
          </a:p>
        </p:txBody>
      </p:sp>
      <p:sp>
        <p:nvSpPr>
          <p:cNvPr id="5" name="Rectangle 2"/>
          <p:cNvSpPr txBox="1">
            <a:spLocks noChangeArrowheads="1"/>
          </p:cNvSpPr>
          <p:nvPr/>
        </p:nvSpPr>
        <p:spPr>
          <a:xfrm>
            <a:off x="6300192" y="0"/>
            <a:ext cx="2837880"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4.5 </a:t>
            </a:r>
            <a:r>
              <a:rPr lang="zh-CN" altLang="en-US" sz="2000" dirty="0">
                <a:solidFill>
                  <a:srgbClr val="4F56AD"/>
                </a:solidFill>
                <a:latin typeface="黑体" panose="02010609060101010101" pitchFamily="49" charset="-122"/>
              </a:rPr>
              <a:t>分组密码的设计原理</a:t>
            </a:r>
            <a:endParaRPr kumimoji="1" lang="zh-CN" altLang="en-US" sz="2000" dirty="0">
              <a:solidFill>
                <a:srgbClr val="4F56AD"/>
              </a:solidFill>
              <a:latin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1052736"/>
                <a:ext cx="8229600"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古典流密码的例子有密钥自动产生的</a:t>
                </a:r>
                <a:r>
                  <a:rPr lang="en-US" altLang="zh-CN" sz="2000" b="1" kern="0" dirty="0" err="1">
                    <a:solidFill>
                      <a:srgbClr val="000000"/>
                    </a:solidFill>
                    <a:latin typeface="Tahoma" panose="020B0604030504040204"/>
                    <a:ea typeface="宋体" panose="02010600030101010101" pitchFamily="2" charset="-122"/>
                  </a:rPr>
                  <a:t>Vigenère</a:t>
                </a:r>
                <a:r>
                  <a:rPr lang="zh-CN" altLang="en-US" sz="2000" b="1" kern="0" dirty="0">
                    <a:solidFill>
                      <a:srgbClr val="000000"/>
                    </a:solidFill>
                    <a:latin typeface="Tahoma" panose="020B0604030504040204"/>
                    <a:ea typeface="宋体" panose="02010600030101010101" pitchFamily="2" charset="-122"/>
                  </a:rPr>
                  <a:t>密码。理想情况下，可以使用一次一密版本的</a:t>
                </a:r>
                <a:r>
                  <a:rPr lang="en-US" altLang="zh-CN" sz="2000" b="1" kern="0" dirty="0" err="1">
                    <a:solidFill>
                      <a:srgbClr val="000000"/>
                    </a:solidFill>
                    <a:latin typeface="Tahoma" panose="020B0604030504040204"/>
                    <a:ea typeface="宋体" panose="02010600030101010101" pitchFamily="2" charset="-122"/>
                  </a:rPr>
                  <a:t>Vernam</a:t>
                </a:r>
                <a:r>
                  <a:rPr lang="zh-CN" altLang="en-US" sz="2000" b="1" kern="0" dirty="0">
                    <a:solidFill>
                      <a:srgbClr val="000000"/>
                    </a:solidFill>
                    <a:latin typeface="Tahoma" panose="020B0604030504040204"/>
                    <a:ea typeface="宋体" panose="02010600030101010101" pitchFamily="2" charset="-122"/>
                  </a:rPr>
                  <a:t>密码，其中密码流</a:t>
                </a:r>
                <a:r>
                  <a:rPr lang="en-US" altLang="zh-CN"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𝒌</m:t>
                        </m:r>
                      </m:e>
                      <m:sub>
                        <m:r>
                          <a:rPr lang="en-US" altLang="zh-CN" sz="2000" b="1" i="1" kern="0">
                            <a:solidFill>
                              <a:srgbClr val="000000"/>
                            </a:solidFill>
                            <a:latin typeface="Cambria Math" panose="02040503050406030204"/>
                            <a:ea typeface="宋体" panose="02010600030101010101" pitchFamily="2" charset="-122"/>
                          </a:rPr>
                          <m:t>𝒊</m:t>
                        </m:r>
                      </m:sub>
                    </m:sSub>
                  </m:oMath>
                </a14:m>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和明文位流</a:t>
                </a:r>
                <a:r>
                  <a:rPr lang="en-US" altLang="zh-CN"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𝒑</m:t>
                        </m:r>
                      </m:e>
                      <m:sub>
                        <m:r>
                          <a:rPr lang="en-US" altLang="zh-CN" sz="2000" b="1" i="1" kern="0">
                            <a:solidFill>
                              <a:srgbClr val="000000"/>
                            </a:solidFill>
                            <a:latin typeface="Cambria Math" panose="02040503050406030204"/>
                            <a:ea typeface="宋体" panose="02010600030101010101" pitchFamily="2" charset="-122"/>
                          </a:rPr>
                          <m:t>𝒊</m:t>
                        </m:r>
                      </m:sub>
                    </m:sSub>
                  </m:oMath>
                </a14:m>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一样长。如果密钥流是随机的，除非是获得了密钥流，否则这个密码是不可破的。</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密钥流必须提前以某种独立、安全的信道提供给对方。如果待传递的数据流量很大，这就带来了一个不可逾越的障碍。</a:t>
                </a:r>
                <a:endParaRPr lang="zh-CN" altLang="en-US"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AU" altLang="zh-CN" sz="2800" dirty="0">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1052736"/>
                <a:ext cx="8229600" cy="3600400"/>
              </a:xfrm>
              <a:prstGeom prst="rect">
                <a:avLst/>
              </a:prstGeom>
              <a:blipFill rotWithShape="1">
                <a:blip r:embed="rId1"/>
                <a:stretch>
                  <a:fillRect l="-2" t="-15" r="-168" b="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95536" y="476672"/>
            <a:ext cx="8280920"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0" indent="0" eaLnBrk="1" hangingPunct="1">
              <a:lnSpc>
                <a:spcPct val="120000"/>
              </a:lnSpc>
              <a:spcBef>
                <a:spcPct val="20000"/>
              </a:spcBef>
              <a:buClr>
                <a:srgbClr val="40458C"/>
              </a:buClr>
              <a:buSzTx/>
              <a:buNone/>
            </a:pPr>
            <a:r>
              <a:rPr lang="en-US" altLang="zh-CN" sz="2400" kern="0" dirty="0">
                <a:solidFill>
                  <a:srgbClr val="40458C"/>
                </a:solidFill>
                <a:latin typeface="Tahoma" panose="020B0604030504040204"/>
                <a:ea typeface="宋体" panose="02010600030101010101" pitchFamily="2" charset="-122"/>
              </a:rPr>
              <a:t>3. </a:t>
            </a:r>
            <a:r>
              <a:rPr lang="zh-CN" altLang="en-US" sz="2200" kern="0" dirty="0">
                <a:solidFill>
                  <a:srgbClr val="E24C05"/>
                </a:solidFill>
                <a:latin typeface="Tahoma" panose="020B0604030504040204"/>
                <a:ea typeface="宋体" panose="02010600030101010101" pitchFamily="2" charset="-122"/>
              </a:rPr>
              <a:t>密钥扩展算法：</a:t>
            </a:r>
            <a:endParaRPr lang="zh-CN" altLang="en-US" sz="2200" kern="0" dirty="0">
              <a:solidFill>
                <a:srgbClr val="E24C05"/>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Tahoma" panose="020B0604030504040204"/>
              </a:rPr>
              <a:t>对于任何</a:t>
            </a:r>
            <a:r>
              <a:rPr lang="en-US" altLang="zh-CN" sz="2400" kern="0" dirty="0" err="1">
                <a:solidFill>
                  <a:srgbClr val="40458C"/>
                </a:solidFill>
                <a:latin typeface="Tahoma" panose="020B0604030504040204"/>
              </a:rPr>
              <a:t>Feistel</a:t>
            </a:r>
            <a:r>
              <a:rPr lang="zh-CN" altLang="en-US" sz="2400" kern="0" dirty="0">
                <a:solidFill>
                  <a:srgbClr val="40458C"/>
                </a:solidFill>
                <a:latin typeface="Tahoma" panose="020B0604030504040204"/>
              </a:rPr>
              <a:t>分组密码，密钥被用来为每轮迭代产生一个子密钥。一般来说，子密钥的选择应该加大推导子密钥及密钥种子的难度。</a:t>
            </a:r>
            <a:endParaRPr lang="en-US" altLang="zh-CN" sz="2400" kern="0" dirty="0">
              <a:solidFill>
                <a:srgbClr val="40458C"/>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Adams</a:t>
            </a:r>
            <a:r>
              <a:rPr lang="zh-CN" altLang="en-US" sz="2000" b="1" kern="0" dirty="0">
                <a:solidFill>
                  <a:srgbClr val="000000"/>
                </a:solidFill>
                <a:latin typeface="Tahoma" panose="020B0604030504040204"/>
                <a:ea typeface="宋体" panose="02010600030101010101" pitchFamily="2" charset="-122"/>
              </a:rPr>
              <a:t>建议，密钥扩展算法至少应保证密钥和密文符合严格雪崩标准和位独立标准。</a:t>
            </a:r>
            <a:endParaRPr lang="en-AU" altLang="zh-CN" sz="2800" dirty="0">
              <a:ea typeface="宋体" panose="02010600030101010101" pitchFamily="2" charset="-122"/>
            </a:endParaRPr>
          </a:p>
        </p:txBody>
      </p:sp>
      <p:sp>
        <p:nvSpPr>
          <p:cNvPr id="5" name="Rectangle 2"/>
          <p:cNvSpPr txBox="1">
            <a:spLocks noChangeArrowheads="1"/>
          </p:cNvSpPr>
          <p:nvPr/>
        </p:nvSpPr>
        <p:spPr>
          <a:xfrm>
            <a:off x="6300192" y="0"/>
            <a:ext cx="2837880"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4.5 </a:t>
            </a:r>
            <a:r>
              <a:rPr lang="zh-CN" altLang="en-US" sz="2000" dirty="0">
                <a:solidFill>
                  <a:srgbClr val="4F56AD"/>
                </a:solidFill>
                <a:latin typeface="黑体" panose="02010609060101010101" pitchFamily="49" charset="-122"/>
              </a:rPr>
              <a:t>分组密码的设计原理</a:t>
            </a:r>
            <a:endParaRPr kumimoji="1" lang="zh-CN" altLang="en-US" sz="2000" dirty="0">
              <a:solidFill>
                <a:srgbClr val="4F56AD"/>
              </a:solidFill>
              <a:latin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20688"/>
            <a:ext cx="8229600"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出于实用的原因，位流必须以算法程序的方式实现，从而双方都可以生产具有密码学意义的位流。这种方法中，位流发生器是一个由密钥控制的算法，它必须产生在密码学意义上讲是强壮的位流。现在，两个用户只需要共享生成密钥，则各自可以生成密钥流。</a:t>
            </a:r>
            <a:endParaRPr lang="en-AU" altLang="zh-CN" sz="2400" dirty="0">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5787" y="2924944"/>
            <a:ext cx="7970837"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
          <p:cNvSpPr txBox="1">
            <a:spLocks noChangeArrowheads="1"/>
          </p:cNvSpPr>
          <p:nvPr/>
        </p:nvSpPr>
        <p:spPr bwMode="auto">
          <a:xfrm>
            <a:off x="487317" y="5877272"/>
            <a:ext cx="8229600"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625475" lvl="2" indent="0" algn="ctr" eaLnBrk="1" hangingPunct="1">
              <a:lnSpc>
                <a:spcPct val="130000"/>
              </a:lnSpc>
              <a:spcBef>
                <a:spcPct val="20000"/>
              </a:spcBef>
              <a:buClr>
                <a:srgbClr val="4768F5"/>
              </a:buClr>
              <a:buSzPct val="60000"/>
              <a:buNone/>
            </a:pPr>
            <a:r>
              <a:rPr lang="zh-CN" altLang="en-US" sz="2400" dirty="0">
                <a:ea typeface="宋体" panose="02010600030101010101" pitchFamily="2" charset="-122"/>
              </a:rPr>
              <a:t>图</a:t>
            </a:r>
            <a:r>
              <a:rPr lang="en-US" altLang="zh-CN" sz="2400" dirty="0">
                <a:ea typeface="宋体" panose="02010600030101010101" pitchFamily="2" charset="-122"/>
              </a:rPr>
              <a:t>4.1 (a) </a:t>
            </a:r>
            <a:r>
              <a:rPr lang="zh-CN" altLang="en-US" sz="2400" dirty="0">
                <a:ea typeface="宋体" panose="02010600030101010101" pitchFamily="2" charset="-122"/>
              </a:rPr>
              <a:t>使用算法比特流发生器的流密码</a:t>
            </a:r>
            <a:endParaRPr lang="en-AU" altLang="zh-CN" sz="24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48680"/>
            <a:ext cx="8424936"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Tahoma" panose="020B0604030504040204"/>
              </a:rPr>
              <a:t>分组密码是将一个明文分组作为整体加密并且通常得到的是与明文等长的密文分组。</a:t>
            </a:r>
            <a:endParaRPr lang="en-US" altLang="zh-CN" sz="2400" kern="0" dirty="0">
              <a:solidFill>
                <a:srgbClr val="40458C"/>
              </a:solidFill>
              <a:latin typeface="Tahoma" panose="020B0604030504040204"/>
            </a:endParaRPr>
          </a:p>
          <a:p>
            <a:pPr marL="6242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典型的分组大小是</a:t>
            </a:r>
            <a:r>
              <a:rPr lang="en-US" altLang="zh-CN" sz="2000" b="1" kern="0" dirty="0">
                <a:solidFill>
                  <a:srgbClr val="000000"/>
                </a:solidFill>
                <a:latin typeface="Tahoma" panose="020B0604030504040204"/>
                <a:ea typeface="宋体" panose="02010600030101010101" pitchFamily="2" charset="-122"/>
              </a:rPr>
              <a:t>64</a:t>
            </a:r>
            <a:r>
              <a:rPr lang="zh-CN" altLang="en-US" sz="2000" b="1" kern="0" dirty="0">
                <a:solidFill>
                  <a:srgbClr val="000000"/>
                </a:solidFill>
                <a:latin typeface="Tahoma" panose="020B0604030504040204"/>
                <a:ea typeface="宋体" panose="02010600030101010101" pitchFamily="2" charset="-122"/>
              </a:rPr>
              <a:t>位或</a:t>
            </a:r>
            <a:r>
              <a:rPr lang="en-US" altLang="zh-CN" sz="2000" b="1" kern="0" dirty="0">
                <a:solidFill>
                  <a:srgbClr val="000000"/>
                </a:solidFill>
                <a:latin typeface="Tahoma" panose="020B0604030504040204"/>
                <a:ea typeface="宋体" panose="02010600030101010101" pitchFamily="2" charset="-122"/>
              </a:rPr>
              <a:t>128</a:t>
            </a:r>
            <a:r>
              <a:rPr lang="zh-CN" altLang="en-US" sz="2000" b="1" kern="0" dirty="0">
                <a:solidFill>
                  <a:srgbClr val="000000"/>
                </a:solidFill>
                <a:latin typeface="Tahoma" panose="020B0604030504040204"/>
                <a:ea typeface="宋体" panose="02010600030101010101" pitchFamily="2" charset="-122"/>
              </a:rPr>
              <a:t>位。</a:t>
            </a:r>
            <a:endParaRPr lang="en-US" altLang="zh-CN" sz="2000" b="1" kern="0" dirty="0">
              <a:solidFill>
                <a:srgbClr val="000000"/>
              </a:solidFill>
              <a:latin typeface="Tahoma" panose="020B0604030504040204"/>
              <a:ea typeface="宋体" panose="02010600030101010101" pitchFamily="2" charset="-122"/>
            </a:endParaRPr>
          </a:p>
          <a:p>
            <a:pPr marL="6242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两个用户要共享一个对称加密秘钥</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sym typeface="+mn-ea"/>
              </a:rPr>
              <a:t>与流密码一样</a:t>
            </a:r>
            <a:r>
              <a:rPr lang="en-US" altLang="zh-CN" sz="2000" b="1" kern="0" dirty="0">
                <a:solidFill>
                  <a:srgbClr val="000000"/>
                </a:solidFill>
                <a:latin typeface="Tahoma" panose="020B0604030504040204"/>
                <a:ea typeface="宋体" panose="02010600030101010101" pitchFamily="2" charset="-122"/>
                <a:sym typeface="+mn-ea"/>
              </a:rPr>
              <a:t>)</a:t>
            </a:r>
            <a:r>
              <a:rPr lang="zh-CN" altLang="en-US" sz="2000" b="1" kern="0" dirty="0">
                <a:solidFill>
                  <a:srgbClr val="000000"/>
                </a:solidFill>
                <a:latin typeface="Tahoma" panose="020B0604030504040204"/>
                <a:ea typeface="宋体" panose="02010600030101010101" pitchFamily="2" charset="-122"/>
                <a:sym typeface="+mn-ea"/>
              </a:rPr>
              <a:t>。</a:t>
            </a:r>
            <a:endParaRPr lang="en-US" altLang="zh-CN" sz="2000" b="1" kern="0" dirty="0">
              <a:solidFill>
                <a:srgbClr val="000000"/>
              </a:solidFill>
              <a:latin typeface="Tahoma" panose="020B0604030504040204"/>
              <a:ea typeface="宋体" panose="02010600030101010101" pitchFamily="2" charset="-122"/>
            </a:endParaRPr>
          </a:p>
          <a:p>
            <a:pPr marL="6242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使用某些工作模式，分组密码可以获得与流密码相同的效果</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AU" altLang="zh-CN" sz="2400" dirty="0">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p:sp>
        <p:nvSpPr>
          <p:cNvPr id="6" name="Rectangle 3"/>
          <p:cNvSpPr txBox="1">
            <a:spLocks noChangeArrowheads="1"/>
          </p:cNvSpPr>
          <p:nvPr/>
        </p:nvSpPr>
        <p:spPr bwMode="auto">
          <a:xfrm>
            <a:off x="1454968" y="6309320"/>
            <a:ext cx="743751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625475" lvl="2" indent="0" algn="ctr" eaLnBrk="1" hangingPunct="1">
              <a:lnSpc>
                <a:spcPct val="130000"/>
              </a:lnSpc>
              <a:spcBef>
                <a:spcPct val="20000"/>
              </a:spcBef>
              <a:buClr>
                <a:srgbClr val="4768F5"/>
              </a:buClr>
              <a:buSzPct val="60000"/>
              <a:buNone/>
            </a:pPr>
            <a:r>
              <a:rPr lang="zh-CN" altLang="en-US" sz="2400" dirty="0">
                <a:ea typeface="宋体" panose="02010600030101010101" pitchFamily="2" charset="-122"/>
              </a:rPr>
              <a:t>图</a:t>
            </a:r>
            <a:r>
              <a:rPr lang="en-US" altLang="zh-CN" sz="2400" dirty="0">
                <a:ea typeface="宋体" panose="02010600030101010101" pitchFamily="2" charset="-122"/>
              </a:rPr>
              <a:t>4.1 (b) </a:t>
            </a:r>
            <a:r>
              <a:rPr lang="zh-CN" altLang="en-US" sz="2400" dirty="0">
                <a:ea typeface="宋体" panose="02010600030101010101" pitchFamily="2" charset="-122"/>
              </a:rPr>
              <a:t>流密码和分组密码</a:t>
            </a:r>
            <a:endParaRPr lang="en-AU" altLang="zh-CN" sz="2400" dirty="0">
              <a:ea typeface="宋体" panose="02010600030101010101" pitchFamily="2" charset="-122"/>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4519" y="2900267"/>
            <a:ext cx="8137744"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980728"/>
            <a:ext cx="8229600"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人们已经对分组密码进行了大量的研究。一般来说，分组密码的应用范围比流密码要广泛。绝大部分基于网络的对称密码应用使用的是分组密码。因此，本章及本书我们所讨论的对称密码将集中在分组密码的讨论上。</a:t>
            </a:r>
            <a:endParaRPr lang="en-AU" altLang="zh-CN" sz="2400" dirty="0">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548680"/>
                <a:ext cx="8229600"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0" indent="0" eaLnBrk="1" hangingPunct="1">
                  <a:lnSpc>
                    <a:spcPct val="120000"/>
                  </a:lnSpc>
                  <a:spcBef>
                    <a:spcPct val="20000"/>
                  </a:spcBef>
                  <a:buClr>
                    <a:srgbClr val="40458C"/>
                  </a:buClr>
                  <a:buSzTx/>
                  <a:buNone/>
                </a:pPr>
                <a:r>
                  <a:rPr lang="en-US" altLang="zh-CN" sz="2400" kern="0" dirty="0">
                    <a:solidFill>
                      <a:srgbClr val="40458C"/>
                    </a:solidFill>
                    <a:latin typeface="Tahoma" panose="020B0604030504040204"/>
                    <a:ea typeface="宋体" panose="02010600030101010101" pitchFamily="2" charset="-122"/>
                  </a:rPr>
                  <a:t>2. </a:t>
                </a:r>
                <a:r>
                  <a:rPr lang="en-US" altLang="zh-CN" sz="2200" kern="0" dirty="0" err="1">
                    <a:solidFill>
                      <a:srgbClr val="E24C05"/>
                    </a:solidFill>
                    <a:latin typeface="Tahoma" panose="020B0604030504040204"/>
                    <a:ea typeface="宋体" panose="02010600030101010101" pitchFamily="2" charset="-122"/>
                  </a:rPr>
                  <a:t>Feistel</a:t>
                </a:r>
                <a:r>
                  <a:rPr lang="zh-CN" altLang="en-US" sz="2200" kern="0" dirty="0">
                    <a:solidFill>
                      <a:srgbClr val="E24C05"/>
                    </a:solidFill>
                    <a:latin typeface="Tahoma" panose="020B0604030504040204"/>
                    <a:ea typeface="宋体" panose="02010600030101010101" pitchFamily="2" charset="-122"/>
                  </a:rPr>
                  <a:t>密码结构的设计动机：</a:t>
                </a:r>
                <a:endParaRPr lang="zh-CN" altLang="en-US" sz="2200" kern="0" dirty="0">
                  <a:solidFill>
                    <a:srgbClr val="E24C05"/>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Tahoma" panose="020B0604030504040204"/>
                  </a:rPr>
                  <a:t>分组密码作用在</a:t>
                </a:r>
                <a:r>
                  <a:rPr lang="en-US" altLang="zh-CN" sz="2400" kern="0" dirty="0">
                    <a:solidFill>
                      <a:srgbClr val="40458C"/>
                    </a:solidFill>
                    <a:latin typeface="Tahoma" panose="020B0604030504040204"/>
                  </a:rPr>
                  <a:t>n</a:t>
                </a:r>
                <a:r>
                  <a:rPr lang="zh-CN" altLang="en-US" sz="2400" kern="0" dirty="0">
                    <a:solidFill>
                      <a:srgbClr val="40458C"/>
                    </a:solidFill>
                    <a:latin typeface="Tahoma" panose="020B0604030504040204"/>
                  </a:rPr>
                  <a:t>位明文分组上，而产生</a:t>
                </a:r>
                <a:r>
                  <a:rPr lang="en-US" altLang="zh-CN" sz="2400" kern="0" dirty="0">
                    <a:solidFill>
                      <a:srgbClr val="40458C"/>
                    </a:solidFill>
                    <a:latin typeface="Tahoma" panose="020B0604030504040204"/>
                  </a:rPr>
                  <a:t>n</a:t>
                </a:r>
                <a:r>
                  <a:rPr lang="zh-CN" altLang="en-US" sz="2400" kern="0" dirty="0">
                    <a:solidFill>
                      <a:srgbClr val="40458C"/>
                    </a:solidFill>
                    <a:latin typeface="Tahoma" panose="020B0604030504040204"/>
                  </a:rPr>
                  <a:t>位密文分组。共有</a:t>
                </a:r>
                <a14:m>
                  <m:oMath xmlns:m="http://schemas.openxmlformats.org/officeDocument/2006/math">
                    <m:sSup>
                      <m:sSupPr>
                        <m:ctrlPr>
                          <a:rPr lang="en-US" altLang="zh-CN" sz="2400" i="1" kern="0" smtClean="0">
                            <a:solidFill>
                              <a:srgbClr val="40458C"/>
                            </a:solidFill>
                            <a:latin typeface="Cambria Math" panose="02040503050406030204" pitchFamily="18" charset="0"/>
                          </a:rPr>
                        </m:ctrlPr>
                      </m:sSupPr>
                      <m:e>
                        <m:r>
                          <a:rPr lang="en-US" altLang="zh-CN" sz="2400" b="0" i="1" kern="0" smtClean="0">
                            <a:solidFill>
                              <a:srgbClr val="40458C"/>
                            </a:solidFill>
                            <a:latin typeface="Cambria Math" panose="02040503050406030204"/>
                          </a:rPr>
                          <m:t>2</m:t>
                        </m:r>
                      </m:e>
                      <m:sup>
                        <m:r>
                          <a:rPr lang="en-US" altLang="zh-CN" sz="2400" b="0" i="1" kern="0" smtClean="0">
                            <a:solidFill>
                              <a:srgbClr val="40458C"/>
                            </a:solidFill>
                            <a:latin typeface="Cambria Math" panose="02040503050406030204"/>
                          </a:rPr>
                          <m:t>𝑛</m:t>
                        </m:r>
                      </m:sup>
                    </m:sSup>
                  </m:oMath>
                </a14:m>
                <a:r>
                  <a:rPr lang="zh-CN" altLang="en-US" sz="2400" kern="0" dirty="0">
                    <a:solidFill>
                      <a:srgbClr val="40458C"/>
                    </a:solidFill>
                    <a:latin typeface="Tahoma" panose="020B0604030504040204"/>
                  </a:rPr>
                  <a:t>个不同的明文分组，且由于加密是可逆的</a:t>
                </a:r>
                <a:r>
                  <a:rPr lang="en-US" altLang="zh-CN" sz="2400" kern="0" dirty="0">
                    <a:solidFill>
                      <a:srgbClr val="40458C"/>
                    </a:solidFill>
                    <a:latin typeface="Tahoma" panose="020B0604030504040204"/>
                  </a:rPr>
                  <a:t>(</a:t>
                </a:r>
                <a:r>
                  <a:rPr lang="zh-CN" altLang="en-US" sz="2400" kern="0" dirty="0">
                    <a:solidFill>
                      <a:srgbClr val="40458C"/>
                    </a:solidFill>
                    <a:latin typeface="Tahoma" panose="020B0604030504040204"/>
                  </a:rPr>
                  <a:t>即可以解密</a:t>
                </a:r>
                <a:r>
                  <a:rPr lang="en-US" altLang="zh-CN" sz="2400" kern="0" dirty="0">
                    <a:solidFill>
                      <a:srgbClr val="40458C"/>
                    </a:solidFill>
                    <a:latin typeface="Tahoma" panose="020B0604030504040204"/>
                  </a:rPr>
                  <a:t>)</a:t>
                </a:r>
                <a:r>
                  <a:rPr lang="zh-CN" altLang="en-US" sz="2400" kern="0" dirty="0">
                    <a:solidFill>
                      <a:srgbClr val="40458C"/>
                    </a:solidFill>
                    <a:latin typeface="Tahoma" panose="020B0604030504040204"/>
                  </a:rPr>
                  <a:t>，每一个明文分组将唯一对应一个密文分组。这样的变换称为可逆变换，或非奇异变换。</a:t>
                </a:r>
                <a:endParaRPr lang="zh-CN" altLang="en-US"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例：当</a:t>
                </a:r>
                <a14:m>
                  <m:oMath xmlns:m="http://schemas.openxmlformats.org/officeDocument/2006/math">
                    <m:r>
                      <a:rPr lang="en-US" altLang="zh-CN" sz="2000" b="1" kern="0">
                        <a:solidFill>
                          <a:srgbClr val="000000"/>
                        </a:solidFill>
                        <a:latin typeface="Cambria Math" panose="02040503050406030204"/>
                        <a:ea typeface="宋体" panose="02010600030101010101" pitchFamily="2" charset="-122"/>
                      </a:rPr>
                      <m:t>𝑛</m:t>
                    </m:r>
                    <m:r>
                      <a:rPr lang="en-US" altLang="zh-CN" sz="2000" b="1" kern="0">
                        <a:solidFill>
                          <a:srgbClr val="000000"/>
                        </a:solidFill>
                        <a:latin typeface="Cambria Math" panose="02040503050406030204"/>
                        <a:ea typeface="宋体" panose="02010600030101010101" pitchFamily="2" charset="-122"/>
                      </a:rPr>
                      <m:t>=</m:t>
                    </m:r>
                    <m:r>
                      <a:rPr lang="en-US" altLang="zh-CN" sz="2000" b="1" kern="0">
                        <a:solidFill>
                          <a:srgbClr val="000000"/>
                        </a:solidFill>
                        <a:latin typeface="Cambria Math" panose="02040503050406030204"/>
                        <a:ea typeface="宋体" panose="02010600030101010101" pitchFamily="2" charset="-122"/>
                      </a:rPr>
                      <m:t>2</m:t>
                    </m:r>
                  </m:oMath>
                </a14:m>
                <a:r>
                  <a:rPr lang="zh-CN" altLang="en-US" sz="2000" b="1" kern="0" dirty="0">
                    <a:solidFill>
                      <a:srgbClr val="000000"/>
                    </a:solidFill>
                    <a:latin typeface="Tahoma" panose="020B0604030504040204"/>
                    <a:ea typeface="宋体" panose="02010600030101010101" pitchFamily="2" charset="-122"/>
                  </a:rPr>
                  <a:t>时的非奇异变换和奇异变换。</a:t>
                </a:r>
                <a:endParaRPr lang="en-AU" altLang="zh-CN" sz="2400" dirty="0">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548680"/>
                <a:ext cx="8229600" cy="2880320"/>
              </a:xfrm>
              <a:prstGeom prst="rect">
                <a:avLst/>
              </a:prstGeom>
              <a:blipFill rotWithShape="1">
                <a:blip r:embed="rId1"/>
                <a:stretch>
                  <a:fillRect l="-2" t="-1" r="-23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p:graphicFrame>
        <p:nvGraphicFramePr>
          <p:cNvPr id="2" name="表格 1"/>
          <p:cNvGraphicFramePr>
            <a:graphicFrameLocks noGrp="1"/>
          </p:cNvGraphicFramePr>
          <p:nvPr/>
        </p:nvGraphicFramePr>
        <p:xfrm>
          <a:off x="1403648" y="3356992"/>
          <a:ext cx="2596515" cy="2225040"/>
        </p:xfrm>
        <a:graphic>
          <a:graphicData uri="http://schemas.openxmlformats.org/drawingml/2006/table">
            <a:tbl>
              <a:tblPr>
                <a:tableStyleId>{5C22544A-7EE6-4342-B048-85BDC9FD1C3A}</a:tableStyleId>
              </a:tblPr>
              <a:tblGrid>
                <a:gridCol w="713105"/>
                <a:gridCol w="1170305"/>
                <a:gridCol w="713105"/>
              </a:tblGrid>
              <a:tr h="370840">
                <a:tc>
                  <a:txBody>
                    <a:bodyPr/>
                    <a:lstStyle/>
                    <a:p>
                      <a:endParaRPr lang="zh-CN" altLang="en-US" dirty="0"/>
                    </a:p>
                  </a:txBody>
                  <a:tcPr>
                    <a:noFill/>
                  </a:tcPr>
                </a:tc>
                <a:tc>
                  <a:txBody>
                    <a:bodyPr/>
                    <a:lstStyle/>
                    <a:p>
                      <a:r>
                        <a:rPr lang="zh-CN" altLang="en-US" dirty="0"/>
                        <a:t>可逆映射</a:t>
                      </a:r>
                      <a:endParaRPr lang="zh-CN" altLang="en-US" dirty="0"/>
                    </a:p>
                  </a:txBody>
                  <a:tcPr>
                    <a:noFill/>
                  </a:tcPr>
                </a:tc>
                <a:tc>
                  <a:txBody>
                    <a:bodyPr/>
                    <a:lstStyle/>
                    <a:p>
                      <a:endParaRPr lang="zh-CN" altLang="en-US"/>
                    </a:p>
                  </a:txBody>
                  <a:tcPr>
                    <a:noFill/>
                  </a:tcPr>
                </a:tc>
              </a:tr>
              <a:tr h="370840">
                <a:tc>
                  <a:txBody>
                    <a:bodyPr/>
                    <a:lstStyle/>
                    <a:p>
                      <a:r>
                        <a:rPr lang="zh-CN" altLang="en-US" dirty="0"/>
                        <a:t>明文</a:t>
                      </a:r>
                      <a:endParaRPr lang="zh-CN" altLang="en-US" dirty="0"/>
                    </a:p>
                  </a:txBody>
                  <a:tcPr>
                    <a:noFill/>
                  </a:tcPr>
                </a:tc>
                <a:tc>
                  <a:txBody>
                    <a:bodyPr/>
                    <a:lstStyle/>
                    <a:p>
                      <a:endParaRPr lang="zh-CN" altLang="en-US" dirty="0"/>
                    </a:p>
                  </a:txBody>
                  <a:tcPr>
                    <a:noFill/>
                  </a:tcPr>
                </a:tc>
                <a:tc>
                  <a:txBody>
                    <a:bodyPr/>
                    <a:lstStyle/>
                    <a:p>
                      <a:r>
                        <a:rPr lang="zh-CN" altLang="en-US" dirty="0"/>
                        <a:t>密文</a:t>
                      </a:r>
                      <a:endParaRPr lang="zh-CN" altLang="en-US" dirty="0"/>
                    </a:p>
                  </a:txBody>
                  <a:tcPr>
                    <a:noFill/>
                  </a:tcPr>
                </a:tc>
              </a:tr>
              <a:tr h="370840">
                <a:tc>
                  <a:txBody>
                    <a:bodyPr/>
                    <a:lstStyle/>
                    <a:p>
                      <a:r>
                        <a:rPr lang="en-US" altLang="zh-CN" dirty="0"/>
                        <a:t>00</a:t>
                      </a:r>
                      <a:endParaRPr lang="zh-CN" altLang="en-US" dirty="0"/>
                    </a:p>
                  </a:txBody>
                  <a:tcPr>
                    <a:noFill/>
                  </a:tcPr>
                </a:tc>
                <a:tc>
                  <a:txBody>
                    <a:bodyPr/>
                    <a:lstStyle/>
                    <a:p>
                      <a:endParaRPr lang="zh-CN" altLang="en-US" dirty="0"/>
                    </a:p>
                  </a:txBody>
                  <a:tcPr>
                    <a:noFill/>
                  </a:tcPr>
                </a:tc>
                <a:tc>
                  <a:txBody>
                    <a:bodyPr/>
                    <a:lstStyle/>
                    <a:p>
                      <a:r>
                        <a:rPr lang="en-US" altLang="zh-CN" dirty="0"/>
                        <a:t>11</a:t>
                      </a:r>
                      <a:endParaRPr lang="zh-CN" altLang="en-US" dirty="0"/>
                    </a:p>
                  </a:txBody>
                  <a:tcPr>
                    <a:noFill/>
                  </a:tcPr>
                </a:tc>
              </a:tr>
              <a:tr h="370840">
                <a:tc>
                  <a:txBody>
                    <a:bodyPr/>
                    <a:lstStyle/>
                    <a:p>
                      <a:r>
                        <a:rPr lang="en-US" altLang="zh-CN" dirty="0"/>
                        <a:t>01</a:t>
                      </a:r>
                      <a:endParaRPr lang="zh-CN" altLang="en-US" dirty="0"/>
                    </a:p>
                  </a:txBody>
                  <a:tcPr>
                    <a:noFill/>
                  </a:tcPr>
                </a:tc>
                <a:tc>
                  <a:txBody>
                    <a:bodyPr/>
                    <a:lstStyle/>
                    <a:p>
                      <a:endParaRPr lang="zh-CN" altLang="en-US"/>
                    </a:p>
                  </a:txBody>
                  <a:tcPr>
                    <a:noFill/>
                  </a:tcPr>
                </a:tc>
                <a:tc>
                  <a:txBody>
                    <a:bodyPr/>
                    <a:lstStyle/>
                    <a:p>
                      <a:r>
                        <a:rPr lang="en-US" altLang="zh-CN" dirty="0"/>
                        <a:t>10</a:t>
                      </a:r>
                      <a:endParaRPr lang="zh-CN" altLang="en-US" dirty="0"/>
                    </a:p>
                  </a:txBody>
                  <a:tcPr>
                    <a:noFill/>
                  </a:tcPr>
                </a:tc>
              </a:tr>
              <a:tr h="370840">
                <a:tc>
                  <a:txBody>
                    <a:bodyPr/>
                    <a:lstStyle/>
                    <a:p>
                      <a:r>
                        <a:rPr lang="en-US" altLang="zh-CN" dirty="0"/>
                        <a:t>10</a:t>
                      </a:r>
                      <a:endParaRPr lang="zh-CN" altLang="en-US" dirty="0"/>
                    </a:p>
                  </a:txBody>
                  <a:tcPr>
                    <a:noFill/>
                  </a:tcPr>
                </a:tc>
                <a:tc>
                  <a:txBody>
                    <a:bodyPr/>
                    <a:lstStyle/>
                    <a:p>
                      <a:endParaRPr lang="zh-CN" altLang="en-US" dirty="0"/>
                    </a:p>
                  </a:txBody>
                  <a:tcPr>
                    <a:noFill/>
                  </a:tcPr>
                </a:tc>
                <a:tc>
                  <a:txBody>
                    <a:bodyPr/>
                    <a:lstStyle/>
                    <a:p>
                      <a:r>
                        <a:rPr lang="en-US" altLang="zh-CN" dirty="0"/>
                        <a:t>00</a:t>
                      </a:r>
                      <a:endParaRPr lang="zh-CN" altLang="en-US" dirty="0"/>
                    </a:p>
                  </a:txBody>
                  <a:tcPr>
                    <a:noFill/>
                  </a:tcPr>
                </a:tc>
              </a:tr>
              <a:tr h="370840">
                <a:tc>
                  <a:txBody>
                    <a:bodyPr/>
                    <a:lstStyle/>
                    <a:p>
                      <a:r>
                        <a:rPr lang="en-US" altLang="zh-CN" dirty="0"/>
                        <a:t>11</a:t>
                      </a:r>
                      <a:endParaRPr lang="zh-CN" altLang="en-US" dirty="0"/>
                    </a:p>
                  </a:txBody>
                  <a:tcPr>
                    <a:noFill/>
                  </a:tcPr>
                </a:tc>
                <a:tc>
                  <a:txBody>
                    <a:bodyPr/>
                    <a:lstStyle/>
                    <a:p>
                      <a:endParaRPr lang="zh-CN" altLang="en-US" dirty="0"/>
                    </a:p>
                  </a:txBody>
                  <a:tcPr>
                    <a:noFill/>
                  </a:tcPr>
                </a:tc>
                <a:tc>
                  <a:txBody>
                    <a:bodyPr/>
                    <a:lstStyle/>
                    <a:p>
                      <a:r>
                        <a:rPr lang="en-US" altLang="zh-CN" dirty="0"/>
                        <a:t>01</a:t>
                      </a:r>
                      <a:endParaRPr lang="zh-CN" altLang="en-US" dirty="0"/>
                    </a:p>
                  </a:txBody>
                  <a:tcPr>
                    <a:noFill/>
                  </a:tcPr>
                </a:tc>
              </a:tr>
            </a:tbl>
          </a:graphicData>
        </a:graphic>
      </p:graphicFrame>
      <p:graphicFrame>
        <p:nvGraphicFramePr>
          <p:cNvPr id="7" name="表格 6"/>
          <p:cNvGraphicFramePr>
            <a:graphicFrameLocks noGrp="1"/>
          </p:cNvGraphicFramePr>
          <p:nvPr/>
        </p:nvGraphicFramePr>
        <p:xfrm>
          <a:off x="5145950" y="3356992"/>
          <a:ext cx="2825115" cy="2225040"/>
        </p:xfrm>
        <a:graphic>
          <a:graphicData uri="http://schemas.openxmlformats.org/drawingml/2006/table">
            <a:tbl>
              <a:tblPr>
                <a:tableStyleId>{5C22544A-7EE6-4342-B048-85BDC9FD1C3A}</a:tableStyleId>
              </a:tblPr>
              <a:tblGrid>
                <a:gridCol w="713105"/>
                <a:gridCol w="1398905"/>
                <a:gridCol w="713105"/>
              </a:tblGrid>
              <a:tr h="370840">
                <a:tc>
                  <a:txBody>
                    <a:bodyPr/>
                    <a:lstStyle/>
                    <a:p>
                      <a:endParaRPr lang="zh-CN" altLang="en-US" dirty="0"/>
                    </a:p>
                  </a:txBody>
                  <a:tcPr>
                    <a:noFill/>
                  </a:tcPr>
                </a:tc>
                <a:tc>
                  <a:txBody>
                    <a:bodyPr/>
                    <a:lstStyle/>
                    <a:p>
                      <a:r>
                        <a:rPr lang="zh-CN" altLang="en-US" dirty="0"/>
                        <a:t>不可逆映射</a:t>
                      </a:r>
                      <a:endParaRPr lang="zh-CN" altLang="en-US" dirty="0"/>
                    </a:p>
                  </a:txBody>
                  <a:tcPr>
                    <a:noFill/>
                  </a:tcPr>
                </a:tc>
                <a:tc>
                  <a:txBody>
                    <a:bodyPr/>
                    <a:lstStyle/>
                    <a:p>
                      <a:endParaRPr lang="zh-CN" altLang="en-US"/>
                    </a:p>
                  </a:txBody>
                  <a:tcPr>
                    <a:noFill/>
                  </a:tcPr>
                </a:tc>
              </a:tr>
              <a:tr h="370840">
                <a:tc>
                  <a:txBody>
                    <a:bodyPr/>
                    <a:lstStyle/>
                    <a:p>
                      <a:r>
                        <a:rPr lang="zh-CN" altLang="en-US" dirty="0"/>
                        <a:t>明文</a:t>
                      </a:r>
                      <a:endParaRPr lang="zh-CN" altLang="en-US" dirty="0"/>
                    </a:p>
                  </a:txBody>
                  <a:tcPr>
                    <a:noFill/>
                  </a:tcPr>
                </a:tc>
                <a:tc>
                  <a:txBody>
                    <a:bodyPr/>
                    <a:lstStyle/>
                    <a:p>
                      <a:endParaRPr lang="zh-CN" altLang="en-US" dirty="0"/>
                    </a:p>
                  </a:txBody>
                  <a:tcPr>
                    <a:noFill/>
                  </a:tcPr>
                </a:tc>
                <a:tc>
                  <a:txBody>
                    <a:bodyPr/>
                    <a:lstStyle/>
                    <a:p>
                      <a:r>
                        <a:rPr lang="zh-CN" altLang="en-US" dirty="0"/>
                        <a:t>密文</a:t>
                      </a:r>
                      <a:endParaRPr lang="zh-CN" altLang="en-US" dirty="0"/>
                    </a:p>
                  </a:txBody>
                  <a:tcPr>
                    <a:noFill/>
                  </a:tcPr>
                </a:tc>
              </a:tr>
              <a:tr h="370840">
                <a:tc>
                  <a:txBody>
                    <a:bodyPr/>
                    <a:lstStyle/>
                    <a:p>
                      <a:r>
                        <a:rPr lang="en-US" altLang="zh-CN" dirty="0"/>
                        <a:t>00</a:t>
                      </a:r>
                      <a:endParaRPr lang="zh-CN" altLang="en-US" dirty="0"/>
                    </a:p>
                  </a:txBody>
                  <a:tcPr>
                    <a:noFill/>
                  </a:tcPr>
                </a:tc>
                <a:tc>
                  <a:txBody>
                    <a:bodyPr/>
                    <a:lstStyle/>
                    <a:p>
                      <a:endParaRPr lang="zh-CN" altLang="en-US" dirty="0"/>
                    </a:p>
                  </a:txBody>
                  <a:tcPr>
                    <a:noFill/>
                  </a:tcPr>
                </a:tc>
                <a:tc>
                  <a:txBody>
                    <a:bodyPr/>
                    <a:lstStyle/>
                    <a:p>
                      <a:r>
                        <a:rPr lang="en-US" altLang="zh-CN" dirty="0"/>
                        <a:t>11</a:t>
                      </a:r>
                      <a:endParaRPr lang="zh-CN" altLang="en-US" dirty="0"/>
                    </a:p>
                  </a:txBody>
                  <a:tcPr>
                    <a:noFill/>
                  </a:tcPr>
                </a:tc>
              </a:tr>
              <a:tr h="370840">
                <a:tc>
                  <a:txBody>
                    <a:bodyPr/>
                    <a:lstStyle/>
                    <a:p>
                      <a:r>
                        <a:rPr lang="en-US" altLang="zh-CN" dirty="0"/>
                        <a:t>01</a:t>
                      </a:r>
                      <a:endParaRPr lang="zh-CN" altLang="en-US" dirty="0"/>
                    </a:p>
                  </a:txBody>
                  <a:tcPr>
                    <a:noFill/>
                  </a:tcPr>
                </a:tc>
                <a:tc>
                  <a:txBody>
                    <a:bodyPr/>
                    <a:lstStyle/>
                    <a:p>
                      <a:endParaRPr lang="zh-CN" altLang="en-US"/>
                    </a:p>
                  </a:txBody>
                  <a:tcPr>
                    <a:noFill/>
                  </a:tcPr>
                </a:tc>
                <a:tc>
                  <a:txBody>
                    <a:bodyPr/>
                    <a:lstStyle/>
                    <a:p>
                      <a:r>
                        <a:rPr lang="en-US" altLang="zh-CN" dirty="0"/>
                        <a:t>10</a:t>
                      </a:r>
                      <a:endParaRPr lang="zh-CN" altLang="en-US" dirty="0"/>
                    </a:p>
                  </a:txBody>
                  <a:tcPr>
                    <a:noFill/>
                  </a:tcPr>
                </a:tc>
              </a:tr>
              <a:tr h="370840">
                <a:tc>
                  <a:txBody>
                    <a:bodyPr/>
                    <a:lstStyle/>
                    <a:p>
                      <a:r>
                        <a:rPr lang="en-US" altLang="zh-CN" dirty="0"/>
                        <a:t>10</a:t>
                      </a:r>
                      <a:endParaRPr lang="zh-CN" altLang="en-US" dirty="0"/>
                    </a:p>
                  </a:txBody>
                  <a:tcPr>
                    <a:noFill/>
                  </a:tcPr>
                </a:tc>
                <a:tc>
                  <a:txBody>
                    <a:bodyPr/>
                    <a:lstStyle/>
                    <a:p>
                      <a:endParaRPr lang="zh-CN" altLang="en-US" dirty="0"/>
                    </a:p>
                  </a:txBody>
                  <a:tcPr>
                    <a:noFill/>
                  </a:tcPr>
                </a:tc>
                <a:tc>
                  <a:txBody>
                    <a:bodyPr/>
                    <a:lstStyle/>
                    <a:p>
                      <a:r>
                        <a:rPr lang="en-US" altLang="zh-CN" dirty="0">
                          <a:solidFill>
                            <a:srgbClr val="FF0000"/>
                          </a:solidFill>
                        </a:rPr>
                        <a:t>01</a:t>
                      </a:r>
                      <a:endParaRPr lang="zh-CN" altLang="en-US" dirty="0">
                        <a:solidFill>
                          <a:srgbClr val="FF0000"/>
                        </a:solidFill>
                      </a:endParaRPr>
                    </a:p>
                  </a:txBody>
                  <a:tcPr>
                    <a:noFill/>
                  </a:tcPr>
                </a:tc>
              </a:tr>
              <a:tr h="370840">
                <a:tc>
                  <a:txBody>
                    <a:bodyPr/>
                    <a:lstStyle/>
                    <a:p>
                      <a:r>
                        <a:rPr lang="en-US" altLang="zh-CN" dirty="0"/>
                        <a:t>11</a:t>
                      </a:r>
                      <a:endParaRPr lang="zh-CN" altLang="en-US" dirty="0"/>
                    </a:p>
                  </a:txBody>
                  <a:tcPr>
                    <a:noFill/>
                  </a:tcPr>
                </a:tc>
                <a:tc>
                  <a:txBody>
                    <a:bodyPr/>
                    <a:lstStyle/>
                    <a:p>
                      <a:endParaRPr lang="zh-CN" altLang="en-US" dirty="0"/>
                    </a:p>
                  </a:txBody>
                  <a:tcPr>
                    <a:noFill/>
                  </a:tcPr>
                </a:tc>
                <a:tc>
                  <a:txBody>
                    <a:bodyPr/>
                    <a:lstStyle/>
                    <a:p>
                      <a:r>
                        <a:rPr lang="en-US" altLang="zh-CN" dirty="0">
                          <a:solidFill>
                            <a:srgbClr val="FF0000"/>
                          </a:solidFill>
                        </a:rPr>
                        <a:t>01</a:t>
                      </a:r>
                      <a:endParaRPr lang="zh-CN" altLang="en-US" dirty="0">
                        <a:solidFill>
                          <a:srgbClr val="FF0000"/>
                        </a:solidFill>
                      </a:endParaRPr>
                    </a:p>
                  </a:txBody>
                  <a:tcPr>
                    <a:noFill/>
                  </a:tcPr>
                </a:tc>
              </a:tr>
            </a:tbl>
          </a:graphicData>
        </a:graphic>
      </p:graphicFrame>
      <mc:AlternateContent xmlns:mc="http://schemas.openxmlformats.org/markup-compatibility/2006">
        <mc:Choice xmlns:a14="http://schemas.microsoft.com/office/drawing/2010/main" Requires="a14">
          <p:sp>
            <p:nvSpPr>
              <p:cNvPr id="10" name="Rectangle 3"/>
              <p:cNvSpPr txBox="1">
                <a:spLocks noChangeArrowheads="1"/>
              </p:cNvSpPr>
              <p:nvPr/>
            </p:nvSpPr>
            <p:spPr bwMode="auto">
              <a:xfrm>
                <a:off x="1403647" y="5589240"/>
                <a:ext cx="7262965"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0" indent="0" eaLnBrk="1" hangingPunct="1">
                  <a:lnSpc>
                    <a:spcPct val="120000"/>
                  </a:lnSpc>
                  <a:spcBef>
                    <a:spcPct val="20000"/>
                  </a:spcBef>
                  <a:buClr>
                    <a:srgbClr val="40458C"/>
                  </a:buClr>
                  <a:buSzTx/>
                  <a:buNone/>
                </a:pPr>
                <a:r>
                  <a:rPr lang="zh-CN" altLang="en-US" sz="2400" kern="0" dirty="0">
                    <a:solidFill>
                      <a:srgbClr val="40458C"/>
                    </a:solidFill>
                    <a:latin typeface="Tahoma" panose="020B0604030504040204"/>
                  </a:rPr>
                  <a:t>可逆变换，不同变换的总数是</a:t>
                </a:r>
                <a14:m>
                  <m:oMath xmlns:m="http://schemas.openxmlformats.org/officeDocument/2006/math">
                    <m:sSup>
                      <m:sSupPr>
                        <m:ctrlPr>
                          <a:rPr lang="en-US" altLang="zh-CN" sz="2400" i="1" kern="0" smtClean="0">
                            <a:solidFill>
                              <a:srgbClr val="40458C"/>
                            </a:solidFill>
                            <a:latin typeface="Cambria Math" panose="02040503050406030204" pitchFamily="18" charset="0"/>
                          </a:rPr>
                        </m:ctrlPr>
                      </m:sSupPr>
                      <m:e>
                        <m:r>
                          <a:rPr lang="en-US" altLang="zh-CN" sz="2400" b="0" i="1" kern="0" smtClean="0">
                            <a:solidFill>
                              <a:srgbClr val="40458C"/>
                            </a:solidFill>
                            <a:latin typeface="Cambria Math" panose="02040503050406030204"/>
                          </a:rPr>
                          <m:t>2</m:t>
                        </m:r>
                      </m:e>
                      <m:sup>
                        <m:r>
                          <a:rPr lang="en-US" altLang="zh-CN" sz="2400" b="0" i="1" kern="0" smtClean="0">
                            <a:solidFill>
                              <a:srgbClr val="40458C"/>
                            </a:solidFill>
                            <a:latin typeface="Cambria Math" panose="02040503050406030204"/>
                          </a:rPr>
                          <m:t>𝑛</m:t>
                        </m:r>
                      </m:sup>
                    </m:sSup>
                    <m:r>
                      <a:rPr lang="en-US" altLang="zh-CN" sz="2400" b="0" i="1" kern="0" smtClean="0">
                        <a:solidFill>
                          <a:srgbClr val="40458C"/>
                        </a:solidFill>
                        <a:latin typeface="Cambria Math" panose="02040503050406030204"/>
                      </a:rPr>
                      <m:t>!</m:t>
                    </m:r>
                  </m:oMath>
                </a14:m>
                <a:r>
                  <a:rPr lang="zh-CN" altLang="en-US" sz="2400" kern="0" dirty="0">
                    <a:solidFill>
                      <a:srgbClr val="40458C"/>
                    </a:solidFill>
                    <a:latin typeface="Tahoma" panose="020B0604030504040204"/>
                  </a:rPr>
                  <a:t>个</a:t>
                </a:r>
                <a:endParaRPr lang="en-AU" altLang="zh-CN" sz="2400" dirty="0">
                  <a:ea typeface="宋体" panose="02010600030101010101" pitchFamily="2" charset="-122"/>
                </a:endParaRPr>
              </a:p>
            </p:txBody>
          </p:sp>
        </mc:Choice>
        <mc:Fallback>
          <p:sp>
            <p:nvSpPr>
              <p:cNvPr id="10" name="Rectangle 3"/>
              <p:cNvSpPr txBox="1">
                <a:spLocks noRot="1" noChangeAspect="1" noMove="1" noResize="1" noEditPoints="1" noAdjustHandles="1" noChangeArrowheads="1" noChangeShapeType="1" noTextEdit="1"/>
              </p:cNvSpPr>
              <p:nvPr/>
            </p:nvSpPr>
            <p:spPr bwMode="auto">
              <a:xfrm>
                <a:off x="1403647" y="5589240"/>
                <a:ext cx="7262965" cy="576064"/>
              </a:xfrm>
              <a:prstGeom prst="rect">
                <a:avLst/>
              </a:prstGeom>
              <a:blipFill rotWithShape="1">
                <a:blip r:embed="rId2"/>
                <a:stretch>
                  <a:fillRect l="-4" t="-105" r="2" b="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1800" y="1844318"/>
            <a:ext cx="6336704" cy="4926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548680"/>
                <a:ext cx="8229600"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下图给出了</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𝒏</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𝟒</m:t>
                    </m:r>
                  </m:oMath>
                </a14:m>
                <a:r>
                  <a:rPr kumimoji="1" lang="zh-CN" altLang="en-US" sz="2000" b="1" kern="0" dirty="0">
                    <a:solidFill>
                      <a:srgbClr val="000000"/>
                    </a:solidFill>
                    <a:latin typeface="Tahoma" panose="020B0604030504040204"/>
                    <a:ea typeface="宋体" panose="02010600030101010101" pitchFamily="2" charset="-122"/>
                  </a:rPr>
                  <a:t>时的一个普通代替密码的结构。</a:t>
                </a:r>
                <a:r>
                  <a:rPr kumimoji="1" lang="en-US" altLang="zh-CN" sz="2000" b="1" kern="0" dirty="0">
                    <a:solidFill>
                      <a:srgbClr val="000000"/>
                    </a:solidFill>
                    <a:latin typeface="Tahoma" panose="020B0604030504040204"/>
                    <a:ea typeface="宋体" panose="02010600030101010101" pitchFamily="2" charset="-122"/>
                  </a:rPr>
                  <a:t>4</a:t>
                </a:r>
                <a:r>
                  <a:rPr kumimoji="1" lang="zh-CN" altLang="en-US" sz="2000" b="1" kern="0" dirty="0">
                    <a:solidFill>
                      <a:srgbClr val="000000"/>
                    </a:solidFill>
                    <a:latin typeface="Tahoma" panose="020B0604030504040204"/>
                    <a:ea typeface="宋体" panose="02010600030101010101" pitchFamily="2" charset="-122"/>
                  </a:rPr>
                  <a:t>位的输入有</a:t>
                </a:r>
                <a:r>
                  <a:rPr kumimoji="1" lang="en-US" altLang="zh-CN" sz="2000" b="1" kern="0" dirty="0">
                    <a:solidFill>
                      <a:srgbClr val="000000"/>
                    </a:solidFill>
                    <a:latin typeface="Tahoma" panose="020B0604030504040204"/>
                    <a:ea typeface="宋体" panose="02010600030101010101" pitchFamily="2" charset="-122"/>
                  </a:rPr>
                  <a:t>16</a:t>
                </a:r>
                <a:r>
                  <a:rPr kumimoji="1" lang="zh-CN" altLang="en-US" sz="2000" b="1" kern="0" dirty="0">
                    <a:solidFill>
                      <a:srgbClr val="000000"/>
                    </a:solidFill>
                    <a:latin typeface="Tahoma" panose="020B0604030504040204"/>
                    <a:ea typeface="宋体" panose="02010600030101010101" pitchFamily="2" charset="-122"/>
                  </a:rPr>
                  <a:t>种可能的输入状态，每一种被代替密码映射成</a:t>
                </a:r>
                <a:r>
                  <a:rPr kumimoji="1" lang="en-US" altLang="zh-CN" sz="2000" b="1" kern="0" dirty="0">
                    <a:solidFill>
                      <a:srgbClr val="000000"/>
                    </a:solidFill>
                    <a:latin typeface="Tahoma" panose="020B0604030504040204"/>
                    <a:ea typeface="宋体" panose="02010600030101010101" pitchFamily="2" charset="-122"/>
                  </a:rPr>
                  <a:t>16</a:t>
                </a:r>
                <a:r>
                  <a:rPr kumimoji="1" lang="zh-CN" altLang="en-US" sz="2000" b="1" kern="0" dirty="0">
                    <a:solidFill>
                      <a:srgbClr val="000000"/>
                    </a:solidFill>
                    <a:latin typeface="Tahoma" panose="020B0604030504040204"/>
                    <a:ea typeface="宋体" panose="02010600030101010101" pitchFamily="2" charset="-122"/>
                  </a:rPr>
                  <a:t>种可能输出状态中的唯一一个，每一个表示</a:t>
                </a:r>
                <a:r>
                  <a:rPr kumimoji="1" lang="en-US" altLang="zh-CN" sz="2000" b="1" kern="0" dirty="0">
                    <a:solidFill>
                      <a:srgbClr val="000000"/>
                    </a:solidFill>
                    <a:latin typeface="Tahoma" panose="020B0604030504040204"/>
                    <a:ea typeface="宋体" panose="02010600030101010101" pitchFamily="2" charset="-122"/>
                  </a:rPr>
                  <a:t>4</a:t>
                </a:r>
                <a:r>
                  <a:rPr kumimoji="1" lang="zh-CN" altLang="en-US" sz="2000" b="1" kern="0" dirty="0">
                    <a:solidFill>
                      <a:srgbClr val="000000"/>
                    </a:solidFill>
                    <a:latin typeface="Tahoma" panose="020B0604030504040204"/>
                    <a:ea typeface="宋体" panose="02010600030101010101" pitchFamily="2" charset="-122"/>
                  </a:rPr>
                  <a:t>位的密文输出。</a:t>
                </a:r>
                <a:endParaRPr lang="en-AU" altLang="zh-CN" sz="2400" dirty="0">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548680"/>
                <a:ext cx="8229600" cy="1584176"/>
              </a:xfrm>
              <a:prstGeom prst="rect">
                <a:avLst/>
              </a:prstGeom>
              <a:blipFill rotWithShape="1">
                <a:blip r:embed="rId2"/>
                <a:stretch>
                  <a:fillRect l="-2" t="-3" r="2" b="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4.1 </a:t>
            </a:r>
            <a:r>
              <a:rPr lang="zh-CN" altLang="en-US" sz="2000" dirty="0">
                <a:solidFill>
                  <a:srgbClr val="4F56AD"/>
                </a:solidFill>
                <a:latin typeface="黑体" panose="02010609060101010101" pitchFamily="49" charset="-122"/>
              </a:rPr>
              <a:t>传统分组密码结构</a:t>
            </a:r>
            <a:endParaRPr kumimoji="1" lang="zh-CN" altLang="en-US" sz="2000" dirty="0">
              <a:solidFill>
                <a:srgbClr val="4F56AD"/>
              </a:solidFill>
              <a:latin typeface="黑体" panose="02010609060101010101" pitchFamily="49" charset="-122"/>
            </a:endParaRPr>
          </a:p>
        </p:txBody>
      </p:sp>
      <p:sp>
        <p:nvSpPr>
          <p:cNvPr id="4" name="Rectangle 3"/>
          <p:cNvSpPr txBox="1">
            <a:spLocks noChangeArrowheads="1"/>
          </p:cNvSpPr>
          <p:nvPr/>
        </p:nvSpPr>
        <p:spPr bwMode="auto">
          <a:xfrm>
            <a:off x="467544" y="548680"/>
            <a:ext cx="8229600"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加密和解密映射可如下表一样用表来定义。这是分组密码的最一般形式，能用来定义明密文之间的任意可逆变换。</a:t>
            </a:r>
            <a:r>
              <a:rPr kumimoji="1" lang="en-US" altLang="zh-CN" sz="2000" b="1" kern="0" dirty="0" err="1">
                <a:solidFill>
                  <a:srgbClr val="000000"/>
                </a:solidFill>
                <a:latin typeface="Tahoma" panose="020B0604030504040204"/>
                <a:ea typeface="宋体" panose="02010600030101010101" pitchFamily="2" charset="-122"/>
              </a:rPr>
              <a:t>Feistel</a:t>
            </a:r>
            <a:r>
              <a:rPr kumimoji="1" lang="zh-CN" altLang="en-US" sz="2000" b="1" kern="0" dirty="0">
                <a:solidFill>
                  <a:srgbClr val="000000"/>
                </a:solidFill>
                <a:latin typeface="Tahoma" panose="020B0604030504040204"/>
                <a:ea typeface="宋体" panose="02010600030101010101" pitchFamily="2" charset="-122"/>
              </a:rPr>
              <a:t>称这种密码为理想分组密码，因为它允许生成最大数量的加密映射来映射明文</a:t>
            </a:r>
            <a:r>
              <a:rPr lang="zh-CN" altLang="en-US" sz="2000" b="1" kern="0" dirty="0">
                <a:solidFill>
                  <a:srgbClr val="000000"/>
                </a:solidFill>
                <a:latin typeface="Tahoma" panose="020B0604030504040204"/>
                <a:ea typeface="宋体" panose="02010600030101010101" pitchFamily="2" charset="-122"/>
              </a:rPr>
              <a:t>分组</a:t>
            </a:r>
            <a:r>
              <a:rPr kumimoji="1" lang="zh-CN" altLang="en-US" sz="2000" b="1" kern="0" dirty="0">
                <a:solidFill>
                  <a:srgbClr val="000000"/>
                </a:solidFill>
                <a:latin typeface="Tahoma" panose="020B0604030504040204"/>
                <a:ea typeface="宋体" panose="02010600030101010101" pitchFamily="2" charset="-122"/>
              </a:rPr>
              <a:t>。</a:t>
            </a:r>
            <a:endParaRPr lang="en-AU" altLang="zh-CN" sz="2400" dirty="0">
              <a:ea typeface="宋体" panose="02010600030101010101" pitchFamily="2" charset="-122"/>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475" y="2350343"/>
            <a:ext cx="7847013"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ags/tag1.xml><?xml version="1.0" encoding="utf-8"?>
<p:tagLst xmlns:p="http://schemas.openxmlformats.org/presentationml/2006/main">
  <p:tag name="KSO_WPP_MARK_KEY" val="b1ecf457-6fa1-4a80-aa0d-c0f88473f3c2"/>
  <p:tag name="COMMONDATA" val="eyJoZGlkIjoiMGYxN2VlOWMyNjYzNzY5NjQzN2YyM2IyMGM5NTA3Mzk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0</TotalTime>
  <Words>6129</Words>
  <Application>WPS 演示</Application>
  <PresentationFormat>全屏显示(4:3)</PresentationFormat>
  <Paragraphs>255</Paragraphs>
  <Slides>30</Slides>
  <Notes>30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30</vt:i4>
      </vt:variant>
    </vt:vector>
  </HeadingPairs>
  <TitlesOfParts>
    <vt:vector size="48" baseType="lpstr">
      <vt:lpstr>Arial</vt:lpstr>
      <vt:lpstr>宋体</vt:lpstr>
      <vt:lpstr>Wingdings</vt:lpstr>
      <vt:lpstr>Times New Roman</vt:lpstr>
      <vt:lpstr>Lucida Sans Unicode</vt:lpstr>
      <vt:lpstr>黑体</vt:lpstr>
      <vt:lpstr>Wingdings 3</vt:lpstr>
      <vt:lpstr>Verdana</vt:lpstr>
      <vt:lpstr>Wingdings 2</vt:lpstr>
      <vt:lpstr>Wingdings 2</vt:lpstr>
      <vt:lpstr>Tahoma</vt:lpstr>
      <vt:lpstr>Tahoma</vt:lpstr>
      <vt:lpstr>Cambria Math</vt:lpstr>
      <vt:lpstr>Cambria Math</vt:lpstr>
      <vt:lpstr>微软雅黑</vt:lpstr>
      <vt:lpstr>Arial Unicode MS</vt:lpstr>
      <vt:lpstr>Calibri</vt:lpstr>
      <vt:lpstr>聚合</vt:lpstr>
      <vt:lpstr>第四章 –分组密码和数据加密标准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对称密码</dc:title>
  <dc:creator>Yang</dc:creator>
  <cp:lastModifiedBy>刘昱昊</cp:lastModifiedBy>
  <cp:revision>250</cp:revision>
  <dcterms:created xsi:type="dcterms:W3CDTF">2002-08-09T01:27:00Z</dcterms:created>
  <dcterms:modified xsi:type="dcterms:W3CDTF">2022-10-07T06:48:40Z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7A6041166B204B5CA7CE05034B23D0EC</vt:lpwstr>
  </property>
  <property fmtid="{D5CDD505-2E9C-101B-9397-08002B2CF9AE}" pid="3" name="KSOProductBuildVer">
    <vt:lpwstr>2052-11.1.0.12358</vt:lpwstr>
  </property>
</Properties>
</file>