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x" ContentType="application/vnd.openxmlformats-officedocument.wordprocessingml.documen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62" r:id="rId3"/>
    <p:sldId id="464" r:id="rId5"/>
    <p:sldId id="465" r:id="rId6"/>
    <p:sldId id="548" r:id="rId7"/>
    <p:sldId id="495" r:id="rId8"/>
    <p:sldId id="496" r:id="rId9"/>
    <p:sldId id="498" r:id="rId10"/>
    <p:sldId id="499" r:id="rId11"/>
    <p:sldId id="501" r:id="rId12"/>
    <p:sldId id="503" r:id="rId13"/>
    <p:sldId id="504" r:id="rId14"/>
    <p:sldId id="505" r:id="rId15"/>
    <p:sldId id="506" r:id="rId16"/>
    <p:sldId id="507" r:id="rId17"/>
    <p:sldId id="549" r:id="rId18"/>
    <p:sldId id="508" r:id="rId19"/>
    <p:sldId id="509" r:id="rId20"/>
    <p:sldId id="510" r:id="rId21"/>
    <p:sldId id="512" r:id="rId22"/>
    <p:sldId id="519" r:id="rId23"/>
    <p:sldId id="513" r:id="rId24"/>
    <p:sldId id="520" r:id="rId25"/>
    <p:sldId id="514" r:id="rId26"/>
    <p:sldId id="515" r:id="rId27"/>
    <p:sldId id="516" r:id="rId28"/>
    <p:sldId id="526" r:id="rId29"/>
    <p:sldId id="517" r:id="rId30"/>
    <p:sldId id="521" r:id="rId31"/>
    <p:sldId id="522" r:id="rId32"/>
    <p:sldId id="523" r:id="rId33"/>
    <p:sldId id="556" r:id="rId34"/>
    <p:sldId id="524" r:id="rId35"/>
    <p:sldId id="527" r:id="rId36"/>
    <p:sldId id="528" r:id="rId37"/>
    <p:sldId id="529" r:id="rId38"/>
    <p:sldId id="530" r:id="rId39"/>
    <p:sldId id="536" r:id="rId40"/>
    <p:sldId id="531" r:id="rId41"/>
    <p:sldId id="532" r:id="rId42"/>
    <p:sldId id="534" r:id="rId43"/>
    <p:sldId id="535" r:id="rId44"/>
    <p:sldId id="537" r:id="rId45"/>
    <p:sldId id="538" r:id="rId46"/>
    <p:sldId id="539" r:id="rId47"/>
    <p:sldId id="541" r:id="rId48"/>
    <p:sldId id="551" r:id="rId49"/>
    <p:sldId id="550" r:id="rId50"/>
    <p:sldId id="542" r:id="rId51"/>
    <p:sldId id="547" r:id="rId52"/>
    <p:sldId id="552" r:id="rId53"/>
    <p:sldId id="544" r:id="rId54"/>
    <p:sldId id="545" r:id="rId55"/>
    <p:sldId id="553" r:id="rId56"/>
    <p:sldId id="557" r:id="rId57"/>
    <p:sldId id="554" r:id="rId58"/>
    <p:sldId id="555" r:id="rId59"/>
  </p:sldIdLst>
  <p:sldSz cx="9144000" cy="6858000" type="screen4x3"/>
  <p:notesSz cx="6858000" cy="9144000"/>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FF"/>
    <a:srgbClr val="FFFFFF"/>
    <a:srgbClr val="99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659" autoAdjust="0"/>
    <p:restoredTop sz="80390" autoAdjust="0"/>
  </p:normalViewPr>
  <p:slideViewPr>
    <p:cSldViewPr>
      <p:cViewPr varScale="1">
        <p:scale>
          <a:sx n="86" d="100"/>
          <a:sy n="86" d="100"/>
        </p:scale>
        <p:origin x="95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2" Type="http://schemas.openxmlformats.org/officeDocument/2006/relationships/tableStyles" Target="tableStyles.xml"/><Relationship Id="rId61" Type="http://schemas.openxmlformats.org/officeDocument/2006/relationships/viewProps" Target="viewProps.xml"/><Relationship Id="rId60" Type="http://schemas.openxmlformats.org/officeDocument/2006/relationships/presProps" Target="presProps.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CA836182-E864-4C0A-808C-745C6C638561}"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73331AC8-625D-495E-A8A2-6512C7EE84D3}"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138125C-D93B-4073-99C8-D9E1414B42B0}" type="slidenum">
              <a:rPr lang="en-AU" altLang="zh-CN" smtClean="0"/>
            </a:fld>
            <a:endParaRPr lang="en-AU" altLang="zh-CN"/>
          </a:p>
        </p:txBody>
      </p:sp>
      <p:sp>
        <p:nvSpPr>
          <p:cNvPr id="52227" name="Rectangle 1026"/>
          <p:cNvSpPr>
            <a:spLocks noGrp="1" noRot="1" noChangeAspect="1" noChangeArrowheads="1" noTextEdit="1"/>
          </p:cNvSpPr>
          <p:nvPr>
            <p:ph type="sldImg"/>
          </p:nvPr>
        </p:nvSpPr>
        <p:spPr/>
      </p:sp>
      <p:sp>
        <p:nvSpPr>
          <p:cNvPr id="52228" name="Rectangle 1027"/>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smtClean="0"/>
            </a:fld>
            <a:endParaRPr lang="en-AU" altLang="zh-CN"/>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7057C48-E1F0-48B4-9BAB-FF922E78161A}" type="slidenum">
              <a:rPr lang="en-AU" altLang="zh-CN">
                <a:solidFill>
                  <a:prstClr val="black"/>
                </a:solidFill>
              </a:rPr>
            </a:fld>
            <a:endParaRPr lang="en-AU" altLang="zh-CN">
              <a:solidFill>
                <a:prstClr val="black"/>
              </a:solidFill>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AU" altLang="zh-CN"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themeOverride" Target="../theme/themeOverride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themeOverride" Target="../theme/themeOverride2.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themeOverride" Target="../theme/themeOverride3.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themeOverride" Target="../theme/themeOverride4.xml"/><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直角三角形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grpSp>
        <p:nvGrpSpPr>
          <p:cNvPr id="5" name="组合 15"/>
          <p:cNvGrpSpPr/>
          <p:nvPr/>
        </p:nvGrpSpPr>
        <p:grpSpPr bwMode="auto">
          <a:xfrm>
            <a:off x="-3175" y="4953000"/>
            <a:ext cx="9147175" cy="1911350"/>
            <a:chOff x="-3765" y="4832896"/>
            <a:chExt cx="9147765" cy="2032192"/>
          </a:xfrm>
        </p:grpSpPr>
        <p:sp>
          <p:nvSpPr>
            <p:cNvPr id="6" name="任意多边形 5"/>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任意多边形 6"/>
            <p:cNvSpPr/>
            <p:nvPr/>
          </p:nvSpPr>
          <p:spPr bwMode="auto">
            <a:xfrm>
              <a:off x="35926" y="5135025"/>
              <a:ext cx="9108074" cy="838869"/>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8" name="任意多边形 7"/>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0" name="直接连接符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标题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135"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a:t>单击此处编辑母版副标题样式</a:t>
            </a:r>
            <a:endParaRPr lang="en-US"/>
          </a:p>
        </p:txBody>
      </p:sp>
      <p:sp>
        <p:nvSpPr>
          <p:cNvPr id="11" name="日期占位符 29"/>
          <p:cNvSpPr>
            <a:spLocks noGrp="1"/>
          </p:cNvSpPr>
          <p:nvPr>
            <p:ph type="dt" sz="half" idx="10"/>
          </p:nvPr>
        </p:nvSpPr>
        <p:spPr/>
        <p:txBody>
          <a:bodyPr/>
          <a:lstStyle>
            <a:lvl1pPr>
              <a:defRPr>
                <a:solidFill>
                  <a:srgbClr val="FFFFFF"/>
                </a:solidFill>
              </a:defRPr>
            </a:lvl1pPr>
          </a:lstStyle>
          <a:p>
            <a:pPr>
              <a:defRPr/>
            </a:pPr>
            <a:endParaRPr lang="en-US" altLang="zh-CN"/>
          </a:p>
        </p:txBody>
      </p:sp>
      <p:sp>
        <p:nvSpPr>
          <p:cNvPr id="12" name="页脚占位符 18"/>
          <p:cNvSpPr>
            <a:spLocks noGrp="1"/>
          </p:cNvSpPr>
          <p:nvPr>
            <p:ph type="ftr" sz="quarter" idx="11"/>
          </p:nvPr>
        </p:nvSpPr>
        <p:spPr/>
        <p:txBody>
          <a:bodyPr/>
          <a:lstStyle>
            <a:lvl1pPr>
              <a:defRPr>
                <a:solidFill>
                  <a:schemeClr val="accent1">
                    <a:tint val="20000"/>
                  </a:schemeClr>
                </a:solidFill>
              </a:defRPr>
            </a:lvl1pPr>
          </a:lstStyle>
          <a:p>
            <a:pPr>
              <a:defRPr/>
            </a:pPr>
            <a:endParaRPr lang="en-US" altLang="zh-CN"/>
          </a:p>
        </p:txBody>
      </p:sp>
      <p:sp>
        <p:nvSpPr>
          <p:cNvPr id="13" name="灯片编号占位符 26"/>
          <p:cNvSpPr>
            <a:spLocks noGrp="1"/>
          </p:cNvSpPr>
          <p:nvPr>
            <p:ph type="sldNum" sz="quarter" idx="12"/>
          </p:nvPr>
        </p:nvSpPr>
        <p:spPr/>
        <p:txBody>
          <a:bodyPr/>
          <a:lstStyle>
            <a:lvl1pPr>
              <a:defRPr>
                <a:solidFill>
                  <a:srgbClr val="FFFFFF"/>
                </a:solidFill>
              </a:defRPr>
            </a:lvl1pPr>
          </a:lstStyle>
          <a:p>
            <a:pPr>
              <a:defRPr/>
            </a:pPr>
            <a:fld id="{BB8C76BC-A32E-4906-A586-9FE80CA7184C}"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ED3B445B-6525-4D0A-BC94-481CCFCB5B85}"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41"/>
            <a:ext cx="6324600" cy="559276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C4563452-2AD0-4744-A847-33369E39BCCE}"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标题 6"/>
          <p:cNvSpPr>
            <a:spLocks noGrp="1"/>
          </p:cNvSpPr>
          <p:nvPr>
            <p:ph type="title"/>
          </p:nvPr>
        </p:nvSpPr>
        <p:spPr/>
        <p:txBody>
          <a:bodyPr rtlCol="0"/>
          <a:lstStyle/>
          <a:p>
            <a:r>
              <a:rPr lang="zh-CN" altLang="en-US"/>
              <a:t>单击此处编辑母版标题样式</a:t>
            </a:r>
            <a:endParaRPr lang="en-US"/>
          </a:p>
        </p:txBody>
      </p:sp>
      <p:sp>
        <p:nvSpPr>
          <p:cNvPr id="4" name="日期占位符 9"/>
          <p:cNvSpPr>
            <a:spLocks noGrp="1"/>
          </p:cNvSpPr>
          <p:nvPr>
            <p:ph type="dt" sz="half" idx="10"/>
          </p:nvPr>
        </p:nvSpPr>
        <p:spPr/>
        <p:txBody>
          <a:bodyPr/>
          <a:lstStyle>
            <a:lvl1pPr>
              <a:defRPr/>
            </a:lvl1pPr>
          </a:lstStyle>
          <a:p>
            <a:pPr>
              <a:defRPr/>
            </a:pPr>
            <a:endParaRPr lang="en-US" altLang="zh-CN"/>
          </a:p>
        </p:txBody>
      </p:sp>
      <p:sp>
        <p:nvSpPr>
          <p:cNvPr id="5" name="页脚占位符 21"/>
          <p:cNvSpPr>
            <a:spLocks noGrp="1"/>
          </p:cNvSpPr>
          <p:nvPr>
            <p:ph type="ftr" sz="quarter" idx="11"/>
          </p:nvPr>
        </p:nvSpPr>
        <p:spPr/>
        <p:txBody>
          <a:bodyPr/>
          <a:lstStyle>
            <a:lvl1pPr>
              <a:defRPr/>
            </a:lvl1pPr>
          </a:lstStyle>
          <a:p>
            <a:pPr>
              <a:defRPr/>
            </a:pPr>
            <a:endParaRPr lang="en-US" altLang="zh-CN"/>
          </a:p>
        </p:txBody>
      </p:sp>
      <p:sp>
        <p:nvSpPr>
          <p:cNvPr id="6" name="灯片编号占位符 17"/>
          <p:cNvSpPr>
            <a:spLocks noGrp="1"/>
          </p:cNvSpPr>
          <p:nvPr>
            <p:ph type="sldNum" sz="quarter" idx="12"/>
          </p:nvPr>
        </p:nvSpPr>
        <p:spPr/>
        <p:txBody>
          <a:bodyPr/>
          <a:lstStyle>
            <a:lvl1pPr>
              <a:defRPr/>
            </a:lvl1pPr>
          </a:lstStyle>
          <a:p>
            <a:pPr>
              <a:defRPr/>
            </a:pPr>
            <a:fld id="{36A562B3-4A1E-4816-96A0-8F7A22AF79C6}"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4" name="燕尾形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5" name="燕尾形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2" name="标题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lstStyle>
          <a:p>
            <a:r>
              <a:rPr lang="zh-CN" altLang="en-US"/>
              <a:t>单击此处编辑母版标题样式</a:t>
            </a:r>
            <a:endParaRPr lang="en-US"/>
          </a:p>
        </p:txBody>
      </p:sp>
      <p:sp>
        <p:nvSpPr>
          <p:cNvPr id="3" name="文本占位符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endParaRPr lang="zh-CN" altLang="en-US"/>
          </a:p>
        </p:txBody>
      </p:sp>
      <p:sp>
        <p:nvSpPr>
          <p:cNvPr id="6" name="日期占位符 3"/>
          <p:cNvSpPr>
            <a:spLocks noGrp="1"/>
          </p:cNvSpPr>
          <p:nvPr>
            <p:ph type="dt" sz="half" idx="10"/>
          </p:nvPr>
        </p:nvSpPr>
        <p:spPr/>
        <p:txBody>
          <a:bodyPr/>
          <a:lstStyle>
            <a:lvl1pPr>
              <a:defRPr/>
            </a:lvl1pPr>
          </a:lstStyle>
          <a:p>
            <a:pPr>
              <a:defRPr/>
            </a:pPr>
            <a:endParaRPr lang="en-US" altLang="zh-CN"/>
          </a:p>
        </p:txBody>
      </p:sp>
      <p:sp>
        <p:nvSpPr>
          <p:cNvPr id="7" name="页脚占位符 4"/>
          <p:cNvSpPr>
            <a:spLocks noGrp="1"/>
          </p:cNvSpPr>
          <p:nvPr>
            <p:ph type="ftr" sz="quarter" idx="11"/>
          </p:nvPr>
        </p:nvSpPr>
        <p:spPr/>
        <p:txBody>
          <a:bodyPr/>
          <a:lstStyle>
            <a:lvl1pPr>
              <a:defRPr/>
            </a:lvl1pPr>
          </a:lstStyle>
          <a:p>
            <a:pPr>
              <a:defRPr/>
            </a:pPr>
            <a:endParaRPr lang="en-US" altLang="zh-CN"/>
          </a:p>
        </p:txBody>
      </p:sp>
      <p:sp>
        <p:nvSpPr>
          <p:cNvPr id="8" name="灯片编号占位符 5"/>
          <p:cNvSpPr>
            <a:spLocks noGrp="1"/>
          </p:cNvSpPr>
          <p:nvPr>
            <p:ph type="sldNum" sz="quarter" idx="12"/>
          </p:nvPr>
        </p:nvSpPr>
        <p:spPr/>
        <p:txBody>
          <a:bodyPr/>
          <a:lstStyle>
            <a:lvl1pPr>
              <a:defRPr/>
            </a:lvl1pPr>
          </a:lstStyle>
          <a:p>
            <a:pPr>
              <a:defRPr/>
            </a:pPr>
            <a:fld id="{F8F59F92-0093-465A-A32B-548B8133930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8" name="标题 7"/>
          <p:cNvSpPr>
            <a:spLocks noGrp="1"/>
          </p:cNvSpPr>
          <p:nvPr>
            <p:ph type="title"/>
          </p:nvPr>
        </p:nvSpPr>
        <p:spPr/>
        <p:txBody>
          <a:bodyPr rtlCol="0"/>
          <a:lstStyle/>
          <a:p>
            <a:r>
              <a:rPr lang="zh-CN" altLang="en-US"/>
              <a:t>单击此处编辑母版标题样式</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84F1D82-E487-475C-8657-095253D299EA}"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endParaRPr lang="zh-CN" altLang="en-US"/>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7" name="日期占位符 6"/>
          <p:cNvSpPr>
            <a:spLocks noGrp="1"/>
          </p:cNvSpPr>
          <p:nvPr>
            <p:ph type="dt" sz="half" idx="10"/>
          </p:nvPr>
        </p:nvSpPr>
        <p:spPr/>
        <p:txBody>
          <a:bodyPr/>
          <a:lstStyle>
            <a:lvl1pPr>
              <a:defRPr/>
            </a:lvl1pPr>
          </a:lstStyle>
          <a:p>
            <a:pPr>
              <a:defRPr/>
            </a:pPr>
            <a:endParaRPr lang="en-US" altLang="zh-CN"/>
          </a:p>
        </p:txBody>
      </p:sp>
      <p:sp>
        <p:nvSpPr>
          <p:cNvPr id="8" name="页脚占位符 7"/>
          <p:cNvSpPr>
            <a:spLocks noGrp="1"/>
          </p:cNvSpPr>
          <p:nvPr>
            <p:ph type="ftr" sz="quarter" idx="11"/>
          </p:nvPr>
        </p:nvSpPr>
        <p:spPr/>
        <p:txBody>
          <a:bodyPr/>
          <a:lstStyle>
            <a:lvl1pPr>
              <a:defRPr/>
            </a:lvl1pPr>
          </a:lstStyle>
          <a:p>
            <a:pPr>
              <a:defRPr/>
            </a:pPr>
            <a:endParaRPr lang="en-US" altLang="zh-CN"/>
          </a:p>
        </p:txBody>
      </p:sp>
      <p:sp>
        <p:nvSpPr>
          <p:cNvPr id="9" name="灯片编号占位符 8"/>
          <p:cNvSpPr>
            <a:spLocks noGrp="1"/>
          </p:cNvSpPr>
          <p:nvPr>
            <p:ph type="sldNum" sz="quarter" idx="12"/>
          </p:nvPr>
        </p:nvSpPr>
        <p:spPr/>
        <p:txBody>
          <a:bodyPr/>
          <a:lstStyle>
            <a:lvl1pPr>
              <a:defRPr/>
            </a:lvl1pPr>
          </a:lstStyle>
          <a:p>
            <a:pPr>
              <a:defRPr/>
            </a:pPr>
            <a:fld id="{2B71F344-712D-403C-8DDA-BE7288020CFC}"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6" name="标题 5"/>
          <p:cNvSpPr>
            <a:spLocks noGrp="1"/>
          </p:cNvSpPr>
          <p:nvPr>
            <p:ph type="title"/>
          </p:nvPr>
        </p:nvSpPr>
        <p:spPr/>
        <p:txBody>
          <a:bodyPr rtlCol="0"/>
          <a:lstStyle/>
          <a:p>
            <a:r>
              <a:rPr lang="zh-CN" altLang="en-US"/>
              <a:t>单击此处编辑母版标题样式</a:t>
            </a:r>
            <a:endParaRPr lang="en-US"/>
          </a:p>
        </p:txBody>
      </p:sp>
      <p:sp>
        <p:nvSpPr>
          <p:cNvPr id="3" name="日期占位符 2"/>
          <p:cNvSpPr>
            <a:spLocks noGrp="1"/>
          </p:cNvSpPr>
          <p:nvPr>
            <p:ph type="dt" sz="half" idx="10"/>
          </p:nvPr>
        </p:nvSpPr>
        <p:spPr/>
        <p:txBody>
          <a:bodyPr/>
          <a:lstStyle>
            <a:lvl1pPr>
              <a:defRPr/>
            </a:lvl1pPr>
          </a:lstStyle>
          <a:p>
            <a:pPr>
              <a:defRPr/>
            </a:pPr>
            <a:endParaRPr lang="en-US" altLang="zh-CN"/>
          </a:p>
        </p:txBody>
      </p:sp>
      <p:sp>
        <p:nvSpPr>
          <p:cNvPr id="4" name="页脚占位符 3"/>
          <p:cNvSpPr>
            <a:spLocks noGrp="1"/>
          </p:cNvSpPr>
          <p:nvPr>
            <p:ph type="ftr" sz="quarter" idx="11"/>
          </p:nvPr>
        </p:nvSpPr>
        <p:spPr/>
        <p:txBody>
          <a:bodyPr/>
          <a:lstStyle>
            <a:lvl1pPr>
              <a:defRPr/>
            </a:lvl1pPr>
          </a:lstStyle>
          <a:p>
            <a:pPr>
              <a:defRPr/>
            </a:pPr>
            <a:endParaRPr lang="en-US" altLang="zh-CN"/>
          </a:p>
        </p:txBody>
      </p:sp>
      <p:sp>
        <p:nvSpPr>
          <p:cNvPr id="5" name="灯片编号占位符 4"/>
          <p:cNvSpPr>
            <a:spLocks noGrp="1"/>
          </p:cNvSpPr>
          <p:nvPr>
            <p:ph type="sldNum" sz="quarter" idx="12"/>
          </p:nvPr>
        </p:nvSpPr>
        <p:spPr/>
        <p:txBody>
          <a:bodyPr/>
          <a:lstStyle>
            <a:lvl1pPr>
              <a:defRPr/>
            </a:lvl1pPr>
          </a:lstStyle>
          <a:p>
            <a:pPr>
              <a:defRPr/>
            </a:pPr>
            <a:fld id="{C7671E35-1695-4E72-B1AD-C1201F148FE6}"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9"/>
          <p:cNvSpPr>
            <a:spLocks noGrp="1"/>
          </p:cNvSpPr>
          <p:nvPr>
            <p:ph type="dt" sz="half" idx="10"/>
          </p:nvPr>
        </p:nvSpPr>
        <p:spPr/>
        <p:txBody>
          <a:bodyPr/>
          <a:lstStyle>
            <a:lvl1pPr>
              <a:defRPr/>
            </a:lvl1pPr>
          </a:lstStyle>
          <a:p>
            <a:pPr>
              <a:defRPr/>
            </a:pPr>
            <a:endParaRPr lang="en-US" altLang="zh-CN"/>
          </a:p>
        </p:txBody>
      </p:sp>
      <p:sp>
        <p:nvSpPr>
          <p:cNvPr id="3" name="页脚占位符 21"/>
          <p:cNvSpPr>
            <a:spLocks noGrp="1"/>
          </p:cNvSpPr>
          <p:nvPr>
            <p:ph type="ftr" sz="quarter" idx="11"/>
          </p:nvPr>
        </p:nvSpPr>
        <p:spPr/>
        <p:txBody>
          <a:bodyPr/>
          <a:lstStyle>
            <a:lvl1pPr>
              <a:defRPr/>
            </a:lvl1pPr>
          </a:lstStyle>
          <a:p>
            <a:pPr>
              <a:defRPr/>
            </a:pPr>
            <a:endParaRPr lang="en-US" altLang="zh-CN"/>
          </a:p>
        </p:txBody>
      </p:sp>
      <p:sp>
        <p:nvSpPr>
          <p:cNvPr id="4" name="灯片编号占位符 17"/>
          <p:cNvSpPr>
            <a:spLocks noGrp="1"/>
          </p:cNvSpPr>
          <p:nvPr>
            <p:ph type="sldNum" sz="quarter" idx="12"/>
          </p:nvPr>
        </p:nvSpPr>
        <p:spPr/>
        <p:txBody>
          <a:bodyPr/>
          <a:lstStyle>
            <a:lvl1pPr>
              <a:defRPr/>
            </a:lvl1pPr>
          </a:lstStyle>
          <a:p>
            <a:pPr>
              <a:defRPr/>
            </a:pPr>
            <a:fld id="{FD6837AF-B04D-4AA1-B2FE-128A019DEA2D}"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lstStyle>
          <a:p>
            <a:r>
              <a:rPr lang="zh-CN" altLang="en-US"/>
              <a:t>单击此处编辑母版标题样式</a:t>
            </a:r>
            <a:endParaRPr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lstStyle>
          <a:p>
            <a:pPr lvl="0"/>
            <a:r>
              <a:rPr lang="zh-CN" altLang="en-US"/>
              <a:t>单击此处编辑母版文本样式</a:t>
            </a:r>
            <a:endParaRPr lang="zh-CN" altLang="en-US"/>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5" name="日期占位符 4"/>
          <p:cNvSpPr>
            <a:spLocks noGrp="1"/>
          </p:cNvSpPr>
          <p:nvPr>
            <p:ph type="dt" sz="half" idx="10"/>
          </p:nvPr>
        </p:nvSpPr>
        <p:spPr/>
        <p:txBody>
          <a:bodyPr/>
          <a:lstStyle>
            <a:lvl1pPr>
              <a:defRPr/>
            </a:lvl1pPr>
          </a:lstStyle>
          <a:p>
            <a:pPr>
              <a:defRPr/>
            </a:pPr>
            <a:endParaRPr lang="en-US" altLang="zh-CN"/>
          </a:p>
        </p:txBody>
      </p:sp>
      <p:sp>
        <p:nvSpPr>
          <p:cNvPr id="6" name="页脚占位符 5"/>
          <p:cNvSpPr>
            <a:spLocks noGrp="1"/>
          </p:cNvSpPr>
          <p:nvPr>
            <p:ph type="ftr" sz="quarter" idx="11"/>
          </p:nvPr>
        </p:nvSpPr>
        <p:spPr/>
        <p:txBody>
          <a:bodyPr/>
          <a:lstStyle>
            <a:lvl1pPr>
              <a:defRPr/>
            </a:lvl1pPr>
          </a:lstStyle>
          <a:p>
            <a:pPr>
              <a:defRPr/>
            </a:pPr>
            <a:endParaRPr lang="en-US" altLang="zh-CN"/>
          </a:p>
        </p:txBody>
      </p:sp>
      <p:sp>
        <p:nvSpPr>
          <p:cNvPr id="7" name="灯片编号占位符 6"/>
          <p:cNvSpPr>
            <a:spLocks noGrp="1"/>
          </p:cNvSpPr>
          <p:nvPr>
            <p:ph type="sldNum" sz="quarter" idx="12"/>
          </p:nvPr>
        </p:nvSpPr>
        <p:spPr/>
        <p:txBody>
          <a:bodyPr/>
          <a:lstStyle>
            <a:lvl1pPr>
              <a:defRPr/>
            </a:lvl1pPr>
          </a:lstStyle>
          <a:p>
            <a:pPr>
              <a:defRPr/>
            </a:pPr>
            <a:fld id="{FBA628B5-8D3F-45EF-9B37-441ABA27575D}" type="slidenum">
              <a:rPr lang="en-US" altLang="zh-CN"/>
            </a:fld>
            <a:endParaRPr lang="en-US" altLang="zh-CN"/>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图片与标题">
    <p:bg>
      <p:bgRef idx="1002">
        <a:schemeClr val="bg1"/>
      </p:bgRef>
    </p:bg>
    <p:spTree>
      <p:nvGrpSpPr>
        <p:cNvPr id="1" name=""/>
        <p:cNvGrpSpPr/>
        <p:nvPr/>
      </p:nvGrpSpPr>
      <p:grpSpPr>
        <a:xfrm>
          <a:off x="0" y="0"/>
          <a:ext cx="0" cy="0"/>
          <a:chOff x="0" y="0"/>
          <a:chExt cx="0" cy="0"/>
        </a:xfrm>
      </p:grpSpPr>
      <p:sp>
        <p:nvSpPr>
          <p:cNvPr id="5" name="任意多边形 4"/>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6" name="任意多边形 5"/>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7" name="直角三角形 6"/>
          <p:cNvSpPr/>
          <p:nvPr/>
        </p:nvSpPr>
        <p:spPr bwMode="auto">
          <a:xfrm>
            <a:off x="-6042" y="5791253"/>
            <a:ext cx="3402314" cy="1080868"/>
          </a:xfrm>
          <a:prstGeom prst="rtTriangle">
            <a:avLst/>
          </a:prstGeom>
          <a:blipFill>
            <a:blip r:embed="rId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8" name="直接连接符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燕尾形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10" name="燕尾形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defRPr/>
            </a:pPr>
            <a:endParaRPr kumimoji="0" lang="en-US"/>
          </a:p>
        </p:txBody>
      </p:sp>
      <p:sp>
        <p:nvSpPr>
          <p:cNvPr id="4" name="文本占位符 3"/>
          <p:cNvSpPr>
            <a:spLocks noGrp="1"/>
          </p:cNvSpPr>
          <p:nvPr>
            <p:ph type="body" sz="half" idx="2"/>
          </p:nvPr>
        </p:nvSpPr>
        <p:spPr>
          <a:xfrm>
            <a:off x="1141232" y="5443402"/>
            <a:ext cx="7162800" cy="648232"/>
          </a:xfrm>
          <a:noFill/>
        </p:spPr>
        <p:txBody>
          <a:bodyPr tIns="0"/>
          <a:lstStyle>
            <a:lvl1pPr marL="0" marR="18415" indent="0" algn="r">
              <a:buNone/>
              <a:defRPr sz="1400"/>
            </a:lvl1pPr>
            <a:lvl2pPr>
              <a:defRPr sz="1200"/>
            </a:lvl2pPr>
            <a:lvl3pPr>
              <a:defRPr sz="1000"/>
            </a:lvl3pPr>
            <a:lvl4pPr>
              <a:defRPr sz="900"/>
            </a:lvl4pPr>
            <a:lvl5pPr>
              <a:defRPr sz="900"/>
            </a:lvl5pPr>
          </a:lstStyle>
          <a:p>
            <a:pPr lvl="0"/>
            <a:r>
              <a:rPr lang="zh-CN" altLang="en-US"/>
              <a:t>单击此处编辑母版文本样式</a:t>
            </a:r>
            <a:endParaRPr lang="zh-CN" altLang="en-US"/>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lstStyle>
          <a:p>
            <a:pPr lvl="0"/>
            <a:r>
              <a:rPr lang="zh-CN" altLang="en-US" noProof="0"/>
              <a:t>单击图标添加图片</a:t>
            </a:r>
            <a:endParaRPr lang="en-US" noProof="0" dirty="0"/>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lstStyle>
          <a:p>
            <a:r>
              <a:rPr lang="zh-CN" altLang="en-US"/>
              <a:t>单击此处编辑母版标题样式</a:t>
            </a:r>
            <a:endParaRPr lang="en-US"/>
          </a:p>
        </p:txBody>
      </p:sp>
      <p:sp>
        <p:nvSpPr>
          <p:cNvPr id="11" name="日期占位符 4"/>
          <p:cNvSpPr>
            <a:spLocks noGrp="1"/>
          </p:cNvSpPr>
          <p:nvPr>
            <p:ph type="dt" sz="half" idx="10"/>
          </p:nvPr>
        </p:nvSpPr>
        <p:spPr/>
        <p:txBody>
          <a:bodyPr/>
          <a:lstStyle>
            <a:lvl1pPr>
              <a:defRPr>
                <a:solidFill>
                  <a:schemeClr val="tx1"/>
                </a:solidFill>
              </a:defRPr>
            </a:lvl1pPr>
          </a:lstStyle>
          <a:p>
            <a:pPr>
              <a:defRPr/>
            </a:pPr>
            <a:endParaRPr lang="en-US" altLang="zh-CN"/>
          </a:p>
        </p:txBody>
      </p:sp>
      <p:sp>
        <p:nvSpPr>
          <p:cNvPr id="12" name="页脚占位符 5"/>
          <p:cNvSpPr>
            <a:spLocks noGrp="1"/>
          </p:cNvSpPr>
          <p:nvPr>
            <p:ph type="ftr" sz="quarter" idx="11"/>
          </p:nvPr>
        </p:nvSpPr>
        <p:spPr/>
        <p:txBody>
          <a:bodyPr/>
          <a:lstStyle>
            <a:lvl1pPr>
              <a:defRPr>
                <a:solidFill>
                  <a:schemeClr val="tx1"/>
                </a:solidFill>
              </a:defRPr>
            </a:lvl1pPr>
          </a:lstStyle>
          <a:p>
            <a:pPr>
              <a:defRPr/>
            </a:pPr>
            <a:endParaRPr lang="en-US" altLang="zh-CN"/>
          </a:p>
        </p:txBody>
      </p:sp>
      <p:sp>
        <p:nvSpPr>
          <p:cNvPr id="13" name="灯片编号占位符 6"/>
          <p:cNvSpPr>
            <a:spLocks noGrp="1"/>
          </p:cNvSpPr>
          <p:nvPr>
            <p:ph type="sldNum" sz="quarter" idx="12"/>
          </p:nvPr>
        </p:nvSpPr>
        <p:spPr/>
        <p:txBody>
          <a:bodyPr/>
          <a:lstStyle>
            <a:lvl1pPr>
              <a:defRPr>
                <a:solidFill>
                  <a:schemeClr val="tx1"/>
                </a:solidFill>
              </a:defRPr>
            </a:lvl1pPr>
          </a:lstStyle>
          <a:p>
            <a:pPr>
              <a:defRPr/>
            </a:pPr>
            <a:fld id="{B1692241-6B1D-43A0-9B9A-C9966DB5950E}" type="slidenum">
              <a:rPr lang="en-US" altLang="zh-CN"/>
            </a:fld>
            <a:endParaRPr lang="en-US" altLang="zh-CN"/>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p:nvPr/>
        </p:nvSpPr>
        <p:spPr bwMode="auto">
          <a:xfrm>
            <a:off x="715963" y="5002213"/>
            <a:ext cx="3802062" cy="1443037"/>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kumimoji="0" lang="en-US"/>
          </a:p>
        </p:txBody>
      </p:sp>
      <p:sp>
        <p:nvSpPr>
          <p:cNvPr id="12" name="任意多边形 11"/>
          <p:cNvSpPr/>
          <p:nvPr/>
        </p:nvSpPr>
        <p:spPr bwMode="auto">
          <a:xfrm>
            <a:off x="-53975" y="5784850"/>
            <a:ext cx="380206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a:lstStyle/>
          <a:p>
            <a:pPr>
              <a:defRPr/>
            </a:pPr>
            <a:endParaRPr kumimoji="0" lang="en-US"/>
          </a:p>
        </p:txBody>
      </p:sp>
      <p:sp>
        <p:nvSpPr>
          <p:cNvPr id="14" name="直角三角形 13"/>
          <p:cNvSpPr/>
          <p:nvPr/>
        </p:nvSpPr>
        <p:spPr bwMode="auto">
          <a:xfrm>
            <a:off x="-6042" y="5791253"/>
            <a:ext cx="3402314" cy="1080868"/>
          </a:xfrm>
          <a:prstGeom prst="rtTriangle">
            <a:avLst/>
          </a:prstGeom>
          <a:blipFill>
            <a:blip r:embed="rId12" cstate="print">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zh-CN" altLang="en-US"/>
              <a:t>单击此处编辑母版标题样式</a:t>
            </a:r>
            <a:endParaRPr lang="en-US"/>
          </a:p>
        </p:txBody>
      </p:sp>
      <p:sp>
        <p:nvSpPr>
          <p:cNvPr id="7177" name="文本占位符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a:p>
        </p:txBody>
      </p:sp>
      <p:sp>
        <p:nvSpPr>
          <p:cNvPr id="10" name="日期占位符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a:solidFill>
                  <a:schemeClr val="tx1"/>
                </a:solidFill>
              </a:defRPr>
            </a:lvl1pPr>
          </a:lstStyle>
          <a:p>
            <a:pPr>
              <a:defRPr/>
            </a:pPr>
            <a:endParaRPr lang="en-US" altLang="zh-CN"/>
          </a:p>
        </p:txBody>
      </p:sp>
      <p:sp>
        <p:nvSpPr>
          <p:cNvPr id="22" name="页脚占位符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defRPr>
            </a:lvl1pPr>
          </a:lstStyle>
          <a:p>
            <a:pPr>
              <a:defRPr/>
            </a:pPr>
            <a:endParaRPr lang="en-US" altLang="zh-CN"/>
          </a:p>
        </p:txBody>
      </p:sp>
      <p:sp>
        <p:nvSpPr>
          <p:cNvPr id="18" name="灯片编号占位符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a:solidFill>
                  <a:schemeClr val="tx1"/>
                </a:solidFill>
              </a:defRPr>
            </a:lvl1pPr>
          </a:lstStyle>
          <a:p>
            <a:pPr>
              <a:defRPr/>
            </a:pPr>
            <a:fld id="{C500282D-F9E6-4FC8-8059-555CBD17CF9B}" type="slidenum">
              <a:rPr lang="en-US" altLang="zh-CN"/>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2pPr>
      <a:lvl3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3pPr>
      <a:lvl4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4pPr>
      <a:lvl5pPr algn="l" rtl="0" eaLnBrk="0" fontAlgn="base" hangingPunct="0">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5pPr>
      <a:lvl6pPr marL="4572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6pPr>
      <a:lvl7pPr marL="9144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7pPr>
      <a:lvl8pPr marL="13716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8pPr>
      <a:lvl9pPr marL="1828800" algn="l" rtl="0" fontAlgn="base">
        <a:spcBef>
          <a:spcPct val="0"/>
        </a:spcBef>
        <a:spcAft>
          <a:spcPct val="0"/>
        </a:spcAft>
        <a:defRPr sz="4100" b="1">
          <a:solidFill>
            <a:schemeClr val="tx2"/>
          </a:solidFill>
          <a:latin typeface="Lucida Sans Unicode" panose="020B0602030504020204" pitchFamily="34" charset="0"/>
          <a:ea typeface="黑体" panose="02010609060101010101" pitchFamily="49" charset="-122"/>
        </a:defRPr>
      </a:lvl9pPr>
    </p:titleStyle>
    <p:body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package" Target="../embeddings/Document1.docx"/></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2.xml"/><Relationship Id="rId2" Type="http://schemas.microsoft.com/office/2007/relationships/hdphoto" Target="../media/image23.wdp"/><Relationship Id="rId1"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28.emf"/><Relationship Id="rId1" Type="http://schemas.openxmlformats.org/officeDocument/2006/relationships/package" Target="../embeddings/Document2.docx"/></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38.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4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4.png"/><Relationship Id="rId1" Type="http://schemas.openxmlformats.org/officeDocument/2006/relationships/image" Target="../media/image49.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1"/>
          </p:nvPr>
        </p:nvSpPr>
        <p:spPr>
          <a:xfrm>
            <a:off x="500063" y="1268760"/>
            <a:ext cx="8229600" cy="5026297"/>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美国国家标准研究技术所</a:t>
            </a:r>
            <a:r>
              <a:rPr kumimoji="1" lang="en-US" altLang="zh-CN" sz="2400" kern="0" dirty="0">
                <a:solidFill>
                  <a:srgbClr val="40458C"/>
                </a:solidFill>
                <a:latin typeface="Tahoma" panose="020B0604030504040204"/>
              </a:rPr>
              <a:t>(NIST)</a:t>
            </a:r>
            <a:r>
              <a:rPr kumimoji="1" lang="zh-CN" altLang="en-US" sz="2400" kern="0" dirty="0">
                <a:solidFill>
                  <a:srgbClr val="40458C"/>
                </a:solidFill>
                <a:latin typeface="Tahoma" panose="020B0604030504040204"/>
              </a:rPr>
              <a:t>在</a:t>
            </a:r>
            <a:r>
              <a:rPr kumimoji="1" lang="en-US" altLang="zh-CN" sz="2400" kern="0" dirty="0">
                <a:solidFill>
                  <a:srgbClr val="40458C"/>
                </a:solidFill>
                <a:latin typeface="Tahoma" panose="020B0604030504040204"/>
              </a:rPr>
              <a:t>2001</a:t>
            </a:r>
            <a:r>
              <a:rPr kumimoji="1" lang="zh-CN" altLang="en-US" sz="2400" kern="0" dirty="0">
                <a:solidFill>
                  <a:srgbClr val="40458C"/>
                </a:solidFill>
                <a:latin typeface="Tahoma" panose="020B0604030504040204"/>
              </a:rPr>
              <a:t>年发布了高级加密标准</a:t>
            </a:r>
            <a:r>
              <a:rPr kumimoji="1" lang="en-US" altLang="zh-CN" sz="2400" kern="0" dirty="0">
                <a:solidFill>
                  <a:srgbClr val="40458C"/>
                </a:solidFill>
                <a:latin typeface="Tahoma" panose="020B0604030504040204"/>
              </a:rPr>
              <a:t>(AES)</a:t>
            </a:r>
            <a:r>
              <a:rPr kumimoji="1" lang="zh-CN" altLang="en-US" sz="2400" kern="0" dirty="0">
                <a:solidFill>
                  <a:srgbClr val="40458C"/>
                </a:solidFill>
                <a:latin typeface="Tahoma" panose="020B0604030504040204"/>
              </a:rPr>
              <a:t>。</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en-US" altLang="zh-CN" b="1" kern="0" dirty="0">
                <a:solidFill>
                  <a:srgbClr val="000000"/>
                </a:solidFill>
                <a:latin typeface="Tahoma" panose="020B0604030504040204"/>
                <a:ea typeface="宋体" panose="02010600030101010101" pitchFamily="2" charset="-122"/>
              </a:rPr>
              <a:t>AES</a:t>
            </a:r>
            <a:r>
              <a:rPr kumimoji="1" lang="zh-CN" altLang="en-US" b="1" kern="0" dirty="0">
                <a:solidFill>
                  <a:srgbClr val="000000"/>
                </a:solidFill>
                <a:latin typeface="Tahoma" panose="020B0604030504040204"/>
                <a:ea typeface="宋体" panose="02010600030101010101" pitchFamily="2" charset="-122"/>
              </a:rPr>
              <a:t>是一个对称分组密码算法，旨在取代</a:t>
            </a:r>
            <a:r>
              <a:rPr kumimoji="1" lang="en-US" altLang="zh-CN" b="1" kern="0" dirty="0">
                <a:solidFill>
                  <a:srgbClr val="000000"/>
                </a:solidFill>
                <a:latin typeface="Tahoma" panose="020B0604030504040204"/>
                <a:ea typeface="宋体" panose="02010600030101010101" pitchFamily="2" charset="-122"/>
              </a:rPr>
              <a:t>DES</a:t>
            </a:r>
            <a:r>
              <a:rPr kumimoji="1" lang="zh-CN" altLang="en-US" b="1" kern="0" dirty="0">
                <a:solidFill>
                  <a:srgbClr val="000000"/>
                </a:solidFill>
                <a:latin typeface="Tahoma" panose="020B0604030504040204"/>
                <a:ea typeface="宋体" panose="02010600030101010101" pitchFamily="2" charset="-122"/>
              </a:rPr>
              <a:t>成为广泛使用的标准。由于对称密码的结构都很复杂，因此本章介绍简化版的</a:t>
            </a:r>
            <a:r>
              <a:rPr kumimoji="1" lang="en-US" altLang="zh-CN" b="1" kern="0" dirty="0">
                <a:solidFill>
                  <a:srgbClr val="000000"/>
                </a:solidFill>
                <a:latin typeface="Tahoma" panose="020B0604030504040204"/>
                <a:ea typeface="宋体" panose="02010600030101010101" pitchFamily="2" charset="-122"/>
              </a:rPr>
              <a:t>AES</a:t>
            </a:r>
            <a:r>
              <a:rPr kumimoji="1" lang="zh-CN" altLang="en-US" b="1" kern="0" dirty="0">
                <a:solidFill>
                  <a:srgbClr val="000000"/>
                </a:solidFill>
                <a:latin typeface="Tahoma" panose="020B0604030504040204"/>
                <a:ea typeface="宋体" panose="02010600030101010101" pitchFamily="2" charset="-122"/>
              </a:rPr>
              <a:t>。</a:t>
            </a:r>
            <a:endParaRPr kumimoji="1" lang="en-US" altLang="zh-CN" b="1" kern="0" dirty="0">
              <a:solidFill>
                <a:srgbClr val="000000"/>
              </a:solidFill>
              <a:latin typeface="Tahoma" panose="020B0604030504040204"/>
              <a:ea typeface="宋体" panose="02010600030101010101" pitchFamily="2" charset="-122"/>
            </a:endParaRPr>
          </a:p>
        </p:txBody>
      </p:sp>
      <p:sp>
        <p:nvSpPr>
          <p:cNvPr id="20482" name="Rectangle 2"/>
          <p:cNvSpPr>
            <a:spLocks noGrp="1" noChangeArrowheads="1"/>
          </p:cNvSpPr>
          <p:nvPr>
            <p:ph type="title"/>
          </p:nvPr>
        </p:nvSpPr>
        <p:spPr>
          <a:xfrm>
            <a:off x="457200" y="346646"/>
            <a:ext cx="8229600" cy="634082"/>
          </a:xfrm>
        </p:spPr>
        <p:txBody>
          <a:bodyPr>
            <a:normAutofit fontScale="90000"/>
          </a:bodyPr>
          <a:lstStyle/>
          <a:p>
            <a:pPr algn="ctr" eaLnBrk="1" fontAlgn="auto" hangingPunct="1">
              <a:spcAft>
                <a:spcPts val="0"/>
              </a:spcAft>
              <a:defRPr/>
            </a:pPr>
            <a:r>
              <a:rPr lang="zh-CN" altLang="en-US" dirty="0"/>
              <a:t>第六章</a:t>
            </a:r>
            <a:r>
              <a:rPr lang="en-US" dirty="0"/>
              <a:t> –</a:t>
            </a:r>
            <a:r>
              <a:rPr lang="zh-CN" altLang="en-US" dirty="0"/>
              <a:t>高级加密标准</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457200" y="692696"/>
            <a:ext cx="8229600" cy="4525962"/>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同样地，密钥也被描述为字节的方阵。这个密钥接着被扩展为密钥字阵列。下图展示了</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位密钥的扩展。每个字是</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位的密钥最终扩展为</a:t>
            </a:r>
            <a:r>
              <a:rPr lang="en-US" altLang="zh-CN" sz="2000" b="1" kern="0" dirty="0">
                <a:solidFill>
                  <a:srgbClr val="000000"/>
                </a:solidFill>
                <a:latin typeface="Tahoma" panose="020B0604030504040204"/>
                <a:ea typeface="宋体" panose="02010600030101010101" pitchFamily="2" charset="-122"/>
              </a:rPr>
              <a:t>44</a:t>
            </a:r>
            <a:r>
              <a:rPr lang="zh-CN" altLang="en-US" sz="2000" b="1" kern="0" dirty="0">
                <a:solidFill>
                  <a:srgbClr val="000000"/>
                </a:solidFill>
                <a:latin typeface="Tahoma" panose="020B0604030504040204"/>
                <a:ea typeface="宋体" panose="02010600030101010101" pitchFamily="2" charset="-122"/>
              </a:rPr>
              <a:t>字的序列。</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注意在矩阵中字节是按照列进行排序的。所以加密算法的</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位明文分组输入的前四个字节被按顺序放在了</a:t>
            </a:r>
            <a:r>
              <a:rPr lang="en-US" altLang="zh-CN" sz="2000" b="1" kern="0" dirty="0">
                <a:solidFill>
                  <a:srgbClr val="000000"/>
                </a:solidFill>
                <a:latin typeface="Tahoma" panose="020B0604030504040204"/>
                <a:ea typeface="宋体" panose="02010600030101010101" pitchFamily="2" charset="-122"/>
              </a:rPr>
              <a:t>in</a:t>
            </a:r>
            <a:r>
              <a:rPr lang="zh-CN" altLang="en-US" sz="2000" b="1" kern="0" dirty="0">
                <a:solidFill>
                  <a:srgbClr val="000000"/>
                </a:solidFill>
                <a:latin typeface="Tahoma" panose="020B0604030504040204"/>
                <a:ea typeface="宋体" panose="02010600030101010101" pitchFamily="2" charset="-122"/>
              </a:rPr>
              <a:t>矩阵的第一列，接着的四个字节放在了第二列，等等。</a:t>
            </a:r>
            <a:endParaRPr lang="en-US" altLang="zh-CN" sz="2000" b="1" kern="0" dirty="0">
              <a:solidFill>
                <a:srgbClr val="000000"/>
              </a:solidFill>
              <a:latin typeface="Tahoma" panose="020B0604030504040204"/>
              <a:ea typeface="宋体" panose="02010600030101010101" pitchFamily="2" charset="-122"/>
            </a:endParaRPr>
          </a:p>
        </p:txBody>
      </p:sp>
      <p:pic>
        <p:nvPicPr>
          <p:cNvPr id="512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979712" y="3343776"/>
            <a:ext cx="6359799" cy="29562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476672"/>
                <a:ext cx="8229600" cy="4525962"/>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密钥由</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轮组成，其中轮数依赖于密钥长度：</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字节密钥是</a:t>
                </a:r>
                <a:r>
                  <a:rPr lang="en-US" altLang="zh-CN" sz="2000" b="1" kern="0" dirty="0">
                    <a:solidFill>
                      <a:srgbClr val="000000"/>
                    </a:solidFill>
                    <a:latin typeface="Tahoma" panose="020B0604030504040204"/>
                    <a:ea typeface="宋体" panose="02010600030101010101" pitchFamily="2" charset="-122"/>
                  </a:rPr>
                  <a:t>10</a:t>
                </a:r>
                <a:r>
                  <a:rPr lang="zh-CN" altLang="en-US" sz="2000" b="1" kern="0" dirty="0">
                    <a:solidFill>
                      <a:srgbClr val="000000"/>
                    </a:solidFill>
                    <a:latin typeface="Tahoma" panose="020B0604030504040204"/>
                    <a:ea typeface="宋体" panose="02010600030101010101" pitchFamily="2" charset="-122"/>
                  </a:rPr>
                  <a:t>轮，</a:t>
                </a:r>
                <a:r>
                  <a:rPr lang="en-US" altLang="zh-CN" sz="2000" b="1" kern="0" dirty="0">
                    <a:solidFill>
                      <a:srgbClr val="000000"/>
                    </a:solidFill>
                    <a:latin typeface="Tahoma" panose="020B0604030504040204"/>
                    <a:ea typeface="宋体" panose="02010600030101010101" pitchFamily="2" charset="-122"/>
                  </a:rPr>
                  <a:t>24</a:t>
                </a:r>
                <a:r>
                  <a:rPr lang="zh-CN" altLang="en-US" sz="2000" b="1" kern="0" dirty="0">
                    <a:solidFill>
                      <a:srgbClr val="000000"/>
                    </a:solidFill>
                    <a:latin typeface="Tahoma" panose="020B0604030504040204"/>
                    <a:ea typeface="宋体" panose="02010600030101010101" pitchFamily="2" charset="-122"/>
                  </a:rPr>
                  <a:t>字节密钥对应</a:t>
                </a:r>
                <a:r>
                  <a:rPr lang="en-US" altLang="zh-CN" sz="2000" b="1" kern="0" dirty="0">
                    <a:solidFill>
                      <a:srgbClr val="000000"/>
                    </a:solidFill>
                    <a:latin typeface="Tahoma" panose="020B0604030504040204"/>
                    <a:ea typeface="宋体" panose="02010600030101010101" pitchFamily="2" charset="-122"/>
                  </a:rPr>
                  <a:t>12</a:t>
                </a:r>
                <a:r>
                  <a:rPr lang="zh-CN" altLang="en-US" sz="2000" b="1" kern="0" dirty="0">
                    <a:solidFill>
                      <a:srgbClr val="000000"/>
                    </a:solidFill>
                    <a:latin typeface="Tahoma" panose="020B0604030504040204"/>
                    <a:ea typeface="宋体" panose="02010600030101010101" pitchFamily="2" charset="-122"/>
                  </a:rPr>
                  <a:t>轮，</a:t>
                </a:r>
                <a:r>
                  <a:rPr lang="en-US" altLang="zh-CN" sz="2000" b="1" kern="0" dirty="0">
                    <a:solidFill>
                      <a:srgbClr val="000000"/>
                    </a:solidFill>
                    <a:latin typeface="Tahoma" panose="020B0604030504040204"/>
                    <a:ea typeface="宋体" panose="02010600030101010101" pitchFamily="2" charset="-122"/>
                  </a:rPr>
                  <a:t>32</a:t>
                </a:r>
                <a:r>
                  <a:rPr lang="zh-CN" altLang="en-US" sz="2000" b="1" kern="0" dirty="0">
                    <a:solidFill>
                      <a:srgbClr val="000000"/>
                    </a:solidFill>
                    <a:latin typeface="Tahoma" panose="020B0604030504040204"/>
                    <a:ea typeface="宋体" panose="02010600030101010101" pitchFamily="2" charset="-122"/>
                  </a:rPr>
                  <a:t>字节密钥对应</a:t>
                </a:r>
                <a:r>
                  <a:rPr lang="en-US" altLang="zh-CN" sz="2000" b="1" kern="0" dirty="0">
                    <a:solidFill>
                      <a:srgbClr val="000000"/>
                    </a:solidFill>
                    <a:latin typeface="Tahoma" panose="020B0604030504040204"/>
                    <a:ea typeface="宋体" panose="02010600030101010101" pitchFamily="2" charset="-122"/>
                  </a:rPr>
                  <a:t>14</a:t>
                </a:r>
                <a:r>
                  <a:rPr lang="zh-CN" altLang="en-US" sz="2000" b="1" kern="0" dirty="0">
                    <a:solidFill>
                      <a:srgbClr val="000000"/>
                    </a:solidFill>
                    <a:latin typeface="Tahoma" panose="020B0604030504040204"/>
                    <a:ea typeface="宋体" panose="02010600030101010101" pitchFamily="2" charset="-122"/>
                  </a:rPr>
                  <a:t>轮。前</a:t>
                </a:r>
                <a:r>
                  <a:rPr lang="en-US" altLang="zh-CN" sz="2000" b="1" kern="0" dirty="0">
                    <a:solidFill>
                      <a:srgbClr val="000000"/>
                    </a:solidFill>
                    <a:latin typeface="Tahoma" panose="020B0604030504040204"/>
                    <a:ea typeface="宋体" panose="02010600030101010101" pitchFamily="2" charset="-122"/>
                  </a:rPr>
                  <a:t>N-1</a:t>
                </a:r>
                <a:r>
                  <a:rPr lang="zh-CN" altLang="en-US" sz="2000" b="1" kern="0" dirty="0">
                    <a:solidFill>
                      <a:srgbClr val="000000"/>
                    </a:solidFill>
                    <a:latin typeface="Tahoma" panose="020B0604030504040204"/>
                    <a:ea typeface="宋体" panose="02010600030101010101" pitchFamily="2" charset="-122"/>
                  </a:rPr>
                  <a:t>轮由</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个不同的变换组成：字节代替，行移位，列混淆和轮密钥加。</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最后一轮仅包含</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个变换，而在第一轮的前面有一个起始的单变换</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轮密钥加</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，可以视为</a:t>
                </a:r>
                <a:r>
                  <a:rPr lang="en-US" altLang="zh-CN" sz="2000" b="1" kern="0" dirty="0">
                    <a:solidFill>
                      <a:srgbClr val="000000"/>
                    </a:solidFill>
                    <a:latin typeface="Tahoma" panose="020B0604030504040204"/>
                    <a:ea typeface="宋体" panose="02010600030101010101" pitchFamily="2" charset="-122"/>
                  </a:rPr>
                  <a:t>0</a:t>
                </a:r>
                <a:r>
                  <a:rPr lang="zh-CN" altLang="en-US" sz="2000" b="1" kern="0" dirty="0">
                    <a:solidFill>
                      <a:srgbClr val="000000"/>
                    </a:solidFill>
                    <a:latin typeface="Tahoma" panose="020B0604030504040204"/>
                    <a:ea typeface="宋体" panose="02010600030101010101" pitchFamily="2" charset="-122"/>
                  </a:rPr>
                  <a:t>轮。每一个变换输入一个或多个</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𝟒</m:t>
                    </m:r>
                  </m:oMath>
                </a14:m>
                <a:r>
                  <a:rPr lang="zh-CN" altLang="en-US" sz="2000" b="1" kern="0" dirty="0">
                    <a:solidFill>
                      <a:srgbClr val="000000"/>
                    </a:solidFill>
                    <a:latin typeface="Tahoma" panose="020B0604030504040204"/>
                    <a:ea typeface="宋体" panose="02010600030101010101" pitchFamily="2" charset="-122"/>
                  </a:rPr>
                  <a:t>的矩阵，并输出一个</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𝟒</m:t>
                    </m:r>
                  </m:oMath>
                </a14:m>
                <a:r>
                  <a:rPr lang="zh-CN" altLang="en-US" sz="2000" b="1" kern="0" dirty="0">
                    <a:solidFill>
                      <a:srgbClr val="000000"/>
                    </a:solidFill>
                    <a:latin typeface="Tahoma" panose="020B0604030504040204"/>
                    <a:ea typeface="宋体" panose="02010600030101010101" pitchFamily="2" charset="-122"/>
                  </a:rPr>
                  <a:t>的矩阵。</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每轮的输出是一个</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𝟒</m:t>
                    </m:r>
                  </m:oMath>
                </a14:m>
                <a:r>
                  <a:rPr lang="zh-CN" altLang="en-US" sz="2000" b="1" kern="0" dirty="0">
                    <a:solidFill>
                      <a:srgbClr val="000000"/>
                    </a:solidFill>
                    <a:latin typeface="Tahoma" panose="020B0604030504040204"/>
                    <a:ea typeface="宋体" panose="02010600030101010101" pitchFamily="2" charset="-122"/>
                  </a:rPr>
                  <a:t>的矩阵，最后一轮的输出为密文。同样，密钥扩展函数产生</a:t>
                </a:r>
                <a:r>
                  <a:rPr lang="en-US" altLang="zh-CN" sz="2000" b="1" kern="0" dirty="0">
                    <a:solidFill>
                      <a:srgbClr val="000000"/>
                    </a:solidFill>
                    <a:latin typeface="Tahoma" panose="020B0604030504040204"/>
                    <a:ea typeface="宋体" panose="02010600030101010101" pitchFamily="2" charset="-122"/>
                  </a:rPr>
                  <a:t>N+1</a:t>
                </a:r>
                <a:r>
                  <a:rPr lang="zh-CN" altLang="en-US" sz="2000" b="1" kern="0" dirty="0">
                    <a:solidFill>
                      <a:srgbClr val="000000"/>
                    </a:solidFill>
                    <a:latin typeface="Tahoma" panose="020B0604030504040204"/>
                    <a:ea typeface="宋体" panose="02010600030101010101" pitchFamily="2" charset="-122"/>
                  </a:rPr>
                  <a:t>轮密钥，它们是互不相同的</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𝟒</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𝟒</m:t>
                    </m:r>
                  </m:oMath>
                </a14:m>
                <a:r>
                  <a:rPr lang="zh-CN" altLang="en-US" sz="2000" b="1" kern="0" dirty="0">
                    <a:solidFill>
                      <a:srgbClr val="000000"/>
                    </a:solidFill>
                    <a:latin typeface="Tahoma" panose="020B0604030504040204"/>
                    <a:ea typeface="宋体" panose="02010600030101010101" pitchFamily="2" charset="-122"/>
                  </a:rPr>
                  <a:t>矩阵。每一个轮密钥作为每一轮的轮密钥加变换的一种输入。</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476672"/>
                <a:ext cx="8229600" cy="4525962"/>
              </a:xfrm>
              <a:blipFill rotWithShape="1">
                <a:blip r:embed="rId1"/>
                <a:stretch>
                  <a:fillRect t="-9" b="2"/>
                </a:stretch>
              </a:blipFill>
            </p:spPr>
            <p:txBody>
              <a:bodyPr/>
              <a:lstStyle/>
              <a:p>
                <a:r>
                  <a:rPr lang="zh-CN" altLang="en-US">
                    <a:noFill/>
                  </a:rPr>
                  <a:t> </a:t>
                </a:r>
              </a:p>
            </p:txBody>
          </p:sp>
        </mc:Fallback>
      </mc:AlternateContent>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4653136"/>
            <a:ext cx="7979322" cy="1988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5.2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12184" y="-27384"/>
            <a:ext cx="5220244" cy="695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内容占位符 1"/>
          <p:cNvSpPr>
            <a:spLocks noGrp="1"/>
          </p:cNvSpPr>
          <p:nvPr>
            <p:ph idx="1"/>
          </p:nvPr>
        </p:nvSpPr>
        <p:spPr>
          <a:xfrm>
            <a:off x="457200" y="692696"/>
            <a:ext cx="2962672" cy="4525962"/>
          </a:xfrm>
        </p:spPr>
        <p:txBody>
          <a:bodyPr/>
          <a:lstStyle/>
          <a:p>
            <a:pPr marL="0" lvl="2" indent="0" eaLnBrk="1" hangingPunct="1">
              <a:lnSpc>
                <a:spcPct val="130000"/>
              </a:lnSpc>
              <a:spcBef>
                <a:spcPct val="20000"/>
              </a:spcBef>
              <a:buClr>
                <a:srgbClr val="4768F5"/>
              </a:buClr>
              <a:buSzPct val="60000"/>
              <a:buNone/>
            </a:pPr>
            <a:r>
              <a:rPr kumimoji="1" lang="en-US" altLang="zh-CN" sz="2000" kern="0" dirty="0">
                <a:solidFill>
                  <a:srgbClr val="40458C"/>
                </a:solidFill>
                <a:latin typeface="Tahoma" panose="020B0604030504040204"/>
                <a:ea typeface="宋体" panose="02010600030101010101" pitchFamily="2" charset="-122"/>
              </a:rPr>
              <a:t>2. </a:t>
            </a:r>
            <a:r>
              <a:rPr kumimoji="1" lang="zh-CN" altLang="en-US" sz="2000" kern="0" dirty="0">
                <a:solidFill>
                  <a:srgbClr val="E24C05"/>
                </a:solidFill>
                <a:latin typeface="Tahoma" panose="020B0604030504040204"/>
                <a:ea typeface="宋体" panose="02010600030101010101" pitchFamily="2" charset="-122"/>
              </a:rPr>
              <a:t>详细结构：</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右图指明了每一轮的变换顺序，并展示了相应的解密函数。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图中加密的过程是沿着页面向下，而解密过程是沿着页面向上的。</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692696"/>
                <a:ext cx="7427168" cy="590465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kern="0" dirty="0">
                    <a:solidFill>
                      <a:srgbClr val="40458C"/>
                    </a:solidFill>
                    <a:latin typeface="Tahoma" panose="020B0604030504040204"/>
                  </a:rPr>
                  <a:t>AES</a:t>
                </a:r>
                <a:r>
                  <a:rPr kumimoji="1" lang="zh-CN" altLang="en-US" sz="2400" kern="0" dirty="0">
                    <a:solidFill>
                      <a:srgbClr val="40458C"/>
                    </a:solidFill>
                    <a:latin typeface="Tahoma" panose="020B0604030504040204"/>
                  </a:rPr>
                  <a:t>结构的一个显著特征是它不是</a:t>
                </a:r>
                <a:r>
                  <a:rPr kumimoji="1" lang="en-US" altLang="zh-CN" sz="2400" kern="0" dirty="0" err="1">
                    <a:solidFill>
                      <a:srgbClr val="40458C"/>
                    </a:solidFill>
                    <a:latin typeface="Tahoma" panose="020B0604030504040204"/>
                  </a:rPr>
                  <a:t>Feistel</a:t>
                </a:r>
                <a:r>
                  <a:rPr kumimoji="1" lang="zh-CN" altLang="en-US" sz="2400" kern="0" dirty="0">
                    <a:solidFill>
                      <a:srgbClr val="40458C"/>
                    </a:solidFill>
                    <a:latin typeface="Tahoma" panose="020B0604030504040204"/>
                  </a:rPr>
                  <a:t>结构。</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err="1">
                    <a:solidFill>
                      <a:srgbClr val="000000"/>
                    </a:solidFill>
                    <a:latin typeface="Tahoma" panose="020B0604030504040204"/>
                    <a:ea typeface="宋体" panose="02010600030101010101" pitchFamily="2" charset="-122"/>
                  </a:rPr>
                  <a:t>Feistel</a:t>
                </a:r>
                <a:r>
                  <a:rPr lang="zh-CN" altLang="en-US" sz="2000" b="1" kern="0" dirty="0">
                    <a:solidFill>
                      <a:srgbClr val="000000"/>
                    </a:solidFill>
                    <a:latin typeface="Tahoma" panose="020B0604030504040204"/>
                    <a:ea typeface="宋体" panose="02010600030101010101" pitchFamily="2" charset="-122"/>
                  </a:rPr>
                  <a:t>结构，数据分组中的一半被用来修改数据分组中的另一半，然后交换这两部分。</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算法没有使用</a:t>
                </a:r>
                <a:r>
                  <a:rPr lang="en-US" altLang="zh-CN" sz="2000" b="1" kern="0" dirty="0" err="1">
                    <a:solidFill>
                      <a:srgbClr val="000000"/>
                    </a:solidFill>
                    <a:latin typeface="Tahoma" panose="020B0604030504040204"/>
                    <a:ea typeface="宋体" panose="02010600030101010101" pitchFamily="2" charset="-122"/>
                  </a:rPr>
                  <a:t>Feistel</a:t>
                </a:r>
                <a:r>
                  <a:rPr lang="zh-CN" altLang="en-US" sz="2000" b="1" kern="0" dirty="0">
                    <a:solidFill>
                      <a:srgbClr val="000000"/>
                    </a:solidFill>
                    <a:latin typeface="Tahoma" panose="020B0604030504040204"/>
                    <a:ea typeface="宋体" panose="02010600030101010101" pitchFamily="2" charset="-122"/>
                  </a:rPr>
                  <a:t>结构，而是在每一轮都使用代替和混淆将整个数据分组作为一个单一的矩阵处理。</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输入的秘钥被扩展成由</a:t>
                </a:r>
                <a:r>
                  <a:rPr kumimoji="1" lang="en-US" altLang="zh-CN" sz="2400" kern="0" dirty="0">
                    <a:solidFill>
                      <a:srgbClr val="40458C"/>
                    </a:solidFill>
                    <a:latin typeface="Tahoma" panose="020B0604030504040204"/>
                  </a:rPr>
                  <a:t>44</a:t>
                </a:r>
                <a:r>
                  <a:rPr kumimoji="1" lang="zh-CN" altLang="en-US" sz="2400" kern="0" dirty="0">
                    <a:solidFill>
                      <a:srgbClr val="40458C"/>
                    </a:solidFill>
                    <a:latin typeface="Tahoma" panose="020B0604030504040204"/>
                  </a:rPr>
                  <a:t>个</a:t>
                </a:r>
                <a:r>
                  <a:rPr kumimoji="1" lang="en-US" altLang="zh-CN" sz="2400" kern="0" dirty="0">
                    <a:solidFill>
                      <a:srgbClr val="40458C"/>
                    </a:solidFill>
                    <a:latin typeface="Tahoma" panose="020B0604030504040204"/>
                  </a:rPr>
                  <a:t>32</a:t>
                </a:r>
                <a:r>
                  <a:rPr kumimoji="1" lang="zh-CN" altLang="en-US" sz="2400" kern="0" dirty="0">
                    <a:solidFill>
                      <a:srgbClr val="40458C"/>
                    </a:solidFill>
                    <a:latin typeface="Tahoma" panose="020B0604030504040204"/>
                  </a:rPr>
                  <a:t>位字所组成的数组</a:t>
                </a:r>
                <a14:m>
                  <m:oMath xmlns:m="http://schemas.openxmlformats.org/officeDocument/2006/math">
                    <m:r>
                      <a:rPr kumimoji="1" lang="en-US" altLang="zh-CN" sz="2400" b="0" i="1" kern="0" smtClean="0">
                        <a:solidFill>
                          <a:srgbClr val="40458C"/>
                        </a:solidFill>
                        <a:latin typeface="Cambria Math" panose="02040503050406030204"/>
                      </a:rPr>
                      <m:t>𝑤</m:t>
                    </m:r>
                    <m:r>
                      <a:rPr kumimoji="1" lang="en-US" altLang="zh-CN" sz="2400" b="0" i="1" kern="0" smtClean="0">
                        <a:solidFill>
                          <a:srgbClr val="40458C"/>
                        </a:solidFill>
                        <a:latin typeface="Cambria Math" panose="02040503050406030204"/>
                      </a:rPr>
                      <m:t>[</m:t>
                    </m:r>
                    <m:r>
                      <a:rPr kumimoji="1" lang="en-US" altLang="zh-CN" sz="2400" b="0" i="1" kern="0" smtClean="0">
                        <a:solidFill>
                          <a:srgbClr val="40458C"/>
                        </a:solidFill>
                        <a:latin typeface="Cambria Math" panose="02040503050406030204"/>
                      </a:rPr>
                      <m:t>𝑖</m:t>
                    </m:r>
                    <m:r>
                      <a:rPr kumimoji="1" lang="en-US" altLang="zh-CN" sz="2400" b="0" i="1" kern="0" smtClean="0">
                        <a:solidFill>
                          <a:srgbClr val="40458C"/>
                        </a:solidFill>
                        <a:latin typeface="Cambria Math" panose="02040503050406030204"/>
                      </a:rPr>
                      <m:t>]</m:t>
                    </m:r>
                  </m:oMath>
                </a14:m>
                <a:r>
                  <a:rPr kumimoji="1" lang="zh-CN" altLang="en-US" sz="2400" kern="0" dirty="0">
                    <a:solidFill>
                      <a:srgbClr val="40458C"/>
                    </a:solidFill>
                    <a:latin typeface="Tahoma" panose="020B0604030504040204"/>
                  </a:rPr>
                  <a:t>。每一轮有</a:t>
                </a:r>
                <a:r>
                  <a:rPr kumimoji="1" lang="en-US" altLang="zh-CN" sz="2400" kern="0" dirty="0">
                    <a:solidFill>
                      <a:srgbClr val="40458C"/>
                    </a:solidFill>
                    <a:latin typeface="Tahoma" panose="020B0604030504040204"/>
                  </a:rPr>
                  <a:t>4</a:t>
                </a:r>
                <a:r>
                  <a:rPr kumimoji="1" lang="zh-CN" altLang="en-US" sz="2400" kern="0" dirty="0">
                    <a:solidFill>
                      <a:srgbClr val="40458C"/>
                    </a:solidFill>
                    <a:latin typeface="Tahoma" panose="020B0604030504040204"/>
                  </a:rPr>
                  <a:t>个不同的字</a:t>
                </a:r>
                <a:r>
                  <a:rPr kumimoji="1" lang="en-US" altLang="zh-CN" sz="2400" kern="0" dirty="0">
                    <a:solidFill>
                      <a:srgbClr val="40458C"/>
                    </a:solidFill>
                    <a:latin typeface="Tahoma" panose="020B0604030504040204"/>
                  </a:rPr>
                  <a:t>(128</a:t>
                </a:r>
                <a:r>
                  <a:rPr kumimoji="1" lang="zh-CN" altLang="en-US" sz="2400" kern="0" dirty="0">
                    <a:solidFill>
                      <a:srgbClr val="40458C"/>
                    </a:solidFill>
                    <a:latin typeface="Tahoma" panose="020B0604030504040204"/>
                  </a:rPr>
                  <a:t>位</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作为该轮的轮密钥。</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692696"/>
                <a:ext cx="7427168" cy="5904656"/>
              </a:xfrm>
              <a:blipFill rotWithShape="1">
                <a:blip r:embed="rId1"/>
                <a:stretch>
                  <a:fillRect t="-9" r="3" b="6"/>
                </a:stretch>
              </a:blipFill>
            </p:spPr>
            <p:txBody>
              <a:bodyPr/>
              <a:lstStyle/>
              <a:p>
                <a:r>
                  <a:rPr lang="zh-CN" alt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692696"/>
                <a:ext cx="7427168" cy="590465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由</a:t>
                </a:r>
                <a:r>
                  <a:rPr kumimoji="1" lang="en-US" altLang="zh-CN" sz="2400" kern="0" dirty="0">
                    <a:solidFill>
                      <a:srgbClr val="40458C"/>
                    </a:solidFill>
                    <a:latin typeface="Tahoma" panose="020B0604030504040204"/>
                  </a:rPr>
                  <a:t>4</a:t>
                </a:r>
                <a:r>
                  <a:rPr kumimoji="1" lang="zh-CN" altLang="en-US" sz="2400" kern="0" dirty="0">
                    <a:solidFill>
                      <a:srgbClr val="40458C"/>
                    </a:solidFill>
                    <a:latin typeface="Tahoma" panose="020B0604030504040204"/>
                  </a:rPr>
                  <a:t>个不同的阶段组成，包括一个置换和</a:t>
                </a:r>
                <a:r>
                  <a:rPr kumimoji="1" lang="en-US" altLang="zh-CN" sz="2400" kern="0" dirty="0">
                    <a:solidFill>
                      <a:srgbClr val="40458C"/>
                    </a:solidFill>
                    <a:latin typeface="Tahoma" panose="020B0604030504040204"/>
                  </a:rPr>
                  <a:t>3</a:t>
                </a:r>
                <a:r>
                  <a:rPr kumimoji="1" lang="zh-CN" altLang="en-US" sz="2400" kern="0" dirty="0">
                    <a:solidFill>
                      <a:srgbClr val="40458C"/>
                    </a:solidFill>
                    <a:latin typeface="Tahoma" panose="020B0604030504040204"/>
                  </a:rPr>
                  <a:t>个代替：</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字节代替：</a:t>
                </a:r>
                <a:r>
                  <a:rPr lang="zh-CN" altLang="en-US" sz="2000" b="1" kern="0" dirty="0">
                    <a:solidFill>
                      <a:srgbClr val="000000"/>
                    </a:solidFill>
                    <a:latin typeface="Tahoma" panose="020B0604030504040204"/>
                    <a:ea typeface="宋体" panose="02010600030101010101" pitchFamily="2" charset="-122"/>
                  </a:rPr>
                  <a:t>用一个</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盒完成分组的字节到字节的代替。</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行移位：</a:t>
                </a:r>
                <a:r>
                  <a:rPr lang="zh-CN" altLang="en-US" sz="2000" b="1" kern="0" dirty="0">
                    <a:solidFill>
                      <a:srgbClr val="000000"/>
                    </a:solidFill>
                    <a:latin typeface="Tahoma" panose="020B0604030504040204"/>
                    <a:ea typeface="宋体" panose="02010600030101010101" pitchFamily="2" charset="-122"/>
                  </a:rPr>
                  <a:t>一个简单的置换。</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列混淆：</a:t>
                </a:r>
                <a:r>
                  <a:rPr lang="zh-CN" altLang="en-US" sz="2000" b="1" kern="0" dirty="0">
                    <a:solidFill>
                      <a:srgbClr val="000000"/>
                    </a:solidFill>
                    <a:latin typeface="Tahoma" panose="020B0604030504040204"/>
                    <a:ea typeface="宋体" panose="02010600030101010101" pitchFamily="2" charset="-122"/>
                  </a:rPr>
                  <a:t>利用域</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𝟖</m:t>
                            </m:r>
                          </m:sup>
                        </m:sSup>
                      </m:e>
                    </m:d>
                  </m:oMath>
                </a14:m>
                <a:r>
                  <a:rPr lang="zh-CN" altLang="en-US" sz="2000" b="1" kern="0" dirty="0">
                    <a:solidFill>
                      <a:srgbClr val="000000"/>
                    </a:solidFill>
                    <a:latin typeface="Tahoma" panose="020B0604030504040204"/>
                    <a:ea typeface="宋体" panose="02010600030101010101" pitchFamily="2" charset="-122"/>
                  </a:rPr>
                  <a:t>上的算术特性的一个代替。</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dirty="0">
                    <a:solidFill>
                      <a:srgbClr val="FF0000"/>
                    </a:solidFill>
                    <a:ea typeface="宋体" panose="02010600030101010101" pitchFamily="2" charset="-122"/>
                  </a:rPr>
                  <a:t>轮密钥加：</a:t>
                </a:r>
                <a:r>
                  <a:rPr lang="zh-CN" altLang="en-US" sz="2000" b="1" kern="0" dirty="0">
                    <a:solidFill>
                      <a:srgbClr val="000000"/>
                    </a:solidFill>
                    <a:latin typeface="Tahoma" panose="020B0604030504040204"/>
                    <a:ea typeface="宋体" panose="02010600030101010101" pitchFamily="2" charset="-122"/>
                  </a:rPr>
                  <a:t>当前分组和扩展密钥的一部分进行按位</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算法结构非常简单：</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对加密和解密操作，算法由轮密钥加开始，接着执行</a:t>
                </a:r>
                <a:r>
                  <a:rPr lang="en-US" altLang="zh-CN" sz="2000" b="1" kern="0" dirty="0">
                    <a:solidFill>
                      <a:srgbClr val="000000"/>
                    </a:solidFill>
                    <a:latin typeface="Tahoma" panose="020B0604030504040204"/>
                    <a:ea typeface="宋体" panose="02010600030101010101" pitchFamily="2" charset="-122"/>
                  </a:rPr>
                  <a:t>9</a:t>
                </a:r>
                <a:r>
                  <a:rPr lang="zh-CN" altLang="en-US" sz="2000" b="1" kern="0" dirty="0">
                    <a:solidFill>
                      <a:srgbClr val="000000"/>
                    </a:solidFill>
                    <a:latin typeface="Tahoma" panose="020B0604030504040204"/>
                    <a:ea typeface="宋体" panose="02010600030101010101" pitchFamily="2" charset="-122"/>
                  </a:rPr>
                  <a:t>轮迭代运算，每轮都包含所有四个阶段的代替，接着是第</a:t>
                </a:r>
                <a:r>
                  <a:rPr lang="en-US" altLang="zh-CN" sz="2000" b="1" kern="0" dirty="0">
                    <a:solidFill>
                      <a:srgbClr val="000000"/>
                    </a:solidFill>
                    <a:latin typeface="Tahoma" panose="020B0604030504040204"/>
                    <a:ea typeface="宋体" panose="02010600030101010101" pitchFamily="2" charset="-122"/>
                  </a:rPr>
                  <a:t>10</a:t>
                </a:r>
                <a:r>
                  <a:rPr lang="zh-CN" altLang="en-US" sz="2000" b="1" kern="0" dirty="0">
                    <a:solidFill>
                      <a:srgbClr val="000000"/>
                    </a:solidFill>
                    <a:latin typeface="Tahoma" panose="020B0604030504040204"/>
                    <a:ea typeface="宋体" panose="02010600030101010101" pitchFamily="2" charset="-122"/>
                  </a:rPr>
                  <a:t>轮的</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个阶段。</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692696"/>
                <a:ext cx="7427168" cy="5904656"/>
              </a:xfrm>
              <a:blipFill rotWithShape="1">
                <a:blip r:embed="rId1"/>
                <a:stretch>
                  <a:fillRect t="-9" r="3" b="6"/>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内容占位符 3"/>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260648"/>
            <a:ext cx="8424936" cy="646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457200" y="692696"/>
            <a:ext cx="7427168" cy="590465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仅仅在轮密钥加阶段中使用密钥：</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由于这个原因，该算法以轮密钥加开始，以轮密钥加结束。如果将其他不需要密钥的运算用于算法开始或结束的阶段，在不知道密钥的情况下就能计算其逆，故不能增加算法的安全性。</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轮密钥加实质上是一种</a:t>
            </a:r>
            <a:r>
              <a:rPr kumimoji="1" lang="en-US" altLang="zh-CN" sz="2400" kern="0" dirty="0" err="1">
                <a:solidFill>
                  <a:srgbClr val="40458C"/>
                </a:solidFill>
                <a:latin typeface="Tahoma" panose="020B0604030504040204"/>
              </a:rPr>
              <a:t>Vernam</a:t>
            </a:r>
            <a:r>
              <a:rPr kumimoji="1" lang="zh-CN" altLang="en-US" sz="2400" kern="0" dirty="0">
                <a:solidFill>
                  <a:srgbClr val="40458C"/>
                </a:solidFill>
                <a:latin typeface="Tahoma" panose="020B0604030504040204"/>
              </a:rPr>
              <a:t>密码形式，就其本身是不难破译的。而另外三个阶段一起提供了混淆、扩散以及非线性功能：</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因这些阶段没有涉及密钥，故就他们自身而言，并未提供算法的安全性。我们可把该算法视为一个分组的</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加密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轮密钥加</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，接着对这个分组的混淆</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其他的</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个阶段</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，再接着又是</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加密，如此交替执行。这种方式非常有效且非常安全。</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817240" y="548680"/>
                <a:ext cx="7427168" cy="590465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每个阶段均可逆：</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对字节代替，行移位和列混淆，在解密算法中用于他们相对应的逆函数。轮密钥加的逆就是用同样的轮密钥和分组相异或，其原理就是</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𝑩</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𝑩</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𝑨</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同大多数分组密码一样，解密算法按逆序方式利用了扩展密钥：</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然而，</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的解密算法和加密算法并不一样。这是由</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的特定结构所决定的。</a:t>
                </a:r>
                <a:endParaRPr lang="en-US" altLang="zh-CN" sz="2000" b="1" kern="0" dirty="0">
                  <a:solidFill>
                    <a:srgbClr val="000000"/>
                  </a:solidFill>
                  <a:latin typeface="Tahoma" panose="020B0604030504040204"/>
                  <a:ea typeface="宋体" panose="02010600030101010101" pitchFamily="2" charset="-122"/>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一旦将所有的四个阶段求逆，很容易证明解密函数的确可以恢复原来的明文：</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加密和解密流程在纵向上是相反的。在每个水平点上</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如图中由破折号组成的线</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，状态数组在加密和解密函数中是一样的。</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817240" y="548680"/>
                <a:ext cx="7427168" cy="5904656"/>
              </a:xfrm>
              <a:blipFill rotWithShape="1">
                <a:blip r:embed="rId1"/>
                <a:stretch>
                  <a:fillRect l="-8" t="-1" r="3" b="8"/>
                </a:stretch>
              </a:blipFill>
            </p:spPr>
            <p:txBody>
              <a:bodyPr/>
              <a:lstStyle/>
              <a:p>
                <a:r>
                  <a:rPr lang="zh-CN" altLang="en-US">
                    <a:noFill/>
                  </a:rPr>
                  <a:t> </a:t>
                </a:r>
              </a:p>
            </p:txBody>
          </p:sp>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817240" y="548680"/>
            <a:ext cx="7427168" cy="590465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加密和解密过程的最后一轮均只包含</a:t>
            </a:r>
            <a:r>
              <a:rPr kumimoji="1" lang="en-US" altLang="zh-CN" sz="2400" kern="0" dirty="0">
                <a:solidFill>
                  <a:srgbClr val="40458C"/>
                </a:solidFill>
                <a:latin typeface="Tahoma" panose="020B0604030504040204"/>
              </a:rPr>
              <a:t>3</a:t>
            </a:r>
            <a:r>
              <a:rPr kumimoji="1" lang="zh-CN" altLang="en-US" sz="2400" kern="0" dirty="0">
                <a:solidFill>
                  <a:srgbClr val="40458C"/>
                </a:solidFill>
                <a:latin typeface="Tahoma" panose="020B0604030504040204"/>
              </a:rPr>
              <a:t>个阶段：</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这是由</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的特定结构所决定的，而且也是密码算法可逆性所要求的。</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第六章 </a:t>
            </a:r>
            <a:r>
              <a:rPr lang="en-US" altLang="zh-CN" sz="2000" dirty="0">
                <a:solidFill>
                  <a:srgbClr val="0070C0"/>
                </a:solidFill>
              </a:rPr>
              <a:t>–</a:t>
            </a:r>
            <a:r>
              <a:rPr lang="zh-CN" altLang="en-US" sz="2000" dirty="0">
                <a:solidFill>
                  <a:srgbClr val="0070C0"/>
                </a:solidFill>
              </a:rPr>
              <a:t>高级加密标准</a:t>
            </a:r>
            <a:endParaRPr lang="en-AU" altLang="zh-CN" sz="2000" dirty="0">
              <a:solidFill>
                <a:srgbClr val="0070C0"/>
              </a:solidFill>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6.3 AES</a:t>
            </a:r>
            <a:r>
              <a:rPr lang="zh-CN" altLang="en-US" sz="2800" dirty="0">
                <a:solidFill>
                  <a:srgbClr val="000000"/>
                </a:solidFill>
                <a:latin typeface="黑体" panose="02010609060101010101" pitchFamily="49" charset="-122"/>
              </a:rPr>
              <a:t>的变换函数</a:t>
            </a:r>
            <a:endParaRPr lang="zh-CN" altLang="en-US" sz="2800" dirty="0">
              <a:solidFill>
                <a:srgbClr val="000000"/>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611561" y="1268760"/>
                <a:ext cx="8046664" cy="4525963"/>
              </a:xfrm>
            </p:spPr>
            <p:txBody>
              <a:bodyPr>
                <a:noAutofit/>
              </a:body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1. </a:t>
                </a:r>
                <a:r>
                  <a:rPr kumimoji="1" lang="zh-CN" altLang="en-US" sz="2200" kern="0" dirty="0">
                    <a:solidFill>
                      <a:srgbClr val="E24C05"/>
                    </a:solidFill>
                    <a:latin typeface="Tahoma" panose="020B0604030504040204"/>
                    <a:ea typeface="宋体" panose="02010600030101010101" pitchFamily="2" charset="-122"/>
                  </a:rPr>
                  <a:t>字节代替变换：</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正向和逆向变换：</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被称为字节代替的正向字节代替变换是一个简单的查表操作。</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定义了一个</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盒，它是由</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𝟏𝟔</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𝟏𝟔</m:t>
                    </m:r>
                  </m:oMath>
                </a14:m>
                <a:r>
                  <a:rPr lang="zh-CN" altLang="en-US" sz="2000" b="1" kern="0" dirty="0">
                    <a:solidFill>
                      <a:srgbClr val="000000"/>
                    </a:solidFill>
                    <a:latin typeface="Tahoma" panose="020B0604030504040204"/>
                    <a:ea typeface="宋体" panose="02010600030101010101" pitchFamily="2" charset="-122"/>
                  </a:rPr>
                  <a:t>个字节组成的矩阵。包含了</a:t>
                </a:r>
                <a:r>
                  <a:rPr lang="en-US" altLang="zh-CN" sz="2000" b="1" kern="0" dirty="0">
                    <a:solidFill>
                      <a:srgbClr val="000000"/>
                    </a:solidFill>
                    <a:latin typeface="Tahoma" panose="020B0604030504040204"/>
                    <a:ea typeface="宋体" panose="02010600030101010101" pitchFamily="2" charset="-122"/>
                  </a:rPr>
                  <a:t>8</a:t>
                </a:r>
                <a:r>
                  <a:rPr lang="zh-CN" altLang="en-US" sz="2000" b="1" kern="0" dirty="0">
                    <a:solidFill>
                      <a:srgbClr val="000000"/>
                    </a:solidFill>
                    <a:latin typeface="Tahoma" panose="020B0604030504040204"/>
                    <a:ea typeface="宋体" panose="02010600030101010101" pitchFamily="2" charset="-122"/>
                  </a:rPr>
                  <a:t>位所能表示的</a:t>
                </a:r>
                <a:r>
                  <a:rPr lang="en-US" altLang="zh-CN" sz="2000" b="1" kern="0" dirty="0">
                    <a:solidFill>
                      <a:srgbClr val="000000"/>
                    </a:solidFill>
                    <a:latin typeface="Tahoma" panose="020B0604030504040204"/>
                    <a:ea typeface="宋体" panose="02010600030101010101" pitchFamily="2" charset="-122"/>
                  </a:rPr>
                  <a:t>256</a:t>
                </a:r>
                <a:r>
                  <a:rPr lang="zh-CN" altLang="en-US" sz="2000" b="1" kern="0" dirty="0">
                    <a:solidFill>
                      <a:srgbClr val="000000"/>
                    </a:solidFill>
                    <a:latin typeface="Tahoma" panose="020B0604030504040204"/>
                    <a:ea typeface="宋体" panose="02010600030101010101" pitchFamily="2" charset="-122"/>
                  </a:rPr>
                  <a:t>个数的一个置换。</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状态中每个字节按照如下的方式映射为一个新的字节：把该字节的高</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位作为行值，低</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位作为列值，以这些行列值作为索引从</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盒的对应位置取出元素作为输出。</a:t>
                </a:r>
                <a:endParaRPr lang="en-AU" altLang="zh-CN" sz="2800" dirty="0">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611561" y="1268760"/>
                <a:ext cx="8046664" cy="4525963"/>
              </a:xfrm>
              <a:blipFill rotWithShape="1">
                <a:blip r:embed="rId1"/>
                <a:stretch>
                  <a:fillRect l="-1" t="-1" r="-245" b="8"/>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1507" name="Rectangle 3"/>
              <p:cNvSpPr>
                <a:spLocks noGrp="1" noChangeArrowheads="1"/>
              </p:cNvSpPr>
              <p:nvPr>
                <p:ph idx="1"/>
              </p:nvPr>
            </p:nvSpPr>
            <p:spPr>
              <a:xfrm>
                <a:off x="428625" y="1268760"/>
                <a:ext cx="8229600" cy="4525963"/>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kern="0" dirty="0">
                    <a:solidFill>
                      <a:srgbClr val="40458C"/>
                    </a:solidFill>
                    <a:latin typeface="Tahoma" panose="020B0604030504040204"/>
                  </a:rPr>
                  <a:t>AES</a:t>
                </a:r>
                <a:r>
                  <a:rPr kumimoji="1" lang="zh-CN" altLang="en-US" sz="2400" kern="0" dirty="0">
                    <a:solidFill>
                      <a:srgbClr val="40458C"/>
                    </a:solidFill>
                    <a:latin typeface="Tahoma" panose="020B0604030504040204"/>
                  </a:rPr>
                  <a:t>中的所有运算都是在</a:t>
                </a:r>
                <a:r>
                  <a:rPr kumimoji="1" lang="en-US" altLang="zh-CN" sz="2400" kern="0" dirty="0">
                    <a:solidFill>
                      <a:srgbClr val="40458C"/>
                    </a:solidFill>
                    <a:latin typeface="Tahoma" panose="020B0604030504040204"/>
                  </a:rPr>
                  <a:t>8</a:t>
                </a:r>
                <a:r>
                  <a:rPr kumimoji="1" lang="zh-CN" altLang="en-US" sz="2400" kern="0" dirty="0">
                    <a:solidFill>
                      <a:srgbClr val="40458C"/>
                    </a:solidFill>
                    <a:latin typeface="Tahoma" panose="020B0604030504040204"/>
                  </a:rPr>
                  <a:t>位的字节上进行的。特别的，加减乘除运算都是在有限域</a:t>
                </a:r>
                <a14:m>
                  <m:oMath xmlns:m="http://schemas.openxmlformats.org/officeDocument/2006/math">
                    <m:r>
                      <a:rPr kumimoji="1" lang="en-US" altLang="zh-CN" sz="2400" b="0" i="1" kern="0" smtClean="0">
                        <a:solidFill>
                          <a:srgbClr val="40458C"/>
                        </a:solidFill>
                        <a:latin typeface="Cambria Math" panose="02040503050406030204"/>
                      </a:rPr>
                      <m:t>𝐺𝐹</m:t>
                    </m:r>
                    <m:r>
                      <a:rPr kumimoji="1" lang="en-US" altLang="zh-CN" sz="2400" b="0" i="1" kern="0" smtClean="0">
                        <a:solidFill>
                          <a:srgbClr val="40458C"/>
                        </a:solidFill>
                        <a:latin typeface="Cambria Math" panose="02040503050406030204"/>
                      </a:rPr>
                      <m:t>(</m:t>
                    </m:r>
                    <m:sSup>
                      <m:sSupPr>
                        <m:ctrlPr>
                          <a:rPr kumimoji="1" lang="en-US" altLang="zh-CN" sz="2400" b="0" i="1" kern="0" smtClean="0">
                            <a:solidFill>
                              <a:srgbClr val="40458C"/>
                            </a:solidFill>
                            <a:latin typeface="Cambria Math" panose="02040503050406030204" pitchFamily="18" charset="0"/>
                          </a:rPr>
                        </m:ctrlPr>
                      </m:sSupPr>
                      <m:e>
                        <m:r>
                          <a:rPr kumimoji="1" lang="en-US" altLang="zh-CN" sz="2400" b="0" i="1" kern="0" smtClean="0">
                            <a:solidFill>
                              <a:srgbClr val="40458C"/>
                            </a:solidFill>
                            <a:latin typeface="Cambria Math" panose="02040503050406030204"/>
                          </a:rPr>
                          <m:t>2</m:t>
                        </m:r>
                      </m:e>
                      <m:sup>
                        <m:r>
                          <a:rPr kumimoji="1" lang="en-US" altLang="zh-CN" sz="2400" b="0" i="1" kern="0" smtClean="0">
                            <a:solidFill>
                              <a:srgbClr val="40458C"/>
                            </a:solidFill>
                            <a:latin typeface="Cambria Math" panose="02040503050406030204"/>
                          </a:rPr>
                          <m:t>8</m:t>
                        </m:r>
                      </m:sup>
                    </m:sSup>
                    <m:r>
                      <a:rPr kumimoji="1" lang="en-US" altLang="zh-CN" sz="2400" b="0" i="1" kern="0" smtClean="0">
                        <a:solidFill>
                          <a:srgbClr val="40458C"/>
                        </a:solidFill>
                        <a:latin typeface="Cambria Math" panose="02040503050406030204"/>
                      </a:rPr>
                      <m:t>)</m:t>
                    </m:r>
                  </m:oMath>
                </a14:m>
                <a:r>
                  <a:rPr kumimoji="1" lang="zh-CN" altLang="en-US" sz="2400" kern="0" dirty="0">
                    <a:solidFill>
                      <a:srgbClr val="40458C"/>
                    </a:solidFill>
                    <a:latin typeface="Tahoma" panose="020B0604030504040204"/>
                  </a:rPr>
                  <a:t>上进行的。</a:t>
                </a:r>
                <a:endParaRPr kumimoji="1" lang="zh-CN" altLang="en-US"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本质上，一个域就是一个集合，在该集合内，可以进行加减乘除运算，结果不离开集合。除法遵循如下规则：</a:t>
                </a:r>
                <a14:m>
                  <m:oMath xmlns:m="http://schemas.openxmlformats.org/officeDocument/2006/math">
                    <m:r>
                      <a:rPr kumimoji="1" lang="en-US" altLang="zh-CN" sz="2000" b="1" i="1" kern="0" smtClean="0">
                        <a:solidFill>
                          <a:srgbClr val="000000"/>
                        </a:solidFill>
                        <a:latin typeface="Cambria Math" panose="02040503050406030204"/>
                        <a:ea typeface="宋体" panose="02010600030101010101" pitchFamily="2" charset="-122"/>
                      </a:rPr>
                      <m:t>𝒂</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𝒃</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𝒂</m:t>
                    </m:r>
                    <m:r>
                      <a:rPr kumimoji="1" lang="en-US" altLang="zh-CN" sz="2000" b="1" i="1" kern="0" smtClean="0">
                        <a:solidFill>
                          <a:srgbClr val="000000"/>
                        </a:solidFill>
                        <a:latin typeface="Cambria Math" panose="02040503050406030204"/>
                        <a:ea typeface="宋体" panose="02010600030101010101" pitchFamily="2" charset="-122"/>
                      </a:rPr>
                      <m:t>(</m:t>
                    </m:r>
                    <m:sSup>
                      <m:sSupPr>
                        <m:ctrlPr>
                          <a:rPr kumimoji="1" lang="en-US" altLang="zh-CN" sz="2000" b="1" i="1" kern="0" smtClean="0">
                            <a:solidFill>
                              <a:srgbClr val="000000"/>
                            </a:solidFill>
                            <a:latin typeface="Cambria Math" panose="02040503050406030204" pitchFamily="18" charset="0"/>
                            <a:ea typeface="宋体" panose="02010600030101010101" pitchFamily="2" charset="-122"/>
                          </a:rPr>
                        </m:ctrlPr>
                      </m:sSupPr>
                      <m:e>
                        <m:r>
                          <a:rPr kumimoji="1" lang="en-US" altLang="zh-CN" sz="2000" b="1" i="1" kern="0" smtClean="0">
                            <a:solidFill>
                              <a:srgbClr val="000000"/>
                            </a:solidFill>
                            <a:latin typeface="Cambria Math" panose="02040503050406030204"/>
                            <a:ea typeface="宋体" panose="02010600030101010101" pitchFamily="2" charset="-122"/>
                          </a:rPr>
                          <m:t>𝒃</m:t>
                        </m:r>
                      </m:e>
                      <m:sup>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sup>
                    </m:sSup>
                    <m:r>
                      <a:rPr kumimoji="1" lang="en-US" altLang="zh-CN" sz="2000" b="1" i="1" kern="0" smtClean="0">
                        <a:solidFill>
                          <a:srgbClr val="000000"/>
                        </a:solidFill>
                        <a:latin typeface="Cambria Math" panose="02040503050406030204"/>
                        <a:ea typeface="宋体" panose="02010600030101010101" pitchFamily="2" charset="-122"/>
                      </a:rPr>
                      <m:t>)</m:t>
                    </m:r>
                  </m:oMath>
                </a14:m>
                <a:r>
                  <a:rPr kumimoji="1" lang="zh-CN" altLang="en-US" sz="2000" b="1" kern="0" dirty="0">
                    <a:solidFill>
                      <a:srgbClr val="000000"/>
                    </a:solidFill>
                    <a:latin typeface="Tahoma" panose="020B0604030504040204"/>
                    <a:ea typeface="宋体" panose="02010600030101010101" pitchFamily="2" charset="-122"/>
                  </a:rPr>
                  <a:t>。</a:t>
                </a:r>
                <a:endParaRPr kumimoji="1"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kumimoji="1" lang="zh-CN" altLang="en-US" sz="2000" b="1" kern="0" dirty="0">
                    <a:solidFill>
                      <a:srgbClr val="000000"/>
                    </a:solidFill>
                    <a:latin typeface="Tahoma" panose="020B0604030504040204"/>
                    <a:ea typeface="宋体" panose="02010600030101010101" pitchFamily="2" charset="-122"/>
                  </a:rPr>
                  <a:t>一个有限域</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具有有限个元素</a:t>
                </a:r>
                <a:r>
                  <a:rPr kumimoji="1" lang="en-US" altLang="zh-CN" sz="2000" b="1" kern="0" dirty="0">
                    <a:solidFill>
                      <a:srgbClr val="000000"/>
                    </a:solidFill>
                    <a:latin typeface="Tahoma" panose="020B0604030504040204"/>
                    <a:ea typeface="宋体" panose="02010600030101010101" pitchFamily="2" charset="-122"/>
                  </a:rPr>
                  <a:t>)</a:t>
                </a:r>
                <a:r>
                  <a:rPr kumimoji="1" lang="zh-CN" altLang="en-US" sz="2000" b="1" kern="0" dirty="0">
                    <a:solidFill>
                      <a:srgbClr val="000000"/>
                    </a:solidFill>
                    <a:latin typeface="Tahoma" panose="020B0604030504040204"/>
                    <a:ea typeface="宋体" panose="02010600030101010101" pitchFamily="2" charset="-122"/>
                  </a:rPr>
                  <a:t>的例子是集合</a:t>
                </a:r>
                <a14:m>
                  <m:oMath xmlns:m="http://schemas.openxmlformats.org/officeDocument/2006/math">
                    <m:sSub>
                      <m:sSubPr>
                        <m:ctrlPr>
                          <a:rPr kumimoji="1" lang="en-US" altLang="zh-CN" sz="2000" b="1" i="1" kern="0">
                            <a:solidFill>
                              <a:srgbClr val="000000"/>
                            </a:solidFill>
                            <a:latin typeface="Cambria Math" panose="02040503050406030204" pitchFamily="18" charset="0"/>
                            <a:ea typeface="宋体" panose="02010600030101010101" pitchFamily="2" charset="-122"/>
                          </a:rPr>
                        </m:ctrlPr>
                      </m:sSubPr>
                      <m:e>
                        <m:r>
                          <a:rPr kumimoji="1" lang="en-US" altLang="zh-CN" sz="2000" b="1" i="1" kern="0">
                            <a:solidFill>
                              <a:srgbClr val="000000"/>
                            </a:solidFill>
                            <a:latin typeface="Cambria Math" panose="02040503050406030204"/>
                            <a:ea typeface="宋体" panose="02010600030101010101" pitchFamily="2" charset="-122"/>
                          </a:rPr>
                          <m:t>𝒁</m:t>
                        </m:r>
                      </m:e>
                      <m:sub>
                        <m:r>
                          <a:rPr kumimoji="1" lang="en-US" altLang="zh-CN" sz="2000" b="1" i="1" kern="0">
                            <a:solidFill>
                              <a:srgbClr val="000000"/>
                            </a:solidFill>
                            <a:latin typeface="Cambria Math" panose="02040503050406030204"/>
                            <a:ea typeface="宋体" panose="02010600030101010101" pitchFamily="2" charset="-122"/>
                          </a:rPr>
                          <m:t>𝒑</m:t>
                        </m:r>
                      </m:sub>
                    </m:sSub>
                    <m:r>
                      <a:rPr kumimoji="1" lang="en-US" altLang="zh-CN" sz="2000" b="1" i="1" kern="0" smtClean="0">
                        <a:solidFill>
                          <a:srgbClr val="000000"/>
                        </a:solidFill>
                        <a:latin typeface="Cambria Math" panose="02040503050406030204"/>
                        <a:ea typeface="宋体" panose="02010600030101010101" pitchFamily="2" charset="-122"/>
                      </a:rPr>
                      <m:t>=</m:t>
                    </m:r>
                    <m:d>
                      <m:dPr>
                        <m:begChr m:val="{"/>
                        <m:endChr m:val="}"/>
                        <m:ctrlPr>
                          <a:rPr kumimoji="1" lang="en-US" altLang="zh-CN" sz="2000" b="1" i="1" kern="0" smtClean="0">
                            <a:solidFill>
                              <a:srgbClr val="000000"/>
                            </a:solidFill>
                            <a:latin typeface="Cambria Math" panose="02040503050406030204" pitchFamily="18" charset="0"/>
                            <a:ea typeface="宋体" panose="02010600030101010101" pitchFamily="2" charset="-122"/>
                          </a:rPr>
                        </m:ctrlPr>
                      </m:dPr>
                      <m:e>
                        <m:r>
                          <a:rPr kumimoji="1" lang="en-US" altLang="zh-CN" sz="2000" b="1" i="1" kern="0" smtClean="0">
                            <a:solidFill>
                              <a:srgbClr val="000000"/>
                            </a:solidFill>
                            <a:latin typeface="Cambria Math" panose="02040503050406030204"/>
                            <a:ea typeface="宋体" panose="02010600030101010101" pitchFamily="2" charset="-122"/>
                          </a:rPr>
                          <m:t>𝟎</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𝟏</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宋体" panose="02010600030101010101" pitchFamily="2" charset="-122"/>
                          </a:rPr>
                          <m:t>，</m:t>
                        </m:r>
                        <m:r>
                          <a:rPr kumimoji="1" lang="en-US" altLang="zh-CN" sz="2000" b="1" i="1" kern="0" smtClean="0">
                            <a:solidFill>
                              <a:srgbClr val="000000"/>
                            </a:solidFill>
                            <a:latin typeface="Cambria Math" panose="02040503050406030204"/>
                            <a:ea typeface="Cambria Math" panose="02040503050406030204"/>
                          </a:rPr>
                          <m:t>𝒑</m:t>
                        </m:r>
                        <m:r>
                          <a:rPr kumimoji="1" lang="en-US" altLang="zh-CN" sz="2000" b="1" i="1" kern="0" smtClean="0">
                            <a:solidFill>
                              <a:srgbClr val="000000"/>
                            </a:solidFill>
                            <a:latin typeface="Cambria Math" panose="02040503050406030204"/>
                            <a:ea typeface="Cambria Math" panose="02040503050406030204"/>
                          </a:rPr>
                          <m:t>−</m:t>
                        </m:r>
                        <m:r>
                          <a:rPr kumimoji="1" lang="en-US" altLang="zh-CN" sz="2000" b="1" i="1" kern="0" smtClean="0">
                            <a:solidFill>
                              <a:srgbClr val="000000"/>
                            </a:solidFill>
                            <a:latin typeface="Cambria Math" panose="02040503050406030204"/>
                            <a:ea typeface="Cambria Math" panose="02040503050406030204"/>
                          </a:rPr>
                          <m:t>𝟏</m:t>
                        </m:r>
                      </m:e>
                    </m:d>
                  </m:oMath>
                </a14:m>
                <a:r>
                  <a:rPr kumimoji="1" lang="zh-CN" altLang="en-US" sz="2000" b="1" kern="0" dirty="0">
                    <a:solidFill>
                      <a:srgbClr val="000000"/>
                    </a:solidFill>
                    <a:latin typeface="Tahoma" panose="020B0604030504040204"/>
                    <a:ea typeface="宋体" panose="02010600030101010101" pitchFamily="2" charset="-122"/>
                  </a:rPr>
                  <a:t>，其中</a:t>
                </a:r>
                <a:r>
                  <a:rPr kumimoji="1" lang="en-US" altLang="zh-CN" sz="2000" b="1" kern="0" dirty="0">
                    <a:solidFill>
                      <a:srgbClr val="000000"/>
                    </a:solidFill>
                    <a:latin typeface="Tahoma" panose="020B0604030504040204"/>
                    <a:ea typeface="宋体" panose="02010600030101010101" pitchFamily="2" charset="-122"/>
                  </a:rPr>
                  <a:t>p</a:t>
                </a:r>
                <a:r>
                  <a:rPr kumimoji="1" lang="zh-CN" altLang="en-US" sz="2000" b="1" kern="0" dirty="0">
                    <a:solidFill>
                      <a:srgbClr val="000000"/>
                    </a:solidFill>
                    <a:latin typeface="Tahoma" panose="020B0604030504040204"/>
                    <a:ea typeface="宋体" panose="02010600030101010101" pitchFamily="2" charset="-122"/>
                  </a:rPr>
                  <a:t>是一个素数，且其内的运算是模</a:t>
                </a:r>
                <a:r>
                  <a:rPr kumimoji="1" lang="en-US" altLang="zh-CN" sz="2000" b="1" kern="0" dirty="0">
                    <a:solidFill>
                      <a:srgbClr val="000000"/>
                    </a:solidFill>
                    <a:latin typeface="Tahoma" panose="020B0604030504040204"/>
                    <a:ea typeface="宋体" panose="02010600030101010101" pitchFamily="2" charset="-122"/>
                  </a:rPr>
                  <a:t>p</a:t>
                </a:r>
                <a:r>
                  <a:rPr kumimoji="1" lang="zh-CN" altLang="en-US" sz="2000" b="1" kern="0" dirty="0">
                    <a:solidFill>
                      <a:srgbClr val="000000"/>
                    </a:solidFill>
                    <a:latin typeface="Tahoma" panose="020B0604030504040204"/>
                    <a:ea typeface="宋体" panose="02010600030101010101" pitchFamily="2" charset="-122"/>
                  </a:rPr>
                  <a:t>进行的。</a:t>
                </a:r>
                <a:endParaRPr lang="en-AU" altLang="zh-CN" sz="2800" dirty="0">
                  <a:ea typeface="宋体" panose="02010600030101010101" pitchFamily="2" charset="-122"/>
                </a:endParaRPr>
              </a:p>
            </p:txBody>
          </p:sp>
        </mc:Choice>
        <mc:Fallback>
          <p:sp>
            <p:nvSpPr>
              <p:cNvPr id="21507" name="Rectangle 3"/>
              <p:cNvSpPr>
                <a:spLocks noRot="1" noChangeAspect="1" noMove="1" noResize="1" noEditPoints="1" noAdjustHandles="1" noChangeArrowheads="1" noChangeShapeType="1" noTextEdit="1"/>
              </p:cNvSpPr>
              <p:nvPr>
                <p:ph idx="1"/>
              </p:nvPr>
            </p:nvSpPr>
            <p:spPr>
              <a:xfrm>
                <a:off x="428625" y="1268760"/>
                <a:ext cx="8229600" cy="4525963"/>
              </a:xfrm>
              <a:blipFill rotWithShape="1">
                <a:blip r:embed="rId1"/>
                <a:stretch>
                  <a:fillRect t="-1" r="-1914" b="8"/>
                </a:stretch>
              </a:blipFill>
            </p:spPr>
            <p:txBody>
              <a:bodyPr/>
              <a:lstStyle/>
              <a:p>
                <a:r>
                  <a:rPr lang="zh-CN" altLang="en-US">
                    <a:noFill/>
                  </a:rPr>
                  <a:t> </a:t>
                </a:r>
              </a:p>
            </p:txBody>
          </p:sp>
        </mc:Fallback>
      </mc:AlternateContent>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6.1 </a:t>
            </a:r>
            <a:r>
              <a:rPr lang="zh-CN" altLang="en-US" sz="2800" dirty="0">
                <a:solidFill>
                  <a:srgbClr val="000000"/>
                </a:solidFill>
                <a:latin typeface="黑体" panose="02010609060101010101" pitchFamily="49" charset="-122"/>
              </a:rPr>
              <a:t>有限域算术</a:t>
            </a:r>
            <a:endParaRPr lang="zh-CN" altLang="en-US" sz="2800" dirty="0">
              <a:solidFill>
                <a:srgbClr val="000000"/>
              </a:solidFill>
              <a:latin typeface="黑体" panose="02010609060101010101" pitchFamily="49" charset="-122"/>
            </a:endParaRPr>
          </a:p>
        </p:txBody>
      </p:sp>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第六章 </a:t>
            </a:r>
            <a:r>
              <a:rPr lang="en-US" altLang="zh-CN" sz="2000" dirty="0">
                <a:solidFill>
                  <a:srgbClr val="0070C0"/>
                </a:solidFill>
              </a:rPr>
              <a:t>–</a:t>
            </a:r>
            <a:r>
              <a:rPr lang="zh-CN" altLang="en-US" sz="2000" dirty="0">
                <a:solidFill>
                  <a:srgbClr val="0070C0"/>
                </a:solidFill>
              </a:rPr>
              <a:t>高级加密标准</a:t>
            </a:r>
            <a:endParaRPr lang="en-AU" altLang="zh-CN" sz="2000" dirty="0">
              <a:solidFill>
                <a:srgbClr val="0070C0"/>
              </a:solidFill>
              <a:ea typeface="宋体" panose="02010600030101010101"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endParaRPr lang="zh-CN" altLang="en-US" dirty="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016" y="548680"/>
            <a:ext cx="8820472" cy="5059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7" name="Text Box 6"/>
          <p:cNvSpPr txBox="1">
            <a:spLocks noChangeArrowheads="1"/>
          </p:cNvSpPr>
          <p:nvPr/>
        </p:nvSpPr>
        <p:spPr bwMode="auto">
          <a:xfrm>
            <a:off x="36512" y="5805264"/>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zh-CN" altLang="en-US" sz="2800" dirty="0">
                <a:solidFill>
                  <a:srgbClr val="000000"/>
                </a:solidFill>
                <a:latin typeface="黑体" panose="02010609060101010101" pitchFamily="49" charset="-122"/>
              </a:rPr>
              <a:t>字节代替变换</a:t>
            </a:r>
            <a:endParaRPr lang="zh-CN" altLang="en-US" sz="2800" dirty="0">
              <a:solidFill>
                <a:srgbClr val="000000"/>
              </a:solidFill>
              <a:latin typeface="黑体" panose="02010609060101010101" pitchFamily="49"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6021288"/>
            <a:ext cx="7211144" cy="432048"/>
          </a:xfrm>
        </p:spPr>
        <p:txBody>
          <a:bodyPr/>
          <a:lstStyle/>
          <a:p>
            <a:pPr marL="1905" lvl="1" indent="0" algn="ctr" defTabSz="892175" eaLnBrk="1" hangingPunct="1">
              <a:lnSpc>
                <a:spcPct val="120000"/>
              </a:lnSpc>
              <a:spcBef>
                <a:spcPct val="20000"/>
              </a:spcBef>
              <a:buClr>
                <a:srgbClr val="40458C"/>
              </a:buClr>
              <a:buSzPct val="90000"/>
              <a:buNone/>
            </a:pP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的</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a:t>
            </a:r>
            <a:endParaRPr lang="en-US" altLang="zh-CN" sz="2000" b="1" kern="0" dirty="0">
              <a:solidFill>
                <a:srgbClr val="000000"/>
              </a:solidFill>
              <a:latin typeface="Tahoma" panose="020B0604030504040204"/>
              <a:ea typeface="宋体" panose="02010600030101010101" pitchFamily="2" charset="-122"/>
            </a:endParaRPr>
          </a:p>
        </p:txBody>
      </p:sp>
      <p:graphicFrame>
        <p:nvGraphicFramePr>
          <p:cNvPr id="4" name="对象 3"/>
          <p:cNvGraphicFramePr>
            <a:graphicFrameLocks noChangeAspect="1"/>
          </p:cNvGraphicFramePr>
          <p:nvPr/>
        </p:nvGraphicFramePr>
        <p:xfrm>
          <a:off x="688975" y="1870075"/>
          <a:ext cx="7685088" cy="4397375"/>
        </p:xfrm>
        <a:graphic>
          <a:graphicData uri="http://schemas.openxmlformats.org/presentationml/2006/ole">
            <mc:AlternateContent xmlns:mc="http://schemas.openxmlformats.org/markup-compatibility/2006">
              <mc:Choice xmlns:v="urn:schemas-microsoft-com:vml" Requires="v">
                <p:oleObj spid="_x0000_s1103" name="Document" r:id="rId1" imgW="6099810" imgH="3487420" progId="Word.Document.12">
                  <p:embed/>
                </p:oleObj>
              </mc:Choice>
              <mc:Fallback>
                <p:oleObj name="Document" r:id="rId1" imgW="6099810" imgH="3487420" progId="Word.Document.12">
                  <p:embed/>
                  <p:pic>
                    <p:nvPicPr>
                      <p:cNvPr id="0" name="图片 1102"/>
                      <p:cNvPicPr/>
                      <p:nvPr/>
                    </p:nvPicPr>
                    <p:blipFill>
                      <a:blip r:embed="rId2"/>
                      <a:stretch>
                        <a:fillRect/>
                      </a:stretch>
                    </p:blipFill>
                    <p:spPr>
                      <a:xfrm>
                        <a:off x="688975" y="1870075"/>
                        <a:ext cx="7685088" cy="4397375"/>
                      </a:xfrm>
                      <a:prstGeom prst="rect">
                        <a:avLst/>
                      </a:prstGeom>
                    </p:spPr>
                  </p:pic>
                </p:oleObj>
              </mc:Fallback>
            </mc:AlternateContent>
          </a:graphicData>
        </a:graphic>
      </p:graphicFrame>
      <p:sp>
        <p:nvSpPr>
          <p:cNvPr id="3" name="矩形 2"/>
          <p:cNvSpPr/>
          <p:nvPr/>
        </p:nvSpPr>
        <p:spPr>
          <a:xfrm>
            <a:off x="827584" y="552162"/>
            <a:ext cx="7704856" cy="1292662"/>
          </a:xfrm>
          <a:prstGeom prst="rect">
            <a:avLst/>
          </a:prstGeom>
        </p:spPr>
        <p:txBody>
          <a:bodyPr wrap="square">
            <a:sp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rPr>
              <a:t>例如，十六进制</a:t>
            </a:r>
            <a:r>
              <a:rPr lang="en-US" altLang="zh-CN" sz="2000" b="1" kern="0" dirty="0">
                <a:solidFill>
                  <a:srgbClr val="000000"/>
                </a:solidFill>
                <a:latin typeface="Tahoma" panose="020B0604030504040204"/>
              </a:rPr>
              <a:t>{95}</a:t>
            </a:r>
            <a:r>
              <a:rPr lang="zh-CN" altLang="en-US" sz="2000" b="1" kern="0" dirty="0">
                <a:solidFill>
                  <a:srgbClr val="000000"/>
                </a:solidFill>
                <a:latin typeface="Tahoma" panose="020B0604030504040204"/>
              </a:rPr>
              <a:t>所对应的</a:t>
            </a:r>
            <a:r>
              <a:rPr lang="en-US" altLang="zh-CN" sz="2000" b="1" kern="0" dirty="0">
                <a:solidFill>
                  <a:srgbClr val="000000"/>
                </a:solidFill>
                <a:latin typeface="Tahoma" panose="020B0604030504040204"/>
              </a:rPr>
              <a:t>S</a:t>
            </a:r>
            <a:r>
              <a:rPr lang="zh-CN" altLang="en-US" sz="2000" b="1" kern="0" dirty="0">
                <a:solidFill>
                  <a:srgbClr val="000000"/>
                </a:solidFill>
                <a:latin typeface="Tahoma" panose="020B0604030504040204"/>
              </a:rPr>
              <a:t>盒的行值为</a:t>
            </a:r>
            <a:r>
              <a:rPr lang="en-US" altLang="zh-CN" sz="2000" b="1" kern="0" dirty="0">
                <a:solidFill>
                  <a:srgbClr val="000000"/>
                </a:solidFill>
                <a:latin typeface="Tahoma" panose="020B0604030504040204"/>
              </a:rPr>
              <a:t>9</a:t>
            </a:r>
            <a:r>
              <a:rPr lang="zh-CN" altLang="en-US" sz="2000" b="1" kern="0" dirty="0">
                <a:solidFill>
                  <a:srgbClr val="000000"/>
                </a:solidFill>
                <a:latin typeface="Tahoma" panose="020B0604030504040204"/>
              </a:rPr>
              <a:t>，列值为</a:t>
            </a:r>
            <a:r>
              <a:rPr lang="en-US" altLang="zh-CN" sz="2000" b="1" kern="0" dirty="0">
                <a:solidFill>
                  <a:srgbClr val="000000"/>
                </a:solidFill>
                <a:latin typeface="Tahoma" panose="020B0604030504040204"/>
              </a:rPr>
              <a:t>5</a:t>
            </a:r>
            <a:r>
              <a:rPr lang="zh-CN" altLang="en-US" sz="2000" b="1" kern="0" dirty="0">
                <a:solidFill>
                  <a:srgbClr val="000000"/>
                </a:solidFill>
                <a:latin typeface="Tahoma" panose="020B0604030504040204"/>
              </a:rPr>
              <a:t>，</a:t>
            </a:r>
            <a:r>
              <a:rPr lang="en-US" altLang="zh-CN" sz="2000" b="1" kern="0" dirty="0">
                <a:solidFill>
                  <a:srgbClr val="000000"/>
                </a:solidFill>
                <a:latin typeface="Tahoma" panose="020B0604030504040204"/>
              </a:rPr>
              <a:t>S</a:t>
            </a:r>
            <a:r>
              <a:rPr lang="zh-CN" altLang="en-US" sz="2000" b="1" kern="0" dirty="0">
                <a:solidFill>
                  <a:srgbClr val="000000"/>
                </a:solidFill>
                <a:latin typeface="Tahoma" panose="020B0604030504040204"/>
              </a:rPr>
              <a:t>盒中在此位置的值是</a:t>
            </a:r>
            <a:r>
              <a:rPr lang="en-US" altLang="zh-CN" sz="2000" b="1" kern="0" dirty="0">
                <a:solidFill>
                  <a:srgbClr val="000000"/>
                </a:solidFill>
                <a:latin typeface="Tahoma" panose="020B0604030504040204"/>
              </a:rPr>
              <a:t>{2A}</a:t>
            </a:r>
            <a:r>
              <a:rPr lang="zh-CN" altLang="en-US" sz="2000" b="1" kern="0" dirty="0">
                <a:solidFill>
                  <a:srgbClr val="000000"/>
                </a:solidFill>
                <a:latin typeface="Tahoma" panose="020B0604030504040204"/>
              </a:rPr>
              <a:t>，相应的，</a:t>
            </a:r>
            <a:r>
              <a:rPr lang="en-US" altLang="zh-CN" sz="2000" b="1" kern="0" dirty="0">
                <a:solidFill>
                  <a:srgbClr val="000000"/>
                </a:solidFill>
                <a:latin typeface="Tahoma" panose="020B0604030504040204"/>
              </a:rPr>
              <a:t>{95}</a:t>
            </a:r>
            <a:r>
              <a:rPr lang="zh-CN" altLang="en-US" sz="2000" b="1" kern="0" dirty="0">
                <a:solidFill>
                  <a:srgbClr val="000000"/>
                </a:solidFill>
                <a:latin typeface="Tahoma" panose="020B0604030504040204"/>
              </a:rPr>
              <a:t>被映射成为</a:t>
            </a:r>
            <a:r>
              <a:rPr lang="en-US" altLang="zh-CN" sz="2000" b="1" kern="0" dirty="0">
                <a:solidFill>
                  <a:srgbClr val="000000"/>
                </a:solidFill>
                <a:latin typeface="Tahoma" panose="020B0604030504040204"/>
              </a:rPr>
              <a:t>{2A}</a:t>
            </a:r>
            <a:endParaRPr lang="zh-CN" altLang="en-US" sz="2000" b="1" kern="0" dirty="0">
              <a:solidFill>
                <a:srgbClr val="000000"/>
              </a:solidFill>
              <a:latin typeface="Tahoma" panose="020B060403050404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581128"/>
            <a:ext cx="7211144" cy="432048"/>
          </a:xfrm>
        </p:spPr>
        <p:txBody>
          <a:bodyPr/>
          <a:lstStyle/>
          <a:p>
            <a:pPr marL="1905" lvl="1" indent="0" algn="ctr" defTabSz="892175" eaLnBrk="1" hangingPunct="1">
              <a:lnSpc>
                <a:spcPct val="120000"/>
              </a:lnSpc>
              <a:spcBef>
                <a:spcPct val="20000"/>
              </a:spcBef>
              <a:buClr>
                <a:srgbClr val="40458C"/>
              </a:buClr>
              <a:buSzPct val="90000"/>
              <a:buNone/>
            </a:pPr>
            <a:r>
              <a:rPr lang="zh-CN" altLang="en-US" sz="2000" b="1" kern="0" dirty="0">
                <a:solidFill>
                  <a:srgbClr val="000000"/>
                </a:solidFill>
                <a:latin typeface="Tahoma" panose="020B0604030504040204"/>
                <a:ea typeface="宋体" panose="02010600030101010101" pitchFamily="2" charset="-122"/>
              </a:rPr>
              <a:t>一个字节代替变换的例子</a:t>
            </a:r>
            <a:endParaRPr lang="en-US" altLang="zh-CN" sz="2000" b="1" kern="0" dirty="0">
              <a:solidFill>
                <a:srgbClr val="000000"/>
              </a:solidFill>
              <a:latin typeface="Tahoma" panose="020B0604030504040204"/>
              <a:ea typeface="宋体" panose="02010600030101010101" pitchFamily="2" charset="-122"/>
            </a:endParaRPr>
          </a:p>
        </p:txBody>
      </p:sp>
      <p:pic>
        <p:nvPicPr>
          <p:cNvPr id="3074" name="Picture 2"/>
          <p:cNvPicPr>
            <a:picLocks noChangeAspect="1" noChangeArrowheads="1"/>
          </p:cNvPicPr>
          <p:nvPr/>
        </p:nvPicPr>
        <p:blipFill>
          <a:blip r:embed="rId1">
            <a:extLst>
              <a:ext uri="{BEBA8EAE-BF5A-486C-A8C5-ECC9F3942E4B}">
                <a14:imgProps xmlns:a14="http://schemas.microsoft.com/office/drawing/2010/main">
                  <a14:imgLayer r:embed="rId2">
                    <a14:imgEffect>
                      <a14:brightnessContrast contrast="-40000"/>
                    </a14:imgEffect>
                  </a14:imgLayer>
                </a14:imgProps>
              </a:ext>
              <a:ext uri="{28A0092B-C50C-407E-A947-70E740481C1C}">
                <a14:useLocalDpi xmlns:a14="http://schemas.microsoft.com/office/drawing/2010/main" val="0"/>
              </a:ext>
            </a:extLst>
          </a:blip>
          <a:srcRect/>
          <a:stretch>
            <a:fillRect/>
          </a:stretch>
        </p:blipFill>
        <p:spPr bwMode="auto">
          <a:xfrm>
            <a:off x="35496" y="1628800"/>
            <a:ext cx="9073008" cy="22676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836712"/>
                <a:ext cx="7211144" cy="5544616"/>
              </a:xfrm>
            </p:spPr>
            <p:txBody>
              <a:bodyPr/>
              <a:lstStyle/>
              <a:p>
                <a:pPr marL="265430" lvl="1" indent="-263525" defTabSz="892175" eaLnBrk="1" hangingPunct="1">
                  <a:lnSpc>
                    <a:spcPct val="120000"/>
                  </a:lnSpc>
                  <a:spcBef>
                    <a:spcPct val="20000"/>
                  </a:spcBef>
                  <a:buClr>
                    <a:srgbClr val="40458C"/>
                  </a:buClr>
                  <a:buSzPct val="90000"/>
                  <a:buFont typeface="Wingdings" panose="05000000000000000000" pitchFamily="2" charset="2"/>
                  <a:buChar char="Ø"/>
                </a:pPr>
                <a:r>
                  <a:rPr kumimoji="1" lang="en-US" altLang="zh-CN" sz="2400" kern="0" dirty="0">
                    <a:solidFill>
                      <a:srgbClr val="40458C"/>
                    </a:solidFill>
                    <a:latin typeface="Tahoma" panose="020B0604030504040204"/>
                  </a:rPr>
                  <a:t>S</a:t>
                </a:r>
                <a:r>
                  <a:rPr kumimoji="1" lang="zh-CN" altLang="en-US" sz="2400" kern="0" dirty="0">
                    <a:solidFill>
                      <a:srgbClr val="40458C"/>
                    </a:solidFill>
                    <a:latin typeface="Tahoma" panose="020B0604030504040204"/>
                  </a:rPr>
                  <a:t>盒按如下的方式构造：</a:t>
                </a:r>
                <a:endParaRPr kumimoji="1" lang="en-US" altLang="zh-CN" sz="2000" kern="0" dirty="0">
                  <a:solidFill>
                    <a:srgbClr val="40458C"/>
                  </a:solidFill>
                  <a:latin typeface="Tahoma" panose="020B0604030504040204"/>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按字节值的升序逐行初始化</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盒。第一行是</a:t>
                </a:r>
                <a:r>
                  <a:rPr lang="en-US" altLang="zh-CN" sz="2000" b="1" kern="0" dirty="0">
                    <a:solidFill>
                      <a:srgbClr val="000000"/>
                    </a:solidFill>
                    <a:latin typeface="Tahoma" panose="020B0604030504040204"/>
                    <a:ea typeface="宋体" panose="02010600030101010101" pitchFamily="2" charset="-122"/>
                  </a:rPr>
                  <a:t>{00}</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{01}</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{12}</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{0F}</a:t>
                </a:r>
                <a:r>
                  <a:rPr lang="zh-CN" altLang="en-US" sz="2000" b="1" kern="0" dirty="0">
                    <a:solidFill>
                      <a:srgbClr val="000000"/>
                    </a:solidFill>
                    <a:latin typeface="Tahoma" panose="020B0604030504040204"/>
                    <a:ea typeface="宋体" panose="02010600030101010101" pitchFamily="2" charset="-122"/>
                  </a:rPr>
                  <a:t>；第二行是</a:t>
                </a:r>
                <a:r>
                  <a:rPr lang="en-US" altLang="zh-CN" sz="2000" b="1" kern="0" dirty="0">
                    <a:solidFill>
                      <a:srgbClr val="000000"/>
                    </a:solidFill>
                    <a:latin typeface="Tahoma" panose="020B0604030504040204"/>
                    <a:ea typeface="宋体" panose="02010600030101010101" pitchFamily="2" charset="-122"/>
                  </a:rPr>
                  <a:t>{10}</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{11}</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{1F}</a:t>
                </a:r>
                <a:r>
                  <a:rPr lang="zh-CN" altLang="en-US" sz="2000" b="1" kern="0" dirty="0">
                    <a:solidFill>
                      <a:srgbClr val="000000"/>
                    </a:solidFill>
                    <a:latin typeface="Tahoma" panose="020B0604030504040204"/>
                    <a:ea typeface="宋体" panose="02010600030101010101" pitchFamily="2" charset="-122"/>
                  </a:rPr>
                  <a:t>等。因此在行</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列</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的字节值是</a:t>
                </a:r>
                <a:r>
                  <a:rPr lang="en-US" altLang="zh-CN" sz="2000" b="1" kern="0" dirty="0">
                    <a:solidFill>
                      <a:srgbClr val="000000"/>
                    </a:solidFill>
                    <a:latin typeface="Tahoma" panose="020B0604030504040204"/>
                    <a:ea typeface="宋体" panose="02010600030101010101" pitchFamily="2" charset="-122"/>
                  </a:rPr>
                  <a:t>{</a:t>
                </a:r>
                <a:r>
                  <a:rPr lang="en-US" altLang="zh-CN" sz="2000" b="1" kern="0" dirty="0" err="1">
                    <a:solidFill>
                      <a:srgbClr val="000000"/>
                    </a:solidFill>
                    <a:latin typeface="Tahoma" panose="020B0604030504040204"/>
                    <a:ea typeface="宋体" panose="02010600030101010101" pitchFamily="2" charset="-122"/>
                  </a:rPr>
                  <a:t>yx</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把</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盒中的每个字节映射为它在有限域</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𝑮𝑭</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𝟖</m:t>
                            </m:r>
                          </m:sup>
                        </m:sSup>
                      </m:e>
                    </m:d>
                  </m:oMath>
                </a14:m>
                <a:r>
                  <a:rPr lang="zh-CN" altLang="en-US" sz="2000" b="1" kern="0" dirty="0">
                    <a:solidFill>
                      <a:srgbClr val="000000"/>
                    </a:solidFill>
                    <a:latin typeface="Tahoma" panose="020B0604030504040204"/>
                    <a:ea typeface="宋体" panose="02010600030101010101" pitchFamily="2" charset="-122"/>
                  </a:rPr>
                  <a:t>中的逆；</a:t>
                </a:r>
                <a:r>
                  <a:rPr lang="en-US" altLang="zh-CN" sz="2000" b="1" kern="0" dirty="0">
                    <a:solidFill>
                      <a:srgbClr val="000000"/>
                    </a:solidFill>
                    <a:latin typeface="Tahoma" panose="020B0604030504040204"/>
                    <a:ea typeface="宋体" panose="02010600030101010101" pitchFamily="2" charset="-122"/>
                  </a:rPr>
                  <a:t>{00}</a:t>
                </a:r>
                <a:r>
                  <a:rPr lang="zh-CN" altLang="en-US" sz="2000" b="1" kern="0" dirty="0">
                    <a:solidFill>
                      <a:srgbClr val="000000"/>
                    </a:solidFill>
                    <a:latin typeface="Tahoma" panose="020B0604030504040204"/>
                    <a:ea typeface="宋体" panose="02010600030101010101" pitchFamily="2" charset="-122"/>
                  </a:rPr>
                  <a:t>被映射为它自身</a:t>
                </a:r>
                <a:r>
                  <a:rPr lang="en-US" altLang="zh-CN" sz="2000" b="1" kern="0" dirty="0">
                    <a:solidFill>
                      <a:srgbClr val="000000"/>
                    </a:solidFill>
                    <a:latin typeface="Tahoma" panose="020B0604030504040204"/>
                    <a:ea typeface="宋体" panose="02010600030101010101" pitchFamily="2" charset="-122"/>
                  </a:rPr>
                  <a:t>{00}</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把</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盒中的每个字节的</a:t>
                </a:r>
                <a:r>
                  <a:rPr lang="en-US" altLang="zh-CN" sz="2000" b="1" kern="0" dirty="0">
                    <a:solidFill>
                      <a:srgbClr val="000000"/>
                    </a:solidFill>
                    <a:latin typeface="Tahoma" panose="020B0604030504040204"/>
                    <a:ea typeface="宋体" panose="02010600030101010101" pitchFamily="2" charset="-122"/>
                  </a:rPr>
                  <a:t>8</a:t>
                </a:r>
                <a:r>
                  <a:rPr lang="zh-CN" altLang="en-US" sz="2000" b="1" kern="0" dirty="0">
                    <a:solidFill>
                      <a:srgbClr val="000000"/>
                    </a:solidFill>
                    <a:latin typeface="Tahoma" panose="020B0604030504040204"/>
                    <a:ea typeface="宋体" panose="02010600030101010101" pitchFamily="2" charset="-122"/>
                  </a:rPr>
                  <a:t>个构成位记为</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𝟕</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𝟔</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𝟓</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𝟒</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𝟑</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smtClean="0">
                            <a:solidFill>
                              <a:srgbClr val="000000"/>
                            </a:solidFill>
                            <a:latin typeface="Cambria Math" panose="02040503050406030204"/>
                            <a:ea typeface="宋体" panose="02010600030101010101" pitchFamily="2" charset="-122"/>
                          </a:rPr>
                          <m:t>𝟎</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。对</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盒的每个字节的每个位做如下的变换：</a:t>
                </a:r>
                <a:endParaRPr lang="en-US" altLang="zh-CN" sz="2000" b="1" kern="0" dirty="0">
                  <a:solidFill>
                    <a:srgbClr val="000000"/>
                  </a:solidFill>
                  <a:latin typeface="Tahoma" panose="020B0604030504040204"/>
                  <a:ea typeface="宋体" panose="02010600030101010101" pitchFamily="2" charset="-122"/>
                </a:endParaRPr>
              </a:p>
              <a:p>
                <a:pPr marL="17462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smtClean="0">
                              <a:solidFill>
                                <a:srgbClr val="000000"/>
                              </a:solidFill>
                              <a:latin typeface="Cambria Math" panose="02040503050406030204"/>
                              <a:ea typeface="宋体" panose="02010600030101010101" pitchFamily="2" charset="-122"/>
                            </a:rPr>
                            <m:t>𝒊</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𝟒</m:t>
                              </m:r>
                            </m:e>
                          </m:d>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𝟓</m:t>
                              </m:r>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𝟔</m:t>
                              </m:r>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pitchFamily="18" charset="0"/>
                                  <a:ea typeface="宋体" panose="02010600030101010101" pitchFamily="2" charset="-122"/>
                                </a:rPr>
                                <m:t>𝟕</m:t>
                              </m:r>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𝒄</m:t>
                          </m:r>
                        </m:e>
                        <m:sub>
                          <m:r>
                            <a:rPr lang="en-US" altLang="zh-CN" sz="2000" b="1" i="1" kern="0" smtClean="0">
                              <a:solidFill>
                                <a:srgbClr val="000000"/>
                              </a:solidFill>
                              <a:latin typeface="Cambria Math" panose="02040503050406030204"/>
                              <a:ea typeface="宋体" panose="02010600030101010101" pitchFamily="2" charset="-122"/>
                            </a:rPr>
                            <m:t>𝒊</m:t>
                          </m:r>
                        </m:sub>
                      </m:sSub>
                    </m:oMath>
                  </m:oMathPara>
                </a14:m>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这里的</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a:ea typeface="宋体" panose="02010600030101010101" pitchFamily="2" charset="-122"/>
                          </a:rPr>
                          <m:t>𝒄</m:t>
                        </m:r>
                      </m:e>
                      <m:sub>
                        <m:r>
                          <a:rPr lang="en-US" altLang="zh-CN" sz="2000" b="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是指值为</a:t>
                </a:r>
                <a:r>
                  <a:rPr lang="en-US" altLang="zh-CN" sz="2000" b="1" kern="0" dirty="0">
                    <a:solidFill>
                      <a:srgbClr val="000000"/>
                    </a:solidFill>
                    <a:latin typeface="Tahoma" panose="020B0604030504040204"/>
                    <a:ea typeface="宋体" panose="02010600030101010101" pitchFamily="2" charset="-122"/>
                  </a:rPr>
                  <a:t>{63}</a:t>
                </a:r>
                <a:r>
                  <a:rPr lang="zh-CN" altLang="en-US" sz="2000" b="1" kern="0" dirty="0">
                    <a:solidFill>
                      <a:srgbClr val="000000"/>
                    </a:solidFill>
                    <a:latin typeface="Tahoma" panose="020B0604030504040204"/>
                    <a:ea typeface="宋体" panose="02010600030101010101" pitchFamily="2" charset="-122"/>
                  </a:rPr>
                  <a:t>的字节</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的第</a:t>
                </a:r>
                <a:r>
                  <a:rPr lang="en-US" altLang="zh-CN" sz="2000" b="1" kern="0" dirty="0">
                    <a:solidFill>
                      <a:srgbClr val="000000"/>
                    </a:solidFill>
                    <a:latin typeface="Tahoma" panose="020B0604030504040204"/>
                    <a:ea typeface="宋体" panose="02010600030101010101" pitchFamily="2" charset="-122"/>
                  </a:rPr>
                  <a:t>i</a:t>
                </a:r>
                <a:r>
                  <a:rPr lang="zh-CN" altLang="en-US" sz="2000" b="1" kern="0" dirty="0">
                    <a:solidFill>
                      <a:srgbClr val="000000"/>
                    </a:solidFill>
                    <a:latin typeface="Tahoma" panose="020B0604030504040204"/>
                    <a:ea typeface="宋体" panose="02010600030101010101" pitchFamily="2" charset="-122"/>
                  </a:rPr>
                  <a:t>位，即</a:t>
                </a:r>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𝟕</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𝟔</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𝟓</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𝟒</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𝟎</m:t>
                            </m:r>
                          </m:sub>
                        </m:sSub>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𝟎𝟏𝟏𝟎𝟎𝟎𝟏𝟏</m:t>
                    </m:r>
                    <m:r>
                      <a:rPr lang="en-US" altLang="zh-CN" sz="2000" b="1" i="1" kern="0" smtClea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836712"/>
                <a:ext cx="7211144" cy="5544616"/>
              </a:xfrm>
              <a:blipFill rotWithShape="1">
                <a:blip r:embed="rId1"/>
                <a:stretch>
                  <a:fillRect l="-8" t="-8" r="-801" b="4"/>
                </a:stretch>
              </a:blipFill>
            </p:spPr>
            <p:txBody>
              <a:bodyPr/>
              <a:lstStyle/>
              <a:p>
                <a:r>
                  <a:rPr lang="zh-CN" altLang="en-US">
                    <a:noFill/>
                  </a:rPr>
                  <a:t> </a:t>
                </a:r>
              </a:p>
            </p:txBody>
          </p:sp>
        </mc:Fallback>
      </mc:AlternateContent>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符号</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表示变量的值要被等式右边的值更新。</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标准用矩阵形式描述了这个变换：</a:t>
                </a:r>
                <a:endParaRPr lang="en-US" altLang="zh-CN" sz="1800" b="1" i="1" kern="0" dirty="0">
                  <a:solidFill>
                    <a:srgbClr val="000000"/>
                  </a:solidFill>
                  <a:latin typeface="Cambria Math" panose="02040503050406030204"/>
                  <a:ea typeface="宋体" panose="02010600030101010101" pitchFamily="2" charset="-122"/>
                </a:endParaRPr>
              </a:p>
              <a:p>
                <a:pPr marL="17462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d>
                        <m:dPr>
                          <m:begChr m:val="["/>
                          <m:endChr m:val="]"/>
                          <m:ctrlPr>
                            <a:rPr lang="en-US" altLang="zh-CN" sz="18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1800" b="1" i="1" kern="0" smtClean="0">
                                  <a:solidFill>
                                    <a:srgbClr val="000000"/>
                                  </a:solidFill>
                                  <a:latin typeface="Cambria Math" panose="02040503050406030204" pitchFamily="18" charset="0"/>
                                  <a:ea typeface="宋体" panose="02010600030101010101" pitchFamily="2" charset="-122"/>
                                </a:rPr>
                              </m:ctrlPr>
                            </m:eqArrPr>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𝟎</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𝟏</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𝟐</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𝟑</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𝟒</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𝟓</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𝟔</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r>
                                    <a:rPr lang="en-US" altLang="zh-CN" sz="1800" b="1" i="1" kern="0">
                                      <a:solidFill>
                                        <a:srgbClr val="000000"/>
                                      </a:solidFill>
                                      <a:latin typeface="Cambria Math" panose="02040503050406030204"/>
                                      <a:ea typeface="宋体" panose="02010600030101010101" pitchFamily="2" charset="-122"/>
                                    </a:rPr>
                                    <m:t>′</m:t>
                                  </m:r>
                                </m:e>
                                <m:sub>
                                  <m:r>
                                    <a:rPr lang="en-US" altLang="zh-CN" sz="1800" b="1" i="1" kern="0">
                                      <a:solidFill>
                                        <a:srgbClr val="000000"/>
                                      </a:solidFill>
                                      <a:latin typeface="Cambria Math" panose="02040503050406030204"/>
                                      <a:ea typeface="宋体" panose="02010600030101010101" pitchFamily="2" charset="-122"/>
                                    </a:rPr>
                                    <m:t>𝟕</m:t>
                                  </m:r>
                                </m:sub>
                              </m:sSub>
                            </m:e>
                          </m:eqArr>
                        </m:e>
                      </m:d>
                      <m:r>
                        <a:rPr lang="en-US" altLang="zh-CN" sz="1800" b="1" i="1" kern="0" smtClean="0">
                          <a:solidFill>
                            <a:srgbClr val="000000"/>
                          </a:solidFill>
                          <a:latin typeface="Cambria Math" panose="02040503050406030204"/>
                          <a:ea typeface="宋体" panose="02010600030101010101" pitchFamily="2" charset="-122"/>
                        </a:rPr>
                        <m:t>=</m:t>
                      </m:r>
                      <m:d>
                        <m:dPr>
                          <m:begChr m:val="["/>
                          <m:endChr m:val="]"/>
                          <m:ctrlPr>
                            <a:rPr lang="en-US" altLang="zh-CN" sz="18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1800" b="1" i="1" kern="0" smtClean="0">
                                  <a:solidFill>
                                    <a:srgbClr val="000000"/>
                                  </a:solidFill>
                                  <a:latin typeface="Cambria Math" panose="02040503050406030204" pitchFamily="18" charset="0"/>
                                  <a:ea typeface="宋体" panose="02010600030101010101" pitchFamily="2" charset="-122"/>
                                </a:rPr>
                              </m:ctrlPr>
                            </m:eqArrPr>
                            <m:e>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e>
                            <m:e>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e>
                            <m:e>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e>
                            <m:e>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𝟎</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r>
                                <a:rPr lang="en-US" altLang="zh-CN" sz="1800" b="1" i="1" kern="0" smtClean="0">
                                  <a:solidFill>
                                    <a:srgbClr val="000000"/>
                                  </a:solidFill>
                                  <a:latin typeface="Cambria Math" panose="02040503050406030204"/>
                                  <a:ea typeface="宋体" panose="02010600030101010101" pitchFamily="2" charset="-122"/>
                                </a:rPr>
                                <m:t> </m:t>
                              </m:r>
                              <m:r>
                                <a:rPr lang="en-US" altLang="zh-CN" sz="1800" b="1" i="1" kern="0" smtClean="0">
                                  <a:solidFill>
                                    <a:srgbClr val="000000"/>
                                  </a:solidFill>
                                  <a:latin typeface="Cambria Math" panose="02040503050406030204"/>
                                  <a:ea typeface="宋体" panose="02010600030101010101" pitchFamily="2" charset="-122"/>
                                </a:rPr>
                                <m:t>𝟏</m:t>
                              </m:r>
                            </m:e>
                          </m:eqArr>
                        </m:e>
                      </m:d>
                      <m:d>
                        <m:dPr>
                          <m:begChr m:val="["/>
                          <m:endChr m:val="]"/>
                          <m:ctrlPr>
                            <a:rPr lang="en-US" altLang="zh-CN" sz="1800" b="1" i="1" kern="0">
                              <a:solidFill>
                                <a:srgbClr val="000000"/>
                              </a:solidFill>
                              <a:latin typeface="Cambria Math" panose="02040503050406030204" pitchFamily="18" charset="0"/>
                              <a:ea typeface="宋体" panose="02010600030101010101" pitchFamily="2" charset="-122"/>
                            </a:rPr>
                          </m:ctrlPr>
                        </m:dPr>
                        <m:e>
                          <m:eqArr>
                            <m:eqArrPr>
                              <m:ctrlPr>
                                <a:rPr lang="en-US" altLang="zh-CN" sz="1800" b="1" i="1" kern="0">
                                  <a:solidFill>
                                    <a:srgbClr val="000000"/>
                                  </a:solidFill>
                                  <a:latin typeface="Cambria Math" panose="02040503050406030204" pitchFamily="18" charset="0"/>
                                  <a:ea typeface="宋体" panose="02010600030101010101" pitchFamily="2" charset="-122"/>
                                </a:rPr>
                              </m:ctrlPr>
                            </m:eqArrPr>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𝟎</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𝟏</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𝟐</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𝟑</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𝟒</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𝟓</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𝟔</m:t>
                                  </m:r>
                                </m:sub>
                              </m:sSub>
                            </m:e>
                            <m:e>
                              <m:sSub>
                                <m:sSubPr>
                                  <m:ctrlPr>
                                    <a:rPr lang="en-US" altLang="zh-CN" sz="1800" b="1" i="1" kern="0">
                                      <a:solidFill>
                                        <a:srgbClr val="000000"/>
                                      </a:solidFill>
                                      <a:latin typeface="Cambria Math" panose="02040503050406030204" pitchFamily="18" charset="0"/>
                                      <a:ea typeface="宋体" panose="02010600030101010101" pitchFamily="2" charset="-122"/>
                                    </a:rPr>
                                  </m:ctrlPr>
                                </m:sSubPr>
                                <m:e>
                                  <m:r>
                                    <a:rPr lang="en-US" altLang="zh-CN" sz="1800" b="1" i="1" kern="0">
                                      <a:solidFill>
                                        <a:srgbClr val="000000"/>
                                      </a:solidFill>
                                      <a:latin typeface="Cambria Math" panose="02040503050406030204"/>
                                      <a:ea typeface="宋体" panose="02010600030101010101" pitchFamily="2" charset="-122"/>
                                    </a:rPr>
                                    <m:t>𝒃</m:t>
                                  </m:r>
                                </m:e>
                                <m:sub>
                                  <m:r>
                                    <a:rPr lang="en-US" altLang="zh-CN" sz="1800" b="1" i="1" kern="0">
                                      <a:solidFill>
                                        <a:srgbClr val="000000"/>
                                      </a:solidFill>
                                      <a:latin typeface="Cambria Math" panose="02040503050406030204"/>
                                      <a:ea typeface="宋体" panose="02010600030101010101" pitchFamily="2" charset="-122"/>
                                    </a:rPr>
                                    <m:t>𝟕</m:t>
                                  </m:r>
                                </m:sub>
                              </m:sSub>
                            </m:e>
                          </m:eqArr>
                        </m:e>
                      </m:d>
                      <m:r>
                        <a:rPr lang="en-US" altLang="zh-CN" sz="1800" b="1" i="1" kern="0" smtClean="0">
                          <a:solidFill>
                            <a:srgbClr val="000000"/>
                          </a:solidFill>
                          <a:latin typeface="Cambria Math" panose="02040503050406030204"/>
                          <a:ea typeface="宋体" panose="02010600030101010101" pitchFamily="2" charset="-122"/>
                        </a:rPr>
                        <m:t>+</m:t>
                      </m:r>
                      <m:d>
                        <m:dPr>
                          <m:begChr m:val="["/>
                          <m:endChr m:val="]"/>
                          <m:ctrlPr>
                            <a:rPr lang="en-US" altLang="zh-CN" sz="18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1800" b="1" i="1" kern="0" smtClean="0">
                                  <a:solidFill>
                                    <a:srgbClr val="000000"/>
                                  </a:solidFill>
                                  <a:latin typeface="Cambria Math" panose="02040503050406030204" pitchFamily="18" charset="0"/>
                                  <a:ea typeface="宋体" panose="02010600030101010101" pitchFamily="2" charset="-122"/>
                                </a:rPr>
                              </m:ctrlPr>
                            </m:eqArrPr>
                            <m:e>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𝟎</m:t>
                              </m:r>
                            </m:e>
                            <m:e>
                              <m:r>
                                <a:rPr lang="en-US" altLang="zh-CN" sz="1800" b="1" i="1" kern="0" smtClean="0">
                                  <a:solidFill>
                                    <a:srgbClr val="000000"/>
                                  </a:solidFill>
                                  <a:latin typeface="Cambria Math" panose="02040503050406030204"/>
                                  <a:ea typeface="宋体" panose="02010600030101010101" pitchFamily="2" charset="-122"/>
                                </a:rPr>
                                <m:t>𝟎</m:t>
                              </m:r>
                            </m:e>
                            <m:e>
                              <m:r>
                                <a:rPr lang="en-US" altLang="zh-CN" sz="1800" b="1" i="1" kern="0" smtClean="0">
                                  <a:solidFill>
                                    <a:srgbClr val="000000"/>
                                  </a:solidFill>
                                  <a:latin typeface="Cambria Math" panose="02040503050406030204"/>
                                  <a:ea typeface="宋体" panose="02010600030101010101" pitchFamily="2" charset="-122"/>
                                </a:rPr>
                                <m:t>𝟎</m:t>
                              </m:r>
                            </m:e>
                            <m:e>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𝟏</m:t>
                              </m:r>
                            </m:e>
                            <m:e>
                              <m:r>
                                <a:rPr lang="en-US" altLang="zh-CN" sz="1800" b="1" i="1" kern="0" smtClean="0">
                                  <a:solidFill>
                                    <a:srgbClr val="000000"/>
                                  </a:solidFill>
                                  <a:latin typeface="Cambria Math" panose="02040503050406030204"/>
                                  <a:ea typeface="宋体" panose="02010600030101010101" pitchFamily="2" charset="-122"/>
                                </a:rPr>
                                <m:t>𝟎</m:t>
                              </m:r>
                            </m:e>
                          </m:eqArr>
                        </m:e>
                      </m:d>
                    </m:oMath>
                  </m:oMathPara>
                </a14:m>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在通常的矩阵乘法中，乘积矩阵中的每一个元素是一行和一列对应元素乘积的和，在这个例子中，乘积矩阵中的每个元素是一行和一列的对应元素乘积后按位异或的值。</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b="4"/>
                </a:stretch>
              </a:blipFill>
            </p:spPr>
            <p:txBody>
              <a:bodyPr/>
              <a:lstStyle/>
              <a:p>
                <a:r>
                  <a:rPr lang="zh-CN" altLang="en-US">
                    <a:noFill/>
                  </a:rPr>
                  <a:t> </a:t>
                </a:r>
              </a:p>
            </p:txBody>
          </p:sp>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4067944" y="476672"/>
            <a:ext cx="4258816" cy="5544616"/>
          </a:xfrm>
        </p:spPr>
        <p:txBody>
          <a:bodyPr/>
          <a:lstStyle/>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左图为</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行</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列处的字节计算</a:t>
            </a:r>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例如：考虑输入值为</a:t>
            </a:r>
            <a:r>
              <a:rPr lang="en-US" altLang="zh-CN" sz="2000" b="1" kern="0" dirty="0">
                <a:solidFill>
                  <a:srgbClr val="000000"/>
                </a:solidFill>
                <a:latin typeface="Tahoma" panose="020B0604030504040204"/>
                <a:ea typeface="宋体" panose="02010600030101010101" pitchFamily="2" charset="-122"/>
              </a:rPr>
              <a:t>{95}</a:t>
            </a:r>
            <a:r>
              <a:rPr lang="zh-CN" altLang="en-US" sz="2000" b="1" kern="0" dirty="0">
                <a:solidFill>
                  <a:srgbClr val="000000"/>
                </a:solidFill>
                <a:latin typeface="Tahoma" panose="020B0604030504040204"/>
                <a:ea typeface="宋体" panose="02010600030101010101" pitchFamily="2" charset="-122"/>
              </a:rPr>
              <a:t>的情况。</a:t>
            </a:r>
            <a:endParaRPr lang="en-US" altLang="zh-CN" sz="2000" b="1" kern="0" dirty="0">
              <a:solidFill>
                <a:srgbClr val="000000"/>
              </a:solidFill>
              <a:latin typeface="Tahoma" panose="020B0604030504040204"/>
              <a:ea typeface="宋体" panose="02010600030101010101" pitchFamily="2" charset="-122"/>
            </a:endParaRPr>
          </a:p>
        </p:txBody>
      </p:sp>
      <p:pic>
        <p:nvPicPr>
          <p:cNvPr id="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35629" y="81603"/>
            <a:ext cx="2984243" cy="6731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7504" y="207642"/>
            <a:ext cx="6088675" cy="65337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5940152" y="476672"/>
            <a:ext cx="2386608" cy="5544616"/>
          </a:xfrm>
        </p:spPr>
        <p:txBody>
          <a:bodyPr/>
          <a:lstStyle/>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盒与逆</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盒的结构。</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76672"/>
            <a:ext cx="7211144" cy="5544616"/>
          </a:xfrm>
        </p:spPr>
        <p:txBody>
          <a:bodyPr/>
          <a:lstStyle/>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逆字节代替变换利用了逆</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盒。例如，输入</a:t>
            </a:r>
            <a:r>
              <a:rPr lang="en-US" altLang="zh-CN" sz="2000" b="1" kern="0" dirty="0">
                <a:solidFill>
                  <a:srgbClr val="000000"/>
                </a:solidFill>
                <a:latin typeface="Tahoma" panose="020B0604030504040204"/>
                <a:ea typeface="宋体" panose="02010600030101010101" pitchFamily="2" charset="-122"/>
              </a:rPr>
              <a:t>{2A}</a:t>
            </a:r>
            <a:r>
              <a:rPr lang="zh-CN" altLang="en-US" sz="2000" b="1" kern="0" dirty="0">
                <a:solidFill>
                  <a:srgbClr val="000000"/>
                </a:solidFill>
                <a:latin typeface="Tahoma" panose="020B0604030504040204"/>
                <a:ea typeface="宋体" panose="02010600030101010101" pitchFamily="2" charset="-122"/>
              </a:rPr>
              <a:t>到逆</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盒中，输出为</a:t>
            </a:r>
            <a:r>
              <a:rPr lang="en-US" altLang="zh-CN" sz="2000" b="1" kern="0" dirty="0">
                <a:solidFill>
                  <a:srgbClr val="000000"/>
                </a:solidFill>
                <a:latin typeface="Tahoma" panose="020B0604030504040204"/>
                <a:ea typeface="宋体" panose="02010600030101010101" pitchFamily="2" charset="-122"/>
              </a:rPr>
              <a:t>{95}</a:t>
            </a:r>
            <a:r>
              <a:rPr lang="zh-CN" altLang="en-US" sz="2000" b="1" kern="0" dirty="0">
                <a:solidFill>
                  <a:srgbClr val="000000"/>
                </a:solidFill>
                <a:latin typeface="Tahoma" panose="020B0604030504040204"/>
                <a:ea typeface="宋体" panose="02010600030101010101" pitchFamily="2" charset="-122"/>
              </a:rPr>
              <a:t>，输入</a:t>
            </a:r>
            <a:r>
              <a:rPr lang="en-US" altLang="zh-CN" sz="2000" b="1" kern="0" dirty="0">
                <a:solidFill>
                  <a:srgbClr val="000000"/>
                </a:solidFill>
                <a:latin typeface="Tahoma" panose="020B0604030504040204"/>
                <a:ea typeface="宋体" panose="02010600030101010101" pitchFamily="2" charset="-122"/>
              </a:rPr>
              <a:t>{95}</a:t>
            </a:r>
            <a:r>
              <a:rPr lang="zh-CN" altLang="en-US" sz="2000" b="1" kern="0" dirty="0">
                <a:solidFill>
                  <a:srgbClr val="000000"/>
                </a:solidFill>
                <a:latin typeface="Tahoma" panose="020B0604030504040204"/>
                <a:ea typeface="宋体" panose="02010600030101010101" pitchFamily="2" charset="-122"/>
              </a:rPr>
              <a:t>到</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盒中，输出为</a:t>
            </a:r>
            <a:r>
              <a:rPr lang="en-US" altLang="zh-CN" sz="2000" b="1" kern="0" dirty="0">
                <a:solidFill>
                  <a:srgbClr val="000000"/>
                </a:solidFill>
                <a:latin typeface="Tahoma" panose="020B0604030504040204"/>
                <a:ea typeface="宋体" panose="02010600030101010101" pitchFamily="2" charset="-122"/>
              </a:rPr>
              <a:t>{2A}</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p:graphicFrame>
        <p:nvGraphicFramePr>
          <p:cNvPr id="4" name="对象 3"/>
          <p:cNvGraphicFramePr>
            <a:graphicFrameLocks noChangeAspect="1"/>
          </p:cNvGraphicFramePr>
          <p:nvPr/>
        </p:nvGraphicFramePr>
        <p:xfrm>
          <a:off x="1577107" y="1412776"/>
          <a:ext cx="6091237" cy="4341812"/>
        </p:xfrm>
        <a:graphic>
          <a:graphicData uri="http://schemas.openxmlformats.org/presentationml/2006/ole">
            <mc:AlternateContent xmlns:mc="http://schemas.openxmlformats.org/markup-compatibility/2006">
              <mc:Choice xmlns:v="urn:schemas-microsoft-com:vml" Requires="v">
                <p:oleObj spid="_x0000_s4163" name="文档" r:id="rId1" imgW="6096635" imgH="4346575" progId="Word.Document.12">
                  <p:embed/>
                </p:oleObj>
              </mc:Choice>
              <mc:Fallback>
                <p:oleObj name="文档" r:id="rId1" imgW="6096635" imgH="4346575" progId="Word.Document.12">
                  <p:embed/>
                  <p:pic>
                    <p:nvPicPr>
                      <p:cNvPr id="0" name="图片 4162"/>
                      <p:cNvPicPr/>
                      <p:nvPr/>
                    </p:nvPicPr>
                    <p:blipFill>
                      <a:blip r:embed="rId2"/>
                      <a:stretch>
                        <a:fillRect/>
                      </a:stretch>
                    </p:blipFill>
                    <p:spPr>
                      <a:xfrm>
                        <a:off x="1577107" y="1412776"/>
                        <a:ext cx="6091237" cy="4341812"/>
                      </a:xfrm>
                      <a:prstGeom prst="rect">
                        <a:avLst/>
                      </a:prstGeom>
                    </p:spPr>
                  </p:pic>
                </p:oleObj>
              </mc:Fallback>
            </mc:AlternateContent>
          </a:graphicData>
        </a:graphic>
      </p:graphicFrame>
      <p:sp>
        <p:nvSpPr>
          <p:cNvPr id="6" name="内容占位符 1"/>
          <p:cNvSpPr txBox="1"/>
          <p:nvPr/>
        </p:nvSpPr>
        <p:spPr bwMode="auto">
          <a:xfrm>
            <a:off x="1115616" y="5805264"/>
            <a:ext cx="7211144"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905" lvl="1" indent="0" algn="ctr" defTabSz="892175" eaLnBrk="1" hangingPunct="1">
              <a:lnSpc>
                <a:spcPct val="120000"/>
              </a:lnSpc>
              <a:spcBef>
                <a:spcPct val="20000"/>
              </a:spcBef>
              <a:buClr>
                <a:srgbClr val="40458C"/>
              </a:buClr>
              <a:buSzPct val="90000"/>
              <a:buFont typeface="Verdana" panose="020B0604030504040204" pitchFamily="34" charset="0"/>
              <a:buNone/>
            </a:pP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的逆</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盒的构造方法是利用下式：</a:t>
                </a:r>
                <a:endParaRPr lang="en-US" altLang="zh-CN" sz="2000" b="1" kern="0" dirty="0">
                  <a:solidFill>
                    <a:srgbClr val="000000"/>
                  </a:solidFill>
                  <a:latin typeface="Tahoma" panose="020B0604030504040204"/>
                  <a:ea typeface="宋体" panose="02010600030101010101" pitchFamily="2" charset="-122"/>
                </a:endParaRPr>
              </a:p>
              <a:p>
                <a:pPr marL="17462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𝟓</m:t>
                              </m:r>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𝒊</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𝟕</m:t>
                              </m:r>
                            </m:e>
                          </m:d>
                          <m:r>
                            <a:rPr lang="en-US" altLang="zh-CN" sz="2000" b="1" i="1" kern="0">
                              <a:solidFill>
                                <a:srgbClr val="000000"/>
                              </a:solidFill>
                              <a:latin typeface="Cambria Math" panose="02040503050406030204"/>
                              <a:ea typeface="宋体" panose="02010600030101010101" pitchFamily="2" charset="-122"/>
                            </a:rPr>
                            <m:t>𝒎𝒐𝒅</m:t>
                          </m:r>
                          <m:r>
                            <a:rPr lang="en-US" altLang="zh-CN" sz="2000" b="1" i="1" kern="0">
                              <a:solidFill>
                                <a:srgbClr val="000000"/>
                              </a:solidFill>
                              <a:latin typeface="Cambria Math" panose="02040503050406030204"/>
                              <a:ea typeface="宋体" panose="02010600030101010101" pitchFamily="2" charset="-122"/>
                            </a:rPr>
                            <m:t>𝟖</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𝒅</m:t>
                          </m:r>
                        </m:e>
                        <m:sub>
                          <m:r>
                            <a:rPr lang="en-US" altLang="zh-CN" sz="2000" b="1" i="1" kern="0">
                              <a:solidFill>
                                <a:srgbClr val="000000"/>
                              </a:solidFill>
                              <a:latin typeface="Cambria Math" panose="02040503050406030204"/>
                              <a:ea typeface="宋体" panose="02010600030101010101" pitchFamily="2" charset="-122"/>
                            </a:rPr>
                            <m:t>𝒊</m:t>
                          </m:r>
                        </m:sub>
                      </m:sSub>
                    </m:oMath>
                  </m:oMathPara>
                </a14:m>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该式为构造</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盒公式的逆变换，然后再求其在</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𝑮𝑭</m:t>
                    </m:r>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𝟖</m:t>
                        </m:r>
                      </m:sup>
                    </m:sSup>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内的乘法逆</a:t>
                </a:r>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对于字节</a:t>
                </a:r>
                <a:r>
                  <a:rPr lang="en-US" altLang="zh-CN" sz="2000" b="1" kern="0" dirty="0">
                    <a:solidFill>
                      <a:srgbClr val="000000"/>
                    </a:solidFill>
                    <a:latin typeface="Tahoma" panose="020B0604030504040204"/>
                    <a:ea typeface="宋体" panose="02010600030101010101" pitchFamily="2" charset="-122"/>
                  </a:rPr>
                  <a:t>d={0,5}</a:t>
                </a:r>
                <a:r>
                  <a:rPr lang="zh-CN" altLang="en-US" sz="2000" b="1" kern="0" dirty="0">
                    <a:solidFill>
                      <a:srgbClr val="000000"/>
                    </a:solidFill>
                    <a:latin typeface="Tahoma" panose="020B0604030504040204"/>
                    <a:ea typeface="宋体" panose="02010600030101010101" pitchFamily="2" charset="-122"/>
                  </a:rPr>
                  <a:t>，或者</a:t>
                </a:r>
                <a:r>
                  <a:rPr lang="en-US" altLang="zh-CN" sz="2000" b="1" kern="0" dirty="0">
                    <a:solidFill>
                      <a:srgbClr val="000000"/>
                    </a:solidFill>
                    <a:latin typeface="Tahoma" panose="020B0604030504040204"/>
                    <a:ea typeface="宋体" panose="02010600030101010101" pitchFamily="2" charset="-122"/>
                  </a:rPr>
                  <a:t>00000101</a:t>
                </a:r>
                <a:r>
                  <a:rPr lang="zh-CN" altLang="en-US" sz="2000" b="1" kern="0" dirty="0">
                    <a:solidFill>
                      <a:srgbClr val="000000"/>
                    </a:solidFill>
                    <a:latin typeface="Tahoma" panose="020B0604030504040204"/>
                    <a:ea typeface="宋体" panose="02010600030101010101" pitchFamily="2" charset="-122"/>
                  </a:rPr>
                  <a:t>，用如下的方式来描述这个转换：</a:t>
                </a:r>
                <a14:m>
                  <m:oMath xmlns:m="http://schemas.openxmlformats.org/officeDocument/2006/math">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𝟒</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𝟓</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𝟔</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𝟕</m:t>
                                </m:r>
                              </m:sub>
                            </m:sSub>
                          </m:e>
                        </m:eqArr>
                      </m:e>
                    </m:d>
                    <m:r>
                      <a:rPr lang="en-US" altLang="zh-CN" sz="2000" b="1" i="1" kern="0">
                        <a:solidFill>
                          <a:srgbClr val="000000"/>
                        </a:solidFill>
                        <a:latin typeface="Cambria Math" panose="02040503050406030204"/>
                        <a:ea typeface="宋体" panose="02010600030101010101" pitchFamily="2" charset="-122"/>
                      </a:rPr>
                      <m:t>=</m:t>
                    </m:r>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smtClean="0">
                                <a:solidFill>
                                  <a:srgbClr val="000000"/>
                                </a:solidFill>
                                <a:latin typeface="Cambria Math" panose="02040503050406030204" pitchFamily="18" charset="0"/>
                                <a:ea typeface="宋体" panose="02010600030101010101" pitchFamily="2" charset="-122"/>
                              </a:rPr>
                            </m:ctrlPr>
                          </m:eqArrPr>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e>
                          <m:e>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e>
                          <m:e>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qArr>
                      </m:e>
                    </m:d>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𝟎</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𝟏</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𝟐</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𝟒</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𝟓</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𝟔</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𝟕</m:t>
                                </m:r>
                              </m:sub>
                            </m:sSub>
                          </m:e>
                        </m:eqArr>
                      </m:e>
                    </m:d>
                    <m:r>
                      <a:rPr lang="en-US" altLang="zh-CN" sz="2000" b="1" i="1" kern="0">
                        <a:solidFill>
                          <a:srgbClr val="000000"/>
                        </a:solidFill>
                        <a:latin typeface="Cambria Math" panose="02040503050406030204"/>
                        <a:ea typeface="宋体" panose="02010600030101010101" pitchFamily="2" charset="-122"/>
                      </a:rPr>
                      <m:t>+</m:t>
                    </m:r>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r>
                              <a:rPr lang="en-US" altLang="zh-CN" sz="2000" b="1" i="1" kern="0">
                                <a:solidFill>
                                  <a:srgbClr val="000000"/>
                                </a:solidFill>
                                <a:latin typeface="Cambria Math" panose="02040503050406030204"/>
                                <a:ea typeface="宋体" panose="02010600030101010101" pitchFamily="2" charset="-122"/>
                              </a:rPr>
                              <m:t>𝟏</m:t>
                            </m:r>
                          </m:e>
                          <m:e>
                            <m:r>
                              <a:rPr lang="en-US" altLang="zh-CN" sz="2000" b="1" i="1" kern="0" smtClean="0">
                                <a:solidFill>
                                  <a:srgbClr val="000000"/>
                                </a:solidFill>
                                <a:latin typeface="Cambria Math" panose="02040503050406030204"/>
                                <a:ea typeface="宋体" panose="02010600030101010101" pitchFamily="2" charset="-122"/>
                              </a:rPr>
                              <m:t>𝟎</m:t>
                            </m:r>
                          </m:e>
                          <m:e>
                            <m:r>
                              <a:rPr lang="en-US" altLang="zh-CN" sz="2000" b="1" i="1" kern="0" smtClean="0">
                                <a:solidFill>
                                  <a:srgbClr val="000000"/>
                                </a:solidFill>
                                <a:latin typeface="Cambria Math" panose="02040503050406030204"/>
                                <a:ea typeface="宋体" panose="02010600030101010101" pitchFamily="2" charset="-122"/>
                              </a:rPr>
                              <m:t>𝟏</m:t>
                            </m:r>
                          </m:e>
                          <m:e>
                            <m:r>
                              <a:rPr lang="en-US" altLang="zh-CN" sz="2000" b="1" i="1" kern="0">
                                <a:solidFill>
                                  <a:srgbClr val="000000"/>
                                </a:solidFill>
                                <a:latin typeface="Cambria Math" panose="02040503050406030204"/>
                                <a:ea typeface="宋体" panose="02010600030101010101" pitchFamily="2" charset="-122"/>
                              </a:rPr>
                              <m:t>𝟎</m:t>
                            </m:r>
                          </m:e>
                          <m:e>
                            <m:r>
                              <a:rPr lang="en-US" altLang="zh-CN" sz="2000" b="1" i="1" kern="0">
                                <a:solidFill>
                                  <a:srgbClr val="000000"/>
                                </a:solidFill>
                                <a:latin typeface="Cambria Math" panose="02040503050406030204"/>
                                <a:ea typeface="宋体" panose="02010600030101010101" pitchFamily="2" charset="-122"/>
                              </a:rPr>
                              <m:t>𝟎</m:t>
                            </m:r>
                          </m:e>
                          <m:e>
                            <m:r>
                              <a:rPr lang="en-US" altLang="zh-CN" sz="2000" b="1" i="1" kern="0" smtClean="0">
                                <a:solidFill>
                                  <a:srgbClr val="000000"/>
                                </a:solidFill>
                                <a:latin typeface="Cambria Math" panose="02040503050406030204"/>
                                <a:ea typeface="宋体" panose="02010600030101010101" pitchFamily="2" charset="-122"/>
                              </a:rPr>
                              <m:t>𝟎</m:t>
                            </m:r>
                          </m:e>
                          <m:e>
                            <m:r>
                              <a:rPr lang="en-US" altLang="zh-CN" sz="2000" b="1" i="1" kern="0" smtClean="0">
                                <a:solidFill>
                                  <a:srgbClr val="000000"/>
                                </a:solidFill>
                                <a:latin typeface="Cambria Math" panose="02040503050406030204"/>
                                <a:ea typeface="宋体" panose="02010600030101010101" pitchFamily="2" charset="-122"/>
                              </a:rPr>
                              <m:t>𝟎</m:t>
                            </m:r>
                          </m:e>
                          <m:e>
                            <m:r>
                              <a:rPr lang="en-US" altLang="zh-CN" sz="2000" b="1" i="1" kern="0">
                                <a:solidFill>
                                  <a:srgbClr val="000000"/>
                                </a:solidFill>
                                <a:latin typeface="Cambria Math" panose="02040503050406030204"/>
                                <a:ea typeface="宋体" panose="02010600030101010101" pitchFamily="2" charset="-122"/>
                              </a:rPr>
                              <m:t>𝟎</m:t>
                            </m:r>
                          </m:e>
                        </m:eqArr>
                      </m:e>
                    </m:d>
                  </m:oMath>
                </a14:m>
                <a:endParaRPr lang="en-US" altLang="zh-CN" sz="24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b="-7978"/>
                </a:stretch>
              </a:blipFill>
            </p:spPr>
            <p:txBody>
              <a:bodyPr/>
              <a:lstStyle/>
              <a:p>
                <a:r>
                  <a:rPr lang="zh-CN" altLang="en-US">
                    <a:noFill/>
                  </a:rPr>
                  <a:t> </a:t>
                </a:r>
              </a:p>
            </p:txBody>
          </p:sp>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为了理解逆字节代替变换是字节代替变换的逆，令字节代替变换和逆字节代替变换中的矩阵分别为</a:t>
                </a:r>
                <a:r>
                  <a:rPr lang="en-US" altLang="zh-CN" sz="2000" b="1" kern="0" dirty="0">
                    <a:solidFill>
                      <a:srgbClr val="000000"/>
                    </a:solidFill>
                    <a:latin typeface="Tahoma" panose="020B0604030504040204"/>
                    <a:ea typeface="宋体" panose="02010600030101010101" pitchFamily="2" charset="-122"/>
                  </a:rPr>
                  <a:t>X</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Y</a:t>
                </a:r>
                <a:r>
                  <a:rPr lang="zh-CN" altLang="en-US" sz="2000" b="1" kern="0" dirty="0">
                    <a:solidFill>
                      <a:srgbClr val="000000"/>
                    </a:solidFill>
                    <a:latin typeface="Tahoma" panose="020B0604030504040204"/>
                    <a:ea typeface="宋体" panose="02010600030101010101" pitchFamily="2" charset="-122"/>
                  </a:rPr>
                  <a:t>，常量</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的向量表示分别为</a:t>
                </a:r>
                <a:r>
                  <a:rPr lang="en-US" altLang="zh-CN" sz="2000" b="1" kern="0" dirty="0">
                    <a:solidFill>
                      <a:srgbClr val="000000"/>
                    </a:solidFill>
                    <a:latin typeface="Tahoma" panose="020B0604030504040204"/>
                    <a:ea typeface="宋体" panose="02010600030101010101" pitchFamily="2" charset="-122"/>
                  </a:rPr>
                  <a:t>C</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D</a:t>
                </a:r>
                <a:r>
                  <a:rPr lang="zh-CN" altLang="en-US" sz="2000" b="1" kern="0" dirty="0">
                    <a:solidFill>
                      <a:srgbClr val="000000"/>
                    </a:solidFill>
                    <a:latin typeface="Tahoma" panose="020B0604030504040204"/>
                    <a:ea typeface="宋体" panose="02010600030101010101" pitchFamily="2" charset="-122"/>
                  </a:rPr>
                  <a:t>。对某个</a:t>
                </a:r>
                <a:r>
                  <a:rPr lang="en-US" altLang="zh-CN" sz="2000" b="1" kern="0" dirty="0">
                    <a:solidFill>
                      <a:srgbClr val="000000"/>
                    </a:solidFill>
                    <a:latin typeface="Tahoma" panose="020B0604030504040204"/>
                    <a:ea typeface="宋体" panose="02010600030101010101" pitchFamily="2" charset="-122"/>
                  </a:rPr>
                  <a:t>8</a:t>
                </a:r>
                <a:r>
                  <a:rPr lang="zh-CN" altLang="en-US" sz="2000" b="1" kern="0" dirty="0">
                    <a:solidFill>
                      <a:srgbClr val="000000"/>
                    </a:solidFill>
                    <a:latin typeface="Tahoma" panose="020B0604030504040204"/>
                    <a:ea typeface="宋体" panose="02010600030101010101" pitchFamily="2" charset="-122"/>
                  </a:rPr>
                  <a:t>位的向量</a:t>
                </a:r>
                <a:r>
                  <a:rPr lang="en-US" altLang="zh-CN" sz="2000" b="1" kern="0" dirty="0">
                    <a:solidFill>
                      <a:srgbClr val="000000"/>
                    </a:solidFill>
                    <a:latin typeface="Tahoma" panose="020B0604030504040204"/>
                    <a:ea typeface="宋体" panose="02010600030101010101" pitchFamily="2" charset="-122"/>
                  </a:rPr>
                  <a:t>B</a:t>
                </a:r>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𝑩</m:t>
                        </m:r>
                      </m:e>
                      <m:sup>
                        <m:r>
                          <a:rPr lang="en-US" altLang="zh-CN" sz="2000" b="1" i="1" kern="0" smtClean="0">
                            <a:solidFill>
                              <a:srgbClr val="000000"/>
                            </a:solidFill>
                            <a:latin typeface="Cambria Math" panose="02040503050406030204"/>
                            <a:ea typeface="宋体" panose="02010600030101010101" pitchFamily="2" charset="-122"/>
                          </a:rPr>
                          <m:t>′</m:t>
                        </m:r>
                      </m:sup>
                    </m:s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𝑿</m:t>
                    </m:r>
                    <m:r>
                      <a:rPr lang="en-US" altLang="zh-CN" sz="2000" b="1" i="1" kern="0">
                        <a:solidFill>
                          <a:srgbClr val="000000"/>
                        </a:solidFill>
                        <a:latin typeface="Cambria Math" panose="02040503050406030204"/>
                        <a:ea typeface="宋体" panose="02010600030101010101" pitchFamily="2" charset="-122"/>
                      </a:rPr>
                      <m:t>𝑩</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𝑪</m:t>
                    </m:r>
                  </m:oMath>
                </a14:m>
                <a:r>
                  <a:rPr lang="zh-CN" altLang="en-US" sz="2000" b="1" kern="0" dirty="0">
                    <a:solidFill>
                      <a:srgbClr val="000000"/>
                    </a:solidFill>
                    <a:latin typeface="Tahoma" panose="020B0604030504040204"/>
                    <a:ea typeface="宋体" panose="02010600030101010101" pitchFamily="2" charset="-122"/>
                  </a:rPr>
                  <a:t>。我们需要证明</a:t>
                </a:r>
                <a14:m>
                  <m:oMath xmlns:m="http://schemas.openxmlformats.org/officeDocument/2006/math">
                    <m:r>
                      <a:rPr lang="en-US" altLang="zh-CN" sz="2000" b="1" kern="0">
                        <a:solidFill>
                          <a:srgbClr val="000000"/>
                        </a:solidFill>
                        <a:latin typeface="Cambria Math" panose="02040503050406030204" pitchFamily="18" charset="0"/>
                        <a:ea typeface="宋体" panose="02010600030101010101" pitchFamily="2" charset="-122"/>
                      </a:rPr>
                      <m:t>(</m:t>
                    </m:r>
                    <m:r>
                      <a:rPr lang="en-US" altLang="zh-CN" sz="2000" b="1" kern="0">
                        <a:solidFill>
                          <a:srgbClr val="000000"/>
                        </a:solidFill>
                        <a:latin typeface="Cambria Math" panose="02040503050406030204"/>
                        <a:ea typeface="宋体" panose="02010600030101010101" pitchFamily="2" charset="-122"/>
                      </a:rPr>
                      <m:t>𝐘</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𝑿𝑩</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𝑪</m:t>
                        </m:r>
                      </m:e>
                    </m:d>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𝑫</m:t>
                    </m:r>
                    <m:r>
                      <a:rPr lang="en-US" altLang="zh-CN" sz="2000" b="1" i="1" kern="0">
                        <a:solidFill>
                          <a:srgbClr val="000000"/>
                        </a:solidFill>
                        <a:latin typeface="Cambria Math" panose="02040503050406030204" pitchFamily="18" charset="0"/>
                        <a:ea typeface="Cambria Math" panose="02040503050406030204"/>
                      </a:rPr>
                      <m:t>)</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𝑩</m:t>
                    </m:r>
                  </m:oMath>
                </a14:m>
                <a:r>
                  <a:rPr lang="zh-CN" altLang="en-US" sz="2000" b="1" kern="0" dirty="0">
                    <a:solidFill>
                      <a:srgbClr val="000000"/>
                    </a:solidFill>
                    <a:latin typeface="Tahoma" panose="020B0604030504040204"/>
                    <a:ea typeface="宋体" panose="02010600030101010101" pitchFamily="2" charset="-122"/>
                  </a:rPr>
                  <a:t>。将括号里的内容乘出来，即我们应该证明</a:t>
                </a:r>
                <a14:m>
                  <m:oMath xmlns:m="http://schemas.openxmlformats.org/officeDocument/2006/math">
                    <m:r>
                      <a:rPr lang="en-US" altLang="zh-CN" sz="2000" b="1" kern="0">
                        <a:solidFill>
                          <a:srgbClr val="000000"/>
                        </a:solidFill>
                        <a:latin typeface="Cambria Math" panose="02040503050406030204"/>
                        <a:ea typeface="宋体" panose="02010600030101010101" pitchFamily="2" charset="-122"/>
                      </a:rPr>
                      <m:t>𝐘</m:t>
                    </m:r>
                    <m:r>
                      <a:rPr lang="en-US" altLang="zh-CN" sz="2000" b="1" i="1" kern="0">
                        <a:solidFill>
                          <a:srgbClr val="000000"/>
                        </a:solidFill>
                        <a:latin typeface="Cambria Math" panose="02040503050406030204"/>
                        <a:ea typeface="宋体" panose="02010600030101010101" pitchFamily="2" charset="-122"/>
                      </a:rPr>
                      <m:t>𝑿𝑩</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𝒀</m:t>
                    </m:r>
                    <m:r>
                      <a:rPr lang="en-US" altLang="zh-CN" sz="2000" b="1" i="1" kern="0">
                        <a:solidFill>
                          <a:srgbClr val="000000"/>
                        </a:solidFill>
                        <a:latin typeface="Cambria Math" panose="02040503050406030204"/>
                        <a:ea typeface="Cambria Math" panose="02040503050406030204"/>
                      </a:rPr>
                      <m:t>𝑪</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𝑫</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宋体" panose="02010600030101010101" pitchFamily="2" charset="-122"/>
                      </a:rPr>
                      <m:t>𝑩</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6318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通过验证，</a:t>
                </a:r>
                <a:r>
                  <a:rPr lang="en-US" altLang="zh-CN" sz="2000" b="1" kern="0" dirty="0">
                    <a:solidFill>
                      <a:srgbClr val="000000"/>
                    </a:solidFill>
                    <a:latin typeface="Tahoma" panose="020B0604030504040204"/>
                    <a:ea typeface="宋体" panose="02010600030101010101" pitchFamily="2" charset="-122"/>
                  </a:rPr>
                  <a:t>YX</a:t>
                </a:r>
                <a:r>
                  <a:rPr lang="zh-CN" altLang="en-US" sz="2000" b="1" kern="0" dirty="0">
                    <a:solidFill>
                      <a:srgbClr val="000000"/>
                    </a:solidFill>
                    <a:latin typeface="Tahoma" panose="020B0604030504040204"/>
                    <a:ea typeface="宋体" panose="02010600030101010101" pitchFamily="2" charset="-122"/>
                  </a:rPr>
                  <a:t>等于单元矩阵，</a:t>
                </a:r>
                <a:r>
                  <a:rPr lang="en-US" altLang="zh-CN" sz="2000" b="1" kern="0" dirty="0">
                    <a:solidFill>
                      <a:srgbClr val="000000"/>
                    </a:solidFill>
                    <a:latin typeface="Tahoma" panose="020B0604030504040204"/>
                    <a:ea typeface="宋体" panose="02010600030101010101" pitchFamily="2" charset="-122"/>
                  </a:rPr>
                  <a:t>YC=D</a:t>
                </a:r>
                <a:r>
                  <a:rPr lang="zh-CN" altLang="en-US" sz="2000" b="1" kern="0" dirty="0">
                    <a:solidFill>
                      <a:srgbClr val="000000"/>
                    </a:solidFill>
                    <a:latin typeface="Tahoma" panose="020B0604030504040204"/>
                    <a:ea typeface="宋体" panose="02010600030101010101" pitchFamily="2" charset="-122"/>
                  </a:rPr>
                  <a:t>，于是</a:t>
                </a:r>
                <a14:m>
                  <m:oMath xmlns:m="http://schemas.openxmlformats.org/officeDocument/2006/math">
                    <m:r>
                      <a:rPr lang="en-US" altLang="zh-CN" sz="2000" b="1" i="1" kern="0">
                        <a:solidFill>
                          <a:srgbClr val="000000"/>
                        </a:solidFill>
                        <a:latin typeface="Cambria Math" panose="02040503050406030204"/>
                        <a:ea typeface="Cambria Math" panose="02040503050406030204"/>
                      </a:rPr>
                      <m:t>𝒀𝑪</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𝑫</m:t>
                    </m:r>
                  </m:oMath>
                </a14:m>
                <a:r>
                  <a:rPr lang="zh-CN" altLang="en-US" sz="2000" b="1" kern="0" dirty="0">
                    <a:solidFill>
                      <a:srgbClr val="000000"/>
                    </a:solidFill>
                    <a:latin typeface="Tahoma" panose="020B0604030504040204"/>
                    <a:ea typeface="宋体" panose="02010600030101010101" pitchFamily="2" charset="-122"/>
                  </a:rPr>
                  <a:t>等于零向量，即</a:t>
                </a:r>
                <a14:m>
                  <m:oMath xmlns:m="http://schemas.openxmlformats.org/officeDocument/2006/math">
                    <m:r>
                      <a:rPr lang="en-US" altLang="zh-CN" sz="2000" b="1" kern="0">
                        <a:solidFill>
                          <a:srgbClr val="000000"/>
                        </a:solidFill>
                        <a:latin typeface="Cambria Math" panose="02040503050406030204"/>
                        <a:ea typeface="宋体" panose="02010600030101010101" pitchFamily="2" charset="-122"/>
                      </a:rPr>
                      <m:t>𝐘</m:t>
                    </m:r>
                    <m:r>
                      <a:rPr lang="en-US" altLang="zh-CN" sz="2000" b="1" i="1" kern="0">
                        <a:solidFill>
                          <a:srgbClr val="000000"/>
                        </a:solidFill>
                        <a:latin typeface="Cambria Math" panose="02040503050406030204"/>
                        <a:ea typeface="宋体" panose="02010600030101010101" pitchFamily="2" charset="-122"/>
                      </a:rPr>
                      <m:t>𝑿𝑩</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𝒀𝑪</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𝑫</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宋体" panose="02010600030101010101" pitchFamily="2" charset="-122"/>
                      </a:rPr>
                      <m:t>𝑩</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b="4"/>
                </a:stretch>
              </a:blipFill>
            </p:spPr>
            <p:txBody>
              <a:bodyPr/>
              <a:lstStyle/>
              <a:p>
                <a:r>
                  <a:rPr lang="zh-CN" alt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出于实现效率的考虑，给定整数的位数，我们希望使用具有该位长度的所有整数，而不浪费一些位模。即我们希望使用</a:t>
                </a:r>
                <a:r>
                  <a:rPr lang="en-US" altLang="zh-CN" sz="2400" b="1" kern="0" dirty="0">
                    <a:solidFill>
                      <a:srgbClr val="000000"/>
                    </a:solidFill>
                    <a:latin typeface="Tahoma" panose="020B0604030504040204"/>
                    <a:ea typeface="宋体" panose="02010600030101010101" pitchFamily="2" charset="-122"/>
                  </a:rPr>
                  <a:t>0</a:t>
                </a:r>
                <a:r>
                  <a:rPr lang="zh-CN" altLang="en-US" sz="2400" b="1" kern="0" dirty="0">
                    <a:solidFill>
                      <a:srgbClr val="000000"/>
                    </a:solidFill>
                    <a:latin typeface="Tahoma" panose="020B0604030504040204"/>
                    <a:ea typeface="宋体" panose="02010600030101010101" pitchFamily="2" charset="-122"/>
                  </a:rPr>
                  <a:t>到</a:t>
                </a:r>
                <a14:m>
                  <m:oMath xmlns:m="http://schemas.openxmlformats.org/officeDocument/2006/math">
                    <m:sSup>
                      <m:sSupPr>
                        <m:ctrlPr>
                          <a:rPr lang="en-US" altLang="zh-CN" sz="2400" b="1" i="1" kern="0" smtClean="0">
                            <a:solidFill>
                              <a:srgbClr val="000000"/>
                            </a:solidFill>
                            <a:latin typeface="Cambria Math" panose="02040503050406030204" pitchFamily="18" charset="0"/>
                            <a:ea typeface="宋体" panose="02010600030101010101" pitchFamily="2" charset="-122"/>
                          </a:rPr>
                        </m:ctrlPr>
                      </m:sSupPr>
                      <m:e>
                        <m:r>
                          <a:rPr lang="en-US" altLang="zh-CN" sz="2400" b="1" i="1" kern="0" smtClean="0">
                            <a:solidFill>
                              <a:srgbClr val="000000"/>
                            </a:solidFill>
                            <a:latin typeface="Cambria Math" panose="02040503050406030204"/>
                            <a:ea typeface="宋体" panose="02010600030101010101" pitchFamily="2" charset="-122"/>
                          </a:rPr>
                          <m:t>𝟐</m:t>
                        </m:r>
                      </m:e>
                      <m:sup>
                        <m:r>
                          <a:rPr lang="en-US" altLang="zh-CN" sz="2400" b="1" i="1" kern="0" smtClean="0">
                            <a:solidFill>
                              <a:srgbClr val="000000"/>
                            </a:solidFill>
                            <a:latin typeface="Cambria Math" panose="02040503050406030204"/>
                            <a:ea typeface="宋体" panose="02010600030101010101" pitchFamily="2" charset="-122"/>
                          </a:rPr>
                          <m:t>𝒏</m:t>
                        </m:r>
                      </m:sup>
                    </m:sSup>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oMath>
                </a14:m>
                <a:r>
                  <a:rPr lang="zh-CN" altLang="en-US" sz="2400" b="1" kern="0" dirty="0">
                    <a:solidFill>
                      <a:srgbClr val="000000"/>
                    </a:solidFill>
                    <a:latin typeface="Tahoma" panose="020B0604030504040204"/>
                    <a:ea typeface="宋体" panose="02010600030101010101" pitchFamily="2" charset="-122"/>
                  </a:rPr>
                  <a:t>内的所有整数，其刚好是一个</a:t>
                </a:r>
                <a:r>
                  <a:rPr lang="en-US" altLang="zh-CN" sz="2400" b="1" kern="0" dirty="0">
                    <a:solidFill>
                      <a:srgbClr val="000000"/>
                    </a:solidFill>
                    <a:latin typeface="Tahoma" panose="020B0604030504040204"/>
                    <a:ea typeface="宋体" panose="02010600030101010101" pitchFamily="2" charset="-122"/>
                  </a:rPr>
                  <a:t>n</a:t>
                </a:r>
                <a:r>
                  <a:rPr lang="zh-CN" altLang="en-US" sz="2400" b="1" kern="0" dirty="0">
                    <a:solidFill>
                      <a:srgbClr val="000000"/>
                    </a:solidFill>
                    <a:latin typeface="Tahoma" panose="020B0604030504040204"/>
                    <a:ea typeface="宋体" panose="02010600030101010101" pitchFamily="2" charset="-122"/>
                  </a:rPr>
                  <a:t>位的字。</a:t>
                </a:r>
                <a:endParaRPr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遗憾的是，这些整数的集合</a:t>
                </a:r>
                <a14:m>
                  <m:oMath xmlns:m="http://schemas.openxmlformats.org/officeDocument/2006/math">
                    <m:sSub>
                      <m:sSubPr>
                        <m:ctrlPr>
                          <a:rPr lang="en-US" altLang="zh-CN" sz="2400" b="1" i="1" kern="0" smtClean="0">
                            <a:solidFill>
                              <a:srgbClr val="000000"/>
                            </a:solidFill>
                            <a:latin typeface="Cambria Math" panose="02040503050406030204" pitchFamily="18" charset="0"/>
                            <a:ea typeface="宋体" panose="02010600030101010101" pitchFamily="2" charset="-122"/>
                          </a:rPr>
                        </m:ctrlPr>
                      </m:sSubPr>
                      <m:e>
                        <m:r>
                          <a:rPr lang="en-US" altLang="zh-CN" sz="2400" b="1" i="1" kern="0" smtClean="0">
                            <a:solidFill>
                              <a:srgbClr val="000000"/>
                            </a:solidFill>
                            <a:latin typeface="Cambria Math" panose="02040503050406030204"/>
                            <a:ea typeface="宋体" panose="02010600030101010101" pitchFamily="2" charset="-122"/>
                          </a:rPr>
                          <m:t>𝒁</m:t>
                        </m:r>
                      </m:e>
                      <m:sub>
                        <m:sSup>
                          <m:sSupPr>
                            <m:ctrlPr>
                              <a:rPr lang="en-US" altLang="zh-CN" sz="2400" b="1" i="1" kern="0" smtClean="0">
                                <a:solidFill>
                                  <a:srgbClr val="000000"/>
                                </a:solidFill>
                                <a:latin typeface="Cambria Math" panose="02040503050406030204" pitchFamily="18" charset="0"/>
                                <a:ea typeface="宋体" panose="02010600030101010101" pitchFamily="2" charset="-122"/>
                              </a:rPr>
                            </m:ctrlPr>
                          </m:sSupPr>
                          <m:e>
                            <m:r>
                              <a:rPr lang="en-US" altLang="zh-CN" sz="2400" b="1" i="1" kern="0" smtClean="0">
                                <a:solidFill>
                                  <a:srgbClr val="000000"/>
                                </a:solidFill>
                                <a:latin typeface="Cambria Math" panose="02040503050406030204"/>
                                <a:ea typeface="宋体" panose="02010600030101010101" pitchFamily="2" charset="-122"/>
                              </a:rPr>
                              <m:t>𝟐</m:t>
                            </m:r>
                          </m:e>
                          <m:sup>
                            <m:r>
                              <a:rPr lang="en-US" altLang="zh-CN" sz="2400" b="1" i="1" kern="0" smtClean="0">
                                <a:solidFill>
                                  <a:srgbClr val="000000"/>
                                </a:solidFill>
                                <a:latin typeface="Cambria Math" panose="02040503050406030204"/>
                                <a:ea typeface="宋体" panose="02010600030101010101" pitchFamily="2" charset="-122"/>
                              </a:rPr>
                              <m:t>𝒏</m:t>
                            </m:r>
                          </m:sup>
                        </m:sSup>
                      </m:sub>
                    </m:sSub>
                  </m:oMath>
                </a14:m>
                <a:r>
                  <a:rPr lang="zh-CN" altLang="en-US" sz="2400" b="1" kern="0" dirty="0">
                    <a:solidFill>
                      <a:srgbClr val="000000"/>
                    </a:solidFill>
                    <a:latin typeface="Tahoma" panose="020B0604030504040204"/>
                    <a:ea typeface="宋体" panose="02010600030101010101" pitchFamily="2" charset="-122"/>
                  </a:rPr>
                  <a:t>在模算术下并不是一个域。</a:t>
                </a:r>
                <a:endParaRPr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例如，整数</a:t>
                </a:r>
                <a:r>
                  <a:rPr lang="en-US" altLang="zh-CN" sz="2400" b="1" kern="0" dirty="0">
                    <a:solidFill>
                      <a:srgbClr val="000000"/>
                    </a:solidFill>
                    <a:latin typeface="Tahoma" panose="020B0604030504040204"/>
                    <a:ea typeface="宋体" panose="02010600030101010101" pitchFamily="2" charset="-122"/>
                  </a:rPr>
                  <a:t>2</a:t>
                </a:r>
                <a:r>
                  <a:rPr lang="zh-CN" altLang="en-US" sz="2400" b="1" kern="0" dirty="0">
                    <a:solidFill>
                      <a:srgbClr val="000000"/>
                    </a:solidFill>
                    <a:latin typeface="Tahoma" panose="020B0604030504040204"/>
                    <a:ea typeface="宋体" panose="02010600030101010101" pitchFamily="2" charset="-122"/>
                  </a:rPr>
                  <a:t>在</a:t>
                </a:r>
                <a14:m>
                  <m:oMath xmlns:m="http://schemas.openxmlformats.org/officeDocument/2006/math">
                    <m:sSub>
                      <m:sSubPr>
                        <m:ctrlPr>
                          <a:rPr lang="en-US" altLang="zh-CN" sz="2400" b="1" i="1" kern="0">
                            <a:solidFill>
                              <a:srgbClr val="000000"/>
                            </a:solidFill>
                            <a:latin typeface="Cambria Math" panose="02040503050406030204" pitchFamily="18" charset="0"/>
                            <a:ea typeface="宋体" panose="02010600030101010101" pitchFamily="2" charset="-122"/>
                          </a:rPr>
                        </m:ctrlPr>
                      </m:sSubPr>
                      <m:e>
                        <m:r>
                          <a:rPr lang="en-US" altLang="zh-CN" sz="2400" b="1" i="1" kern="0">
                            <a:solidFill>
                              <a:srgbClr val="000000"/>
                            </a:solidFill>
                            <a:latin typeface="Cambria Math" panose="02040503050406030204"/>
                            <a:ea typeface="宋体" panose="02010600030101010101" pitchFamily="2" charset="-122"/>
                          </a:rPr>
                          <m:t>𝒁</m:t>
                        </m:r>
                      </m:e>
                      <m:sub>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𝟐</m:t>
                            </m:r>
                          </m:e>
                          <m:sup>
                            <m:r>
                              <a:rPr lang="en-US" altLang="zh-CN" sz="2400" b="1" i="1" kern="0">
                                <a:solidFill>
                                  <a:srgbClr val="000000"/>
                                </a:solidFill>
                                <a:latin typeface="Cambria Math" panose="02040503050406030204"/>
                                <a:ea typeface="宋体" panose="02010600030101010101" pitchFamily="2" charset="-122"/>
                              </a:rPr>
                              <m:t>𝒏</m:t>
                            </m:r>
                          </m:sup>
                        </m:sSup>
                      </m:sub>
                    </m:sSub>
                  </m:oMath>
                </a14:m>
                <a:r>
                  <a:rPr lang="zh-CN" altLang="en-US" sz="2400" b="1" kern="0" dirty="0">
                    <a:solidFill>
                      <a:srgbClr val="000000"/>
                    </a:solidFill>
                    <a:latin typeface="Tahoma" panose="020B0604030504040204"/>
                    <a:ea typeface="宋体" panose="02010600030101010101" pitchFamily="2" charset="-122"/>
                  </a:rPr>
                  <a:t>内没有乘法逆元</a:t>
                </a:r>
                <a:r>
                  <a:rPr lang="en-US" altLang="zh-CN" sz="2400" b="1" kern="0" dirty="0">
                    <a:solidFill>
                      <a:srgbClr val="000000"/>
                    </a:solidFill>
                    <a:latin typeface="Tahoma" panose="020B0604030504040204"/>
                    <a:ea typeface="宋体" panose="02010600030101010101" pitchFamily="2" charset="-122"/>
                  </a:rPr>
                  <a:t>(</a:t>
                </a:r>
                <a:r>
                  <a:rPr lang="zh-CN" altLang="en-US" sz="2400" b="1" kern="0" dirty="0">
                    <a:solidFill>
                      <a:srgbClr val="000000"/>
                    </a:solidFill>
                    <a:latin typeface="Tahoma" panose="020B0604030504040204"/>
                    <a:ea typeface="宋体" panose="02010600030101010101" pitchFamily="2" charset="-122"/>
                  </a:rPr>
                  <a:t>用于进行除法运算</a:t>
                </a:r>
                <a:r>
                  <a:rPr lang="en-US" altLang="zh-CN" sz="2400" b="1" kern="0" dirty="0">
                    <a:solidFill>
                      <a:srgbClr val="000000"/>
                    </a:solidFill>
                    <a:latin typeface="Tahoma" panose="020B0604030504040204"/>
                    <a:ea typeface="宋体" panose="02010600030101010101" pitchFamily="2" charset="-122"/>
                  </a:rPr>
                  <a:t>)</a:t>
                </a:r>
                <a:r>
                  <a:rPr lang="zh-CN" altLang="en-US" sz="2400" b="1" kern="0" dirty="0">
                    <a:solidFill>
                      <a:srgbClr val="000000"/>
                    </a:solidFill>
                    <a:latin typeface="Tahoma" panose="020B0604030504040204"/>
                    <a:ea typeface="宋体" panose="02010600030101010101" pitchFamily="2" charset="-122"/>
                  </a:rPr>
                  <a:t>。也就是说不存在</a:t>
                </a:r>
                <a:r>
                  <a:rPr lang="en-US" altLang="zh-CN" sz="2400" b="1" kern="0" dirty="0">
                    <a:solidFill>
                      <a:srgbClr val="000000"/>
                    </a:solidFill>
                    <a:latin typeface="Tahoma" panose="020B0604030504040204"/>
                    <a:ea typeface="宋体" panose="02010600030101010101" pitchFamily="2" charset="-122"/>
                  </a:rPr>
                  <a:t>b</a:t>
                </a:r>
                <a:r>
                  <a:rPr lang="zh-CN" altLang="en-US" sz="2400" b="1" kern="0" dirty="0">
                    <a:solidFill>
                      <a:srgbClr val="000000"/>
                    </a:solidFill>
                    <a:latin typeface="Tahoma" panose="020B0604030504040204"/>
                    <a:ea typeface="宋体" panose="02010600030101010101" pitchFamily="2" charset="-122"/>
                  </a:rPr>
                  <a:t>使得</a:t>
                </a:r>
                <a14:m>
                  <m:oMath xmlns:m="http://schemas.openxmlformats.org/officeDocument/2006/math">
                    <m:r>
                      <a:rPr lang="en-US" altLang="zh-CN" sz="2400" b="1" i="1" kern="0" smtClean="0">
                        <a:solidFill>
                          <a:srgbClr val="000000"/>
                        </a:solidFill>
                        <a:latin typeface="Cambria Math" panose="02040503050406030204"/>
                        <a:ea typeface="宋体" panose="02010600030101010101" pitchFamily="2" charset="-122"/>
                      </a:rPr>
                      <m:t>𝟐</m:t>
                    </m:r>
                    <m:r>
                      <a:rPr lang="en-US" altLang="zh-CN" sz="2400" b="1" i="1" kern="0" smtClean="0">
                        <a:solidFill>
                          <a:srgbClr val="000000"/>
                        </a:solidFill>
                        <a:latin typeface="Cambria Math" panose="02040503050406030204"/>
                        <a:ea typeface="宋体" panose="02010600030101010101" pitchFamily="2" charset="-122"/>
                      </a:rPr>
                      <m:t>𝒃</m:t>
                    </m:r>
                    <m:r>
                      <a:rPr lang="en-US" altLang="zh-CN" sz="2400" b="1" i="1" kern="0" smtClean="0">
                        <a:solidFill>
                          <a:srgbClr val="000000"/>
                        </a:solidFill>
                        <a:latin typeface="Cambria Math" panose="02040503050406030204"/>
                        <a:ea typeface="宋体" panose="02010600030101010101" pitchFamily="2" charset="-122"/>
                      </a:rPr>
                      <m:t> </m:t>
                    </m:r>
                    <m:r>
                      <a:rPr lang="en-US" altLang="zh-CN" sz="2400" b="1" i="1" kern="0" smtClean="0">
                        <a:solidFill>
                          <a:srgbClr val="000000"/>
                        </a:solidFill>
                        <a:latin typeface="Cambria Math" panose="02040503050406030204"/>
                        <a:ea typeface="宋体" panose="02010600030101010101" pitchFamily="2" charset="-122"/>
                      </a:rPr>
                      <m:t>𝒎𝒐𝒅</m:t>
                    </m:r>
                    <m:r>
                      <a:rPr lang="en-US" altLang="zh-CN" sz="2400" b="1" i="1" kern="0" smtClean="0">
                        <a:solidFill>
                          <a:srgbClr val="000000"/>
                        </a:solidFill>
                        <a:latin typeface="Cambria Math" panose="02040503050406030204"/>
                        <a:ea typeface="宋体" panose="02010600030101010101" pitchFamily="2" charset="-122"/>
                      </a:rPr>
                      <m:t> </m:t>
                    </m:r>
                    <m:sSup>
                      <m:sSupPr>
                        <m:ctrlPr>
                          <a:rPr lang="en-US" altLang="zh-CN" sz="2400" b="1" i="1" kern="0" smtClean="0">
                            <a:solidFill>
                              <a:srgbClr val="000000"/>
                            </a:solidFill>
                            <a:latin typeface="Cambria Math" panose="02040503050406030204" pitchFamily="18" charset="0"/>
                            <a:ea typeface="宋体" panose="02010600030101010101" pitchFamily="2" charset="-122"/>
                          </a:rPr>
                        </m:ctrlPr>
                      </m:sSupPr>
                      <m:e>
                        <m:r>
                          <a:rPr lang="en-US" altLang="zh-CN" sz="2400" b="1" i="1" kern="0" smtClean="0">
                            <a:solidFill>
                              <a:srgbClr val="000000"/>
                            </a:solidFill>
                            <a:latin typeface="Cambria Math" panose="02040503050406030204"/>
                            <a:ea typeface="宋体" panose="02010600030101010101" pitchFamily="2" charset="-122"/>
                          </a:rPr>
                          <m:t>𝟐</m:t>
                        </m:r>
                      </m:e>
                      <m:sup>
                        <m:r>
                          <a:rPr lang="en-US" altLang="zh-CN" sz="2400" b="1" i="1" kern="0" smtClean="0">
                            <a:solidFill>
                              <a:srgbClr val="000000"/>
                            </a:solidFill>
                            <a:latin typeface="Cambria Math" panose="02040503050406030204"/>
                            <a:ea typeface="宋体" panose="02010600030101010101" pitchFamily="2" charset="-122"/>
                          </a:rPr>
                          <m:t>𝒏</m:t>
                        </m:r>
                      </m:sup>
                    </m:sSup>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oMath>
                </a14:m>
                <a:r>
                  <a:rPr lang="zh-CN" altLang="en-US" sz="2400" b="1" kern="0" dirty="0">
                    <a:solidFill>
                      <a:srgbClr val="000000"/>
                    </a:solidFill>
                    <a:latin typeface="Tahoma" panose="020B0604030504040204"/>
                    <a:ea typeface="宋体" panose="02010600030101010101" pitchFamily="2" charset="-122"/>
                  </a:rPr>
                  <a:t>。</a:t>
                </a:r>
                <a:endParaRPr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zh-CN" altLang="en-US"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8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6309320"/>
              </a:xfrm>
              <a:prstGeom prst="rect">
                <a:avLst/>
              </a:prstGeom>
              <a:blipFill rotWithShape="1">
                <a:blip r:embed="rId1"/>
                <a:stretch>
                  <a:fillRect l="-2" t="-1" r="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6.1 </a:t>
            </a:r>
            <a:r>
              <a:rPr lang="zh-CN" altLang="en-US" sz="2000" dirty="0">
                <a:solidFill>
                  <a:srgbClr val="4F56AD"/>
                </a:solidFill>
                <a:latin typeface="黑体" panose="02010609060101010101" pitchFamily="49" charset="-122"/>
              </a:rPr>
              <a:t>有限域算术</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基本原理：</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盒被设计成能防止已有的各种密码分析攻击。开发者特别寻求在输入位和输出位之间相关性很低的设计且输出值不能是输入的线性数学函数。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非线性度的产生是由于使用了</a:t>
                </a:r>
                <a:r>
                  <a:rPr lang="zh-CN" altLang="en-US" sz="2000" b="1" kern="0" dirty="0">
                    <a:solidFill>
                      <a:srgbClr val="FF0000"/>
                    </a:solidFill>
                    <a:latin typeface="Tahoma" panose="020B0604030504040204"/>
                    <a:ea typeface="宋体" panose="02010600030101010101" pitchFamily="2" charset="-122"/>
                  </a:rPr>
                  <a:t>乘法逆</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所选择的常量使得在</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盒中没有不动点</a:t>
                </a:r>
                <a:r>
                  <a:rPr lang="en-US" altLang="zh-CN" sz="2000" b="1" kern="0" dirty="0">
                    <a:solidFill>
                      <a:srgbClr val="000000"/>
                    </a:solidFill>
                    <a:latin typeface="Tahoma" panose="020B0604030504040204"/>
                    <a:ea typeface="宋体" panose="02010600030101010101" pitchFamily="2" charset="-122"/>
                  </a:rPr>
                  <a:t>[S-box(a)=a]</a:t>
                </a:r>
                <a:r>
                  <a:rPr lang="zh-CN" altLang="en-US" sz="2000" b="1" kern="0" dirty="0">
                    <a:solidFill>
                      <a:srgbClr val="000000"/>
                    </a:solidFill>
                    <a:latin typeface="Tahoma" panose="020B0604030504040204"/>
                    <a:ea typeface="宋体" panose="02010600030101010101" pitchFamily="2" charset="-122"/>
                  </a:rPr>
                  <a:t>，也没有“反不动点”</a:t>
                </a:r>
                <a:r>
                  <a:rPr lang="en-US" altLang="zh-CN" sz="2000" b="1" kern="0" dirty="0">
                    <a:solidFill>
                      <a:srgbClr val="000000"/>
                    </a:solidFill>
                    <a:latin typeface="Tahoma" panose="020B0604030504040204"/>
                    <a:ea typeface="宋体" panose="02010600030101010101" pitchFamily="2" charset="-122"/>
                  </a:rPr>
                  <a:t>[S-</a:t>
                </a:r>
                <a:r>
                  <a:rPr lang="en-US" altLang="zh-CN" sz="2000" b="1" kern="0" dirty="0" err="1">
                    <a:solidFill>
                      <a:srgbClr val="000000"/>
                    </a:solidFill>
                    <a:latin typeface="Tahoma" panose="020B0604030504040204"/>
                    <a:ea typeface="宋体" panose="02010600030101010101" pitchFamily="2" charset="-122"/>
                  </a:rPr>
                  <a:t>bos</a:t>
                </a:r>
                <a:r>
                  <a:rPr lang="en-US" altLang="zh-CN" sz="2000" b="1" kern="0" dirty="0">
                    <a:solidFill>
                      <a:srgbClr val="000000"/>
                    </a:solidFill>
                    <a:latin typeface="Tahoma" panose="020B0604030504040204"/>
                    <a:ea typeface="宋体" panose="02010600030101010101" pitchFamily="2" charset="-122"/>
                  </a:rPr>
                  <a:t>(a)=</a:t>
                </a:r>
                <a14:m>
                  <m:oMath xmlns:m="http://schemas.openxmlformats.org/officeDocument/2006/math">
                    <m:acc>
                      <m:accPr>
                        <m:chr m:val="̅"/>
                        <m:ctrlPr>
                          <a:rPr lang="en-US" altLang="zh-CN" sz="2000" b="1" i="1" kern="0" smtClean="0">
                            <a:solidFill>
                              <a:srgbClr val="000000"/>
                            </a:solidFill>
                            <a:latin typeface="Cambria Math" panose="02040503050406030204" pitchFamily="18" charset="0"/>
                            <a:ea typeface="宋体" panose="02010600030101010101" pitchFamily="2" charset="-122"/>
                          </a:rPr>
                        </m:ctrlPr>
                      </m:accPr>
                      <m:e>
                        <m:r>
                          <a:rPr lang="en-US" altLang="zh-CN" sz="2000" b="1" i="1" kern="0" smtClean="0">
                            <a:solidFill>
                              <a:srgbClr val="000000"/>
                            </a:solidFill>
                            <a:latin typeface="Cambria Math" panose="02040503050406030204"/>
                            <a:ea typeface="宋体" panose="02010600030101010101" pitchFamily="2" charset="-122"/>
                          </a:rPr>
                          <m:t>𝒂</m:t>
                        </m:r>
                      </m:e>
                    </m:acc>
                  </m:oMath>
                </a14:m>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当然，</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盒必须是可逆的，即逆</a:t>
                </a:r>
                <a:r>
                  <a:rPr lang="en-US" altLang="zh-CN" sz="2000" b="1" kern="0" dirty="0">
                    <a:solidFill>
                      <a:srgbClr val="000000"/>
                    </a:solidFill>
                    <a:latin typeface="Tahoma" panose="020B0604030504040204"/>
                    <a:ea typeface="宋体" panose="02010600030101010101" pitchFamily="2" charset="-122"/>
                  </a:rPr>
                  <a:t>S-box[S-box(a)]=a</a:t>
                </a:r>
                <a:r>
                  <a:rPr lang="zh-CN" altLang="en-US" sz="2000" b="1" kern="0" dirty="0">
                    <a:solidFill>
                      <a:srgbClr val="000000"/>
                    </a:solidFill>
                    <a:latin typeface="Tahoma" panose="020B0604030504040204"/>
                    <a:ea typeface="宋体" panose="02010600030101010101" pitchFamily="2" charset="-122"/>
                  </a:rPr>
                  <a:t>。然而，因</a:t>
                </a:r>
                <a:r>
                  <a:rPr lang="en-US" altLang="zh-CN" sz="2000" b="1" kern="0" dirty="0">
                    <a:solidFill>
                      <a:srgbClr val="000000"/>
                    </a:solidFill>
                    <a:latin typeface="Tahoma" panose="020B0604030504040204"/>
                    <a:ea typeface="宋体" panose="02010600030101010101" pitchFamily="2" charset="-122"/>
                  </a:rPr>
                  <a:t>S-box(a)=</a:t>
                </a:r>
                <a:r>
                  <a:rPr lang="zh-CN" altLang="en-US" sz="2000" b="1" kern="0" dirty="0">
                    <a:solidFill>
                      <a:srgbClr val="000000"/>
                    </a:solidFill>
                    <a:latin typeface="Tahoma" panose="020B0604030504040204"/>
                    <a:ea typeface="宋体" panose="02010600030101010101" pitchFamily="2" charset="-122"/>
                  </a:rPr>
                  <a:t>逆</a:t>
                </a:r>
                <a:r>
                  <a:rPr lang="en-US" altLang="zh-CN" sz="2000" b="1" kern="0" dirty="0">
                    <a:solidFill>
                      <a:srgbClr val="000000"/>
                    </a:solidFill>
                    <a:latin typeface="Tahoma" panose="020B0604030504040204"/>
                    <a:ea typeface="宋体" panose="02010600030101010101" pitchFamily="2" charset="-122"/>
                  </a:rPr>
                  <a:t>S-box(a)</a:t>
                </a:r>
                <a:r>
                  <a:rPr lang="zh-CN" altLang="en-US" sz="2000" b="1" kern="0" dirty="0">
                    <a:solidFill>
                      <a:srgbClr val="000000"/>
                    </a:solidFill>
                    <a:latin typeface="Tahoma" panose="020B0604030504040204"/>
                    <a:ea typeface="宋体" panose="02010600030101010101" pitchFamily="2" charset="-122"/>
                  </a:rPr>
                  <a:t>不成立，在这个意义上</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盒不是自逆的。例如：</a:t>
                </a:r>
                <a:r>
                  <a:rPr lang="en-US" altLang="zh-CN" sz="2000" b="1" kern="0" dirty="0">
                    <a:solidFill>
                      <a:srgbClr val="000000"/>
                    </a:solidFill>
                    <a:latin typeface="Tahoma" panose="020B0604030504040204"/>
                    <a:ea typeface="宋体" panose="02010600030101010101" pitchFamily="2" charset="-122"/>
                  </a:rPr>
                  <a:t>S-box({95})={2A}</a:t>
                </a:r>
                <a:r>
                  <a:rPr lang="zh-CN" altLang="en-US" sz="2000" b="1" kern="0" dirty="0">
                    <a:solidFill>
                      <a:srgbClr val="000000"/>
                    </a:solidFill>
                    <a:latin typeface="Tahoma" panose="020B0604030504040204"/>
                    <a:ea typeface="宋体" panose="02010600030101010101" pitchFamily="2" charset="-122"/>
                  </a:rPr>
                  <a:t>，但逆</a:t>
                </a:r>
                <a:r>
                  <a:rPr lang="en-US" altLang="zh-CN" sz="2000" b="1" kern="0" dirty="0">
                    <a:solidFill>
                      <a:srgbClr val="000000"/>
                    </a:solidFill>
                    <a:latin typeface="Tahoma" panose="020B0604030504040204"/>
                    <a:ea typeface="宋体" panose="02010600030101010101" pitchFamily="2" charset="-122"/>
                  </a:rPr>
                  <a:t>S-box({95})={AD}</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r="-2113" b="4"/>
                </a:stretch>
              </a:blipFill>
            </p:spPr>
            <p:txBody>
              <a:bodyPr/>
              <a:lstStyle/>
              <a:p>
                <a:r>
                  <a:rPr lang="zh-CN" altLang="en-US">
                    <a:noFill/>
                  </a:rPr>
                  <a:t> </a:t>
                </a:r>
              </a:p>
            </p:txBody>
          </p:sp>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内容占位符 3"/>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260648"/>
            <a:ext cx="8424936" cy="646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76672"/>
            <a:ext cx="7211144" cy="5544616"/>
          </a:xfrm>
        </p:spPr>
        <p:txBody>
          <a:body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2. </a:t>
            </a:r>
            <a:r>
              <a:rPr kumimoji="1" lang="zh-CN" altLang="en-US" sz="2200" kern="0" dirty="0">
                <a:solidFill>
                  <a:srgbClr val="E24C05"/>
                </a:solidFill>
                <a:latin typeface="Tahoma" panose="020B0604030504040204"/>
                <a:ea typeface="宋体" panose="02010600030101010101" pitchFamily="2" charset="-122"/>
              </a:rPr>
              <a:t>行移位变换：</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正向和逆向变换：</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下图描述了正向行移位变换。状态的第一行保持不变。把状态的第二行循环左移一个字节，状态的第三行循环左移两个字节，状态的第四行循环左移三个字节。</a:t>
            </a:r>
            <a:endParaRPr lang="en-US" altLang="zh-CN" sz="2000" b="1" kern="0" dirty="0">
              <a:solidFill>
                <a:srgbClr val="000000"/>
              </a:solidFill>
              <a:latin typeface="Tahoma" panose="020B0604030504040204"/>
              <a:ea typeface="宋体" panose="02010600030101010101" pitchFamily="2" charset="-122"/>
            </a:endParaRPr>
          </a:p>
        </p:txBody>
      </p:sp>
      <p:pic>
        <p:nvPicPr>
          <p:cNvPr id="1024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512" y="2986832"/>
            <a:ext cx="8587440" cy="26744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836712"/>
            <a:ext cx="7211144" cy="792088"/>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行移位变换的一个例子如下所述：</a:t>
            </a:r>
            <a:endParaRPr lang="en-US" altLang="zh-CN" sz="2000" b="1" kern="0" dirty="0">
              <a:solidFill>
                <a:srgbClr val="000000"/>
              </a:solidFill>
              <a:latin typeface="Tahoma" panose="020B0604030504040204"/>
              <a:ea typeface="宋体" panose="02010600030101010101" pitchFamily="2" charset="-122"/>
            </a:endParaRPr>
          </a:p>
        </p:txBody>
      </p:sp>
      <p:pic>
        <p:nvPicPr>
          <p:cNvPr id="1126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43608" y="1484784"/>
            <a:ext cx="7301841" cy="1829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1"/>
          <p:cNvSpPr txBox="1"/>
          <p:nvPr/>
        </p:nvSpPr>
        <p:spPr bwMode="auto">
          <a:xfrm>
            <a:off x="1268016" y="3501008"/>
            <a:ext cx="7211144"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逆向行移位变换将状态中的后三行执行相反方向的移位操作，如第二行向右循环一个字节，其他行类似。</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836712"/>
            <a:ext cx="7211144" cy="4248472"/>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基本原理：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行移位变换要比它看起来有用得多。这是因为状态和密码算法的输入输出数据一样，是一个由四类字节组成的数组，其中每一列由</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个字节组成。因此在加密过程中，明文的前</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个字节直接被复制到状态的第一列中，接着的四个字节被复制到状态的第二列中，等等。</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行移位就是将某个字节从一列移到另一列中，它的线性距离是</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个字节的倍数。同时请注意这个转换确保了某列中的</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字节被扩展到</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个不同的列。</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sp>
        <p:nvSpPr>
          <p:cNvPr id="4" name="内容占位符 3"/>
          <p:cNvSpPr>
            <a:spLocks noGrp="1"/>
          </p:cNvSpPr>
          <p:nvPr>
            <p:ph idx="1"/>
          </p:nvPr>
        </p:nvSpPr>
        <p:spPr/>
        <p:txBody>
          <a:bodyPr/>
          <a:lstStyle/>
          <a:p>
            <a:endParaRPr lang="zh-CN" altLang="en-US"/>
          </a:p>
        </p:txBody>
      </p:sp>
      <p:pic>
        <p:nvPicPr>
          <p:cNvPr id="1027"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1520" y="260648"/>
            <a:ext cx="8424936" cy="646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3. </a:t>
                </a:r>
                <a:r>
                  <a:rPr kumimoji="1" lang="zh-CN" altLang="en-US" sz="2200" kern="0" dirty="0">
                    <a:solidFill>
                      <a:srgbClr val="E24C05"/>
                    </a:solidFill>
                    <a:latin typeface="Tahoma" panose="020B0604030504040204"/>
                    <a:ea typeface="宋体" panose="02010600030101010101" pitchFamily="2" charset="-122"/>
                  </a:rPr>
                  <a:t>列混淆变换：</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正向和逆向变换：</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列混淆变换的正向列混淆变换对每列独立的进行操作。每列中的每个字节被映射为一个新值。此值由该列中的</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个字节通过函数变换得到。这个变换可由下面基于状态的矩阵乘法表示：</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smtClean="0">
                                  <a:solidFill>
                                    <a:srgbClr val="000000"/>
                                  </a:solidFill>
                                  <a:latin typeface="Cambria Math" panose="02040503050406030204" pitchFamily="18" charset="0"/>
                                  <a:ea typeface="宋体" panose="02010600030101010101" pitchFamily="2" charset="-122"/>
                                </a:rPr>
                              </m:ctrlPr>
                            </m:eqArrPr>
                            <m:e>
                              <m:r>
                                <a:rPr lang="en-US" altLang="zh-CN" sz="2000" b="1" i="1" kern="0" smtClean="0">
                                  <a:solidFill>
                                    <a:srgbClr val="000000"/>
                                  </a:solidFill>
                                  <a:latin typeface="Cambria Math" panose="02040503050406030204"/>
                                  <a:ea typeface="宋体" panose="02010600030101010101" pitchFamily="2" charset="-122"/>
                                </a:rPr>
                                <m:t>𝟎𝟐</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𝟎𝟏</m:t>
                              </m:r>
                            </m:e>
                            <m:e>
                              <m:r>
                                <a:rPr lang="en-US" altLang="zh-CN" sz="2000" b="1" i="1" kern="0" smtClean="0">
                                  <a:solidFill>
                                    <a:srgbClr val="000000"/>
                                  </a:solidFill>
                                  <a:latin typeface="Cambria Math" panose="02040503050406030204"/>
                                  <a:ea typeface="宋体" panose="02010600030101010101" pitchFamily="2" charset="-122"/>
                                </a:rPr>
                                <m:t>𝟎𝟏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𝟎𝟐</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𝟎𝟏</m:t>
                              </m:r>
                            </m:e>
                            <m:e>
                              <m:r>
                                <a:rPr lang="en-US" altLang="zh-CN" sz="2000" b="1" i="1" kern="0" smtClean="0">
                                  <a:solidFill>
                                    <a:srgbClr val="000000"/>
                                  </a:solidFill>
                                  <a:latin typeface="Cambria Math" panose="02040503050406030204"/>
                                  <a:ea typeface="宋体" panose="02010600030101010101" pitchFamily="2" charset="-122"/>
                                </a:rPr>
                                <m:t>𝟎𝟏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𝟎𝟐</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𝟎𝟑</m:t>
                              </m:r>
                            </m:e>
                            <m:e>
                              <m:r>
                                <a:rPr lang="en-US" altLang="zh-CN" sz="2000" b="1" i="1" kern="0" smtClean="0">
                                  <a:solidFill>
                                    <a:srgbClr val="000000"/>
                                  </a:solidFill>
                                  <a:latin typeface="Cambria Math" panose="02040503050406030204"/>
                                  <a:ea typeface="宋体" panose="02010600030101010101" pitchFamily="2" charset="-122"/>
                                </a:rPr>
                                <m:t>𝟎𝟑</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𝟎𝟐</m:t>
                              </m:r>
                            </m:e>
                          </m:eqArr>
                        </m:e>
                      </m:d>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smtClea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qArr>
                        </m:e>
                      </m:d>
                      <m:r>
                        <a:rPr lang="en-US" altLang="zh-CN" sz="2000" b="1" i="1" kern="0" smtClean="0">
                          <a:solidFill>
                            <a:srgbClr val="000000"/>
                          </a:solidFill>
                          <a:latin typeface="Cambria Math" panose="02040503050406030204"/>
                          <a:ea typeface="宋体" panose="02010600030101010101" pitchFamily="2" charset="-122"/>
                        </a:rPr>
                        <m:t>=</m:t>
                      </m:r>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qArr>
                        </m:e>
                      </m:d>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乘积矩阵中的每个元素均是一行和一列中的对应元素的乘积之和。在这里的乘法和加法都是定义在</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𝑮𝑭</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𝟖</m:t>
                            </m:r>
                          </m:sup>
                        </m:sSup>
                      </m:e>
                    </m:d>
                  </m:oMath>
                </a14:m>
                <a:r>
                  <a:rPr lang="zh-CN" altLang="en-US" sz="2000" b="1" kern="0" dirty="0">
                    <a:solidFill>
                      <a:srgbClr val="000000"/>
                    </a:solidFill>
                    <a:latin typeface="Tahoma" panose="020B0604030504040204"/>
                    <a:ea typeface="宋体" panose="02010600030101010101" pitchFamily="2" charset="-122"/>
                  </a:rPr>
                  <a:t>上的。</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r="-1233" b="4"/>
                </a:stretch>
              </a:blipFill>
            </p:spPr>
            <p:txBody>
              <a:bodyPr/>
              <a:lstStyle/>
              <a:p>
                <a:r>
                  <a:rPr lang="zh-CN" altLang="en-US">
                    <a:noFill/>
                  </a:rPr>
                  <a:t> </a:t>
                </a:r>
              </a:p>
            </p:txBody>
          </p:sp>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966428" y="5733256"/>
            <a:ext cx="7211144" cy="823730"/>
          </a:xfrm>
        </p:spPr>
        <p:txBody>
          <a:bodyPr/>
          <a:lstStyle/>
          <a:p>
            <a:pPr marL="0" lvl="0" indent="0" algn="ctr" eaLnBrk="1" hangingPunct="1">
              <a:lnSpc>
                <a:spcPct val="120000"/>
              </a:lnSpc>
              <a:spcBef>
                <a:spcPct val="20000"/>
              </a:spcBef>
              <a:buClr>
                <a:srgbClr val="40458C"/>
              </a:buClr>
              <a:buSzTx/>
              <a:buNone/>
            </a:pPr>
            <a:r>
              <a:rPr lang="zh-CN" altLang="en-US" sz="2000" b="1" kern="0" dirty="0">
                <a:solidFill>
                  <a:srgbClr val="000000"/>
                </a:solidFill>
                <a:latin typeface="Tahoma" panose="020B0604030504040204"/>
                <a:ea typeface="宋体" panose="02010600030101010101" pitchFamily="2" charset="-122"/>
              </a:rPr>
              <a:t>列混淆变换</a:t>
            </a:r>
            <a:endParaRPr lang="en-US" altLang="zh-CN" sz="2000" b="1" kern="0" dirty="0">
              <a:solidFill>
                <a:srgbClr val="000000"/>
              </a:solidFill>
              <a:latin typeface="Tahoma" panose="020B0604030504040204"/>
              <a:ea typeface="宋体" panose="02010600030101010101" pitchFamily="2" charset="-122"/>
            </a:endParaRPr>
          </a:p>
        </p:txBody>
      </p:sp>
      <p:pic>
        <p:nvPicPr>
          <p:cNvPr id="51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496" y="908720"/>
            <a:ext cx="9073008" cy="4536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状态中单列的列混淆变换表示为：</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𝟑</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𝟑</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𝟐</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a:solidFill>
                                  <a:srgbClr val="000000"/>
                                </a:solidFill>
                                <a:latin typeface="Cambria Math" panose="02040503050406030204"/>
                                <a:ea typeface="Cambria Math" panose="02040503050406030204"/>
                              </a:rPr>
                              <m:t>𝟑</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a:solidFill>
                                      <a:srgbClr val="000000"/>
                                    </a:solidFill>
                                    <a:latin typeface="Cambria Math" panose="02040503050406030204"/>
                                    <a:ea typeface="宋体" panose="02010600030101010101" pitchFamily="2" charset="-122"/>
                                  </a:rPr>
                                  <m:t>′</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𝟐</m:t>
                            </m:r>
                            <m:r>
                              <a:rPr lang="en-US" altLang="zh-CN" sz="2000" b="1" i="1" kern="0">
                                <a:solidFill>
                                  <a:srgbClr val="000000"/>
                                </a:solidFill>
                                <a:latin typeface="Cambria Math" panose="02040503050406030204"/>
                                <a:ea typeface="Cambria Math" panose="02040503050406030204"/>
                              </a:rPr>
                              <m:t>∙</m:t>
                            </m:r>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𝒋</m:t>
                                </m:r>
                              </m:sub>
                            </m:sSub>
                            <m:r>
                              <a:rPr lang="en-US" altLang="zh-CN" sz="2000" b="1" i="1" ker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 </m:t>
                            </m:r>
                          </m:e>
                        </m:eqArr>
                      </m:e>
                    </m:d>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列混淆变换的一个例子如下所述：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验证该例子的第一列：</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b="4"/>
                </a:stretch>
              </a:blipFill>
            </p:spPr>
            <p:txBody>
              <a:bodyPr/>
              <a:lstStyle/>
              <a:p>
                <a:r>
                  <a:rPr lang="zh-CN" altLang="en-US">
                    <a:noFill/>
                  </a:rPr>
                  <a:t> </a:t>
                </a:r>
              </a:p>
            </p:txBody>
          </p:sp>
        </mc:Fallback>
      </mc:AlternateContent>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696" y="3789040"/>
            <a:ext cx="5773614" cy="144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逆向列混淆变换可由如下的矩阵乘法表示：</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smtClean="0">
                                  <a:solidFill>
                                    <a:srgbClr val="000000"/>
                                  </a:solidFill>
                                  <a:latin typeface="Cambria Math" panose="02040503050406030204" pitchFamily="18" charset="0"/>
                                  <a:ea typeface="宋体" panose="02010600030101010101" pitchFamily="2" charset="-122"/>
                                </a:rPr>
                              </m:ctrlPr>
                            </m:eqArrPr>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𝑩</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𝟎𝟗</m:t>
                              </m:r>
                            </m:e>
                            <m:e>
                              <m:r>
                                <a:rPr lang="en-US" altLang="zh-CN" sz="2000" b="1" i="1" kern="0" smtClean="0">
                                  <a:solidFill>
                                    <a:srgbClr val="000000"/>
                                  </a:solidFill>
                                  <a:latin typeface="Cambria Math" panose="02040503050406030204"/>
                                  <a:ea typeface="宋体" panose="02010600030101010101" pitchFamily="2" charset="-122"/>
                                </a:rPr>
                                <m:t>𝟎𝟗</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𝑩</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𝑫</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𝟎𝟗</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𝑬</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𝑩</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𝑩</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𝑫</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𝟎𝟗</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𝑬</m:t>
                              </m:r>
                            </m:e>
                          </m:eqArr>
                        </m:e>
                      </m:d>
                      <m:d>
                        <m:dPr>
                          <m:begChr m:val="["/>
                          <m:endChr m:val="]"/>
                          <m:ctrlPr>
                            <a:rPr lang="en-US" altLang="zh-CN" sz="2000" b="1" i="1" kern="0" smtClea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smtClea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e>
                                <m:sub>
                                  <m:r>
                                    <a:rPr lang="en-US" altLang="zh-CN" sz="2000" b="1" i="1" kern="0" smtClean="0">
                                      <a:solidFill>
                                        <a:srgbClr val="000000"/>
                                      </a:solidFill>
                                      <a:latin typeface="Cambria Math" panose="02040503050406030204"/>
                                      <a:ea typeface="宋体" panose="02010600030101010101" pitchFamily="2" charset="-122"/>
                                    </a:rPr>
                                    <m:t>𝟑</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𝟑</m:t>
                                  </m:r>
                                </m:sub>
                              </m:sSub>
                            </m:e>
                          </m:eqArr>
                        </m:e>
                      </m:d>
                      <m:r>
                        <a:rPr lang="en-US" altLang="zh-CN" sz="2000" b="1" i="1" kern="0" smtClean="0">
                          <a:solidFill>
                            <a:srgbClr val="000000"/>
                          </a:solidFill>
                          <a:latin typeface="Cambria Math" panose="02040503050406030204"/>
                          <a:ea typeface="宋体" panose="02010600030101010101" pitchFamily="2" charset="-122"/>
                        </a:rPr>
                        <m:t>=</m:t>
                      </m:r>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 </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𝒔</m:t>
                                  </m:r>
                                  <m:r>
                                    <a:rPr lang="en-US" altLang="zh-CN" sz="2000" b="1" i="1" kern="0" smtClean="0">
                                      <a:solidFill>
                                        <a:srgbClr val="000000"/>
                                      </a:solidFill>
                                      <a:latin typeface="Cambria Math" panose="02040503050406030204"/>
                                      <a:ea typeface="宋体" panose="02010600030101010101" pitchFamily="2" charset="-122"/>
                                    </a:rPr>
                                    <m:t>′</m:t>
                                  </m:r>
                                </m:e>
                                <m:sub>
                                  <m:r>
                                    <a:rPr lang="en-US" altLang="zh-CN" sz="2000" b="1" i="1" kern="0">
                                      <a:solidFill>
                                        <a:srgbClr val="000000"/>
                                      </a:solidFill>
                                      <a:latin typeface="Cambria Math" panose="02040503050406030204"/>
                                      <a:ea typeface="宋体" panose="02010600030101010101" pitchFamily="2" charset="-122"/>
                                    </a:rPr>
                                    <m:t>𝟑</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𝟑</m:t>
                                  </m:r>
                                </m:sub>
                              </m:sSub>
                            </m:e>
                          </m:eqArr>
                        </m:e>
                      </m:d>
                    </m:oMath>
                  </m:oMathPara>
                </a14:m>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可以看出，列混淆矩阵和逆向列混淆矩阵互为逆：</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Group"/>
                    </m:oMathParaPr>
                    <m:oMath xmlns:m="http://schemas.openxmlformats.org/officeDocument/2006/math">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𝑩</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𝟎𝟗</m:t>
                              </m:r>
                            </m:e>
                            <m:e>
                              <m:r>
                                <a:rPr lang="en-US" altLang="zh-CN" sz="2000" b="1" i="1" kern="0">
                                  <a:solidFill>
                                    <a:srgbClr val="000000"/>
                                  </a:solidFill>
                                  <a:latin typeface="Cambria Math" panose="02040503050406030204"/>
                                  <a:ea typeface="宋体" panose="02010600030101010101" pitchFamily="2" charset="-122"/>
                                </a:rPr>
                                <m:t>𝟎𝟗</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𝑩</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𝑫</m:t>
                              </m:r>
                            </m:e>
                            <m:e>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𝟎𝟗</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𝑬</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𝑩</m:t>
                              </m:r>
                            </m:e>
                            <m:e>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𝑩</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𝑫</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𝟎𝟗</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m:t>
                              </m:r>
                              <m:r>
                                <a:rPr lang="en-US" altLang="zh-CN" sz="2000" b="1" i="1" kern="0">
                                  <a:solidFill>
                                    <a:srgbClr val="000000"/>
                                  </a:solidFill>
                                  <a:latin typeface="Cambria Math" panose="02040503050406030204"/>
                                  <a:ea typeface="宋体" panose="02010600030101010101" pitchFamily="2" charset="-122"/>
                                </a:rPr>
                                <m:t>𝑬</m:t>
                              </m:r>
                            </m:e>
                          </m:eqArr>
                        </m:e>
                      </m:d>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a:solidFill>
                                    <a:srgbClr val="000000"/>
                                  </a:solidFill>
                                  <a:latin typeface="Cambria Math" panose="02040503050406030204" pitchFamily="18" charset="0"/>
                                  <a:ea typeface="宋体" panose="02010600030101010101" pitchFamily="2" charset="-122"/>
                                </a:rPr>
                              </m:ctrlPr>
                            </m:eqArrPr>
                            <m:e>
                              <m:r>
                                <a:rPr lang="en-US" altLang="zh-CN" sz="2000" b="1" i="1" kern="0">
                                  <a:solidFill>
                                    <a:srgbClr val="000000"/>
                                  </a:solidFill>
                                  <a:latin typeface="Cambria Math" panose="02040503050406030204"/>
                                  <a:ea typeface="宋体" panose="02010600030101010101" pitchFamily="2" charset="-122"/>
                                </a:rPr>
                                <m:t>𝟎𝟐</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𝟎𝟏</m:t>
                              </m:r>
                            </m:e>
                            <m:e>
                              <m:r>
                                <a:rPr lang="en-US" altLang="zh-CN" sz="2000" b="1" i="1" kern="0">
                                  <a:solidFill>
                                    <a:srgbClr val="000000"/>
                                  </a:solidFill>
                                  <a:latin typeface="Cambria Math" panose="02040503050406030204"/>
                                  <a:ea typeface="宋体" panose="02010600030101010101" pitchFamily="2" charset="-122"/>
                                </a:rPr>
                                <m:t>𝟎𝟏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𝟎𝟐</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𝟎𝟏</m:t>
                              </m:r>
                            </m:e>
                            <m:e>
                              <m:r>
                                <a:rPr lang="en-US" altLang="zh-CN" sz="2000" b="1" i="1" kern="0">
                                  <a:solidFill>
                                    <a:srgbClr val="000000"/>
                                  </a:solidFill>
                                  <a:latin typeface="Cambria Math" panose="02040503050406030204"/>
                                  <a:ea typeface="宋体" panose="02010600030101010101" pitchFamily="2" charset="-122"/>
                                </a:rPr>
                                <m:t>𝟎𝟏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𝟎𝟐</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𝟎𝟑</m:t>
                              </m:r>
                            </m:e>
                            <m:e>
                              <m:r>
                                <a:rPr lang="en-US" altLang="zh-CN" sz="2000" b="1" i="1" kern="0">
                                  <a:solidFill>
                                    <a:srgbClr val="000000"/>
                                  </a:solidFill>
                                  <a:latin typeface="Cambria Math" panose="02040503050406030204"/>
                                  <a:ea typeface="宋体" panose="02010600030101010101" pitchFamily="2" charset="-122"/>
                                </a:rPr>
                                <m:t>𝟎𝟑</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𝟎𝟏</m:t>
                              </m:r>
                              <m:r>
                                <a:rPr lang="en-US" altLang="zh-CN" sz="2000" b="1" i="1" ker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𝟎𝟐</m:t>
                              </m:r>
                            </m:e>
                          </m:eqArr>
                        </m:e>
                      </m:d>
                      <m:r>
                        <a:rPr lang="en-US" altLang="zh-CN" sz="2000" b="1" i="1" kern="0" smtClean="0">
                          <a:solidFill>
                            <a:srgbClr val="000000"/>
                          </a:solidFill>
                          <a:latin typeface="Cambria Math" panose="02040503050406030204"/>
                          <a:ea typeface="宋体" panose="02010600030101010101" pitchFamily="2" charset="-122"/>
                        </a:rPr>
                        <m:t>=</m:t>
                      </m:r>
                      <m:d>
                        <m:dPr>
                          <m:begChr m:val="["/>
                          <m:endChr m:val="]"/>
                          <m:ctrlPr>
                            <a:rPr lang="en-US" altLang="zh-CN" sz="2000" b="1" i="1" kern="0">
                              <a:solidFill>
                                <a:srgbClr val="000000"/>
                              </a:solidFill>
                              <a:latin typeface="Cambria Math" panose="02040503050406030204" pitchFamily="18" charset="0"/>
                              <a:ea typeface="宋体" panose="02010600030101010101" pitchFamily="2" charset="-122"/>
                            </a:rPr>
                          </m:ctrlPr>
                        </m:dPr>
                        <m:e>
                          <m:eqArr>
                            <m:eqArrPr>
                              <m:ctrlPr>
                                <a:rPr lang="en-US" altLang="zh-CN" sz="2000" b="1" i="1" kern="0" smtClean="0">
                                  <a:solidFill>
                                    <a:srgbClr val="000000"/>
                                  </a:solidFill>
                                  <a:latin typeface="Cambria Math" panose="02040503050406030204" pitchFamily="18" charset="0"/>
                                  <a:ea typeface="宋体" panose="02010600030101010101" pitchFamily="2" charset="-122"/>
                                </a:rPr>
                              </m:ctrlPr>
                            </m:eqArrPr>
                            <m:e>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e>
                            <m:e>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𝟏</m:t>
                              </m:r>
                              <m:r>
                                <a:rPr lang="en-US" altLang="zh-CN" sz="2000" b="1" i="1" kern="0" smtClean="0">
                                  <a:solidFill>
                                    <a:srgbClr val="000000"/>
                                  </a:solidFill>
                                  <a:latin typeface="Cambria Math" panose="02040503050406030204"/>
                                  <a:ea typeface="宋体" panose="02010600030101010101" pitchFamily="2" charset="-122"/>
                                </a:rPr>
                                <m:t> </m:t>
                              </m:r>
                            </m:e>
                          </m:eqArr>
                        </m:e>
                      </m:d>
                    </m:oMath>
                  </m:oMathPara>
                </a14:m>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r="-1391" b="4"/>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有一种方法可以定义含有</a:t>
                </a:r>
                <a14:m>
                  <m:oMath xmlns:m="http://schemas.openxmlformats.org/officeDocument/2006/math">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𝟐</m:t>
                        </m:r>
                      </m:e>
                      <m:sup>
                        <m:r>
                          <a:rPr lang="en-US" altLang="zh-CN" sz="2400" b="1" i="1" kern="0">
                            <a:solidFill>
                              <a:srgbClr val="000000"/>
                            </a:solidFill>
                            <a:latin typeface="Cambria Math" panose="02040503050406030204"/>
                            <a:ea typeface="宋体" panose="02010600030101010101" pitchFamily="2" charset="-122"/>
                          </a:rPr>
                          <m:t>𝒏</m:t>
                        </m:r>
                      </m:sup>
                    </m:sSup>
                  </m:oMath>
                </a14:m>
                <a:r>
                  <a:rPr lang="zh-CN" altLang="en-US" sz="2400" b="1" kern="0" dirty="0">
                    <a:solidFill>
                      <a:srgbClr val="000000"/>
                    </a:solidFill>
                    <a:latin typeface="Tahoma" panose="020B0604030504040204"/>
                    <a:ea typeface="宋体" panose="02010600030101010101" pitchFamily="2" charset="-122"/>
                  </a:rPr>
                  <a:t>个元素的有限域，该域被称为</a:t>
                </a:r>
                <a14:m>
                  <m:oMath xmlns:m="http://schemas.openxmlformats.org/officeDocument/2006/math">
                    <m:r>
                      <a:rPr lang="en-US" altLang="zh-CN" sz="2400" b="1" i="1" kern="0">
                        <a:solidFill>
                          <a:srgbClr val="000000"/>
                        </a:solidFill>
                        <a:latin typeface="Cambria Math" panose="02040503050406030204"/>
                        <a:ea typeface="宋体" panose="02010600030101010101" pitchFamily="2" charset="-122"/>
                      </a:rPr>
                      <m:t>𝑮𝑭</m:t>
                    </m:r>
                    <m:d>
                      <m:dPr>
                        <m:ctrlPr>
                          <a:rPr lang="en-US" altLang="zh-CN" sz="2400" b="1" i="1" kern="0">
                            <a:solidFill>
                              <a:srgbClr val="000000"/>
                            </a:solidFill>
                            <a:latin typeface="Cambria Math" panose="02040503050406030204" pitchFamily="18" charset="0"/>
                            <a:ea typeface="宋体" panose="02010600030101010101" pitchFamily="2" charset="-122"/>
                          </a:rPr>
                        </m:ctrlPr>
                      </m:dPr>
                      <m:e>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𝟐</m:t>
                            </m:r>
                          </m:e>
                          <m:sup>
                            <m:r>
                              <a:rPr lang="en-US" altLang="zh-CN" sz="2400" b="1" i="1" kern="0" smtClean="0">
                                <a:solidFill>
                                  <a:srgbClr val="000000"/>
                                </a:solidFill>
                                <a:latin typeface="Cambria Math" panose="02040503050406030204"/>
                                <a:ea typeface="宋体" panose="02010600030101010101" pitchFamily="2" charset="-122"/>
                              </a:rPr>
                              <m:t>𝒏</m:t>
                            </m:r>
                          </m:sup>
                        </m:sSup>
                      </m:e>
                    </m:d>
                  </m:oMath>
                </a14:m>
                <a:r>
                  <a:rPr lang="zh-CN" altLang="en-US" sz="2400" b="1" kern="0" dirty="0">
                    <a:solidFill>
                      <a:srgbClr val="000000"/>
                    </a:solidFill>
                    <a:latin typeface="Tahoma" panose="020B0604030504040204"/>
                    <a:ea typeface="宋体" panose="02010600030101010101" pitchFamily="2" charset="-122"/>
                  </a:rPr>
                  <a:t>。考虑所有次数小于等于</a:t>
                </a:r>
                <a:r>
                  <a:rPr lang="en-US" altLang="zh-CN" sz="2400" b="1" kern="0" dirty="0">
                    <a:solidFill>
                      <a:srgbClr val="000000"/>
                    </a:solidFill>
                    <a:latin typeface="Tahoma" panose="020B0604030504040204"/>
                    <a:ea typeface="宋体" panose="02010600030101010101" pitchFamily="2" charset="-122"/>
                  </a:rPr>
                  <a:t>n-1</a:t>
                </a:r>
                <a:r>
                  <a:rPr lang="zh-CN" altLang="en-US" sz="2400" b="1" kern="0" dirty="0">
                    <a:solidFill>
                      <a:srgbClr val="000000"/>
                    </a:solidFill>
                    <a:latin typeface="Tahoma" panose="020B0604030504040204"/>
                    <a:ea typeface="宋体" panose="02010600030101010101" pitchFamily="2" charset="-122"/>
                  </a:rPr>
                  <a:t>，系数为</a:t>
                </a:r>
                <a:r>
                  <a:rPr lang="en-US" altLang="zh-CN" sz="2400" b="1" kern="0" dirty="0">
                    <a:solidFill>
                      <a:srgbClr val="000000"/>
                    </a:solidFill>
                    <a:latin typeface="Tahoma" panose="020B0604030504040204"/>
                    <a:ea typeface="宋体" panose="02010600030101010101" pitchFamily="2" charset="-122"/>
                  </a:rPr>
                  <a:t>0,1</a:t>
                </a:r>
                <a:r>
                  <a:rPr lang="zh-CN" altLang="en-US" sz="2400" b="1" kern="0" dirty="0">
                    <a:solidFill>
                      <a:srgbClr val="000000"/>
                    </a:solidFill>
                    <a:latin typeface="Tahoma" panose="020B0604030504040204"/>
                    <a:ea typeface="宋体" panose="02010600030101010101" pitchFamily="2" charset="-122"/>
                  </a:rPr>
                  <a:t>的多项式集合</a:t>
                </a:r>
                <a:r>
                  <a:rPr lang="en-US" altLang="zh-CN" sz="2400" b="1" kern="0" dirty="0">
                    <a:solidFill>
                      <a:srgbClr val="000000"/>
                    </a:solidFill>
                    <a:latin typeface="Tahoma" panose="020B0604030504040204"/>
                    <a:ea typeface="宋体" panose="02010600030101010101" pitchFamily="2" charset="-122"/>
                  </a:rPr>
                  <a:t>S</a:t>
                </a:r>
                <a:r>
                  <a:rPr lang="zh-CN" altLang="en-US" sz="2400" b="1" kern="0" dirty="0">
                    <a:solidFill>
                      <a:srgbClr val="000000"/>
                    </a:solidFill>
                    <a:latin typeface="Tahoma" panose="020B0604030504040204"/>
                    <a:ea typeface="宋体" panose="02010600030101010101" pitchFamily="2" charset="-122"/>
                  </a:rPr>
                  <a:t>。因此，每一个多项式具有如下形式：</a:t>
                </a:r>
                <a:endParaRPr lang="en-US" altLang="zh-CN"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2400" b="1" i="1" kern="0" smtClean="0">
                        <a:solidFill>
                          <a:srgbClr val="000000"/>
                        </a:solidFill>
                        <a:latin typeface="Cambria Math" panose="02040503050406030204"/>
                        <a:ea typeface="宋体" panose="02010600030101010101" pitchFamily="2" charset="-122"/>
                      </a:rPr>
                      <m:t>𝒇</m:t>
                    </m:r>
                    <m:d>
                      <m:dPr>
                        <m:ctrlPr>
                          <a:rPr lang="en-US" altLang="zh-CN" sz="2400" b="1" i="1" kern="0" smtClean="0">
                            <a:solidFill>
                              <a:srgbClr val="000000"/>
                            </a:solidFill>
                            <a:latin typeface="Cambria Math" panose="02040503050406030204" pitchFamily="18" charset="0"/>
                            <a:ea typeface="宋体" panose="02010600030101010101" pitchFamily="2" charset="-122"/>
                          </a:rPr>
                        </m:ctrlPr>
                      </m:dPr>
                      <m:e>
                        <m:r>
                          <a:rPr lang="en-US" altLang="zh-CN" sz="2400" b="1" i="1" kern="0" smtClean="0">
                            <a:solidFill>
                              <a:srgbClr val="000000"/>
                            </a:solidFill>
                            <a:latin typeface="Cambria Math" panose="02040503050406030204"/>
                            <a:ea typeface="宋体" panose="02010600030101010101" pitchFamily="2" charset="-122"/>
                          </a:rPr>
                          <m:t>𝒙</m:t>
                        </m:r>
                      </m:e>
                    </m:d>
                    <m:r>
                      <a:rPr lang="en-US" altLang="zh-CN" sz="2400" b="1" i="1" kern="0" smtClean="0">
                        <a:solidFill>
                          <a:srgbClr val="000000"/>
                        </a:solidFill>
                        <a:latin typeface="Cambria Math" panose="02040503050406030204"/>
                        <a:ea typeface="宋体" panose="02010600030101010101" pitchFamily="2" charset="-122"/>
                      </a:rPr>
                      <m:t>=</m:t>
                    </m:r>
                    <m:sSub>
                      <m:sSubPr>
                        <m:ctrlPr>
                          <a:rPr lang="en-US" altLang="zh-CN" sz="2400" b="1" i="1" kern="0" smtClean="0">
                            <a:solidFill>
                              <a:srgbClr val="000000"/>
                            </a:solidFill>
                            <a:latin typeface="Cambria Math" panose="02040503050406030204" pitchFamily="18" charset="0"/>
                            <a:ea typeface="宋体" panose="02010600030101010101" pitchFamily="2" charset="-122"/>
                          </a:rPr>
                        </m:ctrlPr>
                      </m:sSubPr>
                      <m:e>
                        <m:r>
                          <a:rPr lang="en-US" altLang="zh-CN" sz="2400" b="1" i="1" kern="0" smtClean="0">
                            <a:solidFill>
                              <a:srgbClr val="000000"/>
                            </a:solidFill>
                            <a:latin typeface="Cambria Math" panose="02040503050406030204"/>
                            <a:ea typeface="宋体" panose="02010600030101010101" pitchFamily="2" charset="-122"/>
                          </a:rPr>
                          <m:t>𝒂</m:t>
                        </m:r>
                      </m:e>
                      <m:sub>
                        <m:r>
                          <a:rPr lang="en-US" altLang="zh-CN" sz="2400" b="1" i="1" kern="0" smtClean="0">
                            <a:solidFill>
                              <a:srgbClr val="000000"/>
                            </a:solidFill>
                            <a:latin typeface="Cambria Math" panose="02040503050406030204"/>
                            <a:ea typeface="宋体" panose="02010600030101010101" pitchFamily="2" charset="-122"/>
                          </a:rPr>
                          <m:t>𝒏</m:t>
                        </m:r>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sub>
                    </m:sSub>
                    <m:sSup>
                      <m:sSupPr>
                        <m:ctrlPr>
                          <a:rPr lang="en-US" altLang="zh-CN" sz="2400" b="1" i="1" kern="0" smtClean="0">
                            <a:solidFill>
                              <a:srgbClr val="000000"/>
                            </a:solidFill>
                            <a:latin typeface="Cambria Math" panose="02040503050406030204" pitchFamily="18" charset="0"/>
                            <a:ea typeface="宋体" panose="02010600030101010101" pitchFamily="2" charset="-122"/>
                          </a:rPr>
                        </m:ctrlPr>
                      </m:sSupPr>
                      <m:e>
                        <m:r>
                          <a:rPr lang="en-US" altLang="zh-CN" sz="2400" b="1" i="1" kern="0" smtClean="0">
                            <a:solidFill>
                              <a:srgbClr val="000000"/>
                            </a:solidFill>
                            <a:latin typeface="Cambria Math" panose="02040503050406030204"/>
                            <a:ea typeface="宋体" panose="02010600030101010101" pitchFamily="2" charset="-122"/>
                          </a:rPr>
                          <m:t>𝒙</m:t>
                        </m:r>
                      </m:e>
                      <m:sup>
                        <m:r>
                          <a:rPr lang="en-US" altLang="zh-CN" sz="2400" b="1" i="1" kern="0" smtClean="0">
                            <a:solidFill>
                              <a:srgbClr val="000000"/>
                            </a:solidFill>
                            <a:latin typeface="Cambria Math" panose="02040503050406030204"/>
                            <a:ea typeface="宋体" panose="02010600030101010101" pitchFamily="2" charset="-122"/>
                          </a:rPr>
                          <m:t>𝒏</m:t>
                        </m:r>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sup>
                    </m:sSup>
                    <m:r>
                      <a:rPr lang="en-US" altLang="zh-CN" sz="2400" b="1" i="1" kern="0" smtClean="0">
                        <a:solidFill>
                          <a:srgbClr val="000000"/>
                        </a:solidFill>
                        <a:latin typeface="Cambria Math" panose="02040503050406030204"/>
                        <a:ea typeface="宋体" panose="02010600030101010101" pitchFamily="2" charset="-122"/>
                      </a:rPr>
                      <m:t>+</m:t>
                    </m:r>
                    <m:sSub>
                      <m:sSubPr>
                        <m:ctrlPr>
                          <a:rPr lang="en-US" altLang="zh-CN" sz="2400" b="1" i="1" kern="0">
                            <a:solidFill>
                              <a:srgbClr val="000000"/>
                            </a:solidFill>
                            <a:latin typeface="Cambria Math" panose="02040503050406030204" pitchFamily="18" charset="0"/>
                            <a:ea typeface="宋体" panose="02010600030101010101" pitchFamily="2" charset="-122"/>
                          </a:rPr>
                        </m:ctrlPr>
                      </m:sSubPr>
                      <m:e>
                        <m:r>
                          <a:rPr lang="en-US" altLang="zh-CN" sz="2400" b="1" i="1" kern="0">
                            <a:solidFill>
                              <a:srgbClr val="000000"/>
                            </a:solidFill>
                            <a:latin typeface="Cambria Math" panose="02040503050406030204"/>
                            <a:ea typeface="宋体" panose="02010600030101010101" pitchFamily="2" charset="-122"/>
                          </a:rPr>
                          <m:t>𝒂</m:t>
                        </m:r>
                      </m:e>
                      <m:sub>
                        <m:r>
                          <a:rPr lang="en-US" altLang="zh-CN" sz="2400" b="1" i="1" kern="0">
                            <a:solidFill>
                              <a:srgbClr val="000000"/>
                            </a:solidFill>
                            <a:latin typeface="Cambria Math" panose="02040503050406030204"/>
                            <a:ea typeface="宋体" panose="02010600030101010101" pitchFamily="2" charset="-122"/>
                          </a:rPr>
                          <m:t>𝒏</m:t>
                        </m:r>
                        <m:r>
                          <a:rPr lang="en-US" altLang="zh-CN" sz="2400" b="1" i="1" ker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𝟐</m:t>
                        </m:r>
                      </m:sub>
                    </m:sSub>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a:solidFill>
                              <a:srgbClr val="000000"/>
                            </a:solidFill>
                            <a:latin typeface="Cambria Math" panose="02040503050406030204"/>
                            <a:ea typeface="宋体" panose="02010600030101010101" pitchFamily="2" charset="-122"/>
                          </a:rPr>
                          <m:t>𝒏</m:t>
                        </m:r>
                        <m:r>
                          <a:rPr lang="en-US" altLang="zh-CN" sz="2400" b="1" i="1" ker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𝟐</m:t>
                        </m:r>
                      </m:sup>
                    </m:sSup>
                    <m:r>
                      <a:rPr lang="en-US" altLang="zh-CN" sz="2400" b="1" i="1" ker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Cambria Math" panose="02040503050406030204"/>
                      </a:rPr>
                      <m:t>⋯</m:t>
                    </m:r>
                    <m:r>
                      <a:rPr lang="en-US" altLang="zh-CN" sz="2400" b="1" i="1" kern="0" smtClean="0">
                        <a:solidFill>
                          <a:srgbClr val="000000"/>
                        </a:solidFill>
                        <a:latin typeface="Cambria Math" panose="02040503050406030204"/>
                        <a:ea typeface="宋体" panose="02010600030101010101" pitchFamily="2" charset="-122"/>
                      </a:rPr>
                      <m:t>+</m:t>
                    </m:r>
                    <m:sSub>
                      <m:sSubPr>
                        <m:ctrlPr>
                          <a:rPr lang="en-US" altLang="zh-CN" sz="2400" b="1" i="1" kern="0">
                            <a:solidFill>
                              <a:srgbClr val="000000"/>
                            </a:solidFill>
                            <a:latin typeface="Cambria Math" panose="02040503050406030204" pitchFamily="18" charset="0"/>
                            <a:ea typeface="宋体" panose="02010600030101010101" pitchFamily="2" charset="-122"/>
                          </a:rPr>
                        </m:ctrlPr>
                      </m:sSubPr>
                      <m:e>
                        <m:r>
                          <a:rPr lang="en-US" altLang="zh-CN" sz="2400" b="1" i="1" kern="0">
                            <a:solidFill>
                              <a:srgbClr val="000000"/>
                            </a:solidFill>
                            <a:latin typeface="Cambria Math" panose="02040503050406030204"/>
                            <a:ea typeface="宋体" panose="02010600030101010101" pitchFamily="2" charset="-122"/>
                          </a:rPr>
                          <m:t>𝒂</m:t>
                        </m:r>
                      </m:e>
                      <m:sub>
                        <m:r>
                          <a:rPr lang="en-US" altLang="zh-CN" sz="2400" b="1" i="1" kern="0" smtClean="0">
                            <a:solidFill>
                              <a:srgbClr val="000000"/>
                            </a:solidFill>
                            <a:latin typeface="Cambria Math" panose="02040503050406030204"/>
                            <a:ea typeface="宋体" panose="02010600030101010101" pitchFamily="2" charset="-122"/>
                          </a:rPr>
                          <m:t>𝟏</m:t>
                        </m:r>
                      </m:sub>
                    </m:sSub>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smtClean="0">
                            <a:solidFill>
                              <a:srgbClr val="000000"/>
                            </a:solidFill>
                            <a:latin typeface="Cambria Math" panose="02040503050406030204"/>
                            <a:ea typeface="宋体" panose="02010600030101010101" pitchFamily="2" charset="-122"/>
                          </a:rPr>
                          <m:t>𝟏</m:t>
                        </m:r>
                      </m:sup>
                    </m:sSup>
                    <m:r>
                      <a:rPr lang="en-US" altLang="zh-CN" sz="2400" b="1" i="1" kern="0">
                        <a:solidFill>
                          <a:srgbClr val="000000"/>
                        </a:solidFill>
                        <a:latin typeface="Cambria Math" panose="02040503050406030204"/>
                        <a:ea typeface="宋体" panose="02010600030101010101" pitchFamily="2" charset="-122"/>
                      </a:rPr>
                      <m:t>+</m:t>
                    </m:r>
                    <m:sSub>
                      <m:sSubPr>
                        <m:ctrlPr>
                          <a:rPr lang="en-US" altLang="zh-CN" sz="2400" b="1" i="1" kern="0">
                            <a:solidFill>
                              <a:srgbClr val="000000"/>
                            </a:solidFill>
                            <a:latin typeface="Cambria Math" panose="02040503050406030204" pitchFamily="18" charset="0"/>
                            <a:ea typeface="宋体" panose="02010600030101010101" pitchFamily="2" charset="-122"/>
                          </a:rPr>
                        </m:ctrlPr>
                      </m:sSubPr>
                      <m:e>
                        <m:r>
                          <a:rPr lang="en-US" altLang="zh-CN" sz="2400" b="1" i="1" kern="0">
                            <a:solidFill>
                              <a:srgbClr val="000000"/>
                            </a:solidFill>
                            <a:latin typeface="Cambria Math" panose="02040503050406030204"/>
                            <a:ea typeface="宋体" panose="02010600030101010101" pitchFamily="2" charset="-122"/>
                          </a:rPr>
                          <m:t>𝒂</m:t>
                        </m:r>
                      </m:e>
                      <m:sub>
                        <m:r>
                          <a:rPr lang="en-US" altLang="zh-CN" sz="2400" b="1" i="1" kern="0" smtClean="0">
                            <a:solidFill>
                              <a:srgbClr val="000000"/>
                            </a:solidFill>
                            <a:latin typeface="Cambria Math" panose="02040503050406030204"/>
                            <a:ea typeface="宋体" panose="02010600030101010101" pitchFamily="2" charset="-122"/>
                          </a:rPr>
                          <m:t>𝟎</m:t>
                        </m:r>
                      </m:sub>
                    </m:sSub>
                    <m:r>
                      <a:rPr lang="en-US" altLang="zh-CN" sz="2400" b="1" i="1" kern="0" smtClean="0">
                        <a:solidFill>
                          <a:srgbClr val="000000"/>
                        </a:solidFill>
                        <a:latin typeface="Cambria Math" panose="02040503050406030204"/>
                        <a:ea typeface="宋体" panose="02010600030101010101" pitchFamily="2" charset="-122"/>
                      </a:rPr>
                      <m:t>=</m:t>
                    </m:r>
                    <m:nary>
                      <m:naryPr>
                        <m:chr m:val="∑"/>
                        <m:ctrlPr>
                          <a:rPr lang="en-US" altLang="zh-CN" sz="2400" b="1" i="1" kern="0" smtClean="0">
                            <a:solidFill>
                              <a:srgbClr val="000000"/>
                            </a:solidFill>
                            <a:latin typeface="Cambria Math" panose="02040503050406030204" pitchFamily="18" charset="0"/>
                            <a:ea typeface="宋体" panose="02010600030101010101" pitchFamily="2" charset="-122"/>
                          </a:rPr>
                        </m:ctrlPr>
                      </m:naryPr>
                      <m:sub>
                        <m:r>
                          <m:rPr>
                            <m:brk m:alnAt="23"/>
                          </m:rPr>
                          <a:rPr lang="en-US" altLang="zh-CN" sz="2400" b="1" i="1" kern="0" smtClean="0">
                            <a:solidFill>
                              <a:srgbClr val="000000"/>
                            </a:solidFill>
                            <a:latin typeface="Cambria Math" panose="02040503050406030204"/>
                            <a:ea typeface="宋体" panose="02010600030101010101" pitchFamily="2" charset="-122"/>
                          </a:rPr>
                          <m:t>𝒊</m:t>
                        </m:r>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𝟎</m:t>
                        </m:r>
                      </m:sub>
                      <m:sup>
                        <m:r>
                          <a:rPr lang="en-US" altLang="zh-CN" sz="2400" b="1" i="1" kern="0" smtClean="0">
                            <a:solidFill>
                              <a:srgbClr val="000000"/>
                            </a:solidFill>
                            <a:latin typeface="Cambria Math" panose="02040503050406030204"/>
                            <a:ea typeface="宋体" panose="02010600030101010101" pitchFamily="2" charset="-122"/>
                          </a:rPr>
                          <m:t>𝒏</m:t>
                        </m:r>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sup>
                      <m:e>
                        <m:sSub>
                          <m:sSubPr>
                            <m:ctrlPr>
                              <a:rPr lang="en-US" altLang="zh-CN" sz="2400" b="1" i="1" kern="0">
                                <a:solidFill>
                                  <a:srgbClr val="000000"/>
                                </a:solidFill>
                                <a:latin typeface="Cambria Math" panose="02040503050406030204" pitchFamily="18" charset="0"/>
                                <a:ea typeface="宋体" panose="02010600030101010101" pitchFamily="2" charset="-122"/>
                              </a:rPr>
                            </m:ctrlPr>
                          </m:sSubPr>
                          <m:e>
                            <m:r>
                              <a:rPr lang="en-US" altLang="zh-CN" sz="2400" b="1" i="1" kern="0">
                                <a:solidFill>
                                  <a:srgbClr val="000000"/>
                                </a:solidFill>
                                <a:latin typeface="Cambria Math" panose="02040503050406030204"/>
                                <a:ea typeface="宋体" panose="02010600030101010101" pitchFamily="2" charset="-122"/>
                              </a:rPr>
                              <m:t>𝒂</m:t>
                            </m:r>
                          </m:e>
                          <m:sub>
                            <m:r>
                              <a:rPr lang="en-US" altLang="zh-CN" sz="2400" b="1" i="1" kern="0" smtClean="0">
                                <a:solidFill>
                                  <a:srgbClr val="000000"/>
                                </a:solidFill>
                                <a:latin typeface="Cambria Math" panose="02040503050406030204"/>
                                <a:ea typeface="宋体" panose="02010600030101010101" pitchFamily="2" charset="-122"/>
                              </a:rPr>
                              <m:t>𝒊</m:t>
                            </m:r>
                          </m:sub>
                        </m:sSub>
                      </m:e>
                    </m:nary>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smtClean="0">
                            <a:solidFill>
                              <a:srgbClr val="000000"/>
                            </a:solidFill>
                            <a:latin typeface="Cambria Math" panose="02040503050406030204"/>
                            <a:ea typeface="宋体" panose="02010600030101010101" pitchFamily="2" charset="-122"/>
                          </a:rPr>
                          <m:t>𝒊</m:t>
                        </m:r>
                      </m:sup>
                    </m:sSup>
                  </m:oMath>
                </a14:m>
                <a:endParaRPr lang="zh-CN" altLang="en-US"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400" b="1" kern="0" dirty="0">
                    <a:solidFill>
                      <a:srgbClr val="000000"/>
                    </a:solidFill>
                    <a:latin typeface="Tahoma" panose="020B0604030504040204"/>
                    <a:ea typeface="宋体" panose="02010600030101010101" pitchFamily="2" charset="-122"/>
                  </a:rPr>
                  <a:t>其中每个</a:t>
                </a:r>
                <a14:m>
                  <m:oMath xmlns:m="http://schemas.openxmlformats.org/officeDocument/2006/math">
                    <m:sSub>
                      <m:sSubPr>
                        <m:ctrlPr>
                          <a:rPr lang="en-US" altLang="zh-CN" sz="2400" b="1" i="1" kern="0">
                            <a:solidFill>
                              <a:srgbClr val="000000"/>
                            </a:solidFill>
                            <a:latin typeface="Cambria Math" panose="02040503050406030204" pitchFamily="18" charset="0"/>
                            <a:ea typeface="宋体" panose="02010600030101010101" pitchFamily="2" charset="-122"/>
                          </a:rPr>
                        </m:ctrlPr>
                      </m:sSubPr>
                      <m:e>
                        <m:r>
                          <a:rPr lang="en-US" altLang="zh-CN" sz="2400" b="1" i="1" kern="0">
                            <a:solidFill>
                              <a:srgbClr val="000000"/>
                            </a:solidFill>
                            <a:latin typeface="Cambria Math" panose="02040503050406030204"/>
                            <a:ea typeface="宋体" panose="02010600030101010101" pitchFamily="2" charset="-122"/>
                          </a:rPr>
                          <m:t>𝒂</m:t>
                        </m:r>
                      </m:e>
                      <m:sub>
                        <m:r>
                          <a:rPr lang="en-US" altLang="zh-CN" sz="2400" b="1" i="1" kern="0">
                            <a:solidFill>
                              <a:srgbClr val="000000"/>
                            </a:solidFill>
                            <a:latin typeface="Cambria Math" panose="02040503050406030204"/>
                            <a:ea typeface="宋体" panose="02010600030101010101" pitchFamily="2" charset="-122"/>
                          </a:rPr>
                          <m:t>𝒊</m:t>
                        </m:r>
                      </m:sub>
                    </m:sSub>
                  </m:oMath>
                </a14:m>
                <a:r>
                  <a:rPr lang="zh-CN" altLang="en-US" sz="2400" b="1" kern="0" dirty="0">
                    <a:solidFill>
                      <a:srgbClr val="000000"/>
                    </a:solidFill>
                    <a:latin typeface="Tahoma" panose="020B0604030504040204"/>
                    <a:ea typeface="宋体" panose="02010600030101010101" pitchFamily="2" charset="-122"/>
                  </a:rPr>
                  <a:t>取值</a:t>
                </a:r>
                <a:r>
                  <a:rPr lang="en-US" altLang="zh-CN" sz="2400" b="1" kern="0" dirty="0">
                    <a:solidFill>
                      <a:srgbClr val="000000"/>
                    </a:solidFill>
                    <a:latin typeface="Tahoma" panose="020B0604030504040204"/>
                    <a:ea typeface="宋体" panose="02010600030101010101" pitchFamily="2" charset="-122"/>
                  </a:rPr>
                  <a:t>0</a:t>
                </a:r>
                <a:r>
                  <a:rPr lang="zh-CN" altLang="en-US" sz="2400" b="1" kern="0" dirty="0">
                    <a:solidFill>
                      <a:srgbClr val="000000"/>
                    </a:solidFill>
                    <a:latin typeface="Tahoma" panose="020B0604030504040204"/>
                    <a:ea typeface="宋体" panose="02010600030101010101" pitchFamily="2" charset="-122"/>
                  </a:rPr>
                  <a:t>或</a:t>
                </a:r>
                <a:r>
                  <a:rPr lang="en-US" altLang="zh-CN" sz="2400" b="1" kern="0" dirty="0">
                    <a:solidFill>
                      <a:srgbClr val="000000"/>
                    </a:solidFill>
                    <a:latin typeface="Tahoma" panose="020B0604030504040204"/>
                    <a:ea typeface="宋体" panose="02010600030101010101" pitchFamily="2" charset="-122"/>
                  </a:rPr>
                  <a:t>1</a:t>
                </a:r>
                <a:r>
                  <a:rPr lang="zh-CN" altLang="en-US" sz="2400" b="1" kern="0" dirty="0">
                    <a:solidFill>
                      <a:srgbClr val="000000"/>
                    </a:solidFill>
                    <a:latin typeface="Tahoma" panose="020B0604030504040204"/>
                    <a:ea typeface="宋体" panose="02010600030101010101" pitchFamily="2" charset="-122"/>
                  </a:rPr>
                  <a:t>，集合</a:t>
                </a:r>
                <a:r>
                  <a:rPr lang="en-US" altLang="zh-CN" sz="2400" b="1" kern="0" dirty="0">
                    <a:solidFill>
                      <a:srgbClr val="000000"/>
                    </a:solidFill>
                    <a:latin typeface="Tahoma" panose="020B0604030504040204"/>
                    <a:ea typeface="宋体" panose="02010600030101010101" pitchFamily="2" charset="-122"/>
                  </a:rPr>
                  <a:t>S</a:t>
                </a:r>
                <a:r>
                  <a:rPr lang="zh-CN" altLang="en-US" sz="2400" b="1" kern="0" dirty="0">
                    <a:solidFill>
                      <a:srgbClr val="000000"/>
                    </a:solidFill>
                    <a:latin typeface="Tahoma" panose="020B0604030504040204"/>
                    <a:ea typeface="宋体" panose="02010600030101010101" pitchFamily="2" charset="-122"/>
                  </a:rPr>
                  <a:t>内共有</a:t>
                </a:r>
                <a14:m>
                  <m:oMath xmlns:m="http://schemas.openxmlformats.org/officeDocument/2006/math">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smtClean="0">
                            <a:solidFill>
                              <a:srgbClr val="000000"/>
                            </a:solidFill>
                            <a:latin typeface="Cambria Math" panose="02040503050406030204"/>
                            <a:ea typeface="宋体" panose="02010600030101010101" pitchFamily="2" charset="-122"/>
                          </a:rPr>
                          <m:t>𝟐</m:t>
                        </m:r>
                      </m:e>
                      <m:sup>
                        <m:r>
                          <a:rPr lang="en-US" altLang="zh-CN" sz="2400" b="1" i="1" kern="0">
                            <a:solidFill>
                              <a:srgbClr val="000000"/>
                            </a:solidFill>
                            <a:latin typeface="Cambria Math" panose="02040503050406030204"/>
                            <a:ea typeface="宋体" panose="02010600030101010101" pitchFamily="2" charset="-122"/>
                          </a:rPr>
                          <m:t>𝒏</m:t>
                        </m:r>
                      </m:sup>
                    </m:sSup>
                  </m:oMath>
                </a14:m>
                <a:r>
                  <a:rPr lang="zh-CN" altLang="en-US" sz="2400" b="1" kern="0" dirty="0">
                    <a:solidFill>
                      <a:srgbClr val="000000"/>
                    </a:solidFill>
                    <a:latin typeface="Tahoma" panose="020B0604030504040204"/>
                    <a:ea typeface="宋体" panose="02010600030101010101" pitchFamily="2" charset="-122"/>
                  </a:rPr>
                  <a:t>个元素。对于</a:t>
                </a:r>
                <a:r>
                  <a:rPr lang="en-US" altLang="zh-CN" sz="2400" b="1" kern="0" dirty="0">
                    <a:solidFill>
                      <a:srgbClr val="000000"/>
                    </a:solidFill>
                    <a:latin typeface="Tahoma" panose="020B0604030504040204"/>
                    <a:ea typeface="宋体" panose="02010600030101010101" pitchFamily="2" charset="-122"/>
                  </a:rPr>
                  <a:t>n=3</a:t>
                </a:r>
                <a:r>
                  <a:rPr lang="zh-CN" altLang="en-US" sz="2400" b="1" kern="0" dirty="0">
                    <a:solidFill>
                      <a:srgbClr val="000000"/>
                    </a:solidFill>
                    <a:latin typeface="Tahoma" panose="020B0604030504040204"/>
                    <a:ea typeface="宋体" panose="02010600030101010101" pitchFamily="2" charset="-122"/>
                  </a:rPr>
                  <a:t>，集合内的</a:t>
                </a:r>
                <a:r>
                  <a:rPr lang="en-US" altLang="zh-CN" sz="2400" b="1" kern="0" dirty="0">
                    <a:solidFill>
                      <a:srgbClr val="000000"/>
                    </a:solidFill>
                    <a:latin typeface="Tahoma" panose="020B0604030504040204"/>
                    <a:ea typeface="宋体" panose="02010600030101010101" pitchFamily="2" charset="-122"/>
                  </a:rPr>
                  <a:t>8</a:t>
                </a:r>
                <a:r>
                  <a:rPr lang="zh-CN" altLang="en-US" sz="2400" b="1" kern="0" dirty="0">
                    <a:solidFill>
                      <a:srgbClr val="000000"/>
                    </a:solidFill>
                    <a:latin typeface="Tahoma" panose="020B0604030504040204"/>
                    <a:ea typeface="宋体" panose="02010600030101010101" pitchFamily="2" charset="-122"/>
                  </a:rPr>
                  <a:t>个多项式为：</a:t>
                </a:r>
                <a:endParaRPr lang="en-US" altLang="zh-CN" sz="24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14:m>
                  <m:oMathPara xmlns:m="http://schemas.openxmlformats.org/officeDocument/2006/math">
                    <m:oMathParaPr>
                      <m:jc m:val="center"/>
                    </m:oMathParaPr>
                    <m:oMath xmlns:m="http://schemas.openxmlformats.org/officeDocument/2006/math">
                      <m:m>
                        <m:mPr>
                          <m:mcs>
                            <m:mc>
                              <m:mcPr>
                                <m:count m:val="3"/>
                                <m:mcJc m:val="center"/>
                              </m:mcPr>
                            </m:mc>
                          </m:mcs>
                          <m:ctrlPr>
                            <a:rPr lang="en-US" altLang="zh-CN" sz="2400" b="1" i="1" kern="0" smtClean="0">
                              <a:solidFill>
                                <a:srgbClr val="000000"/>
                              </a:solidFill>
                              <a:latin typeface="Cambria Math" panose="02040503050406030204" pitchFamily="18" charset="0"/>
                              <a:ea typeface="宋体" panose="02010600030101010101" pitchFamily="2" charset="-122"/>
                            </a:rPr>
                          </m:ctrlPr>
                        </m:mPr>
                        <m:mr>
                          <m:e>
                            <m:r>
                              <m:rPr>
                                <m:brk m:alnAt="7"/>
                              </m:rPr>
                              <a:rPr lang="en-US" altLang="zh-CN" sz="2400" b="1" i="1" kern="0" smtClean="0">
                                <a:solidFill>
                                  <a:srgbClr val="000000"/>
                                </a:solidFill>
                                <a:latin typeface="Cambria Math" panose="02040503050406030204"/>
                                <a:ea typeface="宋体" panose="02010600030101010101" pitchFamily="2" charset="-122"/>
                              </a:rPr>
                              <m:t>𝟎</m:t>
                            </m:r>
                          </m:e>
                          <m:e>
                            <m:r>
                              <a:rPr lang="en-US" altLang="zh-CN" sz="2400" b="1" i="1" kern="0" smtClean="0">
                                <a:solidFill>
                                  <a:srgbClr val="000000"/>
                                </a:solidFill>
                                <a:latin typeface="Cambria Math" panose="02040503050406030204"/>
                                <a:ea typeface="宋体" panose="02010600030101010101" pitchFamily="2" charset="-122"/>
                              </a:rPr>
                              <m:t>𝒙</m:t>
                            </m:r>
                          </m:e>
                          <m:e>
                            <m:m>
                              <m:mPr>
                                <m:mcs>
                                  <m:mc>
                                    <m:mcPr>
                                      <m:count m:val="2"/>
                                      <m:mcJc m:val="center"/>
                                    </m:mcPr>
                                  </m:mc>
                                </m:mcs>
                                <m:ctrlPr>
                                  <a:rPr lang="en-US" altLang="zh-CN" sz="2400" b="1" i="1" kern="0" smtClean="0">
                                    <a:solidFill>
                                      <a:srgbClr val="000000"/>
                                    </a:solidFill>
                                    <a:latin typeface="Cambria Math" panose="02040503050406030204" pitchFamily="18" charset="0"/>
                                    <a:ea typeface="宋体" panose="02010600030101010101" pitchFamily="2" charset="-122"/>
                                  </a:rPr>
                                </m:ctrlPr>
                              </m:mPr>
                              <m:mr>
                                <m:e>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smtClean="0">
                                          <a:solidFill>
                                            <a:srgbClr val="000000"/>
                                          </a:solidFill>
                                          <a:latin typeface="Cambria Math" panose="02040503050406030204"/>
                                          <a:ea typeface="宋体" panose="02010600030101010101" pitchFamily="2" charset="-122"/>
                                        </a:rPr>
                                        <m:t>𝟐</m:t>
                                      </m:r>
                                    </m:sup>
                                  </m:sSup>
                                </m:e>
                                <m:e>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a:solidFill>
                                            <a:srgbClr val="000000"/>
                                          </a:solidFill>
                                          <a:latin typeface="Cambria Math" panose="02040503050406030204"/>
                                          <a:ea typeface="宋体" panose="02010600030101010101" pitchFamily="2" charset="-122"/>
                                        </a:rPr>
                                        <m:t>𝟐</m:t>
                                      </m:r>
                                    </m:sup>
                                  </m:sSup>
                                  <m:r>
                                    <a:rPr lang="en-US" altLang="zh-CN" sz="2400" b="1" i="1" ker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𝒙</m:t>
                                  </m:r>
                                </m:e>
                              </m:mr>
                            </m:m>
                          </m:e>
                        </m:mr>
                        <m:mr>
                          <m:e>
                            <m:r>
                              <a:rPr lang="en-US" altLang="zh-CN" sz="2400" b="1" i="1" kern="0" smtClean="0">
                                <a:solidFill>
                                  <a:srgbClr val="000000"/>
                                </a:solidFill>
                                <a:latin typeface="Cambria Math" panose="02040503050406030204"/>
                                <a:ea typeface="宋体" panose="02010600030101010101" pitchFamily="2" charset="-122"/>
                              </a:rPr>
                              <m:t>𝟏</m:t>
                            </m:r>
                          </m:e>
                          <m:e>
                            <m:r>
                              <a:rPr lang="en-US" altLang="zh-CN" sz="2400" b="1" i="1" kern="0" smtClean="0">
                                <a:solidFill>
                                  <a:srgbClr val="000000"/>
                                </a:solidFill>
                                <a:latin typeface="Cambria Math" panose="02040503050406030204"/>
                                <a:ea typeface="宋体" panose="02010600030101010101" pitchFamily="2" charset="-122"/>
                              </a:rPr>
                              <m:t>𝒙</m:t>
                            </m:r>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e>
                          <m:e>
                            <m:m>
                              <m:mPr>
                                <m:mcs>
                                  <m:mc>
                                    <m:mcPr>
                                      <m:count m:val="2"/>
                                      <m:mcJc m:val="center"/>
                                    </m:mcPr>
                                  </m:mc>
                                </m:mcs>
                                <m:ctrlPr>
                                  <a:rPr lang="en-US" altLang="zh-CN" sz="2400" b="1" i="1" kern="0" smtClean="0">
                                    <a:solidFill>
                                      <a:srgbClr val="000000"/>
                                    </a:solidFill>
                                    <a:latin typeface="Cambria Math" panose="02040503050406030204" pitchFamily="18" charset="0"/>
                                    <a:ea typeface="宋体" panose="02010600030101010101" pitchFamily="2" charset="-122"/>
                                  </a:rPr>
                                </m:ctrlPr>
                              </m:mPr>
                              <m:mr>
                                <m:e>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smtClean="0">
                                          <a:solidFill>
                                            <a:srgbClr val="000000"/>
                                          </a:solidFill>
                                          <a:latin typeface="Cambria Math" panose="02040503050406030204"/>
                                          <a:ea typeface="宋体" panose="02010600030101010101" pitchFamily="2" charset="-122"/>
                                        </a:rPr>
                                        <m:t>𝟐</m:t>
                                      </m:r>
                                    </m:sup>
                                  </m:sSup>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e>
                                <m:e>
                                  <m:sSup>
                                    <m:sSupPr>
                                      <m:ctrlPr>
                                        <a:rPr lang="en-US" altLang="zh-CN" sz="2400" b="1" i="1" kern="0">
                                          <a:solidFill>
                                            <a:srgbClr val="000000"/>
                                          </a:solidFill>
                                          <a:latin typeface="Cambria Math" panose="02040503050406030204" pitchFamily="18" charset="0"/>
                                          <a:ea typeface="宋体" panose="02010600030101010101" pitchFamily="2" charset="-122"/>
                                        </a:rPr>
                                      </m:ctrlPr>
                                    </m:sSupPr>
                                    <m:e>
                                      <m:r>
                                        <a:rPr lang="en-US" altLang="zh-CN" sz="2400" b="1" i="1" kern="0">
                                          <a:solidFill>
                                            <a:srgbClr val="000000"/>
                                          </a:solidFill>
                                          <a:latin typeface="Cambria Math" panose="02040503050406030204"/>
                                          <a:ea typeface="宋体" panose="02010600030101010101" pitchFamily="2" charset="-122"/>
                                        </a:rPr>
                                        <m:t>𝒙</m:t>
                                      </m:r>
                                    </m:e>
                                    <m:sup>
                                      <m:r>
                                        <a:rPr lang="en-US" altLang="zh-CN" sz="2400" b="1" i="1" kern="0">
                                          <a:solidFill>
                                            <a:srgbClr val="000000"/>
                                          </a:solidFill>
                                          <a:latin typeface="Cambria Math" panose="02040503050406030204"/>
                                          <a:ea typeface="宋体" panose="02010600030101010101" pitchFamily="2" charset="-122"/>
                                        </a:rPr>
                                        <m:t>𝟐</m:t>
                                      </m:r>
                                    </m:sup>
                                  </m:sSup>
                                  <m:r>
                                    <a:rPr lang="en-US" altLang="zh-CN" sz="2400" b="1" i="1" kern="0">
                                      <a:solidFill>
                                        <a:srgbClr val="000000"/>
                                      </a:solidFill>
                                      <a:latin typeface="Cambria Math" panose="02040503050406030204"/>
                                      <a:ea typeface="宋体" panose="02010600030101010101" pitchFamily="2" charset="-122"/>
                                    </a:rPr>
                                    <m:t>+</m:t>
                                  </m:r>
                                  <m:r>
                                    <a:rPr lang="en-US" altLang="zh-CN" sz="2400" b="1" i="1" kern="0">
                                      <a:solidFill>
                                        <a:srgbClr val="000000"/>
                                      </a:solidFill>
                                      <a:latin typeface="Cambria Math" panose="02040503050406030204"/>
                                      <a:ea typeface="宋体" panose="02010600030101010101" pitchFamily="2" charset="-122"/>
                                    </a:rPr>
                                    <m:t>𝒙</m:t>
                                  </m:r>
                                  <m:r>
                                    <a:rPr lang="en-US" altLang="zh-CN" sz="2400" b="1" i="1" kern="0" smtClean="0">
                                      <a:solidFill>
                                        <a:srgbClr val="000000"/>
                                      </a:solidFill>
                                      <a:latin typeface="Cambria Math" panose="02040503050406030204"/>
                                      <a:ea typeface="宋体" panose="02010600030101010101" pitchFamily="2" charset="-122"/>
                                    </a:rPr>
                                    <m:t>+</m:t>
                                  </m:r>
                                  <m:r>
                                    <a:rPr lang="en-US" altLang="zh-CN" sz="2400" b="1" i="1" kern="0" smtClean="0">
                                      <a:solidFill>
                                        <a:srgbClr val="000000"/>
                                      </a:solidFill>
                                      <a:latin typeface="Cambria Math" panose="02040503050406030204"/>
                                      <a:ea typeface="宋体" panose="02010600030101010101" pitchFamily="2" charset="-122"/>
                                    </a:rPr>
                                    <m:t>𝟏</m:t>
                                  </m:r>
                                </m:e>
                              </m:mr>
                            </m:m>
                          </m:e>
                        </m:mr>
                      </m:m>
                    </m:oMath>
                  </m:oMathPara>
                </a14:m>
                <a:endParaRPr lang="zh-CN" altLang="en-US"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zh-CN" altLang="en-US" sz="24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AU" altLang="zh-CN" sz="28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6309320"/>
              </a:xfrm>
              <a:prstGeom prst="rect">
                <a:avLst/>
              </a:prstGeom>
              <a:blipFill rotWithShape="1">
                <a:blip r:embed="rId1"/>
                <a:stretch>
                  <a:fillRect l="-2" t="-1" r="2"/>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6.1 </a:t>
            </a:r>
            <a:r>
              <a:rPr lang="zh-CN" altLang="en-US" sz="2000" dirty="0">
                <a:solidFill>
                  <a:srgbClr val="4F56AD"/>
                </a:solidFill>
                <a:latin typeface="黑体" panose="02010609060101010101" pitchFamily="49" charset="-122"/>
              </a:rPr>
              <a:t>有限域算术</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323528" y="476672"/>
            <a:ext cx="8003232" cy="5544616"/>
          </a:xfrm>
        </p:spPr>
        <p:txBody>
          <a:body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基本原理：</a:t>
            </a:r>
            <a:endParaRPr kumimoji="1" lang="en-US" altLang="zh-CN" sz="2000" kern="0" dirty="0">
              <a:solidFill>
                <a:srgbClr val="40458C"/>
              </a:solidFill>
              <a:latin typeface="Tahoma" panose="020B0604030504040204"/>
            </a:endParaRPr>
          </a:p>
          <a:p>
            <a:pPr marL="8096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前边公式中矩阵的系数是基于</a:t>
            </a:r>
            <a:r>
              <a:rPr lang="zh-CN" altLang="en-US" sz="2000" b="1" kern="0" dirty="0">
                <a:solidFill>
                  <a:srgbClr val="00B0F0"/>
                </a:solidFill>
                <a:latin typeface="Tahoma" panose="020B0604030504040204"/>
                <a:ea typeface="宋体" panose="02010600030101010101" pitchFamily="2" charset="-122"/>
              </a:rPr>
              <a:t>码字间有最大距离</a:t>
            </a:r>
            <a:r>
              <a:rPr lang="zh-CN" altLang="en-US" sz="2000" b="1" kern="0" dirty="0">
                <a:solidFill>
                  <a:srgbClr val="000000"/>
                </a:solidFill>
                <a:latin typeface="Tahoma" panose="020B0604030504040204"/>
                <a:ea typeface="宋体" panose="02010600030101010101" pitchFamily="2" charset="-122"/>
              </a:rPr>
              <a:t>的线性编码，这使得在每列的所有字节有良好的</a:t>
            </a:r>
            <a:r>
              <a:rPr lang="zh-CN" altLang="en-US" sz="2000" b="1" kern="0" dirty="0">
                <a:solidFill>
                  <a:srgbClr val="00B0F0"/>
                </a:solidFill>
                <a:latin typeface="Tahoma" panose="020B0604030504040204"/>
                <a:ea typeface="宋体" panose="02010600030101010101" pitchFamily="2" charset="-122"/>
              </a:rPr>
              <a:t>混淆性</a:t>
            </a:r>
            <a:r>
              <a:rPr lang="zh-CN" altLang="en-US" sz="2000" b="1" kern="0" dirty="0">
                <a:solidFill>
                  <a:srgbClr val="000000"/>
                </a:solidFill>
                <a:latin typeface="Tahoma" panose="020B0604030504040204"/>
                <a:ea typeface="宋体" panose="02010600030101010101" pitchFamily="2" charset="-122"/>
              </a:rPr>
              <a:t>。列混淆变换和行移位变换使得在经过几轮变换后，所有的输出位均与所有的输入位相关。</a:t>
            </a:r>
            <a:endParaRPr lang="en-US" altLang="zh-CN" sz="2000" b="1" kern="0" dirty="0">
              <a:solidFill>
                <a:srgbClr val="000000"/>
              </a:solidFill>
              <a:latin typeface="Tahoma" panose="020B0604030504040204"/>
              <a:ea typeface="宋体" panose="02010600030101010101" pitchFamily="2" charset="-122"/>
            </a:endParaRPr>
          </a:p>
          <a:p>
            <a:pPr marL="80962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列混淆变换的系数，即</a:t>
            </a:r>
            <a:r>
              <a:rPr lang="en-US" altLang="zh-CN" sz="2000" b="1" kern="0" dirty="0">
                <a:solidFill>
                  <a:srgbClr val="000000"/>
                </a:solidFill>
                <a:latin typeface="Tahoma" panose="020B0604030504040204"/>
                <a:ea typeface="宋体" panose="02010600030101010101" pitchFamily="2" charset="-122"/>
              </a:rPr>
              <a:t>{01}</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{02}</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{03}</a:t>
            </a:r>
            <a:r>
              <a:rPr lang="zh-CN" altLang="en-US" sz="2000" b="1" kern="0" dirty="0">
                <a:solidFill>
                  <a:srgbClr val="000000"/>
                </a:solidFill>
                <a:latin typeface="Tahoma" panose="020B0604030504040204"/>
                <a:ea typeface="宋体" panose="02010600030101010101" pitchFamily="2" charset="-122"/>
              </a:rPr>
              <a:t>是基于算法实现角度考虑的。正如上文所述，这些系数的乘法涉及至多一次移位和一次</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。逆向列混淆变换中的系数更加难以实现。然而加密被视为比解密更重要，原因如下：</a:t>
            </a:r>
            <a:endParaRPr lang="en-US" altLang="zh-CN" sz="2000" b="1" kern="0" dirty="0">
              <a:solidFill>
                <a:srgbClr val="000000"/>
              </a:solidFill>
              <a:latin typeface="Tahoma" panose="020B0604030504040204"/>
              <a:ea typeface="宋体" panose="02010600030101010101" pitchFamily="2" charset="-122"/>
            </a:endParaRPr>
          </a:p>
          <a:p>
            <a:pPr marL="125412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对于</a:t>
            </a:r>
            <a:r>
              <a:rPr lang="en-US" altLang="zh-CN" sz="2000" b="1" kern="0" dirty="0">
                <a:solidFill>
                  <a:srgbClr val="000000"/>
                </a:solidFill>
                <a:latin typeface="Tahoma" panose="020B0604030504040204"/>
                <a:ea typeface="宋体" panose="02010600030101010101" pitchFamily="2" charset="-122"/>
              </a:rPr>
              <a:t>CFB</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OFB</a:t>
            </a:r>
            <a:r>
              <a:rPr lang="zh-CN" altLang="en-US" sz="2000" b="1" kern="0" dirty="0">
                <a:solidFill>
                  <a:srgbClr val="000000"/>
                </a:solidFill>
                <a:latin typeface="Tahoma" panose="020B0604030504040204"/>
                <a:ea typeface="宋体" panose="02010600030101010101" pitchFamily="2" charset="-122"/>
              </a:rPr>
              <a:t>密码模式</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见第</a:t>
            </a:r>
            <a:r>
              <a:rPr lang="en-US" altLang="zh-CN" sz="2000" b="1" kern="0" dirty="0">
                <a:solidFill>
                  <a:srgbClr val="000000"/>
                </a:solidFill>
                <a:latin typeface="Tahoma" panose="020B0604030504040204"/>
                <a:ea typeface="宋体" panose="02010600030101010101" pitchFamily="2" charset="-122"/>
              </a:rPr>
              <a:t>6</a:t>
            </a:r>
            <a:r>
              <a:rPr lang="zh-CN" altLang="en-US" sz="2000" b="1" kern="0" dirty="0">
                <a:solidFill>
                  <a:srgbClr val="000000"/>
                </a:solidFill>
                <a:latin typeface="Tahoma" panose="020B0604030504040204"/>
                <a:ea typeface="宋体" panose="02010600030101010101" pitchFamily="2" charset="-122"/>
              </a:rPr>
              <a:t>章</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，仅使用加密算法。</a:t>
            </a:r>
            <a:endParaRPr lang="en-US" altLang="zh-CN" sz="2000" b="1" kern="0" dirty="0">
              <a:solidFill>
                <a:srgbClr val="000000"/>
              </a:solidFill>
              <a:latin typeface="Tahoma" panose="020B0604030504040204"/>
              <a:ea typeface="宋体" panose="02010600030101010101" pitchFamily="2" charset="-122"/>
            </a:endParaRPr>
          </a:p>
          <a:p>
            <a:pPr marL="125412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和任何其他的分组密码一样，</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能用于构造消息验证码，这仅仅用到了加密过程。</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45344" y="634082"/>
            <a:ext cx="7211144" cy="3240360"/>
          </a:xfrm>
        </p:spPr>
        <p:txBody>
          <a:body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3. </a:t>
            </a:r>
            <a:r>
              <a:rPr kumimoji="1" lang="zh-CN" altLang="en-US" sz="2200" kern="0" dirty="0">
                <a:solidFill>
                  <a:srgbClr val="E24C05"/>
                </a:solidFill>
                <a:latin typeface="Tahoma" panose="020B0604030504040204"/>
                <a:ea typeface="宋体" panose="02010600030101010101" pitchFamily="2" charset="-122"/>
              </a:rPr>
              <a:t>轮密钥加变换：</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正向和逆向变换：</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在轮密钥加变换中，</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位的状态按位与</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位的轮密钥</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。如下图所示，该操作可以视为状态的一列中的</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个字节与轮密钥的一个字</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进行列间的操作；我们也能将其视为字节级别的操作。下图为轮密钥加的一个例子：</a:t>
            </a:r>
            <a:endParaRPr lang="en-US" altLang="zh-CN" sz="2000" b="1" kern="0" dirty="0">
              <a:solidFill>
                <a:srgbClr val="000000"/>
              </a:solidFill>
              <a:latin typeface="Tahoma" panose="020B0604030504040204"/>
              <a:ea typeface="宋体" panose="02010600030101010101" pitchFamily="2" charset="-122"/>
            </a:endParaRPr>
          </a:p>
        </p:txBody>
      </p:sp>
      <p:pic>
        <p:nvPicPr>
          <p:cNvPr id="61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269951" y="3861048"/>
            <a:ext cx="5686425" cy="102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内容占位符 1"/>
          <p:cNvSpPr txBox="1"/>
          <p:nvPr/>
        </p:nvSpPr>
        <p:spPr bwMode="auto">
          <a:xfrm>
            <a:off x="1297744" y="5013176"/>
            <a:ext cx="7211144" cy="1712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例子中第一个矩阵是状态，第二个矩阵是轮密钥。</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逆向轮密钥加变换是和正向轮密钥加变换一样的，因为异或操作是其本身的逆。</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76672"/>
            <a:ext cx="7211144" cy="554461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基本原理：</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轮密钥加变换非常简单，却能影响状态中的每一位。密钥扩展的复杂性和</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的其他阶段运算的复杂性，确保了该算法的安全性。</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67544" y="317041"/>
            <a:ext cx="5816030" cy="6480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76672"/>
            <a:ext cx="7211144" cy="5544616"/>
          </a:xfrm>
        </p:spPr>
        <p:txBody>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endParaRPr lang="en-US" altLang="zh-CN" sz="2000" b="1" kern="0" dirty="0">
              <a:solidFill>
                <a:srgbClr val="000000"/>
              </a:solidFill>
              <a:latin typeface="Tahoma" panose="020B0604030504040204"/>
              <a:ea typeface="宋体" panose="02010600030101010101" pitchFamily="2" charset="-122"/>
            </a:endParaRPr>
          </a:p>
        </p:txBody>
      </p:sp>
      <p:sp>
        <p:nvSpPr>
          <p:cNvPr id="3" name="矩形 2"/>
          <p:cNvSpPr/>
          <p:nvPr/>
        </p:nvSpPr>
        <p:spPr>
          <a:xfrm>
            <a:off x="4716016" y="634082"/>
            <a:ext cx="2592288" cy="2492990"/>
          </a:xfrm>
          <a:prstGeom prst="rect">
            <a:avLst/>
          </a:prstGeom>
        </p:spPr>
        <p:txBody>
          <a:bodyPr wrap="square">
            <a:spAutoFit/>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rPr>
              <a:t>左图是描述单轮</a:t>
            </a:r>
            <a:r>
              <a:rPr lang="en-US" altLang="zh-CN" sz="2000" b="1" kern="0" dirty="0">
                <a:solidFill>
                  <a:srgbClr val="000000"/>
                </a:solidFill>
                <a:latin typeface="Tahoma" panose="020B0604030504040204"/>
              </a:rPr>
              <a:t>AES</a:t>
            </a:r>
            <a:r>
              <a:rPr lang="zh-CN" altLang="en-US" sz="2000" b="1" kern="0" dirty="0">
                <a:solidFill>
                  <a:srgbClr val="000000"/>
                </a:solidFill>
                <a:latin typeface="Tahoma" panose="020B0604030504040204"/>
              </a:rPr>
              <a:t>的另一种视角，强调各变换的机制和输入。</a:t>
            </a:r>
            <a:endParaRPr lang="en-US" altLang="zh-CN" sz="2000" b="1" kern="0" dirty="0">
              <a:solidFill>
                <a:srgbClr val="000000"/>
              </a:solidFill>
              <a:latin typeface="Tahoma" panose="020B0604030504040204"/>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第六章 </a:t>
            </a:r>
            <a:r>
              <a:rPr lang="en-US" altLang="zh-CN" sz="2000" dirty="0">
                <a:solidFill>
                  <a:srgbClr val="0070C0"/>
                </a:solidFill>
              </a:rPr>
              <a:t>–</a:t>
            </a:r>
            <a:r>
              <a:rPr lang="zh-CN" altLang="en-US" sz="2000" dirty="0">
                <a:solidFill>
                  <a:srgbClr val="0070C0"/>
                </a:solidFill>
              </a:rPr>
              <a:t>高级加密标准</a:t>
            </a:r>
            <a:endParaRPr lang="en-AU" altLang="zh-CN" sz="2000" dirty="0">
              <a:solidFill>
                <a:srgbClr val="0070C0"/>
              </a:solidFill>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6.4 AES</a:t>
            </a:r>
            <a:r>
              <a:rPr lang="zh-CN" altLang="en-US" sz="2800" dirty="0">
                <a:solidFill>
                  <a:srgbClr val="000000"/>
                </a:solidFill>
                <a:latin typeface="黑体" panose="02010609060101010101" pitchFamily="49" charset="-122"/>
              </a:rPr>
              <a:t>的密钥扩展</a:t>
            </a:r>
            <a:endParaRPr lang="zh-CN" altLang="en-US" sz="2800" dirty="0">
              <a:solidFill>
                <a:srgbClr val="000000"/>
              </a:solidFill>
              <a:latin typeface="黑体" panose="02010609060101010101" pitchFamily="49" charset="-122"/>
            </a:endParaRPr>
          </a:p>
        </p:txBody>
      </p:sp>
      <p:sp>
        <p:nvSpPr>
          <p:cNvPr id="21507" name="Rectangle 3"/>
          <p:cNvSpPr>
            <a:spLocks noGrp="1" noChangeArrowheads="1"/>
          </p:cNvSpPr>
          <p:nvPr>
            <p:ph idx="1"/>
          </p:nvPr>
        </p:nvSpPr>
        <p:spPr>
          <a:xfrm>
            <a:off x="611561" y="1268760"/>
            <a:ext cx="8046664" cy="4525963"/>
          </a:xfrm>
        </p:spPr>
        <p:txBody>
          <a:bodyPr>
            <a:noAutofit/>
          </a:body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1. </a:t>
            </a:r>
            <a:r>
              <a:rPr kumimoji="1" lang="zh-CN" altLang="en-US" sz="2200" kern="0" dirty="0">
                <a:solidFill>
                  <a:srgbClr val="E24C05"/>
                </a:solidFill>
                <a:latin typeface="Tahoma" panose="020B0604030504040204"/>
                <a:ea typeface="宋体" panose="02010600030101010101" pitchFamily="2" charset="-122"/>
              </a:rPr>
              <a:t>密钥扩展算法：</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密钥扩展算法：</a:t>
            </a:r>
            <a:endParaRPr kumimoji="1" lang="en-US" altLang="zh-CN" sz="20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密钥扩展算法的输入值是</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a:t>
            </a:r>
            <a:r>
              <a:rPr lang="en-US" altLang="zh-CN" sz="2000" b="1" kern="0" dirty="0">
                <a:solidFill>
                  <a:srgbClr val="000000"/>
                </a:solidFill>
                <a:latin typeface="Tahoma" panose="020B0604030504040204"/>
                <a:ea typeface="宋体" panose="02010600030101010101" pitchFamily="2" charset="-122"/>
              </a:rPr>
              <a:t>(16</a:t>
            </a:r>
            <a:r>
              <a:rPr lang="zh-CN" altLang="en-US" sz="2000" b="1" kern="0" dirty="0">
                <a:solidFill>
                  <a:srgbClr val="000000"/>
                </a:solidFill>
                <a:latin typeface="Tahoma" panose="020B0604030504040204"/>
                <a:ea typeface="宋体" panose="02010600030101010101" pitchFamily="2" charset="-122"/>
              </a:rPr>
              <a:t>字节</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，输出值是一个</a:t>
            </a:r>
            <a:r>
              <a:rPr lang="en-US" altLang="zh-CN" sz="2000" b="1" kern="0" dirty="0">
                <a:solidFill>
                  <a:srgbClr val="000000"/>
                </a:solidFill>
                <a:latin typeface="Tahoma" panose="020B0604030504040204"/>
                <a:ea typeface="宋体" panose="02010600030101010101" pitchFamily="2" charset="-122"/>
              </a:rPr>
              <a:t>44</a:t>
            </a:r>
            <a:r>
              <a:rPr lang="zh-CN" altLang="en-US" sz="2000" b="1" kern="0" dirty="0">
                <a:solidFill>
                  <a:srgbClr val="000000"/>
                </a:solidFill>
                <a:latin typeface="Tahoma" panose="020B0604030504040204"/>
                <a:ea typeface="宋体" panose="02010600030101010101" pitchFamily="2" charset="-122"/>
              </a:rPr>
              <a:t>个字组成</a:t>
            </a:r>
            <a:r>
              <a:rPr lang="en-US" altLang="zh-CN" sz="2000" b="1" kern="0" dirty="0">
                <a:solidFill>
                  <a:srgbClr val="000000"/>
                </a:solidFill>
                <a:latin typeface="Tahoma" panose="020B0604030504040204"/>
                <a:ea typeface="宋体" panose="02010600030101010101" pitchFamily="2" charset="-122"/>
              </a:rPr>
              <a:t>(176</a:t>
            </a:r>
            <a:r>
              <a:rPr lang="zh-CN" altLang="en-US" sz="2000" b="1" kern="0" dirty="0">
                <a:solidFill>
                  <a:srgbClr val="000000"/>
                </a:solidFill>
                <a:latin typeface="Tahoma" panose="020B0604030504040204"/>
                <a:ea typeface="宋体" panose="02010600030101010101" pitchFamily="2" charset="-122"/>
              </a:rPr>
              <a:t>字节</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的一个线性数组。这足以为初始轮密钥加阶段和算法中其他</a:t>
            </a:r>
            <a:r>
              <a:rPr lang="en-US" altLang="zh-CN" sz="2000" b="1" kern="0" dirty="0">
                <a:solidFill>
                  <a:srgbClr val="000000"/>
                </a:solidFill>
                <a:latin typeface="Tahoma" panose="020B0604030504040204"/>
                <a:ea typeface="宋体" panose="02010600030101010101" pitchFamily="2" charset="-122"/>
              </a:rPr>
              <a:t>10</a:t>
            </a:r>
            <a:r>
              <a:rPr lang="zh-CN" altLang="en-US" sz="2000" b="1" kern="0" dirty="0">
                <a:solidFill>
                  <a:srgbClr val="000000"/>
                </a:solidFill>
                <a:latin typeface="Tahoma" panose="020B0604030504040204"/>
                <a:ea typeface="宋体" panose="02010600030101010101" pitchFamily="2" charset="-122"/>
              </a:rPr>
              <a:t>轮中的每一轮提供</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字的轮密钥。</a:t>
            </a:r>
            <a:endParaRPr lang="en-AU" altLang="zh-CN" sz="2800" dirty="0">
              <a:ea typeface="宋体" panose="02010600030101010101" pitchFamily="2" charset="-122"/>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6.4 AES</a:t>
            </a:r>
            <a:r>
              <a:rPr lang="zh-CN" altLang="en-US" sz="2000" dirty="0">
                <a:solidFill>
                  <a:srgbClr val="4F56AD"/>
                </a:solidFill>
                <a:latin typeface="黑体" panose="02010609060101010101" pitchFamily="49" charset="-122"/>
              </a:rPr>
              <a:t>的密钥扩展</a:t>
            </a:r>
            <a:endParaRPr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323528" y="476672"/>
            <a:ext cx="4680520" cy="5544616"/>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输入密钥直接被复制到扩展密钥数组的前</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个字。然后每次用</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个字填充扩展密钥数组余下的部分。</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在扩展密钥数组中，每一个新增的字</a:t>
            </a:r>
            <a:r>
              <a:rPr lang="en-US" altLang="zh-CN" sz="2000" b="1" kern="0" dirty="0">
                <a:solidFill>
                  <a:srgbClr val="000000"/>
                </a:solidFill>
                <a:latin typeface="Tahoma" panose="020B0604030504040204"/>
                <a:ea typeface="宋体" panose="02010600030101010101" pitchFamily="2" charset="-122"/>
              </a:rPr>
              <a:t>w[i]</a:t>
            </a:r>
            <a:r>
              <a:rPr lang="zh-CN" altLang="en-US" sz="2000" b="1" kern="0" dirty="0">
                <a:solidFill>
                  <a:srgbClr val="000000"/>
                </a:solidFill>
                <a:latin typeface="Tahoma" panose="020B0604030504040204"/>
                <a:ea typeface="宋体" panose="02010600030101010101" pitchFamily="2" charset="-122"/>
              </a:rPr>
              <a:t>的值依赖于</a:t>
            </a:r>
            <a:r>
              <a:rPr lang="en-US" altLang="zh-CN" sz="2000" b="1" kern="0" dirty="0">
                <a:solidFill>
                  <a:srgbClr val="000000"/>
                </a:solidFill>
                <a:latin typeface="Tahoma" panose="020B0604030504040204"/>
                <a:ea typeface="宋体" panose="02010600030101010101" pitchFamily="2" charset="-122"/>
              </a:rPr>
              <a:t>w[i-1]</a:t>
            </a:r>
            <a:r>
              <a:rPr lang="zh-CN" altLang="en-US" sz="2000" b="1" kern="0" dirty="0">
                <a:solidFill>
                  <a:srgbClr val="000000"/>
                </a:solidFill>
                <a:latin typeface="Tahoma" panose="020B0604030504040204"/>
                <a:ea typeface="宋体" panose="02010600030101010101" pitchFamily="2" charset="-122"/>
              </a:rPr>
              <a:t>和</a:t>
            </a:r>
            <a:r>
              <a:rPr lang="en-US" altLang="zh-CN" sz="2000" b="1" kern="0" dirty="0">
                <a:solidFill>
                  <a:srgbClr val="000000"/>
                </a:solidFill>
                <a:latin typeface="Tahoma" panose="020B0604030504040204"/>
                <a:ea typeface="宋体" panose="02010600030101010101" pitchFamily="2" charset="-122"/>
              </a:rPr>
              <a:t>w[i-4]</a:t>
            </a:r>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在四种情形中，三种使用了异或。对</a:t>
            </a:r>
            <a:r>
              <a:rPr lang="en-US" altLang="zh-CN" sz="2000" b="1" kern="0" dirty="0">
                <a:solidFill>
                  <a:srgbClr val="000000"/>
                </a:solidFill>
                <a:latin typeface="Tahoma" panose="020B0604030504040204"/>
                <a:ea typeface="宋体" panose="02010600030101010101" pitchFamily="2" charset="-122"/>
              </a:rPr>
              <a:t>w</a:t>
            </a:r>
            <a:r>
              <a:rPr lang="zh-CN" altLang="en-US" sz="2000" b="1" kern="0" dirty="0">
                <a:solidFill>
                  <a:srgbClr val="000000"/>
                </a:solidFill>
                <a:latin typeface="Tahoma" panose="020B0604030504040204"/>
                <a:ea typeface="宋体" panose="02010600030101010101" pitchFamily="2" charset="-122"/>
              </a:rPr>
              <a:t>数组中下标为</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的倍数的元素采用了更复杂的函数来计算。下图阐明了如何计算扩展密钥，其中使用符号</a:t>
            </a:r>
            <a:r>
              <a:rPr lang="en-US" altLang="zh-CN" sz="2000" b="1" kern="0" dirty="0">
                <a:solidFill>
                  <a:srgbClr val="000000"/>
                </a:solidFill>
                <a:latin typeface="Tahoma" panose="020B0604030504040204"/>
                <a:ea typeface="宋体" panose="02010600030101010101" pitchFamily="2" charset="-122"/>
              </a:rPr>
              <a:t>g</a:t>
            </a:r>
            <a:r>
              <a:rPr lang="zh-CN" altLang="en-US" sz="2000" b="1" kern="0" dirty="0">
                <a:solidFill>
                  <a:srgbClr val="000000"/>
                </a:solidFill>
                <a:latin typeface="Tahoma" panose="020B0604030504040204"/>
                <a:ea typeface="宋体" panose="02010600030101010101" pitchFamily="2" charset="-122"/>
              </a:rPr>
              <a:t>来表示这个复杂函数。函数</a:t>
            </a:r>
            <a:r>
              <a:rPr lang="en-US" altLang="zh-CN" sz="2000" b="1" kern="0" dirty="0">
                <a:solidFill>
                  <a:srgbClr val="000000"/>
                </a:solidFill>
                <a:latin typeface="Tahoma" panose="020B0604030504040204"/>
                <a:ea typeface="宋体" panose="02010600030101010101" pitchFamily="2" charset="-122"/>
              </a:rPr>
              <a:t>g</a:t>
            </a:r>
            <a:r>
              <a:rPr lang="zh-CN" altLang="en-US" sz="2000" b="1" kern="0" dirty="0">
                <a:solidFill>
                  <a:srgbClr val="000000"/>
                </a:solidFill>
                <a:latin typeface="Tahoma" panose="020B0604030504040204"/>
                <a:ea typeface="宋体" panose="02010600030101010101" pitchFamily="2" charset="-122"/>
              </a:rPr>
              <a:t>由下述的子功能组成。</a:t>
            </a:r>
            <a:endParaRPr lang="en-US" altLang="zh-CN" sz="2000" b="1" kern="0" dirty="0">
              <a:solidFill>
                <a:srgbClr val="000000"/>
              </a:solidFill>
              <a:latin typeface="Tahoma" panose="020B0604030504040204"/>
              <a:ea typeface="宋体" panose="02010600030101010101" pitchFamily="2" charset="-122"/>
            </a:endParaRPr>
          </a:p>
        </p:txBody>
      </p:sp>
      <p:pic>
        <p:nvPicPr>
          <p:cNvPr id="4" name="Picture 2"/>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53808"/>
          <a:stretch>
            <a:fillRect/>
          </a:stretch>
        </p:blipFill>
        <p:spPr bwMode="auto">
          <a:xfrm>
            <a:off x="5724128" y="624424"/>
            <a:ext cx="2576681" cy="60635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rotWithShape="1">
          <a:blip r:embed="rId1">
            <a:extLst>
              <a:ext uri="{28A0092B-C50C-407E-A947-70E740481C1C}">
                <a14:useLocalDpi xmlns:a14="http://schemas.microsoft.com/office/drawing/2010/main" val="0"/>
              </a:ext>
            </a:extLst>
          </a:blip>
          <a:srcRect l="42030"/>
          <a:stretch>
            <a:fillRect/>
          </a:stretch>
        </p:blipFill>
        <p:spPr bwMode="auto">
          <a:xfrm>
            <a:off x="4179688" y="142731"/>
            <a:ext cx="3595163" cy="6741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6.4 AES</a:t>
            </a:r>
            <a:r>
              <a:rPr lang="zh-CN" altLang="en-US" sz="2000" dirty="0">
                <a:solidFill>
                  <a:srgbClr val="4F56AD"/>
                </a:solidFill>
                <a:latin typeface="黑体" panose="02010609060101010101" pitchFamily="49" charset="-122"/>
              </a:rPr>
              <a:t>的密钥扩展</a:t>
            </a:r>
            <a:endParaRPr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251520" y="476672"/>
                <a:ext cx="4320480" cy="5544616"/>
              </a:xfrm>
            </p:spPr>
            <p:txBody>
              <a:bodyPr/>
              <a:lstStyle/>
              <a:p>
                <a:pPr marL="625475" lvl="2" indent="0" eaLnBrk="1" hangingPunct="1">
                  <a:lnSpc>
                    <a:spcPct val="130000"/>
                  </a:lnSpc>
                  <a:spcBef>
                    <a:spcPct val="20000"/>
                  </a:spcBef>
                  <a:buClr>
                    <a:srgbClr val="4768F5"/>
                  </a:buClr>
                  <a:buSzPct val="60000"/>
                  <a:buNone/>
                </a:pPr>
                <a:r>
                  <a:rPr lang="zh-CN" altLang="en-US" sz="2000" b="1" kern="0" dirty="0">
                    <a:solidFill>
                      <a:srgbClr val="000000"/>
                    </a:solidFill>
                    <a:latin typeface="Tahoma" panose="020B0604030504040204"/>
                    <a:ea typeface="宋体" panose="02010600030101010101" pitchFamily="2" charset="-122"/>
                  </a:rPr>
                  <a:t>函数</a:t>
                </a:r>
                <a:r>
                  <a:rPr lang="en-US" altLang="zh-CN" sz="2000" b="1" kern="0" dirty="0">
                    <a:solidFill>
                      <a:srgbClr val="000000"/>
                    </a:solidFill>
                    <a:latin typeface="Tahoma" panose="020B0604030504040204"/>
                    <a:ea typeface="宋体" panose="02010600030101010101" pitchFamily="2" charset="-122"/>
                  </a:rPr>
                  <a:t>g</a:t>
                </a:r>
                <a:r>
                  <a:rPr lang="zh-CN" altLang="en-US" sz="2000" b="1" kern="0" dirty="0">
                    <a:solidFill>
                      <a:srgbClr val="000000"/>
                    </a:solidFill>
                    <a:latin typeface="Tahoma" panose="020B0604030504040204"/>
                    <a:ea typeface="宋体" panose="02010600030101010101" pitchFamily="2" charset="-122"/>
                  </a:rPr>
                  <a:t>由下述的子功能组成。</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字循环的功能是使一个字中的</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个字节循环左移一个字节。即将输入字</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变换成</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𝟐</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𝟑</m:t>
                        </m:r>
                      </m:sub>
                    </m:sSub>
                    <m:r>
                      <a:rPr lang="en-US" altLang="zh-CN" sz="2000" b="1" i="1" ker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𝑩</m:t>
                        </m:r>
                      </m:e>
                      <m:sub>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m:t>
                    </m:r>
                  </m:oMath>
                </a14:m>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字代替利用</a:t>
                </a:r>
                <a:r>
                  <a:rPr lang="en-US" altLang="zh-CN" sz="2000" b="1" kern="0" dirty="0">
                    <a:solidFill>
                      <a:srgbClr val="000000"/>
                    </a:solidFill>
                    <a:latin typeface="Tahoma" panose="020B0604030504040204"/>
                    <a:ea typeface="宋体" panose="02010600030101010101" pitchFamily="2" charset="-122"/>
                  </a:rPr>
                  <a:t>S</a:t>
                </a:r>
                <a:r>
                  <a:rPr lang="zh-CN" altLang="en-US" sz="2000" b="1" kern="0" dirty="0">
                    <a:solidFill>
                      <a:srgbClr val="000000"/>
                    </a:solidFill>
                    <a:latin typeface="Tahoma" panose="020B0604030504040204"/>
                    <a:ea typeface="宋体" panose="02010600030101010101" pitchFamily="2" charset="-122"/>
                  </a:rPr>
                  <a:t>盒对输入字中的每个字节进行字节代替。</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步骤</a:t>
                </a: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和步骤</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的结果再与轮常量</a:t>
                </a:r>
                <a:r>
                  <a:rPr lang="en-US" altLang="zh-CN" sz="2000" b="1" kern="0" dirty="0" err="1">
                    <a:solidFill>
                      <a:srgbClr val="000000"/>
                    </a:solidFill>
                    <a:latin typeface="Tahoma" panose="020B0604030504040204"/>
                    <a:ea typeface="宋体" panose="02010600030101010101" pitchFamily="2" charset="-122"/>
                  </a:rPr>
                  <a:t>Rcon</a:t>
                </a:r>
                <a:r>
                  <a:rPr lang="en-US" altLang="zh-CN" sz="2000" b="1" kern="0" dirty="0">
                    <a:solidFill>
                      <a:srgbClr val="000000"/>
                    </a:solidFill>
                    <a:latin typeface="Tahoma" panose="020B0604030504040204"/>
                    <a:ea typeface="宋体" panose="02010600030101010101" pitchFamily="2" charset="-122"/>
                  </a:rPr>
                  <a:t>[j]</a:t>
                </a:r>
                <a:r>
                  <a:rPr lang="zh-CN" altLang="en-US" sz="2000" b="1" kern="0" dirty="0">
                    <a:solidFill>
                      <a:srgbClr val="000000"/>
                    </a:solidFill>
                    <a:latin typeface="Tahoma" panose="020B0604030504040204"/>
                    <a:ea typeface="宋体" panose="02010600030101010101" pitchFamily="2" charset="-122"/>
                  </a:rPr>
                  <a:t>相异或。</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251520" y="476672"/>
                <a:ext cx="4320480" cy="5544616"/>
              </a:xfrm>
              <a:blipFill rotWithShape="1">
                <a:blip r:embed="rId2"/>
                <a:stretch>
                  <a:fillRect l="-1" t="-8" b="4"/>
                </a:stretch>
              </a:blipFill>
            </p:spPr>
            <p:txBody>
              <a:bodyPr/>
              <a:lstStyle/>
              <a:p>
                <a:r>
                  <a:rPr lang="zh-CN" alt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6.4 AES</a:t>
            </a:r>
            <a:r>
              <a:rPr lang="zh-CN" altLang="en-US" sz="2000" dirty="0">
                <a:solidFill>
                  <a:srgbClr val="4F56AD"/>
                </a:solidFill>
                <a:latin typeface="黑体" panose="02010609060101010101" pitchFamily="49" charset="-122"/>
              </a:rPr>
              <a:t>的密钥扩展</a:t>
            </a:r>
            <a:endParaRPr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15616" y="476672"/>
                <a:ext cx="7211144" cy="5544616"/>
              </a:xfrm>
            </p:spPr>
            <p:txBody>
              <a:bodyPr/>
              <a:lstStyle/>
              <a:p>
                <a:pPr marL="625475" lvl="2" indent="0" eaLnBrk="1" hangingPunct="1">
                  <a:lnSpc>
                    <a:spcPct val="130000"/>
                  </a:lnSpc>
                  <a:spcBef>
                    <a:spcPct val="20000"/>
                  </a:spcBef>
                  <a:buClr>
                    <a:srgbClr val="4768F5"/>
                  </a:buClr>
                  <a:buSzPct val="60000"/>
                  <a:buNone/>
                </a:pPr>
                <a:r>
                  <a:rPr lang="zh-CN" altLang="en-US" sz="1800" b="1" kern="0" dirty="0">
                    <a:solidFill>
                      <a:srgbClr val="000000"/>
                    </a:solidFill>
                    <a:latin typeface="Tahoma" panose="020B0604030504040204"/>
                    <a:ea typeface="宋体" panose="02010600030101010101" pitchFamily="2" charset="-122"/>
                  </a:rPr>
                  <a:t>下面用伪代码描述了这个扩展。</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err="1">
                    <a:solidFill>
                      <a:srgbClr val="000000"/>
                    </a:solidFill>
                    <a:latin typeface="Tahoma" panose="020B0604030504040204"/>
                    <a:ea typeface="宋体" panose="02010600030101010101" pitchFamily="2" charset="-122"/>
                  </a:rPr>
                  <a:t>KeyExpansion</a:t>
                </a:r>
                <a:r>
                  <a:rPr lang="en-US" altLang="zh-CN" sz="1800" b="1" kern="0" dirty="0">
                    <a:solidFill>
                      <a:srgbClr val="000000"/>
                    </a:solidFill>
                    <a:latin typeface="Tahoma" panose="020B0604030504040204"/>
                    <a:ea typeface="宋体" panose="02010600030101010101" pitchFamily="2" charset="-122"/>
                  </a:rPr>
                  <a:t>(byte key[16],word w[44])</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word temp</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for(i=0;i&lt;4;i++)</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a:t>
                </a:r>
                <a:r>
                  <a:rPr lang="en-US" altLang="zh-CN" sz="1600" b="1" kern="0" dirty="0">
                    <a:solidFill>
                      <a:srgbClr val="000000"/>
                    </a:solidFill>
                    <a:latin typeface="Tahoma" panose="020B0604030504040204"/>
                    <a:ea typeface="宋体" panose="02010600030101010101" pitchFamily="2" charset="-122"/>
                  </a:rPr>
                  <a:t>w[i]=(key[4*i], key[4*i+1], key[4*i+2],key[4*i+3]);</a:t>
                </a:r>
                <a:endParaRPr lang="en-US" altLang="zh-CN" sz="16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for(i=4;i&lt;44;i++)</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temp=w[i-1];</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if(i mod 4=0)        </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a:t>
                </a:r>
                <a:r>
                  <a:rPr lang="en-US" altLang="zh-CN" sz="1600" b="1" kern="0" dirty="0">
                    <a:solidFill>
                      <a:srgbClr val="000000"/>
                    </a:solidFill>
                    <a:latin typeface="Tahoma" panose="020B0604030504040204"/>
                    <a:ea typeface="宋体" panose="02010600030101010101" pitchFamily="2" charset="-122"/>
                  </a:rPr>
                  <a:t>temp=</a:t>
                </a:r>
                <a:r>
                  <a:rPr lang="en-US" altLang="zh-CN" sz="1600" b="1" kern="0" dirty="0" err="1">
                    <a:solidFill>
                      <a:srgbClr val="000000"/>
                    </a:solidFill>
                    <a:latin typeface="Tahoma" panose="020B0604030504040204"/>
                    <a:ea typeface="宋体" panose="02010600030101010101" pitchFamily="2" charset="-122"/>
                  </a:rPr>
                  <a:t>SubWord</a:t>
                </a:r>
                <a:r>
                  <a:rPr lang="en-US" altLang="zh-CN" sz="1600" b="1" kern="0" dirty="0">
                    <a:solidFill>
                      <a:srgbClr val="000000"/>
                    </a:solidFill>
                    <a:latin typeface="Tahoma" panose="020B0604030504040204"/>
                    <a:ea typeface="宋体" panose="02010600030101010101" pitchFamily="2" charset="-122"/>
                  </a:rPr>
                  <a:t>(</a:t>
                </a:r>
                <a:r>
                  <a:rPr lang="en-US" altLang="zh-CN" sz="1600" b="1" kern="0" dirty="0" err="1">
                    <a:solidFill>
                      <a:srgbClr val="000000"/>
                    </a:solidFill>
                    <a:latin typeface="Tahoma" panose="020B0604030504040204"/>
                    <a:ea typeface="宋体" panose="02010600030101010101" pitchFamily="2" charset="-122"/>
                  </a:rPr>
                  <a:t>RotWord</a:t>
                </a:r>
                <a:r>
                  <a:rPr lang="en-US" altLang="zh-CN" sz="1600" b="1" kern="0" dirty="0">
                    <a:solidFill>
                      <a:srgbClr val="000000"/>
                    </a:solidFill>
                    <a:latin typeface="Tahoma" panose="020B0604030504040204"/>
                    <a:ea typeface="宋体" panose="02010600030101010101" pitchFamily="2" charset="-122"/>
                  </a:rPr>
                  <a:t>(temp))</a:t>
                </a:r>
                <a14:m>
                  <m:oMath xmlns:m="http://schemas.openxmlformats.org/officeDocument/2006/math">
                    <m:r>
                      <a:rPr lang="en-US" altLang="zh-CN" sz="1600" b="1" i="1" kern="0" smtClean="0">
                        <a:solidFill>
                          <a:srgbClr val="000000"/>
                        </a:solidFill>
                        <a:latin typeface="Cambria Math" panose="02040503050406030204"/>
                        <a:ea typeface="Cambria Math" panose="02040503050406030204"/>
                      </a:rPr>
                      <m:t>⊕</m:t>
                    </m:r>
                  </m:oMath>
                </a14:m>
                <a:r>
                  <a:rPr lang="en-US" altLang="zh-CN" sz="1600" b="1" kern="0" dirty="0" err="1">
                    <a:solidFill>
                      <a:srgbClr val="000000"/>
                    </a:solidFill>
                    <a:latin typeface="Tahoma" panose="020B0604030504040204"/>
                    <a:ea typeface="宋体" panose="02010600030101010101" pitchFamily="2" charset="-122"/>
                  </a:rPr>
                  <a:t>Rcon</a:t>
                </a:r>
                <a:r>
                  <a:rPr lang="en-US" altLang="zh-CN" sz="1600" b="1" kern="0" dirty="0">
                    <a:solidFill>
                      <a:srgbClr val="000000"/>
                    </a:solidFill>
                    <a:latin typeface="Tahoma" panose="020B0604030504040204"/>
                    <a:ea typeface="宋体" panose="02010600030101010101" pitchFamily="2" charset="-122"/>
                  </a:rPr>
                  <a:t>[i/4];</a:t>
                </a:r>
                <a:endParaRPr lang="en-US" altLang="zh-CN" sz="16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w[i]=w[i-4]</a:t>
                </a:r>
                <a14:m>
                  <m:oMath xmlns:m="http://schemas.openxmlformats.org/officeDocument/2006/math">
                    <m:r>
                      <a:rPr lang="en-US" altLang="zh-CN" sz="1800" b="1" i="1" kern="0">
                        <a:solidFill>
                          <a:srgbClr val="000000"/>
                        </a:solidFill>
                        <a:latin typeface="Cambria Math" panose="02040503050406030204"/>
                        <a:ea typeface="Cambria Math" panose="02040503050406030204"/>
                      </a:rPr>
                      <m:t>⊕</m:t>
                    </m:r>
                  </m:oMath>
                </a14:m>
                <a:r>
                  <a:rPr lang="en-US" altLang="zh-CN" sz="1800" b="1" kern="0" dirty="0">
                    <a:solidFill>
                      <a:srgbClr val="000000"/>
                    </a:solidFill>
                    <a:latin typeface="Tahoma" panose="020B0604030504040204"/>
                    <a:ea typeface="宋体" panose="02010600030101010101" pitchFamily="2" charset="-122"/>
                  </a:rPr>
                  <a:t>temp</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    }</a:t>
                </a:r>
                <a:endParaRPr lang="en-US" altLang="zh-CN" sz="18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r>
                  <a:rPr lang="en-US" altLang="zh-CN" sz="1800" b="1" kern="0" dirty="0">
                    <a:solidFill>
                      <a:srgbClr val="000000"/>
                    </a:solidFill>
                    <a:latin typeface="Tahoma" panose="020B0604030504040204"/>
                    <a:ea typeface="宋体" panose="02010600030101010101" pitchFamily="2" charset="-122"/>
                  </a:rPr>
                  <a:t>}</a:t>
                </a:r>
                <a:endParaRPr lang="en-US" altLang="zh-CN" sz="18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15616" y="476672"/>
                <a:ext cx="7211144" cy="5544616"/>
              </a:xfrm>
              <a:blipFill rotWithShape="1">
                <a:blip r:embed="rId1"/>
                <a:stretch>
                  <a:fillRect l="-8" t="-8" b="-3569"/>
                </a:stretch>
              </a:blipFill>
            </p:spPr>
            <p:txBody>
              <a:bodyPr/>
              <a:lstStyle/>
              <a:p>
                <a:r>
                  <a:rPr lang="zh-CN" alt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5.3 AES</a:t>
            </a:r>
            <a:r>
              <a:rPr lang="zh-CN" altLang="en-US" sz="2000" dirty="0">
                <a:solidFill>
                  <a:srgbClr val="4F56AD"/>
                </a:solidFill>
                <a:latin typeface="黑体" panose="02010609060101010101" pitchFamily="49" charset="-122"/>
              </a:rPr>
              <a:t>的变换函数</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a:xfrm>
                <a:off x="395536" y="980728"/>
                <a:ext cx="8640960" cy="5040560"/>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轮常量是一个字，这个字最右边三个字节总为</a:t>
                </a:r>
                <a:r>
                  <a:rPr lang="en-US" altLang="zh-CN" sz="2000" b="1" kern="0" dirty="0">
                    <a:solidFill>
                      <a:srgbClr val="000000"/>
                    </a:solidFill>
                    <a:latin typeface="Tahoma" panose="020B0604030504040204"/>
                    <a:ea typeface="宋体" panose="02010600030101010101" pitchFamily="2" charset="-122"/>
                  </a:rPr>
                  <a:t>0</a:t>
                </a:r>
                <a:r>
                  <a:rPr lang="zh-CN" altLang="en-US" sz="2000" b="1" kern="0" dirty="0">
                    <a:solidFill>
                      <a:srgbClr val="000000"/>
                    </a:solidFill>
                    <a:latin typeface="Tahoma" panose="020B0604030504040204"/>
                    <a:ea typeface="宋体" panose="02010600030101010101" pitchFamily="2" charset="-122"/>
                  </a:rPr>
                  <a:t>。因此字与</a:t>
                </a:r>
                <a:r>
                  <a:rPr lang="en-US" altLang="zh-CN" sz="2000" b="1" kern="0" dirty="0" err="1">
                    <a:solidFill>
                      <a:srgbClr val="000000"/>
                    </a:solidFill>
                    <a:latin typeface="Tahoma" panose="020B0604030504040204"/>
                    <a:ea typeface="宋体" panose="02010600030101010101" pitchFamily="2" charset="-122"/>
                  </a:rPr>
                  <a:t>Rcon</a:t>
                </a:r>
                <a:r>
                  <a:rPr lang="zh-CN" altLang="en-US" sz="2000" b="1" kern="0" dirty="0">
                    <a:solidFill>
                      <a:srgbClr val="000000"/>
                    </a:solidFill>
                    <a:latin typeface="Tahoma" panose="020B0604030504040204"/>
                    <a:ea typeface="宋体" panose="02010600030101010101" pitchFamily="2" charset="-122"/>
                  </a:rPr>
                  <a:t>相异或，其结果只是与该字最左边的那个字节相异或。每轮的轮常量均不同，其定义为</a:t>
                </a:r>
                <a:r>
                  <a:rPr lang="en-US" altLang="zh-CN" sz="2000" b="1" kern="0" dirty="0" err="1">
                    <a:solidFill>
                      <a:srgbClr val="000000"/>
                    </a:solidFill>
                    <a:latin typeface="Tahoma" panose="020B0604030504040204"/>
                    <a:ea typeface="宋体" panose="02010600030101010101" pitchFamily="2" charset="-122"/>
                  </a:rPr>
                  <a:t>Rcon</a:t>
                </a:r>
                <a:r>
                  <a:rPr lang="en-US" altLang="zh-CN" sz="2000" b="1" kern="0" dirty="0">
                    <a:solidFill>
                      <a:srgbClr val="000000"/>
                    </a:solidFill>
                    <a:latin typeface="Tahoma" panose="020B0604030504040204"/>
                    <a:ea typeface="宋体" panose="02010600030101010101" pitchFamily="2" charset="-122"/>
                  </a:rPr>
                  <a:t>[j]=(RC[j],0,0,0)</a:t>
                </a:r>
                <a:r>
                  <a:rPr lang="zh-CN" altLang="en-US" sz="2000" b="1" kern="0" dirty="0">
                    <a:solidFill>
                      <a:srgbClr val="000000"/>
                    </a:solidFill>
                    <a:latin typeface="Tahoma" panose="020B0604030504040204"/>
                    <a:ea typeface="宋体" panose="02010600030101010101" pitchFamily="2" charset="-122"/>
                  </a:rPr>
                  <a:t>，其中</a:t>
                </a:r>
                <a:r>
                  <a:rPr lang="en-US" altLang="zh-CN" sz="2000" b="1" kern="0" dirty="0">
                    <a:solidFill>
                      <a:srgbClr val="000000"/>
                    </a:solidFill>
                    <a:latin typeface="Tahoma" panose="020B0604030504040204"/>
                    <a:ea typeface="宋体" panose="02010600030101010101" pitchFamily="2" charset="-122"/>
                  </a:rPr>
                  <a:t>RC[1]=1,RC[j]=2</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m:t>
                    </m:r>
                  </m:oMath>
                </a14:m>
                <a:r>
                  <a:rPr lang="en-US" altLang="zh-CN" sz="2000" b="1" kern="0" dirty="0">
                    <a:solidFill>
                      <a:srgbClr val="000000"/>
                    </a:solidFill>
                    <a:latin typeface="Tahoma" panose="020B0604030504040204"/>
                    <a:ea typeface="宋体" panose="02010600030101010101" pitchFamily="2" charset="-122"/>
                  </a:rPr>
                  <a:t>RC[j-1][</a:t>
                </a:r>
                <a:r>
                  <a:rPr lang="zh-CN" altLang="en-US" sz="2000" b="1" kern="0" dirty="0">
                    <a:solidFill>
                      <a:srgbClr val="000000"/>
                    </a:solidFill>
                    <a:latin typeface="Tahoma" panose="020B0604030504040204"/>
                    <a:ea typeface="宋体" panose="02010600030101010101" pitchFamily="2" charset="-122"/>
                  </a:rPr>
                  <a:t>乘法是定义在域</a:t>
                </a:r>
                <a14:m>
                  <m:oMath xmlns:m="http://schemas.openxmlformats.org/officeDocument/2006/math">
                    <m:r>
                      <a:rPr lang="en-US" altLang="zh-CN" sz="2000" b="1" i="1" kern="0" smtClean="0">
                        <a:solidFill>
                          <a:srgbClr val="000000"/>
                        </a:solidFill>
                        <a:latin typeface="Cambria Math" panose="02040503050406030204"/>
                        <a:ea typeface="Cambria Math" panose="02040503050406030204"/>
                      </a:rPr>
                      <m:t>𝑮𝑭</m:t>
                    </m:r>
                    <m:d>
                      <m:dPr>
                        <m:ctrlPr>
                          <a:rPr lang="en-US" altLang="zh-CN" sz="2000" b="1" i="1" kern="0" smtClean="0">
                            <a:solidFill>
                              <a:srgbClr val="000000"/>
                            </a:solidFill>
                            <a:latin typeface="Cambria Math" panose="02040503050406030204" pitchFamily="18" charset="0"/>
                            <a:ea typeface="Cambria Math" panose="02040503050406030204"/>
                          </a:rPr>
                        </m:ctrlPr>
                      </m:dPr>
                      <m:e>
                        <m:sSup>
                          <m:sSupPr>
                            <m:ctrlPr>
                              <a:rPr lang="en-US" altLang="zh-CN" sz="2000" b="1" i="1" kern="0" smtClean="0">
                                <a:solidFill>
                                  <a:srgbClr val="000000"/>
                                </a:solidFill>
                                <a:latin typeface="Cambria Math" panose="02040503050406030204" pitchFamily="18" charset="0"/>
                                <a:ea typeface="Cambria Math" panose="02040503050406030204"/>
                              </a:rPr>
                            </m:ctrlPr>
                          </m:sSupPr>
                          <m:e>
                            <m:r>
                              <a:rPr lang="en-US" altLang="zh-CN" sz="2000" b="1" i="1" kern="0" smtClean="0">
                                <a:solidFill>
                                  <a:srgbClr val="000000"/>
                                </a:solidFill>
                                <a:latin typeface="Cambria Math" panose="02040503050406030204"/>
                                <a:ea typeface="Cambria Math" panose="02040503050406030204"/>
                              </a:rPr>
                              <m:t>𝟐</m:t>
                            </m:r>
                          </m:e>
                          <m:sup>
                            <m:r>
                              <a:rPr lang="en-US" altLang="zh-CN" sz="2000" b="1" i="1" kern="0" smtClean="0">
                                <a:solidFill>
                                  <a:srgbClr val="000000"/>
                                </a:solidFill>
                                <a:latin typeface="Cambria Math" panose="02040503050406030204"/>
                                <a:ea typeface="Cambria Math" panose="02040503050406030204"/>
                              </a:rPr>
                              <m:t>𝟖</m:t>
                            </m:r>
                          </m:sup>
                        </m:sSup>
                      </m:e>
                    </m:d>
                  </m:oMath>
                </a14:m>
                <a:r>
                  <a:rPr lang="zh-CN" altLang="en-US" sz="2000" b="1" kern="0" dirty="0">
                    <a:solidFill>
                      <a:srgbClr val="000000"/>
                    </a:solidFill>
                    <a:latin typeface="Tahoma" panose="020B0604030504040204"/>
                    <a:ea typeface="宋体" panose="02010600030101010101" pitchFamily="2" charset="-122"/>
                  </a:rPr>
                  <a:t>上的</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RC[j]</a:t>
                </a:r>
                <a:r>
                  <a:rPr lang="zh-CN" altLang="en-US" sz="2000" b="1" kern="0" dirty="0">
                    <a:solidFill>
                      <a:srgbClr val="000000"/>
                    </a:solidFill>
                    <a:latin typeface="Tahoma" panose="020B0604030504040204"/>
                    <a:ea typeface="宋体" panose="02010600030101010101" pitchFamily="2" charset="-122"/>
                  </a:rPr>
                  <a:t>的值按十六进制表示为</a:t>
                </a:r>
                <a:endParaRPr lang="en-US" altLang="zh-CN" sz="2000" b="1" kern="0" dirty="0">
                  <a:solidFill>
                    <a:srgbClr val="000000"/>
                  </a:solidFill>
                  <a:latin typeface="Tahoma" panose="020B0604030504040204"/>
                  <a:ea typeface="宋体" panose="02010600030101010101" pitchFamily="2" charset="-122"/>
                </a:endParaRPr>
              </a:p>
              <a:p>
                <a:pPr marL="625475" lvl="2" indent="0" eaLnBrk="1" hangingPunct="1">
                  <a:lnSpc>
                    <a:spcPct val="130000"/>
                  </a:lnSpc>
                  <a:spcBef>
                    <a:spcPct val="20000"/>
                  </a:spcBef>
                  <a:buClr>
                    <a:srgbClr val="4768F5"/>
                  </a:buClr>
                  <a:buSzPct val="60000"/>
                  <a:buNone/>
                </a:pP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xfrm>
                <a:off x="395536" y="980728"/>
                <a:ext cx="8640960" cy="5040560"/>
              </a:xfrm>
              <a:blipFill rotWithShape="1">
                <a:blip r:embed="rId1"/>
                <a:stretch>
                  <a:fillRect l="-7" t="-6" r="5" b="4"/>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1763688" y="3335392"/>
          <a:ext cx="6320013" cy="741680"/>
        </p:xfrm>
        <a:graphic>
          <a:graphicData uri="http://schemas.openxmlformats.org/drawingml/2006/table">
            <a:tbl>
              <a:tblPr firstRow="1" bandRow="1">
                <a:tableStyleId>{5C22544A-7EE6-4342-B048-85BDC9FD1C3A}</a:tableStyleId>
              </a:tblPr>
              <a:tblGrid>
                <a:gridCol w="778193"/>
                <a:gridCol w="554182"/>
                <a:gridCol w="554182"/>
                <a:gridCol w="554182"/>
                <a:gridCol w="554182"/>
                <a:gridCol w="554182"/>
                <a:gridCol w="554182"/>
                <a:gridCol w="554182"/>
                <a:gridCol w="554182"/>
                <a:gridCol w="554182"/>
                <a:gridCol w="554182"/>
              </a:tblGrid>
              <a:tr h="370840">
                <a:tc>
                  <a:txBody>
                    <a:bodyPr/>
                    <a:lstStyle/>
                    <a:p>
                      <a:pPr algn="ctr"/>
                      <a:r>
                        <a:rPr lang="en-US" altLang="zh-CN" dirty="0"/>
                        <a:t>j</a:t>
                      </a:r>
                      <a:endParaRPr lang="zh-CN" altLang="en-US" dirty="0"/>
                    </a:p>
                  </a:txBody>
                  <a:tcPr/>
                </a:tc>
                <a:tc>
                  <a:txBody>
                    <a:bodyPr/>
                    <a:lstStyle/>
                    <a:p>
                      <a:pPr algn="ctr"/>
                      <a:r>
                        <a:rPr lang="en-US" altLang="zh-CN" dirty="0"/>
                        <a:t>1</a:t>
                      </a:r>
                      <a:endParaRPr lang="zh-CN" altLang="en-US" dirty="0"/>
                    </a:p>
                  </a:txBody>
                  <a:tcPr/>
                </a:tc>
                <a:tc>
                  <a:txBody>
                    <a:bodyPr/>
                    <a:lstStyle/>
                    <a:p>
                      <a:pPr algn="ctr"/>
                      <a:r>
                        <a:rPr lang="en-US" altLang="zh-CN" dirty="0"/>
                        <a:t>2</a:t>
                      </a:r>
                      <a:endParaRPr lang="zh-CN" altLang="en-US" dirty="0"/>
                    </a:p>
                  </a:txBody>
                  <a:tcPr/>
                </a:tc>
                <a:tc>
                  <a:txBody>
                    <a:bodyPr/>
                    <a:lstStyle/>
                    <a:p>
                      <a:pPr algn="ctr"/>
                      <a:r>
                        <a:rPr lang="en-US" altLang="zh-CN" dirty="0"/>
                        <a:t>3</a:t>
                      </a:r>
                      <a:endParaRPr lang="zh-CN" altLang="en-US" dirty="0"/>
                    </a:p>
                  </a:txBody>
                  <a:tcPr/>
                </a:tc>
                <a:tc>
                  <a:txBody>
                    <a:bodyPr/>
                    <a:lstStyle/>
                    <a:p>
                      <a:pPr algn="ctr"/>
                      <a:r>
                        <a:rPr lang="en-US" altLang="zh-CN" dirty="0"/>
                        <a:t>4</a:t>
                      </a:r>
                      <a:endParaRPr lang="zh-CN" altLang="en-US" dirty="0"/>
                    </a:p>
                  </a:txBody>
                  <a:tcPr/>
                </a:tc>
                <a:tc>
                  <a:txBody>
                    <a:bodyPr/>
                    <a:lstStyle/>
                    <a:p>
                      <a:pPr algn="ctr"/>
                      <a:r>
                        <a:rPr lang="en-US" altLang="zh-CN" dirty="0"/>
                        <a:t>5</a:t>
                      </a:r>
                      <a:endParaRPr lang="zh-CN" altLang="en-US" dirty="0"/>
                    </a:p>
                  </a:txBody>
                  <a:tcPr/>
                </a:tc>
                <a:tc>
                  <a:txBody>
                    <a:bodyPr/>
                    <a:lstStyle/>
                    <a:p>
                      <a:pPr algn="ctr"/>
                      <a:r>
                        <a:rPr lang="en-US" altLang="zh-CN" dirty="0"/>
                        <a:t>6</a:t>
                      </a:r>
                      <a:endParaRPr lang="zh-CN" altLang="en-US" dirty="0"/>
                    </a:p>
                  </a:txBody>
                  <a:tcPr/>
                </a:tc>
                <a:tc>
                  <a:txBody>
                    <a:bodyPr/>
                    <a:lstStyle/>
                    <a:p>
                      <a:pPr algn="ctr"/>
                      <a:r>
                        <a:rPr lang="en-US" altLang="zh-CN" dirty="0"/>
                        <a:t>7</a:t>
                      </a:r>
                      <a:endParaRPr lang="zh-CN" altLang="en-US" dirty="0"/>
                    </a:p>
                  </a:txBody>
                  <a:tcPr/>
                </a:tc>
                <a:tc>
                  <a:txBody>
                    <a:bodyPr/>
                    <a:lstStyle/>
                    <a:p>
                      <a:pPr algn="ctr"/>
                      <a:r>
                        <a:rPr lang="en-US" altLang="zh-CN" dirty="0"/>
                        <a:t>8</a:t>
                      </a:r>
                      <a:endParaRPr lang="zh-CN" altLang="en-US" dirty="0"/>
                    </a:p>
                  </a:txBody>
                  <a:tcPr/>
                </a:tc>
                <a:tc>
                  <a:txBody>
                    <a:bodyPr/>
                    <a:lstStyle/>
                    <a:p>
                      <a:pPr algn="ctr"/>
                      <a:r>
                        <a:rPr lang="en-US" altLang="zh-CN" dirty="0"/>
                        <a:t>9</a:t>
                      </a:r>
                      <a:endParaRPr lang="zh-CN" altLang="en-US" dirty="0"/>
                    </a:p>
                  </a:txBody>
                  <a:tcPr/>
                </a:tc>
                <a:tc>
                  <a:txBody>
                    <a:bodyPr/>
                    <a:lstStyle/>
                    <a:p>
                      <a:pPr algn="ctr"/>
                      <a:r>
                        <a:rPr lang="en-US" altLang="zh-CN" dirty="0"/>
                        <a:t>10</a:t>
                      </a:r>
                      <a:endParaRPr lang="zh-CN" altLang="en-US" dirty="0"/>
                    </a:p>
                  </a:txBody>
                  <a:tcPr/>
                </a:tc>
              </a:tr>
              <a:tr h="370840">
                <a:tc>
                  <a:txBody>
                    <a:bodyPr/>
                    <a:lstStyle/>
                    <a:p>
                      <a:pPr algn="ctr"/>
                      <a:r>
                        <a:rPr lang="en-US" altLang="zh-CN" dirty="0"/>
                        <a:t>RC[j]</a:t>
                      </a:r>
                      <a:endParaRPr lang="zh-CN" altLang="en-US" dirty="0"/>
                    </a:p>
                  </a:txBody>
                  <a:tcPr/>
                </a:tc>
                <a:tc>
                  <a:txBody>
                    <a:bodyPr/>
                    <a:lstStyle/>
                    <a:p>
                      <a:pPr algn="ctr"/>
                      <a:r>
                        <a:rPr lang="en-US" altLang="zh-CN" dirty="0"/>
                        <a:t>01</a:t>
                      </a:r>
                      <a:endParaRPr lang="zh-CN" altLang="en-US" dirty="0"/>
                    </a:p>
                  </a:txBody>
                  <a:tcPr/>
                </a:tc>
                <a:tc>
                  <a:txBody>
                    <a:bodyPr/>
                    <a:lstStyle/>
                    <a:p>
                      <a:pPr algn="ctr"/>
                      <a:r>
                        <a:rPr lang="en-US" altLang="zh-CN" dirty="0"/>
                        <a:t>02</a:t>
                      </a:r>
                      <a:endParaRPr lang="zh-CN" altLang="en-US" dirty="0"/>
                    </a:p>
                  </a:txBody>
                  <a:tcPr/>
                </a:tc>
                <a:tc>
                  <a:txBody>
                    <a:bodyPr/>
                    <a:lstStyle/>
                    <a:p>
                      <a:pPr algn="ctr"/>
                      <a:r>
                        <a:rPr lang="en-US" altLang="zh-CN" dirty="0"/>
                        <a:t>04</a:t>
                      </a:r>
                      <a:endParaRPr lang="zh-CN" altLang="en-US" dirty="0"/>
                    </a:p>
                  </a:txBody>
                  <a:tcPr/>
                </a:tc>
                <a:tc>
                  <a:txBody>
                    <a:bodyPr/>
                    <a:lstStyle/>
                    <a:p>
                      <a:pPr algn="ctr"/>
                      <a:r>
                        <a:rPr lang="en-US" altLang="zh-CN" dirty="0"/>
                        <a:t>08</a:t>
                      </a:r>
                      <a:endParaRPr lang="zh-CN" altLang="en-US" dirty="0"/>
                    </a:p>
                  </a:txBody>
                  <a:tcPr/>
                </a:tc>
                <a:tc>
                  <a:txBody>
                    <a:bodyPr/>
                    <a:lstStyle/>
                    <a:p>
                      <a:pPr algn="ctr"/>
                      <a:r>
                        <a:rPr lang="en-US" altLang="zh-CN" dirty="0"/>
                        <a:t>10</a:t>
                      </a:r>
                      <a:endParaRPr lang="zh-CN" altLang="en-US" dirty="0"/>
                    </a:p>
                  </a:txBody>
                  <a:tcPr/>
                </a:tc>
                <a:tc>
                  <a:txBody>
                    <a:bodyPr/>
                    <a:lstStyle/>
                    <a:p>
                      <a:pPr algn="ctr"/>
                      <a:r>
                        <a:rPr lang="en-US" altLang="zh-CN" dirty="0"/>
                        <a:t>20</a:t>
                      </a:r>
                      <a:endParaRPr lang="zh-CN" altLang="en-US" dirty="0"/>
                    </a:p>
                  </a:txBody>
                  <a:tcPr/>
                </a:tc>
                <a:tc>
                  <a:txBody>
                    <a:bodyPr/>
                    <a:lstStyle/>
                    <a:p>
                      <a:pPr algn="ctr"/>
                      <a:r>
                        <a:rPr lang="en-US" altLang="zh-CN" dirty="0"/>
                        <a:t>40</a:t>
                      </a:r>
                      <a:endParaRPr lang="zh-CN" altLang="en-US" dirty="0"/>
                    </a:p>
                  </a:txBody>
                  <a:tcPr/>
                </a:tc>
                <a:tc>
                  <a:txBody>
                    <a:bodyPr/>
                    <a:lstStyle/>
                    <a:p>
                      <a:pPr algn="ctr"/>
                      <a:r>
                        <a:rPr lang="en-US" altLang="zh-CN" dirty="0"/>
                        <a:t>80</a:t>
                      </a:r>
                      <a:endParaRPr lang="zh-CN" altLang="en-US" dirty="0"/>
                    </a:p>
                  </a:txBody>
                  <a:tcPr/>
                </a:tc>
                <a:tc>
                  <a:txBody>
                    <a:bodyPr/>
                    <a:lstStyle/>
                    <a:p>
                      <a:pPr algn="ctr"/>
                      <a:r>
                        <a:rPr lang="en-US" altLang="zh-CN" dirty="0"/>
                        <a:t>1B</a:t>
                      </a:r>
                      <a:endParaRPr lang="zh-CN" altLang="en-US" dirty="0"/>
                    </a:p>
                  </a:txBody>
                  <a:tcPr/>
                </a:tc>
                <a:tc>
                  <a:txBody>
                    <a:bodyPr/>
                    <a:lstStyle/>
                    <a:p>
                      <a:pPr algn="ctr"/>
                      <a:r>
                        <a:rPr lang="en-US" altLang="zh-CN" dirty="0"/>
                        <a:t>36</a:t>
                      </a:r>
                      <a:endParaRPr lang="zh-CN" altLang="en-US" dirty="0"/>
                    </a:p>
                  </a:txBody>
                  <a:tcPr/>
                </a:tc>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6.4 AES</a:t>
            </a:r>
            <a:r>
              <a:rPr lang="zh-CN" altLang="en-US" sz="2000" dirty="0">
                <a:solidFill>
                  <a:srgbClr val="4F56AD"/>
                </a:solidFill>
                <a:latin typeface="黑体" panose="02010609060101010101" pitchFamily="49" charset="-122"/>
              </a:rPr>
              <a:t>的密钥扩展</a:t>
            </a:r>
            <a:endParaRPr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76672"/>
            <a:ext cx="7211144" cy="5544616"/>
          </a:xfrm>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例如，假设第</a:t>
            </a:r>
            <a:r>
              <a:rPr lang="en-US" altLang="zh-CN" sz="2000" b="1" kern="0" dirty="0">
                <a:solidFill>
                  <a:srgbClr val="000000"/>
                </a:solidFill>
                <a:latin typeface="Tahoma" panose="020B0604030504040204"/>
                <a:ea typeface="宋体" panose="02010600030101010101" pitchFamily="2" charset="-122"/>
              </a:rPr>
              <a:t>8</a:t>
            </a:r>
            <a:r>
              <a:rPr lang="zh-CN" altLang="en-US" sz="2000" b="1" kern="0" dirty="0">
                <a:solidFill>
                  <a:srgbClr val="000000"/>
                </a:solidFill>
                <a:latin typeface="Tahoma" panose="020B0604030504040204"/>
                <a:ea typeface="宋体" panose="02010600030101010101" pitchFamily="2" charset="-122"/>
              </a:rPr>
              <a:t>轮的轮密钥为：</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1800" b="1" kern="0" dirty="0">
                <a:solidFill>
                  <a:srgbClr val="FF0000"/>
                </a:solidFill>
                <a:latin typeface="Tahoma" panose="020B0604030504040204"/>
                <a:ea typeface="宋体" panose="02010600030101010101" pitchFamily="2" charset="-122"/>
              </a:rPr>
              <a:t>EA D2 73 21 </a:t>
            </a:r>
            <a:r>
              <a:rPr lang="en-US" altLang="zh-CN" sz="1800" b="1" kern="0" dirty="0">
                <a:solidFill>
                  <a:srgbClr val="000000"/>
                </a:solidFill>
                <a:latin typeface="Tahoma" panose="020B0604030504040204"/>
                <a:ea typeface="宋体" panose="02010600030101010101" pitchFamily="2" charset="-122"/>
              </a:rPr>
              <a:t>B5 8D BA D2 31 2B F5 60 </a:t>
            </a:r>
            <a:r>
              <a:rPr lang="en-US" altLang="zh-CN" sz="1800" b="1" kern="0" dirty="0">
                <a:solidFill>
                  <a:srgbClr val="FF0000"/>
                </a:solidFill>
                <a:latin typeface="Tahoma" panose="020B0604030504040204"/>
                <a:ea typeface="宋体" panose="02010600030101010101" pitchFamily="2" charset="-122"/>
              </a:rPr>
              <a:t>7F 8D 29 2F</a:t>
            </a:r>
            <a:endParaRPr lang="en-US" altLang="zh-CN" sz="1800" b="1" kern="0" dirty="0">
              <a:solidFill>
                <a:srgbClr val="FF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那么第</a:t>
            </a:r>
            <a:r>
              <a:rPr lang="en-US" altLang="zh-CN" sz="2000" b="1" kern="0" dirty="0">
                <a:solidFill>
                  <a:srgbClr val="000000"/>
                </a:solidFill>
                <a:latin typeface="Tahoma" panose="020B0604030504040204"/>
                <a:ea typeface="宋体" panose="02010600030101010101" pitchFamily="2" charset="-122"/>
              </a:rPr>
              <a:t>9</a:t>
            </a:r>
            <a:r>
              <a:rPr lang="zh-CN" altLang="en-US" sz="2000" b="1" kern="0" dirty="0">
                <a:solidFill>
                  <a:srgbClr val="000000"/>
                </a:solidFill>
                <a:latin typeface="Tahoma" panose="020B0604030504040204"/>
                <a:ea typeface="宋体" panose="02010600030101010101" pitchFamily="2" charset="-122"/>
              </a:rPr>
              <a:t>轮的轮密钥的前</a:t>
            </a:r>
            <a:r>
              <a:rPr lang="en-US" altLang="zh-CN" sz="2000" b="1" kern="0" dirty="0">
                <a:solidFill>
                  <a:srgbClr val="000000"/>
                </a:solidFill>
                <a:latin typeface="Tahoma" panose="020B0604030504040204"/>
                <a:ea typeface="宋体" panose="02010600030101010101" pitchFamily="2" charset="-122"/>
              </a:rPr>
              <a:t>4</a:t>
            </a:r>
            <a:r>
              <a:rPr lang="zh-CN" altLang="en-US" sz="2000" b="1" kern="0" dirty="0">
                <a:solidFill>
                  <a:srgbClr val="000000"/>
                </a:solidFill>
                <a:latin typeface="Tahoma" panose="020B0604030504040204"/>
                <a:ea typeface="宋体" panose="02010600030101010101" pitchFamily="2" charset="-122"/>
              </a:rPr>
              <a:t>个字节</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第一列</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能按如下的方式计算：</a:t>
            </a:r>
            <a:endParaRPr lang="en-US" altLang="zh-CN" sz="2000" b="1" kern="0" dirty="0">
              <a:solidFill>
                <a:srgbClr val="000000"/>
              </a:solidFill>
              <a:latin typeface="Tahoma" panose="020B0604030504040204"/>
              <a:ea typeface="宋体" panose="02010600030101010101" pitchFamily="2" charset="-122"/>
            </a:endParaRPr>
          </a:p>
        </p:txBody>
      </p:sp>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nvGraphicFramePr>
            <p:xfrm>
              <a:off x="971600" y="2755384"/>
              <a:ext cx="7501889" cy="1249680"/>
            </p:xfrm>
            <a:graphic>
              <a:graphicData uri="http://schemas.openxmlformats.org/drawingml/2006/table">
                <a:tbl>
                  <a:tblPr firstRow="1" bandRow="1">
                    <a:tableStyleId>{5C22544A-7EE6-4342-B048-85BDC9FD1C3A}</a:tableStyleId>
                  </a:tblPr>
                  <a:tblGrid>
                    <a:gridCol w="984567"/>
                    <a:gridCol w="728980"/>
                    <a:gridCol w="949643"/>
                    <a:gridCol w="949643"/>
                    <a:gridCol w="889317"/>
                    <a:gridCol w="1017905"/>
                    <a:gridCol w="857567"/>
                    <a:gridCol w="1124267"/>
                  </a:tblGrid>
                  <a:tr h="370840">
                    <a:tc>
                      <a:txBody>
                        <a:bodyPr/>
                        <a:lstStyle/>
                        <a:p>
                          <a:pPr algn="ctr"/>
                          <a:r>
                            <a:rPr lang="en-US" altLang="zh-CN" sz="1400" dirty="0"/>
                            <a:t>i(10</a:t>
                          </a:r>
                          <a:r>
                            <a:rPr lang="zh-CN" altLang="en-US" sz="1400" dirty="0"/>
                            <a:t>进制</a:t>
                          </a:r>
                          <a:r>
                            <a:rPr lang="en-US" altLang="zh-CN" sz="1400" dirty="0"/>
                            <a:t>)</a:t>
                          </a:r>
                          <a:endParaRPr lang="zh-CN" altLang="en-US" sz="1400" dirty="0"/>
                        </a:p>
                      </a:txBody>
                      <a:tcPr/>
                    </a:tc>
                    <a:tc>
                      <a:txBody>
                        <a:bodyPr/>
                        <a:lstStyle/>
                        <a:p>
                          <a:pPr algn="ctr"/>
                          <a:r>
                            <a:rPr lang="en-US" altLang="zh-CN" sz="1400" dirty="0"/>
                            <a:t>Temp</a:t>
                          </a:r>
                          <a:endParaRPr lang="zh-CN" altLang="en-US" sz="1400" dirty="0"/>
                        </a:p>
                      </a:txBody>
                      <a:tcPr/>
                    </a:tc>
                    <a:tc>
                      <a:txBody>
                        <a:bodyPr/>
                        <a:lstStyle/>
                        <a:p>
                          <a:pPr algn="ctr"/>
                          <a:r>
                            <a:rPr lang="zh-CN" altLang="en-US" sz="1400" dirty="0"/>
                            <a:t>字循环后</a:t>
                          </a:r>
                          <a:endParaRPr lang="zh-CN" altLang="en-US" sz="1400" dirty="0"/>
                        </a:p>
                      </a:txBody>
                      <a:tcPr/>
                    </a:tc>
                    <a:tc>
                      <a:txBody>
                        <a:bodyPr/>
                        <a:lstStyle/>
                        <a:p>
                          <a:pPr algn="ctr"/>
                          <a:r>
                            <a:rPr lang="zh-CN" altLang="en-US" sz="1400" dirty="0"/>
                            <a:t>字代替后</a:t>
                          </a:r>
                          <a:endParaRPr lang="zh-CN" altLang="en-US" sz="1400" dirty="0"/>
                        </a:p>
                      </a:txBody>
                      <a:tcPr/>
                    </a:tc>
                    <a:tc>
                      <a:txBody>
                        <a:bodyPr/>
                        <a:lstStyle/>
                        <a:p>
                          <a:pPr algn="ctr"/>
                          <a:r>
                            <a:rPr lang="en-US" altLang="zh-CN" sz="1400" dirty="0" err="1"/>
                            <a:t>Rcon</a:t>
                          </a:r>
                          <a:r>
                            <a:rPr lang="en-US" altLang="zh-CN" sz="1400" dirty="0"/>
                            <a:t>(9)</a:t>
                          </a:r>
                          <a:endParaRPr lang="zh-CN" altLang="en-US" sz="1400" dirty="0"/>
                        </a:p>
                      </a:txBody>
                      <a:tcPr/>
                    </a:tc>
                    <a:tc>
                      <a:txBody>
                        <a:bodyPr/>
                        <a:lstStyle/>
                        <a:p>
                          <a:pPr algn="ctr"/>
                          <a:r>
                            <a:rPr lang="zh-CN" altLang="en-US" sz="1400" dirty="0"/>
                            <a:t>与</a:t>
                          </a:r>
                          <a:r>
                            <a:rPr lang="en-US" altLang="zh-CN" sz="1400" dirty="0" err="1"/>
                            <a:t>Rcon</a:t>
                          </a:r>
                          <a:r>
                            <a:rPr lang="zh-CN" altLang="en-US" sz="1400" dirty="0"/>
                            <a:t>进</a:t>
                          </a:r>
                          <a:endParaRPr lang="en-US" altLang="zh-CN" sz="1400" dirty="0"/>
                        </a:p>
                        <a:p>
                          <a:pPr algn="ctr"/>
                          <a:r>
                            <a:rPr lang="zh-CN" altLang="en-US" sz="1400" dirty="0"/>
                            <a:t>行</a:t>
                          </a:r>
                          <a:r>
                            <a:rPr lang="en-US" altLang="zh-CN" sz="1400" dirty="0"/>
                            <a:t>XOR</a:t>
                          </a:r>
                          <a:r>
                            <a:rPr lang="zh-CN" altLang="en-US" sz="1400" dirty="0"/>
                            <a:t>后</a:t>
                          </a:r>
                          <a:endParaRPr lang="zh-CN" altLang="en-US" sz="1400" dirty="0"/>
                        </a:p>
                      </a:txBody>
                      <a:tcPr/>
                    </a:tc>
                    <a:tc>
                      <a:txBody>
                        <a:bodyPr/>
                        <a:lstStyle/>
                        <a:p>
                          <a:pPr algn="ctr"/>
                          <a:r>
                            <a:rPr lang="en-US" altLang="zh-CN" sz="1400" dirty="0"/>
                            <a:t>W[i-4]</a:t>
                          </a:r>
                          <a:endParaRPr lang="zh-CN" altLang="en-US" sz="1400" dirty="0"/>
                        </a:p>
                      </a:txBody>
                      <a:tcPr/>
                    </a:tc>
                    <a:tc>
                      <a:txBody>
                        <a:bodyPr/>
                        <a:lstStyle/>
                        <a:p>
                          <a:pPr algn="ctr"/>
                          <a:r>
                            <a:rPr lang="en-US" altLang="zh-CN" sz="1400" dirty="0"/>
                            <a:t>W[i]=temp</a:t>
                          </a:r>
                          <a:endParaRPr lang="en-US" altLang="zh-CN" sz="1400" i="1" dirty="0">
                            <a:latin typeface="Cambria Math" panose="02040503050406030204"/>
                            <a:ea typeface="Cambria Math" panose="02040503050406030204"/>
                          </a:endParaRPr>
                        </a:p>
                        <a:p>
                          <a:pPr algn="ctr"/>
                          <a14:m>
                            <m:oMath xmlns:m="http://schemas.openxmlformats.org/officeDocument/2006/math">
                              <m:r>
                                <a:rPr lang="en-US" altLang="zh-CN" sz="1400" i="1" smtClean="0">
                                  <a:latin typeface="Cambria Math" panose="02040503050406030204"/>
                                  <a:ea typeface="Cambria Math" panose="02040503050406030204"/>
                                </a:rPr>
                                <m:t>⨁</m:t>
                              </m:r>
                            </m:oMath>
                          </a14:m>
                          <a:r>
                            <a:rPr lang="en-US" altLang="zh-CN" sz="1400" dirty="0"/>
                            <a:t>w[i-4]</a:t>
                          </a:r>
                          <a:endParaRPr lang="zh-CN" altLang="en-US" sz="1400" dirty="0"/>
                        </a:p>
                      </a:txBody>
                      <a:tcPr/>
                    </a:tc>
                  </a:tr>
                  <a:tr h="370840">
                    <a:tc>
                      <a:txBody>
                        <a:bodyPr/>
                        <a:lstStyle/>
                        <a:p>
                          <a:pPr algn="ctr"/>
                          <a:r>
                            <a:rPr lang="en-US" altLang="zh-CN" sz="1400" dirty="0"/>
                            <a:t>36</a:t>
                          </a:r>
                          <a:endParaRPr lang="zh-CN" altLang="en-US" sz="1400" dirty="0"/>
                        </a:p>
                      </a:txBody>
                      <a:tcPr/>
                    </a:tc>
                    <a:tc>
                      <a:txBody>
                        <a:bodyPr/>
                        <a:lstStyle/>
                        <a:p>
                          <a:pPr algn="ctr"/>
                          <a:r>
                            <a:rPr lang="en-US" altLang="zh-CN" sz="1400" dirty="0"/>
                            <a:t>7F8D</a:t>
                          </a:r>
                          <a:endParaRPr lang="en-US" altLang="zh-CN" sz="1400" dirty="0"/>
                        </a:p>
                        <a:p>
                          <a:pPr algn="ctr"/>
                          <a:r>
                            <a:rPr lang="en-US" altLang="zh-CN" sz="1400" dirty="0"/>
                            <a:t>292F</a:t>
                          </a:r>
                          <a:endParaRPr lang="zh-CN" altLang="en-US" sz="1400" dirty="0"/>
                        </a:p>
                      </a:txBody>
                      <a:tcPr/>
                    </a:tc>
                    <a:tc>
                      <a:txBody>
                        <a:bodyPr/>
                        <a:lstStyle/>
                        <a:p>
                          <a:pPr algn="ctr"/>
                          <a:r>
                            <a:rPr lang="en-US" altLang="zh-CN" sz="1400" dirty="0"/>
                            <a:t>8D29</a:t>
                          </a:r>
                          <a:endParaRPr lang="en-US" altLang="zh-CN" sz="1400" dirty="0"/>
                        </a:p>
                        <a:p>
                          <a:pPr algn="ctr"/>
                          <a:r>
                            <a:rPr lang="en-US" altLang="zh-CN" sz="1400" dirty="0"/>
                            <a:t>2F7F</a:t>
                          </a:r>
                          <a:endParaRPr lang="zh-CN" altLang="en-US" sz="1400" dirty="0"/>
                        </a:p>
                      </a:txBody>
                      <a:tcPr/>
                    </a:tc>
                    <a:tc>
                      <a:txBody>
                        <a:bodyPr/>
                        <a:lstStyle/>
                        <a:p>
                          <a:pPr algn="ctr"/>
                          <a:r>
                            <a:rPr lang="en-US" altLang="zh-CN" sz="1400" dirty="0"/>
                            <a:t>5DA5</a:t>
                          </a:r>
                          <a:endParaRPr lang="en-US" altLang="zh-CN" sz="1400" dirty="0"/>
                        </a:p>
                        <a:p>
                          <a:pPr algn="ctr"/>
                          <a:r>
                            <a:rPr lang="en-US" altLang="zh-CN" sz="1400" dirty="0"/>
                            <a:t>15D2</a:t>
                          </a:r>
                          <a:endParaRPr lang="en-US" altLang="zh-CN" sz="1400" dirty="0"/>
                        </a:p>
                      </a:txBody>
                      <a:tcPr/>
                    </a:tc>
                    <a:tc>
                      <a:txBody>
                        <a:bodyPr/>
                        <a:lstStyle/>
                        <a:p>
                          <a:pPr algn="ctr"/>
                          <a:r>
                            <a:rPr lang="en-US" altLang="zh-CN" sz="1400" dirty="0"/>
                            <a:t>1B00</a:t>
                          </a:r>
                          <a:endParaRPr lang="en-US" altLang="zh-CN" sz="1400" dirty="0"/>
                        </a:p>
                        <a:p>
                          <a:pPr algn="ctr"/>
                          <a:r>
                            <a:rPr lang="en-US" altLang="zh-CN" sz="1400" dirty="0"/>
                            <a:t>0000</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t>46A5</a:t>
                          </a:r>
                          <a:endParaRPr lang="en-US" altLang="zh-CN" sz="1400" dirty="0"/>
                        </a:p>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t>15D2</a:t>
                          </a:r>
                          <a:endParaRPr lang="en-US" altLang="zh-CN" sz="1400" dirty="0"/>
                        </a:p>
                        <a:p>
                          <a:pPr algn="ctr"/>
                          <a:endParaRPr lang="zh-CN" altLang="en-US" sz="1400" dirty="0"/>
                        </a:p>
                      </a:txBody>
                      <a:tcPr/>
                    </a:tc>
                    <a:tc>
                      <a:txBody>
                        <a:bodyPr/>
                        <a:lstStyle/>
                        <a:p>
                          <a:pPr algn="ctr"/>
                          <a:r>
                            <a:rPr lang="en-US" altLang="zh-CN" sz="1400" dirty="0"/>
                            <a:t>EAD</a:t>
                          </a:r>
                          <a:endParaRPr lang="en-US" altLang="zh-CN" sz="1400" dirty="0"/>
                        </a:p>
                        <a:p>
                          <a:pPr algn="ctr"/>
                          <a:r>
                            <a:rPr lang="en-US" altLang="zh-CN" sz="1400" dirty="0"/>
                            <a:t>27321 </a:t>
                          </a:r>
                          <a:endParaRPr lang="zh-CN" altLang="en-US" sz="1400" dirty="0"/>
                        </a:p>
                      </a:txBody>
                      <a:tcPr/>
                    </a:tc>
                    <a:tc>
                      <a:txBody>
                        <a:bodyPr/>
                        <a:lstStyle/>
                        <a:p>
                          <a:pPr algn="ctr"/>
                          <a:r>
                            <a:rPr lang="en-US" altLang="zh-CN" sz="1400" dirty="0"/>
                            <a:t>AC77</a:t>
                          </a:r>
                          <a:endParaRPr lang="en-US" altLang="zh-CN" sz="1400" dirty="0"/>
                        </a:p>
                        <a:p>
                          <a:pPr algn="ctr"/>
                          <a:r>
                            <a:rPr lang="en-US" altLang="zh-CN" sz="1400" dirty="0"/>
                            <a:t>66F3</a:t>
                          </a:r>
                          <a:endParaRPr lang="zh-CN" altLang="en-US" sz="1400" dirty="0"/>
                        </a:p>
                      </a:txBody>
                      <a:tcPr/>
                    </a:tc>
                  </a:tr>
                </a:tbl>
              </a:graphicData>
            </a:graphic>
          </p:graphicFrame>
        </mc:Choice>
        <mc:Fallback xmlns="">
          <p:graphicFrame>
            <p:nvGraphicFramePr>
              <p:cNvPr id="4" name="表格 3"/>
              <p:cNvGraphicFramePr>
                <a:graphicFrameLocks noGrp="1"/>
              </p:cNvGraphicFramePr>
              <p:nvPr/>
            </p:nvGraphicFramePr>
            <p:xfrm>
              <a:off x="971600" y="2755384"/>
              <a:ext cx="7501889" cy="1249680"/>
            </p:xfrm>
            <a:graphic>
              <a:graphicData uri="http://schemas.openxmlformats.org/drawingml/2006/table">
                <a:tbl>
                  <a:tblPr firstRow="1" bandRow="1">
                    <a:tableStyleId>{5C22544A-7EE6-4342-B048-85BDC9FD1C3A}</a:tableStyleId>
                  </a:tblPr>
                  <a:tblGrid>
                    <a:gridCol w="984567"/>
                    <a:gridCol w="728980"/>
                    <a:gridCol w="949643"/>
                    <a:gridCol w="949643"/>
                    <a:gridCol w="889317"/>
                    <a:gridCol w="1017905"/>
                    <a:gridCol w="857567"/>
                    <a:gridCol w="1124267"/>
                  </a:tblGrid>
                  <a:tr h="518160">
                    <a:tc>
                      <a:txBody>
                        <a:bodyPr/>
                        <a:lstStyle/>
                        <a:p>
                          <a:pPr algn="ctr"/>
                          <a:r>
                            <a:rPr lang="en-US" altLang="zh-CN" sz="1400" dirty="0"/>
                            <a:t>i(10</a:t>
                          </a:r>
                          <a:r>
                            <a:rPr lang="zh-CN" altLang="en-US" sz="1400" dirty="0"/>
                            <a:t>进制</a:t>
                          </a:r>
                          <a:r>
                            <a:rPr lang="en-US" altLang="zh-CN" sz="1400" dirty="0"/>
                            <a:t>)</a:t>
                          </a:r>
                          <a:endParaRPr lang="zh-CN" altLang="en-US" sz="1400" dirty="0"/>
                        </a:p>
                      </a:txBody>
                      <a:tcPr/>
                    </a:tc>
                    <a:tc>
                      <a:txBody>
                        <a:bodyPr/>
                        <a:lstStyle/>
                        <a:p>
                          <a:pPr algn="ctr"/>
                          <a:r>
                            <a:rPr lang="en-US" altLang="zh-CN" sz="1400" dirty="0"/>
                            <a:t>Temp</a:t>
                          </a:r>
                          <a:endParaRPr lang="zh-CN" altLang="en-US" sz="1400" dirty="0"/>
                        </a:p>
                      </a:txBody>
                      <a:tcPr/>
                    </a:tc>
                    <a:tc>
                      <a:txBody>
                        <a:bodyPr/>
                        <a:lstStyle/>
                        <a:p>
                          <a:pPr algn="ctr"/>
                          <a:r>
                            <a:rPr lang="zh-CN" altLang="en-US" sz="1400" dirty="0"/>
                            <a:t>字循环后</a:t>
                          </a:r>
                          <a:endParaRPr lang="zh-CN" altLang="en-US" sz="1400" dirty="0"/>
                        </a:p>
                      </a:txBody>
                      <a:tcPr/>
                    </a:tc>
                    <a:tc>
                      <a:txBody>
                        <a:bodyPr/>
                        <a:lstStyle/>
                        <a:p>
                          <a:pPr algn="ctr"/>
                          <a:r>
                            <a:rPr lang="zh-CN" altLang="en-US" sz="1400" dirty="0"/>
                            <a:t>字代替后</a:t>
                          </a:r>
                          <a:endParaRPr lang="zh-CN" altLang="en-US" sz="1400" dirty="0"/>
                        </a:p>
                      </a:txBody>
                      <a:tcPr/>
                    </a:tc>
                    <a:tc>
                      <a:txBody>
                        <a:bodyPr/>
                        <a:lstStyle/>
                        <a:p>
                          <a:pPr algn="ctr"/>
                          <a:r>
                            <a:rPr lang="en-US" altLang="zh-CN" sz="1400" dirty="0" err="1"/>
                            <a:t>Rcon</a:t>
                          </a:r>
                          <a:r>
                            <a:rPr lang="en-US" altLang="zh-CN" sz="1400" dirty="0"/>
                            <a:t>(9)</a:t>
                          </a:r>
                          <a:endParaRPr lang="zh-CN" altLang="en-US" sz="1400" dirty="0"/>
                        </a:p>
                      </a:txBody>
                      <a:tcPr/>
                    </a:tc>
                    <a:tc>
                      <a:txBody>
                        <a:bodyPr/>
                        <a:lstStyle/>
                        <a:p>
                          <a:pPr algn="ctr"/>
                          <a:r>
                            <a:rPr lang="zh-CN" altLang="en-US" sz="1400" dirty="0"/>
                            <a:t>与</a:t>
                          </a:r>
                          <a:r>
                            <a:rPr lang="en-US" altLang="zh-CN" sz="1400" dirty="0" err="1"/>
                            <a:t>Rcon</a:t>
                          </a:r>
                          <a:r>
                            <a:rPr lang="zh-CN" altLang="en-US" sz="1400" dirty="0"/>
                            <a:t>进</a:t>
                          </a:r>
                          <a:endParaRPr lang="en-US" altLang="zh-CN" sz="1400" dirty="0"/>
                        </a:p>
                        <a:p>
                          <a:pPr algn="ctr"/>
                          <a:r>
                            <a:rPr lang="zh-CN" altLang="en-US" sz="1400" dirty="0"/>
                            <a:t>行</a:t>
                          </a:r>
                          <a:r>
                            <a:rPr lang="en-US" altLang="zh-CN" sz="1400" dirty="0"/>
                            <a:t>XOR</a:t>
                          </a:r>
                          <a:r>
                            <a:rPr lang="zh-CN" altLang="en-US" sz="1400" dirty="0"/>
                            <a:t>后</a:t>
                          </a:r>
                          <a:endParaRPr lang="zh-CN" altLang="en-US" sz="1400" dirty="0"/>
                        </a:p>
                      </a:txBody>
                      <a:tcPr/>
                    </a:tc>
                    <a:tc>
                      <a:txBody>
                        <a:bodyPr/>
                        <a:lstStyle/>
                        <a:p>
                          <a:pPr algn="ctr"/>
                          <a:r>
                            <a:rPr lang="en-US" altLang="zh-CN" sz="1400" dirty="0"/>
                            <a:t>W[i-4]</a:t>
                          </a:r>
                          <a:endParaRPr lang="zh-CN" altLang="en-US" sz="1400" dirty="0"/>
                        </a:p>
                      </a:txBody>
                      <a:tcPr/>
                    </a:tc>
                    <a:tc>
                      <a:txBody>
                        <a:bodyPr/>
                        <a:lstStyle/>
                        <a:p>
                          <a:endParaRPr lang="zh-CN"/>
                        </a:p>
                      </a:txBody>
                      <a:tcPr>
                        <a:blipFill>
                          <a:blip r:embed="rId1"/>
                        </a:blipFill>
                      </a:tcPr>
                    </a:tc>
                  </a:tr>
                  <a:tr h="370840">
                    <a:tc>
                      <a:txBody>
                        <a:bodyPr/>
                        <a:lstStyle/>
                        <a:p>
                          <a:pPr algn="ctr"/>
                          <a:r>
                            <a:rPr lang="en-US" altLang="zh-CN" sz="1400" dirty="0"/>
                            <a:t>36</a:t>
                          </a:r>
                          <a:endParaRPr lang="zh-CN" altLang="en-US" sz="1400" dirty="0"/>
                        </a:p>
                      </a:txBody>
                      <a:tcPr/>
                    </a:tc>
                    <a:tc>
                      <a:txBody>
                        <a:bodyPr/>
                        <a:lstStyle/>
                        <a:p>
                          <a:pPr algn="ctr"/>
                          <a:r>
                            <a:rPr lang="en-US" altLang="zh-CN" sz="1400" dirty="0"/>
                            <a:t>7F8D</a:t>
                          </a:r>
                          <a:endParaRPr lang="en-US" altLang="zh-CN" sz="1400" dirty="0"/>
                        </a:p>
                        <a:p>
                          <a:pPr algn="ctr"/>
                          <a:r>
                            <a:rPr lang="en-US" altLang="zh-CN" sz="1400" dirty="0"/>
                            <a:t>292F</a:t>
                          </a:r>
                          <a:endParaRPr lang="zh-CN" altLang="en-US" sz="1400" dirty="0"/>
                        </a:p>
                      </a:txBody>
                      <a:tcPr/>
                    </a:tc>
                    <a:tc>
                      <a:txBody>
                        <a:bodyPr/>
                        <a:lstStyle/>
                        <a:p>
                          <a:pPr algn="ctr"/>
                          <a:r>
                            <a:rPr lang="en-US" altLang="zh-CN" sz="1400" dirty="0"/>
                            <a:t>8D29</a:t>
                          </a:r>
                          <a:endParaRPr lang="en-US" altLang="zh-CN" sz="1400" dirty="0"/>
                        </a:p>
                        <a:p>
                          <a:pPr algn="ctr"/>
                          <a:r>
                            <a:rPr lang="en-US" altLang="zh-CN" sz="1400" dirty="0"/>
                            <a:t>2F7F</a:t>
                          </a:r>
                          <a:endParaRPr lang="zh-CN" altLang="en-US" sz="1400" dirty="0"/>
                        </a:p>
                      </a:txBody>
                      <a:tcPr/>
                    </a:tc>
                    <a:tc>
                      <a:txBody>
                        <a:bodyPr/>
                        <a:lstStyle/>
                        <a:p>
                          <a:pPr algn="ctr"/>
                          <a:r>
                            <a:rPr lang="en-US" altLang="zh-CN" sz="1400" dirty="0"/>
                            <a:t>5DA5</a:t>
                          </a:r>
                          <a:endParaRPr lang="en-US" altLang="zh-CN" sz="1400" dirty="0"/>
                        </a:p>
                        <a:p>
                          <a:pPr algn="ctr"/>
                          <a:r>
                            <a:rPr lang="en-US" altLang="zh-CN" sz="1400" dirty="0"/>
                            <a:t>15D2</a:t>
                          </a:r>
                          <a:endParaRPr lang="en-US" altLang="zh-CN" sz="1400" dirty="0"/>
                        </a:p>
                      </a:txBody>
                      <a:tcPr/>
                    </a:tc>
                    <a:tc>
                      <a:txBody>
                        <a:bodyPr/>
                        <a:lstStyle/>
                        <a:p>
                          <a:pPr algn="ctr"/>
                          <a:r>
                            <a:rPr lang="en-US" altLang="zh-CN" sz="1400" dirty="0"/>
                            <a:t>1B00</a:t>
                          </a:r>
                          <a:endParaRPr lang="en-US" altLang="zh-CN" sz="1400" dirty="0"/>
                        </a:p>
                        <a:p>
                          <a:pPr algn="ctr"/>
                          <a:r>
                            <a:rPr lang="en-US" altLang="zh-CN" sz="1400" dirty="0"/>
                            <a:t>0000</a:t>
                          </a:r>
                          <a:endParaRPr lang="zh-CN" altLang="en-US" sz="14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t>46A5</a:t>
                          </a:r>
                          <a:endParaRPr lang="en-US" altLang="zh-CN" sz="1400" dirty="0"/>
                        </a:p>
                        <a:p>
                          <a:pPr marL="0" marR="0" indent="0" algn="ctr" defTabSz="914400" rtl="0" eaLnBrk="1" fontAlgn="auto" latinLnBrk="0" hangingPunct="1">
                            <a:lnSpc>
                              <a:spcPct val="100000"/>
                            </a:lnSpc>
                            <a:spcBef>
                              <a:spcPts val="0"/>
                            </a:spcBef>
                            <a:spcAft>
                              <a:spcPts val="0"/>
                            </a:spcAft>
                            <a:buClrTx/>
                            <a:buSzTx/>
                            <a:buFontTx/>
                            <a:buNone/>
                            <a:defRPr/>
                          </a:pPr>
                          <a:r>
                            <a:rPr lang="en-US" altLang="zh-CN" sz="1400" dirty="0"/>
                            <a:t>15D2</a:t>
                          </a:r>
                          <a:endParaRPr lang="en-US" altLang="zh-CN" sz="1400" dirty="0"/>
                        </a:p>
                        <a:p>
                          <a:pPr algn="ctr"/>
                          <a:endParaRPr lang="zh-CN" altLang="en-US" sz="1400" dirty="0"/>
                        </a:p>
                      </a:txBody>
                      <a:tcPr/>
                    </a:tc>
                    <a:tc>
                      <a:txBody>
                        <a:bodyPr/>
                        <a:lstStyle/>
                        <a:p>
                          <a:pPr algn="ctr"/>
                          <a:r>
                            <a:rPr lang="en-US" altLang="zh-CN" sz="1400" dirty="0"/>
                            <a:t>EAD</a:t>
                          </a:r>
                          <a:endParaRPr lang="en-US" altLang="zh-CN" sz="1400" dirty="0"/>
                        </a:p>
                        <a:p>
                          <a:pPr algn="ctr"/>
                          <a:r>
                            <a:rPr lang="en-US" altLang="zh-CN" sz="1400" dirty="0"/>
                            <a:t>27321 </a:t>
                          </a:r>
                          <a:endParaRPr lang="zh-CN" altLang="en-US" sz="1400" dirty="0"/>
                        </a:p>
                      </a:txBody>
                      <a:tcPr/>
                    </a:tc>
                    <a:tc>
                      <a:txBody>
                        <a:bodyPr/>
                        <a:lstStyle/>
                        <a:p>
                          <a:pPr algn="ctr"/>
                          <a:r>
                            <a:rPr lang="en-US" altLang="zh-CN" sz="1400" dirty="0"/>
                            <a:t>AC77</a:t>
                          </a:r>
                          <a:endParaRPr lang="en-US" altLang="zh-CN" sz="1400" dirty="0"/>
                        </a:p>
                        <a:p>
                          <a:pPr algn="ctr"/>
                          <a:r>
                            <a:rPr lang="en-US" altLang="zh-CN" sz="1400" dirty="0"/>
                            <a:t>66F3</a:t>
                          </a:r>
                          <a:endParaRPr lang="zh-CN" altLang="en-US" sz="1400" dirty="0"/>
                        </a:p>
                      </a:txBody>
                      <a:tcPr/>
                    </a:tc>
                  </a:tr>
                </a:tbl>
              </a:graphicData>
            </a:graphic>
          </p:graphicFrame>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634082"/>
                <a:ext cx="8229600"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lang="zh-CN" altLang="en-US" sz="2400" kern="0" dirty="0">
                    <a:solidFill>
                      <a:srgbClr val="40458C"/>
                    </a:solidFill>
                    <a:latin typeface="Tahoma" panose="020B0604030504040204"/>
                  </a:rPr>
                  <a:t>定义合适的算术运算，则每一个这样的集合</a:t>
                </a:r>
                <a:r>
                  <a:rPr lang="en-US" altLang="zh-CN" sz="2400" kern="0" dirty="0">
                    <a:solidFill>
                      <a:srgbClr val="40458C"/>
                    </a:solidFill>
                    <a:latin typeface="Tahoma" panose="020B0604030504040204"/>
                  </a:rPr>
                  <a:t>S</a:t>
                </a:r>
                <a:r>
                  <a:rPr lang="zh-CN" altLang="en-US" sz="2400" kern="0" dirty="0">
                    <a:solidFill>
                      <a:srgbClr val="40458C"/>
                    </a:solidFill>
                    <a:latin typeface="Tahoma" panose="020B0604030504040204"/>
                  </a:rPr>
                  <a:t>都是一个有限域。定义由如下各项组成：</a:t>
                </a:r>
                <a:endParaRPr lang="en-US" altLang="zh-CN" sz="2400" kern="0" dirty="0">
                  <a:solidFill>
                    <a:srgbClr val="40458C"/>
                  </a:solidFill>
                  <a:latin typeface="Tahoma" panose="020B0604030504040204"/>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(1)</a:t>
                </a:r>
                <a:r>
                  <a:rPr lang="zh-CN" altLang="en-US" sz="2000" b="1" kern="0" dirty="0">
                    <a:solidFill>
                      <a:srgbClr val="000000"/>
                    </a:solidFill>
                    <a:latin typeface="Tahoma" panose="020B0604030504040204"/>
                    <a:ea typeface="宋体" panose="02010600030101010101" pitchFamily="2" charset="-122"/>
                  </a:rPr>
                  <a:t>该运算遵循代数基本规则中的普通多项式运算规则及如下两条限制。</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系数运算以</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为模，这与</a:t>
                </a:r>
                <a:r>
                  <a:rPr lang="en-US" altLang="zh-CN" sz="2000" b="1" kern="0" dirty="0">
                    <a:solidFill>
                      <a:srgbClr val="000000"/>
                    </a:solidFill>
                    <a:latin typeface="Tahoma" panose="020B0604030504040204"/>
                    <a:ea typeface="宋体" panose="02010600030101010101" pitchFamily="2" charset="-122"/>
                  </a:rPr>
                  <a:t>XOR</a:t>
                </a:r>
                <a:r>
                  <a:rPr lang="zh-CN" altLang="en-US" sz="2000" b="1" kern="0" dirty="0">
                    <a:solidFill>
                      <a:srgbClr val="000000"/>
                    </a:solidFill>
                    <a:latin typeface="Tahoma" panose="020B0604030504040204"/>
                    <a:ea typeface="宋体" panose="02010600030101010101" pitchFamily="2" charset="-122"/>
                  </a:rPr>
                  <a:t>运算是一样的。</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如果乘法运算的结果是次数大于</a:t>
                </a:r>
                <a:r>
                  <a:rPr lang="en-US" altLang="zh-CN" sz="2000" b="1" kern="0" dirty="0">
                    <a:solidFill>
                      <a:srgbClr val="000000"/>
                    </a:solidFill>
                    <a:latin typeface="Tahoma" panose="020B0604030504040204"/>
                    <a:ea typeface="宋体" panose="02010600030101010101" pitchFamily="2" charset="-122"/>
                  </a:rPr>
                  <a:t>n-1</a:t>
                </a:r>
                <a:r>
                  <a:rPr lang="zh-CN" altLang="en-US" sz="2000" b="1" kern="0" dirty="0">
                    <a:solidFill>
                      <a:srgbClr val="000000"/>
                    </a:solidFill>
                    <a:latin typeface="Tahoma" panose="020B0604030504040204"/>
                    <a:ea typeface="宋体" panose="02010600030101010101" pitchFamily="2" charset="-122"/>
                  </a:rPr>
                  <a:t>的多项式，那么必须用某个次数为</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的不可约多项式</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𝒎</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进行约化，即用</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𝒙</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去除并取余式。对于多项式</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𝒇</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，这个余数可表示为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𝒓</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𝒙</m:t>
                        </m:r>
                      </m:e>
                    </m:d>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𝒇</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𝒙</m:t>
                        </m:r>
                      </m:e>
                    </m:d>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𝒎𝒐𝒅</m:t>
                    </m:r>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𝒎</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smtClea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一个多项式</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𝒙</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称为是不可约多项式，当且仅当该多项式不能表示为次数小于</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𝒎</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𝒙</m:t>
                    </m:r>
                    <m:r>
                      <a:rPr lang="en-US" altLang="zh-CN" sz="2000" b="1" i="1" kern="0">
                        <a:solidFill>
                          <a:srgbClr val="000000"/>
                        </a:solidFill>
                        <a:latin typeface="Cambria Math" panose="02040503050406030204"/>
                        <a:ea typeface="宋体" panose="02010600030101010101" pitchFamily="2" charset="-122"/>
                      </a:rPr>
                      <m:t>)</m:t>
                    </m:r>
                  </m:oMath>
                </a14:m>
                <a:r>
                  <a:rPr lang="zh-CN" altLang="en-US" sz="2000" b="1" kern="0" dirty="0">
                    <a:solidFill>
                      <a:srgbClr val="000000"/>
                    </a:solidFill>
                    <a:latin typeface="Tahoma" panose="020B0604030504040204"/>
                    <a:ea typeface="宋体" panose="02010600030101010101" pitchFamily="2" charset="-122"/>
                  </a:rPr>
                  <a:t>的次数的两个多项式的乘积</a:t>
                </a:r>
                <a:r>
                  <a:rPr lang="en-US" altLang="zh-CN" sz="2000" b="1" kern="0" dirty="0">
                    <a:solidFill>
                      <a:srgbClr val="000000"/>
                    </a:solidFill>
                    <a:latin typeface="Tahoma" panose="020B0604030504040204"/>
                    <a:ea typeface="宋体" panose="02010600030101010101" pitchFamily="2" charset="-122"/>
                  </a:rPr>
                  <a:t>)</a:t>
                </a:r>
                <a:endParaRPr lang="en-AU" altLang="zh-CN" sz="2400" dirty="0">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634082"/>
                <a:ext cx="8229600" cy="4883150"/>
              </a:xfrm>
              <a:prstGeom prst="rect">
                <a:avLst/>
              </a:prstGeom>
              <a:blipFill rotWithShape="1">
                <a:blip r:embed="rId1"/>
                <a:stretch>
                  <a:fillRect l="-2" t="-7" r="2" b="7"/>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6.1 </a:t>
            </a:r>
            <a:r>
              <a:rPr lang="zh-CN" altLang="en-US" sz="2000" dirty="0">
                <a:solidFill>
                  <a:srgbClr val="4F56AD"/>
                </a:solidFill>
                <a:latin typeface="黑体" panose="02010609060101010101" pitchFamily="49" charset="-122"/>
              </a:rPr>
              <a:t>有限域算术</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dirty="0"/>
          </a:p>
        </p:txBody>
      </p:sp>
      <p:pic>
        <p:nvPicPr>
          <p:cNvPr id="4"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bwMode="auto">
          <a:xfrm>
            <a:off x="395536" y="94328"/>
            <a:ext cx="6048672" cy="65750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6.4 AES</a:t>
            </a:r>
            <a:r>
              <a:rPr lang="zh-CN" altLang="en-US" sz="2000" dirty="0">
                <a:solidFill>
                  <a:srgbClr val="4F56AD"/>
                </a:solidFill>
                <a:latin typeface="黑体" panose="02010609060101010101" pitchFamily="49" charset="-122"/>
              </a:rPr>
              <a:t>的密钥扩展</a:t>
            </a:r>
            <a:endParaRPr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476672"/>
            <a:ext cx="7211144" cy="5544616"/>
          </a:xfrm>
        </p:spPr>
        <p:txBody>
          <a:body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基本原理：</a:t>
            </a:r>
            <a:endParaRPr kumimoji="1" lang="en-US" altLang="zh-CN" sz="2000" kern="0" dirty="0">
              <a:solidFill>
                <a:srgbClr val="40458C"/>
              </a:solidFill>
              <a:latin typeface="Tahoma" panose="020B0604030504040204"/>
            </a:endParaRPr>
          </a:p>
          <a:p>
            <a:pPr marL="539750" lvl="2" indent="-27178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开发者设计了密钥扩展算法来防止已有的密码分析攻击。使用与轮相关的轮常量是为了防止不同轮的轮密钥产生方式上的</a:t>
            </a:r>
            <a:r>
              <a:rPr lang="zh-CN" altLang="en-US" sz="2000" b="1" kern="0" dirty="0">
                <a:solidFill>
                  <a:srgbClr val="0070C0"/>
                </a:solidFill>
                <a:latin typeface="Tahoma" panose="020B0604030504040204"/>
                <a:ea typeface="宋体" panose="02010600030101010101" pitchFamily="2" charset="-122"/>
              </a:rPr>
              <a:t>对称性或相似性</a:t>
            </a:r>
            <a:r>
              <a:rPr lang="zh-CN" altLang="en-US" sz="2000" b="1" kern="0" dirty="0">
                <a:solidFill>
                  <a:srgbClr val="000000"/>
                </a:solidFill>
                <a:latin typeface="Tahoma" panose="020B0604030504040204"/>
                <a:ea typeface="宋体" panose="02010600030101010101" pitchFamily="2" charset="-122"/>
              </a:rPr>
              <a:t>。参考文献使用的标准如下：</a:t>
            </a:r>
            <a:endParaRPr lang="en-US" altLang="zh-CN" sz="2000" b="1" kern="0" dirty="0">
              <a:solidFill>
                <a:srgbClr val="000000"/>
              </a:solidFill>
              <a:latin typeface="Tahoma" panose="020B0604030504040204"/>
              <a:ea typeface="宋体" panose="02010600030101010101" pitchFamily="2" charset="-122"/>
            </a:endParaRPr>
          </a:p>
          <a:p>
            <a:pPr marL="89725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知道密钥或轮密钥的部分位不能计算出轮密钥的其他位。</a:t>
            </a:r>
            <a:endParaRPr lang="en-US" altLang="zh-CN" sz="2000" b="1" kern="0" dirty="0">
              <a:solidFill>
                <a:srgbClr val="000000"/>
              </a:solidFill>
              <a:latin typeface="Tahoma" panose="020B0604030504040204"/>
              <a:ea typeface="宋体" panose="02010600030101010101" pitchFamily="2" charset="-122"/>
            </a:endParaRPr>
          </a:p>
          <a:p>
            <a:pPr marL="89725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它是一个可逆的变换</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即知道扩展密钥中的任何连续</a:t>
            </a:r>
            <a:r>
              <a:rPr lang="en-US" altLang="zh-CN" sz="2000" b="1" kern="0" dirty="0" err="1">
                <a:solidFill>
                  <a:srgbClr val="000000"/>
                </a:solidFill>
                <a:latin typeface="Tahoma" panose="020B0604030504040204"/>
                <a:ea typeface="宋体" panose="02010600030101010101" pitchFamily="2" charset="-122"/>
              </a:rPr>
              <a:t>Nk</a:t>
            </a:r>
            <a:r>
              <a:rPr lang="zh-CN" altLang="en-US" sz="2000" b="1" kern="0" dirty="0">
                <a:solidFill>
                  <a:srgbClr val="000000"/>
                </a:solidFill>
                <a:latin typeface="Tahoma" panose="020B0604030504040204"/>
                <a:ea typeface="宋体" panose="02010600030101010101" pitchFamily="2" charset="-122"/>
              </a:rPr>
              <a:t>个字能重新产生整个扩展秘钥</a:t>
            </a:r>
            <a:r>
              <a:rPr lang="en-US" altLang="zh-CN" sz="2000" b="1" kern="0" dirty="0">
                <a:solidFill>
                  <a:srgbClr val="000000"/>
                </a:solidFill>
                <a:latin typeface="Tahoma" panose="020B0604030504040204"/>
                <a:ea typeface="宋体" panose="02010600030101010101" pitchFamily="2" charset="-122"/>
              </a:rPr>
              <a:t>(</a:t>
            </a:r>
            <a:r>
              <a:rPr lang="en-US" altLang="zh-CN" sz="2000" b="1" kern="0" dirty="0" err="1">
                <a:solidFill>
                  <a:srgbClr val="000000"/>
                </a:solidFill>
                <a:latin typeface="Tahoma" panose="020B0604030504040204"/>
                <a:ea typeface="宋体" panose="02010600030101010101" pitchFamily="2" charset="-122"/>
              </a:rPr>
              <a:t>Nk</a:t>
            </a:r>
            <a:r>
              <a:rPr lang="zh-CN" altLang="en-US" sz="2000" b="1" kern="0" dirty="0">
                <a:solidFill>
                  <a:srgbClr val="000000"/>
                </a:solidFill>
                <a:latin typeface="Tahoma" panose="020B0604030504040204"/>
                <a:ea typeface="宋体" panose="02010600030101010101" pitchFamily="2" charset="-122"/>
              </a:rPr>
              <a:t>是构成密钥所需的字数，本章所介绍的扩展算法中</a:t>
            </a:r>
            <a:r>
              <a:rPr lang="en-US" altLang="zh-CN" sz="2000" b="1" kern="0" dirty="0" err="1">
                <a:solidFill>
                  <a:srgbClr val="000000"/>
                </a:solidFill>
                <a:latin typeface="Tahoma" panose="020B0604030504040204"/>
                <a:ea typeface="宋体" panose="02010600030101010101" pitchFamily="2" charset="-122"/>
              </a:rPr>
              <a:t>Nk</a:t>
            </a:r>
            <a:r>
              <a:rPr lang="en-US" altLang="zh-CN" sz="2000" b="1" kern="0" dirty="0">
                <a:solidFill>
                  <a:srgbClr val="000000"/>
                </a:solidFill>
                <a:latin typeface="Tahoma" panose="020B0604030504040204"/>
                <a:ea typeface="宋体" panose="02010600030101010101" pitchFamily="2" charset="-122"/>
              </a:rPr>
              <a:t>=4)]</a:t>
            </a:r>
            <a:endParaRPr lang="en-US" altLang="zh-CN" sz="2000" b="1" kern="0" dirty="0">
              <a:solidFill>
                <a:srgbClr val="000000"/>
              </a:solidFill>
              <a:latin typeface="Tahoma" panose="020B0604030504040204"/>
              <a:ea typeface="宋体" panose="02010600030101010101" pitchFamily="2" charset="-122"/>
            </a:endParaRPr>
          </a:p>
          <a:p>
            <a:pPr marL="89725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能够在各种处理器上有效地执行。</a:t>
            </a: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6.4 AES</a:t>
            </a:r>
            <a:r>
              <a:rPr lang="zh-CN" altLang="en-US" sz="2000" dirty="0">
                <a:solidFill>
                  <a:srgbClr val="4F56AD"/>
                </a:solidFill>
                <a:latin typeface="黑体" panose="02010609060101010101" pitchFamily="49" charset="-122"/>
              </a:rPr>
              <a:t>的密钥扩展</a:t>
            </a:r>
            <a:endParaRPr lang="zh-CN" altLang="en-US" sz="2000" dirty="0">
              <a:solidFill>
                <a:srgbClr val="4F56AD"/>
              </a:solidFill>
              <a:latin typeface="黑体" panose="02010609060101010101" pitchFamily="49" charset="-122"/>
            </a:endParaRPr>
          </a:p>
        </p:txBody>
      </p:sp>
      <p:sp>
        <p:nvSpPr>
          <p:cNvPr id="2" name="内容占位符 1"/>
          <p:cNvSpPr>
            <a:spLocks noGrp="1"/>
          </p:cNvSpPr>
          <p:nvPr>
            <p:ph idx="1"/>
          </p:nvPr>
        </p:nvSpPr>
        <p:spPr>
          <a:xfrm>
            <a:off x="1115616" y="836712"/>
            <a:ext cx="7211144" cy="5184576"/>
          </a:xfrm>
        </p:spPr>
        <p:txBody>
          <a:bodyPr/>
          <a:lstStyle/>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使用轮常量来消除对称性。</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将密钥的差异性扩散到轮密钥中的能力；即密钥的每个位能影响到轮密钥的许多位。</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足够的非线性以防止轮密钥的差异完全由秘钥的差异所决定。</a:t>
            </a:r>
            <a:endParaRPr lang="en-US" altLang="zh-CN" sz="2000" b="1" kern="0" dirty="0">
              <a:solidFill>
                <a:srgbClr val="000000"/>
              </a:solidFill>
              <a:latin typeface="Tahoma" panose="020B0604030504040204"/>
              <a:ea typeface="宋体" panose="02010600030101010101" pitchFamily="2" charset="-122"/>
            </a:endParaRPr>
          </a:p>
          <a:p>
            <a:pPr marL="968375" lvl="2" indent="-342900" eaLnBrk="1" hangingPunct="1">
              <a:lnSpc>
                <a:spcPct val="130000"/>
              </a:lnSpc>
              <a:spcBef>
                <a:spcPct val="20000"/>
              </a:spcBef>
              <a:buClr>
                <a:srgbClr val="4768F5"/>
              </a:buClr>
              <a:buSzPct val="60000"/>
              <a:buFont typeface="Wingdings" panose="05000000000000000000" pitchFamily="2" charset="2"/>
              <a:buChar char="l"/>
            </a:pPr>
            <a:r>
              <a:rPr lang="zh-CN" altLang="en-US" sz="2000" b="1" kern="0" dirty="0">
                <a:solidFill>
                  <a:srgbClr val="000000"/>
                </a:solidFill>
                <a:latin typeface="Tahoma" panose="020B0604030504040204"/>
                <a:ea typeface="宋体" panose="02010600030101010101" pitchFamily="2" charset="-122"/>
              </a:rPr>
              <a:t>易于描述。</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endParaRPr lang="en-US" altLang="zh-CN" sz="2000" b="1" kern="0" dirty="0">
              <a:solidFill>
                <a:srgbClr val="000000"/>
              </a:solidFill>
              <a:latin typeface="Tahoma" panose="020B0604030504040204"/>
              <a:ea typeface="宋体" panose="02010600030101010101" pitchFamily="2" charset="-122"/>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第六章 </a:t>
            </a:r>
            <a:r>
              <a:rPr lang="en-US" altLang="zh-CN" sz="2000" dirty="0">
                <a:solidFill>
                  <a:srgbClr val="0070C0"/>
                </a:solidFill>
              </a:rPr>
              <a:t>–</a:t>
            </a:r>
            <a:r>
              <a:rPr lang="zh-CN" altLang="en-US" sz="2000" dirty="0">
                <a:solidFill>
                  <a:srgbClr val="0070C0"/>
                </a:solidFill>
              </a:rPr>
              <a:t>高级加密标准</a:t>
            </a:r>
            <a:endParaRPr lang="en-AU" altLang="zh-CN" sz="2000" dirty="0">
              <a:solidFill>
                <a:srgbClr val="0070C0"/>
              </a:solidFill>
              <a:ea typeface="宋体" panose="02010600030101010101" pitchFamily="2" charset="-122"/>
            </a:endParaRPr>
          </a:p>
        </p:txBody>
      </p:sp>
      <p:sp>
        <p:nvSpPr>
          <p:cNvPr id="5" name="Text Box 6"/>
          <p:cNvSpPr txBox="1">
            <a:spLocks noChangeArrowheads="1"/>
          </p:cNvSpPr>
          <p:nvPr/>
        </p:nvSpPr>
        <p:spPr bwMode="auto">
          <a:xfrm>
            <a:off x="0" y="548680"/>
            <a:ext cx="91440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eaLnBrk="1" hangingPunct="1">
              <a:spcBef>
                <a:spcPct val="50000"/>
              </a:spcBef>
            </a:pPr>
            <a:r>
              <a:rPr lang="en-US" altLang="zh-CN" sz="2800" dirty="0">
                <a:solidFill>
                  <a:srgbClr val="000000"/>
                </a:solidFill>
                <a:latin typeface="黑体" panose="02010609060101010101" pitchFamily="49" charset="-122"/>
              </a:rPr>
              <a:t>  6.6 AES</a:t>
            </a:r>
            <a:r>
              <a:rPr lang="zh-CN" altLang="en-US" sz="2800" dirty="0">
                <a:solidFill>
                  <a:srgbClr val="000000"/>
                </a:solidFill>
                <a:latin typeface="黑体" panose="02010609060101010101" pitchFamily="49" charset="-122"/>
              </a:rPr>
              <a:t>的实现</a:t>
            </a:r>
            <a:endParaRPr lang="zh-CN" altLang="en-US" sz="2800" dirty="0">
              <a:solidFill>
                <a:srgbClr val="000000"/>
              </a:solidFill>
              <a:latin typeface="黑体" panose="02010609060101010101" pitchFamily="49" charset="-122"/>
            </a:endParaRPr>
          </a:p>
        </p:txBody>
      </p:sp>
      <p:sp>
        <p:nvSpPr>
          <p:cNvPr id="21507" name="Rectangle 3"/>
          <p:cNvSpPr>
            <a:spLocks noGrp="1" noChangeArrowheads="1"/>
          </p:cNvSpPr>
          <p:nvPr>
            <p:ph idx="1"/>
          </p:nvPr>
        </p:nvSpPr>
        <p:spPr>
          <a:xfrm>
            <a:off x="611561" y="1268760"/>
            <a:ext cx="3240359" cy="4525963"/>
          </a:xfrm>
        </p:spPr>
        <p:txBody>
          <a:bodyPr>
            <a:noAutofit/>
          </a:bodyPr>
          <a:lstStyle/>
          <a:p>
            <a:pPr marL="457200" lvl="0" indent="-457200" eaLnBrk="1" hangingPunct="1">
              <a:lnSpc>
                <a:spcPct val="120000"/>
              </a:lnSpc>
              <a:spcBef>
                <a:spcPct val="20000"/>
              </a:spcBef>
              <a:buClr>
                <a:srgbClr val="40458C"/>
              </a:buClr>
              <a:buSzTx/>
              <a:buAutoNum type="arabicPeriod"/>
            </a:pPr>
            <a:r>
              <a:rPr kumimoji="1" lang="zh-CN" altLang="en-US" sz="2200" kern="0" dirty="0">
                <a:solidFill>
                  <a:srgbClr val="E24C05"/>
                </a:solidFill>
                <a:latin typeface="Tahoma" panose="020B0604030504040204"/>
                <a:ea typeface="宋体" panose="02010600030101010101" pitchFamily="2" charset="-122"/>
              </a:rPr>
              <a:t>等价的逆算法：</a:t>
            </a:r>
            <a:endParaRPr kumimoji="1" lang="en-US" altLang="zh-CN" sz="2200" kern="0" dirty="0">
              <a:solidFill>
                <a:srgbClr val="E24C05"/>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在加密过程中，其轮结构为：字节代替，行移位，列混淆，轮密钥加。在标准的解密过程中，其轮结构为逆向行移位，逆向字节代替，轮密钥加，逆向列混淆。</a:t>
            </a:r>
            <a:endParaRPr kumimoji="1" lang="en-US" altLang="zh-CN" sz="2400" kern="0" dirty="0">
              <a:solidFill>
                <a:srgbClr val="40458C"/>
              </a:solidFill>
              <a:latin typeface="Tahoma" panose="020B0604030504040204"/>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103440" y="-3572"/>
            <a:ext cx="504056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第六章 </a:t>
            </a:r>
            <a:r>
              <a:rPr lang="en-US" altLang="zh-CN" sz="2000" dirty="0">
                <a:solidFill>
                  <a:srgbClr val="0070C0"/>
                </a:solidFill>
              </a:rPr>
              <a:t>–</a:t>
            </a:r>
            <a:r>
              <a:rPr lang="zh-CN" altLang="en-US" sz="2000" dirty="0">
                <a:solidFill>
                  <a:srgbClr val="0070C0"/>
                </a:solidFill>
              </a:rPr>
              <a:t>高级加密标准</a:t>
            </a:r>
            <a:endParaRPr lang="en-AU" altLang="zh-CN" sz="2000" dirty="0">
              <a:solidFill>
                <a:srgbClr val="0070C0"/>
              </a:solidFill>
              <a:ea typeface="宋体" panose="02010600030101010101" pitchFamily="2" charset="-122"/>
            </a:endParaRPr>
          </a:p>
        </p:txBody>
      </p:sp>
      <p:sp>
        <p:nvSpPr>
          <p:cNvPr id="21507" name="Rectangle 3"/>
          <p:cNvSpPr>
            <a:spLocks noGrp="1" noChangeArrowheads="1"/>
          </p:cNvSpPr>
          <p:nvPr>
            <p:ph idx="1"/>
          </p:nvPr>
        </p:nvSpPr>
        <p:spPr>
          <a:xfrm>
            <a:off x="611561" y="476672"/>
            <a:ext cx="3168351" cy="5318051"/>
          </a:xfrm>
        </p:spPr>
        <p:txBody>
          <a:bodyPr>
            <a:noAutofit/>
          </a:bodyPr>
          <a:lstStyle/>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交换逆向行移位和逆向字节代替。</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交换轮密钥加和逆向列混淆。</a:t>
            </a:r>
            <a:endParaRPr kumimoji="1" lang="en-US" altLang="zh-CN" sz="2000" kern="0" dirty="0">
              <a:solidFill>
                <a:srgbClr val="40458C"/>
              </a:solidFill>
              <a:latin typeface="Tahoma" panose="020B0604030504040204"/>
            </a:endParaRPr>
          </a:p>
        </p:txBody>
      </p:sp>
      <p:pic>
        <p:nvPicPr>
          <p:cNvPr id="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97512" y="0"/>
            <a:ext cx="504056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457200" y="764704"/>
                <a:ext cx="8229600" cy="5242396"/>
              </a:xfrm>
            </p:spPr>
            <p:txBody>
              <a:bodyPr/>
              <a:lstStyle/>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交换逆向行移位和逆向字节代替</a:t>
                </a:r>
                <a:endParaRPr kumimoji="1" lang="en-US" altLang="zh-CN" sz="2000" kern="0" dirty="0">
                  <a:solidFill>
                    <a:srgbClr val="40458C"/>
                  </a:solidFill>
                  <a:latin typeface="Tahoma" panose="020B0604030504040204"/>
                </a:endParaRPr>
              </a:p>
              <a:p>
                <a:pPr marL="539750" lvl="2" indent="-27178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逆向移行影响在状态中字节的顺序，但是并不更改字节的内容，同时也不依赖字节的内容来进行它的变换。</a:t>
                </a:r>
                <a:endParaRPr lang="en-US" altLang="zh-CN" sz="2000" b="1" kern="0" dirty="0">
                  <a:solidFill>
                    <a:srgbClr val="000000"/>
                  </a:solidFill>
                  <a:latin typeface="Tahoma" panose="020B0604030504040204"/>
                  <a:ea typeface="宋体" panose="02010600030101010101" pitchFamily="2" charset="-122"/>
                </a:endParaRPr>
              </a:p>
              <a:p>
                <a:pPr marL="539750" lvl="2" indent="-27178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逆向字节代替影响状态中字节的内容，但不更改字节的顺序同时也不依赖字节的内容来进行它的变换。</a:t>
                </a:r>
                <a:endParaRPr lang="en-US" altLang="zh-CN" sz="2000" b="1" kern="0" dirty="0">
                  <a:solidFill>
                    <a:srgbClr val="000000"/>
                  </a:solidFill>
                  <a:latin typeface="Tahoma" panose="020B0604030504040204"/>
                  <a:ea typeface="宋体" panose="02010600030101010101" pitchFamily="2" charset="-122"/>
                </a:endParaRPr>
              </a:p>
              <a:p>
                <a:pPr marL="539750" lvl="2" indent="-27178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逆向移行</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逆向字节代替</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𝑺</m:t>
                        </m:r>
                      </m:e>
                      <m:sub>
                        <m:r>
                          <a:rPr lang="en-US" altLang="zh-CN" sz="2000" b="1" kern="0">
                            <a:solidFill>
                              <a:srgbClr val="000000"/>
                            </a:solidFill>
                            <a:latin typeface="Cambria Math" panose="02040503050406030204" pitchFamily="18" charset="0"/>
                            <a:ea typeface="宋体" panose="02010600030101010101" pitchFamily="2" charset="-122"/>
                          </a:rPr>
                          <m:t>𝒊</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逆向字节代替 </a:t>
                </a:r>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逆向移行</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𝑺</m:t>
                        </m:r>
                      </m:e>
                      <m:sub>
                        <m:r>
                          <a:rPr lang="en-US" altLang="zh-CN" sz="2000" b="1" kern="0">
                            <a:solidFill>
                              <a:srgbClr val="000000"/>
                            </a:solidFill>
                            <a:latin typeface="Cambria Math" panose="02040503050406030204" pitchFamily="18" charset="0"/>
                            <a:ea typeface="宋体" panose="02010600030101010101" pitchFamily="2" charset="-122"/>
                          </a:rPr>
                          <m:t>𝒊</m:t>
                        </m:r>
                      </m:sub>
                    </m:sSub>
                  </m:oMath>
                </a14:m>
                <a:r>
                  <a:rPr lang="en-US" altLang="zh-CN"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27178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交换轮密钥加和逆向列混淆</a:t>
                </a:r>
                <a:endParaRPr kumimoji="1" lang="en-US" altLang="zh-CN" sz="2000" kern="0" dirty="0">
                  <a:solidFill>
                    <a:srgbClr val="40458C"/>
                  </a:solidFill>
                  <a:latin typeface="Tahoma" panose="020B0604030504040204"/>
                </a:endParaRPr>
              </a:p>
              <a:p>
                <a:pPr marL="539750" lvl="2" indent="-27178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将密钥看成是字的序列，轮密钥加和逆向列混淆每次都对状态的一系列操作是线性的。</a:t>
                </a:r>
                <a:endParaRPr lang="en-US" altLang="zh-CN" sz="2000" b="1" kern="0" dirty="0">
                  <a:solidFill>
                    <a:srgbClr val="000000"/>
                  </a:solidFill>
                  <a:latin typeface="Tahoma" panose="020B0604030504040204"/>
                  <a:ea typeface="宋体" panose="02010600030101010101" pitchFamily="2" charset="-122"/>
                </a:endParaRPr>
              </a:p>
              <a:p>
                <a:pPr marL="539750" lvl="2" indent="-27178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即：逆向列混淆</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𝑺</m:t>
                        </m:r>
                      </m:e>
                      <m:sub>
                        <m:r>
                          <a:rPr lang="en-US" altLang="zh-CN" sz="2000" b="1" kern="0">
                            <a:solidFill>
                              <a:srgbClr val="000000"/>
                            </a:solidFill>
                            <a:latin typeface="Cambria Math" panose="02040503050406030204" pitchFamily="18" charset="0"/>
                            <a:ea typeface="宋体" panose="02010600030101010101" pitchFamily="2" charset="-122"/>
                          </a:rPr>
                          <m:t>𝒊</m:t>
                        </m:r>
                      </m:sub>
                    </m:sSub>
                    <m:r>
                      <a:rPr lang="en-US" altLang="zh-CN" sz="2000" b="1" i="1" kern="0" smtClean="0">
                        <a:solidFill>
                          <a:srgbClr val="000000"/>
                        </a:solidFill>
                        <a:latin typeface="Cambria Math" panose="02040503050406030204" pitchFamily="18" charset="0"/>
                        <a:ea typeface="Cambria Math" panose="02040503050406030204" pitchFamily="18" charset="0"/>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pitchFamily="18" charset="0"/>
                            <a:ea typeface="宋体" panose="02010600030101010101" pitchFamily="2" charset="-122"/>
                          </a:rPr>
                          <m:t>𝒘</m:t>
                        </m:r>
                      </m:e>
                      <m:sub>
                        <m:r>
                          <a:rPr lang="en-US" altLang="zh-CN" sz="2000" b="1" i="1" kern="0" smtClean="0">
                            <a:solidFill>
                              <a:srgbClr val="000000"/>
                            </a:solidFill>
                            <a:latin typeface="Cambria Math" panose="02040503050406030204" pitchFamily="18" charset="0"/>
                            <a:ea typeface="宋体" panose="02010600030101010101" pitchFamily="2" charset="-122"/>
                          </a:rPr>
                          <m:t>𝒋</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逆向列混淆</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kern="0">
                            <a:solidFill>
                              <a:srgbClr val="000000"/>
                            </a:solidFill>
                            <a:latin typeface="Cambria Math" panose="02040503050406030204" pitchFamily="18" charset="0"/>
                            <a:ea typeface="宋体" panose="02010600030101010101" pitchFamily="2" charset="-122"/>
                          </a:rPr>
                          <m:t>𝑺</m:t>
                        </m:r>
                      </m:e>
                      <m:sub>
                        <m:r>
                          <a:rPr lang="en-US" altLang="zh-CN" sz="2000" b="1" kern="0">
                            <a:solidFill>
                              <a:srgbClr val="000000"/>
                            </a:solidFill>
                            <a:latin typeface="Cambria Math" panose="02040503050406030204" pitchFamily="18" charset="0"/>
                            <a:ea typeface="宋体" panose="02010600030101010101" pitchFamily="2" charset="-122"/>
                          </a:rPr>
                          <m:t>𝒊</m:t>
                        </m:r>
                      </m:sub>
                    </m:sSub>
                  </m:oMath>
                </a14:m>
                <a:r>
                  <a:rPr lang="en-US" altLang="zh-CN"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Cambria Math" panose="02040503050406030204" pitchFamily="18" charset="0"/>
                  </a:rPr>
                  <a:t> </a:t>
                </a:r>
                <a14:m>
                  <m:oMath xmlns:m="http://schemas.openxmlformats.org/officeDocument/2006/math">
                    <m:r>
                      <a:rPr lang="en-US" altLang="zh-CN" sz="2000" b="1" i="1" kern="0">
                        <a:solidFill>
                          <a:srgbClr val="000000"/>
                        </a:solidFill>
                        <a:latin typeface="Cambria Math" panose="02040503050406030204" pitchFamily="18" charset="0"/>
                        <a:ea typeface="Cambria Math" panose="02040503050406030204" pitchFamily="18" charset="0"/>
                      </a:rPr>
                      <m:t>⊕</m:t>
                    </m:r>
                    <m:r>
                      <m:rPr>
                        <m:nor/>
                      </m:rPr>
                      <a:rPr lang="zh-CN" altLang="en-US" sz="2000" b="1" kern="0" dirty="0">
                        <a:solidFill>
                          <a:srgbClr val="000000"/>
                        </a:solidFill>
                        <a:latin typeface="Tahoma" panose="020B0604030504040204"/>
                        <a:ea typeface="宋体" panose="02010600030101010101" pitchFamily="2" charset="-122"/>
                      </a:rPr>
                      <m:t>逆向列混淆</m:t>
                    </m:r>
                    <m:r>
                      <m:rPr>
                        <m:nor/>
                      </m:rPr>
                      <a:rPr lang="en-US" altLang="zh-CN" sz="2000" b="1" kern="0" dirty="0">
                        <a:solidFill>
                          <a:srgbClr val="000000"/>
                        </a:solidFill>
                        <a:latin typeface="Tahoma" panose="020B060403050404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pitchFamily="18" charset="0"/>
                            <a:ea typeface="宋体" panose="02010600030101010101" pitchFamily="2" charset="-122"/>
                          </a:rPr>
                          <m:t>𝒘</m:t>
                        </m:r>
                      </m:e>
                      <m:sub>
                        <m:r>
                          <a:rPr lang="en-US" altLang="zh-CN" sz="2000" b="1" i="1" kern="0">
                            <a:solidFill>
                              <a:srgbClr val="000000"/>
                            </a:solidFill>
                            <a:latin typeface="Cambria Math" panose="02040503050406030204" pitchFamily="18" charset="0"/>
                            <a:ea typeface="宋体" panose="02010600030101010101" pitchFamily="2" charset="-122"/>
                          </a:rPr>
                          <m:t>𝒋</m:t>
                        </m:r>
                      </m:sub>
                    </m:sSub>
                    <m:r>
                      <m:rPr>
                        <m:nor/>
                      </m:rPr>
                      <a:rPr lang="en-US" altLang="zh-CN" sz="2000" b="1" kern="0" dirty="0">
                        <a:solidFill>
                          <a:srgbClr val="000000"/>
                        </a:solidFill>
                        <a:latin typeface="Tahoma" panose="020B0604030504040204"/>
                        <a:ea typeface="宋体" panose="02010600030101010101" pitchFamily="2" charset="-122"/>
                      </a:rPr>
                      <m:t>)</m:t>
                    </m:r>
                  </m:oMath>
                </a14:m>
                <a:r>
                  <a:rPr lang="en-US" altLang="zh-CN" sz="2000" b="1" kern="0" dirty="0">
                    <a:solidFill>
                      <a:srgbClr val="000000"/>
                    </a:solidFill>
                    <a:latin typeface="Tahoma" panose="020B0604030504040204"/>
                    <a:ea typeface="宋体" panose="02010600030101010101" pitchFamily="2" charset="-122"/>
                  </a:rPr>
                  <a:t>]</a:t>
                </a:r>
                <a:endParaRPr lang="zh-CN" altLang="en-US" dirty="0"/>
              </a:p>
            </p:txBody>
          </p:sp>
        </mc:Choice>
        <mc:Fallback>
          <p:sp>
            <p:nvSpPr>
              <p:cNvPr id="2" name="内容占位符 1"/>
              <p:cNvSpPr>
                <a:spLocks noRot="1" noChangeAspect="1" noMove="1" noResize="1" noEditPoints="1" noAdjustHandles="1" noChangeArrowheads="1" noChangeShapeType="1" noTextEdit="1"/>
              </p:cNvSpPr>
              <p:nvPr>
                <p:ph idx="1"/>
              </p:nvPr>
            </p:nvSpPr>
            <p:spPr>
              <a:xfrm>
                <a:off x="457200" y="764704"/>
                <a:ext cx="8229600" cy="5242396"/>
              </a:xfrm>
              <a:blipFill rotWithShape="1">
                <a:blip r:embed="rId1"/>
                <a:stretch>
                  <a:fillRect t="-3"/>
                </a:stretch>
              </a:blipFill>
            </p:spPr>
            <p:txBody>
              <a:bodyPr/>
              <a:lstStyle/>
              <a:p>
                <a:r>
                  <a:rPr lang="zh-CN" altLang="en-US">
                    <a:noFill/>
                  </a:rPr>
                  <a:t> </a:t>
                </a:r>
              </a:p>
            </p:txBody>
          </p:sp>
        </mc:Fallback>
      </mc:AlternateContent>
      <p:sp>
        <p:nvSpPr>
          <p:cNvPr id="4"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hangingPunct="1"/>
            <a:r>
              <a:rPr lang="en-US" altLang="zh-CN" sz="2000" dirty="0">
                <a:solidFill>
                  <a:srgbClr val="4F56AD"/>
                </a:solidFill>
                <a:latin typeface="黑体" panose="02010609060101010101" pitchFamily="49" charset="-122"/>
              </a:rPr>
              <a:t>6.6 AES</a:t>
            </a:r>
            <a:r>
              <a:rPr lang="zh-CN" altLang="en-US" sz="2000" dirty="0">
                <a:solidFill>
                  <a:srgbClr val="4F56AD"/>
                </a:solidFill>
                <a:latin typeface="黑体" panose="02010609060101010101" pitchFamily="49" charset="-122"/>
              </a:rPr>
              <a:t>的实现</a:t>
            </a:r>
            <a:endParaRPr lang="zh-CN" altLang="en-US" sz="2000" dirty="0">
              <a:solidFill>
                <a:srgbClr val="4F56AD"/>
              </a:solidFill>
              <a:latin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rotWithShape="1">
          <a:blip r:embed="rId1"/>
          <a:srcRect r="7041" b="10674"/>
          <a:stretch>
            <a:fillRect/>
          </a:stretch>
        </p:blipFill>
        <p:spPr>
          <a:xfrm>
            <a:off x="5498814" y="0"/>
            <a:ext cx="3646241" cy="6858000"/>
          </a:xfrm>
          <a:prstGeom prst="rect">
            <a:avLst/>
          </a:prstGeom>
        </p:spPr>
      </p:pic>
      <p:sp>
        <p:nvSpPr>
          <p:cNvPr id="3" name="标题 2"/>
          <p:cNvSpPr>
            <a:spLocks noGrp="1"/>
          </p:cNvSpPr>
          <p:nvPr>
            <p:ph type="title"/>
          </p:nvPr>
        </p:nvSpPr>
        <p:spPr/>
        <p:txBody>
          <a:bodyPr/>
          <a:lstStyle/>
          <a:p>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0"/>
            <a:ext cx="504056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为了构造</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𝟑</m:t>
                            </m:r>
                          </m:sup>
                        </m:sSup>
                      </m:e>
                    </m:d>
                  </m:oMath>
                </a14:m>
                <a:r>
                  <a:rPr lang="zh-CN" altLang="en-US" sz="2000" b="1" kern="0" dirty="0">
                    <a:solidFill>
                      <a:srgbClr val="000000"/>
                    </a:solidFill>
                    <a:latin typeface="Tahoma" panose="020B0604030504040204"/>
                    <a:ea typeface="宋体" panose="02010600030101010101" pitchFamily="2" charset="-122"/>
                  </a:rPr>
                  <a:t>，我们需要选择次数为</a:t>
                </a:r>
                <a:r>
                  <a:rPr lang="en-US" altLang="zh-CN" sz="2000" b="1" kern="0" dirty="0">
                    <a:solidFill>
                      <a:srgbClr val="000000"/>
                    </a:solidFill>
                    <a:latin typeface="Tahoma" panose="020B0604030504040204"/>
                    <a:ea typeface="宋体" panose="02010600030101010101" pitchFamily="2" charset="-122"/>
                  </a:rPr>
                  <a:t>3</a:t>
                </a:r>
                <a:r>
                  <a:rPr lang="zh-CN" altLang="en-US" sz="2000" b="1" kern="0" dirty="0">
                    <a:solidFill>
                      <a:srgbClr val="000000"/>
                    </a:solidFill>
                    <a:latin typeface="Tahoma" panose="020B0604030504040204"/>
                    <a:ea typeface="宋体" panose="02010600030101010101" pitchFamily="2" charset="-122"/>
                  </a:rPr>
                  <a:t>的不可约多项式。仅有两个这样的多项式</a:t>
                </a:r>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 (</a:t>
                </a:r>
                <a14:m>
                  <m:oMath xmlns:m="http://schemas.openxmlformats.org/officeDocument/2006/math">
                    <m:sSup>
                      <m:sSupPr>
                        <m:ctrlPr>
                          <a:rPr lang="en-US" altLang="zh-CN" sz="2000" b="1" i="1" kern="0" smtClean="0">
                            <a:solidFill>
                              <a:srgbClr val="000000"/>
                            </a:solidFill>
                            <a:latin typeface="Cambria Math" panose="02040503050406030204" pitchFamily="18" charset="0"/>
                            <a:ea typeface="宋体" panose="02010600030101010101" pitchFamily="2" charset="-122"/>
                            <a:sym typeface="Wingdings" panose="05000000000000000000" pitchFamily="2" charset="2"/>
                          </a:rPr>
                        </m:ctrlPr>
                      </m:sSupPr>
                      <m:e>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𝒙</m:t>
                        </m:r>
                      </m:e>
                      <m:sup>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𝟑</m:t>
                        </m:r>
                      </m:sup>
                    </m:sSup>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m:t>
                    </m:r>
                    <m:sSup>
                      <m:sSupPr>
                        <m:ctrlPr>
                          <a:rPr lang="en-US" altLang="zh-CN" sz="2000" b="1" i="1" kern="0">
                            <a:solidFill>
                              <a:srgbClr val="000000"/>
                            </a:solidFill>
                            <a:latin typeface="Cambria Math" panose="02040503050406030204" pitchFamily="18" charset="0"/>
                            <a:ea typeface="宋体" panose="02010600030101010101" pitchFamily="2" charset="-122"/>
                            <a:sym typeface="Wingdings" panose="05000000000000000000" pitchFamily="2" charset="2"/>
                          </a:rPr>
                        </m:ctrlPr>
                      </m:sSupPr>
                      <m:e>
                        <m:r>
                          <a:rPr lang="en-US" altLang="zh-CN" sz="2000" b="1" i="1" kern="0">
                            <a:solidFill>
                              <a:srgbClr val="000000"/>
                            </a:solidFill>
                            <a:latin typeface="Cambria Math" panose="02040503050406030204"/>
                            <a:ea typeface="宋体" panose="02010600030101010101" pitchFamily="2" charset="-122"/>
                            <a:sym typeface="Wingdings" panose="05000000000000000000" pitchFamily="2" charset="2"/>
                          </a:rPr>
                          <m:t>𝒙</m:t>
                        </m:r>
                      </m:e>
                      <m:sup>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𝟐</m:t>
                        </m:r>
                      </m:sup>
                    </m:sSup>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𝟏</m:t>
                    </m:r>
                  </m:oMath>
                </a14:m>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a:t>
                </a:r>
                <a:r>
                  <a:rPr lang="zh-CN" altLang="en-US" sz="2000" b="1" kern="0" dirty="0">
                    <a:solidFill>
                      <a:srgbClr val="000000"/>
                    </a:solidFill>
                    <a:latin typeface="Tahoma" panose="020B0604030504040204"/>
                    <a:ea typeface="宋体" panose="02010600030101010101" pitchFamily="2" charset="-122"/>
                    <a:sym typeface="Wingdings" panose="05000000000000000000" pitchFamily="2" charset="2"/>
                  </a:rPr>
                  <a:t>以及</a:t>
                </a:r>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a:t>
                </a:r>
                <a14:m>
                  <m:oMath xmlns:m="http://schemas.openxmlformats.org/officeDocument/2006/math">
                    <m:sSup>
                      <m:sSupPr>
                        <m:ctrlPr>
                          <a:rPr lang="en-US" altLang="zh-CN" sz="2000" b="1" i="1" kern="0">
                            <a:solidFill>
                              <a:srgbClr val="000000"/>
                            </a:solidFill>
                            <a:latin typeface="Cambria Math" panose="02040503050406030204" pitchFamily="18" charset="0"/>
                            <a:ea typeface="宋体" panose="02010600030101010101" pitchFamily="2" charset="-122"/>
                            <a:sym typeface="Wingdings" panose="05000000000000000000" pitchFamily="2" charset="2"/>
                          </a:rPr>
                        </m:ctrlPr>
                      </m:sSupPr>
                      <m:e>
                        <m:r>
                          <a:rPr lang="en-US" altLang="zh-CN" sz="2000" b="1" i="1" kern="0">
                            <a:solidFill>
                              <a:srgbClr val="000000"/>
                            </a:solidFill>
                            <a:latin typeface="Cambria Math" panose="02040503050406030204"/>
                            <a:ea typeface="宋体" panose="02010600030101010101" pitchFamily="2" charset="-122"/>
                            <a:sym typeface="Wingdings" panose="05000000000000000000" pitchFamily="2" charset="2"/>
                          </a:rPr>
                          <m:t>𝒙</m:t>
                        </m:r>
                      </m:e>
                      <m:sup>
                        <m:r>
                          <a:rPr lang="en-US" altLang="zh-CN" sz="2000" b="1" i="1" kern="0">
                            <a:solidFill>
                              <a:srgbClr val="000000"/>
                            </a:solidFill>
                            <a:latin typeface="Cambria Math" panose="02040503050406030204"/>
                            <a:ea typeface="宋体" panose="02010600030101010101" pitchFamily="2" charset="-122"/>
                            <a:sym typeface="Wingdings" panose="05000000000000000000" pitchFamily="2" charset="2"/>
                          </a:rPr>
                          <m:t>𝟑</m:t>
                        </m:r>
                      </m:sup>
                    </m:sSup>
                    <m:r>
                      <a:rPr lang="en-US" altLang="zh-CN" sz="2000" b="1" i="1" kern="0">
                        <a:solidFill>
                          <a:srgbClr val="000000"/>
                        </a:solidFill>
                        <a:latin typeface="Cambria Math" panose="02040503050406030204"/>
                        <a:ea typeface="宋体" panose="02010600030101010101" pitchFamily="2" charset="-122"/>
                        <a:sym typeface="Wingdings" panose="05000000000000000000" pitchFamily="2" charset="2"/>
                      </a:rPr>
                      <m:t>+</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𝒙</m:t>
                    </m:r>
                    <m:r>
                      <a:rPr lang="en-US" altLang="zh-CN" sz="2000" b="1" i="1" kern="0">
                        <a:solidFill>
                          <a:srgbClr val="000000"/>
                        </a:solidFill>
                        <a:latin typeface="Cambria Math" panose="02040503050406030204"/>
                        <a:ea typeface="宋体" panose="02010600030101010101" pitchFamily="2" charset="-122"/>
                        <a:sym typeface="Wingdings" panose="05000000000000000000" pitchFamily="2" charset="2"/>
                      </a:rPr>
                      <m:t>+</m:t>
                    </m:r>
                    <m:r>
                      <a:rPr lang="en-US" altLang="zh-CN" sz="2000" b="1" i="1" kern="0">
                        <a:solidFill>
                          <a:srgbClr val="000000"/>
                        </a:solidFill>
                        <a:latin typeface="Cambria Math" panose="02040503050406030204"/>
                        <a:ea typeface="宋体" panose="02010600030101010101" pitchFamily="2" charset="-122"/>
                        <a:sym typeface="Wingdings" panose="05000000000000000000" pitchFamily="2" charset="2"/>
                      </a:rPr>
                      <m:t>𝟏</m:t>
                    </m:r>
                  </m:oMath>
                </a14:m>
                <a:r>
                  <a:rPr lang="en-US" altLang="zh-CN" sz="2000" b="1" kern="0" dirty="0">
                    <a:solidFill>
                      <a:srgbClr val="000000"/>
                    </a:solidFill>
                    <a:latin typeface="Tahoma" panose="020B0604030504040204"/>
                    <a:ea typeface="宋体" panose="02010600030101010101" pitchFamily="2" charset="-122"/>
                    <a:sym typeface="Wingdings" panose="05000000000000000000" pitchFamily="2" charset="2"/>
                  </a:rPr>
                  <a:t>)</a:t>
                </a:r>
                <a:r>
                  <a:rPr lang="zh-CN" altLang="en-US" sz="2000" b="1" kern="0" dirty="0">
                    <a:solidFill>
                      <a:srgbClr val="000000"/>
                    </a:solidFill>
                    <a:latin typeface="Tahoma" panose="020B0604030504040204"/>
                    <a:ea typeface="宋体" panose="02010600030101010101" pitchFamily="2" charset="-122"/>
                    <a:sym typeface="Wingdings" panose="05000000000000000000" pitchFamily="2" charset="2"/>
                  </a:rPr>
                  <a:t>。加法等价于各项的对位异或，因此，</a:t>
                </a:r>
                <a14:m>
                  <m:oMath xmlns:m="http://schemas.openxmlformats.org/officeDocument/2006/math">
                    <m:d>
                      <m:dPr>
                        <m:ctrlPr>
                          <a:rPr lang="en-US" altLang="zh-CN" sz="2000" b="1" i="1" kern="0" smtClean="0">
                            <a:solidFill>
                              <a:srgbClr val="000000"/>
                            </a:solidFill>
                            <a:latin typeface="Cambria Math" panose="02040503050406030204" pitchFamily="18" charset="0"/>
                            <a:ea typeface="宋体" panose="02010600030101010101" pitchFamily="2" charset="-122"/>
                            <a:sym typeface="Wingdings" panose="05000000000000000000" pitchFamily="2" charset="2"/>
                          </a:rPr>
                        </m:ctrlPr>
                      </m:dPr>
                      <m:e>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𝒙</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𝟏</m:t>
                        </m:r>
                      </m:e>
                    </m:d>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𝒙</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m:t>
                    </m:r>
                    <m:r>
                      <a:rPr lang="en-US" altLang="zh-CN" sz="2000" b="1" i="1" kern="0" smtClean="0">
                        <a:solidFill>
                          <a:srgbClr val="000000"/>
                        </a:solidFill>
                        <a:latin typeface="Cambria Math" panose="02040503050406030204"/>
                        <a:ea typeface="宋体" panose="02010600030101010101" pitchFamily="2" charset="-122"/>
                        <a:sym typeface="Wingdings" panose="05000000000000000000" pitchFamily="2" charset="2"/>
                      </a:rPr>
                      <m:t>𝟏</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𝒏</m:t>
                            </m:r>
                          </m:sup>
                        </m:sSup>
                      </m:e>
                    </m:d>
                  </m:oMath>
                </a14:m>
                <a:r>
                  <a:rPr lang="zh-CN" altLang="en-US" sz="2000" b="1" kern="0" dirty="0">
                    <a:solidFill>
                      <a:srgbClr val="000000"/>
                    </a:solidFill>
                    <a:latin typeface="Tahoma" panose="020B0604030504040204"/>
                    <a:ea typeface="宋体" panose="02010600030101010101" pitchFamily="2" charset="-122"/>
                  </a:rPr>
                  <a:t>内的一个多项式可以由它的二元系数</a:t>
                </a:r>
                <a:r>
                  <a:rPr lang="en-US" altLang="zh-CN"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smtClea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𝒂</m:t>
                        </m:r>
                      </m:e>
                      <m:sub>
                        <m:r>
                          <a:rPr lang="en-US" altLang="zh-CN" sz="2000" b="1" i="1" kern="0" smtClean="0">
                            <a:solidFill>
                              <a:srgbClr val="000000"/>
                            </a:solidFill>
                            <a:latin typeface="Cambria Math" panose="02040503050406030204"/>
                            <a:ea typeface="宋体" panose="02010600030101010101" pitchFamily="2" charset="-122"/>
                          </a:rPr>
                          <m:t>𝒏</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𝒏</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𝟐</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smtClean="0">
                            <a:solidFill>
                              <a:srgbClr val="000000"/>
                            </a:solidFill>
                            <a:latin typeface="Cambria Math" panose="02040503050406030204"/>
                            <a:ea typeface="宋体" panose="02010600030101010101" pitchFamily="2" charset="-122"/>
                          </a:rPr>
                          <m:t>𝟎</m:t>
                        </m:r>
                      </m:sub>
                    </m:sSub>
                  </m:oMath>
                </a14:m>
                <a:r>
                  <a:rPr lang="en-US" altLang="zh-CN" sz="2000" b="1" kern="0" dirty="0">
                    <a:solidFill>
                      <a:srgbClr val="000000"/>
                    </a:solidFill>
                    <a:latin typeface="Tahoma" panose="020B0604030504040204"/>
                    <a:ea typeface="宋体" panose="02010600030101010101" pitchFamily="2" charset="-122"/>
                  </a:rPr>
                  <a:t>)</a:t>
                </a:r>
                <a:r>
                  <a:rPr lang="zh-CN" altLang="en-US" sz="2000" b="1" kern="0" dirty="0">
                    <a:solidFill>
                      <a:srgbClr val="000000"/>
                    </a:solidFill>
                    <a:latin typeface="Tahoma" panose="020B0604030504040204"/>
                    <a:ea typeface="宋体" panose="02010600030101010101" pitchFamily="2" charset="-122"/>
                  </a:rPr>
                  <a:t>唯一表示。因此，</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𝒏</m:t>
                            </m:r>
                          </m:sup>
                        </m:sSup>
                      </m:e>
                    </m:d>
                  </m:oMath>
                </a14:m>
                <a:r>
                  <a:rPr lang="zh-CN" altLang="en-US" sz="2000" b="1" kern="0" dirty="0">
                    <a:solidFill>
                      <a:srgbClr val="000000"/>
                    </a:solidFill>
                    <a:latin typeface="Tahoma" panose="020B0604030504040204"/>
                    <a:ea typeface="宋体" panose="02010600030101010101" pitchFamily="2" charset="-122"/>
                  </a:rPr>
                  <a:t>内的每个多项式可以由</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位的数来表示。</a:t>
                </a:r>
                <a:r>
                  <a:rPr lang="zh-CN" altLang="en-US" sz="2000" b="1" kern="0" dirty="0">
                    <a:solidFill>
                      <a:srgbClr val="FF0000"/>
                    </a:solidFill>
                    <a:latin typeface="Tahoma" panose="020B0604030504040204"/>
                    <a:ea typeface="宋体" panose="02010600030101010101" pitchFamily="2" charset="-122"/>
                  </a:rPr>
                  <a:t>加法</a:t>
                </a:r>
                <a:r>
                  <a:rPr lang="zh-CN" altLang="en-US" sz="2000" b="1" kern="0" dirty="0">
                    <a:solidFill>
                      <a:srgbClr val="000000"/>
                    </a:solidFill>
                    <a:latin typeface="Tahoma" panose="020B0604030504040204"/>
                    <a:ea typeface="宋体" panose="02010600030101010101" pitchFamily="2" charset="-122"/>
                  </a:rPr>
                  <a:t>由两个</a:t>
                </a:r>
                <a:r>
                  <a:rPr lang="en-US" altLang="zh-CN" sz="2000" b="1" kern="0" dirty="0">
                    <a:solidFill>
                      <a:srgbClr val="000000"/>
                    </a:solidFill>
                    <a:latin typeface="Tahoma" panose="020B0604030504040204"/>
                    <a:ea typeface="宋体" panose="02010600030101010101" pitchFamily="2" charset="-122"/>
                  </a:rPr>
                  <a:t>n</a:t>
                </a:r>
                <a:r>
                  <a:rPr lang="zh-CN" altLang="en-US" sz="2000" b="1" kern="0" dirty="0">
                    <a:solidFill>
                      <a:srgbClr val="000000"/>
                    </a:solidFill>
                    <a:latin typeface="Tahoma" panose="020B0604030504040204"/>
                    <a:ea typeface="宋体" panose="02010600030101010101" pitchFamily="2" charset="-122"/>
                  </a:rPr>
                  <a:t>位的数进行对位异或来实现。</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𝒏</m:t>
                            </m:r>
                          </m:sup>
                        </m:sSup>
                      </m:e>
                    </m:d>
                  </m:oMath>
                </a14:m>
                <a:r>
                  <a:rPr lang="zh-CN" altLang="en-US" sz="2000" b="1" kern="0" dirty="0">
                    <a:solidFill>
                      <a:srgbClr val="000000"/>
                    </a:solidFill>
                    <a:latin typeface="Tahoma" panose="020B0604030504040204"/>
                    <a:ea typeface="宋体" panose="02010600030101010101" pitchFamily="2" charset="-122"/>
                  </a:rPr>
                  <a:t>内的</a:t>
                </a:r>
                <a:r>
                  <a:rPr lang="zh-CN" altLang="en-US" sz="2000" b="1" kern="0" dirty="0">
                    <a:solidFill>
                      <a:srgbClr val="FF0000"/>
                    </a:solidFill>
                    <a:latin typeface="Tahoma" panose="020B0604030504040204"/>
                    <a:ea typeface="宋体" panose="02010600030101010101" pitchFamily="2" charset="-122"/>
                  </a:rPr>
                  <a:t>乘法</a:t>
                </a:r>
                <a:r>
                  <a:rPr lang="zh-CN" altLang="en-US" sz="2000" b="1" kern="0" dirty="0">
                    <a:solidFill>
                      <a:srgbClr val="000000"/>
                    </a:solidFill>
                    <a:latin typeface="Tahoma" panose="020B0604030504040204"/>
                    <a:ea typeface="宋体" panose="02010600030101010101" pitchFamily="2" charset="-122"/>
                  </a:rPr>
                  <a:t>没有简单的异或操作来实现，然而却又一种相当直观且容易实现的技巧。本质上，</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𝒏</m:t>
                            </m:r>
                          </m:sup>
                        </m:sSup>
                      </m:e>
                    </m:d>
                  </m:oMath>
                </a14:m>
                <a:r>
                  <a:rPr lang="zh-CN" altLang="en-US" sz="2000" b="1" kern="0" dirty="0">
                    <a:solidFill>
                      <a:srgbClr val="000000"/>
                    </a:solidFill>
                    <a:latin typeface="Tahoma" panose="020B0604030504040204"/>
                    <a:ea typeface="宋体" panose="02010600030101010101" pitchFamily="2" charset="-122"/>
                  </a:rPr>
                  <a:t>内的数乘以</a:t>
                </a:r>
                <a:r>
                  <a:rPr lang="en-US" altLang="zh-CN" sz="2000" b="1" kern="0" dirty="0">
                    <a:solidFill>
                      <a:srgbClr val="000000"/>
                    </a:solidFill>
                    <a:latin typeface="Tahoma" panose="020B0604030504040204"/>
                    <a:ea typeface="宋体" panose="02010600030101010101" pitchFamily="2" charset="-122"/>
                  </a:rPr>
                  <a:t>2</a:t>
                </a:r>
                <a:r>
                  <a:rPr lang="zh-CN" altLang="en-US" sz="2000" b="1" kern="0" dirty="0">
                    <a:solidFill>
                      <a:srgbClr val="000000"/>
                    </a:solidFill>
                    <a:latin typeface="Tahoma" panose="020B0604030504040204"/>
                    <a:ea typeface="宋体" panose="02010600030101010101" pitchFamily="2" charset="-122"/>
                  </a:rPr>
                  <a:t>可以先左移，然后根据条件异或上一个常数，乘上一个大数可以重复运用该规则。</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6309320"/>
              </a:xfrm>
              <a:prstGeom prst="rect">
                <a:avLst/>
              </a:prstGeom>
              <a:blipFill rotWithShape="1">
                <a:blip r:embed="rId1"/>
                <a:stretch>
                  <a:fillRect l="-2" t="-1" r="-168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6.1 </a:t>
            </a:r>
            <a:r>
              <a:rPr lang="zh-CN" altLang="en-US" sz="2000" dirty="0">
                <a:solidFill>
                  <a:srgbClr val="4F56AD"/>
                </a:solidFill>
                <a:latin typeface="黑体" panose="02010609060101010101" pitchFamily="49" charset="-122"/>
              </a:rPr>
              <a:t>有限域算术</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txBox="1">
                <a:spLocks noChangeArrowheads="1"/>
              </p:cNvSpPr>
              <p:nvPr/>
            </p:nvSpPr>
            <p:spPr bwMode="auto">
              <a:xfrm>
                <a:off x="467544" y="548680"/>
                <a:ext cx="8229600" cy="6309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noAutofit/>
              </a:bodyPr>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Verdana" panose="020B0604030504040204" pitchFamily="34" charset="0"/>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buFont typeface="Wingdings 2" pitchFamily="18" charset="2"/>
                  <a:buChar char=""/>
                  <a:defRPr sz="1900" kern="1200">
                    <a:solidFill>
                      <a:schemeClr val="tx1"/>
                    </a:solidFill>
                    <a:latin typeface="+mn-lt"/>
                    <a:ea typeface="+mn-ea"/>
                    <a:cs typeface="+mn-cs"/>
                  </a:defRPr>
                </a:lvl4pPr>
                <a:lvl5pPr marL="1371600" indent="-228600" algn="l" rtl="0" eaLnBrk="0" fontAlgn="base" hangingPunct="0">
                  <a:spcBef>
                    <a:spcPts val="350"/>
                  </a:spcBef>
                  <a:spcAft>
                    <a:spcPct val="0"/>
                  </a:spcAft>
                  <a:buClr>
                    <a:schemeClr val="accent2"/>
                  </a:buClr>
                  <a:buFont typeface="Wingdings 2" pitchFamily="18" charset="2"/>
                  <a:buChar char=""/>
                  <a:defRPr sz="20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例如：</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使用有限域</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smtClean="0">
                                <a:solidFill>
                                  <a:srgbClr val="000000"/>
                                </a:solidFill>
                                <a:latin typeface="Cambria Math" panose="02040503050406030204"/>
                                <a:ea typeface="宋体" panose="02010600030101010101" pitchFamily="2" charset="-122"/>
                              </a:rPr>
                              <m:t>𝟖</m:t>
                            </m:r>
                          </m:sup>
                        </m:sSup>
                      </m:e>
                    </m:d>
                  </m:oMath>
                </a14:m>
                <a:r>
                  <a:rPr lang="zh-CN" altLang="en-US" sz="2000" b="1" kern="0" dirty="0">
                    <a:solidFill>
                      <a:srgbClr val="000000"/>
                    </a:solidFill>
                    <a:latin typeface="Tahoma" panose="020B0604030504040204"/>
                    <a:ea typeface="宋体" panose="02010600030101010101" pitchFamily="2" charset="-122"/>
                  </a:rPr>
                  <a:t>内的算术，其中不可约多项式为：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𝒎</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r>
                          <a:rPr lang="en-US" altLang="zh-CN" sz="2000" b="1" i="1" kern="0" smtClean="0">
                            <a:solidFill>
                              <a:srgbClr val="000000"/>
                            </a:solidFill>
                            <a:latin typeface="Cambria Math" panose="02040503050406030204"/>
                            <a:ea typeface="宋体" panose="02010600030101010101" pitchFamily="2" charset="-122"/>
                          </a:rPr>
                          <m:t>𝒙</m:t>
                        </m:r>
                      </m:e>
                    </m:d>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smtClean="0">
                            <a:solidFill>
                              <a:srgbClr val="000000"/>
                            </a:solidFill>
                            <a:latin typeface="Cambria Math" panose="02040503050406030204" pitchFamily="18" charset="0"/>
                            <a:ea typeface="宋体" panose="02010600030101010101" pitchFamily="2" charset="-122"/>
                          </a:rPr>
                        </m:ctrlPr>
                      </m:sSupPr>
                      <m:e>
                        <m:r>
                          <a:rPr lang="en-US" altLang="zh-CN" sz="2000" b="1" i="1" kern="0" smtClean="0">
                            <a:solidFill>
                              <a:srgbClr val="000000"/>
                            </a:solidFill>
                            <a:latin typeface="Cambria Math" panose="02040503050406030204"/>
                            <a:ea typeface="宋体" panose="02010600030101010101" pitchFamily="2" charset="-122"/>
                          </a:rPr>
                          <m:t>𝒙</m:t>
                        </m:r>
                      </m:e>
                      <m:sup>
                        <m:r>
                          <a:rPr lang="en-US" altLang="zh-CN" sz="2000" b="1" i="1" kern="0" smtClean="0">
                            <a:solidFill>
                              <a:srgbClr val="000000"/>
                            </a:solidFill>
                            <a:latin typeface="Cambria Math" panose="02040503050406030204"/>
                            <a:ea typeface="宋体" panose="02010600030101010101" pitchFamily="2" charset="-122"/>
                          </a:rPr>
                          <m:t>𝟖</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𝒙</m:t>
                        </m:r>
                      </m:e>
                      <m:sup>
                        <m:r>
                          <a:rPr lang="en-US" altLang="zh-CN" sz="2000" b="1" i="1" kern="0" smtClean="0">
                            <a:solidFill>
                              <a:srgbClr val="000000"/>
                            </a:solidFill>
                            <a:latin typeface="Cambria Math" panose="02040503050406030204"/>
                            <a:ea typeface="宋体" panose="02010600030101010101" pitchFamily="2" charset="-122"/>
                          </a:rPr>
                          <m:t>𝟒</m:t>
                        </m:r>
                      </m:sup>
                    </m:sSup>
                    <m:r>
                      <a:rPr lang="en-US" altLang="zh-CN" sz="2000" b="1" i="1" kern="0" smtClea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𝒙</m:t>
                        </m:r>
                      </m:e>
                      <m:sup>
                        <m:r>
                          <a:rPr lang="en-US" altLang="zh-CN" sz="2000" b="1" i="1" kern="0" smtClean="0">
                            <a:solidFill>
                              <a:srgbClr val="000000"/>
                            </a:solidFill>
                            <a:latin typeface="Cambria Math" panose="02040503050406030204"/>
                            <a:ea typeface="宋体" panose="02010600030101010101" pitchFamily="2" charset="-122"/>
                          </a:rPr>
                          <m:t>𝟑</m:t>
                        </m:r>
                      </m:sup>
                    </m:sSup>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𝒙</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。考虑两个元素</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宋体" panose="02010600030101010101" pitchFamily="2" charset="-122"/>
                      </a:rPr>
                      <m:t>=</m:t>
                    </m:r>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smtClean="0">
                                <a:solidFill>
                                  <a:srgbClr val="000000"/>
                                </a:solidFill>
                                <a:latin typeface="Cambria Math" panose="02040503050406030204"/>
                                <a:ea typeface="宋体" panose="02010600030101010101" pitchFamily="2" charset="-122"/>
                              </a:rPr>
                              <m:t>𝟕</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smtClean="0">
                                <a:solidFill>
                                  <a:srgbClr val="000000"/>
                                </a:solidFill>
                                <a:latin typeface="Cambria Math" panose="02040503050406030204"/>
                                <a:ea typeface="宋体" panose="02010600030101010101" pitchFamily="2" charset="-122"/>
                              </a:rPr>
                              <m:t>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smtClean="0">
                                    <a:solidFill>
                                      <a:srgbClr val="000000"/>
                                    </a:solidFill>
                                    <a:latin typeface="Cambria Math" panose="02040503050406030204"/>
                                    <a:ea typeface="宋体" panose="02010600030101010101" pitchFamily="2" charset="-122"/>
                                  </a:rPr>
                                  <m:t>𝟏</m:t>
                                </m:r>
                              </m:sub>
                            </m:sSub>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𝟎</m:t>
                            </m:r>
                          </m:sub>
                        </m:sSub>
                      </m:e>
                    </m:d>
                  </m:oMath>
                </a14:m>
                <a:r>
                  <a:rPr lang="zh-CN" altLang="en-US" sz="2000" b="1" kern="0" dirty="0">
                    <a:solidFill>
                      <a:srgbClr val="000000"/>
                    </a:solidFill>
                    <a:latin typeface="Tahoma" panose="020B0604030504040204"/>
                    <a:ea typeface="宋体" panose="02010600030101010101" pitchFamily="2" charset="-122"/>
                  </a:rPr>
                  <a:t>和</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𝑩</m:t>
                    </m:r>
                    <m:r>
                      <a:rPr lang="en-US" altLang="zh-CN" sz="2000" b="1" i="1" kern="0">
                        <a:solidFill>
                          <a:srgbClr val="000000"/>
                        </a:solidFill>
                        <a:latin typeface="Cambria Math" panose="02040503050406030204"/>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𝟕</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𝟏</m:t>
                                </m:r>
                              </m:sub>
                            </m:sSub>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𝟎</m:t>
                            </m:r>
                          </m:sub>
                        </m:sSub>
                      </m:e>
                    </m:d>
                  </m:oMath>
                </a14:m>
                <a:r>
                  <a:rPr lang="zh-CN" altLang="en-US" sz="2000" b="1" kern="0" dirty="0">
                    <a:solidFill>
                      <a:srgbClr val="000000"/>
                    </a:solidFill>
                    <a:latin typeface="Tahoma" panose="020B0604030504040204"/>
                    <a:ea typeface="宋体" panose="02010600030101010101" pitchFamily="2" charset="-122"/>
                  </a:rPr>
                  <a:t>。</a:t>
                </a:r>
                <a:r>
                  <a:rPr lang="en-US" altLang="zh-CN" sz="2000" b="1" kern="0" dirty="0">
                    <a:solidFill>
                      <a:srgbClr val="000000"/>
                    </a:solidFill>
                    <a:ea typeface="宋体" panose="02010600030101010101" pitchFamily="2" charset="-122"/>
                  </a:rPr>
                  <a:t> </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𝑨</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𝑩</m:t>
                    </m:r>
                    <m:r>
                      <a:rPr lang="en-US" altLang="zh-CN" sz="2000" b="1" i="1" kern="0">
                        <a:solidFill>
                          <a:srgbClr val="000000"/>
                        </a:solidFill>
                        <a:latin typeface="Cambria Math" panose="02040503050406030204"/>
                        <a:ea typeface="宋体" panose="02010600030101010101" pitchFamily="2" charset="-122"/>
                      </a:rPr>
                      <m:t>=</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𝒄</m:t>
                            </m:r>
                          </m:e>
                          <m:sub>
                            <m:r>
                              <a:rPr lang="en-US" altLang="zh-CN" sz="2000" b="1" i="1" kern="0">
                                <a:solidFill>
                                  <a:srgbClr val="000000"/>
                                </a:solidFill>
                                <a:latin typeface="Cambria Math" panose="02040503050406030204"/>
                                <a:ea typeface="宋体" panose="02010600030101010101" pitchFamily="2" charset="-122"/>
                              </a:rPr>
                              <m:t>𝟕</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𝒄</m:t>
                            </m:r>
                          </m:e>
                          <m:sub>
                            <m:r>
                              <a:rPr lang="en-US" altLang="zh-CN" sz="2000" b="1" i="1" kern="0">
                                <a:solidFill>
                                  <a:srgbClr val="000000"/>
                                </a:solidFill>
                                <a:latin typeface="Cambria Math" panose="02040503050406030204"/>
                                <a:ea typeface="宋体" panose="02010600030101010101" pitchFamily="2" charset="-122"/>
                              </a:rPr>
                              <m:t>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𝒄</m:t>
                            </m:r>
                          </m:e>
                          <m:sub>
                            <m:r>
                              <a:rPr lang="en-US" altLang="zh-CN" sz="2000" b="1" i="1" kern="0" smtClean="0">
                                <a:solidFill>
                                  <a:srgbClr val="000000"/>
                                </a:solidFill>
                                <a:latin typeface="Cambria Math" panose="02040503050406030204"/>
                                <a:ea typeface="宋体" panose="02010600030101010101" pitchFamily="2" charset="-122"/>
                              </a:rPr>
                              <m:t>𝟏</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𝒄</m:t>
                            </m:r>
                          </m:e>
                          <m:sub>
                            <m:r>
                              <a:rPr lang="en-US" altLang="zh-CN" sz="2000" b="1" i="1" kern="0" smtClean="0">
                                <a:solidFill>
                                  <a:srgbClr val="000000"/>
                                </a:solidFill>
                                <a:latin typeface="Cambria Math" panose="02040503050406030204"/>
                                <a:ea typeface="宋体" panose="02010600030101010101" pitchFamily="2" charset="-122"/>
                              </a:rPr>
                              <m:t>𝟎</m:t>
                            </m:r>
                          </m:sub>
                        </m:sSub>
                      </m:e>
                    </m:d>
                  </m:oMath>
                </a14:m>
                <a:r>
                  <a:rPr lang="zh-CN" altLang="en-US" sz="2000" b="1" kern="0" dirty="0">
                    <a:solidFill>
                      <a:srgbClr val="000000"/>
                    </a:solidFill>
                    <a:latin typeface="Tahoma" panose="020B0604030504040204"/>
                    <a:ea typeface="宋体" panose="02010600030101010101" pitchFamily="2" charset="-122"/>
                  </a:rPr>
                  <a:t>，</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𝒄</m:t>
                        </m:r>
                      </m:e>
                      <m:sub>
                        <m:r>
                          <a:rPr lang="en-US" altLang="zh-CN" sz="2000" b="1" i="1" kern="0" smtClean="0">
                            <a:solidFill>
                              <a:srgbClr val="000000"/>
                            </a:solidFill>
                            <a:latin typeface="Cambria Math" panose="02040503050406030204"/>
                            <a:ea typeface="宋体" panose="02010600030101010101" pitchFamily="2" charset="-122"/>
                          </a:rPr>
                          <m:t>𝒊</m:t>
                        </m:r>
                      </m:sub>
                    </m:sSub>
                    <m:r>
                      <a:rPr lang="en-US" altLang="zh-CN" sz="2000" b="1" i="1" kern="0" smtClean="0">
                        <a:solidFill>
                          <a:srgbClr val="000000"/>
                        </a:solidFill>
                        <a:latin typeface="Cambria Math" panose="02040503050406030204"/>
                        <a:ea typeface="宋体" panose="02010600030101010101" pitchFamily="2" charset="-122"/>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𝒊</m:t>
                        </m:r>
                      </m:sub>
                    </m:sSub>
                    <m:r>
                      <a:rPr lang="en-US" altLang="zh-CN" sz="2000" b="1" i="1" kern="0" smtClea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smtClean="0">
                            <a:solidFill>
                              <a:srgbClr val="000000"/>
                            </a:solidFill>
                            <a:latin typeface="Cambria Math" panose="02040503050406030204"/>
                            <a:ea typeface="宋体" panose="02010600030101010101" pitchFamily="2" charset="-122"/>
                          </a:rPr>
                          <m:t>𝒃</m:t>
                        </m:r>
                      </m:e>
                      <m:sub>
                        <m:r>
                          <a:rPr lang="en-US" altLang="zh-CN" sz="2000" b="1" i="1" kern="0">
                            <a:solidFill>
                              <a:srgbClr val="000000"/>
                            </a:solidFill>
                            <a:latin typeface="Cambria Math" panose="02040503050406030204"/>
                            <a:ea typeface="宋体" panose="02010600030101010101" pitchFamily="2" charset="-122"/>
                          </a:rPr>
                          <m:t>𝒊</m:t>
                        </m:r>
                      </m:sub>
                    </m:sSub>
                  </m:oMath>
                </a14:m>
                <a:r>
                  <a:rPr lang="zh-CN" altLang="en-US" sz="2000" b="1" kern="0" dirty="0">
                    <a:solidFill>
                      <a:srgbClr val="000000"/>
                    </a:solidFill>
                    <a:latin typeface="Tahoma" panose="020B0604030504040204"/>
                    <a:ea typeface="宋体" panose="02010600030101010101" pitchFamily="2" charset="-122"/>
                  </a:rPr>
                  <a:t>。当</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𝟕</m:t>
                        </m:r>
                      </m:sub>
                    </m:sSub>
                    <m:r>
                      <a:rPr lang="en-US" altLang="zh-CN" sz="2000" b="1" i="1" ker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𝟎</m:t>
                    </m:r>
                  </m:oMath>
                </a14:m>
                <a:r>
                  <a:rPr lang="zh-CN" altLang="en-US" sz="2000" b="1" kern="0" dirty="0">
                    <a:solidFill>
                      <a:srgbClr val="000000"/>
                    </a:solidFill>
                    <a:latin typeface="Tahoma" panose="020B0604030504040204"/>
                    <a:ea typeface="宋体" panose="02010600030101010101" pitchFamily="2" charset="-122"/>
                  </a:rPr>
                  <a:t>时，乘积</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𝟎𝟐</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Cambria Math" panose="02040503050406030204"/>
                      </a:rPr>
                      <m:t>𝑨</m:t>
                    </m:r>
                  </m:oMath>
                </a14:m>
                <a:r>
                  <a:rPr lang="zh-CN" altLang="en-US" sz="2000" b="1" kern="0" dirty="0">
                    <a:solidFill>
                      <a:srgbClr val="000000"/>
                    </a:solidFill>
                    <a:latin typeface="Tahoma" panose="020B0604030504040204"/>
                    <a:ea typeface="宋体" panose="02010600030101010101" pitchFamily="2" charset="-122"/>
                  </a:rPr>
                  <a:t>等于</a:t>
                </a:r>
                <a14:m>
                  <m:oMath xmlns:m="http://schemas.openxmlformats.org/officeDocument/2006/math">
                    <m:d>
                      <m:dPr>
                        <m:ctrlPr>
                          <a:rPr lang="en-US" altLang="zh-CN" sz="2000" b="1" i="1" ker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𝟏</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𝟎</m:t>
                        </m:r>
                      </m:e>
                    </m:d>
                  </m:oMath>
                </a14:m>
                <a:r>
                  <a:rPr lang="zh-CN" altLang="en-US" sz="2000" b="1" kern="0" dirty="0">
                    <a:solidFill>
                      <a:srgbClr val="000000"/>
                    </a:solidFill>
                    <a:latin typeface="Tahoma" panose="020B0604030504040204"/>
                    <a:ea typeface="宋体" panose="02010600030101010101" pitchFamily="2" charset="-122"/>
                  </a:rPr>
                  <a:t>；当</a:t>
                </a:r>
                <a14:m>
                  <m:oMath xmlns:m="http://schemas.openxmlformats.org/officeDocument/2006/math">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𝟕</m:t>
                        </m:r>
                      </m:sub>
                    </m:sSub>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时，乘积</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 {</m:t>
                    </m:r>
                    <m:r>
                      <a:rPr lang="en-US" altLang="zh-CN" sz="2000" b="1" i="1" kern="0" smtClean="0">
                        <a:solidFill>
                          <a:srgbClr val="000000"/>
                        </a:solidFill>
                        <a:latin typeface="Cambria Math" panose="02040503050406030204"/>
                        <a:ea typeface="宋体" panose="02010600030101010101" pitchFamily="2" charset="-122"/>
                      </a:rPr>
                      <m:t>𝟎𝟐</m:t>
                    </m:r>
                    <m:r>
                      <a:rPr lang="en-US" altLang="zh-CN" sz="2000" b="1" i="1" kern="0" smtClean="0">
                        <a:solidFill>
                          <a:srgbClr val="000000"/>
                        </a:solidFill>
                        <a:latin typeface="Cambria Math" panose="02040503050406030204"/>
                        <a:ea typeface="宋体" panose="02010600030101010101" pitchFamily="2" charset="-122"/>
                      </a:rPr>
                      <m:t>}∙</m:t>
                    </m:r>
                    <m:r>
                      <a:rPr lang="en-US" altLang="zh-CN" sz="2000" b="1" i="1" kern="0" smtClean="0">
                        <a:solidFill>
                          <a:srgbClr val="000000"/>
                        </a:solidFill>
                        <a:latin typeface="Cambria Math" panose="02040503050406030204"/>
                        <a:ea typeface="Cambria Math" panose="02040503050406030204"/>
                      </a:rPr>
                      <m:t>𝑨</m:t>
                    </m:r>
                  </m:oMath>
                </a14:m>
                <a:r>
                  <a:rPr lang="zh-CN" altLang="en-US" sz="2000" b="1" kern="0" dirty="0">
                    <a:solidFill>
                      <a:srgbClr val="000000"/>
                    </a:solidFill>
                    <a:latin typeface="Tahoma" panose="020B0604030504040204"/>
                    <a:ea typeface="宋体" panose="02010600030101010101" pitchFamily="2" charset="-122"/>
                  </a:rPr>
                  <a:t>等于等于</a:t>
                </a:r>
                <a14:m>
                  <m:oMath xmlns:m="http://schemas.openxmlformats.org/officeDocument/2006/math">
                    <m:d>
                      <m:dPr>
                        <m:ctrlPr>
                          <a:rPr lang="en-US" altLang="zh-CN" sz="2000" b="1" i="1" kern="0" smtClean="0">
                            <a:solidFill>
                              <a:srgbClr val="000000"/>
                            </a:solidFill>
                            <a:latin typeface="Cambria Math" panose="02040503050406030204" pitchFamily="18" charset="0"/>
                            <a:ea typeface="宋体" panose="02010600030101010101" pitchFamily="2" charset="-122"/>
                          </a:rPr>
                        </m:ctrlPr>
                      </m:dPr>
                      <m:e>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𝟔</m:t>
                            </m:r>
                          </m:sub>
                        </m:sSub>
                        <m:r>
                          <a:rPr lang="en-US" altLang="zh-CN" sz="2000" b="1" i="1" kern="0">
                            <a:solidFill>
                              <a:srgbClr val="000000"/>
                            </a:solidFill>
                            <a:latin typeface="Cambria Math" panose="02040503050406030204"/>
                            <a:ea typeface="Cambria Math" panose="02040503050406030204"/>
                          </a:rPr>
                          <m:t>⋯</m:t>
                        </m:r>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𝟏</m:t>
                            </m:r>
                          </m:sub>
                        </m:sSub>
                        <m:sSub>
                          <m:sSubPr>
                            <m:ctrlPr>
                              <a:rPr lang="en-US" altLang="zh-CN" sz="2000" b="1" i="1" kern="0">
                                <a:solidFill>
                                  <a:srgbClr val="000000"/>
                                </a:solidFill>
                                <a:latin typeface="Cambria Math" panose="02040503050406030204" pitchFamily="18" charset="0"/>
                                <a:ea typeface="宋体" panose="02010600030101010101" pitchFamily="2" charset="-122"/>
                              </a:rPr>
                            </m:ctrlPr>
                          </m:sSubPr>
                          <m:e>
                            <m:r>
                              <a:rPr lang="en-US" altLang="zh-CN" sz="2000" b="1" i="1" kern="0">
                                <a:solidFill>
                                  <a:srgbClr val="000000"/>
                                </a:solidFill>
                                <a:latin typeface="Cambria Math" panose="02040503050406030204"/>
                                <a:ea typeface="宋体" panose="02010600030101010101" pitchFamily="2" charset="-122"/>
                              </a:rPr>
                              <m:t>𝒂</m:t>
                            </m:r>
                          </m:e>
                          <m:sub>
                            <m:r>
                              <a:rPr lang="en-US" altLang="zh-CN" sz="2000" b="1" i="1" kern="0">
                                <a:solidFill>
                                  <a:srgbClr val="000000"/>
                                </a:solidFill>
                                <a:latin typeface="Cambria Math" panose="02040503050406030204"/>
                                <a:ea typeface="宋体" panose="02010600030101010101" pitchFamily="2" charset="-122"/>
                              </a:rPr>
                              <m:t>𝟎</m:t>
                            </m:r>
                          </m:sub>
                        </m:sSub>
                        <m:r>
                          <a:rPr lang="en-US" altLang="zh-CN" sz="2000" b="1" i="1" kern="0">
                            <a:solidFill>
                              <a:srgbClr val="000000"/>
                            </a:solidFill>
                            <a:latin typeface="Cambria Math" panose="02040503050406030204"/>
                            <a:ea typeface="宋体" panose="02010600030101010101" pitchFamily="2" charset="-122"/>
                          </a:rPr>
                          <m:t>𝟎</m:t>
                        </m:r>
                      </m:e>
                    </m:d>
                    <m:r>
                      <a:rPr lang="en-US" altLang="zh-CN" sz="2000" b="1" i="1" kern="0" smtClean="0">
                        <a:solidFill>
                          <a:srgbClr val="000000"/>
                        </a:solidFill>
                        <a:latin typeface="Cambria Math" panose="02040503050406030204"/>
                        <a:ea typeface="Cambria Math" panose="02040503050406030204"/>
                      </a:rPr>
                      <m:t>⨁</m:t>
                    </m:r>
                    <m:d>
                      <m:dPr>
                        <m:ctrlPr>
                          <a:rPr lang="en-US" altLang="zh-CN" sz="2000" b="1" i="1" kern="0" smtClean="0">
                            <a:solidFill>
                              <a:srgbClr val="000000"/>
                            </a:solidFill>
                            <a:latin typeface="Cambria Math" panose="02040503050406030204" pitchFamily="18" charset="0"/>
                            <a:ea typeface="Cambria Math" panose="02040503050406030204"/>
                          </a:rPr>
                        </m:ctrlPr>
                      </m:dPr>
                      <m:e>
                        <m:r>
                          <a:rPr lang="en-US" altLang="zh-CN" sz="2000" b="1" i="1" kern="0" smtClean="0">
                            <a:solidFill>
                              <a:srgbClr val="000000"/>
                            </a:solidFill>
                            <a:latin typeface="Cambria Math" panose="02040503050406030204"/>
                            <a:ea typeface="Cambria Math" panose="02040503050406030204"/>
                          </a:rPr>
                          <m:t>𝟎𝟎𝟎𝟏𝟏𝟎𝟏𝟏</m:t>
                        </m:r>
                      </m:e>
                    </m:d>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总结一下，</a:t>
                </a:r>
                <a:r>
                  <a:rPr lang="en-US" altLang="zh-CN" sz="2000" b="1" kern="0" dirty="0">
                    <a:solidFill>
                      <a:srgbClr val="000000"/>
                    </a:solidFill>
                    <a:latin typeface="Tahoma" panose="020B0604030504040204"/>
                    <a:ea typeface="宋体" panose="02010600030101010101" pitchFamily="2" charset="-122"/>
                  </a:rPr>
                  <a:t>AES</a:t>
                </a:r>
                <a:r>
                  <a:rPr lang="zh-CN" altLang="en-US" sz="2000" b="1" kern="0" dirty="0">
                    <a:solidFill>
                      <a:srgbClr val="000000"/>
                    </a:solidFill>
                    <a:latin typeface="Tahoma" panose="020B0604030504040204"/>
                    <a:ea typeface="宋体" panose="02010600030101010101" pitchFamily="2" charset="-122"/>
                  </a:rPr>
                  <a:t>在</a:t>
                </a:r>
                <a:r>
                  <a:rPr lang="en-US" altLang="zh-CN" sz="2000" b="1" kern="0" dirty="0">
                    <a:solidFill>
                      <a:srgbClr val="000000"/>
                    </a:solidFill>
                    <a:latin typeface="Tahoma" panose="020B0604030504040204"/>
                    <a:ea typeface="宋体" panose="02010600030101010101" pitchFamily="2" charset="-122"/>
                  </a:rPr>
                  <a:t>8</a:t>
                </a:r>
                <a:r>
                  <a:rPr lang="zh-CN" altLang="en-US" sz="2000" b="1" kern="0" dirty="0">
                    <a:solidFill>
                      <a:srgbClr val="000000"/>
                    </a:solidFill>
                    <a:latin typeface="Tahoma" panose="020B0604030504040204"/>
                    <a:ea typeface="宋体" panose="02010600030101010101" pitchFamily="2" charset="-122"/>
                  </a:rPr>
                  <a:t>位的字节上运算。两个字节的加定义为对位异或操作。两个字节的乘定义为有限域</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𝑮𝑭</m:t>
                    </m:r>
                    <m:d>
                      <m:dPr>
                        <m:ctrlPr>
                          <a:rPr lang="en-US" altLang="zh-CN" sz="2000" b="1" i="1" kern="0">
                            <a:solidFill>
                              <a:srgbClr val="000000"/>
                            </a:solidFill>
                            <a:latin typeface="Cambria Math" panose="02040503050406030204" pitchFamily="18" charset="0"/>
                            <a:ea typeface="宋体" panose="02010600030101010101" pitchFamily="2" charset="-122"/>
                          </a:rPr>
                        </m:ctrlPr>
                      </m:dPr>
                      <m:e>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𝟐</m:t>
                            </m:r>
                          </m:e>
                          <m:sup>
                            <m:r>
                              <a:rPr lang="en-US" altLang="zh-CN" sz="2000" b="1" i="1" kern="0">
                                <a:solidFill>
                                  <a:srgbClr val="000000"/>
                                </a:solidFill>
                                <a:latin typeface="Cambria Math" panose="02040503050406030204"/>
                                <a:ea typeface="宋体" panose="02010600030101010101" pitchFamily="2" charset="-122"/>
                              </a:rPr>
                              <m:t>𝟖</m:t>
                            </m:r>
                          </m:sup>
                        </m:sSup>
                      </m:e>
                    </m:d>
                  </m:oMath>
                </a14:m>
                <a:r>
                  <a:rPr lang="zh-CN" altLang="en-US" sz="2000" b="1" kern="0" dirty="0">
                    <a:solidFill>
                      <a:srgbClr val="000000"/>
                    </a:solidFill>
                    <a:latin typeface="Tahoma" panose="020B0604030504040204"/>
                    <a:ea typeface="宋体" panose="02010600030101010101" pitchFamily="2" charset="-122"/>
                  </a:rPr>
                  <a:t>内的乘法，其不可约多项式为</a:t>
                </a:r>
                <a14:m>
                  <m:oMath xmlns:m="http://schemas.openxmlformats.org/officeDocument/2006/math">
                    <m:r>
                      <a:rPr lang="en-US" altLang="zh-CN" sz="2000" b="1" i="1" kern="0">
                        <a:solidFill>
                          <a:srgbClr val="000000"/>
                        </a:solidFill>
                        <a:latin typeface="Cambria Math" panose="02040503050406030204"/>
                        <a:ea typeface="宋体" panose="02010600030101010101" pitchFamily="2" charset="-122"/>
                      </a:rPr>
                      <m:t>𝒎</m:t>
                    </m:r>
                    <m:d>
                      <m:dPr>
                        <m:ctrlPr>
                          <a:rPr lang="en-US" altLang="zh-CN" sz="2000" b="1" i="1" kern="0">
                            <a:solidFill>
                              <a:srgbClr val="000000"/>
                            </a:solidFill>
                            <a:latin typeface="Cambria Math" panose="02040503050406030204" pitchFamily="18" charset="0"/>
                            <a:ea typeface="宋体" panose="02010600030101010101" pitchFamily="2" charset="-122"/>
                          </a:rPr>
                        </m:ctrlPr>
                      </m:dPr>
                      <m:e>
                        <m:r>
                          <a:rPr lang="en-US" altLang="zh-CN" sz="2000" b="1" i="1" kern="0">
                            <a:solidFill>
                              <a:srgbClr val="000000"/>
                            </a:solidFill>
                            <a:latin typeface="Cambria Math" panose="02040503050406030204"/>
                            <a:ea typeface="宋体" panose="02010600030101010101" pitchFamily="2" charset="-122"/>
                          </a:rPr>
                          <m:t>𝒙</m:t>
                        </m:r>
                      </m:e>
                    </m:d>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𝒙</m:t>
                        </m:r>
                      </m:e>
                      <m:sup>
                        <m:r>
                          <a:rPr lang="en-US" altLang="zh-CN" sz="2000" b="1" i="1" kern="0">
                            <a:solidFill>
                              <a:srgbClr val="000000"/>
                            </a:solidFill>
                            <a:latin typeface="Cambria Math" panose="02040503050406030204"/>
                            <a:ea typeface="宋体" panose="02010600030101010101" pitchFamily="2" charset="-122"/>
                          </a:rPr>
                          <m:t>𝟖</m:t>
                        </m:r>
                      </m:sup>
                    </m:sSup>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𝒙</m:t>
                        </m:r>
                      </m:e>
                      <m:sup>
                        <m:r>
                          <a:rPr lang="en-US" altLang="zh-CN" sz="2000" b="1" i="1" kern="0">
                            <a:solidFill>
                              <a:srgbClr val="000000"/>
                            </a:solidFill>
                            <a:latin typeface="Cambria Math" panose="02040503050406030204"/>
                            <a:ea typeface="宋体" panose="02010600030101010101" pitchFamily="2" charset="-122"/>
                          </a:rPr>
                          <m:t>𝟒</m:t>
                        </m:r>
                      </m:sup>
                    </m:sSup>
                    <m:r>
                      <a:rPr lang="en-US" altLang="zh-CN" sz="2000" b="1" i="1" kern="0">
                        <a:solidFill>
                          <a:srgbClr val="000000"/>
                        </a:solidFill>
                        <a:latin typeface="Cambria Math" panose="02040503050406030204"/>
                        <a:ea typeface="宋体" panose="02010600030101010101" pitchFamily="2" charset="-122"/>
                      </a:rPr>
                      <m:t>+</m:t>
                    </m:r>
                    <m:sSup>
                      <m:sSupPr>
                        <m:ctrlPr>
                          <a:rPr lang="en-US" altLang="zh-CN" sz="2000" b="1" i="1" kern="0">
                            <a:solidFill>
                              <a:srgbClr val="000000"/>
                            </a:solidFill>
                            <a:latin typeface="Cambria Math" panose="02040503050406030204" pitchFamily="18" charset="0"/>
                            <a:ea typeface="宋体" panose="02010600030101010101" pitchFamily="2" charset="-122"/>
                          </a:rPr>
                        </m:ctrlPr>
                      </m:sSupPr>
                      <m:e>
                        <m:r>
                          <a:rPr lang="en-US" altLang="zh-CN" sz="2000" b="1" i="1" kern="0">
                            <a:solidFill>
                              <a:srgbClr val="000000"/>
                            </a:solidFill>
                            <a:latin typeface="Cambria Math" panose="02040503050406030204"/>
                            <a:ea typeface="宋体" panose="02010600030101010101" pitchFamily="2" charset="-122"/>
                          </a:rPr>
                          <m:t>𝒙</m:t>
                        </m:r>
                      </m:e>
                      <m:sup>
                        <m:r>
                          <a:rPr lang="en-US" altLang="zh-CN" sz="2000" b="1" i="1" kern="0">
                            <a:solidFill>
                              <a:srgbClr val="000000"/>
                            </a:solidFill>
                            <a:latin typeface="Cambria Math" panose="02040503050406030204"/>
                            <a:ea typeface="宋体" panose="02010600030101010101" pitchFamily="2" charset="-122"/>
                          </a:rPr>
                          <m:t>𝟑</m:t>
                        </m:r>
                      </m:sup>
                    </m:sSup>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𝒙</m:t>
                    </m:r>
                    <m:r>
                      <a:rPr lang="en-US" altLang="zh-CN" sz="2000" b="1" i="1" kern="0">
                        <a:solidFill>
                          <a:srgbClr val="000000"/>
                        </a:solidFill>
                        <a:latin typeface="Cambria Math" panose="02040503050406030204"/>
                        <a:ea typeface="宋体" panose="02010600030101010101" pitchFamily="2" charset="-122"/>
                      </a:rPr>
                      <m:t>+</m:t>
                    </m:r>
                    <m:r>
                      <a:rPr lang="en-US" altLang="zh-CN" sz="2000" b="1" i="1" kern="0">
                        <a:solidFill>
                          <a:srgbClr val="000000"/>
                        </a:solidFill>
                        <a:latin typeface="Cambria Math" panose="02040503050406030204"/>
                        <a:ea typeface="宋体" panose="02010600030101010101" pitchFamily="2" charset="-122"/>
                      </a:rPr>
                      <m:t>𝟏</m:t>
                    </m:r>
                  </m:oMath>
                </a14:m>
                <a:r>
                  <a:rPr lang="zh-CN" altLang="en-US" sz="2000" b="1" kern="0" dirty="0">
                    <a:solidFill>
                      <a:srgbClr val="000000"/>
                    </a:solidFill>
                    <a:latin typeface="Tahoma" panose="020B0604030504040204"/>
                    <a:ea typeface="宋体" panose="02010600030101010101" pitchFamily="2" charset="-122"/>
                  </a:rPr>
                  <a:t>。</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4" name="Rectangle 3"/>
              <p:cNvSpPr txBox="1">
                <a:spLocks noRot="1" noChangeAspect="1" noMove="1" noResize="1" noEditPoints="1" noAdjustHandles="1" noChangeArrowheads="1" noChangeShapeType="1" noTextEdit="1"/>
              </p:cNvSpPr>
              <p:nvPr/>
            </p:nvSpPr>
            <p:spPr bwMode="auto">
              <a:xfrm>
                <a:off x="467544" y="548680"/>
                <a:ext cx="8229600" cy="6309320"/>
              </a:xfrm>
              <a:prstGeom prst="rect">
                <a:avLst/>
              </a:prstGeom>
              <a:blipFill rotWithShape="1">
                <a:blip r:embed="rId1"/>
                <a:stretch>
                  <a:fillRect l="-2" t="-1" r="-168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6.1 </a:t>
            </a:r>
            <a:r>
              <a:rPr lang="zh-CN" altLang="en-US" sz="2000" dirty="0">
                <a:solidFill>
                  <a:srgbClr val="4F56AD"/>
                </a:solidFill>
                <a:latin typeface="黑体" panose="02010609060101010101" pitchFamily="49" charset="-122"/>
              </a:rPr>
              <a:t>有限域算术</a:t>
            </a:r>
            <a:endParaRPr kumimoji="1" lang="zh-CN" altLang="en-US" sz="2000" dirty="0">
              <a:solidFill>
                <a:srgbClr val="4F56AD"/>
              </a:solidFill>
              <a:latin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descr="D:\Documents\Desktop\网络安全与信息加密技术\网络安全与信息加密技术\截图\图5.1 AES的加密过程.png"/>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40568" y="0"/>
            <a:ext cx="5349067" cy="692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2"/>
          <p:cNvSpPr txBox="1">
            <a:spLocks noChangeArrowheads="1"/>
          </p:cNvSpPr>
          <p:nvPr/>
        </p:nvSpPr>
        <p:spPr>
          <a:xfrm>
            <a:off x="5508104" y="0"/>
            <a:ext cx="3629968"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r" eaLnBrk="1" fontAlgn="auto" hangingPunct="1">
              <a:spcAft>
                <a:spcPts val="0"/>
              </a:spcAft>
              <a:defRPr/>
            </a:pPr>
            <a:r>
              <a:rPr lang="zh-CN" altLang="en-US" sz="2000" dirty="0">
                <a:solidFill>
                  <a:srgbClr val="0070C0"/>
                </a:solidFill>
              </a:rPr>
              <a:t>第六章 </a:t>
            </a:r>
            <a:r>
              <a:rPr lang="en-US" altLang="zh-CN" sz="2000" dirty="0">
                <a:solidFill>
                  <a:srgbClr val="0070C0"/>
                </a:solidFill>
              </a:rPr>
              <a:t>–</a:t>
            </a:r>
            <a:r>
              <a:rPr lang="zh-CN" altLang="en-US" sz="2000" dirty="0">
                <a:solidFill>
                  <a:srgbClr val="0070C0"/>
                </a:solidFill>
              </a:rPr>
              <a:t>高级加密标准</a:t>
            </a:r>
            <a:endParaRPr lang="en-AU" altLang="zh-CN" sz="2000" dirty="0">
              <a:solidFill>
                <a:srgbClr val="0070C0"/>
              </a:solidFill>
              <a:ea typeface="宋体" panose="02010600030101010101" pitchFamily="2" charset="-122"/>
            </a:endParaRPr>
          </a:p>
        </p:txBody>
      </p:sp>
      <p:sp>
        <p:nvSpPr>
          <p:cNvPr id="5" name="Text Box 6"/>
          <p:cNvSpPr txBox="1">
            <a:spLocks noChangeArrowheads="1"/>
          </p:cNvSpPr>
          <p:nvPr/>
        </p:nvSpPr>
        <p:spPr bwMode="auto">
          <a:xfrm>
            <a:off x="1691680" y="548680"/>
            <a:ext cx="745232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600">
                <a:solidFill>
                  <a:schemeClr val="tx1"/>
                </a:solidFill>
                <a:latin typeface="Tahoma" panose="020B0604030504040204" pitchFamily="34" charset="0"/>
                <a:ea typeface="黑体" panose="02010609060101010101" pitchFamily="49" charset="-122"/>
              </a:defRPr>
            </a:lvl1pPr>
            <a:lvl2pPr marL="742950" indent="-285750" eaLnBrk="0" hangingPunct="0">
              <a:defRPr kumimoji="1" sz="2600">
                <a:solidFill>
                  <a:schemeClr val="tx1"/>
                </a:solidFill>
                <a:latin typeface="Tahoma" panose="020B0604030504040204" pitchFamily="34" charset="0"/>
                <a:ea typeface="黑体" panose="02010609060101010101" pitchFamily="49" charset="-122"/>
              </a:defRPr>
            </a:lvl2pPr>
            <a:lvl3pPr marL="1143000" indent="-228600" eaLnBrk="0" hangingPunct="0">
              <a:defRPr kumimoji="1" sz="2600">
                <a:solidFill>
                  <a:schemeClr val="tx1"/>
                </a:solidFill>
                <a:latin typeface="Tahoma" panose="020B0604030504040204" pitchFamily="34" charset="0"/>
                <a:ea typeface="黑体" panose="02010609060101010101" pitchFamily="49" charset="-122"/>
              </a:defRPr>
            </a:lvl3pPr>
            <a:lvl4pPr marL="1600200" indent="-228600" eaLnBrk="0" hangingPunct="0">
              <a:defRPr kumimoji="1" sz="2600">
                <a:solidFill>
                  <a:schemeClr val="tx1"/>
                </a:solidFill>
                <a:latin typeface="Tahoma" panose="020B0604030504040204" pitchFamily="34" charset="0"/>
                <a:ea typeface="黑体" panose="02010609060101010101" pitchFamily="49" charset="-122"/>
              </a:defRPr>
            </a:lvl4pPr>
            <a:lvl5pPr marL="2057400" indent="-228600" eaLnBrk="0" hangingPunct="0">
              <a:defRPr kumimoji="1" sz="26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600">
                <a:solidFill>
                  <a:schemeClr val="tx1"/>
                </a:solidFill>
                <a:latin typeface="Tahoma" panose="020B0604030504040204" pitchFamily="34" charset="0"/>
                <a:ea typeface="黑体" panose="02010609060101010101" pitchFamily="49" charset="-122"/>
              </a:defRPr>
            </a:lvl9pPr>
          </a:lstStyle>
          <a:p>
            <a:pPr algn="ctr" eaLnBrk="1" hangingPunct="1">
              <a:spcBef>
                <a:spcPct val="50000"/>
              </a:spcBef>
            </a:pPr>
            <a:r>
              <a:rPr lang="en-US" altLang="zh-CN" sz="2800" dirty="0">
                <a:solidFill>
                  <a:srgbClr val="000000"/>
                </a:solidFill>
                <a:latin typeface="黑体" panose="02010609060101010101" pitchFamily="49" charset="-122"/>
              </a:rPr>
              <a:t>6.2 AES</a:t>
            </a:r>
            <a:r>
              <a:rPr lang="zh-CN" altLang="en-US" sz="2800" dirty="0">
                <a:solidFill>
                  <a:srgbClr val="000000"/>
                </a:solidFill>
                <a:latin typeface="黑体" panose="02010609060101010101" pitchFamily="49" charset="-122"/>
              </a:rPr>
              <a:t>的结构</a:t>
            </a:r>
            <a:endParaRPr lang="zh-CN" altLang="en-US" sz="2800" dirty="0">
              <a:solidFill>
                <a:srgbClr val="000000"/>
              </a:solidFill>
              <a:latin typeface="黑体" panose="02010609060101010101" pitchFamily="49" charset="-122"/>
            </a:endParaRPr>
          </a:p>
        </p:txBody>
      </p:sp>
      <p:sp>
        <p:nvSpPr>
          <p:cNvPr id="21507" name="Rectangle 3"/>
          <p:cNvSpPr>
            <a:spLocks noGrp="1" noChangeArrowheads="1"/>
          </p:cNvSpPr>
          <p:nvPr>
            <p:ph idx="1"/>
          </p:nvPr>
        </p:nvSpPr>
        <p:spPr>
          <a:xfrm>
            <a:off x="4139951" y="1268760"/>
            <a:ext cx="4518273" cy="4525963"/>
          </a:xfrm>
        </p:spPr>
        <p:txBody>
          <a:bodyPr>
            <a:noAutofit/>
          </a:bodyPr>
          <a:lstStyle/>
          <a:p>
            <a:pPr marL="0" lvl="0" indent="0" eaLnBrk="1" hangingPunct="1">
              <a:lnSpc>
                <a:spcPct val="120000"/>
              </a:lnSpc>
              <a:spcBef>
                <a:spcPct val="20000"/>
              </a:spcBef>
              <a:buClr>
                <a:srgbClr val="40458C"/>
              </a:buClr>
              <a:buSzTx/>
              <a:buNone/>
            </a:pPr>
            <a:r>
              <a:rPr kumimoji="1" lang="en-US" altLang="zh-CN" sz="2400" kern="0" dirty="0">
                <a:solidFill>
                  <a:srgbClr val="40458C"/>
                </a:solidFill>
                <a:latin typeface="Tahoma" panose="020B0604030504040204"/>
                <a:ea typeface="宋体" panose="02010600030101010101" pitchFamily="2" charset="-122"/>
              </a:rPr>
              <a:t>1. </a:t>
            </a:r>
            <a:r>
              <a:rPr kumimoji="1" lang="zh-CN" altLang="en-US" sz="2200" kern="0" dirty="0">
                <a:solidFill>
                  <a:srgbClr val="E24C05"/>
                </a:solidFill>
                <a:latin typeface="Tahoma" panose="020B0604030504040204"/>
                <a:ea typeface="宋体" panose="02010600030101010101" pitchFamily="2" charset="-122"/>
              </a:rPr>
              <a:t>总体结构：</a:t>
            </a:r>
            <a:endParaRPr kumimoji="1" lang="en-US" altLang="zh-CN" sz="2400" kern="0" dirty="0">
              <a:solidFill>
                <a:srgbClr val="40458C"/>
              </a:solidFill>
              <a:latin typeface="Tahoma" panose="020B0604030504040204"/>
            </a:endParaRPr>
          </a:p>
          <a:p>
            <a:pPr marL="900430" lvl="1" indent="-271780" eaLnBrk="1" hangingPunct="1">
              <a:lnSpc>
                <a:spcPct val="120000"/>
              </a:lnSpc>
              <a:spcBef>
                <a:spcPct val="20000"/>
              </a:spcBef>
              <a:buClr>
                <a:srgbClr val="40458C"/>
              </a:buClr>
              <a:buSzPct val="90000"/>
              <a:buFont typeface="Wingdings" panose="05000000000000000000" pitchFamily="2" charset="2"/>
              <a:buChar char="Ø"/>
            </a:pPr>
            <a:r>
              <a:rPr kumimoji="1" lang="zh-CN" altLang="en-US" sz="2400" kern="0" dirty="0">
                <a:solidFill>
                  <a:srgbClr val="40458C"/>
                </a:solidFill>
                <a:latin typeface="Tahoma" panose="020B0604030504040204"/>
              </a:rPr>
              <a:t>左图展示了</a:t>
            </a:r>
            <a:r>
              <a:rPr kumimoji="1" lang="en-US" altLang="zh-CN" sz="2400" kern="0" dirty="0">
                <a:solidFill>
                  <a:srgbClr val="40458C"/>
                </a:solidFill>
                <a:latin typeface="Tahoma" panose="020B0604030504040204"/>
              </a:rPr>
              <a:t>AES</a:t>
            </a:r>
            <a:r>
              <a:rPr kumimoji="1" lang="zh-CN" altLang="en-US" sz="2400" kern="0" dirty="0">
                <a:solidFill>
                  <a:srgbClr val="40458C"/>
                </a:solidFill>
                <a:latin typeface="Tahoma" panose="020B0604030504040204"/>
              </a:rPr>
              <a:t>加密过程的总体结构。明文分组的长度为</a:t>
            </a:r>
            <a:r>
              <a:rPr kumimoji="1" lang="en-US" altLang="zh-CN" sz="2400" kern="0" dirty="0">
                <a:solidFill>
                  <a:srgbClr val="40458C"/>
                </a:solidFill>
                <a:latin typeface="Tahoma" panose="020B0604030504040204"/>
              </a:rPr>
              <a:t>128</a:t>
            </a:r>
            <a:r>
              <a:rPr kumimoji="1" lang="zh-CN" altLang="en-US" sz="2400" kern="0" dirty="0">
                <a:solidFill>
                  <a:srgbClr val="40458C"/>
                </a:solidFill>
                <a:latin typeface="Tahoma" panose="020B0604030504040204"/>
              </a:rPr>
              <a:t>位即</a:t>
            </a:r>
            <a:r>
              <a:rPr kumimoji="1" lang="en-US" altLang="zh-CN" sz="2400" kern="0" dirty="0">
                <a:solidFill>
                  <a:srgbClr val="40458C"/>
                </a:solidFill>
                <a:latin typeface="Tahoma" panose="020B0604030504040204"/>
              </a:rPr>
              <a:t>16</a:t>
            </a:r>
            <a:r>
              <a:rPr kumimoji="1" lang="zh-CN" altLang="en-US" sz="2400" kern="0" dirty="0">
                <a:solidFill>
                  <a:srgbClr val="40458C"/>
                </a:solidFill>
                <a:latin typeface="Tahoma" panose="020B0604030504040204"/>
              </a:rPr>
              <a:t>字节，密钥长度可以为</a:t>
            </a:r>
            <a:r>
              <a:rPr kumimoji="1" lang="en-US" altLang="zh-CN" sz="2400" kern="0" dirty="0">
                <a:solidFill>
                  <a:srgbClr val="40458C"/>
                </a:solidFill>
                <a:latin typeface="Tahoma" panose="020B0604030504040204"/>
              </a:rPr>
              <a:t>16</a:t>
            </a:r>
            <a:r>
              <a:rPr kumimoji="1" lang="zh-CN" altLang="en-US" sz="2400" kern="0" dirty="0">
                <a:solidFill>
                  <a:srgbClr val="40458C"/>
                </a:solidFill>
                <a:latin typeface="Tahoma" panose="020B0604030504040204"/>
              </a:rPr>
              <a:t>字节，</a:t>
            </a:r>
            <a:r>
              <a:rPr kumimoji="1" lang="en-US" altLang="zh-CN" sz="2400" kern="0" dirty="0">
                <a:solidFill>
                  <a:srgbClr val="40458C"/>
                </a:solidFill>
                <a:latin typeface="Tahoma" panose="020B0604030504040204"/>
              </a:rPr>
              <a:t>24</a:t>
            </a:r>
            <a:r>
              <a:rPr kumimoji="1" lang="zh-CN" altLang="en-US" sz="2400" kern="0" dirty="0">
                <a:solidFill>
                  <a:srgbClr val="40458C"/>
                </a:solidFill>
                <a:latin typeface="Tahoma" panose="020B0604030504040204"/>
              </a:rPr>
              <a:t>字节或</a:t>
            </a:r>
            <a:r>
              <a:rPr kumimoji="1" lang="en-US" altLang="zh-CN" sz="2400" kern="0" dirty="0">
                <a:solidFill>
                  <a:srgbClr val="40458C"/>
                </a:solidFill>
                <a:latin typeface="Tahoma" panose="020B0604030504040204"/>
              </a:rPr>
              <a:t>32</a:t>
            </a:r>
            <a:r>
              <a:rPr kumimoji="1" lang="zh-CN" altLang="en-US" sz="2400" kern="0" dirty="0">
                <a:solidFill>
                  <a:srgbClr val="40458C"/>
                </a:solidFill>
                <a:latin typeface="Tahoma" panose="020B0604030504040204"/>
              </a:rPr>
              <a:t>字节</a:t>
            </a:r>
            <a:r>
              <a:rPr kumimoji="1" lang="en-US" altLang="zh-CN" sz="2400" kern="0" dirty="0">
                <a:solidFill>
                  <a:srgbClr val="40458C"/>
                </a:solidFill>
                <a:latin typeface="Tahoma" panose="020B0604030504040204"/>
              </a:rPr>
              <a:t>(128</a:t>
            </a:r>
            <a:r>
              <a:rPr kumimoji="1" lang="zh-CN" altLang="en-US" sz="2400" kern="0" dirty="0">
                <a:solidFill>
                  <a:srgbClr val="40458C"/>
                </a:solidFill>
                <a:latin typeface="Tahoma" panose="020B0604030504040204"/>
              </a:rPr>
              <a:t>位，</a:t>
            </a:r>
            <a:r>
              <a:rPr kumimoji="1" lang="en-US" altLang="zh-CN" sz="2400" kern="0" dirty="0">
                <a:solidFill>
                  <a:srgbClr val="40458C"/>
                </a:solidFill>
                <a:latin typeface="Tahoma" panose="020B0604030504040204"/>
              </a:rPr>
              <a:t>192</a:t>
            </a:r>
            <a:r>
              <a:rPr kumimoji="1" lang="zh-CN" altLang="en-US" sz="2400" kern="0" dirty="0">
                <a:solidFill>
                  <a:srgbClr val="40458C"/>
                </a:solidFill>
                <a:latin typeface="Tahoma" panose="020B0604030504040204"/>
              </a:rPr>
              <a:t>位或</a:t>
            </a:r>
            <a:r>
              <a:rPr kumimoji="1" lang="en-US" altLang="zh-CN" sz="2400" kern="0" dirty="0">
                <a:solidFill>
                  <a:srgbClr val="40458C"/>
                </a:solidFill>
                <a:latin typeface="Tahoma" panose="020B0604030504040204"/>
              </a:rPr>
              <a:t>256</a:t>
            </a:r>
            <a:r>
              <a:rPr kumimoji="1" lang="zh-CN" altLang="en-US" sz="2400" kern="0" dirty="0">
                <a:solidFill>
                  <a:srgbClr val="40458C"/>
                </a:solidFill>
                <a:latin typeface="Tahoma" panose="020B0604030504040204"/>
              </a:rPr>
              <a:t>位</a:t>
            </a:r>
            <a:r>
              <a:rPr kumimoji="1" lang="en-US" altLang="zh-CN" sz="2400" kern="0" dirty="0">
                <a:solidFill>
                  <a:srgbClr val="40458C"/>
                </a:solidFill>
                <a:latin typeface="Tahoma" panose="020B0604030504040204"/>
              </a:rPr>
              <a:t>)</a:t>
            </a:r>
            <a:r>
              <a:rPr kumimoji="1" lang="zh-CN" altLang="en-US" sz="2400" kern="0" dirty="0">
                <a:solidFill>
                  <a:srgbClr val="40458C"/>
                </a:solidFill>
                <a:latin typeface="Tahoma" panose="020B0604030504040204"/>
              </a:rPr>
              <a:t>。根据</a:t>
            </a:r>
            <a:r>
              <a:rPr kumimoji="1" lang="zh-CN" altLang="en-US" sz="2400" kern="0" dirty="0">
                <a:solidFill>
                  <a:srgbClr val="FF0000"/>
                </a:solidFill>
                <a:latin typeface="Tahoma" panose="020B0604030504040204"/>
              </a:rPr>
              <a:t>密钥</a:t>
            </a:r>
            <a:r>
              <a:rPr kumimoji="1" lang="zh-CN" altLang="en-US" sz="2400" kern="0" dirty="0">
                <a:solidFill>
                  <a:srgbClr val="40458C"/>
                </a:solidFill>
                <a:latin typeface="Tahoma" panose="020B0604030504040204"/>
              </a:rPr>
              <a:t>的长度，算法被称为</a:t>
            </a:r>
            <a:r>
              <a:rPr kumimoji="1" lang="en-US" altLang="zh-CN" sz="2400" kern="0" dirty="0">
                <a:solidFill>
                  <a:srgbClr val="40458C"/>
                </a:solidFill>
                <a:latin typeface="Tahoma" panose="020B0604030504040204"/>
              </a:rPr>
              <a:t>AES-128</a:t>
            </a:r>
            <a:r>
              <a:rPr kumimoji="1" lang="zh-CN" altLang="en-US" sz="2400" kern="0" dirty="0">
                <a:solidFill>
                  <a:srgbClr val="40458C"/>
                </a:solidFill>
                <a:latin typeface="Tahoma" panose="020B0604030504040204"/>
              </a:rPr>
              <a:t>，</a:t>
            </a:r>
            <a:r>
              <a:rPr kumimoji="1" lang="en-US" altLang="zh-CN" sz="2400" kern="0" dirty="0">
                <a:solidFill>
                  <a:srgbClr val="40458C"/>
                </a:solidFill>
                <a:latin typeface="Tahoma" panose="020B0604030504040204"/>
              </a:rPr>
              <a:t>AES-192</a:t>
            </a:r>
            <a:r>
              <a:rPr kumimoji="1" lang="zh-CN" altLang="en-US" sz="2400" kern="0" dirty="0">
                <a:solidFill>
                  <a:srgbClr val="40458C"/>
                </a:solidFill>
                <a:latin typeface="Tahoma" panose="020B0604030504040204"/>
              </a:rPr>
              <a:t>，</a:t>
            </a:r>
            <a:r>
              <a:rPr kumimoji="1" lang="en-US" altLang="zh-CN" sz="2400" kern="0" dirty="0">
                <a:solidFill>
                  <a:srgbClr val="40458C"/>
                </a:solidFill>
                <a:latin typeface="Tahoma" panose="020B0604030504040204"/>
              </a:rPr>
              <a:t>AES-256</a:t>
            </a:r>
            <a:r>
              <a:rPr kumimoji="1" lang="zh-CN" altLang="en-US" sz="2400" kern="0" dirty="0">
                <a:solidFill>
                  <a:srgbClr val="40458C"/>
                </a:solidFill>
                <a:latin typeface="Tahoma" panose="020B0604030504040204"/>
              </a:rPr>
              <a:t>。</a:t>
            </a:r>
            <a:endParaRPr lang="en-AU" altLang="zh-CN" sz="2800" dirty="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6444208" y="0"/>
            <a:ext cx="2693864" cy="634082"/>
          </a:xfrm>
          <a:prstGeom prst="rect">
            <a:avLst/>
          </a:prstGeom>
        </p:spPr>
        <p:txBody>
          <a:bodyPr vert="horz" rtlCol="0" anchor="ctr">
            <a:normAutofit fontScale="97500"/>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anose="020B0602030504020204" pitchFamily="34" charset="0"/>
              </a:defRPr>
            </a:lvl2pPr>
            <a:lvl3pPr algn="l" rtl="0" eaLnBrk="0" fontAlgn="base" hangingPunct="0">
              <a:spcBef>
                <a:spcPct val="0"/>
              </a:spcBef>
              <a:spcAft>
                <a:spcPct val="0"/>
              </a:spcAft>
              <a:defRPr sz="4100" b="1">
                <a:solidFill>
                  <a:schemeClr val="tx2"/>
                </a:solidFill>
                <a:latin typeface="Lucida Sans Unicode" panose="020B0602030504020204" pitchFamily="34" charset="0"/>
              </a:defRPr>
            </a:lvl3pPr>
            <a:lvl4pPr algn="l" rtl="0" eaLnBrk="0" fontAlgn="base" hangingPunct="0">
              <a:spcBef>
                <a:spcPct val="0"/>
              </a:spcBef>
              <a:spcAft>
                <a:spcPct val="0"/>
              </a:spcAft>
              <a:defRPr sz="4100" b="1">
                <a:solidFill>
                  <a:schemeClr val="tx2"/>
                </a:solidFill>
                <a:latin typeface="Lucida Sans Unicode" panose="020B0602030504020204" pitchFamily="34" charset="0"/>
              </a:defRPr>
            </a:lvl4pPr>
            <a:lvl5pPr algn="l" rtl="0" eaLnBrk="0" fontAlgn="base" hangingPunct="0">
              <a:spcBef>
                <a:spcPct val="0"/>
              </a:spcBef>
              <a:spcAft>
                <a:spcPct val="0"/>
              </a:spcAft>
              <a:defRPr sz="4100" b="1">
                <a:solidFill>
                  <a:schemeClr val="tx2"/>
                </a:solidFill>
                <a:latin typeface="Lucida Sans Unicode" panose="020B0602030504020204" pitchFamily="34" charset="0"/>
              </a:defRPr>
            </a:lvl5pPr>
            <a:lvl6pPr marL="457200" algn="l" rtl="0" fontAlgn="base">
              <a:spcBef>
                <a:spcPct val="0"/>
              </a:spcBef>
              <a:spcAft>
                <a:spcPct val="0"/>
              </a:spcAft>
              <a:defRPr sz="4100" b="1">
                <a:solidFill>
                  <a:schemeClr val="tx2"/>
                </a:solidFill>
                <a:latin typeface="Lucida Sans Unicode" panose="020B0602030504020204" pitchFamily="34" charset="0"/>
              </a:defRPr>
            </a:lvl6pPr>
            <a:lvl7pPr marL="914400" algn="l" rtl="0" fontAlgn="base">
              <a:spcBef>
                <a:spcPct val="0"/>
              </a:spcBef>
              <a:spcAft>
                <a:spcPct val="0"/>
              </a:spcAft>
              <a:defRPr sz="4100" b="1">
                <a:solidFill>
                  <a:schemeClr val="tx2"/>
                </a:solidFill>
                <a:latin typeface="Lucida Sans Unicode" panose="020B0602030504020204" pitchFamily="34" charset="0"/>
              </a:defRPr>
            </a:lvl7pPr>
            <a:lvl8pPr marL="1371600" algn="l" rtl="0" fontAlgn="base">
              <a:spcBef>
                <a:spcPct val="0"/>
              </a:spcBef>
              <a:spcAft>
                <a:spcPct val="0"/>
              </a:spcAft>
              <a:defRPr sz="4100" b="1">
                <a:solidFill>
                  <a:schemeClr val="tx2"/>
                </a:solidFill>
                <a:latin typeface="Lucida Sans Unicode" panose="020B0602030504020204" pitchFamily="34" charset="0"/>
              </a:defRPr>
            </a:lvl8pPr>
            <a:lvl9pPr marL="1828800" algn="l" rtl="0" fontAlgn="base">
              <a:spcBef>
                <a:spcPct val="0"/>
              </a:spcBef>
              <a:spcAft>
                <a:spcPct val="0"/>
              </a:spcAft>
              <a:defRPr sz="4100" b="1">
                <a:solidFill>
                  <a:schemeClr val="tx2"/>
                </a:solidFill>
                <a:latin typeface="Lucida Sans Unicode" panose="020B0602030504020204" pitchFamily="34" charset="0"/>
              </a:defRPr>
            </a:lvl9pPr>
          </a:lstStyle>
          <a:p>
            <a:pPr algn="ctr" eaLnBrk="1" hangingPunct="1"/>
            <a:r>
              <a:rPr lang="en-US" altLang="zh-CN" sz="2000" dirty="0">
                <a:solidFill>
                  <a:srgbClr val="4F56AD"/>
                </a:solidFill>
                <a:latin typeface="黑体" panose="02010609060101010101" pitchFamily="49" charset="-122"/>
              </a:rPr>
              <a:t>6.2 AES</a:t>
            </a:r>
            <a:r>
              <a:rPr lang="zh-CN" altLang="en-US" sz="2000" dirty="0">
                <a:solidFill>
                  <a:srgbClr val="4F56AD"/>
                </a:solidFill>
                <a:latin typeface="黑体" panose="02010609060101010101" pitchFamily="49" charset="-122"/>
              </a:rPr>
              <a:t>的结构</a:t>
            </a:r>
            <a:endParaRPr kumimoji="1" lang="zh-CN" altLang="en-US" sz="2000" dirty="0">
              <a:solidFill>
                <a:srgbClr val="4F56AD"/>
              </a:solidFill>
              <a:latin typeface="黑体" panose="02010609060101010101" pitchFamily="49" charset="-122"/>
            </a:endParaRPr>
          </a:p>
        </p:txBody>
      </p:sp>
      <mc:AlternateContent xmlns:mc="http://schemas.openxmlformats.org/markup-compatibility/2006">
        <mc:Choice xmlns:a14="http://schemas.microsoft.com/office/drawing/2010/main" Requires="a14">
          <p:sp>
            <p:nvSpPr>
              <p:cNvPr id="2" name="内容占位符 1"/>
              <p:cNvSpPr>
                <a:spLocks noGrp="1"/>
              </p:cNvSpPr>
              <p:nvPr>
                <p:ph idx="1"/>
              </p:nvPr>
            </p:nvSpPr>
            <p:spPr/>
            <p:txBody>
              <a:bodyPr/>
              <a:lstStyle/>
              <a:p>
                <a:pPr marL="1082675" lvl="2" indent="-457200" eaLnBrk="1" hangingPunct="1">
                  <a:lnSpc>
                    <a:spcPct val="130000"/>
                  </a:lnSpc>
                  <a:spcBef>
                    <a:spcPct val="20000"/>
                  </a:spcBef>
                  <a:buClr>
                    <a:srgbClr val="4768F5"/>
                  </a:buClr>
                  <a:buSzPct val="60000"/>
                  <a:buFont typeface="Wingdings" panose="05000000000000000000" pitchFamily="2" charset="2"/>
                  <a:buChar char="q"/>
                </a:pPr>
                <a:r>
                  <a:rPr lang="zh-CN" altLang="en-US" sz="2000" b="1" kern="0" dirty="0">
                    <a:solidFill>
                      <a:srgbClr val="000000"/>
                    </a:solidFill>
                    <a:latin typeface="Tahoma" panose="020B0604030504040204"/>
                    <a:ea typeface="宋体" panose="02010600030101010101" pitchFamily="2" charset="-122"/>
                  </a:rPr>
                  <a:t>加密和解密算法的输入是一个</a:t>
                </a:r>
                <a:r>
                  <a:rPr lang="en-US" altLang="zh-CN" sz="2000" b="1" kern="0" dirty="0">
                    <a:solidFill>
                      <a:srgbClr val="000000"/>
                    </a:solidFill>
                    <a:latin typeface="Tahoma" panose="020B0604030504040204"/>
                    <a:ea typeface="宋体" panose="02010600030101010101" pitchFamily="2" charset="-122"/>
                  </a:rPr>
                  <a:t>128</a:t>
                </a:r>
                <a:r>
                  <a:rPr lang="zh-CN" altLang="en-US" sz="2000" b="1" kern="0" dirty="0">
                    <a:solidFill>
                      <a:srgbClr val="000000"/>
                    </a:solidFill>
                    <a:latin typeface="Tahoma" panose="020B0604030504040204"/>
                    <a:ea typeface="宋体" panose="02010600030101010101" pitchFamily="2" charset="-122"/>
                  </a:rPr>
                  <a:t>位分组。这个分组被描述为</a:t>
                </a:r>
                <a14:m>
                  <m:oMath xmlns:m="http://schemas.openxmlformats.org/officeDocument/2006/math">
                    <m:r>
                      <a:rPr lang="en-US" altLang="zh-CN" sz="2000" b="1" i="1" kern="0" smtClean="0">
                        <a:solidFill>
                          <a:srgbClr val="000000"/>
                        </a:solidFill>
                        <a:latin typeface="Cambria Math" panose="02040503050406030204"/>
                        <a:ea typeface="宋体" panose="02010600030101010101" pitchFamily="2" charset="-122"/>
                      </a:rPr>
                      <m:t>𝟒</m:t>
                    </m:r>
                    <m:r>
                      <a:rPr lang="en-US" altLang="zh-CN" sz="2000" b="1" i="1" kern="0" smtClean="0">
                        <a:solidFill>
                          <a:srgbClr val="000000"/>
                        </a:solidFill>
                        <a:latin typeface="Cambria Math" panose="02040503050406030204"/>
                        <a:ea typeface="Cambria Math" panose="02040503050406030204"/>
                      </a:rPr>
                      <m:t>×</m:t>
                    </m:r>
                    <m:r>
                      <a:rPr lang="en-US" altLang="zh-CN" sz="2000" b="1" i="1" kern="0" smtClean="0">
                        <a:solidFill>
                          <a:srgbClr val="000000"/>
                        </a:solidFill>
                        <a:latin typeface="Cambria Math" panose="02040503050406030204"/>
                        <a:ea typeface="Cambria Math" panose="02040503050406030204"/>
                      </a:rPr>
                      <m:t>𝟒</m:t>
                    </m:r>
                  </m:oMath>
                </a14:m>
                <a:r>
                  <a:rPr lang="zh-CN" altLang="en-US" sz="2000" b="1" kern="0" dirty="0">
                    <a:solidFill>
                      <a:srgbClr val="000000"/>
                    </a:solidFill>
                    <a:latin typeface="Tahoma" panose="020B0604030504040204"/>
                    <a:ea typeface="宋体" panose="02010600030101010101" pitchFamily="2" charset="-122"/>
                  </a:rPr>
                  <a:t>的字节方阵。这个分组被复制到状态数组，并在加密或解密的各个阶段被修改。图表述了这些操作。</a:t>
                </a:r>
                <a:endParaRPr lang="en-US" altLang="zh-CN" sz="2000" b="1" kern="0" dirty="0">
                  <a:solidFill>
                    <a:srgbClr val="000000"/>
                  </a:solidFill>
                  <a:latin typeface="Tahoma" panose="020B0604030504040204"/>
                  <a:ea typeface="宋体" panose="02010600030101010101" pitchFamily="2" charset="-122"/>
                </a:endParaRPr>
              </a:p>
            </p:txBody>
          </p:sp>
        </mc:Choice>
        <mc:Fallback>
          <p:sp>
            <p:nvSpPr>
              <p:cNvPr id="2" name="内容占位符 1"/>
              <p:cNvSpPr>
                <a:spLocks noRot="1" noChangeAspect="1" noMove="1" noResize="1" noEditPoints="1" noAdjustHandles="1" noChangeArrowheads="1" noChangeShapeType="1" noTextEdit="1"/>
              </p:cNvSpPr>
              <p:nvPr>
                <p:ph idx="1"/>
              </p:nvPr>
            </p:nvSpPr>
            <p:spPr>
              <a:blipFill rotWithShape="1">
                <a:blip r:embed="rId1"/>
                <a:stretch>
                  <a:fillRect t="-7"/>
                </a:stretch>
              </a:blipFill>
            </p:spPr>
            <p:txBody>
              <a:bodyPr/>
              <a:lstStyle/>
              <a:p>
                <a:r>
                  <a:rPr lang="zh-CN" altLang="en-US">
                    <a:noFill/>
                  </a:rPr>
                  <a:t> </a:t>
                </a:r>
              </a:p>
            </p:txBody>
          </p:sp>
        </mc:Fallback>
      </mc:AlternateContent>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501008"/>
            <a:ext cx="7920286" cy="14030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otalTime>0</TotalTime>
  <Words>10641</Words>
  <Application>WPS 演示</Application>
  <PresentationFormat>全屏显示(4:3)</PresentationFormat>
  <Paragraphs>436</Paragraphs>
  <Slides>56</Slides>
  <Notes>49</Notes>
  <HiddenSlides>0</HiddenSlides>
  <MMClips>0</MMClips>
  <ScaleCrop>false</ScaleCrop>
  <HeadingPairs>
    <vt:vector size="8" baseType="variant">
      <vt:variant>
        <vt:lpstr>已用的字体</vt:lpstr>
      </vt:variant>
      <vt:variant>
        <vt:i4>19</vt:i4>
      </vt:variant>
      <vt:variant>
        <vt:lpstr>主题</vt:lpstr>
      </vt:variant>
      <vt:variant>
        <vt:i4>1</vt:i4>
      </vt:variant>
      <vt:variant>
        <vt:lpstr>嵌入 OLE 服务器</vt:lpstr>
      </vt:variant>
      <vt:variant>
        <vt:i4>2</vt:i4>
      </vt:variant>
      <vt:variant>
        <vt:lpstr>幻灯片标题</vt:lpstr>
      </vt:variant>
      <vt:variant>
        <vt:i4>56</vt:i4>
      </vt:variant>
    </vt:vector>
  </HeadingPairs>
  <TitlesOfParts>
    <vt:vector size="78" baseType="lpstr">
      <vt:lpstr>Arial</vt:lpstr>
      <vt:lpstr>宋体</vt:lpstr>
      <vt:lpstr>Wingdings</vt:lpstr>
      <vt:lpstr>Times New Roman</vt:lpstr>
      <vt:lpstr>Lucida Sans Unicode</vt:lpstr>
      <vt:lpstr>黑体</vt:lpstr>
      <vt:lpstr>Wingdings 3</vt:lpstr>
      <vt:lpstr>Symbol</vt:lpstr>
      <vt:lpstr>Verdana</vt:lpstr>
      <vt:lpstr>Wingdings 2</vt:lpstr>
      <vt:lpstr>Wingdings</vt:lpstr>
      <vt:lpstr>Wingdings 2</vt:lpstr>
      <vt:lpstr>Tahoma</vt:lpstr>
      <vt:lpstr>Cambria Math</vt:lpstr>
      <vt:lpstr>Cambria Math</vt:lpstr>
      <vt:lpstr>Tahoma</vt:lpstr>
      <vt:lpstr>微软雅黑</vt:lpstr>
      <vt:lpstr>Arial Unicode MS</vt:lpstr>
      <vt:lpstr>Calibri</vt:lpstr>
      <vt:lpstr>聚合</vt:lpstr>
      <vt:lpstr>Word.Document.12</vt:lpstr>
      <vt:lpstr>Word.Document.12</vt:lpstr>
      <vt:lpstr>第六章 –高级加密标准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sjtu</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对称密码</dc:title>
  <dc:creator>Yang</dc:creator>
  <cp:lastModifiedBy>一水</cp:lastModifiedBy>
  <cp:revision>316</cp:revision>
  <dcterms:created xsi:type="dcterms:W3CDTF">2002-08-09T01:27:00Z</dcterms:created>
  <dcterms:modified xsi:type="dcterms:W3CDTF">2021-10-09T02:35:13Z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350012DF63334619B1E3A0BEACC5D579</vt:lpwstr>
  </property>
  <property fmtid="{D5CDD505-2E9C-101B-9397-08002B2CF9AE}" pid="3" name="KSOProductBuildVer">
    <vt:lpwstr>2052-11.1.0.10938</vt:lpwstr>
  </property>
</Properties>
</file>