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62" r:id="rId3"/>
    <p:sldId id="464" r:id="rId5"/>
    <p:sldId id="465" r:id="rId6"/>
    <p:sldId id="548" r:id="rId7"/>
    <p:sldId id="550" r:id="rId8"/>
    <p:sldId id="552" r:id="rId9"/>
    <p:sldId id="553" r:id="rId10"/>
    <p:sldId id="554" r:id="rId11"/>
    <p:sldId id="555" r:id="rId12"/>
    <p:sldId id="556" r:id="rId13"/>
    <p:sldId id="557" r:id="rId14"/>
    <p:sldId id="589" r:id="rId15"/>
    <p:sldId id="559" r:id="rId16"/>
    <p:sldId id="560" r:id="rId17"/>
    <p:sldId id="590" r:id="rId18"/>
    <p:sldId id="561" r:id="rId19"/>
    <p:sldId id="562" r:id="rId20"/>
    <p:sldId id="563" r:id="rId21"/>
    <p:sldId id="564" r:id="rId22"/>
    <p:sldId id="588" r:id="rId23"/>
    <p:sldId id="565" r:id="rId24"/>
    <p:sldId id="566" r:id="rId25"/>
    <p:sldId id="567" r:id="rId26"/>
    <p:sldId id="568" r:id="rId27"/>
    <p:sldId id="569" r:id="rId28"/>
    <p:sldId id="570" r:id="rId29"/>
    <p:sldId id="571" r:id="rId30"/>
    <p:sldId id="572" r:id="rId31"/>
    <p:sldId id="573" r:id="rId32"/>
    <p:sldId id="575" r:id="rId33"/>
    <p:sldId id="576" r:id="rId34"/>
    <p:sldId id="577" r:id="rId35"/>
    <p:sldId id="578" r:id="rId36"/>
    <p:sldId id="579" r:id="rId37"/>
    <p:sldId id="580" r:id="rId38"/>
    <p:sldId id="581" r:id="rId39"/>
    <p:sldId id="583" r:id="rId40"/>
    <p:sldId id="584" r:id="rId41"/>
    <p:sldId id="587" r:id="rId42"/>
    <p:sldId id="585" r:id="rId43"/>
    <p:sldId id="586" r:id="rId44"/>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FF"/>
    <a:srgbClr val="FFFF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27" autoAdjust="0"/>
    <p:restoredTop sz="96366" autoAdjust="0"/>
  </p:normalViewPr>
  <p:slideViewPr>
    <p:cSldViewPr>
      <p:cViewPr varScale="1">
        <p:scale>
          <a:sx n="86" d="100"/>
          <a:sy n="86" d="100"/>
        </p:scale>
        <p:origin x="732"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7" Type="http://schemas.openxmlformats.org/officeDocument/2006/relationships/tableStyles" Target="tableStyles.xml"/><Relationship Id="rId46" Type="http://schemas.openxmlformats.org/officeDocument/2006/relationships/viewProps" Target="viewProps.xml"/><Relationship Id="rId45" Type="http://schemas.openxmlformats.org/officeDocument/2006/relationships/presProps" Target="presProps.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A836182-E864-4C0A-808C-745C6C63856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3331AC8-625D-495E-A8A2-6512C7EE84D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38125C-D93B-4073-99C8-D9E1414B42B0}" type="slidenum">
              <a:rPr lang="en-AU" altLang="zh-CN" smtClean="0"/>
            </a:fld>
            <a:endParaRPr lang="en-AU" altLang="zh-CN"/>
          </a:p>
        </p:txBody>
      </p:sp>
      <p:sp>
        <p:nvSpPr>
          <p:cNvPr id="52227" name="Rectangle 1026"/>
          <p:cNvSpPr>
            <a:spLocks noGrp="1" noRot="1" noChangeAspect="1" noChangeArrowheads="1" noTextEdit="1"/>
          </p:cNvSpPr>
          <p:nvPr>
            <p:ph type="sldImg"/>
          </p:nvPr>
        </p:nvSpPr>
        <p:spPr/>
      </p:sp>
      <p:sp>
        <p:nvSpPr>
          <p:cNvPr id="52228"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hemeOverride" Target="../theme/themeOverride4.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任意多边形 6"/>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endParaRPr lang="en-US" altLang="zh-CN"/>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BB8C76BC-A32E-4906-A586-9FE80CA7184C}"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D3B445B-6525-4D0A-BC94-481CCFCB5B8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C4563452-2AD0-4744-A847-33369E39BCC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36A562B3-4A1E-4816-96A0-8F7A22AF79C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endParaRPr lang="zh-CN" alt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F8F59F92-0093-465A-A32B-548B8133930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84F1D82-E487-475C-8657-095253D299EA}"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2B71F344-712D-403C-8DDA-BE7288020CFC}"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C7671E35-1695-4E72-B1AD-C1201F148FE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D6837AF-B04D-4AA1-B2FE-128A019DEA2D}"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endParaRPr lang="zh-CN" altLang="en-US"/>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BA628B5-8D3F-45EF-9B37-441ABA27575D}"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6" name="任意多边形 5"/>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直角三角形 6"/>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endParaRPr lang="zh-CN" altLang="en-US"/>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lstStyle>
          <a:p>
            <a:pPr>
              <a:defRPr/>
            </a:pPr>
            <a:endParaRPr lang="en-US" altLang="zh-CN"/>
          </a:p>
        </p:txBody>
      </p:sp>
      <p:sp>
        <p:nvSpPr>
          <p:cNvPr id="12" name="页脚占位符 5"/>
          <p:cNvSpPr>
            <a:spLocks noGrp="1"/>
          </p:cNvSpPr>
          <p:nvPr>
            <p:ph type="ftr" sz="quarter" idx="11"/>
          </p:nvPr>
        </p:nvSpPr>
        <p:spPr/>
        <p:txBody>
          <a:bodyPr/>
          <a:lstStyle>
            <a:lvl1pPr>
              <a:defRPr>
                <a:solidFill>
                  <a:schemeClr val="tx1"/>
                </a:solidFill>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a:solidFill>
                  <a:schemeClr val="tx1"/>
                </a:solidFill>
              </a:defRPr>
            </a:lvl1pPr>
          </a:lstStyle>
          <a:p>
            <a:pPr>
              <a:defRPr/>
            </a:pPr>
            <a:fld id="{B1692241-6B1D-43A0-9B9A-C9966DB5950E}"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12" name="任意多边形 11"/>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717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lstStyle>
          <a:p>
            <a:pPr>
              <a:defRPr/>
            </a:pPr>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lstStyle>
          <a:p>
            <a:pPr>
              <a:defRPr/>
            </a:pPr>
            <a:fld id="{C500282D-F9E6-4FC8-8059-555CBD17CF9B}"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p:titleStyle>
    <p:body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00063" y="1268760"/>
            <a:ext cx="8229600" cy="5026297"/>
          </a:xfrm>
        </p:spPr>
        <p:txBody>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本章继续讨论对称密码</a:t>
            </a:r>
            <a:r>
              <a:rPr kumimoji="1" lang="en-US" altLang="zh-CN" sz="2400" kern="0" dirty="0">
                <a:solidFill>
                  <a:srgbClr val="40458C"/>
                </a:solidFill>
                <a:latin typeface="Tahoma" panose="020B0604030504040204"/>
              </a:rPr>
              <a:t>:</a:t>
            </a:r>
            <a:endParaRPr kumimoji="1"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首先，讨论多重加密，特别是目前广泛使用的一种多重加密方案：三重</a:t>
            </a:r>
            <a:r>
              <a:rPr kumimoji="1" lang="en-US" altLang="zh-CN" b="1" kern="0" dirty="0">
                <a:solidFill>
                  <a:srgbClr val="000000"/>
                </a:solidFill>
                <a:latin typeface="Tahoma" panose="020B0604030504040204"/>
                <a:ea typeface="宋体" panose="02010600030101010101" pitchFamily="2" charset="-122"/>
              </a:rPr>
              <a:t>DES</a:t>
            </a:r>
            <a:r>
              <a:rPr kumimoji="1" lang="zh-CN" altLang="en-US" b="1" kern="0" dirty="0">
                <a:solidFill>
                  <a:srgbClr val="000000"/>
                </a:solidFill>
                <a:latin typeface="Tahoma" panose="020B0604030504040204"/>
                <a:ea typeface="宋体" panose="02010600030101010101" pitchFamily="2" charset="-122"/>
              </a:rPr>
              <a:t>。</a:t>
            </a:r>
            <a:endParaRPr kumimoji="1" lang="en-US" altLang="zh-CN"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b="1" kern="0" dirty="0">
                <a:solidFill>
                  <a:srgbClr val="000000"/>
                </a:solidFill>
                <a:latin typeface="Tahoma" panose="020B0604030504040204"/>
                <a:ea typeface="宋体" panose="02010600030101010101" pitchFamily="2" charset="-122"/>
              </a:rPr>
              <a:t>然后，介绍分组密码的工作模式。使用分组密码加密明文有许多种不同的方法，每一种方法都有各自的优点和特定应用环境。</a:t>
            </a:r>
            <a:endParaRPr kumimoji="1" lang="en-US" altLang="zh-CN" b="1" kern="0" dirty="0">
              <a:solidFill>
                <a:srgbClr val="000000"/>
              </a:solidFill>
              <a:latin typeface="Tahoma" panose="020B0604030504040204"/>
              <a:ea typeface="宋体" panose="02010600030101010101" pitchFamily="2" charset="-122"/>
            </a:endParaRPr>
          </a:p>
        </p:txBody>
      </p:sp>
      <p:sp>
        <p:nvSpPr>
          <p:cNvPr id="20482" name="Rectangle 2"/>
          <p:cNvSpPr>
            <a:spLocks noGrp="1" noChangeArrowheads="1"/>
          </p:cNvSpPr>
          <p:nvPr>
            <p:ph type="title"/>
          </p:nvPr>
        </p:nvSpPr>
        <p:spPr>
          <a:xfrm>
            <a:off x="457200" y="346646"/>
            <a:ext cx="8229600" cy="634082"/>
          </a:xfrm>
        </p:spPr>
        <p:txBody>
          <a:bodyPr>
            <a:normAutofit fontScale="90000"/>
          </a:bodyPr>
          <a:lstStyle/>
          <a:p>
            <a:pPr algn="ctr" eaLnBrk="1" fontAlgn="auto" hangingPunct="1">
              <a:spcAft>
                <a:spcPts val="0"/>
              </a:spcAft>
              <a:defRPr/>
            </a:pPr>
            <a:r>
              <a:rPr lang="zh-CN" altLang="en-US" dirty="0"/>
              <a:t>第七章</a:t>
            </a:r>
            <a:r>
              <a:rPr lang="en-US" dirty="0"/>
              <a:t> – </a:t>
            </a:r>
            <a:r>
              <a:rPr lang="zh-CN" altLang="en-US" dirty="0"/>
              <a:t>分组密码的工作模式</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57200" y="1340768"/>
            <a:ext cx="8229600" cy="4351213"/>
          </a:xfrm>
        </p:spPr>
        <p:txBody>
          <a:bodyPr>
            <a:noAutofit/>
          </a:bodyPr>
          <a:lstStyle/>
          <a:p>
            <a:pPr marL="1082675" lvl="2" indent="-457200" eaLnBrk="1" hangingPunct="1">
              <a:lnSpc>
                <a:spcPct val="130000"/>
              </a:lnSpc>
              <a:spcBef>
                <a:spcPct val="20000"/>
              </a:spcBef>
              <a:spcAft>
                <a:spcPts val="1200"/>
              </a:spcAft>
              <a:buClr>
                <a:srgbClr val="4768F5"/>
              </a:buClr>
              <a:buSzPct val="60000"/>
              <a:buFont typeface="Wingdings" panose="05000000000000000000" pitchFamily="2" charset="2"/>
              <a:buChar char="q"/>
            </a:pPr>
            <a:r>
              <a:rPr kumimoji="1" lang="zh-CN" altLang="en-US" sz="2400" b="1" kern="0" dirty="0">
                <a:solidFill>
                  <a:srgbClr val="000000"/>
                </a:solidFill>
                <a:latin typeface="Tahoma" panose="020B0604030504040204"/>
                <a:ea typeface="宋体" panose="02010600030101010101" pitchFamily="2" charset="-122"/>
              </a:rPr>
              <a:t>分组密钥的输入为具有</a:t>
            </a:r>
            <a:r>
              <a:rPr kumimoji="1" lang="en-US" altLang="zh-CN" sz="2400" b="1" kern="0" dirty="0">
                <a:solidFill>
                  <a:srgbClr val="000000"/>
                </a:solidFill>
                <a:latin typeface="Tahoma" panose="020B0604030504040204"/>
                <a:ea typeface="宋体" panose="02010600030101010101" pitchFamily="2" charset="-122"/>
              </a:rPr>
              <a:t>b</a:t>
            </a:r>
            <a:r>
              <a:rPr kumimoji="1" lang="zh-CN" altLang="en-US" sz="2400" b="1" kern="0" dirty="0">
                <a:solidFill>
                  <a:srgbClr val="000000"/>
                </a:solidFill>
                <a:latin typeface="Tahoma" panose="020B0604030504040204"/>
                <a:ea typeface="宋体" panose="02010600030101010101" pitchFamily="2" charset="-122"/>
              </a:rPr>
              <a:t>位固定长度的明文分组和密钥，输出为</a:t>
            </a:r>
            <a:r>
              <a:rPr kumimoji="1" lang="en-US" altLang="zh-CN" sz="2400" b="1" kern="0" dirty="0">
                <a:solidFill>
                  <a:srgbClr val="000000"/>
                </a:solidFill>
                <a:latin typeface="Tahoma" panose="020B0604030504040204"/>
                <a:ea typeface="宋体" panose="02010600030101010101" pitchFamily="2" charset="-122"/>
              </a:rPr>
              <a:t>b</a:t>
            </a:r>
            <a:r>
              <a:rPr kumimoji="1" lang="zh-CN" altLang="en-US" sz="2400" b="1" kern="0" dirty="0">
                <a:solidFill>
                  <a:srgbClr val="000000"/>
                </a:solidFill>
                <a:latin typeface="Tahoma" panose="020B0604030504040204"/>
                <a:ea typeface="宋体" panose="02010600030101010101" pitchFamily="2" charset="-122"/>
              </a:rPr>
              <a:t>位的密文。明文长度若大于</a:t>
            </a:r>
            <a:r>
              <a:rPr kumimoji="1" lang="en-US" altLang="zh-CN" sz="2400" b="1" kern="0" dirty="0">
                <a:solidFill>
                  <a:srgbClr val="000000"/>
                </a:solidFill>
                <a:latin typeface="Tahoma" panose="020B0604030504040204"/>
                <a:ea typeface="宋体" panose="02010600030101010101" pitchFamily="2" charset="-122"/>
              </a:rPr>
              <a:t>b</a:t>
            </a:r>
            <a:r>
              <a:rPr kumimoji="1" lang="zh-CN" altLang="en-US" sz="2400" b="1" kern="0" dirty="0">
                <a:solidFill>
                  <a:srgbClr val="000000"/>
                </a:solidFill>
                <a:latin typeface="Tahoma" panose="020B0604030504040204"/>
                <a:ea typeface="宋体" panose="02010600030101010101" pitchFamily="2" charset="-122"/>
              </a:rPr>
              <a:t>位，可简单将其分成</a:t>
            </a:r>
            <a:r>
              <a:rPr kumimoji="1" lang="en-US" altLang="zh-CN" sz="2400" b="1" kern="0" dirty="0">
                <a:solidFill>
                  <a:srgbClr val="000000"/>
                </a:solidFill>
                <a:latin typeface="Tahoma" panose="020B0604030504040204"/>
                <a:ea typeface="宋体" panose="02010600030101010101" pitchFamily="2" charset="-122"/>
              </a:rPr>
              <a:t>b</a:t>
            </a:r>
            <a:r>
              <a:rPr kumimoji="1" lang="zh-CN" altLang="en-US" sz="2400" b="1" kern="0" dirty="0">
                <a:solidFill>
                  <a:srgbClr val="000000"/>
                </a:solidFill>
                <a:latin typeface="Tahoma" panose="020B0604030504040204"/>
                <a:ea typeface="宋体" panose="02010600030101010101" pitchFamily="2" charset="-122"/>
              </a:rPr>
              <a:t>位一组的块。</a:t>
            </a:r>
            <a:endParaRPr kumimoji="1" lang="en-US" altLang="zh-CN" sz="24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spcAft>
                <a:spcPts val="1200"/>
              </a:spcAft>
              <a:buClr>
                <a:srgbClr val="4768F5"/>
              </a:buClr>
              <a:buSzPct val="60000"/>
              <a:buFont typeface="Wingdings" panose="05000000000000000000" pitchFamily="2" charset="2"/>
              <a:buChar char="q"/>
            </a:pPr>
            <a:r>
              <a:rPr kumimoji="1" lang="zh-CN" altLang="en-US" sz="2400" b="1" kern="0" dirty="0">
                <a:solidFill>
                  <a:srgbClr val="000000"/>
                </a:solidFill>
                <a:latin typeface="Tahoma" panose="020B0604030504040204"/>
                <a:ea typeface="宋体" panose="02010600030101010101" pitchFamily="2" charset="-122"/>
              </a:rPr>
              <a:t>每次使用相同的秘钥对多个分组加密，则会引发许多安全问题。为了将分组密码应用于各种各样的实际应用，</a:t>
            </a:r>
            <a:r>
              <a:rPr kumimoji="1" lang="en-US" altLang="zh-CN" sz="2400" b="1" kern="0" dirty="0">
                <a:solidFill>
                  <a:srgbClr val="000000"/>
                </a:solidFill>
                <a:latin typeface="Tahoma" panose="020B0604030504040204"/>
                <a:ea typeface="宋体" panose="02010600030101010101" pitchFamily="2" charset="-122"/>
              </a:rPr>
              <a:t>NIST</a:t>
            </a:r>
            <a:r>
              <a:rPr kumimoji="1" lang="zh-CN" altLang="en-US" sz="2400" b="1" kern="0" dirty="0">
                <a:solidFill>
                  <a:srgbClr val="000000"/>
                </a:solidFill>
                <a:latin typeface="Tahoma" panose="020B0604030504040204"/>
                <a:ea typeface="宋体" panose="02010600030101010101" pitchFamily="2" charset="-122"/>
              </a:rPr>
              <a:t>定义了</a:t>
            </a:r>
            <a:r>
              <a:rPr kumimoji="1" lang="en-US" altLang="zh-CN" sz="2400" b="1" kern="0" dirty="0">
                <a:solidFill>
                  <a:srgbClr val="000000"/>
                </a:solidFill>
                <a:latin typeface="Tahoma" panose="020B0604030504040204"/>
                <a:ea typeface="宋体" panose="02010600030101010101" pitchFamily="2" charset="-122"/>
              </a:rPr>
              <a:t>5</a:t>
            </a:r>
            <a:r>
              <a:rPr kumimoji="1" lang="zh-CN" altLang="en-US" sz="2400" b="1" kern="0" dirty="0">
                <a:solidFill>
                  <a:srgbClr val="000000"/>
                </a:solidFill>
                <a:latin typeface="Tahoma" panose="020B0604030504040204"/>
                <a:ea typeface="宋体" panose="02010600030101010101" pitchFamily="2" charset="-122"/>
              </a:rPr>
              <a:t>种“工作模式”。</a:t>
            </a:r>
            <a:endParaRPr kumimoji="1" lang="en-US" altLang="zh-CN" sz="24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spcAft>
                <a:spcPts val="1200"/>
              </a:spcAft>
              <a:buClr>
                <a:srgbClr val="4768F5"/>
              </a:buClr>
              <a:buSzPct val="60000"/>
              <a:buFont typeface="Wingdings" panose="05000000000000000000" pitchFamily="2" charset="2"/>
              <a:buChar char="q"/>
            </a:pPr>
            <a:r>
              <a:rPr kumimoji="1" lang="zh-CN" altLang="en-US" sz="2400" b="1" kern="0" dirty="0">
                <a:solidFill>
                  <a:srgbClr val="000000"/>
                </a:solidFill>
                <a:latin typeface="Tahoma" panose="020B0604030504040204"/>
                <a:ea typeface="宋体" panose="02010600030101010101" pitchFamily="2" charset="-122"/>
              </a:rPr>
              <a:t>工作模式是一项增强密码算法或者使算法适应具体应用的技术。</a:t>
            </a:r>
            <a:endParaRPr kumimoji="1" lang="en-US" altLang="zh-CN" sz="2400" b="1" kern="0" dirty="0">
              <a:solidFill>
                <a:srgbClr val="000000"/>
              </a:solidFill>
              <a:latin typeface="Tahoma" panose="020B0604030504040204"/>
              <a:ea typeface="宋体" panose="02010600030101010101" pitchFamily="2" charset="-122"/>
            </a:endParaRPr>
          </a:p>
        </p:txBody>
      </p:sp>
      <p:sp>
        <p:nvSpPr>
          <p:cNvPr id="7"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fontAlgn="auto" hangingPunct="1">
              <a:spcAft>
                <a:spcPts val="0"/>
              </a:spcAft>
              <a:defRPr/>
            </a:pPr>
            <a:r>
              <a:rPr lang="zh-CN" altLang="en-US" sz="2000" dirty="0">
                <a:solidFill>
                  <a:srgbClr val="0070C0"/>
                </a:solidFill>
              </a:rPr>
              <a:t>第七章 </a:t>
            </a:r>
            <a:r>
              <a:rPr lang="en-US" altLang="zh-CN" sz="2000" dirty="0">
                <a:solidFill>
                  <a:srgbClr val="0070C0"/>
                </a:solidFill>
              </a:rPr>
              <a:t>– </a:t>
            </a:r>
            <a:r>
              <a:rPr lang="zh-CN" altLang="en-US" sz="2000" dirty="0">
                <a:solidFill>
                  <a:srgbClr val="0070C0"/>
                </a:solidFill>
              </a:rPr>
              <a:t>分组密码的工作模式</a:t>
            </a:r>
            <a:endParaRPr lang="en-AU" altLang="zh-CN" sz="2000" dirty="0">
              <a:solidFill>
                <a:srgbClr val="0070C0"/>
              </a:solidFill>
              <a:ea typeface="宋体" panose="02010600030101010101" pitchFamily="2" charset="-122"/>
            </a:endParaRPr>
          </a:p>
        </p:txBody>
      </p:sp>
      <p:sp>
        <p:nvSpPr>
          <p:cNvPr id="5" name="Text Box 6"/>
          <p:cNvSpPr txBox="1">
            <a:spLocks noChangeArrowheads="1"/>
          </p:cNvSpPr>
          <p:nvPr/>
        </p:nvSpPr>
        <p:spPr bwMode="auto">
          <a:xfrm>
            <a:off x="0" y="548680"/>
            <a:ext cx="9144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fontAlgn="auto" hangingPunct="1">
              <a:spcAft>
                <a:spcPts val="0"/>
              </a:spcAft>
              <a:defRPr/>
            </a:pPr>
            <a:r>
              <a:rPr lang="zh-CN" altLang="en-US" sz="2800" dirty="0">
                <a:solidFill>
                  <a:srgbClr val="0070C0"/>
                </a:solidFill>
              </a:rPr>
              <a:t>分组密码的工作模式</a:t>
            </a:r>
            <a:endParaRPr lang="en-AU" altLang="zh-CN" sz="2800" dirty="0">
              <a:solidFill>
                <a:srgbClr val="0070C0"/>
              </a:solidFill>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48680"/>
            <a:ext cx="8229600"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下表为对这些模式的总结：</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这</a:t>
            </a:r>
            <a:r>
              <a:rPr lang="en-US" altLang="zh-CN" sz="2000" b="1" kern="0" dirty="0">
                <a:solidFill>
                  <a:srgbClr val="000000"/>
                </a:solidFill>
                <a:latin typeface="Tahoma" panose="020B0604030504040204"/>
                <a:ea typeface="宋体" panose="02010600030101010101" pitchFamily="2" charset="-122"/>
              </a:rPr>
              <a:t>5</a:t>
            </a:r>
            <a:r>
              <a:rPr lang="zh-CN" altLang="en-US" sz="2000" b="1" kern="0" dirty="0">
                <a:solidFill>
                  <a:srgbClr val="000000"/>
                </a:solidFill>
                <a:latin typeface="Tahoma" panose="020B0604030504040204"/>
                <a:ea typeface="宋体" panose="02010600030101010101" pitchFamily="2" charset="-122"/>
              </a:rPr>
              <a:t>种模式实际上覆盖了大量使用分组密码的应用。这些模式可用于包括三重</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和高级加密标准</a:t>
            </a: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在内的任何分组密码。</a:t>
            </a:r>
            <a:endParaRPr lang="en-US" altLang="zh-CN" sz="2000" b="1" kern="0" dirty="0">
              <a:solidFill>
                <a:srgbClr val="000000"/>
              </a:solidFill>
              <a:latin typeface="Tahoma" panose="020B0604030504040204"/>
              <a:ea typeface="宋体" panose="02010600030101010101" pitchFamily="2" charset="-122"/>
            </a:endParaRPr>
          </a:p>
        </p:txBody>
      </p:sp>
      <p:graphicFrame>
        <p:nvGraphicFramePr>
          <p:cNvPr id="2" name="表格 1"/>
          <p:cNvGraphicFramePr>
            <a:graphicFrameLocks noGrp="1"/>
          </p:cNvGraphicFramePr>
          <p:nvPr/>
        </p:nvGraphicFramePr>
        <p:xfrm>
          <a:off x="467544" y="1052736"/>
          <a:ext cx="8280920" cy="3997960"/>
        </p:xfrm>
        <a:graphic>
          <a:graphicData uri="http://schemas.openxmlformats.org/drawingml/2006/table">
            <a:tbl>
              <a:tblPr firstRow="1" bandRow="1">
                <a:tableStyleId>{5C22544A-7EE6-4342-B048-85BDC9FD1C3A}</a:tableStyleId>
              </a:tblPr>
              <a:tblGrid>
                <a:gridCol w="2000568"/>
                <a:gridCol w="3328024"/>
                <a:gridCol w="2952328"/>
              </a:tblGrid>
              <a:tr h="370840">
                <a:tc>
                  <a:txBody>
                    <a:bodyPr/>
                    <a:lstStyle/>
                    <a:p>
                      <a:r>
                        <a:rPr lang="zh-CN" altLang="en-US" dirty="0"/>
                        <a:t>模式</a:t>
                      </a:r>
                      <a:endParaRPr lang="zh-CN" altLang="en-US" dirty="0"/>
                    </a:p>
                  </a:txBody>
                  <a:tcPr/>
                </a:tc>
                <a:tc>
                  <a:txBody>
                    <a:bodyPr/>
                    <a:lstStyle/>
                    <a:p>
                      <a:r>
                        <a:rPr lang="zh-CN" altLang="en-US" dirty="0"/>
                        <a:t>描述</a:t>
                      </a:r>
                      <a:endParaRPr lang="zh-CN" altLang="en-US" dirty="0"/>
                    </a:p>
                  </a:txBody>
                  <a:tcPr/>
                </a:tc>
                <a:tc>
                  <a:txBody>
                    <a:bodyPr/>
                    <a:lstStyle/>
                    <a:p>
                      <a:r>
                        <a:rPr lang="zh-CN" altLang="en-US" dirty="0"/>
                        <a:t>典型应用</a:t>
                      </a:r>
                      <a:endParaRPr lang="zh-CN" altLang="en-US" dirty="0"/>
                    </a:p>
                  </a:txBody>
                  <a:tcPr/>
                </a:tc>
              </a:tr>
              <a:tr h="370840">
                <a:tc>
                  <a:txBody>
                    <a:bodyPr/>
                    <a:lstStyle/>
                    <a:p>
                      <a:r>
                        <a:rPr lang="zh-CN" altLang="en-US" sz="1600" dirty="0"/>
                        <a:t>电码本</a:t>
                      </a:r>
                      <a:r>
                        <a:rPr lang="en-US" altLang="zh-CN" sz="1600" dirty="0"/>
                        <a:t>(ECB)</a:t>
                      </a:r>
                      <a:endParaRPr lang="zh-CN" altLang="en-US" sz="1600" dirty="0"/>
                    </a:p>
                  </a:txBody>
                  <a:tcPr/>
                </a:tc>
                <a:tc>
                  <a:txBody>
                    <a:bodyPr/>
                    <a:lstStyle/>
                    <a:p>
                      <a:r>
                        <a:rPr lang="zh-CN" altLang="en-US" sz="1600" dirty="0"/>
                        <a:t>用相同的秘钥分别对明文分组独自加密</a:t>
                      </a:r>
                      <a:endParaRPr lang="zh-CN" altLang="en-US" sz="1600" dirty="0"/>
                    </a:p>
                  </a:txBody>
                  <a:tcPr/>
                </a:tc>
                <a:tc>
                  <a:txBody>
                    <a:bodyPr/>
                    <a:lstStyle/>
                    <a:p>
                      <a:r>
                        <a:rPr lang="zh-CN" altLang="en-US" sz="1600" dirty="0"/>
                        <a:t>单个数据的安全传输</a:t>
                      </a:r>
                      <a:r>
                        <a:rPr lang="en-US" altLang="zh-CN" sz="1600" dirty="0"/>
                        <a:t>(</a:t>
                      </a:r>
                      <a:r>
                        <a:rPr lang="zh-CN" altLang="en-US" sz="1600" dirty="0"/>
                        <a:t>如一个加密秘钥</a:t>
                      </a:r>
                      <a:r>
                        <a:rPr lang="en-US" altLang="zh-CN" sz="1600" dirty="0"/>
                        <a:t>)</a:t>
                      </a:r>
                      <a:endParaRPr lang="zh-CN" altLang="en-US" sz="1600" dirty="0"/>
                    </a:p>
                  </a:txBody>
                  <a:tcPr/>
                </a:tc>
              </a:tr>
              <a:tr h="370840">
                <a:tc>
                  <a:txBody>
                    <a:bodyPr/>
                    <a:lstStyle/>
                    <a:p>
                      <a:r>
                        <a:rPr lang="zh-CN" altLang="en-US" sz="1600" dirty="0"/>
                        <a:t>密文分组连接</a:t>
                      </a:r>
                      <a:r>
                        <a:rPr lang="en-US" altLang="zh-CN" sz="1600" dirty="0"/>
                        <a:t>(CBC)</a:t>
                      </a:r>
                      <a:endParaRPr lang="zh-CN" altLang="en-US" sz="1600" dirty="0"/>
                    </a:p>
                  </a:txBody>
                  <a:tcPr/>
                </a:tc>
                <a:tc>
                  <a:txBody>
                    <a:bodyPr/>
                    <a:lstStyle/>
                    <a:p>
                      <a:r>
                        <a:rPr lang="zh-CN" altLang="en-US" sz="1600" dirty="0"/>
                        <a:t>加密算法的输入是上一个密文组和下一个明文组的异或</a:t>
                      </a:r>
                      <a:endParaRPr lang="zh-CN" altLang="en-US" sz="1600" dirty="0"/>
                    </a:p>
                  </a:txBody>
                  <a:tcPr/>
                </a:tc>
                <a:tc>
                  <a:txBody>
                    <a:bodyPr/>
                    <a:lstStyle/>
                    <a:p>
                      <a:r>
                        <a:rPr lang="zh-CN" altLang="en-US" sz="1600" dirty="0"/>
                        <a:t>面向分组的通用传输认证</a:t>
                      </a:r>
                      <a:endParaRPr lang="zh-CN" altLang="en-US" sz="1600" dirty="0"/>
                    </a:p>
                  </a:txBody>
                  <a:tcPr/>
                </a:tc>
              </a:tr>
              <a:tr h="370840">
                <a:tc>
                  <a:txBody>
                    <a:bodyPr/>
                    <a:lstStyle/>
                    <a:p>
                      <a:r>
                        <a:rPr lang="zh-CN" altLang="en-US" sz="1600" dirty="0"/>
                        <a:t>密文反馈</a:t>
                      </a:r>
                      <a:r>
                        <a:rPr lang="en-US" altLang="zh-CN" sz="1600" dirty="0"/>
                        <a:t>(CFB)</a:t>
                      </a:r>
                      <a:endParaRPr lang="zh-CN" altLang="en-US" sz="1600" dirty="0"/>
                    </a:p>
                  </a:txBody>
                  <a:tcPr/>
                </a:tc>
                <a:tc>
                  <a:txBody>
                    <a:bodyPr/>
                    <a:lstStyle/>
                    <a:p>
                      <a:r>
                        <a:rPr lang="zh-CN" altLang="en-US" sz="1600" dirty="0"/>
                        <a:t>一次处理</a:t>
                      </a:r>
                      <a:r>
                        <a:rPr lang="en-US" altLang="zh-CN" sz="1600" dirty="0"/>
                        <a:t>s</a:t>
                      </a:r>
                      <a:r>
                        <a:rPr lang="zh-CN" altLang="en-US" sz="1600" dirty="0"/>
                        <a:t>位，上一块密文作为加密算法的输入，产生的伪随机数输出与明文异或作为下一单元的密文</a:t>
                      </a:r>
                      <a:endParaRPr lang="zh-CN" altLang="en-US" sz="1600" dirty="0"/>
                    </a:p>
                  </a:txBody>
                  <a:tcPr/>
                </a:tc>
                <a:tc>
                  <a:txBody>
                    <a:bodyPr/>
                    <a:lstStyle/>
                    <a:p>
                      <a:r>
                        <a:rPr lang="zh-CN" altLang="en-US" sz="1600" dirty="0"/>
                        <a:t>面向数据流的通用传输认证</a:t>
                      </a:r>
                      <a:endParaRPr lang="zh-CN" altLang="en-US" sz="1600" dirty="0"/>
                    </a:p>
                  </a:txBody>
                  <a:tcPr/>
                </a:tc>
              </a:tr>
              <a:tr h="370840">
                <a:tc>
                  <a:txBody>
                    <a:bodyPr/>
                    <a:lstStyle/>
                    <a:p>
                      <a:r>
                        <a:rPr lang="zh-CN" altLang="en-US" sz="1600" dirty="0"/>
                        <a:t>输出反馈</a:t>
                      </a:r>
                      <a:r>
                        <a:rPr lang="en-US" altLang="zh-CN" sz="1600" dirty="0"/>
                        <a:t>(OFB)</a:t>
                      </a:r>
                      <a:endParaRPr lang="zh-CN" altLang="en-US" sz="1600" dirty="0"/>
                    </a:p>
                  </a:txBody>
                  <a:tcPr/>
                </a:tc>
                <a:tc>
                  <a:txBody>
                    <a:bodyPr/>
                    <a:lstStyle/>
                    <a:p>
                      <a:r>
                        <a:rPr lang="zh-CN" altLang="en-US" sz="1600" dirty="0"/>
                        <a:t>与</a:t>
                      </a:r>
                      <a:r>
                        <a:rPr lang="en-US" altLang="zh-CN" sz="1600" dirty="0"/>
                        <a:t>CFB</a:t>
                      </a:r>
                      <a:r>
                        <a:rPr lang="zh-CN" altLang="en-US" sz="1600" dirty="0"/>
                        <a:t>相似，只是加密算法的输入是上一次加密的输出，且使用整个分组</a:t>
                      </a:r>
                      <a:endParaRPr lang="zh-CN" altLang="en-US" sz="1600" dirty="0"/>
                    </a:p>
                  </a:txBody>
                  <a:tcPr/>
                </a:tc>
                <a:tc>
                  <a:txBody>
                    <a:bodyPr/>
                    <a:lstStyle/>
                    <a:p>
                      <a:r>
                        <a:rPr lang="zh-CN" altLang="en-US" sz="1600" dirty="0"/>
                        <a:t>噪声信道上的数据流的传输</a:t>
                      </a:r>
                      <a:r>
                        <a:rPr lang="en-US" altLang="zh-CN" sz="1600" dirty="0"/>
                        <a:t>(</a:t>
                      </a:r>
                      <a:r>
                        <a:rPr lang="zh-CN" altLang="en-US" sz="1600" dirty="0"/>
                        <a:t>如卫星通信</a:t>
                      </a:r>
                      <a:r>
                        <a:rPr lang="en-US" altLang="zh-CN" sz="1600" dirty="0"/>
                        <a:t>)</a:t>
                      </a:r>
                      <a:endParaRPr lang="zh-CN" altLang="en-US" sz="1600" dirty="0"/>
                    </a:p>
                  </a:txBody>
                  <a:tcPr/>
                </a:tc>
              </a:tr>
              <a:tr h="370840">
                <a:tc>
                  <a:txBody>
                    <a:bodyPr/>
                    <a:lstStyle/>
                    <a:p>
                      <a:r>
                        <a:rPr lang="zh-CN" altLang="en-US" sz="1600" dirty="0"/>
                        <a:t>计数器</a:t>
                      </a:r>
                      <a:r>
                        <a:rPr lang="en-US" altLang="zh-CN" sz="1600" dirty="0"/>
                        <a:t>(CTR)</a:t>
                      </a:r>
                      <a:endParaRPr lang="zh-CN" altLang="en-US" sz="1600" dirty="0"/>
                    </a:p>
                  </a:txBody>
                  <a:tcPr/>
                </a:tc>
                <a:tc>
                  <a:txBody>
                    <a:bodyPr/>
                    <a:lstStyle/>
                    <a:p>
                      <a:r>
                        <a:rPr lang="zh-CN" altLang="en-US" sz="1600" dirty="0"/>
                        <a:t>每个明文分组都与一个经过加密的计数器相异或。对每个后续分组计数器递增</a:t>
                      </a:r>
                      <a:endParaRPr lang="zh-CN" altLang="en-US" sz="1600" dirty="0"/>
                    </a:p>
                  </a:txBody>
                  <a:tcPr/>
                </a:tc>
                <a:tc>
                  <a:txBody>
                    <a:bodyPr/>
                    <a:lstStyle/>
                    <a:p>
                      <a:r>
                        <a:rPr lang="zh-CN" altLang="en-US" sz="1600" dirty="0"/>
                        <a:t>面向分组的通用传输</a:t>
                      </a:r>
                      <a:endParaRPr lang="en-US" altLang="zh-CN" sz="1600" dirty="0"/>
                    </a:p>
                    <a:p>
                      <a:r>
                        <a:rPr lang="zh-CN" altLang="en-US" sz="1600" dirty="0"/>
                        <a:t>用于高速需求</a:t>
                      </a:r>
                      <a:endParaRPr lang="zh-CN" altLang="en-US" sz="1600" dirty="0"/>
                    </a:p>
                  </a:txBody>
                  <a:tcPr/>
                </a:tc>
              </a:tr>
            </a:tbl>
          </a:graphicData>
        </a:graphic>
      </p:graphicFrame>
      <p:sp>
        <p:nvSpPr>
          <p:cNvPr id="7"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fontAlgn="auto" hangingPunct="1">
              <a:spcAft>
                <a:spcPts val="0"/>
              </a:spcAft>
              <a:defRPr/>
            </a:pPr>
            <a:r>
              <a:rPr lang="zh-CN" altLang="en-US" sz="2000" dirty="0">
                <a:solidFill>
                  <a:srgbClr val="0070C0"/>
                </a:solidFill>
              </a:rPr>
              <a:t>第七章 </a:t>
            </a:r>
            <a:r>
              <a:rPr lang="en-US" altLang="zh-CN" sz="2000" dirty="0">
                <a:solidFill>
                  <a:srgbClr val="0070C0"/>
                </a:solidFill>
              </a:rPr>
              <a:t>– </a:t>
            </a:r>
            <a:r>
              <a:rPr lang="zh-CN" altLang="en-US" sz="2000" dirty="0">
                <a:solidFill>
                  <a:srgbClr val="0070C0"/>
                </a:solidFill>
              </a:rPr>
              <a:t>分组密码的工作模式</a:t>
            </a:r>
            <a:endParaRPr lang="en-AU" altLang="zh-CN" sz="2000" dirty="0">
              <a:solidFill>
                <a:srgbClr val="0070C0"/>
              </a:solidFill>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68760"/>
            <a:ext cx="8229600" cy="4525963"/>
          </a:xfrm>
        </p:spPr>
        <p:txBody>
          <a:bodyPr>
            <a:noAutofit/>
          </a:bodyPr>
          <a:lstStyle/>
          <a:p>
            <a:pPr marL="900430" lvl="1" indent="-271780" eaLnBrk="1" hangingPunct="1">
              <a:lnSpc>
                <a:spcPct val="120000"/>
              </a:lnSpc>
              <a:spcBef>
                <a:spcPct val="20000"/>
              </a:spcBef>
              <a:spcAft>
                <a:spcPts val="1200"/>
              </a:spcAft>
              <a:buClr>
                <a:srgbClr val="40458C"/>
              </a:buClr>
              <a:buSzPct val="90000"/>
              <a:buFont typeface="Wingdings" panose="05000000000000000000" pitchFamily="2" charset="2"/>
              <a:buChar char="Ø"/>
            </a:pPr>
            <a:r>
              <a:rPr lang="zh-CN" altLang="en-US" sz="2400" kern="0" dirty="0">
                <a:solidFill>
                  <a:srgbClr val="40458C"/>
                </a:solidFill>
                <a:latin typeface="Tahoma" panose="020B0604030504040204"/>
              </a:rPr>
              <a:t>电码本</a:t>
            </a:r>
            <a:r>
              <a:rPr lang="en-US" altLang="zh-CN" sz="2400" kern="0" dirty="0">
                <a:solidFill>
                  <a:srgbClr val="40458C"/>
                </a:solidFill>
                <a:latin typeface="Tahoma" panose="020B0604030504040204"/>
              </a:rPr>
              <a:t>(ECB)</a:t>
            </a:r>
            <a:r>
              <a:rPr lang="zh-CN" altLang="en-US" sz="2400" kern="0" dirty="0">
                <a:solidFill>
                  <a:srgbClr val="40458C"/>
                </a:solidFill>
                <a:latin typeface="Tahoma" panose="020B0604030504040204"/>
              </a:rPr>
              <a:t>模式：</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spcAft>
                <a:spcPts val="1200"/>
              </a:spcAft>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是最简单的模式，一次处理一组明文分组，每次使用相同的密钥加密。</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spcAft>
                <a:spcPts val="1200"/>
              </a:spcAft>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明文若长于</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位，则可简单将其分组成</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位一组的块，有必要则可以对最后一块进行填充。解密也是一次执行一块，且使用相同的秘钥。</a:t>
            </a:r>
            <a:endParaRPr lang="en-AU" altLang="zh-CN" sz="2400" dirty="0">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7.2 </a:t>
            </a:r>
            <a:r>
              <a:rPr lang="zh-CN" altLang="en-US" sz="2800" dirty="0">
                <a:solidFill>
                  <a:srgbClr val="000000"/>
                </a:solidFill>
                <a:latin typeface="黑体" panose="02010609060101010101" pitchFamily="49" charset="-122"/>
              </a:rPr>
              <a:t>电码本模式</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fontAlgn="auto" hangingPunct="1">
              <a:spcAft>
                <a:spcPts val="0"/>
              </a:spcAft>
              <a:defRPr/>
            </a:pPr>
            <a:r>
              <a:rPr lang="zh-CN" altLang="en-US" sz="2000" dirty="0">
                <a:solidFill>
                  <a:srgbClr val="0070C0"/>
                </a:solidFill>
              </a:rPr>
              <a:t>第七章 </a:t>
            </a:r>
            <a:r>
              <a:rPr lang="en-US" altLang="zh-CN" sz="2000" dirty="0">
                <a:solidFill>
                  <a:srgbClr val="0070C0"/>
                </a:solidFill>
              </a:rPr>
              <a:t>– </a:t>
            </a:r>
            <a:r>
              <a:rPr lang="zh-CN" altLang="en-US" sz="2000" dirty="0">
                <a:solidFill>
                  <a:srgbClr val="0070C0"/>
                </a:solidFill>
              </a:rPr>
              <a:t>分组密码的工作模式</a:t>
            </a:r>
            <a:endParaRPr lang="en-AU" altLang="zh-CN" sz="2000" dirty="0">
              <a:solidFill>
                <a:srgbClr val="0070C0"/>
              </a:solidFill>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6003280" y="548680"/>
                <a:ext cx="2693864"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0" lvl="1" indent="0" eaLnBrk="1" hangingPunct="1">
                  <a:lnSpc>
                    <a:spcPct val="120000"/>
                  </a:lnSpc>
                  <a:spcBef>
                    <a:spcPct val="20000"/>
                  </a:spcBef>
                  <a:buClr>
                    <a:srgbClr val="40458C"/>
                  </a:buClr>
                  <a:buSzPct val="90000"/>
                  <a:buNone/>
                </a:pPr>
                <a:r>
                  <a:rPr lang="zh-CN" altLang="en-US" sz="2400" dirty="0">
                    <a:ea typeface="宋体" panose="02010600030101010101" pitchFamily="2" charset="-122"/>
                  </a:rPr>
                  <a:t>图中明文由一串</a:t>
                </a:r>
                <a:r>
                  <a:rPr lang="en-US" altLang="zh-CN" sz="2400" dirty="0">
                    <a:ea typeface="宋体" panose="02010600030101010101" pitchFamily="2" charset="-122"/>
                  </a:rPr>
                  <a:t>b</a:t>
                </a:r>
                <a:r>
                  <a:rPr lang="zh-CN" altLang="en-US" sz="2400" dirty="0">
                    <a:ea typeface="宋体" panose="02010600030101010101" pitchFamily="2" charset="-122"/>
                  </a:rPr>
                  <a:t>位的块组成，记为</a:t>
                </a:r>
                <a14:m>
                  <m:oMath xmlns:m="http://schemas.openxmlformats.org/officeDocument/2006/math">
                    <m:sSub>
                      <m:sSubPr>
                        <m:ctrlPr>
                          <a:rPr lang="en-US" altLang="zh-CN" sz="240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a:ea typeface="宋体" panose="02010600030101010101" pitchFamily="2" charset="-122"/>
                          </a:rPr>
                          <m:t>𝑃</m:t>
                        </m:r>
                      </m:e>
                      <m:sub>
                        <m:r>
                          <a:rPr lang="en-US" altLang="zh-CN" sz="2400" b="0" i="1" smtClean="0">
                            <a:latin typeface="Cambria Math" panose="02040503050406030204"/>
                            <a:ea typeface="宋体" panose="02010600030101010101" pitchFamily="2" charset="-122"/>
                          </a:rPr>
                          <m:t>1</m:t>
                        </m:r>
                      </m:sub>
                    </m:sSub>
                    <m:r>
                      <a:rPr lang="en-US" altLang="zh-CN" sz="2400" b="0" i="1" smtClean="0">
                        <a:latin typeface="Cambria Math" panose="02040503050406030204"/>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a:ea typeface="宋体" panose="02010600030101010101" pitchFamily="2" charset="-122"/>
                          </a:rPr>
                          <m:t>𝑃</m:t>
                        </m:r>
                      </m:e>
                      <m:sub>
                        <m:r>
                          <a:rPr lang="en-US" altLang="zh-CN" sz="2400" b="0" i="1" smtClean="0">
                            <a:latin typeface="Cambria Math" panose="02040503050406030204"/>
                            <a:ea typeface="宋体" panose="02010600030101010101" pitchFamily="2" charset="-122"/>
                          </a:rPr>
                          <m:t>2</m:t>
                        </m:r>
                      </m:sub>
                    </m:sSub>
                    <m:r>
                      <a:rPr lang="en-US" altLang="zh-CN" sz="2400" b="0" i="1" smtClean="0">
                        <a:latin typeface="Cambria Math" panose="02040503050406030204"/>
                        <a:ea typeface="宋体" panose="02010600030101010101" pitchFamily="2" charset="-122"/>
                      </a:rPr>
                      <m:t>,</m:t>
                    </m:r>
                    <m:r>
                      <a:rPr lang="en-US" altLang="zh-CN" sz="2400" b="0" i="1" smtClean="0">
                        <a:latin typeface="Cambria Math" panose="02040503050406030204"/>
                        <a:ea typeface="Cambria Math" panose="02040503050406030204"/>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i="1">
                            <a:latin typeface="Cambria Math" panose="02040503050406030204"/>
                            <a:ea typeface="宋体" panose="02010600030101010101" pitchFamily="2" charset="-122"/>
                          </a:rPr>
                          <m:t>𝑃</m:t>
                        </m:r>
                      </m:e>
                      <m:sub>
                        <m:r>
                          <a:rPr lang="en-US" altLang="zh-CN" sz="2400" b="0" i="1" smtClean="0">
                            <a:latin typeface="Cambria Math" panose="02040503050406030204"/>
                            <a:ea typeface="宋体" panose="02010600030101010101" pitchFamily="2" charset="-122"/>
                          </a:rPr>
                          <m:t>𝑁</m:t>
                        </m:r>
                      </m:sub>
                    </m:sSub>
                  </m:oMath>
                </a14:m>
                <a:r>
                  <a:rPr lang="zh-CN" altLang="en-US" sz="2400" dirty="0">
                    <a:ea typeface="宋体" panose="02010600030101010101" pitchFamily="2" charset="-122"/>
                  </a:rPr>
                  <a:t>，</a:t>
                </a:r>
                <a:endParaRPr lang="en-US" altLang="zh-CN" sz="2400" dirty="0">
                  <a:ea typeface="宋体" panose="02010600030101010101" pitchFamily="2" charset="-122"/>
                </a:endParaRPr>
              </a:p>
              <a:p>
                <a:pPr marL="0" lvl="1" indent="0" eaLnBrk="1" hangingPunct="1">
                  <a:lnSpc>
                    <a:spcPct val="120000"/>
                  </a:lnSpc>
                  <a:spcBef>
                    <a:spcPct val="20000"/>
                  </a:spcBef>
                  <a:buClr>
                    <a:srgbClr val="40458C"/>
                  </a:buClr>
                  <a:buSzPct val="90000"/>
                  <a:buNone/>
                </a:pPr>
                <a:r>
                  <a:rPr lang="zh-CN" altLang="en-US" sz="2400" dirty="0">
                    <a:ea typeface="宋体" panose="02010600030101010101" pitchFamily="2" charset="-122"/>
                  </a:rPr>
                  <a:t>相应的密文分组依次是</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a:ea typeface="宋体" panose="02010600030101010101" pitchFamily="2" charset="-122"/>
                          </a:rPr>
                          <m:t>𝐶</m:t>
                        </m:r>
                      </m:e>
                      <m:sub>
                        <m:r>
                          <a:rPr lang="en-US" altLang="zh-CN" sz="2400" i="1">
                            <a:latin typeface="Cambria Math" panose="02040503050406030204"/>
                            <a:ea typeface="宋体" panose="02010600030101010101" pitchFamily="2" charset="-122"/>
                          </a:rPr>
                          <m:t>1</m:t>
                        </m:r>
                      </m:sub>
                    </m:sSub>
                    <m:r>
                      <a:rPr lang="en-US" altLang="zh-CN" sz="2400" i="1">
                        <a:latin typeface="Cambria Math" panose="02040503050406030204"/>
                        <a:ea typeface="宋体" panose="02010600030101010101" pitchFamily="2" charset="-122"/>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a:ea typeface="宋体" panose="02010600030101010101" pitchFamily="2" charset="-122"/>
                          </a:rPr>
                          <m:t>𝐶</m:t>
                        </m:r>
                      </m:e>
                      <m:sub>
                        <m:r>
                          <a:rPr lang="en-US" altLang="zh-CN" sz="2400" i="1">
                            <a:latin typeface="Cambria Math" panose="02040503050406030204"/>
                            <a:ea typeface="宋体" panose="02010600030101010101" pitchFamily="2" charset="-122"/>
                          </a:rPr>
                          <m:t>2</m:t>
                        </m:r>
                      </m:sub>
                    </m:sSub>
                    <m:r>
                      <a:rPr lang="en-US" altLang="zh-CN" sz="2400" i="1">
                        <a:latin typeface="Cambria Math" panose="02040503050406030204"/>
                        <a:ea typeface="宋体" panose="02010600030101010101" pitchFamily="2" charset="-122"/>
                      </a:rPr>
                      <m:t>,</m:t>
                    </m:r>
                    <m:r>
                      <a:rPr lang="en-US" altLang="zh-CN" sz="2400" i="1">
                        <a:latin typeface="Cambria Math" panose="02040503050406030204"/>
                        <a:ea typeface="Cambria Math" panose="02040503050406030204"/>
                      </a:rPr>
                      <m:t>⋯,</m:t>
                    </m:r>
                    <m:sSub>
                      <m:sSubPr>
                        <m:ctrlPr>
                          <a:rPr lang="en-US" altLang="zh-CN" sz="2400" i="1">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a:ea typeface="宋体" panose="02010600030101010101" pitchFamily="2" charset="-122"/>
                          </a:rPr>
                          <m:t>𝐶</m:t>
                        </m:r>
                      </m:e>
                      <m:sub>
                        <m:r>
                          <a:rPr lang="en-US" altLang="zh-CN" sz="2400" i="1">
                            <a:latin typeface="Cambria Math" panose="02040503050406030204"/>
                            <a:ea typeface="宋体" panose="02010600030101010101" pitchFamily="2" charset="-122"/>
                          </a:rPr>
                          <m:t>𝑁</m:t>
                        </m:r>
                      </m:sub>
                    </m:sSub>
                  </m:oMath>
                </a14:m>
                <a:endParaRPr lang="en-AU" altLang="zh-CN" sz="24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6003280" y="548680"/>
                <a:ext cx="2693864" cy="6309320"/>
              </a:xfrm>
              <a:prstGeom prst="rect">
                <a:avLst/>
              </a:prstGeom>
              <a:blipFill rotWithShape="1">
                <a:blip r:embed="rId1"/>
                <a:stretch>
                  <a:fillRect l="-23" t="-1" r="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7.2 </a:t>
            </a:r>
            <a:r>
              <a:rPr lang="zh-CN" altLang="en-US" sz="2000" dirty="0">
                <a:solidFill>
                  <a:srgbClr val="4F56AD"/>
                </a:solidFill>
                <a:latin typeface="黑体" panose="02010609060101010101" pitchFamily="49" charset="-122"/>
              </a:rPr>
              <a:t>电码本模式</a:t>
            </a:r>
            <a:endParaRPr lang="zh-CN" altLang="en-US" sz="2000" dirty="0">
              <a:solidFill>
                <a:srgbClr val="4F56AD"/>
              </a:solidFill>
              <a:latin typeface="黑体" panose="02010609060101010101" pitchFamily="49" charset="-122"/>
            </a:endParaRPr>
          </a:p>
        </p:txBody>
      </p:sp>
      <p:pic>
        <p:nvPicPr>
          <p:cNvPr id="512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7194" y="669887"/>
            <a:ext cx="5616934" cy="537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720080"/>
                <a:ext cx="8229600" cy="566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802005" lvl="2" indent="-457200" eaLnBrk="1" hangingPunct="1">
                  <a:lnSpc>
                    <a:spcPct val="130000"/>
                  </a:lnSpc>
                  <a:spcBef>
                    <a:spcPct val="20000"/>
                  </a:spcBef>
                  <a:spcAft>
                    <a:spcPts val="1200"/>
                  </a:spcAft>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图中明文由一串</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位的块组成，记为</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a:ea typeface="宋体" panose="02010600030101010101" pitchFamily="2" charset="-122"/>
                          </a:rPr>
                          <m:t>𝑃</m:t>
                        </m:r>
                      </m:e>
                      <m:sub>
                        <m:r>
                          <a:rPr lang="en-US" altLang="zh-CN" sz="2000" b="1" kern="0">
                            <a:solidFill>
                              <a:srgbClr val="000000"/>
                            </a:solidFill>
                            <a:latin typeface="Cambria Math" panose="02040503050406030204"/>
                            <a:ea typeface="宋体" panose="02010600030101010101" pitchFamily="2" charset="-122"/>
                          </a:rPr>
                          <m:t>1</m:t>
                        </m:r>
                      </m:sub>
                    </m:sSub>
                    <m:r>
                      <a:rPr lang="en-US" altLang="zh-CN" sz="2000" b="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a:ea typeface="宋体" panose="02010600030101010101" pitchFamily="2" charset="-122"/>
                          </a:rPr>
                          <m:t>𝑃</m:t>
                        </m:r>
                      </m:e>
                      <m:sub>
                        <m:r>
                          <a:rPr lang="en-US" altLang="zh-CN" sz="2000" b="1" kern="0">
                            <a:solidFill>
                              <a:srgbClr val="000000"/>
                            </a:solidFill>
                            <a:latin typeface="Cambria Math" panose="02040503050406030204"/>
                            <a:ea typeface="宋体" panose="02010600030101010101" pitchFamily="2" charset="-122"/>
                          </a:rPr>
                          <m:t>2</m:t>
                        </m:r>
                      </m:sub>
                    </m:sSub>
                    <m:r>
                      <a:rPr lang="en-US" altLang="zh-CN" sz="2000" b="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a:ea typeface="宋体" panose="02010600030101010101" pitchFamily="2" charset="-122"/>
                          </a:rPr>
                          <m:t>𝑃</m:t>
                        </m:r>
                      </m:e>
                      <m:sub>
                        <m:r>
                          <a:rPr lang="en-US" altLang="zh-CN" sz="2000" b="1" kern="0">
                            <a:solidFill>
                              <a:srgbClr val="000000"/>
                            </a:solidFill>
                            <a:latin typeface="Cambria Math" panose="02040503050406030204"/>
                            <a:ea typeface="宋体" panose="02010600030101010101" pitchFamily="2" charset="-122"/>
                          </a:rPr>
                          <m:t>𝑁</m:t>
                        </m:r>
                      </m:sub>
                    </m:sSub>
                  </m:oMath>
                </a14:m>
                <a:r>
                  <a:rPr lang="zh-CN" altLang="en-US" sz="2000" b="1" kern="0" dirty="0">
                    <a:solidFill>
                      <a:srgbClr val="000000"/>
                    </a:solidFill>
                    <a:latin typeface="Tahoma" panose="020B0604030504040204"/>
                    <a:ea typeface="宋体" panose="02010600030101010101" pitchFamily="2" charset="-122"/>
                  </a:rPr>
                  <a:t>，相应的密文分组依次是</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a:ea typeface="宋体" panose="02010600030101010101" pitchFamily="2" charset="-122"/>
                          </a:rPr>
                          <m:t>𝐶</m:t>
                        </m:r>
                      </m:e>
                      <m:sub>
                        <m:r>
                          <a:rPr lang="en-US" altLang="zh-CN" sz="2000" b="1" kern="0">
                            <a:solidFill>
                              <a:srgbClr val="000000"/>
                            </a:solidFill>
                            <a:latin typeface="Cambria Math" panose="02040503050406030204"/>
                            <a:ea typeface="宋体" panose="02010600030101010101" pitchFamily="2" charset="-122"/>
                          </a:rPr>
                          <m:t>1</m:t>
                        </m:r>
                      </m:sub>
                    </m:sSub>
                    <m:r>
                      <a:rPr lang="en-US" altLang="zh-CN" sz="2000" b="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a:ea typeface="宋体" panose="02010600030101010101" pitchFamily="2" charset="-122"/>
                          </a:rPr>
                          <m:t>𝐶</m:t>
                        </m:r>
                      </m:e>
                      <m:sub>
                        <m:r>
                          <a:rPr lang="en-US" altLang="zh-CN" sz="2000" b="1" kern="0">
                            <a:solidFill>
                              <a:srgbClr val="000000"/>
                            </a:solidFill>
                            <a:latin typeface="Cambria Math" panose="02040503050406030204"/>
                            <a:ea typeface="宋体" panose="02010600030101010101" pitchFamily="2" charset="-122"/>
                          </a:rPr>
                          <m:t>2</m:t>
                        </m:r>
                      </m:sub>
                    </m:sSub>
                    <m:r>
                      <a:rPr lang="en-US" altLang="zh-CN" sz="2000" b="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a:ea typeface="宋体" panose="02010600030101010101" pitchFamily="2" charset="-122"/>
                          </a:rPr>
                          <m:t>𝐶</m:t>
                        </m:r>
                      </m:e>
                      <m:sub>
                        <m:r>
                          <a:rPr lang="en-US" altLang="zh-CN" sz="2000" b="1" kern="0">
                            <a:solidFill>
                              <a:srgbClr val="000000"/>
                            </a:solidFill>
                            <a:latin typeface="Cambria Math" panose="02040503050406030204"/>
                            <a:ea typeface="宋体" panose="02010600030101010101" pitchFamily="2" charset="-122"/>
                          </a:rPr>
                          <m:t>𝑁</m:t>
                        </m:r>
                      </m:sub>
                    </m:sSub>
                  </m:oMath>
                </a14:m>
                <a:r>
                  <a:rPr lang="zh-CN" altLang="en-US" sz="2000" b="1" kern="0" dirty="0">
                    <a:solidFill>
                      <a:srgbClr val="000000"/>
                    </a:solidFill>
                    <a:latin typeface="Tahoma" panose="020B0604030504040204"/>
                    <a:ea typeface="宋体" panose="02010600030101010101" pitchFamily="2" charset="-122"/>
                  </a:rPr>
                  <a:t>。我们可以如下定义</a:t>
                </a:r>
                <a:r>
                  <a:rPr lang="en-US" altLang="zh-CN" sz="2000" b="1" kern="0" dirty="0">
                    <a:solidFill>
                      <a:srgbClr val="000000"/>
                    </a:solidFill>
                    <a:latin typeface="Tahoma" panose="020B0604030504040204"/>
                    <a:ea typeface="宋体" panose="02010600030101010101" pitchFamily="2" charset="-122"/>
                  </a:rPr>
                  <a:t>ECB</a:t>
                </a:r>
                <a:r>
                  <a:rPr lang="zh-CN" altLang="en-US" sz="2000" b="1" kern="0" dirty="0">
                    <a:solidFill>
                      <a:srgbClr val="000000"/>
                    </a:solidFill>
                    <a:latin typeface="Tahoma" panose="020B0604030504040204"/>
                    <a:ea typeface="宋体" panose="02010600030101010101" pitchFamily="2" charset="-122"/>
                  </a:rPr>
                  <a:t>模式。</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spcAft>
                    <a:spcPts val="1200"/>
                  </a:spcAft>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spcAft>
                    <a:spcPts val="1200"/>
                  </a:spcAft>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ECB</a:t>
                </a:r>
                <a:r>
                  <a:rPr lang="zh-CN" altLang="en-US" sz="2000" b="1" kern="0" dirty="0">
                    <a:solidFill>
                      <a:srgbClr val="000000"/>
                    </a:solidFill>
                    <a:latin typeface="Tahoma" panose="020B0604030504040204"/>
                    <a:ea typeface="宋体" panose="02010600030101010101" pitchFamily="2" charset="-122"/>
                  </a:rPr>
                  <a:t>模式特别适用于数据较少的情况，比如加密秘钥。因此，若想安全传输一个</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或</a:t>
                </a: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秘钥，选择这种模式是合适的。</a:t>
                </a:r>
                <a:endParaRPr lang="en-US" altLang="zh-CN" sz="2000" b="1" kern="0" dirty="0">
                  <a:solidFill>
                    <a:srgbClr val="000000"/>
                  </a:solidFill>
                  <a:latin typeface="Tahoma" panose="020B0604030504040204"/>
                  <a:ea typeface="宋体" panose="02010600030101010101" pitchFamily="2" charset="-122"/>
                </a:endParaRPr>
              </a:p>
              <a:p>
                <a:pPr marL="802005" lvl="2" indent="-457200" eaLnBrk="1" hangingPunct="1">
                  <a:lnSpc>
                    <a:spcPct val="130000"/>
                  </a:lnSpc>
                  <a:spcBef>
                    <a:spcPct val="20000"/>
                  </a:spcBef>
                  <a:spcAft>
                    <a:spcPts val="1200"/>
                  </a:spcAft>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ECB</a:t>
                </a:r>
                <a:r>
                  <a:rPr lang="zh-CN" altLang="en-US" sz="2000" b="1" kern="0" dirty="0">
                    <a:solidFill>
                      <a:srgbClr val="000000"/>
                    </a:solidFill>
                    <a:latin typeface="Tahoma" panose="020B0604030504040204"/>
                    <a:ea typeface="宋体" panose="02010600030101010101" pitchFamily="2" charset="-122"/>
                  </a:rPr>
                  <a:t>最重要的特征是一段消息中若有几个相同的明文组，那么密文也将出现几个相同的密文组。</a:t>
                </a:r>
                <a:endParaRPr lang="en-AU"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720080"/>
                <a:ext cx="8229600" cy="5661248"/>
              </a:xfrm>
              <a:prstGeom prst="rect">
                <a:avLst/>
              </a:prstGeom>
              <a:blipFill rotWithShape="1">
                <a:blip r:embed="rId1"/>
                <a:stretch>
                  <a:fillRect l="-2" t="-11" r="2"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7.2 </a:t>
            </a:r>
            <a:r>
              <a:rPr lang="zh-CN" altLang="en-US" sz="2000" dirty="0">
                <a:solidFill>
                  <a:srgbClr val="4F56AD"/>
                </a:solidFill>
                <a:latin typeface="黑体" panose="02010609060101010101" pitchFamily="49" charset="-122"/>
              </a:rPr>
              <a:t>电码本模式</a:t>
            </a:r>
            <a:endParaRPr lang="zh-CN" altLang="en-US" sz="2000" dirty="0">
              <a:solidFill>
                <a:srgbClr val="4F56AD"/>
              </a:solidFill>
              <a:latin typeface="黑体" panose="02010609060101010101" pitchFamily="49" charset="-122"/>
            </a:endParaRPr>
          </a:p>
        </p:txBody>
      </p:sp>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nvGraphicFramePr>
            <p:xfrm>
              <a:off x="1379983" y="1793511"/>
              <a:ext cx="7008441" cy="411353"/>
            </p:xfrm>
            <a:graphic>
              <a:graphicData uri="http://schemas.openxmlformats.org/drawingml/2006/table">
                <a:tbl>
                  <a:tblPr firstRow="1" bandRow="1">
                    <a:tableStyleId>{5C22544A-7EE6-4342-B048-85BDC9FD1C3A}</a:tableStyleId>
                  </a:tblPr>
                  <a:tblGrid>
                    <a:gridCol w="998743"/>
                    <a:gridCol w="2981773"/>
                    <a:gridCol w="3027925"/>
                  </a:tblGrid>
                  <a:tr h="370840">
                    <a:tc>
                      <a:txBody>
                        <a:bodyPr/>
                        <a:lstStyle/>
                        <a:p>
                          <a:r>
                            <a:rPr lang="en-US" altLang="zh-CN" dirty="0">
                              <a:solidFill>
                                <a:schemeClr val="tx1"/>
                              </a:solidFill>
                            </a:rPr>
                            <a:t>ECB</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a:rPr>
                                    <m:t>𝑪</m:t>
                                  </m:r>
                                </m:e>
                                <m:sub>
                                  <m:r>
                                    <a:rPr lang="en-US" altLang="zh-CN" b="1" i="1" smtClean="0">
                                      <a:solidFill>
                                        <a:schemeClr val="tx1"/>
                                      </a:solidFill>
                                      <a:latin typeface="Cambria Math" panose="02040503050406030204"/>
                                    </a:rPr>
                                    <m:t>𝒋</m:t>
                                  </m:r>
                                </m:sub>
                              </m:sSub>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𝑬</m:t>
                              </m:r>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𝑲</m:t>
                              </m:r>
                              <m:r>
                                <a:rPr lang="en-US" altLang="zh-CN" b="1" i="1" smtClean="0">
                                  <a:solidFill>
                                    <a:schemeClr val="tx1"/>
                                  </a:solidFill>
                                  <a:latin typeface="Cambria Math" panose="02040503050406030204"/>
                                </a:rPr>
                                <m:t>,</m:t>
                              </m:r>
                              <m:sSub>
                                <m:sSubPr>
                                  <m:ctrlPr>
                                    <a:rPr lang="en-US" altLang="zh-CN"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a:rPr>
                                    <m:t>𝑷</m:t>
                                  </m:r>
                                </m:e>
                                <m:sub>
                                  <m:r>
                                    <a:rPr lang="en-US" altLang="zh-CN" b="1" i="1" smtClean="0">
                                      <a:solidFill>
                                        <a:schemeClr val="tx1"/>
                                      </a:solidFill>
                                      <a:latin typeface="Cambria Math" panose="02040503050406030204"/>
                                    </a:rPr>
                                    <m:t>𝒋</m:t>
                                  </m:r>
                                </m:sub>
                              </m:sSub>
                              <m:r>
                                <a:rPr lang="en-US" altLang="zh-CN" b="1" i="1" smtClean="0">
                                  <a:solidFill>
                                    <a:schemeClr val="tx1"/>
                                  </a:solidFill>
                                  <a:latin typeface="Cambria Math" panose="02040503050406030204"/>
                                </a:rPr>
                                <m:t>)</m:t>
                              </m:r>
                            </m:oMath>
                          </a14:m>
                          <a:r>
                            <a:rPr lang="zh-CN" altLang="en-US" dirty="0">
                              <a:solidFill>
                                <a:schemeClr val="tx1"/>
                              </a:solidFill>
                            </a:rPr>
                            <a:t>   </a:t>
                          </a:r>
                          <a14:m>
                            <m:oMath xmlns:m="http://schemas.openxmlformats.org/officeDocument/2006/math">
                              <m:r>
                                <a:rPr lang="en-US" altLang="zh-CN" b="1" i="1" smtClean="0">
                                  <a:solidFill>
                                    <a:schemeClr val="tx1"/>
                                  </a:solidFill>
                                  <a:latin typeface="Cambria Math" panose="02040503050406030204"/>
                                </a:rPr>
                                <m:t>𝒋</m:t>
                              </m:r>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𝟏</m:t>
                              </m:r>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𝑵</m:t>
                              </m:r>
                            </m:oMath>
                          </a14:m>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a:rPr>
                                      <m:t>𝑷</m:t>
                                    </m:r>
                                  </m:e>
                                  <m:sub>
                                    <m:r>
                                      <a:rPr lang="en-US" altLang="zh-CN" b="1" i="1" smtClean="0">
                                        <a:solidFill>
                                          <a:schemeClr val="tx1"/>
                                        </a:solidFill>
                                        <a:latin typeface="Cambria Math" panose="02040503050406030204"/>
                                      </a:rPr>
                                      <m:t>𝒋</m:t>
                                    </m:r>
                                  </m:sub>
                                </m:sSub>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𝑫</m:t>
                                </m:r>
                                <m:d>
                                  <m:dPr>
                                    <m:ctrlPr>
                                      <a:rPr lang="en-US" altLang="zh-CN" b="1" i="1" smtClean="0">
                                        <a:solidFill>
                                          <a:schemeClr val="tx1"/>
                                        </a:solidFill>
                                        <a:latin typeface="Cambria Math" panose="02040503050406030204" pitchFamily="18" charset="0"/>
                                      </a:rPr>
                                    </m:ctrlPr>
                                  </m:dPr>
                                  <m:e>
                                    <m:r>
                                      <a:rPr lang="en-US" altLang="zh-CN" b="1" i="1" smtClean="0">
                                        <a:solidFill>
                                          <a:schemeClr val="tx1"/>
                                        </a:solidFill>
                                        <a:latin typeface="Cambria Math" panose="02040503050406030204"/>
                                      </a:rPr>
                                      <m:t>𝑲</m:t>
                                    </m:r>
                                    <m:r>
                                      <a:rPr lang="en-US" altLang="zh-CN" b="1" i="1" smtClean="0">
                                        <a:solidFill>
                                          <a:schemeClr val="tx1"/>
                                        </a:solidFill>
                                        <a:latin typeface="Cambria Math" panose="02040503050406030204"/>
                                      </a:rPr>
                                      <m:t>,</m:t>
                                    </m:r>
                                    <m:sSub>
                                      <m:sSubPr>
                                        <m:ctrlPr>
                                          <a:rPr lang="en-US" altLang="zh-CN"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a:rPr>
                                          <m:t>𝑪</m:t>
                                        </m:r>
                                      </m:e>
                                      <m:sub>
                                        <m:r>
                                          <a:rPr lang="en-US" altLang="zh-CN" b="1" i="1" smtClean="0">
                                            <a:solidFill>
                                              <a:schemeClr val="tx1"/>
                                            </a:solidFill>
                                            <a:latin typeface="Cambria Math" panose="02040503050406030204"/>
                                          </a:rPr>
                                          <m:t>𝒋</m:t>
                                        </m:r>
                                      </m:sub>
                                    </m:sSub>
                                  </m:e>
                                </m:d>
                                <m:r>
                                  <a:rPr lang="en-US" altLang="zh-CN" b="1" i="1" smtClean="0">
                                    <a:solidFill>
                                      <a:schemeClr val="tx1"/>
                                    </a:solidFill>
                                    <a:latin typeface="Cambria Math" panose="02040503050406030204"/>
                                  </a:rPr>
                                  <m:t>     </m:t>
                                </m:r>
                                <m:r>
                                  <a:rPr lang="en-US" altLang="zh-CN" b="1" i="1" smtClean="0">
                                    <a:solidFill>
                                      <a:schemeClr val="tx1"/>
                                    </a:solidFill>
                                    <a:latin typeface="Cambria Math" panose="02040503050406030204"/>
                                  </a:rPr>
                                  <m:t>𝒋</m:t>
                                </m:r>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𝟏</m:t>
                                </m:r>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𝑵</m:t>
                                </m:r>
                              </m:oMath>
                            </m:oMathPara>
                          </a14:m>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2" name="表格 1"/>
              <p:cNvGraphicFramePr>
                <a:graphicFrameLocks noGrp="1"/>
              </p:cNvGraphicFramePr>
              <p:nvPr/>
            </p:nvGraphicFramePr>
            <p:xfrm>
              <a:off x="1379983" y="1793511"/>
              <a:ext cx="7008441" cy="411353"/>
            </p:xfrm>
            <a:graphic>
              <a:graphicData uri="http://schemas.openxmlformats.org/drawingml/2006/table">
                <a:tbl>
                  <a:tblPr firstRow="1" bandRow="1">
                    <a:tableStyleId>{5C22544A-7EE6-4342-B048-85BDC9FD1C3A}</a:tableStyleId>
                  </a:tblPr>
                  <a:tblGrid>
                    <a:gridCol w="998743"/>
                    <a:gridCol w="2981773"/>
                    <a:gridCol w="3027925"/>
                  </a:tblGrid>
                  <a:tr h="405765">
                    <a:tc>
                      <a:txBody>
                        <a:bodyPr/>
                        <a:lstStyle/>
                        <a:p>
                          <a:r>
                            <a:rPr lang="en-US" altLang="zh-CN" dirty="0">
                              <a:solidFill>
                                <a:schemeClr val="tx1"/>
                              </a:solidFill>
                            </a:rPr>
                            <a:t>ECB</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blipFill>
                      </a:tcPr>
                    </a:tc>
                  </a:tr>
                </a:tbl>
              </a:graphicData>
            </a:graphic>
          </p:graphicFrame>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764704"/>
            <a:ext cx="8229600" cy="41044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spcAft>
                <a:spcPts val="1200"/>
              </a:spcAft>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对于很长的消息，</a:t>
            </a:r>
            <a:r>
              <a:rPr lang="en-US" altLang="zh-CN" sz="2000" b="1" kern="0" dirty="0">
                <a:solidFill>
                  <a:srgbClr val="000000"/>
                </a:solidFill>
                <a:latin typeface="Tahoma" panose="020B0604030504040204"/>
                <a:ea typeface="宋体" panose="02010600030101010101" pitchFamily="2" charset="-122"/>
              </a:rPr>
              <a:t>ECB</a:t>
            </a:r>
            <a:r>
              <a:rPr lang="zh-CN" altLang="en-US" sz="2000" b="1" kern="0" dirty="0">
                <a:solidFill>
                  <a:srgbClr val="000000"/>
                </a:solidFill>
                <a:latin typeface="Tahoma" panose="020B0604030504040204"/>
                <a:ea typeface="宋体" panose="02010600030101010101" pitchFamily="2" charset="-122"/>
              </a:rPr>
              <a:t>模型可能不安全。如果消息是非结构化的，密码分析者可能利用这些规律特征来破译。</a:t>
            </a:r>
            <a:endParaRPr lang="en-US" altLang="zh-CN" sz="2000"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spcAft>
                <a:spcPts val="1200"/>
              </a:spcAft>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若已知这段消息总是以某些固定的字符开头，密码分析者就可以拥有大量已知明密文对以开展攻击。</a:t>
            </a:r>
            <a:endParaRPr lang="en-US" altLang="zh-CN" sz="2000"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spcAft>
                <a:spcPts val="1200"/>
              </a:spcAft>
              <a:buClr>
                <a:srgbClr val="4768F5"/>
              </a:buClr>
              <a:buSzPct val="60000"/>
              <a:buNone/>
            </a:pP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若消息有重复的成分，且重复的周期正好是</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位的倍数，分析者就能辨识出这些成分，然后可以用代换或者重排这些块的方法进行攻击。</a:t>
            </a:r>
            <a:endParaRPr lang="en-AU"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7.2 </a:t>
            </a:r>
            <a:r>
              <a:rPr lang="zh-CN" altLang="en-US" sz="2000" dirty="0">
                <a:solidFill>
                  <a:srgbClr val="4F56AD"/>
                </a:solidFill>
                <a:latin typeface="黑体" panose="02010609060101010101" pitchFamily="49" charset="-122"/>
              </a:rPr>
              <a:t>电码本模式</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720080"/>
                <a:ext cx="8229600" cy="566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spcAft>
                    <a:spcPts val="1200"/>
                  </a:spcAft>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对于更复杂的工作模式，参考文件列出了下面一些标准和性质，一般对那些优于</a:t>
                </a:r>
                <a:r>
                  <a:rPr lang="en-US" altLang="zh-CN" sz="2000" b="1" kern="0" dirty="0">
                    <a:solidFill>
                      <a:srgbClr val="000000"/>
                    </a:solidFill>
                    <a:latin typeface="Tahoma" panose="020B0604030504040204"/>
                    <a:ea typeface="宋体" panose="02010600030101010101" pitchFamily="2" charset="-122"/>
                  </a:rPr>
                  <a:t>ECB</a:t>
                </a:r>
                <a:r>
                  <a:rPr lang="zh-CN" altLang="en-US" sz="2000" b="1" kern="0" dirty="0">
                    <a:solidFill>
                      <a:srgbClr val="000000"/>
                    </a:solidFill>
                    <a:latin typeface="Tahoma" panose="020B0604030504040204"/>
                    <a:ea typeface="宋体" panose="02010600030101010101" pitchFamily="2" charset="-122"/>
                  </a:rPr>
                  <a:t>的分组密码工作模式进行评估和实施：</a:t>
                </a:r>
                <a:endParaRPr lang="en-US" altLang="zh-CN" sz="2000" b="1" kern="0" dirty="0">
                  <a:solidFill>
                    <a:srgbClr val="000000"/>
                  </a:solidFill>
                  <a:latin typeface="Tahoma" panose="020B0604030504040204"/>
                  <a:ea typeface="宋体" panose="02010600030101010101" pitchFamily="2" charset="-122"/>
                </a:endParaRPr>
              </a:p>
              <a:p>
                <a:pPr marL="968375" lvl="2" indent="-342900" eaLnBrk="1" hangingPunct="1">
                  <a:lnSpc>
                    <a:spcPct val="130000"/>
                  </a:lnSpc>
                  <a:spcBef>
                    <a:spcPct val="20000"/>
                  </a:spcBef>
                  <a:spcAft>
                    <a:spcPts val="0"/>
                  </a:spcAft>
                  <a:buClr>
                    <a:srgbClr val="4768F5"/>
                  </a:buClr>
                  <a:buSzPct val="60000"/>
                  <a:buFont typeface="Wingdings" panose="05000000000000000000" pitchFamily="2" charset="2"/>
                  <a:buChar char="l"/>
                </a:pPr>
                <a:r>
                  <a:rPr lang="zh-CN" altLang="en-US" sz="2000" b="1" dirty="0">
                    <a:solidFill>
                      <a:srgbClr val="FF0000"/>
                    </a:solidFill>
                    <a:ea typeface="宋体" panose="02010600030101010101" pitchFamily="2" charset="-122"/>
                  </a:rPr>
                  <a:t>总体比较：</a:t>
                </a:r>
                <a:r>
                  <a:rPr lang="zh-CN" altLang="en-US" sz="2000" b="1" kern="0" dirty="0">
                    <a:solidFill>
                      <a:srgbClr val="000000"/>
                    </a:solidFill>
                    <a:latin typeface="Tahoma" panose="020B0604030504040204"/>
                    <a:ea typeface="宋体" panose="02010600030101010101" pitchFamily="2" charset="-122"/>
                  </a:rPr>
                  <a:t>与</a:t>
                </a:r>
                <a:r>
                  <a:rPr lang="en-US" altLang="zh-CN" sz="2000" b="1" kern="0" dirty="0">
                    <a:solidFill>
                      <a:srgbClr val="000000"/>
                    </a:solidFill>
                    <a:latin typeface="Tahoma" panose="020B0604030504040204"/>
                    <a:ea typeface="宋体" panose="02010600030101010101" pitchFamily="2" charset="-122"/>
                  </a:rPr>
                  <a:t>ECB</a:t>
                </a:r>
                <a:r>
                  <a:rPr lang="zh-CN" altLang="en-US" sz="2000" b="1" kern="0" dirty="0">
                    <a:solidFill>
                      <a:srgbClr val="000000"/>
                    </a:solidFill>
                    <a:latin typeface="Tahoma" panose="020B0604030504040204"/>
                    <a:ea typeface="宋体" panose="02010600030101010101" pitchFamily="2" charset="-122"/>
                  </a:rPr>
                  <a:t>模式加解密相比较，加密和解密需要额外的操作。</a:t>
                </a:r>
                <a:endParaRPr lang="en-US" altLang="zh-CN" sz="2000" b="1" kern="0" dirty="0">
                  <a:solidFill>
                    <a:srgbClr val="000000"/>
                  </a:solidFill>
                  <a:latin typeface="Tahoma" panose="020B0604030504040204"/>
                  <a:ea typeface="宋体" panose="02010600030101010101" pitchFamily="2" charset="-122"/>
                </a:endParaRPr>
              </a:p>
              <a:p>
                <a:pPr marL="968375" lvl="2" indent="-342900" eaLnBrk="1" hangingPunct="1">
                  <a:lnSpc>
                    <a:spcPct val="130000"/>
                  </a:lnSpc>
                  <a:spcBef>
                    <a:spcPct val="20000"/>
                  </a:spcBef>
                  <a:spcAft>
                    <a:spcPts val="0"/>
                  </a:spcAft>
                  <a:buClr>
                    <a:srgbClr val="4768F5"/>
                  </a:buClr>
                  <a:buSzPct val="60000"/>
                  <a:buFont typeface="Wingdings" panose="05000000000000000000" pitchFamily="2" charset="2"/>
                  <a:buChar char="l"/>
                </a:pPr>
                <a:r>
                  <a:rPr lang="zh-CN" altLang="en-US" sz="2000" b="1" dirty="0">
                    <a:solidFill>
                      <a:srgbClr val="FF0000"/>
                    </a:solidFill>
                    <a:ea typeface="宋体" panose="02010600030101010101" pitchFamily="2" charset="-122"/>
                  </a:rPr>
                  <a:t>错误恢复：</a:t>
                </a:r>
                <a:r>
                  <a:rPr lang="zh-CN" altLang="en-US" sz="2000" b="1" kern="0" dirty="0">
                    <a:solidFill>
                      <a:srgbClr val="000000"/>
                    </a:solidFill>
                    <a:latin typeface="Tahoma" panose="020B0604030504040204"/>
                    <a:ea typeface="宋体" panose="02010600030101010101" pitchFamily="2" charset="-122"/>
                  </a:rPr>
                  <a:t>第</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𝒊</m:t>
                    </m:r>
                  </m:oMath>
                </a14:m>
                <a:r>
                  <a:rPr lang="zh-CN" altLang="en-US" sz="2000" b="1" kern="0" dirty="0">
                    <a:solidFill>
                      <a:srgbClr val="000000"/>
                    </a:solidFill>
                    <a:latin typeface="Tahoma" panose="020B0604030504040204"/>
                    <a:ea typeface="宋体" panose="02010600030101010101" pitchFamily="2" charset="-122"/>
                  </a:rPr>
                  <a:t>个密文分组的错误会只被模式同步后的一些明文分组继承。</a:t>
                </a:r>
                <a:endParaRPr lang="en-US" altLang="zh-CN" sz="2000" b="1" kern="0" dirty="0">
                  <a:solidFill>
                    <a:srgbClr val="000000"/>
                  </a:solidFill>
                  <a:latin typeface="Tahoma" panose="020B0604030504040204"/>
                  <a:ea typeface="宋体" panose="02010600030101010101" pitchFamily="2" charset="-122"/>
                </a:endParaRPr>
              </a:p>
              <a:p>
                <a:pPr marL="968375" lvl="2" indent="-342900" eaLnBrk="1" hangingPunct="1">
                  <a:lnSpc>
                    <a:spcPct val="130000"/>
                  </a:lnSpc>
                  <a:spcBef>
                    <a:spcPct val="20000"/>
                  </a:spcBef>
                  <a:buClr>
                    <a:srgbClr val="4768F5"/>
                  </a:buClr>
                  <a:buSzPct val="60000"/>
                  <a:buFont typeface="Wingdings" panose="05000000000000000000" pitchFamily="2" charset="2"/>
                  <a:buChar char="l"/>
                </a:pPr>
                <a:r>
                  <a:rPr lang="zh-CN" altLang="en-US" sz="2000" b="1" dirty="0">
                    <a:solidFill>
                      <a:srgbClr val="FF0000"/>
                    </a:solidFill>
                    <a:ea typeface="宋体" panose="02010600030101010101" pitchFamily="2" charset="-122"/>
                  </a:rPr>
                  <a:t>错误传播：</a:t>
                </a:r>
                <a:r>
                  <a:rPr lang="zh-CN" altLang="en-US" sz="2000" b="1" kern="0" dirty="0">
                    <a:solidFill>
                      <a:srgbClr val="000000"/>
                    </a:solidFill>
                    <a:latin typeface="Tahoma" panose="020B0604030504040204"/>
                    <a:ea typeface="宋体" panose="02010600030101010101" pitchFamily="2" charset="-122"/>
                  </a:rPr>
                  <a:t>第</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𝒊</m:t>
                    </m:r>
                  </m:oMath>
                </a14:m>
                <a:r>
                  <a:rPr lang="zh-CN" altLang="en-US" sz="2000" b="1" kern="0" dirty="0">
                    <a:solidFill>
                      <a:srgbClr val="000000"/>
                    </a:solidFill>
                    <a:latin typeface="Tahoma" panose="020B0604030504040204"/>
                    <a:ea typeface="宋体" panose="02010600030101010101" pitchFamily="2" charset="-122"/>
                  </a:rPr>
                  <a:t>个密文分组的错误会被第</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𝒊</m:t>
                    </m:r>
                  </m:oMath>
                </a14:m>
                <a:r>
                  <a:rPr lang="zh-CN" altLang="en-US" sz="2000" b="1" kern="0" dirty="0">
                    <a:solidFill>
                      <a:srgbClr val="000000"/>
                    </a:solidFill>
                    <a:latin typeface="Tahoma" panose="020B0604030504040204"/>
                    <a:ea typeface="宋体" panose="02010600030101010101" pitchFamily="2" charset="-122"/>
                  </a:rPr>
                  <a:t>组及其后所有明文分组继承，这意味着一位错误发生在密文分组传输的过程而不是明文分组加密的计算错误。</a:t>
                </a:r>
                <a:endParaRPr lang="en-US" altLang="zh-CN" sz="2000" b="1" kern="0" dirty="0">
                  <a:solidFill>
                    <a:srgbClr val="000000"/>
                  </a:solidFill>
                  <a:latin typeface="Tahoma" panose="020B0604030504040204"/>
                  <a:ea typeface="宋体" panose="02010600030101010101" pitchFamily="2" charset="-122"/>
                </a:endParaRPr>
              </a:p>
              <a:p>
                <a:pPr marL="968375" lvl="2" indent="-342900" eaLnBrk="1" hangingPunct="1">
                  <a:lnSpc>
                    <a:spcPct val="130000"/>
                  </a:lnSpc>
                  <a:spcBef>
                    <a:spcPct val="20000"/>
                  </a:spcBef>
                  <a:buClr>
                    <a:srgbClr val="4768F5"/>
                  </a:buClr>
                  <a:buSzPct val="60000"/>
                  <a:buFont typeface="Wingdings" panose="05000000000000000000" pitchFamily="2" charset="2"/>
                  <a:buChar char="l"/>
                </a:pPr>
                <a:r>
                  <a:rPr lang="zh-CN" altLang="en-US" sz="2000" b="1" dirty="0">
                    <a:solidFill>
                      <a:srgbClr val="FF0000"/>
                    </a:solidFill>
                    <a:ea typeface="宋体" panose="02010600030101010101" pitchFamily="2" charset="-122"/>
                  </a:rPr>
                  <a:t>扩散：</a:t>
                </a:r>
                <a:r>
                  <a:rPr lang="zh-CN" altLang="en-US" sz="2000" b="1" kern="0" dirty="0">
                    <a:solidFill>
                      <a:srgbClr val="000000"/>
                    </a:solidFill>
                    <a:latin typeface="Tahoma" panose="020B0604030504040204"/>
                    <a:ea typeface="宋体" panose="02010600030101010101" pitchFamily="2" charset="-122"/>
                  </a:rPr>
                  <a:t>熵值较小的密文分组不应该被映射到密文分组，其中熵值较小的密文分组等同于可预测性或者缺乏随机性。</a:t>
                </a:r>
                <a:endParaRPr lang="en-US" altLang="zh-CN" sz="2000" b="1" kern="0" dirty="0">
                  <a:solidFill>
                    <a:srgbClr val="000000"/>
                  </a:solidFill>
                  <a:latin typeface="Tahoma" panose="020B0604030504040204"/>
                  <a:ea typeface="宋体" panose="02010600030101010101" pitchFamily="2" charset="-122"/>
                </a:endParaRPr>
              </a:p>
              <a:p>
                <a:pPr marL="968375" lvl="2" indent="-342900" eaLnBrk="1" hangingPunct="1">
                  <a:lnSpc>
                    <a:spcPct val="130000"/>
                  </a:lnSpc>
                  <a:spcBef>
                    <a:spcPct val="20000"/>
                  </a:spcBef>
                  <a:buClr>
                    <a:srgbClr val="4768F5"/>
                  </a:buClr>
                  <a:buSzPct val="60000"/>
                  <a:buFont typeface="Wingdings" panose="05000000000000000000" pitchFamily="2" charset="2"/>
                  <a:buChar char="l"/>
                </a:pPr>
                <a:r>
                  <a:rPr lang="zh-CN" altLang="en-US" sz="2000" b="1" dirty="0">
                    <a:solidFill>
                      <a:srgbClr val="FF0000"/>
                    </a:solidFill>
                    <a:ea typeface="宋体" panose="02010600030101010101" pitchFamily="2" charset="-122"/>
                  </a:rPr>
                  <a:t>安全性：</a:t>
                </a:r>
                <a:r>
                  <a:rPr lang="zh-CN" altLang="en-US" sz="2000" b="1" kern="0" dirty="0">
                    <a:solidFill>
                      <a:srgbClr val="000000"/>
                    </a:solidFill>
                    <a:latin typeface="Tahoma" panose="020B0604030504040204"/>
                    <a:ea typeface="宋体" panose="02010600030101010101" pitchFamily="2" charset="-122"/>
                  </a:rPr>
                  <a:t>密文分组是否会泄露关于明文分组的信息。</a:t>
                </a:r>
                <a:endParaRPr lang="en-AU"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720080"/>
                <a:ext cx="8229600" cy="5661248"/>
              </a:xfrm>
              <a:prstGeom prst="rect">
                <a:avLst/>
              </a:prstGeom>
              <a:blipFill rotWithShape="1">
                <a:blip r:embed="rId1"/>
                <a:stretch>
                  <a:fillRect l="-2" t="-11" r="2"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7.2 </a:t>
            </a:r>
            <a:r>
              <a:rPr lang="zh-CN" altLang="en-US" sz="2000" dirty="0">
                <a:solidFill>
                  <a:srgbClr val="4F56AD"/>
                </a:solidFill>
                <a:latin typeface="黑体" panose="02010609060101010101" pitchFamily="49" charset="-122"/>
              </a:rPr>
              <a:t>电码本模式</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68760"/>
            <a:ext cx="8229600" cy="4525963"/>
          </a:xfrm>
        </p:spPr>
        <p:txBody>
          <a:bodyPr>
            <a:noAutofit/>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为了克服</a:t>
            </a:r>
            <a:r>
              <a:rPr kumimoji="1" lang="en-US" altLang="zh-CN" sz="2000" b="1" kern="0" dirty="0">
                <a:solidFill>
                  <a:srgbClr val="000000"/>
                </a:solidFill>
                <a:latin typeface="Tahoma" panose="020B0604030504040204"/>
                <a:ea typeface="宋体" panose="02010600030101010101" pitchFamily="2" charset="-122"/>
              </a:rPr>
              <a:t>ECB</a:t>
            </a:r>
            <a:r>
              <a:rPr kumimoji="1" lang="zh-CN" altLang="en-US" sz="2000" b="1" kern="0" dirty="0">
                <a:solidFill>
                  <a:srgbClr val="000000"/>
                </a:solidFill>
                <a:latin typeface="Tahoma" panose="020B0604030504040204"/>
                <a:ea typeface="宋体" panose="02010600030101010101" pitchFamily="2" charset="-122"/>
              </a:rPr>
              <a:t>的弱点，我们需要将重复的明文分组加密成不同的密文分组。</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a:solidFill>
                  <a:srgbClr val="000000"/>
                </a:solidFill>
                <a:latin typeface="Tahoma" panose="020B0604030504040204"/>
                <a:ea typeface="宋体" panose="02010600030101010101" pitchFamily="2" charset="-122"/>
              </a:rPr>
              <a:t>CBC</a:t>
            </a:r>
            <a:r>
              <a:rPr kumimoji="1" lang="zh-CN" altLang="en-US" sz="2000" b="1" kern="0" dirty="0">
                <a:solidFill>
                  <a:srgbClr val="000000"/>
                </a:solidFill>
                <a:latin typeface="Tahoma" panose="020B0604030504040204"/>
                <a:ea typeface="宋体" panose="02010600030101010101" pitchFamily="2" charset="-122"/>
              </a:rPr>
              <a:t>模式：加密算法的输入是当前的明文组和上一个密文组的异或，使用相同的秘钥。这相当于将所有的明文组链接起来。</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7.3 </a:t>
            </a:r>
            <a:r>
              <a:rPr lang="zh-CN" altLang="en-US" sz="2800" dirty="0">
                <a:solidFill>
                  <a:srgbClr val="000000"/>
                </a:solidFill>
                <a:latin typeface="黑体" panose="02010609060101010101" pitchFamily="49" charset="-122"/>
              </a:rPr>
              <a:t>密文分组链接模式</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fontAlgn="auto" hangingPunct="1">
              <a:spcAft>
                <a:spcPts val="0"/>
              </a:spcAft>
              <a:defRPr/>
            </a:pPr>
            <a:r>
              <a:rPr lang="zh-CN" altLang="en-US" sz="2000" dirty="0">
                <a:solidFill>
                  <a:srgbClr val="0070C0"/>
                </a:solidFill>
              </a:rPr>
              <a:t>第七章 </a:t>
            </a:r>
            <a:r>
              <a:rPr lang="en-US" altLang="zh-CN" sz="2000" dirty="0">
                <a:solidFill>
                  <a:srgbClr val="0070C0"/>
                </a:solidFill>
              </a:rPr>
              <a:t>– </a:t>
            </a:r>
            <a:r>
              <a:rPr lang="zh-CN" altLang="en-US" sz="2000" dirty="0">
                <a:solidFill>
                  <a:srgbClr val="0070C0"/>
                </a:solidFill>
              </a:rPr>
              <a:t>分组密码的工作模式</a:t>
            </a:r>
            <a:endParaRPr lang="en-AU" altLang="zh-CN" sz="2000" dirty="0">
              <a:solidFill>
                <a:srgbClr val="0070C0"/>
              </a:solidFill>
              <a:ea typeface="宋体" panose="02010600030101010101" pitchFamily="2" charset="-122"/>
            </a:endParaRPr>
          </a:p>
        </p:txBody>
      </p:sp>
      <p:pic>
        <p:nvPicPr>
          <p:cNvPr id="9" name="图片 8"/>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03648" y="3531741"/>
            <a:ext cx="6884193" cy="329919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6372200" y="836712"/>
            <a:ext cx="2324944" cy="5433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0"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解密时，每个密文分组分别进行解密，再与上一块密文异或就可恢复出明文。</a:t>
            </a:r>
            <a:endParaRPr lang="en-AU"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7.3 </a:t>
            </a:r>
            <a:r>
              <a:rPr lang="zh-CN" altLang="en-US" sz="2000" dirty="0">
                <a:solidFill>
                  <a:srgbClr val="4F56AD"/>
                </a:solidFill>
                <a:latin typeface="黑体" panose="02010609060101010101" pitchFamily="49" charset="-122"/>
              </a:rPr>
              <a:t>密文分组链接模式</a:t>
            </a:r>
            <a:endParaRPr lang="zh-CN" altLang="en-US" sz="2000" dirty="0">
              <a:solidFill>
                <a:srgbClr val="4F56AD"/>
              </a:solidFill>
              <a:latin typeface="黑体" panose="02010609060101010101" pitchFamily="49" charset="-122"/>
            </a:endParaRPr>
          </a:p>
        </p:txBody>
      </p:sp>
      <p:pic>
        <p:nvPicPr>
          <p:cNvPr id="6146"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467544" y="986594"/>
            <a:ext cx="5689477" cy="5433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899592" y="908720"/>
            <a:ext cx="7797552" cy="4896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加密算法的每次输入与本明文组没有固定的关系。因此，若有重复的明文组，加密后并看不出来了。和</a:t>
            </a:r>
            <a:r>
              <a:rPr lang="en-US" altLang="zh-CN" sz="2000" b="1" kern="0" dirty="0">
                <a:solidFill>
                  <a:srgbClr val="000000"/>
                </a:solidFill>
                <a:latin typeface="Tahoma" panose="020B0604030504040204"/>
                <a:ea typeface="宋体" panose="02010600030101010101" pitchFamily="2" charset="-122"/>
              </a:rPr>
              <a:t>ECB</a:t>
            </a:r>
            <a:r>
              <a:rPr lang="zh-CN" altLang="en-US" sz="2000" b="1" kern="0" dirty="0">
                <a:solidFill>
                  <a:srgbClr val="000000"/>
                </a:solidFill>
                <a:latin typeface="Tahoma" panose="020B0604030504040204"/>
                <a:ea typeface="宋体" panose="02010600030101010101" pitchFamily="2" charset="-122"/>
              </a:rPr>
              <a:t>方法类似，</a:t>
            </a:r>
            <a:r>
              <a:rPr lang="en-US" altLang="zh-CN" sz="2000" b="1" kern="0" dirty="0">
                <a:solidFill>
                  <a:srgbClr val="000000"/>
                </a:solidFill>
                <a:latin typeface="Tahoma" panose="020B0604030504040204"/>
                <a:ea typeface="宋体" panose="02010600030101010101" pitchFamily="2" charset="-122"/>
              </a:rPr>
              <a:t>CBC</a:t>
            </a:r>
            <a:r>
              <a:rPr lang="zh-CN" altLang="en-US" sz="2000" b="1" kern="0" dirty="0">
                <a:solidFill>
                  <a:srgbClr val="000000"/>
                </a:solidFill>
                <a:latin typeface="Tahoma" panose="020B0604030504040204"/>
                <a:ea typeface="宋体" panose="02010600030101010101" pitchFamily="2" charset="-122"/>
              </a:rPr>
              <a:t>方式也要求如果最后的分组不是完整的分组，则需要填充至</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位的满分组。</a:t>
            </a: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AU"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7.3 </a:t>
            </a:r>
            <a:r>
              <a:rPr lang="zh-CN" altLang="en-US" sz="2000" dirty="0">
                <a:solidFill>
                  <a:srgbClr val="4F56AD"/>
                </a:solidFill>
                <a:latin typeface="黑体" panose="02010609060101010101" pitchFamily="49" charset="-122"/>
              </a:rPr>
              <a:t>密文分组链接模式</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507" name="Rectangle 3"/>
              <p:cNvSpPr>
                <a:spLocks noGrp="1" noChangeArrowheads="1"/>
              </p:cNvSpPr>
              <p:nvPr>
                <p:ph idx="1"/>
              </p:nvPr>
            </p:nvSpPr>
            <p:spPr>
              <a:xfrm>
                <a:off x="428625" y="1268760"/>
                <a:ext cx="8229600" cy="4525963"/>
              </a:xfrm>
            </p:spPr>
            <p:txBody>
              <a:bodyPr>
                <a:noAutofit/>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sz="2000" b="1" kern="0" dirty="0">
                    <a:solidFill>
                      <a:srgbClr val="000000"/>
                    </a:solidFill>
                    <a:latin typeface="Tahoma" panose="020B0604030504040204"/>
                    <a:ea typeface="宋体" panose="02010600030101010101" pitchFamily="2" charset="-122"/>
                  </a:rPr>
                  <a:t>DES</a:t>
                </a:r>
                <a:r>
                  <a:rPr kumimoji="1" lang="zh-CN" altLang="en-US" sz="2000" b="1" kern="0" dirty="0">
                    <a:solidFill>
                      <a:srgbClr val="000000"/>
                    </a:solidFill>
                    <a:latin typeface="Tahoma" panose="020B0604030504040204"/>
                    <a:ea typeface="宋体" panose="02010600030101010101" pitchFamily="2" charset="-122"/>
                  </a:rPr>
                  <a:t>在穷举攻击之下相对比较脆弱。</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解决办法：</a:t>
                </a:r>
                <a:r>
                  <a:rPr kumimoji="1" lang="en-US" altLang="zh-CN" sz="2000" b="1" kern="0" dirty="0">
                    <a:solidFill>
                      <a:srgbClr val="000000"/>
                    </a:solidFill>
                    <a:latin typeface="Tahoma" panose="020B0604030504040204"/>
                    <a:ea typeface="宋体" panose="02010600030101010101" pitchFamily="2" charset="-122"/>
                  </a:rPr>
                  <a:t>1.</a:t>
                </a:r>
                <a:r>
                  <a:rPr kumimoji="1" lang="zh-CN" altLang="en-US" sz="2000" b="1" kern="0" dirty="0">
                    <a:solidFill>
                      <a:srgbClr val="000000"/>
                    </a:solidFill>
                    <a:latin typeface="Tahoma" panose="020B0604030504040204"/>
                    <a:ea typeface="宋体" panose="02010600030101010101" pitchFamily="2" charset="-122"/>
                  </a:rPr>
                  <a:t>设计全新的算法，例如</a:t>
                </a:r>
                <a:r>
                  <a:rPr kumimoji="1" lang="en-US" altLang="zh-CN" sz="2000" b="1" kern="0" dirty="0">
                    <a:solidFill>
                      <a:srgbClr val="000000"/>
                    </a:solidFill>
                    <a:latin typeface="Tahoma" panose="020B0604030504040204"/>
                    <a:ea typeface="宋体" panose="02010600030101010101" pitchFamily="2" charset="-122"/>
                  </a:rPr>
                  <a:t>AES</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2.</a:t>
                </a:r>
                <a:r>
                  <a:rPr kumimoji="1" lang="zh-CN" altLang="en-US" sz="2000" b="1" kern="0" dirty="0">
                    <a:solidFill>
                      <a:srgbClr val="000000"/>
                    </a:solidFill>
                    <a:latin typeface="Tahoma" panose="020B0604030504040204"/>
                    <a:ea typeface="宋体" panose="02010600030101010101" pitchFamily="2" charset="-122"/>
                  </a:rPr>
                  <a:t> 用</a:t>
                </a:r>
                <a:r>
                  <a:rPr kumimoji="1" lang="en-US" altLang="zh-CN" sz="2000" b="1" kern="0" dirty="0">
                    <a:solidFill>
                      <a:srgbClr val="000000"/>
                    </a:solidFill>
                    <a:latin typeface="Tahoma" panose="020B0604030504040204"/>
                    <a:ea typeface="宋体" panose="02010600030101010101" pitchFamily="2" charset="-122"/>
                  </a:rPr>
                  <a:t>DES</a:t>
                </a:r>
                <a:r>
                  <a:rPr kumimoji="1" lang="zh-CN" altLang="en-US" sz="2000" b="1" kern="0" dirty="0">
                    <a:solidFill>
                      <a:srgbClr val="000000"/>
                    </a:solidFill>
                    <a:latin typeface="Tahoma" panose="020B0604030504040204"/>
                    <a:ea typeface="宋体" panose="02010600030101010101" pitchFamily="2" charset="-122"/>
                  </a:rPr>
                  <a:t>进行多次加密，且使用多个密钥</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能够保护已有软件和硬件的投资</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4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双重</a:t>
                </a:r>
                <a:r>
                  <a:rPr kumimoji="1" lang="en-US" altLang="zh-CN" sz="2400" kern="0" dirty="0">
                    <a:solidFill>
                      <a:srgbClr val="40458C"/>
                    </a:solidFill>
                    <a:latin typeface="Tahoma" panose="020B0604030504040204"/>
                  </a:rPr>
                  <a:t>DES</a:t>
                </a:r>
                <a:endParaRPr kumimoji="1"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多次加密的最简单形式是进行两次加密，使用两个密钥。</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给定明文</a:t>
                </a:r>
                <a14:m>
                  <m:oMath xmlns:m="http://schemas.openxmlformats.org/officeDocument/2006/math">
                    <m:r>
                      <a:rPr kumimoji="1" lang="en-US" altLang="zh-CN" sz="2000" b="1" i="1" kern="0">
                        <a:solidFill>
                          <a:srgbClr val="000000"/>
                        </a:solidFill>
                        <a:latin typeface="Cambria Math" panose="02040503050406030204"/>
                        <a:ea typeface="宋体" panose="02010600030101010101" pitchFamily="2" charset="-122"/>
                      </a:rPr>
                      <m:t>𝑷</m:t>
                    </m:r>
                  </m:oMath>
                </a14:m>
                <a:r>
                  <a:rPr kumimoji="1" lang="zh-CN" altLang="en-US" sz="2000" b="1" kern="0" dirty="0">
                    <a:solidFill>
                      <a:srgbClr val="000000"/>
                    </a:solidFill>
                    <a:latin typeface="Tahoma" panose="020B0604030504040204"/>
                    <a:ea typeface="宋体" panose="02010600030101010101" pitchFamily="2" charset="-122"/>
                  </a:rPr>
                  <a:t>及密钥</a:t>
                </a:r>
                <a14:m>
                  <m:oMath xmlns:m="http://schemas.openxmlformats.org/officeDocument/2006/math">
                    <m:sSub>
                      <m:sSubPr>
                        <m:ctrlPr>
                          <a:rPr kumimoji="1" lang="en-US" altLang="zh-CN" sz="2000" b="1" i="1" kern="0" smtClean="0">
                            <a:solidFill>
                              <a:srgbClr val="000000"/>
                            </a:solidFill>
                            <a:latin typeface="Cambria Math" panose="02040503050406030204" pitchFamily="18" charset="0"/>
                            <a:ea typeface="宋体" panose="02010600030101010101" pitchFamily="2" charset="-122"/>
                          </a:rPr>
                        </m:ctrlPr>
                      </m:sSubPr>
                      <m:e>
                        <m:r>
                          <a:rPr kumimoji="1" lang="en-US" altLang="zh-CN" sz="2000" b="1" i="1" kern="0" smtClean="0">
                            <a:solidFill>
                              <a:srgbClr val="000000"/>
                            </a:solidFill>
                            <a:latin typeface="Cambria Math" panose="02040503050406030204"/>
                            <a:ea typeface="宋体" panose="02010600030101010101" pitchFamily="2" charset="-122"/>
                          </a:rPr>
                          <m:t>𝑲</m:t>
                        </m:r>
                      </m:e>
                      <m:sub>
                        <m:r>
                          <a:rPr kumimoji="1" lang="en-US" altLang="zh-CN" sz="2000" b="1" i="1" kern="0" smtClean="0">
                            <a:solidFill>
                              <a:srgbClr val="000000"/>
                            </a:solidFill>
                            <a:latin typeface="Cambria Math" panose="02040503050406030204"/>
                            <a:ea typeface="宋体" panose="02010600030101010101" pitchFamily="2" charset="-122"/>
                          </a:rPr>
                          <m:t>𝟏</m:t>
                        </m:r>
                      </m:sub>
                    </m:sSub>
                  </m:oMath>
                </a14:m>
                <a:r>
                  <a:rPr kumimoji="1"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𝑲</m:t>
                        </m:r>
                      </m:e>
                      <m:sub>
                        <m:r>
                          <a:rPr kumimoji="1" lang="en-US" altLang="zh-CN" sz="2000" b="1" i="1" kern="0" smtClean="0">
                            <a:solidFill>
                              <a:srgbClr val="000000"/>
                            </a:solidFill>
                            <a:latin typeface="Cambria Math" panose="02040503050406030204"/>
                            <a:ea typeface="宋体" panose="02010600030101010101" pitchFamily="2" charset="-122"/>
                          </a:rPr>
                          <m:t>𝟐</m:t>
                        </m:r>
                      </m:sub>
                    </m:sSub>
                  </m:oMath>
                </a14:m>
                <a:r>
                  <a:rPr kumimoji="1" lang="zh-CN" altLang="en-US" sz="2000" b="1" kern="0" dirty="0">
                    <a:solidFill>
                      <a:srgbClr val="000000"/>
                    </a:solidFill>
                    <a:latin typeface="Tahoma" panose="020B0604030504040204"/>
                    <a:ea typeface="宋体" panose="02010600030101010101" pitchFamily="2" charset="-122"/>
                  </a:rPr>
                  <a:t>，密文</a:t>
                </a:r>
                <a14:m>
                  <m:oMath xmlns:m="http://schemas.openxmlformats.org/officeDocument/2006/math">
                    <m:r>
                      <a:rPr kumimoji="1" lang="en-US" altLang="zh-CN" sz="2000" b="1" i="1" kern="0">
                        <a:solidFill>
                          <a:srgbClr val="000000"/>
                        </a:solidFill>
                        <a:latin typeface="Cambria Math" panose="02040503050406030204"/>
                        <a:ea typeface="宋体" panose="02010600030101010101" pitchFamily="2" charset="-122"/>
                      </a:rPr>
                      <m:t>𝑪</m:t>
                    </m:r>
                  </m:oMath>
                </a14:m>
                <a:r>
                  <a:rPr kumimoji="1" lang="zh-CN" altLang="en-US" sz="2000" b="1" kern="0" dirty="0">
                    <a:solidFill>
                      <a:srgbClr val="000000"/>
                    </a:solidFill>
                    <a:latin typeface="Tahoma" panose="020B0604030504040204"/>
                    <a:ea typeface="宋体" panose="02010600030101010101" pitchFamily="2" charset="-122"/>
                  </a:rPr>
                  <a:t>按下述方式生成：</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
                    </m:oMathParaPr>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𝑪</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𝑬</m:t>
                      </m:r>
                      <m:r>
                        <a:rPr kumimoji="1" lang="en-US" altLang="zh-CN" sz="2000" b="1" i="1" kern="0" smtClea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𝑲</m:t>
                          </m:r>
                        </m:e>
                        <m:sub>
                          <m:r>
                            <a:rPr kumimoji="1" lang="en-US" altLang="zh-CN" sz="2000" b="1" i="1" kern="0">
                              <a:solidFill>
                                <a:srgbClr val="000000"/>
                              </a:solidFill>
                              <a:latin typeface="Cambria Math" panose="02040503050406030204"/>
                              <a:ea typeface="宋体" panose="02010600030101010101" pitchFamily="2" charset="-122"/>
                            </a:rPr>
                            <m:t>𝟐</m:t>
                          </m:r>
                        </m:sub>
                      </m:sSub>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𝑬</m:t>
                      </m:r>
                      <m:r>
                        <a:rPr kumimoji="1" lang="en-US" altLang="zh-CN" sz="2000" b="1" i="1" kern="0" smtClea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𝑲</m:t>
                          </m:r>
                        </m:e>
                        <m:sub>
                          <m:r>
                            <a:rPr kumimoji="1" lang="en-US" altLang="zh-CN" sz="2000" b="1" i="1" kern="0">
                              <a:solidFill>
                                <a:srgbClr val="000000"/>
                              </a:solidFill>
                              <a:latin typeface="Cambria Math" panose="02040503050406030204"/>
                              <a:ea typeface="宋体" panose="02010600030101010101" pitchFamily="2" charset="-122"/>
                            </a:rPr>
                            <m:t>𝟏</m:t>
                          </m:r>
                        </m:sub>
                      </m:sSub>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𝑷</m:t>
                      </m:r>
                      <m:r>
                        <a:rPr kumimoji="1" lang="en-US" altLang="zh-CN" sz="2000" b="1" i="1" kern="0" smtClean="0">
                          <a:solidFill>
                            <a:srgbClr val="000000"/>
                          </a:solidFill>
                          <a:latin typeface="Cambria Math" panose="02040503050406030204"/>
                          <a:ea typeface="宋体" panose="02010600030101010101" pitchFamily="2" charset="-122"/>
                        </a:rPr>
                        <m:t>))</m:t>
                      </m:r>
                    </m:oMath>
                  </m:oMathPara>
                </a14:m>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解密时逆序使用这两个密钥：</a:t>
                </a:r>
                <a:endParaRPr kumimoji="1"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𝑷</m:t>
                      </m:r>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𝑫</m:t>
                      </m:r>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𝑲</m:t>
                          </m:r>
                        </m:e>
                        <m:sub>
                          <m:r>
                            <a:rPr kumimoji="1" lang="en-US" altLang="zh-CN" sz="2000" b="1" i="1" kern="0" smtClean="0">
                              <a:solidFill>
                                <a:srgbClr val="000000"/>
                              </a:solidFill>
                              <a:latin typeface="Cambria Math" panose="02040503050406030204"/>
                              <a:ea typeface="宋体" panose="02010600030101010101" pitchFamily="2" charset="-122"/>
                            </a:rPr>
                            <m:t>𝟏</m:t>
                          </m:r>
                        </m:sub>
                      </m:sSub>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𝑫</m:t>
                      </m:r>
                      <m:r>
                        <a:rPr kumimoji="1" lang="en-US" altLang="zh-CN" sz="2000" b="1" i="1" kern="0">
                          <a:solidFill>
                            <a:srgbClr val="000000"/>
                          </a:solidFill>
                          <a:latin typeface="Cambria Math" panose="02040503050406030204"/>
                          <a:ea typeface="宋体" panose="02010600030101010101" pitchFamily="2" charset="-122"/>
                        </a:rPr>
                        <m:t>(</m:t>
                      </m:r>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𝑲</m:t>
                          </m:r>
                        </m:e>
                        <m:sub>
                          <m:r>
                            <a:rPr kumimoji="1" lang="en-US" altLang="zh-CN" sz="2000" b="1" i="1" kern="0" smtClean="0">
                              <a:solidFill>
                                <a:srgbClr val="000000"/>
                              </a:solidFill>
                              <a:latin typeface="Cambria Math" panose="02040503050406030204"/>
                              <a:ea typeface="宋体" panose="02010600030101010101" pitchFamily="2" charset="-122"/>
                            </a:rPr>
                            <m:t>𝟐</m:t>
                          </m:r>
                        </m:sub>
                      </m:sSub>
                      <m:r>
                        <a:rPr kumimoji="1" lang="en-US" altLang="zh-CN" sz="2000" b="1" i="1" ker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𝑪</m:t>
                      </m:r>
                      <m:r>
                        <a:rPr kumimoji="1" lang="en-US" altLang="zh-CN" sz="2000" b="1" i="1" kern="0">
                          <a:solidFill>
                            <a:srgbClr val="000000"/>
                          </a:solidFill>
                          <a:latin typeface="Cambria Math" panose="02040503050406030204"/>
                          <a:ea typeface="宋体" panose="02010600030101010101" pitchFamily="2" charset="-122"/>
                        </a:rPr>
                        <m:t>))</m:t>
                      </m:r>
                    </m:oMath>
                  </m:oMathPara>
                </a14:m>
                <a:endParaRPr kumimoji="1" lang="en-US" altLang="zh-CN" sz="2000" b="1" kern="0" dirty="0">
                  <a:solidFill>
                    <a:srgbClr val="000000"/>
                  </a:solidFill>
                  <a:latin typeface="Tahoma" panose="020B0604030504040204"/>
                  <a:ea typeface="宋体" panose="02010600030101010101" pitchFamily="2" charset="-122"/>
                </a:endParaRPr>
              </a:p>
            </p:txBody>
          </p:sp>
        </mc:Choice>
        <mc:Fallback>
          <p:sp>
            <p:nvSpPr>
              <p:cNvPr id="21507" name="Rectangle 3"/>
              <p:cNvSpPr>
                <a:spLocks noRot="1" noChangeAspect="1" noMove="1" noResize="1" noEditPoints="1" noAdjustHandles="1" noChangeArrowheads="1" noChangeShapeType="1" noTextEdit="1"/>
              </p:cNvSpPr>
              <p:nvPr>
                <p:ph idx="1"/>
              </p:nvPr>
            </p:nvSpPr>
            <p:spPr>
              <a:xfrm>
                <a:off x="428625" y="1268760"/>
                <a:ext cx="8229600" cy="4525963"/>
              </a:xfrm>
              <a:blipFill rotWithShape="1">
                <a:blip r:embed="rId1"/>
                <a:stretch>
                  <a:fillRect t="-1" b="8"/>
                </a:stretch>
              </a:blipFill>
            </p:spPr>
            <p:txBody>
              <a:bodyPr/>
              <a:lstStyle/>
              <a:p>
                <a:r>
                  <a:rPr lang="zh-CN" altLang="en-US">
                    <a:noFill/>
                  </a:rPr>
                  <a:t> </a:t>
                </a:r>
              </a:p>
            </p:txBody>
          </p:sp>
        </mc:Fallback>
      </mc:AlternateContent>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7.1 </a:t>
            </a:r>
            <a:r>
              <a:rPr lang="zh-CN" altLang="en-US" sz="2800" dirty="0">
                <a:solidFill>
                  <a:srgbClr val="000000"/>
                </a:solidFill>
                <a:latin typeface="黑体" panose="02010609060101010101" pitchFamily="49" charset="-122"/>
              </a:rPr>
              <a:t>多重加密与三重</a:t>
            </a:r>
            <a:r>
              <a:rPr lang="en-US" altLang="zh-CN" sz="2800" dirty="0">
                <a:solidFill>
                  <a:srgbClr val="000000"/>
                </a:solidFill>
                <a:latin typeface="黑体" panose="02010609060101010101" pitchFamily="49" charset="-122"/>
              </a:rPr>
              <a:t>DES</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fontAlgn="auto" hangingPunct="1">
              <a:spcAft>
                <a:spcPts val="0"/>
              </a:spcAft>
              <a:defRPr/>
            </a:pPr>
            <a:r>
              <a:rPr lang="zh-CN" altLang="en-US" sz="2000" dirty="0">
                <a:solidFill>
                  <a:srgbClr val="0070C0"/>
                </a:solidFill>
              </a:rPr>
              <a:t>第七章 </a:t>
            </a:r>
            <a:r>
              <a:rPr lang="en-US" altLang="zh-CN" sz="2000" dirty="0">
                <a:solidFill>
                  <a:srgbClr val="0070C0"/>
                </a:solidFill>
              </a:rPr>
              <a:t>– </a:t>
            </a:r>
            <a:r>
              <a:rPr lang="zh-CN" altLang="en-US" sz="2000" dirty="0">
                <a:solidFill>
                  <a:srgbClr val="0070C0"/>
                </a:solidFill>
              </a:rPr>
              <a:t>分组密码的工作模式</a:t>
            </a:r>
            <a:endParaRPr lang="en-AU" altLang="zh-CN" sz="2000" dirty="0">
              <a:solidFill>
                <a:srgbClr val="0070C0"/>
              </a:solidFill>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899592" y="548680"/>
                <a:ext cx="7797552"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ea typeface="宋体" panose="02010600030101010101" pitchFamily="2" charset="-122"/>
                  </a:rPr>
                  <a:t>因：</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𝑪</m:t>
                        </m:r>
                      </m:e>
                      <m:sub>
                        <m:r>
                          <a:rPr lang="en-US" altLang="zh-CN" sz="2000" b="1" i="1" kern="0" smtClean="0">
                            <a:solidFill>
                              <a:srgbClr val="000000"/>
                            </a:solidFill>
                            <a:latin typeface="Cambria Math" panose="02040503050406030204"/>
                            <a:ea typeface="宋体" panose="02010600030101010101" pitchFamily="2" charset="-122"/>
                          </a:rPr>
                          <m:t>𝒋</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𝑬</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𝑲</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𝒋</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𝑷</m:t>
                        </m:r>
                      </m:e>
                      <m:sub>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smtClean="0">
                        <a:solidFill>
                          <a:srgbClr val="000000"/>
                        </a:solidFill>
                        <a:latin typeface="Cambria Math" panose="02040503050406030204"/>
                        <a:ea typeface="宋体" panose="02010600030101010101" pitchFamily="2" charset="-122"/>
                      </a:rPr>
                      <m:t>])</m:t>
                    </m:r>
                  </m:oMath>
                </a14:m>
                <a:endParaRPr lang="en-US" altLang="zh-CN" sz="2000" b="1" kern="0" dirty="0">
                  <a:solidFill>
                    <a:srgbClr val="000000"/>
                  </a:solidFill>
                  <a:latin typeface="Tahoma" panose="020B0604030504040204"/>
                  <a:ea typeface="宋体" panose="02010600030101010101" pitchFamily="2" charset="-122"/>
                </a:endParaRPr>
              </a:p>
              <a:p>
                <a:pPr marL="968375" lvl="2" indent="-3429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则：</a:t>
                </a:r>
                <a14:m>
                  <m:oMath xmlns:m="http://schemas.openxmlformats.org/officeDocument/2006/math">
                    <m:r>
                      <a:rPr lang="en-US" altLang="zh-CN" sz="2000" b="1" i="0" kern="0" smtClean="0">
                        <a:solidFill>
                          <a:srgbClr val="000000"/>
                        </a:solidFill>
                        <a:latin typeface="Cambria Math" panose="02040503050406030204"/>
                        <a:ea typeface="宋体" panose="02010600030101010101" pitchFamily="2" charset="-122"/>
                      </a:rPr>
                      <m:t>𝐃</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𝒋</m:t>
                            </m:r>
                          </m:sub>
                        </m:sSub>
                      </m:e>
                    </m:d>
                    <m:r>
                      <a:rPr lang="en-US" altLang="zh-CN" sz="2000" b="1" i="1" kern="0" smtClean="0">
                        <a:solidFill>
                          <a:srgbClr val="000000"/>
                        </a:solidFill>
                        <a:latin typeface="Cambria Math" panose="02040503050406030204"/>
                        <a:ea typeface="宋体" panose="02010600030101010101" pitchFamily="2" charset="-122"/>
                      </a:rPr>
                      <m:t>=</m:t>
                    </m:r>
                    <m:r>
                      <a:rPr lang="en-US" altLang="zh-CN" sz="2000" b="1" kern="0">
                        <a:solidFill>
                          <a:srgbClr val="000000"/>
                        </a:solidFill>
                        <a:latin typeface="Cambria Math" panose="02040503050406030204"/>
                        <a:ea typeface="宋体" panose="02010600030101010101" pitchFamily="2" charset="-122"/>
                      </a:rPr>
                      <m:t>𝐃</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𝒋</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e>
                          <m:sub>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m:t>
                        </m:r>
                        <m:r>
                          <m:rPr>
                            <m:nor/>
                          </m:rPr>
                          <a:rPr lang="en-US" altLang="zh-CN" sz="2000" b="1" kern="0" dirty="0">
                            <a:solidFill>
                              <a:srgbClr val="000000"/>
                            </a:solidFill>
                            <a:latin typeface="Tahoma" panose="020B0604030504040204"/>
                            <a:ea typeface="宋体" panose="02010600030101010101" pitchFamily="2" charset="-122"/>
                          </a:rPr>
                          <m:t> </m:t>
                        </m:r>
                      </m:e>
                    </m:d>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lang="en-US" altLang="zh-CN" sz="2000" b="1" kern="0">
                          <a:solidFill>
                            <a:srgbClr val="000000"/>
                          </a:solidFill>
                          <a:latin typeface="Cambria Math" panose="02040503050406030204"/>
                          <a:ea typeface="宋体" panose="02010600030101010101" pitchFamily="2" charset="-122"/>
                        </a:rPr>
                        <m:t>𝐃</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𝒋</m:t>
                              </m:r>
                            </m:sub>
                          </m:sSub>
                        </m:e>
                      </m:d>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𝒋</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e>
                        <m:sub>
                          <m:r>
                            <a:rPr lang="en-US" altLang="zh-CN" sz="2000" b="1" i="1" kern="0">
                              <a:solidFill>
                                <a:srgbClr val="000000"/>
                              </a:solidFill>
                              <a:latin typeface="Cambria Math" panose="02040503050406030204"/>
                              <a:ea typeface="宋体" panose="02010600030101010101" pitchFamily="2" charset="-122"/>
                            </a:rPr>
                            <m:t>𝒋</m:t>
                          </m:r>
                        </m:sub>
                      </m:sSub>
                    </m:oMath>
                  </m:oMathPara>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𝒋</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Cambria Math" panose="02040503050406030204"/>
                        </a:rPr>
                        <m:t>⨁</m:t>
                      </m:r>
                      <m:r>
                        <a:rPr lang="en-US" altLang="zh-CN" sz="2000" b="1" kern="0">
                          <a:solidFill>
                            <a:srgbClr val="000000"/>
                          </a:solidFill>
                          <a:latin typeface="Cambria Math" panose="02040503050406030204"/>
                          <a:ea typeface="宋体" panose="02010600030101010101" pitchFamily="2" charset="-122"/>
                        </a:rPr>
                        <m:t>𝐃</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𝒋</m:t>
                              </m:r>
                            </m:sub>
                          </m:sSub>
                        </m:e>
                      </m:d>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𝒋</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𝒋</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e>
                        <m:sub>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e>
                        <m:sub>
                          <m:r>
                            <a:rPr lang="en-US" altLang="zh-CN" sz="2000" b="1" i="1" kern="0">
                              <a:solidFill>
                                <a:srgbClr val="000000"/>
                              </a:solidFill>
                              <a:latin typeface="Cambria Math" panose="02040503050406030204"/>
                              <a:ea typeface="宋体" panose="02010600030101010101" pitchFamily="2" charset="-122"/>
                            </a:rPr>
                            <m:t>𝒋</m:t>
                          </m:r>
                        </m:sub>
                      </m:sSub>
                    </m:oMath>
                  </m:oMathPara>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第一块明文可以和一个初始向量</a:t>
                </a:r>
                <a:r>
                  <a:rPr lang="en-US" altLang="zh-CN" sz="2000" b="1" kern="0" dirty="0">
                    <a:solidFill>
                      <a:srgbClr val="000000"/>
                    </a:solidFill>
                    <a:latin typeface="Tahoma" panose="020B0604030504040204"/>
                    <a:ea typeface="宋体" panose="02010600030101010101" pitchFamily="2" charset="-122"/>
                  </a:rPr>
                  <a:t>(IV)</a:t>
                </a:r>
                <a:r>
                  <a:rPr lang="zh-CN" altLang="en-US" sz="2000" b="1" kern="0" dirty="0">
                    <a:solidFill>
                      <a:srgbClr val="000000"/>
                    </a:solidFill>
                    <a:latin typeface="Tahoma" panose="020B0604030504040204"/>
                    <a:ea typeface="宋体" panose="02010600030101010101" pitchFamily="2" charset="-122"/>
                  </a:rPr>
                  <a:t>异或后再加密，以产生第一个明文分组，解密时将第一块密文解密的结果与</a:t>
                </a:r>
                <a:r>
                  <a:rPr lang="en-US" altLang="zh-CN" sz="2000" b="1" kern="0" dirty="0">
                    <a:solidFill>
                      <a:srgbClr val="000000"/>
                    </a:solidFill>
                    <a:latin typeface="Tahoma" panose="020B0604030504040204"/>
                    <a:ea typeface="宋体" panose="02010600030101010101" pitchFamily="2" charset="-122"/>
                  </a:rPr>
                  <a:t>IV</a:t>
                </a:r>
                <a:r>
                  <a:rPr lang="zh-CN" altLang="en-US" sz="2000" b="1" kern="0" dirty="0">
                    <a:solidFill>
                      <a:srgbClr val="000000"/>
                    </a:solidFill>
                    <a:latin typeface="Tahoma" panose="020B0604030504040204"/>
                    <a:ea typeface="宋体" panose="02010600030101010101" pitchFamily="2" charset="-122"/>
                  </a:rPr>
                  <a:t>异或而恢复出第一块明文。</a:t>
                </a:r>
                <a:r>
                  <a:rPr lang="en-US" altLang="zh-CN" sz="2000" b="1" kern="0" dirty="0">
                    <a:solidFill>
                      <a:srgbClr val="000000"/>
                    </a:solidFill>
                    <a:latin typeface="Tahoma" panose="020B0604030504040204"/>
                    <a:ea typeface="宋体" panose="02010600030101010101" pitchFamily="2" charset="-122"/>
                  </a:rPr>
                  <a:t>IV</a:t>
                </a:r>
                <a:r>
                  <a:rPr lang="zh-CN" altLang="en-US" sz="2000" b="1" kern="0" dirty="0">
                    <a:solidFill>
                      <a:srgbClr val="000000"/>
                    </a:solidFill>
                    <a:latin typeface="Tahoma" panose="020B0604030504040204"/>
                    <a:ea typeface="宋体" panose="02010600030101010101" pitchFamily="2" charset="-122"/>
                  </a:rPr>
                  <a:t>是和密文具有相同长度的数据分组。</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AU"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899592" y="548680"/>
                <a:ext cx="7797552" cy="5256584"/>
              </a:xfrm>
              <a:prstGeom prst="rect">
                <a:avLst/>
              </a:prstGeom>
              <a:blipFill rotWithShape="1">
                <a:blip r:embed="rId1"/>
                <a:stretch>
                  <a:fillRect l="-6" t="-1" r="2" b="-356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7.3 </a:t>
            </a:r>
            <a:r>
              <a:rPr lang="zh-CN" altLang="en-US" sz="2000" dirty="0">
                <a:solidFill>
                  <a:srgbClr val="4F56AD"/>
                </a:solidFill>
                <a:latin typeface="黑体" panose="02010609060101010101" pitchFamily="49" charset="-122"/>
              </a:rPr>
              <a:t>密文分组链接模式</a:t>
            </a:r>
            <a:endParaRPr lang="zh-CN" altLang="en-US" sz="2000" dirty="0">
              <a:solidFill>
                <a:srgbClr val="4F56AD"/>
              </a:solidFill>
              <a:latin typeface="黑体" panose="02010609060101010101" pitchFamily="49" charset="-122"/>
            </a:endParaRPr>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nvGraphicFramePr>
            <p:xfrm>
              <a:off x="1053169" y="2636912"/>
              <a:ext cx="7490398" cy="666115"/>
            </p:xfrm>
            <a:graphic>
              <a:graphicData uri="http://schemas.openxmlformats.org/drawingml/2006/table">
                <a:tbl>
                  <a:tblPr firstRow="1" bandRow="1">
                    <a:tableStyleId>{5C22544A-7EE6-4342-B048-85BDC9FD1C3A}</a:tableStyleId>
                  </a:tblPr>
                  <a:tblGrid>
                    <a:gridCol w="705168"/>
                    <a:gridCol w="3421190"/>
                    <a:gridCol w="3364040"/>
                  </a:tblGrid>
                  <a:tr h="370840">
                    <a:tc>
                      <a:txBody>
                        <a:bodyPr/>
                        <a:lstStyle/>
                        <a:p>
                          <a:r>
                            <a:rPr lang="en-US" altLang="zh-CN" dirty="0">
                              <a:solidFill>
                                <a:schemeClr val="tx1"/>
                              </a:solidFill>
                            </a:rPr>
                            <a:t>CBC</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a:rPr>
                                      <m:t>𝑪</m:t>
                                    </m:r>
                                  </m:e>
                                  <m:sub>
                                    <m:r>
                                      <a:rPr lang="en-US" altLang="zh-CN" b="1" i="1" smtClean="0">
                                        <a:solidFill>
                                          <a:schemeClr val="tx1"/>
                                        </a:solidFill>
                                        <a:latin typeface="Cambria Math" panose="02040503050406030204"/>
                                      </a:rPr>
                                      <m:t>𝟏</m:t>
                                    </m:r>
                                  </m:sub>
                                </m:sSub>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𝑬</m:t>
                                </m:r>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𝑲</m:t>
                                </m:r>
                                <m:r>
                                  <a:rPr lang="en-US" altLang="zh-CN" sz="1800" b="1" i="1" kern="0" smtClea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smtClean="0">
                                        <a:solidFill>
                                          <a:srgbClr val="000000"/>
                                        </a:solidFill>
                                        <a:latin typeface="Cambria Math" panose="02040503050406030204"/>
                                        <a:ea typeface="宋体" panose="02010600030101010101" pitchFamily="2" charset="-122"/>
                                      </a:rPr>
                                      <m:t>𝑷</m:t>
                                    </m:r>
                                  </m:e>
                                  <m:sub>
                                    <m:r>
                                      <a:rPr lang="en-US" altLang="zh-CN" sz="1800" b="1" i="1" kern="0" smtClean="0">
                                        <a:solidFill>
                                          <a:srgbClr val="000000"/>
                                        </a:solidFill>
                                        <a:latin typeface="Cambria Math" panose="02040503050406030204"/>
                                        <a:ea typeface="宋体" panose="02010600030101010101" pitchFamily="2" charset="-122"/>
                                      </a:rPr>
                                      <m:t>𝟏</m:t>
                                    </m:r>
                                  </m:sub>
                                </m:sSub>
                                <m:r>
                                  <a:rPr lang="en-US" altLang="zh-CN" sz="1800" b="1" i="1" kern="0" smtClean="0">
                                    <a:solidFill>
                                      <a:srgbClr val="000000"/>
                                    </a:solidFill>
                                    <a:latin typeface="Cambria Math" panose="02040503050406030204"/>
                                    <a:ea typeface="Cambria Math" panose="02040503050406030204"/>
                                  </a:rPr>
                                  <m:t>⨁</m:t>
                                </m:r>
                                <m:r>
                                  <a:rPr lang="en-US" altLang="zh-CN" sz="1800" b="1" i="1" kern="0" smtClean="0">
                                    <a:solidFill>
                                      <a:srgbClr val="000000"/>
                                    </a:solidFill>
                                    <a:latin typeface="Cambria Math" panose="02040503050406030204"/>
                                    <a:ea typeface="Cambria Math" panose="02040503050406030204"/>
                                  </a:rPr>
                                  <m:t>𝑰𝑽</m:t>
                                </m:r>
                                <m:r>
                                  <a:rPr lang="en-US" altLang="zh-CN" sz="1800" b="1" i="1" kern="0" smtClean="0">
                                    <a:solidFill>
                                      <a:srgbClr val="000000"/>
                                    </a:solidFill>
                                    <a:latin typeface="Cambria Math" panose="02040503050406030204"/>
                                    <a:ea typeface="Cambria Math" panose="02040503050406030204"/>
                                  </a:rPr>
                                  <m:t>])</m:t>
                                </m:r>
                              </m:oMath>
                            </m:oMathPara>
                          </a14:m>
                          <a:endParaRPr lang="en-US" altLang="zh-CN" b="1" i="1" dirty="0">
                            <a:solidFill>
                              <a:schemeClr val="tx1"/>
                            </a:solidFill>
                            <a:latin typeface="Cambria Math" panose="02040503050406030204"/>
                          </a:endParaRPr>
                        </a:p>
                        <a:p>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a:rPr>
                                      <m:t>𝑪</m:t>
                                    </m:r>
                                  </m:e>
                                  <m:sub>
                                    <m:r>
                                      <a:rPr lang="en-US" altLang="zh-CN" b="1" i="1" smtClean="0">
                                        <a:solidFill>
                                          <a:schemeClr val="tx1"/>
                                        </a:solidFill>
                                        <a:latin typeface="Cambria Math" panose="02040503050406030204"/>
                                      </a:rPr>
                                      <m:t>𝒋</m:t>
                                    </m:r>
                                  </m:sub>
                                </m:sSub>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𝑬</m:t>
                                </m:r>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𝑲</m:t>
                                </m:r>
                                <m:r>
                                  <a:rPr lang="en-US" altLang="zh-CN" sz="1800" b="1" i="1" kern="0" smtClea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smtClean="0">
                                        <a:solidFill>
                                          <a:srgbClr val="000000"/>
                                        </a:solidFill>
                                        <a:latin typeface="Cambria Math" panose="02040503050406030204"/>
                                        <a:ea typeface="宋体" panose="02010600030101010101" pitchFamily="2" charset="-122"/>
                                      </a:rPr>
                                      <m:t>𝑷</m:t>
                                    </m:r>
                                  </m:e>
                                  <m:sub>
                                    <m:r>
                                      <a:rPr lang="en-US" altLang="zh-CN" sz="1800" b="1" i="1" kern="0" smtClean="0">
                                        <a:solidFill>
                                          <a:srgbClr val="000000"/>
                                        </a:solidFill>
                                        <a:latin typeface="Cambria Math" panose="02040503050406030204"/>
                                        <a:ea typeface="宋体" panose="02010600030101010101" pitchFamily="2" charset="-122"/>
                                      </a:rPr>
                                      <m:t>𝒋</m:t>
                                    </m:r>
                                  </m:sub>
                                </m:sSub>
                                <m:r>
                                  <a:rPr lang="en-US" altLang="zh-CN" sz="1800" b="1" i="1" kern="0" smtClean="0">
                                    <a:solidFill>
                                      <a:srgbClr val="000000"/>
                                    </a:solidFill>
                                    <a:latin typeface="Cambria Math" panose="02040503050406030204"/>
                                    <a:ea typeface="Cambria Math" panose="02040503050406030204"/>
                                  </a:rPr>
                                  <m:t>⨁</m:t>
                                </m:r>
                                <m:sSub>
                                  <m:sSubPr>
                                    <m:ctrlPr>
                                      <a:rPr lang="en-US" altLang="zh-CN"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a:rPr>
                                      <m:t>𝑪</m:t>
                                    </m:r>
                                  </m:e>
                                  <m:sub>
                                    <m:r>
                                      <a:rPr lang="en-US" altLang="zh-CN" b="1" i="1" smtClean="0">
                                        <a:solidFill>
                                          <a:schemeClr val="tx1"/>
                                        </a:solidFill>
                                        <a:latin typeface="Cambria Math" panose="02040503050406030204"/>
                                      </a:rPr>
                                      <m:t>𝒋</m:t>
                                    </m:r>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𝟏</m:t>
                                    </m:r>
                                  </m:sub>
                                </m:sSub>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𝒋</m:t>
                                </m:r>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𝟐</m:t>
                                </m:r>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𝑵</m:t>
                                </m:r>
                              </m:oMath>
                            </m:oMathPara>
                          </a14:m>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a:rPr>
                                      <m:t>𝑷</m:t>
                                    </m:r>
                                  </m:e>
                                  <m:sub>
                                    <m:r>
                                      <a:rPr lang="en-US" altLang="zh-CN" b="1" i="1" smtClean="0">
                                        <a:solidFill>
                                          <a:schemeClr val="tx1"/>
                                        </a:solidFill>
                                        <a:latin typeface="Cambria Math" panose="02040503050406030204"/>
                                      </a:rPr>
                                      <m:t>𝟏</m:t>
                                    </m:r>
                                  </m:sub>
                                </m:sSub>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𝑫</m:t>
                                </m:r>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𝑲</m:t>
                                </m:r>
                                <m:r>
                                  <a:rPr lang="en-US" altLang="zh-CN" sz="1800" b="1" i="1" kern="0" smtClean="0">
                                    <a:solidFill>
                                      <a:srgbClr val="000000"/>
                                    </a:solidFill>
                                    <a:latin typeface="Cambria Math" panose="02040503050406030204"/>
                                    <a:ea typeface="宋体" panose="02010600030101010101" pitchFamily="2" charset="-122"/>
                                  </a:rPr>
                                  <m:t>,</m:t>
                                </m:r>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smtClean="0">
                                        <a:solidFill>
                                          <a:srgbClr val="000000"/>
                                        </a:solidFill>
                                        <a:latin typeface="Cambria Math" panose="02040503050406030204"/>
                                        <a:ea typeface="宋体" panose="02010600030101010101" pitchFamily="2" charset="-122"/>
                                      </a:rPr>
                                      <m:t>𝑪</m:t>
                                    </m:r>
                                  </m:e>
                                  <m:sub>
                                    <m:r>
                                      <a:rPr lang="en-US" altLang="zh-CN" sz="1800" b="1" i="1" kern="0" smtClean="0">
                                        <a:solidFill>
                                          <a:srgbClr val="000000"/>
                                        </a:solidFill>
                                        <a:latin typeface="Cambria Math" panose="02040503050406030204"/>
                                        <a:ea typeface="宋体" panose="02010600030101010101" pitchFamily="2" charset="-122"/>
                                      </a:rPr>
                                      <m:t>𝟏</m:t>
                                    </m:r>
                                  </m:sub>
                                </m:sSub>
                                <m:r>
                                  <a:rPr lang="en-US" altLang="zh-CN" sz="1800" b="1" i="1" kern="0" smtClean="0">
                                    <a:solidFill>
                                      <a:srgbClr val="000000"/>
                                    </a:solidFill>
                                    <a:latin typeface="Cambria Math" panose="02040503050406030204"/>
                                    <a:ea typeface="宋体" panose="02010600030101010101" pitchFamily="2" charset="-122"/>
                                  </a:rPr>
                                  <m:t>)</m:t>
                                </m:r>
                                <m:r>
                                  <a:rPr lang="en-US" altLang="zh-CN" sz="1800" b="1" i="1" kern="0" smtClean="0">
                                    <a:solidFill>
                                      <a:srgbClr val="000000"/>
                                    </a:solidFill>
                                    <a:latin typeface="Cambria Math" panose="02040503050406030204"/>
                                    <a:ea typeface="Cambria Math" panose="02040503050406030204"/>
                                  </a:rPr>
                                  <m:t>⨁</m:t>
                                </m:r>
                                <m:r>
                                  <a:rPr lang="en-US" altLang="zh-CN" sz="1800" b="1" i="1" kern="0" smtClean="0">
                                    <a:solidFill>
                                      <a:srgbClr val="000000"/>
                                    </a:solidFill>
                                    <a:latin typeface="Cambria Math" panose="02040503050406030204"/>
                                    <a:ea typeface="Cambria Math" panose="02040503050406030204"/>
                                  </a:rPr>
                                  <m:t>𝑰𝑽</m:t>
                                </m:r>
                              </m:oMath>
                            </m:oMathPara>
                          </a14:m>
                          <a:endParaRPr lang="en-US" altLang="zh-CN" b="1" i="1" dirty="0">
                            <a:solidFill>
                              <a:schemeClr val="tx1"/>
                            </a:solidFill>
                            <a:latin typeface="Cambria Math" panose="02040503050406030204"/>
                          </a:endParaRPr>
                        </a:p>
                        <a:p>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a:rPr>
                                      <m:t>𝑷</m:t>
                                    </m:r>
                                  </m:e>
                                  <m:sub>
                                    <m:r>
                                      <a:rPr lang="en-US" altLang="zh-CN" b="1" i="1" smtClean="0">
                                        <a:solidFill>
                                          <a:schemeClr val="tx1"/>
                                        </a:solidFill>
                                        <a:latin typeface="Cambria Math" panose="02040503050406030204"/>
                                      </a:rPr>
                                      <m:t>𝒋</m:t>
                                    </m:r>
                                  </m:sub>
                                </m:sSub>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𝑫</m:t>
                                </m:r>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𝑲</m:t>
                                </m:r>
                                <m:r>
                                  <a:rPr lang="en-US" altLang="zh-CN" sz="1800" b="1" i="1" kern="0" smtClean="0">
                                    <a:solidFill>
                                      <a:srgbClr val="000000"/>
                                    </a:solidFill>
                                    <a:latin typeface="Cambria Math" panose="02040503050406030204"/>
                                    <a:ea typeface="宋体" panose="02010600030101010101" pitchFamily="2" charset="-122"/>
                                  </a:rPr>
                                  <m:t>,</m:t>
                                </m:r>
                                <m:sSub>
                                  <m:sSubPr>
                                    <m:ctrlPr>
                                      <a:rPr lang="en-US" altLang="zh-CN"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a:rPr>
                                      <m:t>𝑪</m:t>
                                    </m:r>
                                  </m:e>
                                  <m:sub>
                                    <m:r>
                                      <a:rPr lang="en-US" altLang="zh-CN" b="1" i="1" smtClean="0">
                                        <a:solidFill>
                                          <a:schemeClr val="tx1"/>
                                        </a:solidFill>
                                        <a:latin typeface="Cambria Math" panose="02040503050406030204"/>
                                      </a:rPr>
                                      <m:t>𝒋</m:t>
                                    </m:r>
                                  </m:sub>
                                </m:sSub>
                                <m:r>
                                  <a:rPr lang="en-US" altLang="zh-CN" b="1" i="1" smtClean="0">
                                    <a:solidFill>
                                      <a:schemeClr val="tx1"/>
                                    </a:solidFill>
                                    <a:latin typeface="Cambria Math" panose="02040503050406030204"/>
                                  </a:rPr>
                                  <m:t>)</m:t>
                                </m:r>
                                <m:r>
                                  <a:rPr lang="en-US" altLang="zh-CN" sz="1800" b="1" i="1" kern="0" smtClean="0">
                                    <a:solidFill>
                                      <a:srgbClr val="000000"/>
                                    </a:solidFill>
                                    <a:latin typeface="Cambria Math" panose="02040503050406030204"/>
                                    <a:ea typeface="Cambria Math" panose="02040503050406030204"/>
                                  </a:rPr>
                                  <m:t>⨁</m:t>
                                </m:r>
                                <m:sSub>
                                  <m:sSubPr>
                                    <m:ctrlPr>
                                      <a:rPr lang="en-US" altLang="zh-CN" i="1" smtClean="0">
                                        <a:solidFill>
                                          <a:schemeClr val="tx1"/>
                                        </a:solidFill>
                                        <a:latin typeface="Cambria Math" panose="02040503050406030204" pitchFamily="18" charset="0"/>
                                      </a:rPr>
                                    </m:ctrlPr>
                                  </m:sSubPr>
                                  <m:e>
                                    <m:r>
                                      <a:rPr lang="en-US" altLang="zh-CN" b="1" i="1" smtClean="0">
                                        <a:solidFill>
                                          <a:schemeClr val="tx1"/>
                                        </a:solidFill>
                                        <a:latin typeface="Cambria Math" panose="02040503050406030204"/>
                                      </a:rPr>
                                      <m:t>𝑪</m:t>
                                    </m:r>
                                  </m:e>
                                  <m:sub>
                                    <m:r>
                                      <a:rPr lang="en-US" altLang="zh-CN" b="1" i="1" smtClean="0">
                                        <a:solidFill>
                                          <a:schemeClr val="tx1"/>
                                        </a:solidFill>
                                        <a:latin typeface="Cambria Math" panose="02040503050406030204"/>
                                      </a:rPr>
                                      <m:t>𝒋</m:t>
                                    </m:r>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𝟏</m:t>
                                    </m:r>
                                  </m:sub>
                                </m:sSub>
                                <m:r>
                                  <a:rPr lang="en-US" altLang="zh-CN" b="1" i="1" smtClean="0">
                                    <a:solidFill>
                                      <a:schemeClr val="tx1"/>
                                    </a:solidFill>
                                    <a:latin typeface="Cambria Math" panose="02040503050406030204"/>
                                  </a:rPr>
                                  <m:t>𝒋</m:t>
                                </m:r>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𝟐</m:t>
                                </m:r>
                                <m:r>
                                  <a:rPr lang="en-US" altLang="zh-CN" b="1" i="1" smtClean="0">
                                    <a:solidFill>
                                      <a:schemeClr val="tx1"/>
                                    </a:solidFill>
                                    <a:latin typeface="Cambria Math" panose="02040503050406030204"/>
                                  </a:rPr>
                                  <m:t>,⋯,</m:t>
                                </m:r>
                                <m:r>
                                  <a:rPr lang="en-US" altLang="zh-CN" b="1" i="1" smtClean="0">
                                    <a:solidFill>
                                      <a:schemeClr val="tx1"/>
                                    </a:solidFill>
                                    <a:latin typeface="Cambria Math" panose="02040503050406030204"/>
                                  </a:rPr>
                                  <m:t>𝑵</m:t>
                                </m:r>
                              </m:oMath>
                            </m:oMathPara>
                          </a14:m>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6" name="表格 5"/>
              <p:cNvGraphicFramePr>
                <a:graphicFrameLocks noGrp="1"/>
              </p:cNvGraphicFramePr>
              <p:nvPr/>
            </p:nvGraphicFramePr>
            <p:xfrm>
              <a:off x="1053169" y="2636912"/>
              <a:ext cx="7490398" cy="666115"/>
            </p:xfrm>
            <a:graphic>
              <a:graphicData uri="http://schemas.openxmlformats.org/drawingml/2006/table">
                <a:tbl>
                  <a:tblPr firstRow="1" bandRow="1">
                    <a:tableStyleId>{5C22544A-7EE6-4342-B048-85BDC9FD1C3A}</a:tableStyleId>
                  </a:tblPr>
                  <a:tblGrid>
                    <a:gridCol w="705168"/>
                    <a:gridCol w="3421190"/>
                    <a:gridCol w="3364040"/>
                  </a:tblGrid>
                  <a:tr h="638810">
                    <a:tc>
                      <a:txBody>
                        <a:bodyPr/>
                        <a:lstStyle/>
                        <a:p>
                          <a:r>
                            <a:rPr lang="en-US" altLang="zh-CN" dirty="0">
                              <a:solidFill>
                                <a:schemeClr val="tx1"/>
                              </a:solidFill>
                            </a:rPr>
                            <a:t>CBC</a:t>
                          </a:r>
                          <a:endParaRPr lang="zh-CN"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blipFill>
                      </a:tcPr>
                    </a:tc>
                  </a:tr>
                </a:tbl>
              </a:graphicData>
            </a:graphic>
          </p:graphicFrame>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899592" y="404664"/>
                <a:ext cx="7797552"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ea typeface="宋体" panose="02010600030101010101" pitchFamily="2" charset="-122"/>
                  </a:rPr>
                  <a:t>IV</a:t>
                </a:r>
                <a:r>
                  <a:rPr lang="zh-CN" altLang="en-US" sz="2000" b="1" kern="0" dirty="0">
                    <a:solidFill>
                      <a:srgbClr val="000000"/>
                    </a:solidFill>
                    <a:ea typeface="宋体" panose="02010600030101010101" pitchFamily="2" charset="-122"/>
                  </a:rPr>
                  <a:t>必须为收发双方共享，但第三方不能预测</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可以对</a:t>
                </a:r>
                <a:r>
                  <a:rPr lang="en-US" altLang="zh-CN" sz="2000" b="1" kern="0" dirty="0">
                    <a:solidFill>
                      <a:srgbClr val="000000"/>
                    </a:solidFill>
                    <a:ea typeface="宋体" panose="02010600030101010101" pitchFamily="2" charset="-122"/>
                  </a:rPr>
                  <a:t>IV</a:t>
                </a:r>
                <a:r>
                  <a:rPr lang="zh-CN" altLang="en-US" sz="2000" b="1" kern="0" dirty="0">
                    <a:solidFill>
                      <a:srgbClr val="000000"/>
                    </a:solidFill>
                    <a:ea typeface="宋体" panose="02010600030101010101" pitchFamily="2" charset="-122"/>
                  </a:rPr>
                  <a:t>先用</a:t>
                </a:r>
                <a:r>
                  <a:rPr lang="en-US" altLang="zh-CN" sz="2000" b="1" kern="0" dirty="0">
                    <a:solidFill>
                      <a:srgbClr val="000000"/>
                    </a:solidFill>
                    <a:ea typeface="宋体" panose="02010600030101010101" pitchFamily="2" charset="-122"/>
                  </a:rPr>
                  <a:t>ECB</a:t>
                </a:r>
                <a:r>
                  <a:rPr lang="zh-CN" altLang="en-US" sz="2000" b="1" kern="0" dirty="0">
                    <a:solidFill>
                      <a:srgbClr val="000000"/>
                    </a:solidFill>
                    <a:ea typeface="宋体" panose="02010600030101010101" pitchFamily="2" charset="-122"/>
                  </a:rPr>
                  <a:t>加密后再发送</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a:t>
                </a:r>
                <a:endParaRPr lang="en-US" altLang="zh-CN" sz="2000" b="1" kern="0" dirty="0">
                  <a:solidFill>
                    <a:srgbClr val="000000"/>
                  </a:solidFill>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ea typeface="宋体" panose="02010600030101010101" pitchFamily="2" charset="-122"/>
                  </a:rPr>
                  <a:t>要保护</a:t>
                </a:r>
                <a:r>
                  <a:rPr lang="en-US" altLang="zh-CN" sz="2000" b="1" kern="0" dirty="0">
                    <a:solidFill>
                      <a:srgbClr val="000000"/>
                    </a:solidFill>
                    <a:ea typeface="宋体" panose="02010600030101010101" pitchFamily="2" charset="-122"/>
                  </a:rPr>
                  <a:t>IV</a:t>
                </a:r>
                <a:r>
                  <a:rPr lang="zh-CN" altLang="en-US" sz="2000" b="1" kern="0" dirty="0">
                    <a:solidFill>
                      <a:srgbClr val="000000"/>
                    </a:solidFill>
                    <a:ea typeface="宋体" panose="02010600030101010101" pitchFamily="2" charset="-122"/>
                  </a:rPr>
                  <a:t>的一个原因是：攻击者可以欺骗接收者，让他使用不同的</a:t>
                </a:r>
                <a:r>
                  <a:rPr lang="en-US" altLang="zh-CN" sz="2000" b="1" kern="0" dirty="0">
                    <a:solidFill>
                      <a:srgbClr val="000000"/>
                    </a:solidFill>
                    <a:ea typeface="宋体" panose="02010600030101010101" pitchFamily="2" charset="-122"/>
                  </a:rPr>
                  <a:t>IV</a:t>
                </a:r>
                <a:r>
                  <a:rPr lang="zh-CN" altLang="en-US" sz="2000" b="1" kern="0" dirty="0">
                    <a:solidFill>
                      <a:srgbClr val="000000"/>
                    </a:solidFill>
                    <a:ea typeface="宋体" panose="02010600030101010101" pitchFamily="2" charset="-122"/>
                  </a:rPr>
                  <a:t>，接着攻击者就能够把明文的第一个分组的某些位取反。请看：</a:t>
                </a:r>
                <a:endParaRPr lang="en-US" altLang="zh-CN" sz="2000" b="1" kern="0" dirty="0">
                  <a:solidFill>
                    <a:srgbClr val="000000"/>
                  </a:solidFill>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𝑪</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𝑬</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𝑲</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𝑰𝑽</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𝑷</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m:t>
                      </m:r>
                    </m:oMath>
                  </m:oMathPara>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𝑷</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𝑰𝑽</m:t>
                      </m:r>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𝑫</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oMath>
                  </m:oMathPara>
                </a14:m>
                <a:endParaRPr lang="en-US" altLang="zh-CN" sz="2000"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用</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𝑿</m:t>
                    </m:r>
                    <m:d>
                      <m:dPr>
                        <m:begChr m:val="["/>
                        <m:endChr m:val="]"/>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smtClean="0">
                            <a:solidFill>
                              <a:srgbClr val="000000"/>
                            </a:solidFill>
                            <a:latin typeface="Cambria Math" panose="02040503050406030204"/>
                            <a:ea typeface="宋体" panose="02010600030101010101" pitchFamily="2" charset="-122"/>
                          </a:rPr>
                          <m:t>𝒊</m:t>
                        </m:r>
                      </m:e>
                    </m:d>
                  </m:oMath>
                </a14:m>
                <a:r>
                  <a:rPr lang="zh-CN" altLang="en-US" sz="2000" b="1" kern="0" dirty="0">
                    <a:solidFill>
                      <a:srgbClr val="000000"/>
                    </a:solidFill>
                    <a:latin typeface="Tahoma" panose="020B0604030504040204"/>
                    <a:ea typeface="宋体" panose="02010600030101010101" pitchFamily="2" charset="-122"/>
                  </a:rPr>
                  <a:t>表示</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位</a:t>
                </a:r>
                <a:r>
                  <a:rPr lang="en-US" altLang="zh-CN" sz="2000" b="1" kern="0" dirty="0">
                    <a:solidFill>
                      <a:srgbClr val="000000"/>
                    </a:solidFill>
                    <a:latin typeface="Tahoma" panose="020B0604030504040204"/>
                    <a:ea typeface="宋体" panose="02010600030101010101" pitchFamily="2" charset="-122"/>
                  </a:rPr>
                  <a:t>X</a:t>
                </a:r>
                <a:r>
                  <a:rPr lang="zh-CN" altLang="en-US" sz="2000" b="1" kern="0" dirty="0">
                    <a:solidFill>
                      <a:srgbClr val="000000"/>
                    </a:solidFill>
                    <a:latin typeface="Tahoma" panose="020B0604030504040204"/>
                    <a:ea typeface="宋体" panose="02010600030101010101" pitchFamily="2" charset="-122"/>
                  </a:rPr>
                  <a:t>的第</a:t>
                </a:r>
                <a:r>
                  <a:rPr lang="en-US" altLang="zh-CN" sz="2000" b="1" kern="0" dirty="0">
                    <a:solidFill>
                      <a:srgbClr val="000000"/>
                    </a:solidFill>
                    <a:latin typeface="Tahoma" panose="020B0604030504040204"/>
                    <a:ea typeface="宋体" panose="02010600030101010101" pitchFamily="2" charset="-122"/>
                  </a:rPr>
                  <a:t>i</a:t>
                </a:r>
                <a:r>
                  <a:rPr lang="zh-CN" altLang="en-US" sz="2000" b="1" kern="0" dirty="0">
                    <a:solidFill>
                      <a:srgbClr val="000000"/>
                    </a:solidFill>
                    <a:latin typeface="Tahoma" panose="020B0604030504040204"/>
                    <a:ea typeface="宋体" panose="02010600030101010101" pitchFamily="2" charset="-122"/>
                  </a:rPr>
                  <a:t>位，则：</a:t>
                </a:r>
                <a:endParaRPr lang="en-US" altLang="zh-CN" sz="2000"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𝒊</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𝑰𝑽</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𝒊</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Cambria Math" panose="02040503050406030204"/>
                        </a:rPr>
                        <m:t>𝑫</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𝒊</m:t>
                      </m:r>
                      <m:r>
                        <a:rPr lang="en-US" altLang="zh-CN" sz="2000" b="1" i="1" kern="0" smtClean="0">
                          <a:solidFill>
                            <a:srgbClr val="000000"/>
                          </a:solidFill>
                          <a:latin typeface="Cambria Math" panose="02040503050406030204"/>
                          <a:ea typeface="宋体" panose="02010600030101010101" pitchFamily="2" charset="-122"/>
                        </a:rPr>
                        <m:t>]</m:t>
                      </m:r>
                    </m:oMath>
                  </m:oMathPara>
                </a14:m>
                <a:endParaRPr lang="en-US" altLang="zh-CN" sz="2000"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使用</a:t>
                </a:r>
                <a:r>
                  <a:rPr lang="en-US" altLang="zh-CN" sz="2000" b="1" kern="0" dirty="0">
                    <a:solidFill>
                      <a:srgbClr val="000000"/>
                    </a:solidFill>
                    <a:latin typeface="Tahoma" panose="020B0604030504040204"/>
                    <a:ea typeface="宋体" panose="02010600030101010101" pitchFamily="2" charset="-122"/>
                  </a:rPr>
                  <a:t>XOR</a:t>
                </a:r>
                <a:r>
                  <a:rPr lang="zh-CN" altLang="en-US" sz="2000" b="1" kern="0" dirty="0">
                    <a:solidFill>
                      <a:srgbClr val="000000"/>
                    </a:solidFill>
                    <a:latin typeface="Tahoma" panose="020B0604030504040204"/>
                    <a:ea typeface="宋体" panose="02010600030101010101" pitchFamily="2" charset="-122"/>
                  </a:rPr>
                  <a:t>的性质，我们将上面重写为：</a:t>
                </a:r>
                <a:endParaRPr lang="en-US" altLang="zh-CN" sz="2000"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e>
                        <m:sub>
                          <m:r>
                            <a:rPr lang="en-US" altLang="zh-CN" sz="2000" b="1" i="1" kern="0">
                              <a:solidFill>
                                <a:srgbClr val="000000"/>
                              </a:solidFill>
                              <a:latin typeface="Cambria Math" panose="02040503050406030204"/>
                              <a:ea typeface="宋体" panose="02010600030101010101" pitchFamily="2" charset="-122"/>
                            </a:rPr>
                            <m:t>𝟏</m:t>
                          </m:r>
                        </m:sub>
                      </m:sSub>
                      <m:d>
                        <m:dPr>
                          <m:begChr m:val="["/>
                          <m:endChr m:val="]"/>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𝒊</m:t>
                          </m:r>
                        </m:e>
                      </m:d>
                      <m:r>
                        <a:rPr lang="zh-CN" altLang="en-US"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𝑰𝑽</m:t>
                      </m:r>
                      <m:d>
                        <m:dPr>
                          <m:begChr m:val="["/>
                          <m:endChr m:val="]"/>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𝒊</m:t>
                          </m:r>
                        </m:e>
                      </m:d>
                      <m:r>
                        <a:rPr lang="zh-CN" altLang="en-US"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Cambria Math" panose="02040503050406030204"/>
                        </a:rPr>
                        <m:t>𝑫</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𝒊</m:t>
                      </m:r>
                      <m:r>
                        <a:rPr lang="en-US" altLang="zh-CN" sz="2000" b="1" i="1" kern="0">
                          <a:solidFill>
                            <a:srgbClr val="000000"/>
                          </a:solidFill>
                          <a:latin typeface="Cambria Math" panose="02040503050406030204"/>
                          <a:ea typeface="宋体" panose="02010600030101010101" pitchFamily="2" charset="-122"/>
                        </a:rPr>
                        <m:t>]</m:t>
                      </m:r>
                    </m:oMath>
                  </m:oMathPara>
                </a14:m>
                <a:endParaRPr lang="en-US" altLang="zh-CN" sz="2000" b="1" kern="0" dirty="0">
                  <a:solidFill>
                    <a:srgbClr val="000000"/>
                  </a:solidFill>
                  <a:latin typeface="Tahoma" panose="020B0604030504040204"/>
                  <a:ea typeface="宋体" panose="02010600030101010101" pitchFamily="2" charset="-122"/>
                </a:endParaRPr>
              </a:p>
              <a:p>
                <a:pPr marL="89725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撇号表示取反。这意味着攻击者可以预先改变</a:t>
                </a:r>
                <a:r>
                  <a:rPr lang="en-US" altLang="zh-CN" sz="2000" b="1" kern="0" dirty="0">
                    <a:solidFill>
                      <a:srgbClr val="000000"/>
                    </a:solidFill>
                    <a:latin typeface="Tahoma" panose="020B0604030504040204"/>
                    <a:ea typeface="宋体" panose="02010600030101010101" pitchFamily="2" charset="-122"/>
                  </a:rPr>
                  <a:t>IV</a:t>
                </a:r>
                <a:r>
                  <a:rPr lang="zh-CN" altLang="en-US" sz="2000" b="1" kern="0" dirty="0">
                    <a:solidFill>
                      <a:srgbClr val="000000"/>
                    </a:solidFill>
                    <a:latin typeface="Tahoma" panose="020B0604030504040204"/>
                    <a:ea typeface="宋体" panose="02010600030101010101" pitchFamily="2" charset="-122"/>
                  </a:rPr>
                  <a:t>中的某些位，接收者收到的</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e>
                      <m:sub>
                        <m:r>
                          <a:rPr lang="en-US" altLang="zh-CN" sz="2000" b="1" i="1" kern="0">
                            <a:solidFill>
                              <a:srgbClr val="000000"/>
                            </a:solidFill>
                            <a:latin typeface="Cambria Math" panose="02040503050406030204"/>
                            <a:ea typeface="宋体" panose="02010600030101010101" pitchFamily="2" charset="-122"/>
                          </a:rPr>
                          <m:t>𝟏</m:t>
                        </m:r>
                      </m:sub>
                    </m:sSub>
                    <m:d>
                      <m:dPr>
                        <m:begChr m:val="["/>
                        <m:endChr m:val="]"/>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𝒊</m:t>
                        </m:r>
                      </m:e>
                    </m:d>
                  </m:oMath>
                </a14:m>
                <a:r>
                  <a:rPr lang="zh-CN" altLang="en-US" sz="2000" b="1" kern="0" dirty="0">
                    <a:solidFill>
                      <a:srgbClr val="000000"/>
                    </a:solidFill>
                    <a:latin typeface="Tahoma" panose="020B0604030504040204"/>
                    <a:ea typeface="宋体" panose="02010600030101010101" pitchFamily="2" charset="-122"/>
                  </a:rPr>
                  <a:t>相应也就改变了。</a:t>
                </a:r>
                <a:endParaRPr lang="en-AU"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899592" y="404664"/>
                <a:ext cx="7797552" cy="6309320"/>
              </a:xfrm>
              <a:prstGeom prst="rect">
                <a:avLst/>
              </a:prstGeom>
              <a:blipFill rotWithShape="1">
                <a:blip r:embed="rId1"/>
                <a:stretch>
                  <a:fillRect l="-6" t="-3" r="-1561" b="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7.3 </a:t>
            </a:r>
            <a:r>
              <a:rPr lang="zh-CN" altLang="en-US" sz="2000" dirty="0">
                <a:solidFill>
                  <a:srgbClr val="4F56AD"/>
                </a:solidFill>
                <a:latin typeface="黑体" panose="02010609060101010101" pitchFamily="49" charset="-122"/>
              </a:rPr>
              <a:t>密文分组链接模式</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899592" y="476672"/>
            <a:ext cx="7797552"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ea typeface="宋体" panose="02010600030101010101" pitchFamily="2" charset="-122"/>
              </a:rPr>
              <a:t>只要</a:t>
            </a:r>
            <a:r>
              <a:rPr lang="en-US" altLang="zh-CN" sz="2000" b="1" kern="0" dirty="0">
                <a:solidFill>
                  <a:srgbClr val="000000"/>
                </a:solidFill>
                <a:ea typeface="宋体" panose="02010600030101010101" pitchFamily="2" charset="-122"/>
              </a:rPr>
              <a:t>IV</a:t>
            </a:r>
            <a:r>
              <a:rPr lang="zh-CN" altLang="en-US" sz="2000" b="1" kern="0" dirty="0">
                <a:solidFill>
                  <a:srgbClr val="000000"/>
                </a:solidFill>
                <a:ea typeface="宋体" panose="02010600030101010101" pitchFamily="2" charset="-122"/>
              </a:rPr>
              <a:t>是不可预测的，那么具体选什么</a:t>
            </a:r>
            <a:r>
              <a:rPr lang="en-US" altLang="zh-CN" sz="2000" b="1" kern="0" dirty="0">
                <a:solidFill>
                  <a:srgbClr val="000000"/>
                </a:solidFill>
                <a:ea typeface="宋体" panose="02010600030101010101" pitchFamily="2" charset="-122"/>
              </a:rPr>
              <a:t>IV</a:t>
            </a:r>
            <a:r>
              <a:rPr lang="zh-CN" altLang="en-US" sz="2000" b="1" kern="0" dirty="0">
                <a:solidFill>
                  <a:srgbClr val="000000"/>
                </a:solidFill>
                <a:ea typeface="宋体" panose="02010600030101010101" pitchFamily="2" charset="-122"/>
              </a:rPr>
              <a:t>并不重要。</a:t>
            </a:r>
            <a:endParaRPr lang="en-US" altLang="zh-CN" sz="2000" b="1" kern="0" dirty="0">
              <a:solidFill>
                <a:srgbClr val="000000"/>
              </a:solidFill>
              <a:ea typeface="宋体" panose="02010600030101010101" pitchFamily="2" charset="-122"/>
            </a:endParaRPr>
          </a:p>
          <a:p>
            <a:pPr marL="802005" lvl="2" indent="-457200" eaLnBrk="1" hangingPunct="1">
              <a:lnSpc>
                <a:spcPct val="130000"/>
              </a:lnSpc>
              <a:spcBef>
                <a:spcPct val="20000"/>
              </a:spcBef>
              <a:buClr>
                <a:srgbClr val="4768F5"/>
              </a:buClr>
              <a:buSzPct val="60000"/>
              <a:buFont typeface="Wingdings" panose="05000000000000000000" pitchFamily="2" charset="2"/>
              <a:buChar char="l"/>
            </a:pPr>
            <a:r>
              <a:rPr lang="en-US" altLang="zh-CN" sz="2000" b="1" kern="0" dirty="0">
                <a:solidFill>
                  <a:srgbClr val="000000"/>
                </a:solidFill>
                <a:ea typeface="宋体" panose="02010600030101010101" pitchFamily="2" charset="-122"/>
              </a:rPr>
              <a:t>SP800-3A</a:t>
            </a:r>
            <a:r>
              <a:rPr lang="zh-CN" altLang="en-US" sz="2000" b="1" kern="0" dirty="0">
                <a:solidFill>
                  <a:srgbClr val="000000"/>
                </a:solidFill>
                <a:ea typeface="宋体" panose="02010600030101010101" pitchFamily="2" charset="-122"/>
              </a:rPr>
              <a:t>推荐了两种方法：第一个方法是用加密函数加密一个时变值，所用密钥和明文加密所用的秘钥相同。这个时变值对每次加密运算来说必须唯一。例如，时变值可以是一个计数器，一个时间戳或者消息数目。第二个方法是用随机数发生器产生一个随机数分组。</a:t>
            </a:r>
            <a:endParaRPr lang="en-US" altLang="zh-CN" sz="2000" b="1" kern="0" dirty="0">
              <a:solidFill>
                <a:srgbClr val="000000"/>
              </a:solidFill>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ea typeface="宋体" panose="02010600030101010101" pitchFamily="2" charset="-122"/>
              </a:rPr>
              <a:t>CBC</a:t>
            </a:r>
            <a:r>
              <a:rPr lang="zh-CN" altLang="en-US" sz="2000" b="1" kern="0" dirty="0">
                <a:solidFill>
                  <a:srgbClr val="000000"/>
                </a:solidFill>
                <a:ea typeface="宋体" panose="02010600030101010101" pitchFamily="2" charset="-122"/>
              </a:rPr>
              <a:t>的链接机制使得它适合于加密长度大于</a:t>
            </a:r>
            <a:r>
              <a:rPr lang="en-US" altLang="zh-CN" sz="2000" b="1" kern="0" dirty="0">
                <a:solidFill>
                  <a:srgbClr val="000000"/>
                </a:solidFill>
                <a:ea typeface="宋体" panose="02010600030101010101" pitchFamily="2" charset="-122"/>
              </a:rPr>
              <a:t>b</a:t>
            </a:r>
            <a:r>
              <a:rPr lang="zh-CN" altLang="en-US" sz="2000" b="1" kern="0" dirty="0">
                <a:solidFill>
                  <a:srgbClr val="000000"/>
                </a:solidFill>
                <a:ea typeface="宋体" panose="02010600030101010101" pitchFamily="2" charset="-122"/>
              </a:rPr>
              <a:t>位的消息。</a:t>
            </a:r>
            <a:endParaRPr lang="en-US" altLang="zh-CN" sz="2000" b="1" kern="0" dirty="0">
              <a:solidFill>
                <a:srgbClr val="000000"/>
              </a:solidFill>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ea typeface="宋体" panose="02010600030101010101" pitchFamily="2" charset="-122"/>
              </a:rPr>
              <a:t>CBC</a:t>
            </a:r>
            <a:r>
              <a:rPr lang="zh-CN" altLang="en-US" sz="2000" b="1" kern="0" dirty="0">
                <a:solidFill>
                  <a:srgbClr val="000000"/>
                </a:solidFill>
                <a:ea typeface="宋体" panose="02010600030101010101" pitchFamily="2" charset="-122"/>
              </a:rPr>
              <a:t>除了用来获得保密性，亦可用于认证。</a:t>
            </a:r>
            <a:endParaRPr lang="en-AU"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7.3 </a:t>
            </a:r>
            <a:r>
              <a:rPr lang="zh-CN" altLang="en-US" sz="2000" dirty="0">
                <a:solidFill>
                  <a:srgbClr val="4F56AD"/>
                </a:solidFill>
                <a:latin typeface="黑体" panose="02010609060101010101" pitchFamily="49" charset="-122"/>
              </a:rPr>
              <a:t>密文分组链接模式</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268760"/>
            <a:ext cx="8229600" cy="4525963"/>
          </a:xfrm>
        </p:spPr>
        <p:txBody>
          <a:bodyPr>
            <a:noAutofit/>
          </a:bodyPr>
          <a:lstStyle/>
          <a:p>
            <a:pPr marL="71628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对于</a:t>
            </a:r>
            <a:r>
              <a:rPr kumimoji="1" lang="en-US" altLang="zh-CN" sz="2000" b="1" kern="0" dirty="0">
                <a:solidFill>
                  <a:srgbClr val="000000"/>
                </a:solidFill>
                <a:latin typeface="Tahoma" panose="020B0604030504040204"/>
                <a:ea typeface="宋体" panose="02010600030101010101" pitchFamily="2" charset="-122"/>
              </a:rPr>
              <a:t>AES</a:t>
            </a:r>
            <a:r>
              <a:rPr kumimoji="1" lang="zh-CN" altLang="en-US" sz="2000" b="1" kern="0" dirty="0">
                <a:solidFill>
                  <a:srgbClr val="000000"/>
                </a:solidFill>
                <a:latin typeface="Tahoma" panose="020B0604030504040204"/>
                <a:ea typeface="宋体" panose="02010600030101010101" pitchFamily="2" charset="-122"/>
              </a:rPr>
              <a:t>，</a:t>
            </a:r>
            <a:r>
              <a:rPr kumimoji="1" lang="en-US" altLang="zh-CN" sz="2000" b="1" kern="0" dirty="0">
                <a:solidFill>
                  <a:srgbClr val="000000"/>
                </a:solidFill>
                <a:latin typeface="Tahoma" panose="020B0604030504040204"/>
                <a:ea typeface="宋体" panose="02010600030101010101" pitchFamily="2" charset="-122"/>
              </a:rPr>
              <a:t>DES</a:t>
            </a:r>
            <a:r>
              <a:rPr kumimoji="1" lang="zh-CN" altLang="en-US" sz="2000" b="1" kern="0" dirty="0">
                <a:solidFill>
                  <a:srgbClr val="000000"/>
                </a:solidFill>
                <a:latin typeface="Tahoma" panose="020B0604030504040204"/>
                <a:ea typeface="宋体" panose="02010600030101010101" pitchFamily="2" charset="-122"/>
              </a:rPr>
              <a:t>或任何的分组密码，加密是对一个</a:t>
            </a:r>
            <a:r>
              <a:rPr kumimoji="1" lang="en-US" altLang="zh-CN" sz="2000" b="1" kern="0" dirty="0">
                <a:solidFill>
                  <a:srgbClr val="000000"/>
                </a:solidFill>
                <a:latin typeface="Tahoma" panose="020B0604030504040204"/>
                <a:ea typeface="宋体" panose="02010600030101010101" pitchFamily="2" charset="-122"/>
              </a:rPr>
              <a:t>b</a:t>
            </a:r>
            <a:r>
              <a:rPr kumimoji="1" lang="zh-CN" altLang="en-US" sz="2000" b="1" kern="0" dirty="0">
                <a:solidFill>
                  <a:srgbClr val="000000"/>
                </a:solidFill>
                <a:latin typeface="Tahoma" panose="020B0604030504040204"/>
                <a:ea typeface="宋体" panose="02010600030101010101" pitchFamily="2" charset="-122"/>
              </a:rPr>
              <a:t>位的分组进行加密。但是利用本节讨论的密文反馈模式</a:t>
            </a:r>
            <a:r>
              <a:rPr kumimoji="1" lang="en-US" altLang="zh-CN" sz="2000" b="1" kern="0" dirty="0">
                <a:solidFill>
                  <a:srgbClr val="000000"/>
                </a:solidFill>
                <a:latin typeface="Tahoma" panose="020B0604030504040204"/>
                <a:ea typeface="宋体" panose="02010600030101010101" pitchFamily="2" charset="-122"/>
              </a:rPr>
              <a:t>(CFB)</a:t>
            </a:r>
            <a:r>
              <a:rPr kumimoji="1" lang="zh-CN" altLang="en-US" sz="2000" b="1" kern="0" dirty="0">
                <a:solidFill>
                  <a:srgbClr val="000000"/>
                </a:solidFill>
                <a:latin typeface="Tahoma" panose="020B0604030504040204"/>
                <a:ea typeface="宋体" panose="02010600030101010101" pitchFamily="2" charset="-122"/>
              </a:rPr>
              <a:t>和下面要讨论的输出反馈模式</a:t>
            </a:r>
            <a:r>
              <a:rPr kumimoji="1" lang="en-US" altLang="zh-CN" sz="2000" b="1" kern="0" dirty="0">
                <a:solidFill>
                  <a:srgbClr val="000000"/>
                </a:solidFill>
                <a:latin typeface="Tahoma" panose="020B0604030504040204"/>
                <a:ea typeface="宋体" panose="02010600030101010101" pitchFamily="2" charset="-122"/>
              </a:rPr>
              <a:t>(OFB)</a:t>
            </a:r>
            <a:r>
              <a:rPr kumimoji="1" lang="zh-CN" altLang="en-US" sz="2000" b="1" kern="0" dirty="0">
                <a:solidFill>
                  <a:srgbClr val="000000"/>
                </a:solidFill>
                <a:latin typeface="Tahoma" panose="020B0604030504040204"/>
                <a:ea typeface="宋体" panose="02010600030101010101" pitchFamily="2" charset="-122"/>
              </a:rPr>
              <a:t>及计数器</a:t>
            </a:r>
            <a:r>
              <a:rPr kumimoji="1" lang="en-US" altLang="zh-CN" sz="2000" b="1" kern="0" dirty="0">
                <a:solidFill>
                  <a:srgbClr val="000000"/>
                </a:solidFill>
                <a:latin typeface="Tahoma" panose="020B0604030504040204"/>
                <a:ea typeface="宋体" panose="02010600030101010101" pitchFamily="2" charset="-122"/>
              </a:rPr>
              <a:t>(CTR)</a:t>
            </a:r>
            <a:r>
              <a:rPr kumimoji="1" lang="zh-CN" altLang="en-US" sz="2000" b="1" kern="0" dirty="0">
                <a:solidFill>
                  <a:srgbClr val="000000"/>
                </a:solidFill>
                <a:latin typeface="Tahoma" panose="020B0604030504040204"/>
                <a:ea typeface="宋体" panose="02010600030101010101" pitchFamily="2" charset="-122"/>
              </a:rPr>
              <a:t>模式，亦可将分组密码当成流密码使用。</a:t>
            </a:r>
            <a:endParaRPr kumimoji="1" lang="en-US" altLang="zh-CN" sz="2000" b="1" kern="0" dirty="0">
              <a:solidFill>
                <a:srgbClr val="000000"/>
              </a:solidFill>
              <a:latin typeface="Tahoma" panose="020B0604030504040204"/>
              <a:ea typeface="宋体" panose="02010600030101010101" pitchFamily="2" charset="-122"/>
            </a:endParaRPr>
          </a:p>
          <a:p>
            <a:pPr marL="71628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流密码不需要将明文填充到长度是分组长度的整数倍，且可以实时操作。所以，待发送的字符流中任何一个字符都可以用面向字符的流密码加密后立即发送。</a:t>
            </a:r>
            <a:endParaRPr kumimoji="1" lang="en-US" altLang="zh-CN" sz="2000" b="1" kern="0" dirty="0">
              <a:solidFill>
                <a:srgbClr val="000000"/>
              </a:solidFill>
              <a:latin typeface="Tahoma" panose="020B0604030504040204"/>
              <a:ea typeface="宋体" panose="02010600030101010101" pitchFamily="2" charset="-122"/>
            </a:endParaRPr>
          </a:p>
          <a:p>
            <a:pPr marL="716280"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流密码的密文与明文等长。所以要发送的是</a:t>
            </a:r>
            <a:r>
              <a:rPr kumimoji="1" lang="en-US" altLang="zh-CN" sz="2000" b="1" kern="0" dirty="0">
                <a:solidFill>
                  <a:srgbClr val="000000"/>
                </a:solidFill>
                <a:latin typeface="Tahoma" panose="020B0604030504040204"/>
                <a:ea typeface="宋体" panose="02010600030101010101" pitchFamily="2" charset="-122"/>
              </a:rPr>
              <a:t>8</a:t>
            </a:r>
            <a:r>
              <a:rPr kumimoji="1" lang="zh-CN" altLang="en-US" sz="2000" b="1" kern="0" dirty="0">
                <a:solidFill>
                  <a:srgbClr val="000000"/>
                </a:solidFill>
                <a:latin typeface="Tahoma" panose="020B0604030504040204"/>
                <a:ea typeface="宋体" panose="02010600030101010101" pitchFamily="2" charset="-122"/>
              </a:rPr>
              <a:t>位的字符，加密时也是用</a:t>
            </a:r>
            <a:r>
              <a:rPr kumimoji="1" lang="en-US" altLang="zh-CN" sz="2000" b="1" kern="0" dirty="0">
                <a:solidFill>
                  <a:srgbClr val="000000"/>
                </a:solidFill>
                <a:latin typeface="Tahoma" panose="020B0604030504040204"/>
                <a:ea typeface="宋体" panose="02010600030101010101" pitchFamily="2" charset="-122"/>
              </a:rPr>
              <a:t>8</a:t>
            </a:r>
            <a:r>
              <a:rPr kumimoji="1" lang="zh-CN" altLang="en-US" sz="2000" b="1" kern="0" dirty="0">
                <a:solidFill>
                  <a:srgbClr val="000000"/>
                </a:solidFill>
                <a:latin typeface="Tahoma" panose="020B0604030504040204"/>
                <a:ea typeface="宋体" panose="02010600030101010101" pitchFamily="2" charset="-122"/>
              </a:rPr>
              <a:t>位。</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7.4 </a:t>
            </a:r>
            <a:r>
              <a:rPr lang="zh-CN" altLang="en-US" sz="2800" dirty="0">
                <a:solidFill>
                  <a:srgbClr val="000000"/>
                </a:solidFill>
                <a:latin typeface="黑体" panose="02010609060101010101" pitchFamily="49" charset="-122"/>
              </a:rPr>
              <a:t>密文反馈模式</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fontAlgn="auto" hangingPunct="1">
              <a:spcAft>
                <a:spcPts val="0"/>
              </a:spcAft>
              <a:defRPr/>
            </a:pPr>
            <a:r>
              <a:rPr lang="zh-CN" altLang="en-US" sz="2000" dirty="0">
                <a:solidFill>
                  <a:srgbClr val="0070C0"/>
                </a:solidFill>
              </a:rPr>
              <a:t>第七章 </a:t>
            </a:r>
            <a:r>
              <a:rPr lang="en-US" altLang="zh-CN" sz="2000" dirty="0">
                <a:solidFill>
                  <a:srgbClr val="0070C0"/>
                </a:solidFill>
              </a:rPr>
              <a:t>– </a:t>
            </a:r>
            <a:r>
              <a:rPr lang="zh-CN" altLang="en-US" sz="2000" dirty="0">
                <a:solidFill>
                  <a:srgbClr val="0070C0"/>
                </a:solidFill>
              </a:rPr>
              <a:t>分组密码的工作模式</a:t>
            </a:r>
            <a:endParaRPr lang="en-AU" altLang="zh-CN" sz="2000" dirty="0">
              <a:solidFill>
                <a:srgbClr val="0070C0"/>
              </a:solidFill>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716016" y="476672"/>
            <a:ext cx="3981128"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AU"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7.4 </a:t>
            </a:r>
            <a:r>
              <a:rPr lang="zh-CN" altLang="en-US" sz="2000" dirty="0">
                <a:solidFill>
                  <a:srgbClr val="4F56AD"/>
                </a:solidFill>
                <a:latin typeface="黑体" panose="02010609060101010101" pitchFamily="49" charset="-122"/>
              </a:rPr>
              <a:t>密文反馈模式</a:t>
            </a:r>
            <a:endParaRPr lang="zh-CN" altLang="en-US" sz="2000" dirty="0">
              <a:solidFill>
                <a:srgbClr val="4F56AD"/>
              </a:solidFill>
              <a:latin typeface="黑体" panose="02010609060101010101" pitchFamily="49" charset="-122"/>
            </a:endParaRPr>
          </a:p>
        </p:txBody>
      </p:sp>
      <p:pic>
        <p:nvPicPr>
          <p:cNvPr id="717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3528" y="188640"/>
            <a:ext cx="5614721" cy="64507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899592" y="634082"/>
                <a:ext cx="7797552" cy="6151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l"/>
                  <a:tabLst>
                    <a:tab pos="534670" algn="l"/>
                  </a:tabLst>
                </a:pPr>
                <a:r>
                  <a:rPr lang="zh-CN" altLang="en-US" sz="2000" b="1" kern="0" dirty="0">
                    <a:solidFill>
                      <a:srgbClr val="000000"/>
                    </a:solidFill>
                    <a:ea typeface="宋体" panose="02010600030101010101" pitchFamily="2" charset="-122"/>
                  </a:rPr>
                  <a:t>假设传输单元是</a:t>
                </a:r>
                <a:r>
                  <a:rPr lang="en-US" altLang="zh-CN" sz="2000" b="1" kern="0" dirty="0">
                    <a:solidFill>
                      <a:srgbClr val="000000"/>
                    </a:solidFill>
                    <a:ea typeface="宋体" panose="02010600030101010101" pitchFamily="2" charset="-122"/>
                  </a:rPr>
                  <a:t>s</a:t>
                </a:r>
                <a:r>
                  <a:rPr lang="zh-CN" altLang="en-US" sz="2000" b="1" kern="0" dirty="0">
                    <a:solidFill>
                      <a:srgbClr val="000000"/>
                    </a:solidFill>
                    <a:ea typeface="宋体" panose="02010600030101010101" pitchFamily="2" charset="-122"/>
                  </a:rPr>
                  <a:t>位，</a:t>
                </a:r>
                <a:r>
                  <a:rPr lang="en-US" altLang="zh-CN" sz="2000" b="1" kern="0" dirty="0">
                    <a:solidFill>
                      <a:srgbClr val="000000"/>
                    </a:solidFill>
                    <a:ea typeface="宋体" panose="02010600030101010101" pitchFamily="2" charset="-122"/>
                  </a:rPr>
                  <a:t>s</a:t>
                </a:r>
                <a:r>
                  <a:rPr lang="zh-CN" altLang="en-US" sz="2000" b="1" kern="0" dirty="0">
                    <a:solidFill>
                      <a:srgbClr val="000000"/>
                    </a:solidFill>
                    <a:ea typeface="宋体" panose="02010600030101010101" pitchFamily="2" charset="-122"/>
                  </a:rPr>
                  <a:t>通常为</a:t>
                </a:r>
                <a:r>
                  <a:rPr lang="en-US" altLang="zh-CN" sz="2000" b="1" kern="0" dirty="0">
                    <a:solidFill>
                      <a:srgbClr val="000000"/>
                    </a:solidFill>
                    <a:ea typeface="宋体" panose="02010600030101010101" pitchFamily="2" charset="-122"/>
                  </a:rPr>
                  <a:t>8</a:t>
                </a:r>
                <a:r>
                  <a:rPr lang="zh-CN" altLang="en-US" sz="2000" b="1" kern="0" dirty="0">
                    <a:solidFill>
                      <a:srgbClr val="000000"/>
                    </a:solidFill>
                    <a:ea typeface="宋体" panose="02010600030101010101" pitchFamily="2" charset="-122"/>
                  </a:rPr>
                  <a:t>。同使用</a:t>
                </a:r>
                <a:r>
                  <a:rPr lang="en-US" altLang="zh-CN" sz="2000" b="1" kern="0" dirty="0">
                    <a:solidFill>
                      <a:srgbClr val="000000"/>
                    </a:solidFill>
                    <a:ea typeface="宋体" panose="02010600030101010101" pitchFamily="2" charset="-122"/>
                  </a:rPr>
                  <a:t>CBC</a:t>
                </a:r>
                <a:r>
                  <a:rPr lang="zh-CN" altLang="en-US" sz="2000" b="1" kern="0" dirty="0">
                    <a:solidFill>
                      <a:srgbClr val="000000"/>
                    </a:solidFill>
                    <a:ea typeface="宋体" panose="02010600030101010101" pitchFamily="2" charset="-122"/>
                  </a:rPr>
                  <a:t>模式一样，明文的各个单元要链接起来，所以任意个明文单元的密文都是前面所有明文的函数。在这种情况，</a:t>
                </a:r>
                <a:r>
                  <a:rPr lang="zh-CN" altLang="en-US" sz="2000" b="1" kern="0" dirty="0">
                    <a:solidFill>
                      <a:srgbClr val="0070C0"/>
                    </a:solidFill>
                    <a:ea typeface="宋体" panose="02010600030101010101" pitchFamily="2" charset="-122"/>
                  </a:rPr>
                  <a:t>明文被分成</a:t>
                </a:r>
                <a:r>
                  <a:rPr lang="en-US" altLang="zh-CN" sz="2000" b="1" kern="0" dirty="0">
                    <a:solidFill>
                      <a:srgbClr val="0070C0"/>
                    </a:solidFill>
                    <a:ea typeface="宋体" panose="02010600030101010101" pitchFamily="2" charset="-122"/>
                  </a:rPr>
                  <a:t>s</a:t>
                </a:r>
                <a:r>
                  <a:rPr lang="zh-CN" altLang="en-US" sz="2000" b="1" kern="0" dirty="0">
                    <a:solidFill>
                      <a:srgbClr val="0070C0"/>
                    </a:solidFill>
                    <a:ea typeface="宋体" panose="02010600030101010101" pitchFamily="2" charset="-122"/>
                  </a:rPr>
                  <a:t>位的片段</a:t>
                </a:r>
                <a:r>
                  <a:rPr lang="zh-CN" altLang="en-US" sz="2000" b="1" kern="0" dirty="0">
                    <a:solidFill>
                      <a:srgbClr val="000000"/>
                    </a:solidFill>
                    <a:ea typeface="宋体" panose="02010600030101010101" pitchFamily="2" charset="-122"/>
                  </a:rPr>
                  <a:t>而不是</a:t>
                </a:r>
                <a:r>
                  <a:rPr lang="en-US" altLang="zh-CN" sz="2000" b="1" kern="0" dirty="0">
                    <a:solidFill>
                      <a:srgbClr val="000000"/>
                    </a:solidFill>
                    <a:ea typeface="宋体" panose="02010600030101010101" pitchFamily="2" charset="-122"/>
                  </a:rPr>
                  <a:t>b</a:t>
                </a:r>
                <a:r>
                  <a:rPr lang="zh-CN" altLang="en-US" sz="2000" b="1" kern="0" dirty="0">
                    <a:solidFill>
                      <a:srgbClr val="000000"/>
                    </a:solidFill>
                    <a:ea typeface="宋体" panose="02010600030101010101" pitchFamily="2" charset="-122"/>
                  </a:rPr>
                  <a:t>位的单元。</a:t>
                </a:r>
                <a:endParaRPr lang="en-US" altLang="zh-CN" sz="2000" b="1" kern="0" dirty="0">
                  <a:solidFill>
                    <a:srgbClr val="000000"/>
                  </a:solidFill>
                  <a:ea typeface="宋体" panose="02010600030101010101" pitchFamily="2" charset="-122"/>
                </a:endParaRPr>
              </a:p>
              <a:p>
                <a:pPr marL="449580" lvl="2" indent="-342900" eaLnBrk="1" hangingPunct="1">
                  <a:lnSpc>
                    <a:spcPct val="130000"/>
                  </a:lnSpc>
                  <a:spcBef>
                    <a:spcPct val="20000"/>
                  </a:spcBef>
                  <a:buClr>
                    <a:srgbClr val="4768F5"/>
                  </a:buClr>
                  <a:buSzPct val="60000"/>
                  <a:buFont typeface="Wingdings" panose="05000000000000000000" pitchFamily="2" charset="2"/>
                  <a:buChar char="l"/>
                  <a:tabLst>
                    <a:tab pos="534670" algn="l"/>
                  </a:tabLst>
                </a:pPr>
                <a:r>
                  <a:rPr lang="zh-CN" altLang="en-US" sz="2000" b="1" kern="0" dirty="0">
                    <a:solidFill>
                      <a:srgbClr val="000000"/>
                    </a:solidFill>
                    <a:latin typeface="Tahoma" panose="020B0604030504040204"/>
                    <a:ea typeface="宋体" panose="02010600030101010101" pitchFamily="2" charset="-122"/>
                  </a:rPr>
                  <a:t>加密：加密函数的输入是</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位的移位寄存器，它的值为初始向量</a:t>
                </a:r>
                <a:r>
                  <a:rPr lang="en-US" altLang="zh-CN" sz="2000" b="1" kern="0" dirty="0">
                    <a:solidFill>
                      <a:srgbClr val="000000"/>
                    </a:solidFill>
                    <a:latin typeface="Tahoma" panose="020B0604030504040204"/>
                    <a:ea typeface="宋体" panose="02010600030101010101" pitchFamily="2" charset="-122"/>
                  </a:rPr>
                  <a:t>IV</a:t>
                </a:r>
                <a:r>
                  <a:rPr lang="zh-CN" altLang="en-US" sz="2000" b="1" kern="0" dirty="0">
                    <a:solidFill>
                      <a:srgbClr val="000000"/>
                    </a:solidFill>
                    <a:latin typeface="Tahoma" panose="020B0604030504040204"/>
                    <a:ea typeface="宋体" panose="02010600030101010101" pitchFamily="2" charset="-122"/>
                  </a:rPr>
                  <a:t>。加密函数输出最左边的</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位与明文的第一个分段</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𝑷</m:t>
                        </m:r>
                      </m:e>
                      <m:sub>
                        <m:r>
                          <a:rPr lang="en-US" altLang="zh-CN" sz="2000" b="1" i="1" kern="0" smtClea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异或得到密文的第一个单元</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，然后将</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发送出去，接着，移位寄存器左移</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位，</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填入移位寄存器的最右边</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位。就这样，直到所有明文单元被加密完。</a:t>
                </a:r>
                <a:endParaRPr lang="en-AU"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l"/>
                  <a:tabLst>
                    <a:tab pos="534670" algn="l"/>
                  </a:tabLst>
                </a:pPr>
                <a:r>
                  <a:rPr lang="zh-CN" altLang="en-US" sz="2000" b="1" kern="0" dirty="0">
                    <a:solidFill>
                      <a:srgbClr val="000000"/>
                    </a:solidFill>
                    <a:latin typeface="Tahoma" panose="020B0604030504040204"/>
                    <a:ea typeface="宋体" panose="02010600030101010101" pitchFamily="2" charset="-122"/>
                  </a:rPr>
                  <a:t>解密使用相同的办法，只是有一点不同：将收到的密文单元与</a:t>
                </a:r>
                <a:r>
                  <a:rPr lang="zh-CN" altLang="en-US" sz="2000" b="1" kern="0" dirty="0">
                    <a:solidFill>
                      <a:srgbClr val="0070C0"/>
                    </a:solidFill>
                    <a:latin typeface="Tahoma" panose="020B0604030504040204"/>
                    <a:ea typeface="宋体" panose="02010600030101010101" pitchFamily="2" charset="-122"/>
                  </a:rPr>
                  <a:t>加密函数</a:t>
                </a:r>
                <a:r>
                  <a:rPr lang="zh-CN" altLang="en-US" sz="2000" b="1" kern="0" dirty="0">
                    <a:solidFill>
                      <a:srgbClr val="000000"/>
                    </a:solidFill>
                    <a:latin typeface="Tahoma" panose="020B0604030504040204"/>
                    <a:ea typeface="宋体" panose="02010600030101010101" pitchFamily="2" charset="-122"/>
                  </a:rPr>
                  <a:t>的输出异或得到明文单元。设</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𝑴𝑺𝑩</m:t>
                        </m:r>
                      </m:e>
                      <m:sub>
                        <m:r>
                          <a:rPr lang="en-US" altLang="zh-CN" sz="2000" b="1" i="1" kern="0" smtClean="0">
                            <a:solidFill>
                              <a:srgbClr val="000000"/>
                            </a:solidFill>
                            <a:latin typeface="Cambria Math" panose="02040503050406030204"/>
                            <a:ea typeface="宋体" panose="02010600030101010101" pitchFamily="2" charset="-122"/>
                          </a:rPr>
                          <m:t>𝒔</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𝑿</m:t>
                    </m:r>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表示</a:t>
                </a:r>
                <a:r>
                  <a:rPr lang="en-US" altLang="zh-CN" sz="2000" b="1" kern="0" dirty="0">
                    <a:solidFill>
                      <a:srgbClr val="000000"/>
                    </a:solidFill>
                    <a:latin typeface="Tahoma" panose="020B0604030504040204"/>
                    <a:ea typeface="宋体" panose="02010600030101010101" pitchFamily="2" charset="-122"/>
                  </a:rPr>
                  <a:t>X</a:t>
                </a:r>
                <a:r>
                  <a:rPr lang="zh-CN" altLang="en-US" sz="2000" b="1" kern="0" dirty="0">
                    <a:solidFill>
                      <a:srgbClr val="000000"/>
                    </a:solidFill>
                    <a:latin typeface="Tahoma" panose="020B0604030504040204"/>
                    <a:ea typeface="宋体" panose="02010600030101010101" pitchFamily="2" charset="-122"/>
                  </a:rPr>
                  <a:t>的最左边</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位。则</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𝑷</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𝑴𝑺𝑩</m:t>
                        </m:r>
                      </m:e>
                      <m:sub>
                        <m:r>
                          <a:rPr lang="en-US" altLang="zh-CN" sz="2000" b="1" i="1" kern="0" smtClean="0">
                            <a:solidFill>
                              <a:srgbClr val="000000"/>
                            </a:solidFill>
                            <a:latin typeface="Cambria Math" panose="02040503050406030204"/>
                            <a:ea typeface="宋体" panose="02010600030101010101" pitchFamily="2" charset="-122"/>
                          </a:rPr>
                          <m:t>𝒔</m:t>
                        </m:r>
                      </m:sub>
                    </m:sSub>
                    <m:d>
                      <m:dPr>
                        <m:begChr m:val="["/>
                        <m:endChr m:val="]"/>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𝑰𝑽</m:t>
                            </m:r>
                          </m:e>
                        </m:d>
                      </m:e>
                    </m:d>
                  </m:oMath>
                </a14:m>
                <a:r>
                  <a:rPr lang="zh-CN" altLang="en-US" sz="2000" b="1" kern="0" dirty="0">
                    <a:solidFill>
                      <a:srgbClr val="000000"/>
                    </a:solidFill>
                    <a:latin typeface="Tahoma" panose="020B0604030504040204"/>
                    <a:ea typeface="宋体" panose="02010600030101010101" pitchFamily="2" charset="-122"/>
                  </a:rPr>
                  <a:t>，从而有</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pitchFamily="18" charset="0"/>
                            <a:ea typeface="宋体" panose="02010600030101010101" pitchFamily="2" charset="-122"/>
                          </a:rPr>
                          <m:t>𝑷</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𝑴𝑺𝑩</m:t>
                        </m:r>
                      </m:e>
                      <m:sub>
                        <m:r>
                          <a:rPr lang="en-US" altLang="zh-CN" sz="2000" b="1" i="1" kern="0">
                            <a:solidFill>
                              <a:srgbClr val="000000"/>
                            </a:solidFill>
                            <a:latin typeface="Cambria Math" panose="02040503050406030204"/>
                            <a:ea typeface="宋体" panose="02010600030101010101" pitchFamily="2" charset="-122"/>
                          </a:rPr>
                          <m:t>𝒔</m:t>
                        </m:r>
                      </m:sub>
                    </m:sSub>
                    <m:d>
                      <m:dPr>
                        <m:begChr m:val="["/>
                        <m:endChr m:val="]"/>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𝑲</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𝑰𝑽</m:t>
                            </m:r>
                          </m:e>
                        </m:d>
                      </m:e>
                    </m:d>
                  </m:oMath>
                </a14:m>
                <a:endParaRPr lang="en-US" altLang="zh-CN" sz="2000" b="1" kern="0" dirty="0">
                  <a:solidFill>
                    <a:srgbClr val="000000"/>
                  </a:solidFill>
                  <a:latin typeface="Tahoma" panose="020B0604030504040204"/>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tabLst>
                    <a:tab pos="534670" algn="l"/>
                  </a:tabLst>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899592" y="634082"/>
                <a:ext cx="7797552" cy="6151910"/>
              </a:xfrm>
              <a:prstGeom prst="rect">
                <a:avLst/>
              </a:prstGeom>
              <a:blipFill rotWithShape="1">
                <a:blip r:embed="rId1"/>
                <a:stretch>
                  <a:fillRect l="-6" t="-6" r="2" b="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7.4 </a:t>
            </a:r>
            <a:r>
              <a:rPr lang="zh-CN" altLang="en-US" sz="2000" dirty="0">
                <a:solidFill>
                  <a:srgbClr val="4F56AD"/>
                </a:solidFill>
                <a:latin typeface="黑体" panose="02010609060101010101" pitchFamily="49" charset="-122"/>
              </a:rPr>
              <a:t>密文反馈模式</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899592" y="476672"/>
            <a:ext cx="77975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ea typeface="宋体" panose="02010600030101010101" pitchFamily="2" charset="-122"/>
              </a:rPr>
              <a:t>CFB</a:t>
            </a:r>
            <a:r>
              <a:rPr lang="zh-CN" altLang="en-US" sz="2000" b="1" kern="0" dirty="0">
                <a:solidFill>
                  <a:srgbClr val="000000"/>
                </a:solidFill>
                <a:ea typeface="宋体" panose="02010600030101010101" pitchFamily="2" charset="-122"/>
              </a:rPr>
              <a:t>模式可以如下定义：</a:t>
            </a: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ea typeface="宋体" panose="02010600030101010101" pitchFamily="2" charset="-122"/>
              </a:rPr>
              <a:t>尽管</a:t>
            </a:r>
            <a:r>
              <a:rPr lang="en-US" altLang="zh-CN" sz="2000" b="1" kern="0" dirty="0">
                <a:solidFill>
                  <a:srgbClr val="000000"/>
                </a:solidFill>
                <a:ea typeface="宋体" panose="02010600030101010101" pitchFamily="2" charset="-122"/>
              </a:rPr>
              <a:t>CFB</a:t>
            </a:r>
            <a:r>
              <a:rPr lang="zh-CN" altLang="en-US" sz="2000" b="1" kern="0" dirty="0">
                <a:solidFill>
                  <a:srgbClr val="000000"/>
                </a:solidFill>
                <a:ea typeface="宋体" panose="02010600030101010101" pitchFamily="2" charset="-122"/>
              </a:rPr>
              <a:t>可以被视为流密码，但是它和流密码的典型构造并不一致。典型的流密码输入某个初始值和密钥，输出位流，这个位流再和明文位进行异或运算。而</a:t>
            </a:r>
            <a:r>
              <a:rPr lang="en-US" altLang="zh-CN" sz="2000" b="1" kern="0" dirty="0">
                <a:solidFill>
                  <a:srgbClr val="000000"/>
                </a:solidFill>
                <a:ea typeface="宋体" panose="02010600030101010101" pitchFamily="2" charset="-122"/>
              </a:rPr>
              <a:t>CFB</a:t>
            </a:r>
            <a:r>
              <a:rPr lang="zh-CN" altLang="en-US" sz="2000" b="1" kern="0" dirty="0">
                <a:solidFill>
                  <a:srgbClr val="000000"/>
                </a:solidFill>
                <a:ea typeface="宋体" panose="02010600030101010101" pitchFamily="2" charset="-122"/>
              </a:rPr>
              <a:t>模式中，与明文异或的位流是</a:t>
            </a:r>
            <a:r>
              <a:rPr lang="zh-CN" altLang="en-US" sz="2000" b="1" kern="0" dirty="0">
                <a:solidFill>
                  <a:srgbClr val="0070C0"/>
                </a:solidFill>
                <a:ea typeface="宋体" panose="02010600030101010101" pitchFamily="2" charset="-122"/>
              </a:rPr>
              <a:t>明文相关</a:t>
            </a:r>
            <a:r>
              <a:rPr lang="zh-CN" altLang="en-US" sz="2000" b="1" kern="0" dirty="0">
                <a:solidFill>
                  <a:srgbClr val="000000"/>
                </a:solidFill>
                <a:ea typeface="宋体" panose="02010600030101010101" pitchFamily="2" charset="-122"/>
              </a:rPr>
              <a:t>的。</a:t>
            </a:r>
            <a:endParaRPr lang="en-US" altLang="zh-CN" sz="2000" b="1" kern="0" dirty="0">
              <a:solidFill>
                <a:srgbClr val="000000"/>
              </a:solidFill>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ea typeface="宋体" panose="02010600030101010101" pitchFamily="2" charset="-122"/>
              </a:rPr>
              <a:t>在</a:t>
            </a:r>
            <a:r>
              <a:rPr lang="en-US" altLang="zh-CN" sz="2000" b="1" kern="0" dirty="0">
                <a:solidFill>
                  <a:srgbClr val="000000"/>
                </a:solidFill>
                <a:ea typeface="宋体" panose="02010600030101010101" pitchFamily="2" charset="-122"/>
              </a:rPr>
              <a:t>CFB</a:t>
            </a:r>
            <a:r>
              <a:rPr lang="zh-CN" altLang="en-US" sz="2000" b="1" kern="0" dirty="0">
                <a:solidFill>
                  <a:srgbClr val="000000"/>
                </a:solidFill>
                <a:ea typeface="宋体" panose="02010600030101010101" pitchFamily="2" charset="-122"/>
              </a:rPr>
              <a:t>加密和</a:t>
            </a:r>
            <a:r>
              <a:rPr lang="en-US" altLang="zh-CN" sz="2000" b="1" kern="0" dirty="0">
                <a:solidFill>
                  <a:srgbClr val="000000"/>
                </a:solidFill>
                <a:ea typeface="宋体" panose="02010600030101010101" pitchFamily="2" charset="-122"/>
              </a:rPr>
              <a:t>CBC</a:t>
            </a:r>
            <a:r>
              <a:rPr lang="zh-CN" altLang="en-US" sz="2000" b="1" kern="0" dirty="0">
                <a:solidFill>
                  <a:srgbClr val="000000"/>
                </a:solidFill>
                <a:ea typeface="宋体" panose="02010600030101010101" pitchFamily="2" charset="-122"/>
              </a:rPr>
              <a:t>加密中，每个密码函数</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除了第一个</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的输入块都依赖之前密码函数的结果，因此，多重密码操作不能并行运行。在</a:t>
            </a:r>
            <a:r>
              <a:rPr lang="en-US" altLang="zh-CN" sz="2000" b="1" kern="0" dirty="0">
                <a:solidFill>
                  <a:srgbClr val="000000"/>
                </a:solidFill>
                <a:ea typeface="宋体" panose="02010600030101010101" pitchFamily="2" charset="-122"/>
              </a:rPr>
              <a:t>CFB</a:t>
            </a:r>
            <a:r>
              <a:rPr lang="zh-CN" altLang="en-US" sz="2000" b="1" kern="0" dirty="0">
                <a:solidFill>
                  <a:srgbClr val="000000"/>
                </a:solidFill>
                <a:ea typeface="宋体" panose="02010600030101010101" pitchFamily="2" charset="-122"/>
              </a:rPr>
              <a:t>解密中，如果输入块是首次构建于</a:t>
            </a:r>
            <a:r>
              <a:rPr lang="en-US" altLang="zh-CN" sz="2000" b="1" kern="0" dirty="0">
                <a:solidFill>
                  <a:srgbClr val="000000"/>
                </a:solidFill>
                <a:ea typeface="宋体" panose="02010600030101010101" pitchFamily="2" charset="-122"/>
              </a:rPr>
              <a:t>IV</a:t>
            </a:r>
            <a:r>
              <a:rPr lang="zh-CN" altLang="en-US" sz="2000" b="1" kern="0" dirty="0">
                <a:solidFill>
                  <a:srgbClr val="000000"/>
                </a:solidFill>
                <a:ea typeface="宋体" panose="02010600030101010101" pitchFamily="2" charset="-122"/>
              </a:rPr>
              <a:t>和密文，那么必须的密码操作是可以并行执行的。</a:t>
            </a: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7.4 </a:t>
            </a:r>
            <a:r>
              <a:rPr lang="zh-CN" altLang="en-US" sz="2000" dirty="0">
                <a:solidFill>
                  <a:srgbClr val="4F56AD"/>
                </a:solidFill>
                <a:latin typeface="黑体" panose="02010609060101010101" pitchFamily="49" charset="-122"/>
              </a:rPr>
              <a:t>密文反馈模式</a:t>
            </a:r>
            <a:endParaRPr lang="zh-CN" altLang="en-US" sz="2000" dirty="0">
              <a:solidFill>
                <a:srgbClr val="4F56AD"/>
              </a:solidFill>
              <a:latin typeface="黑体" panose="02010609060101010101" pitchFamily="49" charset="-122"/>
            </a:endParaRPr>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nvGraphicFramePr>
            <p:xfrm>
              <a:off x="971600" y="1060717"/>
              <a:ext cx="7695756" cy="1432179"/>
            </p:xfrm>
            <a:graphic>
              <a:graphicData uri="http://schemas.openxmlformats.org/drawingml/2006/table">
                <a:tbl>
                  <a:tblPr firstRow="1" bandRow="1">
                    <a:tableStyleId>{5C22544A-7EE6-4342-B048-85BDC9FD1C3A}</a:tableStyleId>
                  </a:tblPr>
                  <a:tblGrid>
                    <a:gridCol w="705168"/>
                    <a:gridCol w="3495294"/>
                    <a:gridCol w="3495294"/>
                  </a:tblGrid>
                  <a:tr h="370840">
                    <a:tc>
                      <a:txBody>
                        <a:bodyPr/>
                        <a:lstStyle/>
                        <a:p>
                          <a:r>
                            <a:rPr lang="en-US" altLang="zh-CN" sz="1600" dirty="0">
                              <a:solidFill>
                                <a:schemeClr val="tx1"/>
                              </a:solidFill>
                            </a:rPr>
                            <a:t>CFB</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𝑰</m:t>
                                    </m:r>
                                  </m:e>
                                  <m:sub>
                                    <m:r>
                                      <a:rPr lang="en-US" altLang="zh-CN" sz="1600" b="1" i="1" smtClean="0">
                                        <a:solidFill>
                                          <a:schemeClr val="tx1"/>
                                        </a:solidFill>
                                        <a:latin typeface="Cambria Math" panose="02040503050406030204"/>
                                      </a:rPr>
                                      <m:t>𝟏</m:t>
                                    </m:r>
                                  </m:sub>
                                </m:sSub>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𝑰𝑽</m:t>
                                </m:r>
                              </m:oMath>
                            </m:oMathPara>
                          </a14:m>
                          <a:endParaRPr lang="en-US" altLang="zh-CN" sz="1600" b="1" i="1" dirty="0">
                            <a:solidFill>
                              <a:schemeClr val="tx1"/>
                            </a:solidFill>
                            <a:latin typeface="Cambria Math" panose="02040503050406030204"/>
                          </a:endParaRPr>
                        </a:p>
                        <a:p>
                          <a:pPr algn="l"/>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𝑰</m:t>
                                    </m:r>
                                  </m:e>
                                  <m:sub>
                                    <m:r>
                                      <a:rPr lang="en-US" altLang="zh-CN" sz="1600" b="1" i="1" smtClean="0">
                                        <a:solidFill>
                                          <a:schemeClr val="tx1"/>
                                        </a:solidFill>
                                        <a:latin typeface="Cambria Math" panose="02040503050406030204"/>
                                      </a:rPr>
                                      <m:t>𝒋</m:t>
                                    </m:r>
                                  </m:sub>
                                </m:sSub>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𝑳𝑺𝑩</m:t>
                                    </m:r>
                                  </m:e>
                                  <m:sub>
                                    <m:r>
                                      <a:rPr lang="en-US" altLang="zh-CN" sz="1600" b="1" i="1" kern="0" smtClean="0">
                                        <a:solidFill>
                                          <a:srgbClr val="000000"/>
                                        </a:solidFill>
                                        <a:latin typeface="Cambria Math" panose="02040503050406030204"/>
                                        <a:ea typeface="宋体" panose="02010600030101010101" pitchFamily="2" charset="-122"/>
                                      </a:rPr>
                                      <m:t>𝒃</m:t>
                                    </m:r>
                                    <m:r>
                                      <a:rPr lang="en-US" altLang="zh-CN" sz="1600" b="1" i="1" kern="0" smtClean="0">
                                        <a:solidFill>
                                          <a:srgbClr val="000000"/>
                                        </a:solidFill>
                                        <a:latin typeface="Cambria Math" panose="02040503050406030204"/>
                                        <a:ea typeface="宋体" panose="02010600030101010101" pitchFamily="2" charset="-122"/>
                                      </a:rPr>
                                      <m:t>−</m:t>
                                    </m:r>
                                    <m:r>
                                      <a:rPr lang="en-US" altLang="zh-CN" sz="1600" b="1" i="1" kern="0" smtClean="0">
                                        <a:solidFill>
                                          <a:srgbClr val="000000"/>
                                        </a:solidFill>
                                        <a:latin typeface="Cambria Math" panose="02040503050406030204"/>
                                        <a:ea typeface="宋体" panose="02010600030101010101" pitchFamily="2" charset="-122"/>
                                      </a:rPr>
                                      <m:t>𝒔</m:t>
                                    </m:r>
                                  </m:sub>
                                </m:sSub>
                                <m:d>
                                  <m:dPr>
                                    <m:ctrlPr>
                                      <a:rPr lang="en-US" altLang="zh-CN" sz="1600" b="1" i="1" kern="0" smtClean="0">
                                        <a:solidFill>
                                          <a:schemeClr val="tx1"/>
                                        </a:solidFill>
                                        <a:latin typeface="Cambria Math" panose="02040503050406030204" pitchFamily="18" charset="0"/>
                                        <a:ea typeface="宋体" panose="02010600030101010101" pitchFamily="2" charset="-122"/>
                                      </a:rPr>
                                    </m:ctrlPr>
                                  </m:dPr>
                                  <m:e>
                                    <m:sSub>
                                      <m:sSubPr>
                                        <m:ctrlPr>
                                          <a:rPr lang="en-US" altLang="zh-CN" sz="1600" b="1" i="1" ker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𝑰</m:t>
                                        </m:r>
                                      </m:e>
                                      <m:sub>
                                        <m:r>
                                          <a:rPr lang="en-US" altLang="zh-CN" sz="1600" b="1" i="1" kern="0" smtClean="0">
                                            <a:solidFill>
                                              <a:srgbClr val="000000"/>
                                            </a:solidFill>
                                            <a:latin typeface="Cambria Math" panose="02040503050406030204"/>
                                            <a:ea typeface="宋体" panose="02010600030101010101" pitchFamily="2" charset="-122"/>
                                          </a:rPr>
                                          <m:t>𝒋</m:t>
                                        </m:r>
                                        <m:r>
                                          <a:rPr lang="en-US" altLang="zh-CN" sz="1600" b="1" i="1" kern="0" smtClean="0">
                                            <a:solidFill>
                                              <a:srgbClr val="000000"/>
                                            </a:solidFill>
                                            <a:latin typeface="Cambria Math" panose="02040503050406030204"/>
                                            <a:ea typeface="宋体" panose="02010600030101010101" pitchFamily="2" charset="-122"/>
                                          </a:rPr>
                                          <m:t>−</m:t>
                                        </m:r>
                                        <m:r>
                                          <a:rPr lang="en-US" altLang="zh-CN" sz="1600" b="1" i="1" kern="0" smtClean="0">
                                            <a:solidFill>
                                              <a:srgbClr val="000000"/>
                                            </a:solidFill>
                                            <a:latin typeface="Cambria Math" panose="02040503050406030204"/>
                                            <a:ea typeface="宋体" panose="02010600030101010101" pitchFamily="2" charset="-122"/>
                                          </a:rPr>
                                          <m:t>𝟏</m:t>
                                        </m:r>
                                      </m:sub>
                                    </m:sSub>
                                  </m:e>
                                </m:d>
                                <m:r>
                                  <a:rPr lang="en-US" altLang="zh-CN" sz="1600" b="1" i="1" kern="0" smtClean="0">
                                    <a:solidFill>
                                      <a:srgbClr val="000000"/>
                                    </a:solidFill>
                                    <a:latin typeface="Cambria Math" panose="02040503050406030204"/>
                                    <a:ea typeface="宋体" panose="02010600030101010101" pitchFamily="2" charset="-122"/>
                                  </a:rPr>
                                  <m:t>||</m:t>
                                </m:r>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𝑪</m:t>
                                    </m:r>
                                  </m:e>
                                  <m:sub>
                                    <m:r>
                                      <a:rPr lang="en-US" altLang="zh-CN" sz="1600" b="1" i="1" smtClean="0">
                                        <a:solidFill>
                                          <a:schemeClr val="tx1"/>
                                        </a:solidFill>
                                        <a:latin typeface="Cambria Math" panose="02040503050406030204"/>
                                      </a:rPr>
                                      <m:t>𝒋</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𝟏</m:t>
                                    </m:r>
                                  </m:sub>
                                </m:sSub>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𝒋</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𝟐</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𝑵</m:t>
                                </m:r>
                              </m:oMath>
                            </m:oMathPara>
                          </a14:m>
                          <a:endParaRPr lang="en-US" altLang="zh-CN" sz="16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𝑶</m:t>
                                    </m:r>
                                  </m:e>
                                  <m:sub>
                                    <m:r>
                                      <a:rPr lang="en-US" altLang="zh-CN" sz="1600" b="1" i="1" smtClean="0">
                                        <a:solidFill>
                                          <a:schemeClr val="tx1"/>
                                        </a:solidFill>
                                        <a:latin typeface="Cambria Math" panose="02040503050406030204"/>
                                      </a:rPr>
                                      <m:t>𝒋</m:t>
                                    </m:r>
                                  </m:sub>
                                </m:sSub>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𝑬</m:t>
                                </m:r>
                                <m:d>
                                  <m:dPr>
                                    <m:ctrlPr>
                                      <a:rPr lang="en-US" altLang="zh-CN" sz="1600" b="1" i="1" smtClean="0">
                                        <a:solidFill>
                                          <a:schemeClr val="tx1"/>
                                        </a:solidFill>
                                        <a:latin typeface="Cambria Math" panose="02040503050406030204" pitchFamily="18" charset="0"/>
                                      </a:rPr>
                                    </m:ctrlPr>
                                  </m:dPr>
                                  <m:e>
                                    <m:r>
                                      <a:rPr lang="en-US" altLang="zh-CN" sz="1600" b="1" i="1" smtClean="0">
                                        <a:solidFill>
                                          <a:schemeClr val="tx1"/>
                                        </a:solidFill>
                                        <a:latin typeface="Cambria Math" panose="02040503050406030204"/>
                                      </a:rPr>
                                      <m:t>𝑲</m:t>
                                    </m:r>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𝑰</m:t>
                                        </m:r>
                                      </m:e>
                                      <m:sub>
                                        <m:r>
                                          <a:rPr lang="en-US" altLang="zh-CN" sz="1600" b="1" i="1" kern="0" smtClean="0">
                                            <a:solidFill>
                                              <a:srgbClr val="000000"/>
                                            </a:solidFill>
                                            <a:latin typeface="Cambria Math" panose="02040503050406030204"/>
                                            <a:ea typeface="宋体" panose="02010600030101010101" pitchFamily="2" charset="-122"/>
                                          </a:rPr>
                                          <m:t>𝒋</m:t>
                                        </m:r>
                                      </m:sub>
                                    </m:sSub>
                                  </m:e>
                                </m:d>
                                <m:r>
                                  <a:rPr lang="en-US" altLang="zh-CN" sz="1600" b="1" i="1" kern="0" smtClean="0">
                                    <a:solidFill>
                                      <a:schemeClr val="tx1"/>
                                    </a:solidFill>
                                    <a:latin typeface="Cambria Math" panose="02040503050406030204"/>
                                    <a:ea typeface="宋体" panose="02010600030101010101" pitchFamily="2" charset="-122"/>
                                  </a:rPr>
                                  <m:t>  </m:t>
                                </m:r>
                                <m:r>
                                  <a:rPr lang="en-US" altLang="zh-CN" sz="1600" b="1" i="1" smtClean="0">
                                    <a:solidFill>
                                      <a:schemeClr val="tx1"/>
                                    </a:solidFill>
                                    <a:latin typeface="Cambria Math" panose="02040503050406030204"/>
                                  </a:rPr>
                                  <m:t>𝒋</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𝟏</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𝑵</m:t>
                                </m:r>
                              </m:oMath>
                            </m:oMathPara>
                          </a14:m>
                          <a:endParaRPr lang="en-US" altLang="zh-CN" sz="1600" b="1" i="1" dirty="0">
                            <a:solidFill>
                              <a:schemeClr val="tx1"/>
                            </a:solidFill>
                            <a:latin typeface="Cambria Math" panose="02040503050406030204"/>
                          </a:endParaRPr>
                        </a:p>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𝑪</m:t>
                                    </m:r>
                                  </m:e>
                                  <m:sub>
                                    <m:r>
                                      <a:rPr lang="en-US" altLang="zh-CN" sz="1600" b="1" i="1" smtClean="0">
                                        <a:solidFill>
                                          <a:schemeClr val="tx1"/>
                                        </a:solidFill>
                                        <a:latin typeface="Cambria Math" panose="02040503050406030204"/>
                                      </a:rPr>
                                      <m:t>𝒋</m:t>
                                    </m:r>
                                  </m:sub>
                                </m:sSub>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𝑷</m:t>
                                    </m:r>
                                  </m:e>
                                  <m:sub>
                                    <m:r>
                                      <a:rPr lang="en-US" altLang="zh-CN" sz="1600" b="1" i="1" kern="0" smtClean="0">
                                        <a:solidFill>
                                          <a:srgbClr val="000000"/>
                                        </a:solidFill>
                                        <a:latin typeface="Cambria Math" panose="02040503050406030204"/>
                                        <a:ea typeface="宋体" panose="02010600030101010101" pitchFamily="2" charset="-122"/>
                                      </a:rPr>
                                      <m:t>𝒋</m:t>
                                    </m:r>
                                  </m:sub>
                                </m:sSub>
                                <m:r>
                                  <a:rPr lang="en-US" altLang="zh-CN" sz="1600" b="1" i="1" kern="0" smtClean="0">
                                    <a:solidFill>
                                      <a:srgbClr val="000000"/>
                                    </a:solidFill>
                                    <a:latin typeface="Cambria Math" panose="02040503050406030204"/>
                                    <a:ea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𝑴𝑺𝑩</m:t>
                                    </m:r>
                                  </m:e>
                                  <m:sub>
                                    <m:r>
                                      <a:rPr lang="en-US" altLang="zh-CN" sz="1600" b="1" i="1" kern="0" smtClean="0">
                                        <a:solidFill>
                                          <a:srgbClr val="000000"/>
                                        </a:solidFill>
                                        <a:latin typeface="Cambria Math" panose="02040503050406030204"/>
                                        <a:ea typeface="宋体" panose="02010600030101010101" pitchFamily="2" charset="-122"/>
                                      </a:rPr>
                                      <m:t>𝒔</m:t>
                                    </m:r>
                                  </m:sub>
                                </m:sSub>
                                <m:d>
                                  <m:dPr>
                                    <m:ctrlPr>
                                      <a:rPr lang="en-US" altLang="zh-CN" sz="1600" b="1" i="1" kern="0" smtClean="0">
                                        <a:solidFill>
                                          <a:schemeClr val="tx1"/>
                                        </a:solidFill>
                                        <a:latin typeface="Cambria Math" panose="02040503050406030204" pitchFamily="18" charset="0"/>
                                        <a:ea typeface="宋体" panose="02010600030101010101" pitchFamily="2" charset="-122"/>
                                      </a:rPr>
                                    </m:ctrlPr>
                                  </m:dPr>
                                  <m:e>
                                    <m:sSub>
                                      <m:sSubPr>
                                        <m:ctrlPr>
                                          <a:rPr lang="en-US" altLang="zh-CN" sz="1600" b="1" i="1" ker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𝑶</m:t>
                                        </m:r>
                                      </m:e>
                                      <m:sub>
                                        <m:r>
                                          <a:rPr lang="en-US" altLang="zh-CN" sz="1600" b="1" i="1" kern="0" smtClean="0">
                                            <a:solidFill>
                                              <a:srgbClr val="000000"/>
                                            </a:solidFill>
                                            <a:latin typeface="Cambria Math" panose="02040503050406030204"/>
                                            <a:ea typeface="宋体" panose="02010600030101010101" pitchFamily="2" charset="-122"/>
                                          </a:rPr>
                                          <m:t>𝒋</m:t>
                                        </m:r>
                                      </m:sub>
                                    </m:sSub>
                                  </m:e>
                                </m:d>
                                <m:r>
                                  <a:rPr lang="en-US" altLang="zh-CN" sz="1600" b="1" i="1" kern="0" smtClean="0">
                                    <a:solidFill>
                                      <a:srgbClr val="000000"/>
                                    </a:solidFill>
                                    <a:latin typeface="Cambria Math" panose="02040503050406030204"/>
                                    <a:ea typeface="宋体" panose="02010600030101010101" pitchFamily="2" charset="-122"/>
                                  </a:rPr>
                                  <m:t>  </m:t>
                                </m:r>
                                <m:r>
                                  <a:rPr lang="en-US" altLang="zh-CN" sz="1600" b="1" i="1" smtClean="0">
                                    <a:solidFill>
                                      <a:schemeClr val="tx1"/>
                                    </a:solidFill>
                                    <a:latin typeface="Cambria Math" panose="02040503050406030204"/>
                                  </a:rPr>
                                  <m:t>𝒋</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𝟏</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𝑵</m:t>
                                </m:r>
                              </m:oMath>
                            </m:oMathPara>
                          </a14:m>
                          <a:endParaRPr lang="en-US" altLang="zh-CN" sz="1600" dirty="0">
                            <a:solidFill>
                              <a:schemeClr val="tx1"/>
                            </a:solidFill>
                          </a:endParaRPr>
                        </a:p>
                        <a:p>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𝑰</m:t>
                                    </m:r>
                                  </m:e>
                                  <m:sub>
                                    <m:r>
                                      <a:rPr lang="en-US" altLang="zh-CN" sz="1600" b="1" i="1" smtClean="0">
                                        <a:solidFill>
                                          <a:schemeClr val="tx1"/>
                                        </a:solidFill>
                                        <a:latin typeface="Cambria Math" panose="02040503050406030204"/>
                                      </a:rPr>
                                      <m:t>𝟏</m:t>
                                    </m:r>
                                  </m:sub>
                                </m:sSub>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𝑰𝑽</m:t>
                                </m:r>
                              </m:oMath>
                            </m:oMathPara>
                          </a14:m>
                          <a:endParaRPr lang="en-US" altLang="zh-CN" sz="1600" b="1" i="1" dirty="0">
                            <a:solidFill>
                              <a:schemeClr val="tx1"/>
                            </a:solidFill>
                            <a:latin typeface="Cambria Math" panose="02040503050406030204"/>
                          </a:endParaRPr>
                        </a:p>
                        <a:p>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𝑰</m:t>
                                    </m:r>
                                  </m:e>
                                  <m:sub>
                                    <m:r>
                                      <a:rPr lang="en-US" altLang="zh-CN" sz="1600" b="1" i="1" smtClean="0">
                                        <a:solidFill>
                                          <a:schemeClr val="tx1"/>
                                        </a:solidFill>
                                        <a:latin typeface="Cambria Math" panose="02040503050406030204"/>
                                      </a:rPr>
                                      <m:t>𝒋</m:t>
                                    </m:r>
                                  </m:sub>
                                </m:sSub>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𝑳𝑺𝑩</m:t>
                                    </m:r>
                                  </m:e>
                                  <m:sub>
                                    <m:r>
                                      <a:rPr lang="en-US" altLang="zh-CN" sz="1600" b="1" i="1" kern="0" smtClean="0">
                                        <a:solidFill>
                                          <a:srgbClr val="000000"/>
                                        </a:solidFill>
                                        <a:latin typeface="Cambria Math" panose="02040503050406030204"/>
                                        <a:ea typeface="宋体" panose="02010600030101010101" pitchFamily="2" charset="-122"/>
                                      </a:rPr>
                                      <m:t>𝒃</m:t>
                                    </m:r>
                                    <m:r>
                                      <a:rPr lang="en-US" altLang="zh-CN" sz="1600" b="1" i="1" kern="0" smtClean="0">
                                        <a:solidFill>
                                          <a:srgbClr val="000000"/>
                                        </a:solidFill>
                                        <a:latin typeface="Cambria Math" panose="02040503050406030204"/>
                                        <a:ea typeface="宋体" panose="02010600030101010101" pitchFamily="2" charset="-122"/>
                                      </a:rPr>
                                      <m:t>−</m:t>
                                    </m:r>
                                    <m:r>
                                      <a:rPr lang="en-US" altLang="zh-CN" sz="1600" b="1" i="1" kern="0" smtClean="0">
                                        <a:solidFill>
                                          <a:srgbClr val="000000"/>
                                        </a:solidFill>
                                        <a:latin typeface="Cambria Math" panose="02040503050406030204"/>
                                        <a:ea typeface="宋体" panose="02010600030101010101" pitchFamily="2" charset="-122"/>
                                      </a:rPr>
                                      <m:t>𝒔</m:t>
                                    </m:r>
                                  </m:sub>
                                </m:sSub>
                                <m:d>
                                  <m:dPr>
                                    <m:ctrlPr>
                                      <a:rPr lang="en-US" altLang="zh-CN" sz="1600" b="1" i="1" kern="0" smtClean="0">
                                        <a:solidFill>
                                          <a:schemeClr val="tx1"/>
                                        </a:solidFill>
                                        <a:latin typeface="Cambria Math" panose="02040503050406030204" pitchFamily="18" charset="0"/>
                                        <a:ea typeface="宋体" panose="02010600030101010101" pitchFamily="2" charset="-122"/>
                                      </a:rPr>
                                    </m:ctrlPr>
                                  </m:dPr>
                                  <m:e>
                                    <m:sSub>
                                      <m:sSubPr>
                                        <m:ctrlPr>
                                          <a:rPr lang="en-US" altLang="zh-CN" sz="1600" b="1" i="1" ker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𝑰</m:t>
                                        </m:r>
                                      </m:e>
                                      <m:sub>
                                        <m:r>
                                          <a:rPr lang="en-US" altLang="zh-CN" sz="1600" b="1" i="1" kern="0" smtClean="0">
                                            <a:solidFill>
                                              <a:srgbClr val="000000"/>
                                            </a:solidFill>
                                            <a:latin typeface="Cambria Math" panose="02040503050406030204"/>
                                            <a:ea typeface="宋体" panose="02010600030101010101" pitchFamily="2" charset="-122"/>
                                          </a:rPr>
                                          <m:t>𝒋</m:t>
                                        </m:r>
                                        <m:r>
                                          <a:rPr lang="en-US" altLang="zh-CN" sz="1600" b="1" i="1" kern="0" smtClean="0">
                                            <a:solidFill>
                                              <a:srgbClr val="000000"/>
                                            </a:solidFill>
                                            <a:latin typeface="Cambria Math" panose="02040503050406030204"/>
                                            <a:ea typeface="宋体" panose="02010600030101010101" pitchFamily="2" charset="-122"/>
                                          </a:rPr>
                                          <m:t>−</m:t>
                                        </m:r>
                                        <m:r>
                                          <a:rPr lang="en-US" altLang="zh-CN" sz="1600" b="1" i="1" kern="0" smtClean="0">
                                            <a:solidFill>
                                              <a:srgbClr val="000000"/>
                                            </a:solidFill>
                                            <a:latin typeface="Cambria Math" panose="02040503050406030204"/>
                                            <a:ea typeface="宋体" panose="02010600030101010101" pitchFamily="2" charset="-122"/>
                                          </a:rPr>
                                          <m:t>𝟏</m:t>
                                        </m:r>
                                      </m:sub>
                                    </m:sSub>
                                  </m:e>
                                </m:d>
                                <m:r>
                                  <a:rPr lang="en-US" altLang="zh-CN" sz="1600" b="1" i="1" kern="0" smtClean="0">
                                    <a:solidFill>
                                      <a:srgbClr val="000000"/>
                                    </a:solidFill>
                                    <a:latin typeface="Cambria Math" panose="02040503050406030204"/>
                                    <a:ea typeface="宋体" panose="02010600030101010101" pitchFamily="2" charset="-122"/>
                                  </a:rPr>
                                  <m:t>||</m:t>
                                </m:r>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𝑪</m:t>
                                    </m:r>
                                  </m:e>
                                  <m:sub>
                                    <m:r>
                                      <a:rPr lang="en-US" altLang="zh-CN" sz="1600" b="1" i="1" smtClean="0">
                                        <a:solidFill>
                                          <a:schemeClr val="tx1"/>
                                        </a:solidFill>
                                        <a:latin typeface="Cambria Math" panose="02040503050406030204"/>
                                      </a:rPr>
                                      <m:t>𝒋</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𝟏</m:t>
                                    </m:r>
                                  </m:sub>
                                </m:sSub>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𝒋</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𝟐</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𝑵</m:t>
                                </m:r>
                              </m:oMath>
                            </m:oMathPara>
                          </a14:m>
                          <a:endParaRPr lang="en-US" altLang="zh-CN" sz="16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𝑶</m:t>
                                    </m:r>
                                  </m:e>
                                  <m:sub>
                                    <m:r>
                                      <a:rPr lang="en-US" altLang="zh-CN" sz="1600" b="1" i="1" smtClean="0">
                                        <a:solidFill>
                                          <a:schemeClr val="tx1"/>
                                        </a:solidFill>
                                        <a:latin typeface="Cambria Math" panose="02040503050406030204"/>
                                      </a:rPr>
                                      <m:t>𝒋</m:t>
                                    </m:r>
                                  </m:sub>
                                </m:sSub>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𝑬</m:t>
                                </m:r>
                                <m:d>
                                  <m:dPr>
                                    <m:ctrlPr>
                                      <a:rPr lang="en-US" altLang="zh-CN" sz="1600" b="1" i="1" smtClean="0">
                                        <a:solidFill>
                                          <a:schemeClr val="tx1"/>
                                        </a:solidFill>
                                        <a:latin typeface="Cambria Math" panose="02040503050406030204" pitchFamily="18" charset="0"/>
                                      </a:rPr>
                                    </m:ctrlPr>
                                  </m:dPr>
                                  <m:e>
                                    <m:r>
                                      <a:rPr lang="en-US" altLang="zh-CN" sz="1600" b="1" i="1" smtClean="0">
                                        <a:solidFill>
                                          <a:schemeClr val="tx1"/>
                                        </a:solidFill>
                                        <a:latin typeface="Cambria Math" panose="02040503050406030204"/>
                                      </a:rPr>
                                      <m:t>𝑲</m:t>
                                    </m:r>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𝑰</m:t>
                                        </m:r>
                                      </m:e>
                                      <m:sub>
                                        <m:r>
                                          <a:rPr lang="en-US" altLang="zh-CN" sz="1600" b="1" i="1" kern="0" smtClean="0">
                                            <a:solidFill>
                                              <a:srgbClr val="000000"/>
                                            </a:solidFill>
                                            <a:latin typeface="Cambria Math" panose="02040503050406030204"/>
                                            <a:ea typeface="宋体" panose="02010600030101010101" pitchFamily="2" charset="-122"/>
                                          </a:rPr>
                                          <m:t>𝒋</m:t>
                                        </m:r>
                                      </m:sub>
                                    </m:sSub>
                                  </m:e>
                                </m:d>
                                <m:r>
                                  <a:rPr lang="en-US" altLang="zh-CN" sz="1600" b="1" i="1" kern="0" smtClean="0">
                                    <a:solidFill>
                                      <a:srgbClr val="000000"/>
                                    </a:solidFill>
                                    <a:latin typeface="Cambria Math" panose="02040503050406030204"/>
                                    <a:ea typeface="宋体" panose="02010600030101010101" pitchFamily="2" charset="-122"/>
                                  </a:rPr>
                                  <m:t>  </m:t>
                                </m:r>
                                <m:r>
                                  <a:rPr lang="en-US" altLang="zh-CN" sz="1600" b="1" i="1" smtClean="0">
                                    <a:solidFill>
                                      <a:schemeClr val="tx1"/>
                                    </a:solidFill>
                                    <a:latin typeface="Cambria Math" panose="02040503050406030204"/>
                                  </a:rPr>
                                  <m:t>𝒋</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𝟏</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𝑵</m:t>
                                </m:r>
                              </m:oMath>
                            </m:oMathPara>
                          </a14:m>
                          <a:endParaRPr lang="en-US" altLang="zh-CN" sz="1600" b="1" i="1" dirty="0">
                            <a:solidFill>
                              <a:schemeClr val="tx1"/>
                            </a:solidFill>
                            <a:latin typeface="Cambria Math" panose="02040503050406030204"/>
                          </a:endParaRPr>
                        </a:p>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𝑷</m:t>
                                    </m:r>
                                  </m:e>
                                  <m:sub>
                                    <m:r>
                                      <a:rPr lang="en-US" altLang="zh-CN" sz="1600" b="1" i="1" smtClean="0">
                                        <a:solidFill>
                                          <a:schemeClr val="tx1"/>
                                        </a:solidFill>
                                        <a:latin typeface="Cambria Math" panose="02040503050406030204"/>
                                      </a:rPr>
                                      <m:t>𝒋</m:t>
                                    </m:r>
                                  </m:sub>
                                </m:sSub>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𝑪</m:t>
                                    </m:r>
                                  </m:e>
                                  <m:sub>
                                    <m:r>
                                      <a:rPr lang="en-US" altLang="zh-CN" sz="1600" b="1" i="1" kern="0" smtClean="0">
                                        <a:solidFill>
                                          <a:srgbClr val="000000"/>
                                        </a:solidFill>
                                        <a:latin typeface="Cambria Math" panose="02040503050406030204"/>
                                        <a:ea typeface="宋体" panose="02010600030101010101" pitchFamily="2" charset="-122"/>
                                      </a:rPr>
                                      <m:t>𝒋</m:t>
                                    </m:r>
                                  </m:sub>
                                </m:sSub>
                                <m:r>
                                  <a:rPr lang="en-US" altLang="zh-CN" sz="1600" b="1" i="1" kern="0" smtClean="0">
                                    <a:solidFill>
                                      <a:srgbClr val="000000"/>
                                    </a:solidFill>
                                    <a:latin typeface="Cambria Math" panose="02040503050406030204"/>
                                    <a:ea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𝑴𝑺𝑩</m:t>
                                    </m:r>
                                  </m:e>
                                  <m:sub>
                                    <m:r>
                                      <a:rPr lang="en-US" altLang="zh-CN" sz="1600" b="1" i="1" kern="0" smtClean="0">
                                        <a:solidFill>
                                          <a:srgbClr val="000000"/>
                                        </a:solidFill>
                                        <a:latin typeface="Cambria Math" panose="02040503050406030204"/>
                                        <a:ea typeface="宋体" panose="02010600030101010101" pitchFamily="2" charset="-122"/>
                                      </a:rPr>
                                      <m:t>𝒔</m:t>
                                    </m:r>
                                  </m:sub>
                                </m:sSub>
                                <m:d>
                                  <m:dPr>
                                    <m:ctrlPr>
                                      <a:rPr lang="en-US" altLang="zh-CN" sz="1600" b="1" i="1" kern="0" smtClean="0">
                                        <a:solidFill>
                                          <a:schemeClr val="tx1"/>
                                        </a:solidFill>
                                        <a:latin typeface="Cambria Math" panose="02040503050406030204" pitchFamily="18" charset="0"/>
                                        <a:ea typeface="宋体" panose="02010600030101010101" pitchFamily="2" charset="-122"/>
                                      </a:rPr>
                                    </m:ctrlPr>
                                  </m:dPr>
                                  <m:e>
                                    <m:sSub>
                                      <m:sSubPr>
                                        <m:ctrlPr>
                                          <a:rPr lang="en-US" altLang="zh-CN" sz="1600" b="1" i="1" ker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𝑶</m:t>
                                        </m:r>
                                      </m:e>
                                      <m:sub>
                                        <m:r>
                                          <a:rPr lang="en-US" altLang="zh-CN" sz="1600" b="1" i="1" kern="0" smtClean="0">
                                            <a:solidFill>
                                              <a:srgbClr val="000000"/>
                                            </a:solidFill>
                                            <a:latin typeface="Cambria Math" panose="02040503050406030204"/>
                                            <a:ea typeface="宋体" panose="02010600030101010101" pitchFamily="2" charset="-122"/>
                                          </a:rPr>
                                          <m:t>𝒋</m:t>
                                        </m:r>
                                      </m:sub>
                                    </m:sSub>
                                  </m:e>
                                </m:d>
                                <m:r>
                                  <a:rPr lang="en-US" altLang="zh-CN" sz="1600" b="1" i="1" kern="0" smtClean="0">
                                    <a:solidFill>
                                      <a:srgbClr val="000000"/>
                                    </a:solidFill>
                                    <a:latin typeface="Cambria Math" panose="02040503050406030204"/>
                                    <a:ea typeface="宋体" panose="02010600030101010101" pitchFamily="2" charset="-122"/>
                                  </a:rPr>
                                  <m:t>  </m:t>
                                </m:r>
                                <m:r>
                                  <a:rPr lang="en-US" altLang="zh-CN" sz="1600" b="1" i="1" smtClean="0">
                                    <a:solidFill>
                                      <a:schemeClr val="tx1"/>
                                    </a:solidFill>
                                    <a:latin typeface="Cambria Math" panose="02040503050406030204"/>
                                  </a:rPr>
                                  <m:t>𝒋</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𝟏</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𝑵</m:t>
                                </m:r>
                              </m:oMath>
                            </m:oMathPara>
                          </a14:m>
                          <a:endParaRPr lang="en-US" altLang="zh-C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6" name="表格 5"/>
              <p:cNvGraphicFramePr>
                <a:graphicFrameLocks noGrp="1"/>
              </p:cNvGraphicFramePr>
              <p:nvPr/>
            </p:nvGraphicFramePr>
            <p:xfrm>
              <a:off x="971600" y="1060717"/>
              <a:ext cx="7695756" cy="1432179"/>
            </p:xfrm>
            <a:graphic>
              <a:graphicData uri="http://schemas.openxmlformats.org/drawingml/2006/table">
                <a:tbl>
                  <a:tblPr firstRow="1" bandRow="1">
                    <a:tableStyleId>{5C22544A-7EE6-4342-B048-85BDC9FD1C3A}</a:tableStyleId>
                  </a:tblPr>
                  <a:tblGrid>
                    <a:gridCol w="705168"/>
                    <a:gridCol w="3495294"/>
                    <a:gridCol w="3495294"/>
                  </a:tblGrid>
                  <a:tr h="1417320">
                    <a:tc>
                      <a:txBody>
                        <a:bodyPr/>
                        <a:lstStyle/>
                        <a:p>
                          <a:r>
                            <a:rPr lang="en-US" altLang="zh-CN" sz="1600" dirty="0">
                              <a:solidFill>
                                <a:schemeClr val="tx1"/>
                              </a:solidFill>
                            </a:rPr>
                            <a:t>CFB</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1"/>
                        </a:blipFill>
                      </a:tcPr>
                    </a:tc>
                  </a:tr>
                </a:tbl>
              </a:graphicData>
            </a:graphic>
          </p:graphicFrame>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639341"/>
            <a:ext cx="8229600" cy="4525963"/>
          </a:xfrm>
        </p:spPr>
        <p:txBody>
          <a:bodyPr>
            <a:noAutofit/>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输出反馈模式</a:t>
            </a:r>
            <a:r>
              <a:rPr kumimoji="1" lang="en-US" altLang="zh-CN" sz="2000" b="1" kern="0" dirty="0">
                <a:solidFill>
                  <a:srgbClr val="000000"/>
                </a:solidFill>
                <a:latin typeface="Tahoma" panose="020B0604030504040204"/>
                <a:ea typeface="宋体" panose="02010600030101010101" pitchFamily="2" charset="-122"/>
              </a:rPr>
              <a:t>(OFB)</a:t>
            </a:r>
            <a:r>
              <a:rPr kumimoji="1" lang="zh-CN" altLang="en-US" sz="2000" b="1" kern="0" dirty="0">
                <a:solidFill>
                  <a:srgbClr val="000000"/>
                </a:solidFill>
                <a:latin typeface="Tahoma" panose="020B0604030504040204"/>
                <a:ea typeface="宋体" panose="02010600030101010101" pitchFamily="2" charset="-122"/>
              </a:rPr>
              <a:t>的结构和</a:t>
            </a:r>
            <a:r>
              <a:rPr kumimoji="1" lang="en-US" altLang="zh-CN" sz="2000" b="1" kern="0" dirty="0">
                <a:solidFill>
                  <a:srgbClr val="000000"/>
                </a:solidFill>
                <a:latin typeface="Tahoma" panose="020B0604030504040204"/>
                <a:ea typeface="宋体" panose="02010600030101010101" pitchFamily="2" charset="-122"/>
              </a:rPr>
              <a:t>CFB</a:t>
            </a:r>
            <a:r>
              <a:rPr kumimoji="1" lang="zh-CN" altLang="en-US" sz="2000" b="1" kern="0" dirty="0">
                <a:solidFill>
                  <a:srgbClr val="000000"/>
                </a:solidFill>
                <a:latin typeface="Tahoma" panose="020B0604030504040204"/>
                <a:ea typeface="宋体" panose="02010600030101010101" pitchFamily="2" charset="-122"/>
              </a:rPr>
              <a:t>很相似。</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如下图所示。</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Text Box 6"/>
          <p:cNvSpPr txBox="1">
            <a:spLocks noChangeArrowheads="1"/>
          </p:cNvSpPr>
          <p:nvPr/>
        </p:nvSpPr>
        <p:spPr bwMode="auto">
          <a:xfrm>
            <a:off x="0" y="749648"/>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7.5 </a:t>
            </a:r>
            <a:r>
              <a:rPr lang="zh-CN" altLang="en-US" sz="2800" dirty="0">
                <a:solidFill>
                  <a:srgbClr val="000000"/>
                </a:solidFill>
                <a:latin typeface="黑体" panose="02010609060101010101" pitchFamily="49" charset="-122"/>
              </a:rPr>
              <a:t>输出反馈模式</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fontAlgn="auto" hangingPunct="1">
              <a:spcAft>
                <a:spcPts val="0"/>
              </a:spcAft>
              <a:defRPr/>
            </a:pPr>
            <a:r>
              <a:rPr lang="zh-CN" altLang="en-US" sz="2000" dirty="0">
                <a:solidFill>
                  <a:srgbClr val="0070C0"/>
                </a:solidFill>
              </a:rPr>
              <a:t>第七章 </a:t>
            </a:r>
            <a:r>
              <a:rPr lang="en-US" altLang="zh-CN" sz="2000" dirty="0">
                <a:solidFill>
                  <a:srgbClr val="0070C0"/>
                </a:solidFill>
              </a:rPr>
              <a:t>– </a:t>
            </a:r>
            <a:r>
              <a:rPr lang="zh-CN" altLang="en-US" sz="2000" dirty="0">
                <a:solidFill>
                  <a:srgbClr val="0070C0"/>
                </a:solidFill>
              </a:rPr>
              <a:t>分组密码的工作模式</a:t>
            </a:r>
            <a:endParaRPr lang="en-AU" altLang="zh-CN" sz="2000" dirty="0">
              <a:solidFill>
                <a:srgbClr val="0070C0"/>
              </a:solidFill>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f6.pdf"/>
          <p:cNvPicPr>
            <a:picLocks noGrp="1" noChangeAspect="1"/>
          </p:cNvPicPr>
          <p:nvPr>
            <p:ph idx="1"/>
          </p:nvPr>
        </p:nvPicPr>
        <p:blipFill>
          <a:blip r:embed="rId1"/>
          <a:srcRect t="6364" b="8182"/>
          <a:stretch>
            <a:fillRect/>
          </a:stretch>
        </p:blipFill>
        <p:spPr bwMode="auto">
          <a:xfrm>
            <a:off x="971600" y="188639"/>
            <a:ext cx="6048672" cy="6689077"/>
          </a:xfrm>
          <a:prstGeom prst="rect">
            <a:avLst/>
          </a:prstGeom>
          <a:noFill/>
          <a:ln w="9525">
            <a:noFill/>
            <a:miter lim="800000"/>
            <a:headEnd/>
            <a:tailEnd/>
          </a:ln>
        </p:spPr>
      </p:pic>
      <p:sp>
        <p:nvSpPr>
          <p:cNvPr id="7"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7.5 </a:t>
            </a:r>
            <a:r>
              <a:rPr lang="zh-CN" altLang="en-US" sz="2000" dirty="0">
                <a:solidFill>
                  <a:srgbClr val="4F56AD"/>
                </a:solidFill>
                <a:latin typeface="黑体" panose="02010609060101010101" pitchFamily="49" charset="-122"/>
              </a:rPr>
              <a:t>输出反馈模式</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46856" y="775246"/>
                <a:ext cx="8229600" cy="4525962"/>
              </a:xfrm>
            </p:spPr>
            <p:txBody>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输出反馈模式</a:t>
                </a:r>
                <a:r>
                  <a:rPr kumimoji="1" lang="en-US" altLang="zh-CN" sz="2000" b="1" kern="0" dirty="0">
                    <a:solidFill>
                      <a:srgbClr val="000000"/>
                    </a:solidFill>
                    <a:latin typeface="Tahoma" panose="020B0604030504040204"/>
                    <a:ea typeface="宋体" panose="02010600030101010101" pitchFamily="2" charset="-122"/>
                  </a:rPr>
                  <a:t>(OFB</a:t>
                </a:r>
                <a:r>
                  <a:rPr kumimoji="1" lang="zh-CN" altLang="en-US" sz="2000" b="1" kern="0" dirty="0">
                    <a:solidFill>
                      <a:srgbClr val="000000"/>
                    </a:solidFill>
                    <a:latin typeface="Tahoma" panose="020B0604030504040204"/>
                    <a:ea typeface="宋体" panose="02010600030101010101" pitchFamily="2" charset="-122"/>
                  </a:rPr>
                  <a:t>模式</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用加密函数的输出填充移位寄存器，对整个明文和密文分组进行运算，而不是仅对</a:t>
                </a:r>
                <a:r>
                  <a:rPr kumimoji="1" lang="en-US" altLang="zh-CN" sz="2000" b="1" kern="0" dirty="0">
                    <a:solidFill>
                      <a:srgbClr val="000000"/>
                    </a:solidFill>
                    <a:latin typeface="Tahoma" panose="020B0604030504040204"/>
                    <a:ea typeface="宋体" panose="02010600030101010101" pitchFamily="2" charset="-122"/>
                  </a:rPr>
                  <a:t>s</a:t>
                </a:r>
                <a:r>
                  <a:rPr kumimoji="1" lang="zh-CN" altLang="en-US" sz="2000" b="1" kern="0" dirty="0">
                    <a:solidFill>
                      <a:srgbClr val="000000"/>
                    </a:solidFill>
                    <a:latin typeface="Tahoma" panose="020B0604030504040204"/>
                    <a:ea typeface="宋体" panose="02010600030101010101" pitchFamily="2" charset="-122"/>
                  </a:rPr>
                  <a:t>为的子集运算。</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加密可以表示如下：</a:t>
                </a:r>
                <a:endParaRPr kumimoji="1" lang="en-US" altLang="zh-CN" sz="20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smtClea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e>
                      <m:sub>
                        <m:r>
                          <a:rPr lang="en-US" altLang="zh-CN" sz="2000" b="1" i="1" kern="0" smtClea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𝑬</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𝑲</m:t>
                    </m:r>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smtClea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𝑶</m:t>
                        </m:r>
                      </m:e>
                      <m:sub>
                        <m:r>
                          <a:rPr lang="en-US" altLang="zh-CN" sz="2000" b="1" i="1" kern="0" smtClean="0">
                            <a:solidFill>
                              <a:srgbClr val="000000"/>
                            </a:solidFill>
                            <a:latin typeface="Cambria Math" panose="02040503050406030204"/>
                            <a:ea typeface="Cambria Math" panose="02040503050406030204"/>
                          </a:rPr>
                          <m:t>𝒋</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m:t>
                        </m:r>
                      </m:sub>
                    </m:sSub>
                    <m:r>
                      <a:rPr lang="en-US" altLang="zh-CN" sz="2000" b="1" i="1" kern="0" smtClea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式中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𝑶</m:t>
                        </m:r>
                      </m:e>
                      <m:sub>
                        <m:r>
                          <a:rPr lang="en-US" altLang="zh-CN" sz="2000" b="1" i="1" kern="0">
                            <a:solidFill>
                              <a:srgbClr val="000000"/>
                            </a:solidFill>
                            <a:latin typeface="Cambria Math" panose="02040503050406030204"/>
                            <a:ea typeface="宋体" panose="02010600030101010101" pitchFamily="2" charset="-122"/>
                          </a:rPr>
                          <m:t>𝒋</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𝑲</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𝑶</m:t>
                        </m:r>
                      </m:e>
                      <m:sub>
                        <m:r>
                          <a:rPr lang="en-US" altLang="zh-CN" sz="2000" b="1" i="1" kern="0">
                            <a:solidFill>
                              <a:srgbClr val="000000"/>
                            </a:solidFill>
                            <a:latin typeface="Cambria Math" panose="02040503050406030204"/>
                            <a:ea typeface="Cambria Math" panose="02040503050406030204"/>
                          </a:rPr>
                          <m:t>𝒋</m:t>
                        </m:r>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𝟐</m:t>
                        </m:r>
                      </m:sub>
                    </m:sSub>
                    <m:r>
                      <a:rPr lang="en-US" altLang="zh-CN" sz="2000" b="1" i="1" ker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加密表达式可以重写如下：</a:t>
                </a:r>
                <a:endParaRPr lang="en-US" altLang="zh-CN" sz="2000" b="1" kern="0" dirty="0">
                  <a:solidFill>
                    <a:srgbClr val="000000"/>
                  </a:solidFill>
                  <a:latin typeface="Tahoma" panose="020B0604030504040204"/>
                  <a:ea typeface="宋体" panose="02010600030101010101" pitchFamily="2" charset="-122"/>
                </a:endParaRPr>
              </a:p>
              <a:p>
                <a:pPr marL="625475" lvl="2" indent="0" algn="ctr"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 </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𝑷</m:t>
                        </m:r>
                      </m:e>
                      <m:sub>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𝑲</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𝑪</m:t>
                        </m:r>
                      </m:e>
                      <m:sub>
                        <m:r>
                          <a:rPr lang="en-US" altLang="zh-CN" sz="2000" b="1" i="1" kern="0">
                            <a:solidFill>
                              <a:srgbClr val="000000"/>
                            </a:solidFill>
                            <a:latin typeface="Cambria Math" panose="02040503050406030204"/>
                            <a:ea typeface="Cambria Math" panose="02040503050406030204"/>
                          </a:rPr>
                          <m:t>𝒋</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𝟏</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smtClean="0">
                            <a:solidFill>
                              <a:srgbClr val="000000"/>
                            </a:solidFill>
                            <a:latin typeface="Cambria Math" panose="02040503050406030204"/>
                            <a:ea typeface="Cambria Math" panose="02040503050406030204"/>
                          </a:rPr>
                          <m:t>𝑷</m:t>
                        </m:r>
                      </m:e>
                      <m:sub>
                        <m:r>
                          <a:rPr lang="en-US" altLang="zh-CN" sz="2000" b="1" i="1" kern="0">
                            <a:solidFill>
                              <a:srgbClr val="000000"/>
                            </a:solidFill>
                            <a:latin typeface="Cambria Math" panose="02040503050406030204"/>
                            <a:ea typeface="Cambria Math" panose="02040503050406030204"/>
                          </a:rPr>
                          <m:t>𝒋</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𝟏</m:t>
                        </m:r>
                      </m:sub>
                    </m:sSub>
                    <m:r>
                      <a:rPr lang="en-US" altLang="zh-CN" sz="2000" b="1" i="1" kern="0" smtClean="0">
                        <a:solidFill>
                          <a:srgbClr val="000000"/>
                        </a:solidFill>
                        <a:latin typeface="Cambria Math" panose="02040503050406030204"/>
                        <a:ea typeface="Cambria Math" panose="02040503050406030204"/>
                      </a:rPr>
                      <m:t>])</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解密可表示如下：</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
                    </m:oMathParaPr>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𝑷</m:t>
                          </m:r>
                        </m:e>
                        <m:sub>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𝑪</m:t>
                          </m:r>
                        </m:e>
                        <m:sub>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𝑬</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𝑲</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𝑪</m:t>
                          </m:r>
                        </m:e>
                        <m:sub>
                          <m:r>
                            <a:rPr lang="en-US" altLang="zh-CN" sz="2000" b="1" i="1" kern="0">
                              <a:solidFill>
                                <a:srgbClr val="000000"/>
                              </a:solidFill>
                              <a:latin typeface="Cambria Math" panose="02040503050406030204"/>
                              <a:ea typeface="Cambria Math" panose="02040503050406030204"/>
                            </a:rPr>
                            <m:t>𝒋</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𝟏</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Cambria Math" panose="02040503050406030204"/>
                            </a:rPr>
                          </m:ctrlPr>
                        </m:sSubPr>
                        <m:e>
                          <m:r>
                            <a:rPr lang="en-US" altLang="zh-CN" sz="2000" b="1" i="1" kern="0">
                              <a:solidFill>
                                <a:srgbClr val="000000"/>
                              </a:solidFill>
                              <a:latin typeface="Cambria Math" panose="02040503050406030204"/>
                              <a:ea typeface="Cambria Math" panose="02040503050406030204"/>
                            </a:rPr>
                            <m:t>𝑷</m:t>
                          </m:r>
                        </m:e>
                        <m:sub>
                          <m:r>
                            <a:rPr lang="en-US" altLang="zh-CN" sz="2000" b="1" i="1" kern="0">
                              <a:solidFill>
                                <a:srgbClr val="000000"/>
                              </a:solidFill>
                              <a:latin typeface="Cambria Math" panose="02040503050406030204"/>
                              <a:ea typeface="Cambria Math" panose="02040503050406030204"/>
                            </a:rPr>
                            <m:t>𝒋</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𝟏</m:t>
                          </m:r>
                        </m:sub>
                      </m:sSub>
                      <m:r>
                        <a:rPr lang="en-US" altLang="zh-CN" sz="2000" b="1" i="1" kern="0">
                          <a:solidFill>
                            <a:srgbClr val="000000"/>
                          </a:solidFill>
                          <a:latin typeface="Cambria Math" panose="02040503050406030204"/>
                          <a:ea typeface="Cambria Math" panose="02040503050406030204"/>
                        </a:rPr>
                        <m:t>])</m:t>
                      </m:r>
                    </m:oMath>
                  </m:oMathPara>
                </a14:m>
                <a:endParaRPr kumimoji="1" lang="en-US" altLang="zh-CN" sz="20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446856" y="775246"/>
                <a:ext cx="8229600" cy="4525962"/>
              </a:xfrm>
              <a:blipFill rotWithShape="1">
                <a:blip r:embed="rId1"/>
                <a:stretch>
                  <a:fillRect l="-5" t="-12" r="5" b="5"/>
                </a:stretch>
              </a:blipFill>
            </p:spPr>
            <p:txBody>
              <a:bodyPr/>
              <a:lstStyle/>
              <a:p>
                <a:r>
                  <a:rPr lang="zh-CN" altLang="en-US">
                    <a:noFill/>
                  </a:rPr>
                  <a:t> </a:t>
                </a:r>
              </a:p>
            </p:txBody>
          </p:sp>
        </mc:Fallback>
      </mc:AlternateContent>
      <p:sp>
        <p:nvSpPr>
          <p:cNvPr id="4"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7.5 </a:t>
            </a:r>
            <a:r>
              <a:rPr lang="zh-CN" altLang="en-US" sz="2000" dirty="0">
                <a:solidFill>
                  <a:srgbClr val="4F56AD"/>
                </a:solidFill>
                <a:latin typeface="黑体" panose="02010609060101010101" pitchFamily="49" charset="-122"/>
              </a:rPr>
              <a:t>输出反馈模式</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48680"/>
                <a:ext cx="8229600"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对于</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这两种方法的密钥长度为</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𝟓𝟔</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𝟐</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𝟏𝟏𝟐</m:t>
                    </m:r>
                  </m:oMath>
                </a14:m>
                <a:r>
                  <a:rPr lang="zh-CN" altLang="en-US" sz="2000" b="1" kern="0" dirty="0">
                    <a:solidFill>
                      <a:srgbClr val="000000"/>
                    </a:solidFill>
                    <a:latin typeface="Tahoma" panose="020B0604030504040204"/>
                    <a:ea typeface="宋体" panose="02010600030101010101" pitchFamily="2" charset="-122"/>
                  </a:rPr>
                  <a:t>位，密码强度增加了。</a:t>
                </a:r>
                <a:endParaRPr lang="en-AU" altLang="zh-CN" sz="24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48680"/>
                <a:ext cx="8229600" cy="6309320"/>
              </a:xfrm>
              <a:prstGeom prst="rect">
                <a:avLst/>
              </a:prstGeom>
              <a:blipFill rotWithShape="1">
                <a:blip r:embed="rId1"/>
                <a:stretch>
                  <a:fillRect l="-2" t="-1" r="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7.1 </a:t>
            </a:r>
            <a:r>
              <a:rPr lang="zh-CN" altLang="en-US" sz="2000" dirty="0">
                <a:solidFill>
                  <a:srgbClr val="4F56AD"/>
                </a:solidFill>
                <a:latin typeface="黑体" panose="02010609060101010101" pitchFamily="49" charset="-122"/>
              </a:rPr>
              <a:t>多重加密与三重</a:t>
            </a:r>
            <a:r>
              <a:rPr lang="en-US" altLang="zh-CN" sz="2000" dirty="0">
                <a:solidFill>
                  <a:srgbClr val="4F56AD"/>
                </a:solidFill>
                <a:latin typeface="黑体" panose="02010609060101010101" pitchFamily="49" charset="-122"/>
              </a:rPr>
              <a:t>DES</a:t>
            </a:r>
            <a:endParaRPr lang="en-US" altLang="zh-CN" sz="2000" dirty="0">
              <a:solidFill>
                <a:srgbClr val="4F56AD"/>
              </a:solidFill>
              <a:latin typeface="黑体" panose="02010609060101010101" pitchFamily="49" charset="-122"/>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484784"/>
            <a:ext cx="4387055" cy="1490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3212977"/>
            <a:ext cx="4494879" cy="15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899592" y="476672"/>
                <a:ext cx="77975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ea typeface="宋体" panose="02010600030101010101" pitchFamily="2" charset="-122"/>
                  </a:rPr>
                  <a:t>OFB</a:t>
                </a:r>
                <a:r>
                  <a:rPr lang="zh-CN" altLang="en-US" sz="2000" b="1" kern="0" dirty="0">
                    <a:solidFill>
                      <a:srgbClr val="000000"/>
                    </a:solidFill>
                    <a:ea typeface="宋体" panose="02010600030101010101" pitchFamily="2" charset="-122"/>
                  </a:rPr>
                  <a:t>模式可以如下定义：</a:t>
                </a: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ea typeface="宋体" panose="02010600030101010101" pitchFamily="2" charset="-122"/>
                  </a:rPr>
                  <a:t>令分组的长度为</a:t>
                </a:r>
                <a14:m>
                  <m:oMath xmlns:m="http://schemas.openxmlformats.org/officeDocument/2006/math">
                    <m:r>
                      <a:rPr lang="en-US" altLang="zh-CN" sz="2000" b="1" i="1" smtClean="0">
                        <a:latin typeface="Cambria Math" panose="02040503050406030204"/>
                      </a:rPr>
                      <m:t>𝒃</m:t>
                    </m:r>
                  </m:oMath>
                </a14:m>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如果明文的最后一个分组包含</a:t>
                </a:r>
                <a14:m>
                  <m:oMath xmlns:m="http://schemas.openxmlformats.org/officeDocument/2006/math">
                    <m:r>
                      <a:rPr lang="zh-CN" altLang="en-US" sz="2000" b="1" i="1" smtClean="0">
                        <a:latin typeface="Cambria Math" panose="02040503050406030204"/>
                      </a:rPr>
                      <m:t>𝝁</m:t>
                    </m:r>
                  </m:oMath>
                </a14:m>
                <a:r>
                  <a:rPr lang="zh-CN" altLang="en-US" sz="2000" b="1" kern="0" dirty="0">
                    <a:solidFill>
                      <a:srgbClr val="000000"/>
                    </a:solidFill>
                    <a:ea typeface="宋体" panose="02010600030101010101" pitchFamily="2" charset="-122"/>
                  </a:rPr>
                  <a:t>位</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用*指示</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a:t>
                </a:r>
                <a14:m>
                  <m:oMath xmlns:m="http://schemas.openxmlformats.org/officeDocument/2006/math">
                    <m:r>
                      <a:rPr lang="zh-CN" altLang="en-US" sz="2000" b="1" i="1">
                        <a:latin typeface="Cambria Math" panose="02040503050406030204"/>
                      </a:rPr>
                      <m:t>𝝁</m:t>
                    </m:r>
                    <m:r>
                      <a:rPr lang="en-US" altLang="zh-CN" sz="2000" b="1" i="1" smtClean="0">
                        <a:latin typeface="Cambria Math" panose="02040503050406030204"/>
                      </a:rPr>
                      <m:t>&lt;</m:t>
                    </m:r>
                    <m:r>
                      <a:rPr lang="en-US" altLang="zh-CN" sz="2000" b="1" i="1" smtClean="0">
                        <a:latin typeface="Cambria Math" panose="02040503050406030204"/>
                      </a:rPr>
                      <m:t>𝒃</m:t>
                    </m:r>
                  </m:oMath>
                </a14:m>
                <a:r>
                  <a:rPr lang="zh-CN" altLang="en-US" sz="2000" b="1" kern="0" dirty="0">
                    <a:solidFill>
                      <a:srgbClr val="000000"/>
                    </a:solidFill>
                    <a:ea typeface="宋体" panose="02010600030101010101" pitchFamily="2" charset="-122"/>
                  </a:rPr>
                  <a:t>，那么最后的输出分组</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𝑶</m:t>
                        </m:r>
                      </m:e>
                      <m:sub>
                        <m:r>
                          <a:rPr lang="en-US" altLang="zh-CN" sz="2000" b="1" i="1" kern="0">
                            <a:solidFill>
                              <a:srgbClr val="000000"/>
                            </a:solidFill>
                            <a:latin typeface="Cambria Math" panose="02040503050406030204"/>
                            <a:ea typeface="宋体" panose="02010600030101010101" pitchFamily="2" charset="-122"/>
                          </a:rPr>
                          <m:t>𝑵</m:t>
                        </m:r>
                      </m:sub>
                    </m:sSub>
                  </m:oMath>
                </a14:m>
                <a:r>
                  <a:rPr lang="zh-CN" altLang="en-US" sz="2000" b="1" kern="0" dirty="0">
                    <a:solidFill>
                      <a:srgbClr val="000000"/>
                    </a:solidFill>
                    <a:ea typeface="宋体" panose="02010600030101010101" pitchFamily="2" charset="-122"/>
                  </a:rPr>
                  <a:t>的最左边的</a:t>
                </a:r>
                <a14:m>
                  <m:oMath xmlns:m="http://schemas.openxmlformats.org/officeDocument/2006/math">
                    <m:r>
                      <a:rPr lang="zh-CN" altLang="en-US" sz="2000" b="1" i="1">
                        <a:latin typeface="Cambria Math" panose="02040503050406030204"/>
                      </a:rPr>
                      <m:t>𝝁</m:t>
                    </m:r>
                  </m:oMath>
                </a14:m>
                <a:r>
                  <a:rPr lang="zh-CN" altLang="en-US" sz="2000" b="1" kern="0" dirty="0">
                    <a:solidFill>
                      <a:srgbClr val="000000"/>
                    </a:solidFill>
                    <a:ea typeface="宋体" panose="02010600030101010101" pitchFamily="2" charset="-122"/>
                  </a:rPr>
                  <a:t>位用来做异或运算。最后的输出分组的其余</a:t>
                </a:r>
                <a14:m>
                  <m:oMath xmlns:m="http://schemas.openxmlformats.org/officeDocument/2006/math">
                    <m:r>
                      <a:rPr lang="en-US" altLang="zh-CN" sz="2000" b="1" i="1">
                        <a:latin typeface="Cambria Math" panose="02040503050406030204"/>
                      </a:rPr>
                      <m:t>𝒃</m:t>
                    </m:r>
                    <m:r>
                      <a:rPr lang="en-US" altLang="zh-CN" sz="2000" b="1" i="1" smtClean="0">
                        <a:latin typeface="Cambria Math" panose="02040503050406030204"/>
                      </a:rPr>
                      <m:t>−</m:t>
                    </m:r>
                    <m:r>
                      <a:rPr lang="zh-CN" altLang="en-US" sz="2000" b="1" i="1">
                        <a:latin typeface="Cambria Math" panose="02040503050406030204"/>
                      </a:rPr>
                      <m:t>𝝁</m:t>
                    </m:r>
                  </m:oMath>
                </a14:m>
                <a:r>
                  <a:rPr lang="zh-CN" altLang="en-US" sz="2000" b="1" kern="0" dirty="0">
                    <a:solidFill>
                      <a:srgbClr val="000000"/>
                    </a:solidFill>
                    <a:ea typeface="宋体" panose="02010600030101010101" pitchFamily="2" charset="-122"/>
                  </a:rPr>
                  <a:t>位丢弃不用。</a:t>
                </a:r>
                <a:endParaRPr lang="en-US" altLang="zh-CN" sz="2000" b="1" kern="0" dirty="0">
                  <a:solidFill>
                    <a:srgbClr val="000000"/>
                  </a:solidFill>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899592" y="476672"/>
                <a:ext cx="7797552" cy="4536504"/>
              </a:xfrm>
              <a:prstGeom prst="rect">
                <a:avLst/>
              </a:prstGeom>
              <a:blipFill rotWithShape="1">
                <a:blip r:embed="rId1"/>
                <a:stretch>
                  <a:fillRect l="-6" t="-9" r="2" b="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7.5 </a:t>
            </a:r>
            <a:r>
              <a:rPr lang="zh-CN" altLang="en-US" sz="2000" dirty="0">
                <a:solidFill>
                  <a:srgbClr val="4F56AD"/>
                </a:solidFill>
                <a:latin typeface="黑体" panose="02010609060101010101" pitchFamily="49" charset="-122"/>
              </a:rPr>
              <a:t>输出反馈模式</a:t>
            </a:r>
            <a:endParaRPr lang="zh-CN" altLang="en-US" sz="2000" dirty="0">
              <a:solidFill>
                <a:srgbClr val="4F56AD"/>
              </a:solidFill>
              <a:latin typeface="黑体" panose="02010609060101010101" pitchFamily="49" charset="-122"/>
            </a:endParaRPr>
          </a:p>
        </p:txBody>
      </p:sp>
      <mc:AlternateContent xmlns:mc="http://schemas.openxmlformats.org/markup-compatibility/2006" xmlns:a14="http://schemas.microsoft.com/office/drawing/2010/main">
        <mc:Choice Requires="a14">
          <p:graphicFrame>
            <p:nvGraphicFramePr>
              <p:cNvPr id="6" name="表格 5"/>
              <p:cNvGraphicFramePr>
                <a:graphicFrameLocks noGrp="1"/>
              </p:cNvGraphicFramePr>
              <p:nvPr/>
            </p:nvGraphicFramePr>
            <p:xfrm>
              <a:off x="971600" y="1060717"/>
              <a:ext cx="7695756" cy="1397254"/>
            </p:xfrm>
            <a:graphic>
              <a:graphicData uri="http://schemas.openxmlformats.org/drawingml/2006/table">
                <a:tbl>
                  <a:tblPr firstRow="1" bandRow="1">
                    <a:tableStyleId>{5C22544A-7EE6-4342-B048-85BDC9FD1C3A}</a:tableStyleId>
                  </a:tblPr>
                  <a:tblGrid>
                    <a:gridCol w="705168"/>
                    <a:gridCol w="3495294"/>
                    <a:gridCol w="3495294"/>
                  </a:tblGrid>
                  <a:tr h="370840">
                    <a:tc>
                      <a:txBody>
                        <a:bodyPr/>
                        <a:lstStyle/>
                        <a:p>
                          <a:pPr algn="ctr"/>
                          <a:endParaRPr lang="en-US" altLang="zh-CN" sz="1600" dirty="0">
                            <a:solidFill>
                              <a:schemeClr val="tx1"/>
                            </a:solidFill>
                          </a:endParaRPr>
                        </a:p>
                        <a:p>
                          <a:pPr algn="ctr"/>
                          <a:endParaRPr lang="en-US" altLang="zh-CN" sz="1600" dirty="0">
                            <a:solidFill>
                              <a:schemeClr val="tx1"/>
                            </a:solidFill>
                          </a:endParaRPr>
                        </a:p>
                        <a:p>
                          <a:pPr algn="ctr"/>
                          <a:r>
                            <a:rPr lang="en-US" altLang="zh-CN" sz="1600" dirty="0">
                              <a:solidFill>
                                <a:schemeClr val="tx1"/>
                              </a:solidFill>
                            </a:rPr>
                            <a:t>OFB</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𝑰</m:t>
                                    </m:r>
                                  </m:e>
                                  <m:sub>
                                    <m:r>
                                      <a:rPr lang="en-US" altLang="zh-CN" sz="1600" b="1" i="1" smtClean="0">
                                        <a:solidFill>
                                          <a:schemeClr val="tx1"/>
                                        </a:solidFill>
                                        <a:latin typeface="Cambria Math" panose="02040503050406030204"/>
                                      </a:rPr>
                                      <m:t>𝟏</m:t>
                                    </m:r>
                                  </m:sub>
                                </m:sSub>
                                <m:r>
                                  <a:rPr lang="en-US" altLang="zh-CN" sz="1600" b="1" i="1" smtClean="0">
                                    <a:solidFill>
                                      <a:schemeClr val="tx1"/>
                                    </a:solidFill>
                                    <a:latin typeface="Cambria Math" panose="02040503050406030204"/>
                                  </a:rPr>
                                  <m:t>=</m:t>
                                </m:r>
                                <m:r>
                                  <a:rPr lang="zh-CN" altLang="en-US" sz="1600" b="1" i="1" smtClean="0">
                                    <a:solidFill>
                                      <a:schemeClr val="tx1"/>
                                    </a:solidFill>
                                    <a:latin typeface="Cambria Math" panose="02040503050406030204"/>
                                  </a:rPr>
                                  <m:t>时变量</m:t>
                                </m:r>
                              </m:oMath>
                            </m:oMathPara>
                          </a14:m>
                          <a:endParaRPr lang="en-US" altLang="zh-CN" sz="1600" b="1" i="1" dirty="0">
                            <a:solidFill>
                              <a:schemeClr val="tx1"/>
                            </a:solidFill>
                            <a:latin typeface="Cambria Math" panose="02040503050406030204"/>
                          </a:endParaRPr>
                        </a:p>
                        <a:p>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𝑰</m:t>
                                    </m:r>
                                  </m:e>
                                  <m:sub>
                                    <m:r>
                                      <a:rPr lang="en-US" altLang="zh-CN" sz="1600" b="1" i="1" smtClean="0">
                                        <a:solidFill>
                                          <a:schemeClr val="tx1"/>
                                        </a:solidFill>
                                        <a:latin typeface="Cambria Math" panose="02040503050406030204"/>
                                      </a:rPr>
                                      <m:t>𝒋</m:t>
                                    </m:r>
                                  </m:sub>
                                </m:sSub>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𝑶</m:t>
                                    </m:r>
                                  </m:e>
                                  <m:sub>
                                    <m:r>
                                      <a:rPr lang="en-US" altLang="zh-CN" sz="1600" b="1" i="1" kern="0" smtClean="0">
                                        <a:solidFill>
                                          <a:srgbClr val="000000"/>
                                        </a:solidFill>
                                        <a:latin typeface="Cambria Math" panose="02040503050406030204"/>
                                        <a:ea typeface="宋体" panose="02010600030101010101" pitchFamily="2" charset="-122"/>
                                      </a:rPr>
                                      <m:t>𝒋</m:t>
                                    </m:r>
                                    <m:r>
                                      <a:rPr lang="en-US" altLang="zh-CN" sz="1600" b="1" i="1" kern="0" smtClean="0">
                                        <a:solidFill>
                                          <a:srgbClr val="000000"/>
                                        </a:solidFill>
                                        <a:latin typeface="Cambria Math" panose="02040503050406030204"/>
                                        <a:ea typeface="宋体" panose="02010600030101010101" pitchFamily="2" charset="-122"/>
                                      </a:rPr>
                                      <m:t>−</m:t>
                                    </m:r>
                                    <m:r>
                                      <a:rPr lang="en-US" altLang="zh-CN" sz="1600" b="1" i="1" kern="0" smtClean="0">
                                        <a:solidFill>
                                          <a:srgbClr val="000000"/>
                                        </a:solidFill>
                                        <a:latin typeface="Cambria Math" panose="02040503050406030204"/>
                                        <a:ea typeface="宋体" panose="02010600030101010101" pitchFamily="2" charset="-122"/>
                                      </a:rPr>
                                      <m:t>𝟏</m:t>
                                    </m:r>
                                  </m:sub>
                                </m:sSub>
                                <m:r>
                                  <a:rPr lang="en-US" altLang="zh-CN" sz="1600" b="1" i="1" kern="0" smtClean="0">
                                    <a:solidFill>
                                      <a:schemeClr val="tx1"/>
                                    </a:solidFill>
                                    <a:latin typeface="Cambria Math" panose="02040503050406030204"/>
                                    <a:ea typeface="宋体" panose="02010600030101010101" pitchFamily="2" charset="-122"/>
                                  </a:rPr>
                                  <m:t>  </m:t>
                                </m:r>
                                <m:r>
                                  <a:rPr lang="en-US" altLang="zh-CN" sz="1600" b="1" i="1" smtClean="0">
                                    <a:solidFill>
                                      <a:schemeClr val="tx1"/>
                                    </a:solidFill>
                                    <a:latin typeface="Cambria Math" panose="02040503050406030204"/>
                                  </a:rPr>
                                  <m:t> </m:t>
                                </m:r>
                                <m:r>
                                  <a:rPr lang="en-US" altLang="zh-CN" sz="1600" b="1" i="1" smtClean="0">
                                    <a:solidFill>
                                      <a:schemeClr val="tx1"/>
                                    </a:solidFill>
                                    <a:latin typeface="Cambria Math" panose="02040503050406030204"/>
                                  </a:rPr>
                                  <m:t>𝒋</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𝟐</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𝑵</m:t>
                                </m:r>
                              </m:oMath>
                            </m:oMathPara>
                          </a14:m>
                          <a:endParaRPr lang="en-US" altLang="zh-CN" sz="16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𝑶</m:t>
                                    </m:r>
                                  </m:e>
                                  <m:sub>
                                    <m:r>
                                      <a:rPr lang="en-US" altLang="zh-CN" sz="1600" b="1" i="1" smtClean="0">
                                        <a:solidFill>
                                          <a:schemeClr val="tx1"/>
                                        </a:solidFill>
                                        <a:latin typeface="Cambria Math" panose="02040503050406030204"/>
                                      </a:rPr>
                                      <m:t>𝒋</m:t>
                                    </m:r>
                                  </m:sub>
                                </m:sSub>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𝑬</m:t>
                                </m:r>
                                <m:d>
                                  <m:dPr>
                                    <m:ctrlPr>
                                      <a:rPr lang="en-US" altLang="zh-CN" sz="1600" b="1" i="1" smtClean="0">
                                        <a:solidFill>
                                          <a:schemeClr val="tx1"/>
                                        </a:solidFill>
                                        <a:latin typeface="Cambria Math" panose="02040503050406030204" pitchFamily="18" charset="0"/>
                                      </a:rPr>
                                    </m:ctrlPr>
                                  </m:dPr>
                                  <m:e>
                                    <m:r>
                                      <a:rPr lang="en-US" altLang="zh-CN" sz="1600" b="1" i="1" smtClean="0">
                                        <a:solidFill>
                                          <a:schemeClr val="tx1"/>
                                        </a:solidFill>
                                        <a:latin typeface="Cambria Math" panose="02040503050406030204"/>
                                      </a:rPr>
                                      <m:t>𝑲</m:t>
                                    </m:r>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𝑰</m:t>
                                        </m:r>
                                      </m:e>
                                      <m:sub>
                                        <m:r>
                                          <a:rPr lang="en-US" altLang="zh-CN" sz="1600" b="1" i="1" kern="0" smtClean="0">
                                            <a:solidFill>
                                              <a:srgbClr val="000000"/>
                                            </a:solidFill>
                                            <a:latin typeface="Cambria Math" panose="02040503050406030204"/>
                                            <a:ea typeface="宋体" panose="02010600030101010101" pitchFamily="2" charset="-122"/>
                                          </a:rPr>
                                          <m:t>𝒋</m:t>
                                        </m:r>
                                      </m:sub>
                                    </m:sSub>
                                  </m:e>
                                </m:d>
                                <m:r>
                                  <a:rPr lang="en-US" altLang="zh-CN" sz="1600" b="1" i="1" kern="0" smtClean="0">
                                    <a:solidFill>
                                      <a:schemeClr val="tx1"/>
                                    </a:solidFill>
                                    <a:latin typeface="Cambria Math" panose="02040503050406030204"/>
                                    <a:ea typeface="宋体" panose="02010600030101010101" pitchFamily="2" charset="-122"/>
                                  </a:rPr>
                                  <m:t>  </m:t>
                                </m:r>
                                <m:r>
                                  <a:rPr lang="en-US" altLang="zh-CN" sz="1600" b="1" i="1" smtClean="0">
                                    <a:solidFill>
                                      <a:schemeClr val="tx1"/>
                                    </a:solidFill>
                                    <a:latin typeface="Cambria Math" panose="02040503050406030204"/>
                                  </a:rPr>
                                  <m:t>𝒋</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𝟏</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𝑵</m:t>
                                </m:r>
                              </m:oMath>
                            </m:oMathPara>
                          </a14:m>
                          <a:endParaRPr lang="en-US" altLang="zh-CN" sz="1600" b="1" i="1" dirty="0">
                            <a:solidFill>
                              <a:schemeClr val="tx1"/>
                            </a:solidFill>
                            <a:latin typeface="Cambria Math" panose="02040503050406030204"/>
                          </a:endParaRPr>
                        </a:p>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𝑪</m:t>
                                    </m:r>
                                  </m:e>
                                  <m:sub>
                                    <m:r>
                                      <a:rPr lang="en-US" altLang="zh-CN" sz="1600" b="1" i="1" smtClean="0">
                                        <a:solidFill>
                                          <a:schemeClr val="tx1"/>
                                        </a:solidFill>
                                        <a:latin typeface="Cambria Math" panose="02040503050406030204"/>
                                      </a:rPr>
                                      <m:t>𝒋</m:t>
                                    </m:r>
                                  </m:sub>
                                </m:sSub>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𝑷</m:t>
                                    </m:r>
                                  </m:e>
                                  <m:sub>
                                    <m:r>
                                      <a:rPr lang="en-US" altLang="zh-CN" sz="1600" b="1" i="1" kern="0" smtClean="0">
                                        <a:solidFill>
                                          <a:srgbClr val="000000"/>
                                        </a:solidFill>
                                        <a:latin typeface="Cambria Math" panose="02040503050406030204"/>
                                        <a:ea typeface="宋体" panose="02010600030101010101" pitchFamily="2" charset="-122"/>
                                      </a:rPr>
                                      <m:t>𝒋</m:t>
                                    </m:r>
                                  </m:sub>
                                </m:sSub>
                                <m:r>
                                  <a:rPr lang="en-US" altLang="zh-CN" sz="1600" b="1" i="1" kern="0" smtClean="0">
                                    <a:solidFill>
                                      <a:srgbClr val="000000"/>
                                    </a:solidFill>
                                    <a:latin typeface="Cambria Math" panose="02040503050406030204"/>
                                    <a:ea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𝑶</m:t>
                                    </m:r>
                                  </m:e>
                                  <m:sub>
                                    <m:r>
                                      <a:rPr lang="en-US" altLang="zh-CN" sz="1600" b="1" i="1" kern="0" smtClean="0">
                                        <a:solidFill>
                                          <a:srgbClr val="000000"/>
                                        </a:solidFill>
                                        <a:latin typeface="Cambria Math" panose="02040503050406030204"/>
                                        <a:ea typeface="宋体" panose="02010600030101010101" pitchFamily="2" charset="-122"/>
                                      </a:rPr>
                                      <m:t>𝒋</m:t>
                                    </m:r>
                                  </m:sub>
                                </m:sSub>
                                <m:r>
                                  <a:rPr lang="en-US" altLang="zh-CN" sz="1600" b="1" i="1" kern="0" smtClean="0">
                                    <a:solidFill>
                                      <a:srgbClr val="000000"/>
                                    </a:solidFill>
                                    <a:latin typeface="Cambria Math" panose="02040503050406030204"/>
                                    <a:ea typeface="宋体" panose="02010600030101010101" pitchFamily="2" charset="-122"/>
                                  </a:rPr>
                                  <m:t>    </m:t>
                                </m:r>
                                <m:r>
                                  <a:rPr lang="en-US" altLang="zh-CN" sz="1600" b="1" i="1" smtClean="0">
                                    <a:solidFill>
                                      <a:schemeClr val="tx1"/>
                                    </a:solidFill>
                                    <a:latin typeface="Cambria Math" panose="02040503050406030204"/>
                                  </a:rPr>
                                  <m:t>𝒋</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𝟏</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𝑵</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𝟏</m:t>
                                </m:r>
                              </m:oMath>
                            </m:oMathPara>
                          </a14:m>
                          <a:endParaRPr lang="en-US" altLang="zh-CN" sz="1600" b="1" i="1" dirty="0">
                            <a:solidFill>
                              <a:schemeClr val="tx1"/>
                            </a:solidFill>
                            <a:latin typeface="Cambria Math" panose="02040503050406030204"/>
                          </a:endParaRPr>
                        </a:p>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p>
                                  <m:sSupPr>
                                    <m:ctrlPr>
                                      <a:rPr lang="en-US" altLang="zh-CN" sz="1600" b="1" i="1" smtClean="0">
                                        <a:solidFill>
                                          <a:schemeClr val="tx1"/>
                                        </a:solidFill>
                                        <a:latin typeface="Cambria Math" panose="02040503050406030204" pitchFamily="18" charset="0"/>
                                      </a:rPr>
                                    </m:ctrlPr>
                                  </m:sSupPr>
                                  <m:e>
                                    <m:sSub>
                                      <m:sSubPr>
                                        <m:ctrlPr>
                                          <a:rPr lang="en-US" altLang="zh-CN" sz="1600" b="1"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𝑪</m:t>
                                        </m:r>
                                      </m:e>
                                      <m:sub>
                                        <m:r>
                                          <a:rPr lang="en-US" altLang="zh-CN" sz="1600" b="1" i="1" smtClean="0">
                                            <a:solidFill>
                                              <a:schemeClr val="tx1"/>
                                            </a:solidFill>
                                            <a:latin typeface="Cambria Math" panose="02040503050406030204"/>
                                          </a:rPr>
                                          <m:t>𝑵</m:t>
                                        </m:r>
                                      </m:sub>
                                    </m:sSub>
                                  </m:e>
                                  <m:sup>
                                    <m:r>
                                      <a:rPr lang="en-US" altLang="zh-CN" sz="1600" b="1" i="1" smtClean="0">
                                        <a:solidFill>
                                          <a:schemeClr val="tx1"/>
                                        </a:solidFill>
                                        <a:latin typeface="Cambria Math" panose="02040503050406030204"/>
                                      </a:rPr>
                                      <m:t>∗</m:t>
                                    </m:r>
                                  </m:sup>
                                </m:sSup>
                                <m:r>
                                  <a:rPr lang="en-US" altLang="zh-CN" sz="1600" b="1" i="1" smtClean="0">
                                    <a:solidFill>
                                      <a:schemeClr val="tx1"/>
                                    </a:solidFill>
                                    <a:latin typeface="Cambria Math" panose="02040503050406030204"/>
                                  </a:rPr>
                                  <m:t>=</m:t>
                                </m:r>
                                <m:sSup>
                                  <m:sSupPr>
                                    <m:ctrlPr>
                                      <a:rPr lang="en-US" altLang="zh-CN" sz="1600" b="1" i="1" smtClean="0">
                                        <a:solidFill>
                                          <a:schemeClr val="tx1"/>
                                        </a:solidFill>
                                        <a:latin typeface="Cambria Math" panose="02040503050406030204" pitchFamily="18" charset="0"/>
                                      </a:rPr>
                                    </m:ctrlPr>
                                  </m:sSupPr>
                                  <m:e>
                                    <m:sSub>
                                      <m:sSubPr>
                                        <m:ctrlPr>
                                          <a:rPr lang="en-US" altLang="zh-CN" sz="1600" b="1"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𝑷</m:t>
                                        </m:r>
                                      </m:e>
                                      <m:sub>
                                        <m:r>
                                          <a:rPr lang="en-US" altLang="zh-CN" sz="1600" b="1" i="1" smtClean="0">
                                            <a:solidFill>
                                              <a:schemeClr val="tx1"/>
                                            </a:solidFill>
                                            <a:latin typeface="Cambria Math" panose="02040503050406030204"/>
                                          </a:rPr>
                                          <m:t>𝑵</m:t>
                                        </m:r>
                                      </m:sub>
                                    </m:sSub>
                                  </m:e>
                                  <m:sup>
                                    <m:r>
                                      <a:rPr lang="en-US" altLang="zh-CN" sz="1600" b="1" i="1" smtClean="0">
                                        <a:solidFill>
                                          <a:schemeClr val="tx1"/>
                                        </a:solidFill>
                                        <a:latin typeface="Cambria Math" panose="02040503050406030204"/>
                                      </a:rPr>
                                      <m:t>∗</m:t>
                                    </m:r>
                                  </m:sup>
                                </m:sSup>
                                <m:r>
                                  <a:rPr lang="en-US" altLang="zh-CN" sz="1600" b="1" i="1" kern="0" smtClean="0">
                                    <a:solidFill>
                                      <a:srgbClr val="000000"/>
                                    </a:solidFill>
                                    <a:latin typeface="Cambria Math" panose="02040503050406030204"/>
                                    <a:ea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𝑴𝑺𝑩</m:t>
                                    </m:r>
                                  </m:e>
                                  <m:sub>
                                    <m:r>
                                      <a:rPr lang="en-US" altLang="zh-CN" sz="1600" b="1" i="1" kern="0" smtClean="0">
                                        <a:solidFill>
                                          <a:srgbClr val="000000"/>
                                        </a:solidFill>
                                        <a:latin typeface="Cambria Math" panose="02040503050406030204"/>
                                        <a:ea typeface="宋体" panose="02010600030101010101" pitchFamily="2" charset="-122"/>
                                      </a:rPr>
                                      <m:t>𝒔</m:t>
                                    </m:r>
                                  </m:sub>
                                </m:sSub>
                                <m:d>
                                  <m:dPr>
                                    <m:ctrlPr>
                                      <a:rPr lang="en-US" altLang="zh-CN" sz="1600" b="1" i="1" kern="0" smtClean="0">
                                        <a:solidFill>
                                          <a:schemeClr val="tx1"/>
                                        </a:solidFill>
                                        <a:latin typeface="Cambria Math" panose="02040503050406030204" pitchFamily="18" charset="0"/>
                                        <a:ea typeface="宋体" panose="02010600030101010101" pitchFamily="2" charset="-122"/>
                                      </a:rPr>
                                    </m:ctrlPr>
                                  </m:dPr>
                                  <m:e>
                                    <m:sSub>
                                      <m:sSubPr>
                                        <m:ctrlPr>
                                          <a:rPr lang="en-US" altLang="zh-CN" sz="1600" b="1" i="1" ker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𝑶</m:t>
                                        </m:r>
                                      </m:e>
                                      <m:sub>
                                        <m:r>
                                          <a:rPr lang="en-US" altLang="zh-CN" sz="1600" b="1" i="1" kern="0" smtClean="0">
                                            <a:solidFill>
                                              <a:srgbClr val="000000"/>
                                            </a:solidFill>
                                            <a:latin typeface="Cambria Math" panose="02040503050406030204"/>
                                            <a:ea typeface="宋体" panose="02010600030101010101" pitchFamily="2" charset="-122"/>
                                          </a:rPr>
                                          <m:t>𝑵</m:t>
                                        </m:r>
                                      </m:sub>
                                    </m:sSub>
                                  </m:e>
                                </m:d>
                                <m:r>
                                  <a:rPr lang="en-US" altLang="zh-CN" sz="1600" b="1" i="1" kern="0" smtClean="0">
                                    <a:solidFill>
                                      <a:srgbClr val="000000"/>
                                    </a:solidFill>
                                    <a:latin typeface="Cambria Math" panose="02040503050406030204"/>
                                    <a:ea typeface="宋体" panose="02010600030101010101" pitchFamily="2" charset="-122"/>
                                  </a:rPr>
                                  <m:t> </m:t>
                                </m:r>
                              </m:oMath>
                            </m:oMathPara>
                          </a14:m>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𝑰</m:t>
                                    </m:r>
                                  </m:e>
                                  <m:sub>
                                    <m:r>
                                      <a:rPr lang="en-US" altLang="zh-CN" sz="1600" b="1" i="1" smtClean="0">
                                        <a:solidFill>
                                          <a:schemeClr val="tx1"/>
                                        </a:solidFill>
                                        <a:latin typeface="Cambria Math" panose="02040503050406030204"/>
                                      </a:rPr>
                                      <m:t>𝟏</m:t>
                                    </m:r>
                                  </m:sub>
                                </m:sSub>
                                <m:r>
                                  <a:rPr lang="en-US" altLang="zh-CN" sz="1600" b="1" i="1" smtClean="0">
                                    <a:solidFill>
                                      <a:schemeClr val="tx1"/>
                                    </a:solidFill>
                                    <a:latin typeface="Cambria Math" panose="02040503050406030204"/>
                                  </a:rPr>
                                  <m:t>=</m:t>
                                </m:r>
                                <m:r>
                                  <a:rPr lang="zh-CN" altLang="en-US" sz="1600" b="1" i="1" smtClean="0">
                                    <a:solidFill>
                                      <a:schemeClr val="tx1"/>
                                    </a:solidFill>
                                    <a:latin typeface="Cambria Math" panose="02040503050406030204"/>
                                  </a:rPr>
                                  <m:t>时变量</m:t>
                                </m:r>
                              </m:oMath>
                            </m:oMathPara>
                          </a14:m>
                          <a:endParaRPr lang="en-US" altLang="zh-CN" sz="1600" b="1" i="1" dirty="0">
                            <a:solidFill>
                              <a:schemeClr val="tx1"/>
                            </a:solidFill>
                            <a:latin typeface="Cambria Math" panose="02040503050406030204"/>
                          </a:endParaRPr>
                        </a:p>
                        <a:p>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𝑰</m:t>
                                    </m:r>
                                  </m:e>
                                  <m:sub>
                                    <m:r>
                                      <a:rPr lang="en-US" altLang="zh-CN" sz="1600" b="1" i="1" smtClean="0">
                                        <a:solidFill>
                                          <a:schemeClr val="tx1"/>
                                        </a:solidFill>
                                        <a:latin typeface="Cambria Math" panose="02040503050406030204"/>
                                      </a:rPr>
                                      <m:t>𝒋</m:t>
                                    </m:r>
                                  </m:sub>
                                </m:sSub>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𝑶</m:t>
                                    </m:r>
                                  </m:e>
                                  <m:sub>
                                    <m:r>
                                      <a:rPr lang="en-US" altLang="zh-CN" sz="1600" b="1" i="1" kern="0" smtClean="0">
                                        <a:solidFill>
                                          <a:srgbClr val="000000"/>
                                        </a:solidFill>
                                        <a:latin typeface="Cambria Math" panose="02040503050406030204"/>
                                        <a:ea typeface="宋体" panose="02010600030101010101" pitchFamily="2" charset="-122"/>
                                      </a:rPr>
                                      <m:t>𝒋</m:t>
                                    </m:r>
                                    <m:r>
                                      <a:rPr lang="en-US" altLang="zh-CN" sz="1600" b="1" i="1" kern="0" smtClean="0">
                                        <a:solidFill>
                                          <a:srgbClr val="000000"/>
                                        </a:solidFill>
                                        <a:latin typeface="Cambria Math" panose="02040503050406030204"/>
                                        <a:ea typeface="宋体" panose="02010600030101010101" pitchFamily="2" charset="-122"/>
                                      </a:rPr>
                                      <m:t>−</m:t>
                                    </m:r>
                                    <m:r>
                                      <a:rPr lang="en-US" altLang="zh-CN" sz="1600" b="1" i="1" kern="0" smtClean="0">
                                        <a:solidFill>
                                          <a:srgbClr val="000000"/>
                                        </a:solidFill>
                                        <a:latin typeface="Cambria Math" panose="02040503050406030204"/>
                                        <a:ea typeface="宋体" panose="02010600030101010101" pitchFamily="2" charset="-122"/>
                                      </a:rPr>
                                      <m:t>𝟏</m:t>
                                    </m:r>
                                  </m:sub>
                                </m:sSub>
                                <m:r>
                                  <a:rPr lang="en-US" altLang="zh-CN" sz="1600" b="1" i="1" kern="0" smtClean="0">
                                    <a:solidFill>
                                      <a:schemeClr val="tx1"/>
                                    </a:solidFill>
                                    <a:latin typeface="Cambria Math" panose="02040503050406030204"/>
                                    <a:ea typeface="宋体" panose="02010600030101010101" pitchFamily="2" charset="-122"/>
                                  </a:rPr>
                                  <m:t>  </m:t>
                                </m:r>
                                <m:r>
                                  <a:rPr lang="en-US" altLang="zh-CN" sz="1600" b="1" i="1" smtClean="0">
                                    <a:solidFill>
                                      <a:schemeClr val="tx1"/>
                                    </a:solidFill>
                                    <a:latin typeface="Cambria Math" panose="02040503050406030204"/>
                                  </a:rPr>
                                  <m:t> </m:t>
                                </m:r>
                                <m:r>
                                  <a:rPr lang="en-US" altLang="zh-CN" sz="1600" b="1" i="1" smtClean="0">
                                    <a:solidFill>
                                      <a:schemeClr val="tx1"/>
                                    </a:solidFill>
                                    <a:latin typeface="Cambria Math" panose="02040503050406030204"/>
                                  </a:rPr>
                                  <m:t>𝒋</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𝟐</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𝑵</m:t>
                                </m:r>
                              </m:oMath>
                            </m:oMathPara>
                          </a14:m>
                          <a:endParaRPr lang="en-US" altLang="zh-CN" sz="1600" dirty="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𝑶</m:t>
                                    </m:r>
                                  </m:e>
                                  <m:sub>
                                    <m:r>
                                      <a:rPr lang="en-US" altLang="zh-CN" sz="1600" b="1" i="1" smtClean="0">
                                        <a:solidFill>
                                          <a:schemeClr val="tx1"/>
                                        </a:solidFill>
                                        <a:latin typeface="Cambria Math" panose="02040503050406030204"/>
                                      </a:rPr>
                                      <m:t>𝒋</m:t>
                                    </m:r>
                                  </m:sub>
                                </m:sSub>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𝑬</m:t>
                                </m:r>
                                <m:d>
                                  <m:dPr>
                                    <m:ctrlPr>
                                      <a:rPr lang="en-US" altLang="zh-CN" sz="1600" b="1" i="1" smtClean="0">
                                        <a:solidFill>
                                          <a:schemeClr val="tx1"/>
                                        </a:solidFill>
                                        <a:latin typeface="Cambria Math" panose="02040503050406030204" pitchFamily="18" charset="0"/>
                                      </a:rPr>
                                    </m:ctrlPr>
                                  </m:dPr>
                                  <m:e>
                                    <m:r>
                                      <a:rPr lang="en-US" altLang="zh-CN" sz="1600" b="1" i="1" smtClean="0">
                                        <a:solidFill>
                                          <a:schemeClr val="tx1"/>
                                        </a:solidFill>
                                        <a:latin typeface="Cambria Math" panose="02040503050406030204"/>
                                      </a:rPr>
                                      <m:t>𝑲</m:t>
                                    </m:r>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𝑰</m:t>
                                        </m:r>
                                      </m:e>
                                      <m:sub>
                                        <m:r>
                                          <a:rPr lang="en-US" altLang="zh-CN" sz="1600" b="1" i="1" kern="0" smtClean="0">
                                            <a:solidFill>
                                              <a:srgbClr val="000000"/>
                                            </a:solidFill>
                                            <a:latin typeface="Cambria Math" panose="02040503050406030204"/>
                                            <a:ea typeface="宋体" panose="02010600030101010101" pitchFamily="2" charset="-122"/>
                                          </a:rPr>
                                          <m:t>𝒋</m:t>
                                        </m:r>
                                      </m:sub>
                                    </m:sSub>
                                  </m:e>
                                </m:d>
                                <m:r>
                                  <a:rPr lang="en-US" altLang="zh-CN" sz="1600" b="1" i="1" kern="0" smtClean="0">
                                    <a:solidFill>
                                      <a:schemeClr val="tx1"/>
                                    </a:solidFill>
                                    <a:latin typeface="Cambria Math" panose="02040503050406030204"/>
                                    <a:ea typeface="宋体" panose="02010600030101010101" pitchFamily="2" charset="-122"/>
                                  </a:rPr>
                                  <m:t>  </m:t>
                                </m:r>
                                <m:r>
                                  <a:rPr lang="en-US" altLang="zh-CN" sz="1600" b="1" i="1" smtClean="0">
                                    <a:solidFill>
                                      <a:schemeClr val="tx1"/>
                                    </a:solidFill>
                                    <a:latin typeface="Cambria Math" panose="02040503050406030204"/>
                                  </a:rPr>
                                  <m:t>𝒋</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𝟏</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𝑵</m:t>
                                </m:r>
                              </m:oMath>
                            </m:oMathPara>
                          </a14:m>
                          <a:endParaRPr lang="en-US" altLang="zh-CN" sz="1600" b="1" i="1" dirty="0">
                            <a:solidFill>
                              <a:schemeClr val="tx1"/>
                            </a:solidFill>
                            <a:latin typeface="Cambria Math" panose="02040503050406030204"/>
                          </a:endParaRPr>
                        </a:p>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𝑷</m:t>
                                    </m:r>
                                  </m:e>
                                  <m:sub>
                                    <m:r>
                                      <a:rPr lang="en-US" altLang="zh-CN" sz="1600" b="1" i="1" smtClean="0">
                                        <a:solidFill>
                                          <a:schemeClr val="tx1"/>
                                        </a:solidFill>
                                        <a:latin typeface="Cambria Math" panose="02040503050406030204"/>
                                      </a:rPr>
                                      <m:t>𝒋</m:t>
                                    </m:r>
                                  </m:sub>
                                </m:sSub>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𝑪</m:t>
                                    </m:r>
                                  </m:e>
                                  <m:sub>
                                    <m:r>
                                      <a:rPr lang="en-US" altLang="zh-CN" sz="1600" b="1" i="1" kern="0" smtClean="0">
                                        <a:solidFill>
                                          <a:srgbClr val="000000"/>
                                        </a:solidFill>
                                        <a:latin typeface="Cambria Math" panose="02040503050406030204"/>
                                        <a:ea typeface="宋体" panose="02010600030101010101" pitchFamily="2" charset="-122"/>
                                      </a:rPr>
                                      <m:t>𝒋</m:t>
                                    </m:r>
                                  </m:sub>
                                </m:sSub>
                                <m:r>
                                  <a:rPr lang="en-US" altLang="zh-CN" sz="1600" b="1" i="1" kern="0" smtClean="0">
                                    <a:solidFill>
                                      <a:srgbClr val="000000"/>
                                    </a:solidFill>
                                    <a:latin typeface="Cambria Math" panose="02040503050406030204"/>
                                    <a:ea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𝑶</m:t>
                                    </m:r>
                                  </m:e>
                                  <m:sub>
                                    <m:r>
                                      <a:rPr lang="en-US" altLang="zh-CN" sz="1600" b="1" i="1" kern="0" smtClean="0">
                                        <a:solidFill>
                                          <a:srgbClr val="000000"/>
                                        </a:solidFill>
                                        <a:latin typeface="Cambria Math" panose="02040503050406030204"/>
                                        <a:ea typeface="宋体" panose="02010600030101010101" pitchFamily="2" charset="-122"/>
                                      </a:rPr>
                                      <m:t>𝒋</m:t>
                                    </m:r>
                                  </m:sub>
                                </m:sSub>
                                <m:r>
                                  <a:rPr lang="en-US" altLang="zh-CN" sz="1600" b="1" i="1" kern="0" smtClean="0">
                                    <a:solidFill>
                                      <a:srgbClr val="000000"/>
                                    </a:solidFill>
                                    <a:latin typeface="Cambria Math" panose="02040503050406030204"/>
                                    <a:ea typeface="宋体" panose="02010600030101010101" pitchFamily="2" charset="-122"/>
                                  </a:rPr>
                                  <m:t>    </m:t>
                                </m:r>
                                <m:r>
                                  <a:rPr lang="en-US" altLang="zh-CN" sz="1600" b="1" i="1" smtClean="0">
                                    <a:solidFill>
                                      <a:schemeClr val="tx1"/>
                                    </a:solidFill>
                                    <a:latin typeface="Cambria Math" panose="02040503050406030204"/>
                                  </a:rPr>
                                  <m:t>𝒋</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𝟏</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𝑵</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𝟏</m:t>
                                </m:r>
                              </m:oMath>
                            </m:oMathPara>
                          </a14:m>
                          <a:endParaRPr lang="en-US" altLang="zh-CN" sz="1600" b="1" i="1" dirty="0">
                            <a:solidFill>
                              <a:schemeClr val="tx1"/>
                            </a:solidFill>
                            <a:latin typeface="Cambria Math" panose="02040503050406030204"/>
                          </a:endParaRPr>
                        </a:p>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p>
                                  <m:sSupPr>
                                    <m:ctrlPr>
                                      <a:rPr lang="en-US" altLang="zh-CN" sz="1600" b="1" i="1" smtClean="0">
                                        <a:solidFill>
                                          <a:schemeClr val="tx1"/>
                                        </a:solidFill>
                                        <a:latin typeface="Cambria Math" panose="02040503050406030204" pitchFamily="18" charset="0"/>
                                      </a:rPr>
                                    </m:ctrlPr>
                                  </m:sSupPr>
                                  <m:e>
                                    <m:sSub>
                                      <m:sSubPr>
                                        <m:ctrlPr>
                                          <a:rPr lang="en-US" altLang="zh-CN" sz="1600" b="1"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𝑷</m:t>
                                        </m:r>
                                      </m:e>
                                      <m:sub>
                                        <m:r>
                                          <a:rPr lang="en-US" altLang="zh-CN" sz="1600" b="1" i="1" smtClean="0">
                                            <a:solidFill>
                                              <a:schemeClr val="tx1"/>
                                            </a:solidFill>
                                            <a:latin typeface="Cambria Math" panose="02040503050406030204"/>
                                          </a:rPr>
                                          <m:t>𝑵</m:t>
                                        </m:r>
                                      </m:sub>
                                    </m:sSub>
                                  </m:e>
                                  <m:sup>
                                    <m:r>
                                      <a:rPr lang="en-US" altLang="zh-CN" sz="1600" b="1" i="1" smtClean="0">
                                        <a:solidFill>
                                          <a:schemeClr val="tx1"/>
                                        </a:solidFill>
                                        <a:latin typeface="Cambria Math" panose="02040503050406030204"/>
                                      </a:rPr>
                                      <m:t>∗</m:t>
                                    </m:r>
                                  </m:sup>
                                </m:sSup>
                                <m:r>
                                  <a:rPr lang="en-US" altLang="zh-CN" sz="1600" b="1" i="1" smtClean="0">
                                    <a:solidFill>
                                      <a:schemeClr val="tx1"/>
                                    </a:solidFill>
                                    <a:latin typeface="Cambria Math" panose="02040503050406030204"/>
                                  </a:rPr>
                                  <m:t>=</m:t>
                                </m:r>
                                <m:sSup>
                                  <m:sSupPr>
                                    <m:ctrlPr>
                                      <a:rPr lang="en-US" altLang="zh-CN" sz="1600" b="1" i="1" smtClean="0">
                                        <a:solidFill>
                                          <a:schemeClr val="tx1"/>
                                        </a:solidFill>
                                        <a:latin typeface="Cambria Math" panose="02040503050406030204" pitchFamily="18" charset="0"/>
                                      </a:rPr>
                                    </m:ctrlPr>
                                  </m:sSupPr>
                                  <m:e>
                                    <m:sSub>
                                      <m:sSubPr>
                                        <m:ctrlPr>
                                          <a:rPr lang="en-US" altLang="zh-CN" sz="1600" b="1"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𝑪</m:t>
                                        </m:r>
                                      </m:e>
                                      <m:sub>
                                        <m:r>
                                          <a:rPr lang="en-US" altLang="zh-CN" sz="1600" b="1" i="1" smtClean="0">
                                            <a:solidFill>
                                              <a:schemeClr val="tx1"/>
                                            </a:solidFill>
                                            <a:latin typeface="Cambria Math" panose="02040503050406030204"/>
                                          </a:rPr>
                                          <m:t>𝑵</m:t>
                                        </m:r>
                                      </m:sub>
                                    </m:sSub>
                                  </m:e>
                                  <m:sup>
                                    <m:r>
                                      <a:rPr lang="en-US" altLang="zh-CN" sz="1600" b="1" i="1" smtClean="0">
                                        <a:solidFill>
                                          <a:schemeClr val="tx1"/>
                                        </a:solidFill>
                                        <a:latin typeface="Cambria Math" panose="02040503050406030204"/>
                                      </a:rPr>
                                      <m:t>∗</m:t>
                                    </m:r>
                                  </m:sup>
                                </m:sSup>
                                <m:r>
                                  <a:rPr lang="en-US" altLang="zh-CN" sz="1600" b="1" i="1" kern="0" smtClean="0">
                                    <a:solidFill>
                                      <a:srgbClr val="000000"/>
                                    </a:solidFill>
                                    <a:latin typeface="Cambria Math" panose="02040503050406030204"/>
                                    <a:ea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𝑴𝑺𝑩</m:t>
                                    </m:r>
                                  </m:e>
                                  <m:sub>
                                    <m:r>
                                      <a:rPr lang="en-US" altLang="zh-CN" sz="1600" b="1" i="1" kern="0" smtClean="0">
                                        <a:solidFill>
                                          <a:srgbClr val="000000"/>
                                        </a:solidFill>
                                        <a:latin typeface="Cambria Math" panose="02040503050406030204"/>
                                        <a:ea typeface="宋体" panose="02010600030101010101" pitchFamily="2" charset="-122"/>
                                      </a:rPr>
                                      <m:t>𝒔</m:t>
                                    </m:r>
                                  </m:sub>
                                </m:sSub>
                                <m:d>
                                  <m:dPr>
                                    <m:ctrlPr>
                                      <a:rPr lang="en-US" altLang="zh-CN" sz="1600" b="1" i="1" kern="0" smtClean="0">
                                        <a:solidFill>
                                          <a:schemeClr val="tx1"/>
                                        </a:solidFill>
                                        <a:latin typeface="Cambria Math" panose="02040503050406030204" pitchFamily="18" charset="0"/>
                                        <a:ea typeface="宋体" panose="02010600030101010101" pitchFamily="2" charset="-122"/>
                                      </a:rPr>
                                    </m:ctrlPr>
                                  </m:dPr>
                                  <m:e>
                                    <m:sSub>
                                      <m:sSubPr>
                                        <m:ctrlPr>
                                          <a:rPr lang="en-US" altLang="zh-CN" sz="1600" b="1" i="1" ker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𝑶</m:t>
                                        </m:r>
                                      </m:e>
                                      <m:sub>
                                        <m:r>
                                          <a:rPr lang="en-US" altLang="zh-CN" sz="1600" b="1" i="1" kern="0" smtClean="0">
                                            <a:solidFill>
                                              <a:srgbClr val="000000"/>
                                            </a:solidFill>
                                            <a:latin typeface="Cambria Math" panose="02040503050406030204"/>
                                            <a:ea typeface="宋体" panose="02010600030101010101" pitchFamily="2" charset="-122"/>
                                          </a:rPr>
                                          <m:t>𝑵</m:t>
                                        </m:r>
                                      </m:sub>
                                    </m:sSub>
                                  </m:e>
                                </m:d>
                                <m:r>
                                  <a:rPr lang="en-US" altLang="zh-CN" sz="1600" b="1" i="1" kern="0" smtClean="0">
                                    <a:solidFill>
                                      <a:srgbClr val="000000"/>
                                    </a:solidFill>
                                    <a:latin typeface="Cambria Math" panose="02040503050406030204"/>
                                    <a:ea typeface="宋体" panose="02010600030101010101" pitchFamily="2" charset="-122"/>
                                  </a:rPr>
                                  <m:t>  </m:t>
                                </m:r>
                              </m:oMath>
                            </m:oMathPara>
                          </a14:m>
                          <a:endParaRPr lang="en-US" altLang="zh-CN"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6" name="表格 5"/>
              <p:cNvGraphicFramePr>
                <a:graphicFrameLocks noGrp="1"/>
              </p:cNvGraphicFramePr>
              <p:nvPr/>
            </p:nvGraphicFramePr>
            <p:xfrm>
              <a:off x="971600" y="1060717"/>
              <a:ext cx="7695756" cy="1397254"/>
            </p:xfrm>
            <a:graphic>
              <a:graphicData uri="http://schemas.openxmlformats.org/drawingml/2006/table">
                <a:tbl>
                  <a:tblPr firstRow="1" bandRow="1">
                    <a:tableStyleId>{5C22544A-7EE6-4342-B048-85BDC9FD1C3A}</a:tableStyleId>
                  </a:tblPr>
                  <a:tblGrid>
                    <a:gridCol w="705168"/>
                    <a:gridCol w="3495294"/>
                    <a:gridCol w="3495294"/>
                  </a:tblGrid>
                  <a:tr h="1326515">
                    <a:tc>
                      <a:txBody>
                        <a:bodyPr/>
                        <a:lstStyle/>
                        <a:p>
                          <a:pPr algn="ctr"/>
                          <a:endParaRPr lang="en-US" altLang="zh-CN" sz="1600" dirty="0">
                            <a:solidFill>
                              <a:schemeClr val="tx1"/>
                            </a:solidFill>
                          </a:endParaRPr>
                        </a:p>
                        <a:p>
                          <a:pPr algn="ctr"/>
                          <a:endParaRPr lang="en-US" altLang="zh-CN" sz="1600" dirty="0">
                            <a:solidFill>
                              <a:schemeClr val="tx1"/>
                            </a:solidFill>
                          </a:endParaRPr>
                        </a:p>
                        <a:p>
                          <a:pPr algn="ctr"/>
                          <a:r>
                            <a:rPr lang="en-US" altLang="zh-CN" sz="1600" dirty="0">
                              <a:solidFill>
                                <a:schemeClr val="tx1"/>
                              </a:solidFill>
                            </a:rPr>
                            <a:t>OFB</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blipFill>
                      </a:tcPr>
                    </a:tc>
                  </a:tr>
                </a:tbl>
              </a:graphicData>
            </a:graphic>
          </p:graphicFrame>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611560" y="965350"/>
                <a:ext cx="77975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ea typeface="宋体" panose="02010600030101010101" pitchFamily="2" charset="-122"/>
                  </a:rPr>
                  <a:t>OFB</a:t>
                </a:r>
                <a:r>
                  <a:rPr lang="zh-CN" altLang="en-US" sz="2000" b="1" kern="0" dirty="0">
                    <a:solidFill>
                      <a:srgbClr val="000000"/>
                    </a:solidFill>
                    <a:ea typeface="宋体" panose="02010600030101010101" pitchFamily="2" charset="-122"/>
                  </a:rPr>
                  <a:t>模式需要一个初始化向量。</a:t>
                </a:r>
                <a:r>
                  <a:rPr lang="en-US" altLang="zh-CN" sz="2000" b="1" kern="0" dirty="0">
                    <a:solidFill>
                      <a:srgbClr val="000000"/>
                    </a:solidFill>
                    <a:ea typeface="宋体" panose="02010600030101010101" pitchFamily="2" charset="-122"/>
                  </a:rPr>
                  <a:t>IV</a:t>
                </a:r>
                <a:r>
                  <a:rPr lang="zh-CN" altLang="en-US" sz="2000" b="1" kern="0" dirty="0">
                    <a:solidFill>
                      <a:srgbClr val="000000"/>
                    </a:solidFill>
                    <a:ea typeface="宋体" panose="02010600030101010101" pitchFamily="2" charset="-122"/>
                  </a:rPr>
                  <a:t>必须是一个时变值，即</a:t>
                </a:r>
                <a:r>
                  <a:rPr lang="en-US" altLang="zh-CN" sz="2000" b="1" kern="0" dirty="0">
                    <a:solidFill>
                      <a:srgbClr val="00B0F0"/>
                    </a:solidFill>
                    <a:ea typeface="宋体" panose="02010600030101010101" pitchFamily="2" charset="-122"/>
                  </a:rPr>
                  <a:t>IV</a:t>
                </a:r>
                <a:r>
                  <a:rPr lang="zh-CN" altLang="en-US" sz="2000" b="1" kern="0" dirty="0">
                    <a:solidFill>
                      <a:srgbClr val="00B0F0"/>
                    </a:solidFill>
                    <a:ea typeface="宋体" panose="02010600030101010101" pitchFamily="2" charset="-122"/>
                  </a:rPr>
                  <a:t>对每次加密运算都是唯一的</a:t>
                </a:r>
                <a:r>
                  <a:rPr lang="zh-CN" altLang="en-US" sz="2000" b="1" kern="0" dirty="0">
                    <a:solidFill>
                      <a:srgbClr val="000000"/>
                    </a:solidFill>
                    <a:ea typeface="宋体" panose="02010600030101010101" pitchFamily="2" charset="-122"/>
                  </a:rPr>
                  <a:t>。</a:t>
                </a:r>
                <a:endParaRPr lang="en-US" altLang="zh-CN" sz="2000" b="1" kern="0" dirty="0">
                  <a:solidFill>
                    <a:srgbClr val="000000"/>
                  </a:solidFill>
                  <a:ea typeface="宋体" panose="02010600030101010101" pitchFamily="2" charset="-122"/>
                </a:endParaRPr>
              </a:p>
              <a:p>
                <a:pPr marL="897255" lvl="2" indent="-4572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ea typeface="宋体" panose="02010600030101010101" pitchFamily="2" charset="-122"/>
                  </a:rPr>
                  <a:t>原因是对于给定的密钥和</a:t>
                </a:r>
                <a:r>
                  <a:rPr lang="en-US" altLang="zh-CN" sz="2000" b="1" kern="0" dirty="0">
                    <a:solidFill>
                      <a:srgbClr val="000000"/>
                    </a:solidFill>
                    <a:ea typeface="宋体" panose="02010600030101010101" pitchFamily="2" charset="-122"/>
                  </a:rPr>
                  <a:t>IV</a:t>
                </a:r>
                <a:r>
                  <a:rPr lang="zh-CN" altLang="en-US" sz="2000" b="1" kern="0" dirty="0">
                    <a:solidFill>
                      <a:srgbClr val="000000"/>
                    </a:solidFill>
                    <a:ea typeface="宋体" panose="02010600030101010101" pitchFamily="2" charset="-122"/>
                  </a:rPr>
                  <a:t>，用于和明文流进行异或运算的输出位流是固定的。如果两个不同的消息在相同的地方有一个相同的明文分组，那么攻击者就能够判断出那部分的</a:t>
                </a:r>
                <a14:m>
                  <m:oMath xmlns:m="http://schemas.openxmlformats.org/officeDocument/2006/math">
                    <m:sSub>
                      <m:sSubPr>
                        <m:ctrlPr>
                          <a:rPr lang="en-US" altLang="zh-CN" sz="2000" i="1">
                            <a:latin typeface="Cambria Math" panose="02040503050406030204" pitchFamily="18" charset="0"/>
                          </a:rPr>
                        </m:ctrlPr>
                      </m:sSubPr>
                      <m:e>
                        <m:r>
                          <a:rPr lang="en-US" altLang="zh-CN" sz="2000" b="1" i="1">
                            <a:latin typeface="Cambria Math" panose="02040503050406030204"/>
                          </a:rPr>
                          <m:t>𝑶</m:t>
                        </m:r>
                      </m:e>
                      <m:sub>
                        <m:r>
                          <a:rPr lang="en-US" altLang="zh-CN" sz="2000" b="1" i="1">
                            <a:latin typeface="Cambria Math" panose="02040503050406030204"/>
                          </a:rPr>
                          <m:t>𝒊</m:t>
                        </m:r>
                      </m:sub>
                    </m:sSub>
                  </m:oMath>
                </a14:m>
                <a:r>
                  <a:rPr lang="zh-CN" altLang="en-US" sz="2000" b="1" kern="0" dirty="0">
                    <a:solidFill>
                      <a:srgbClr val="000000"/>
                    </a:solidFill>
                    <a:ea typeface="宋体" panose="02010600030101010101" pitchFamily="2" charset="-122"/>
                  </a:rPr>
                  <a:t>输出流。</a:t>
                </a:r>
                <a:endParaRPr lang="en-US" altLang="zh-CN" sz="2000" b="1" kern="0" dirty="0">
                  <a:solidFill>
                    <a:srgbClr val="000000"/>
                  </a:solidFill>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ea typeface="宋体" panose="02010600030101010101" pitchFamily="2" charset="-122"/>
                  </a:rPr>
                  <a:t>OFB</a:t>
                </a:r>
                <a:r>
                  <a:rPr lang="zh-CN" altLang="en-US" sz="2000" b="1" kern="0" dirty="0">
                    <a:solidFill>
                      <a:srgbClr val="000000"/>
                    </a:solidFill>
                    <a:ea typeface="宋体" panose="02010600030101010101" pitchFamily="2" charset="-122"/>
                  </a:rPr>
                  <a:t>的一个</a:t>
                </a:r>
                <a:r>
                  <a:rPr lang="zh-CN" altLang="en-US" sz="2000" b="1" kern="0" dirty="0">
                    <a:solidFill>
                      <a:srgbClr val="00B0F0"/>
                    </a:solidFill>
                    <a:ea typeface="宋体" panose="02010600030101010101" pitchFamily="2" charset="-122"/>
                  </a:rPr>
                  <a:t>优点</a:t>
                </a:r>
                <a:r>
                  <a:rPr lang="zh-CN" altLang="en-US" sz="2000" b="1" kern="0" dirty="0">
                    <a:solidFill>
                      <a:srgbClr val="000000"/>
                    </a:solidFill>
                    <a:ea typeface="宋体" panose="02010600030101010101" pitchFamily="2" charset="-122"/>
                  </a:rPr>
                  <a:t>是</a:t>
                </a:r>
                <a:r>
                  <a:rPr lang="zh-CN" altLang="en-US" sz="2000" b="1" u="sng" kern="0" dirty="0">
                    <a:solidFill>
                      <a:srgbClr val="000000"/>
                    </a:solidFill>
                    <a:ea typeface="宋体" panose="02010600030101010101" pitchFamily="2" charset="-122"/>
                  </a:rPr>
                  <a:t>传输过程中在某位上发生的错误不会影响其他位</a:t>
                </a:r>
                <a:r>
                  <a:rPr lang="zh-CN" altLang="en-US" sz="2000" b="1" kern="0" dirty="0">
                    <a:solidFill>
                      <a:srgbClr val="000000"/>
                    </a:solidFill>
                    <a:ea typeface="宋体" panose="02010600030101010101" pitchFamily="2" charset="-122"/>
                  </a:rPr>
                  <a:t>。比如，</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b="1" i="1">
                            <a:latin typeface="Cambria Math" panose="02040503050406030204"/>
                          </a:rPr>
                          <m:t>𝑪</m:t>
                        </m:r>
                      </m:e>
                      <m:sub>
                        <m:r>
                          <a:rPr lang="en-US" altLang="zh-CN" sz="2000" b="1" i="1" smtClean="0">
                            <a:latin typeface="Cambria Math" panose="02040503050406030204"/>
                          </a:rPr>
                          <m:t>𝒊</m:t>
                        </m:r>
                      </m:sub>
                    </m:sSub>
                  </m:oMath>
                </a14:m>
                <a:r>
                  <a:rPr lang="zh-CN" altLang="en-US" sz="2000" b="1" kern="0" dirty="0">
                    <a:solidFill>
                      <a:srgbClr val="000000"/>
                    </a:solidFill>
                    <a:ea typeface="宋体" panose="02010600030101010101" pitchFamily="2" charset="-122"/>
                  </a:rPr>
                  <a:t>中有</a:t>
                </a:r>
                <a:r>
                  <a:rPr lang="en-US" altLang="zh-CN" sz="2000" b="1" kern="0" dirty="0">
                    <a:solidFill>
                      <a:srgbClr val="000000"/>
                    </a:solidFill>
                    <a:ea typeface="宋体" panose="02010600030101010101" pitchFamily="2" charset="-122"/>
                  </a:rPr>
                  <a:t>1</a:t>
                </a:r>
                <a:r>
                  <a:rPr lang="zh-CN" altLang="en-US" sz="2000" b="1" kern="0" dirty="0">
                    <a:solidFill>
                      <a:srgbClr val="000000"/>
                    </a:solidFill>
                    <a:ea typeface="宋体" panose="02010600030101010101" pitchFamily="2" charset="-122"/>
                  </a:rPr>
                  <a:t>位发生了错误，只会影响到</a:t>
                </a:r>
                <a14:m>
                  <m:oMath xmlns:m="http://schemas.openxmlformats.org/officeDocument/2006/math">
                    <m:sSub>
                      <m:sSubPr>
                        <m:ctrlPr>
                          <a:rPr lang="en-US" altLang="zh-CN" sz="2000" i="1">
                            <a:latin typeface="Cambria Math" panose="02040503050406030204" pitchFamily="18" charset="0"/>
                          </a:rPr>
                        </m:ctrlPr>
                      </m:sSubPr>
                      <m:e>
                        <m:r>
                          <a:rPr lang="en-US" altLang="zh-CN" sz="2000" b="1" i="1" smtClean="0">
                            <a:latin typeface="Cambria Math" panose="02040503050406030204"/>
                          </a:rPr>
                          <m:t>𝑷</m:t>
                        </m:r>
                      </m:e>
                      <m:sub>
                        <m:r>
                          <a:rPr lang="en-US" altLang="zh-CN" sz="2000" b="1" i="1" smtClean="0">
                            <a:latin typeface="Cambria Math" panose="02040503050406030204"/>
                          </a:rPr>
                          <m:t>𝒊</m:t>
                        </m:r>
                      </m:sub>
                    </m:sSub>
                  </m:oMath>
                </a14:m>
                <a:r>
                  <a:rPr lang="zh-CN" altLang="en-US" sz="2000" b="1" kern="0" dirty="0">
                    <a:solidFill>
                      <a:srgbClr val="000000"/>
                    </a:solidFill>
                    <a:ea typeface="宋体" panose="02010600030101010101" pitchFamily="2" charset="-122"/>
                  </a:rPr>
                  <a:t>的恢复，后续的明文单元不受影响。而</a:t>
                </a:r>
                <a:r>
                  <a:rPr lang="en-US" altLang="zh-CN" sz="2000" b="1" kern="0" dirty="0">
                    <a:solidFill>
                      <a:srgbClr val="000000"/>
                    </a:solidFill>
                    <a:ea typeface="宋体" panose="02010600030101010101" pitchFamily="2" charset="-122"/>
                  </a:rPr>
                  <a:t>CFB</a:t>
                </a:r>
                <a:r>
                  <a:rPr lang="zh-CN" altLang="en-US" sz="2000" b="1" kern="0" dirty="0">
                    <a:solidFill>
                      <a:srgbClr val="000000"/>
                    </a:solidFill>
                    <a:ea typeface="宋体" panose="02010600030101010101" pitchFamily="2" charset="-122"/>
                  </a:rPr>
                  <a:t>中</a:t>
                </a:r>
                <a14:m>
                  <m:oMath xmlns:m="http://schemas.openxmlformats.org/officeDocument/2006/math">
                    <m:sSub>
                      <m:sSubPr>
                        <m:ctrlPr>
                          <a:rPr lang="en-US" altLang="zh-CN" sz="2000" i="1">
                            <a:latin typeface="Cambria Math" panose="02040503050406030204" pitchFamily="18" charset="0"/>
                          </a:rPr>
                        </m:ctrlPr>
                      </m:sSubPr>
                      <m:e>
                        <m:r>
                          <a:rPr lang="en-US" altLang="zh-CN" sz="2000" b="1" i="1">
                            <a:latin typeface="Cambria Math" panose="02040503050406030204"/>
                          </a:rPr>
                          <m:t>𝑪</m:t>
                        </m:r>
                      </m:e>
                      <m:sub>
                        <m:r>
                          <a:rPr lang="en-US" altLang="zh-CN" sz="2000" b="1" i="1" smtClean="0">
                            <a:latin typeface="Cambria Math" panose="02040503050406030204"/>
                          </a:rPr>
                          <m:t>𝒊</m:t>
                        </m:r>
                      </m:sub>
                    </m:sSub>
                  </m:oMath>
                </a14:m>
                <a:r>
                  <a:rPr lang="zh-CN" altLang="en-US" sz="2000" b="1" kern="0" dirty="0">
                    <a:solidFill>
                      <a:srgbClr val="000000"/>
                    </a:solidFill>
                    <a:ea typeface="宋体" panose="02010600030101010101" pitchFamily="2" charset="-122"/>
                  </a:rPr>
                  <a:t>还作为了移位寄存器的输入，所以影响了后续的所有消息。</a:t>
                </a:r>
                <a:endParaRPr lang="en-US" altLang="zh-CN" sz="2000" b="1" kern="0" dirty="0">
                  <a:solidFill>
                    <a:srgbClr val="000000"/>
                  </a:solidFill>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611560" y="965350"/>
                <a:ext cx="7797552" cy="4536504"/>
              </a:xfrm>
              <a:prstGeom prst="rect">
                <a:avLst/>
              </a:prstGeom>
              <a:blipFill rotWithShape="1">
                <a:blip r:embed="rId1"/>
                <a:stretch>
                  <a:fillRect l="-1" t="-3" r="6"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7.5 </a:t>
            </a:r>
            <a:r>
              <a:rPr lang="zh-CN" altLang="en-US" sz="2000" dirty="0">
                <a:solidFill>
                  <a:srgbClr val="4F56AD"/>
                </a:solidFill>
                <a:latin typeface="黑体" panose="02010609060101010101" pitchFamily="49" charset="-122"/>
              </a:rPr>
              <a:t>输出反馈模式</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611560" y="965350"/>
            <a:ext cx="77975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ea typeface="宋体" panose="02010600030101010101" pitchFamily="2" charset="-122"/>
              </a:rPr>
              <a:t>OFB</a:t>
            </a:r>
            <a:r>
              <a:rPr lang="zh-CN" altLang="en-US" sz="2000" b="1" kern="0" dirty="0">
                <a:solidFill>
                  <a:srgbClr val="000000"/>
                </a:solidFill>
                <a:ea typeface="宋体" panose="02010600030101010101" pitchFamily="2" charset="-122"/>
              </a:rPr>
              <a:t>的缺点是，抗消息流篡改攻击的能力不如</a:t>
            </a:r>
            <a:r>
              <a:rPr lang="en-US" altLang="zh-CN" sz="2000" b="1" kern="0" dirty="0">
                <a:solidFill>
                  <a:srgbClr val="000000"/>
                </a:solidFill>
                <a:ea typeface="宋体" panose="02010600030101010101" pitchFamily="2" charset="-122"/>
              </a:rPr>
              <a:t>CFB</a:t>
            </a:r>
            <a:r>
              <a:rPr lang="zh-CN" altLang="en-US" sz="2000" b="1" kern="0" dirty="0">
                <a:solidFill>
                  <a:srgbClr val="000000"/>
                </a:solidFill>
                <a:ea typeface="宋体" panose="02010600030101010101" pitchFamily="2" charset="-122"/>
              </a:rPr>
              <a:t>。即密文中的某位取反，恢复出的明文相应位也取反了。所以攻击者有办法控制对恢复明文的改变。</a:t>
            </a:r>
            <a:endParaRPr lang="en-US" altLang="zh-CN" sz="2000" b="1" kern="0" dirty="0">
              <a:solidFill>
                <a:srgbClr val="000000"/>
              </a:solidFill>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ea typeface="宋体" panose="02010600030101010101" pitchFamily="2" charset="-122"/>
              </a:rPr>
              <a:t>OFB</a:t>
            </a:r>
            <a:r>
              <a:rPr lang="zh-CN" altLang="en-US" sz="2000" b="1" kern="0" dirty="0">
                <a:solidFill>
                  <a:srgbClr val="000000"/>
                </a:solidFill>
                <a:ea typeface="宋体" panose="02010600030101010101" pitchFamily="2" charset="-122"/>
              </a:rPr>
              <a:t>具有典型流密码的结构，因为密码产生的位流是初始值和密钥的函数，且产生出的位流和明文进行了异或。产生的位流</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即和明文进行异或运算的位流</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本身是和明文独立的</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如上图用虚线圈起的盒子</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a:t>
            </a:r>
            <a:endParaRPr lang="en-US" altLang="zh-CN" sz="2000" b="1" kern="0" dirty="0">
              <a:solidFill>
                <a:srgbClr val="000000"/>
              </a:solidFill>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ea typeface="宋体" panose="02010600030101010101" pitchFamily="2" charset="-122"/>
              </a:rPr>
              <a:t>OFB</a:t>
            </a:r>
            <a:r>
              <a:rPr lang="zh-CN" altLang="en-US" sz="2000" b="1" kern="0" dirty="0">
                <a:solidFill>
                  <a:srgbClr val="000000"/>
                </a:solidFill>
                <a:ea typeface="宋体" panose="02010600030101010101" pitchFamily="2" charset="-122"/>
              </a:rPr>
              <a:t>与流密码的差别：</a:t>
            </a:r>
            <a:r>
              <a:rPr lang="en-US" altLang="zh-CN" sz="2000" b="1" kern="0" dirty="0">
                <a:solidFill>
                  <a:srgbClr val="000000"/>
                </a:solidFill>
                <a:ea typeface="宋体" panose="02010600030101010101" pitchFamily="2" charset="-122"/>
              </a:rPr>
              <a:t>OFB</a:t>
            </a:r>
            <a:r>
              <a:rPr lang="zh-CN" altLang="en-US" sz="2000" b="1" kern="0" dirty="0">
                <a:solidFill>
                  <a:srgbClr val="000000"/>
                </a:solidFill>
                <a:ea typeface="宋体" panose="02010600030101010101" pitchFamily="2" charset="-122"/>
              </a:rPr>
              <a:t>一次加密一个明文分组，分组的典型长度是</a:t>
            </a:r>
            <a:r>
              <a:rPr lang="en-US" altLang="zh-CN" sz="2000" b="1" kern="0" dirty="0">
                <a:solidFill>
                  <a:srgbClr val="000000"/>
                </a:solidFill>
                <a:ea typeface="宋体" panose="02010600030101010101" pitchFamily="2" charset="-122"/>
              </a:rPr>
              <a:t>64</a:t>
            </a:r>
            <a:r>
              <a:rPr lang="zh-CN" altLang="en-US" sz="2000" b="1" kern="0" dirty="0">
                <a:solidFill>
                  <a:srgbClr val="000000"/>
                </a:solidFill>
                <a:ea typeface="宋体" panose="02010600030101010101" pitchFamily="2" charset="-122"/>
              </a:rPr>
              <a:t>位或</a:t>
            </a:r>
            <a:r>
              <a:rPr lang="en-US" altLang="zh-CN" sz="2000" b="1" kern="0" dirty="0">
                <a:solidFill>
                  <a:srgbClr val="000000"/>
                </a:solidFill>
                <a:ea typeface="宋体" panose="02010600030101010101" pitchFamily="2" charset="-122"/>
              </a:rPr>
              <a:t>128</a:t>
            </a:r>
            <a:r>
              <a:rPr lang="zh-CN" altLang="en-US" sz="2000" b="1" kern="0" dirty="0">
                <a:solidFill>
                  <a:srgbClr val="000000"/>
                </a:solidFill>
                <a:ea typeface="宋体" panose="02010600030101010101" pitchFamily="2" charset="-122"/>
              </a:rPr>
              <a:t>位。许多流密码一次加密一个字节。</a:t>
            </a:r>
            <a:endParaRPr lang="en-US" altLang="zh-CN" sz="2000" b="1" kern="0" dirty="0">
              <a:solidFill>
                <a:srgbClr val="000000"/>
              </a:solidFill>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7.5 </a:t>
            </a:r>
            <a:r>
              <a:rPr lang="zh-CN" altLang="en-US" sz="2000" dirty="0">
                <a:solidFill>
                  <a:srgbClr val="4F56AD"/>
                </a:solidFill>
                <a:latin typeface="黑体" panose="02010609060101010101" pitchFamily="49" charset="-122"/>
              </a:rPr>
              <a:t>输出反馈模式</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idx="1"/>
          </p:nvPr>
        </p:nvSpPr>
        <p:spPr>
          <a:xfrm>
            <a:off x="428625" y="1639341"/>
            <a:ext cx="8229600" cy="4525963"/>
          </a:xfrm>
        </p:spPr>
        <p:txBody>
          <a:bodyPr>
            <a:noAutofit/>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上述模式中，除电码本模式</a:t>
            </a:r>
            <a:r>
              <a:rPr kumimoji="1" lang="en-US" altLang="zh-CN" sz="2000" b="1" kern="0" dirty="0">
                <a:solidFill>
                  <a:srgbClr val="000000"/>
                </a:solidFill>
                <a:latin typeface="Tahoma" panose="020B0604030504040204"/>
                <a:ea typeface="宋体" panose="02010600030101010101" pitchFamily="2" charset="-122"/>
              </a:rPr>
              <a:t>(ECB)</a:t>
            </a:r>
            <a:r>
              <a:rPr kumimoji="1" lang="zh-CN" altLang="en-US" sz="2000" b="1" kern="0" dirty="0">
                <a:solidFill>
                  <a:srgbClr val="000000"/>
                </a:solidFill>
                <a:latin typeface="Tahoma" panose="020B0604030504040204"/>
                <a:ea typeface="宋体" panose="02010600030101010101" pitchFamily="2" charset="-122"/>
              </a:rPr>
              <a:t>以外，其他均不可并行加密。</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计时器模式</a:t>
            </a:r>
            <a:r>
              <a:rPr kumimoji="1" lang="en-US" altLang="zh-CN" sz="2000" b="1" kern="0" dirty="0">
                <a:solidFill>
                  <a:srgbClr val="000000"/>
                </a:solidFill>
                <a:latin typeface="Tahoma" panose="020B0604030504040204"/>
                <a:ea typeface="宋体" panose="02010600030101010101" pitchFamily="2" charset="-122"/>
              </a:rPr>
              <a:t>(CTR)</a:t>
            </a:r>
            <a:r>
              <a:rPr kumimoji="1" lang="zh-CN" altLang="en-US" sz="2000" b="1" kern="0" dirty="0">
                <a:solidFill>
                  <a:srgbClr val="000000"/>
                </a:solidFill>
                <a:latin typeface="Tahoma" panose="020B0604030504040204"/>
                <a:ea typeface="宋体" panose="02010600030101010101" pitchFamily="2" charset="-122"/>
              </a:rPr>
              <a:t>在</a:t>
            </a:r>
            <a:r>
              <a:rPr kumimoji="1" lang="en-US" altLang="zh-CN" sz="2000" b="1" kern="0" dirty="0">
                <a:solidFill>
                  <a:srgbClr val="000000"/>
                </a:solidFill>
                <a:latin typeface="Tahoma" panose="020B0604030504040204"/>
                <a:ea typeface="宋体" panose="02010600030101010101" pitchFamily="2" charset="-122"/>
              </a:rPr>
              <a:t>ATM(</a:t>
            </a:r>
            <a:r>
              <a:rPr kumimoji="1" lang="zh-CN" altLang="en-US" sz="2000" b="1" kern="0" dirty="0">
                <a:solidFill>
                  <a:srgbClr val="000000"/>
                </a:solidFill>
                <a:latin typeface="Tahoma" panose="020B0604030504040204"/>
                <a:ea typeface="宋体" panose="02010600030101010101" pitchFamily="2" charset="-122"/>
              </a:rPr>
              <a:t>异步传输模式</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网络安全与</a:t>
            </a:r>
            <a:r>
              <a:rPr kumimoji="1" lang="en-US" altLang="zh-CN" sz="2000" b="1" kern="0" dirty="0" err="1">
                <a:solidFill>
                  <a:srgbClr val="000000"/>
                </a:solidFill>
                <a:latin typeface="Tahoma" panose="020B0604030504040204"/>
                <a:ea typeface="宋体" panose="02010600030101010101" pitchFamily="2" charset="-122"/>
              </a:rPr>
              <a:t>IPSec</a:t>
            </a:r>
            <a:r>
              <a:rPr kumimoji="1" lang="zh-CN" altLang="en-US" sz="2000" b="1" kern="0" dirty="0">
                <a:solidFill>
                  <a:srgbClr val="000000"/>
                </a:solidFill>
                <a:latin typeface="Tahoma" panose="020B0604030504040204"/>
                <a:ea typeface="宋体" panose="02010600030101010101" pitchFamily="2" charset="-122"/>
              </a:rPr>
              <a:t>中的应用使其受到了关注。</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如下图所示。</a:t>
            </a:r>
            <a:endParaRPr kumimoji="1" lang="en-US" altLang="zh-CN" sz="2000" b="1" kern="0" dirty="0">
              <a:solidFill>
                <a:srgbClr val="000000"/>
              </a:solidFill>
              <a:latin typeface="Tahoma" panose="020B0604030504040204"/>
              <a:ea typeface="宋体" panose="02010600030101010101" pitchFamily="2" charset="-122"/>
            </a:endParaRPr>
          </a:p>
        </p:txBody>
      </p:sp>
      <p:sp>
        <p:nvSpPr>
          <p:cNvPr id="5" name="Text Box 6"/>
          <p:cNvSpPr txBox="1">
            <a:spLocks noChangeArrowheads="1"/>
          </p:cNvSpPr>
          <p:nvPr/>
        </p:nvSpPr>
        <p:spPr bwMode="auto">
          <a:xfrm>
            <a:off x="0" y="749648"/>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7.6 </a:t>
            </a:r>
            <a:r>
              <a:rPr lang="zh-CN" altLang="en-US" sz="2800" dirty="0">
                <a:solidFill>
                  <a:srgbClr val="000000"/>
                </a:solidFill>
                <a:latin typeface="黑体" panose="02010609060101010101" pitchFamily="49" charset="-122"/>
              </a:rPr>
              <a:t>计数器模式</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fontAlgn="auto" hangingPunct="1">
              <a:spcAft>
                <a:spcPts val="0"/>
              </a:spcAft>
              <a:defRPr/>
            </a:pPr>
            <a:r>
              <a:rPr lang="zh-CN" altLang="en-US" sz="2000" dirty="0">
                <a:solidFill>
                  <a:srgbClr val="0070C0"/>
                </a:solidFill>
              </a:rPr>
              <a:t>第七章 </a:t>
            </a:r>
            <a:r>
              <a:rPr lang="en-US" altLang="zh-CN" sz="2000" dirty="0">
                <a:solidFill>
                  <a:srgbClr val="0070C0"/>
                </a:solidFill>
              </a:rPr>
              <a:t>– </a:t>
            </a:r>
            <a:r>
              <a:rPr lang="zh-CN" altLang="en-US" sz="2000" dirty="0">
                <a:solidFill>
                  <a:srgbClr val="0070C0"/>
                </a:solidFill>
              </a:rPr>
              <a:t>分组密码的工作模式</a:t>
            </a:r>
            <a:endParaRPr lang="en-AU" altLang="zh-CN" sz="2000" dirty="0">
              <a:solidFill>
                <a:srgbClr val="0070C0"/>
              </a:solidFill>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611560" y="965350"/>
            <a:ext cx="77975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7.6 </a:t>
            </a:r>
            <a:r>
              <a:rPr lang="zh-CN" altLang="en-US" sz="2000" dirty="0">
                <a:solidFill>
                  <a:srgbClr val="4F56AD"/>
                </a:solidFill>
                <a:latin typeface="黑体" panose="02010609060101010101" pitchFamily="49" charset="-122"/>
              </a:rPr>
              <a:t>计数器模式</a:t>
            </a:r>
            <a:endParaRPr lang="zh-CN" altLang="en-US" sz="2000" dirty="0">
              <a:solidFill>
                <a:srgbClr val="4F56AD"/>
              </a:solidFill>
              <a:latin typeface="黑体" panose="02010609060101010101" pitchFamily="49" charset="-122"/>
            </a:endParaRPr>
          </a:p>
        </p:txBody>
      </p:sp>
      <p:pic>
        <p:nvPicPr>
          <p:cNvPr id="6" name="Picture 3" descr="f7.pdf"/>
          <p:cNvPicPr>
            <a:picLocks noChangeAspect="1"/>
          </p:cNvPicPr>
          <p:nvPr/>
        </p:nvPicPr>
        <p:blipFill>
          <a:blip r:embed="rId1"/>
          <a:srcRect t="6364" b="8182"/>
          <a:stretch>
            <a:fillRect/>
          </a:stretch>
        </p:blipFill>
        <p:spPr bwMode="auto">
          <a:xfrm>
            <a:off x="755576" y="0"/>
            <a:ext cx="6200775" cy="68580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611560" y="836712"/>
                <a:ext cx="7797552" cy="4665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ea typeface="宋体" panose="02010600030101010101" pitchFamily="2" charset="-122"/>
                  </a:rPr>
                  <a:t>计数器使用与明文分组规模相同的长度。</a:t>
                </a:r>
                <a:r>
                  <a:rPr lang="zh-CN" altLang="en-US" sz="2000" b="1" kern="0" dirty="0">
                    <a:solidFill>
                      <a:srgbClr val="00B0F0"/>
                    </a:solidFill>
                    <a:ea typeface="宋体" panose="02010600030101010101" pitchFamily="2" charset="-122"/>
                  </a:rPr>
                  <a:t>计数器的唯一要求是加密不同的明文组计数器对应的值必须是不同的</a:t>
                </a:r>
                <a:r>
                  <a:rPr lang="zh-CN" altLang="en-US" sz="2000" b="1" kern="0" dirty="0">
                    <a:solidFill>
                      <a:srgbClr val="000000"/>
                    </a:solidFill>
                    <a:ea typeface="宋体" panose="02010600030101010101" pitchFamily="2" charset="-122"/>
                  </a:rPr>
                  <a:t>。典型地，计数器首先被初始化为某一值，然后随着消息块的增加计数器的值加</a:t>
                </a:r>
                <a:r>
                  <a:rPr lang="en-US" altLang="zh-CN" sz="2000" b="1" kern="0" dirty="0">
                    <a:solidFill>
                      <a:srgbClr val="000000"/>
                    </a:solidFill>
                    <a:ea typeface="宋体" panose="02010600030101010101" pitchFamily="2" charset="-122"/>
                  </a:rPr>
                  <a:t>1(</a:t>
                </a:r>
                <a:r>
                  <a:rPr lang="zh-CN" altLang="en-US" sz="2000" b="1" kern="0" dirty="0">
                    <a:solidFill>
                      <a:srgbClr val="000000"/>
                    </a:solidFill>
                    <a:ea typeface="宋体" panose="02010600030101010101" pitchFamily="2" charset="-122"/>
                  </a:rPr>
                  <a:t>模</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𝒃</m:t>
                        </m:r>
                      </m:sup>
                    </m:sSup>
                  </m:oMath>
                </a14:m>
                <a:r>
                  <a:rPr lang="zh-CN" altLang="en-US" sz="2000" b="1" kern="0" dirty="0">
                    <a:solidFill>
                      <a:srgbClr val="000000"/>
                    </a:solidFill>
                    <a:ea typeface="宋体" panose="02010600030101010101" pitchFamily="2" charset="-122"/>
                  </a:rPr>
                  <a:t>，</a:t>
                </a:r>
                <a14:m>
                  <m:oMath xmlns:m="http://schemas.openxmlformats.org/officeDocument/2006/math">
                    <m:r>
                      <a:rPr lang="en-US" altLang="zh-CN" sz="2000" b="1" i="1" kern="0" dirty="0" smtClean="0">
                        <a:solidFill>
                          <a:srgbClr val="000000"/>
                        </a:solidFill>
                        <a:latin typeface="Cambria Math" panose="02040503050406030204"/>
                        <a:ea typeface="宋体" panose="02010600030101010101" pitchFamily="2" charset="-122"/>
                      </a:rPr>
                      <m:t>𝒃</m:t>
                    </m:r>
                  </m:oMath>
                </a14:m>
                <a:r>
                  <a:rPr lang="zh-CN" altLang="en-US" sz="2000" b="1" kern="0" dirty="0">
                    <a:solidFill>
                      <a:srgbClr val="000000"/>
                    </a:solidFill>
                    <a:ea typeface="宋体" panose="02010600030101010101" pitchFamily="2" charset="-122"/>
                  </a:rPr>
                  <a:t>为分组长度</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。加密时，计数器加密后与明文分组异或得到密文分组。解密使用具有相同值的计数器序列，用加密后的计数器的值与密文分组异或来恢复明文分组。因此，解密时必须知道初始计数器的值。给定计数器序列</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𝑻</m:t>
                        </m:r>
                      </m:e>
                      <m:sub>
                        <m:r>
                          <a:rPr lang="en-US" altLang="zh-CN" sz="2000" b="1" i="1" kern="0" smtClea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𝑻</m:t>
                        </m:r>
                      </m:e>
                      <m:sub>
                        <m:r>
                          <a:rPr lang="en-US" altLang="zh-CN" sz="2000" b="1" i="1" kern="0" smtClean="0">
                            <a:solidFill>
                              <a:srgbClr val="000000"/>
                            </a:solidFill>
                            <a:latin typeface="Cambria Math" panose="02040503050406030204"/>
                            <a:ea typeface="宋体" panose="02010600030101010101" pitchFamily="2" charset="-122"/>
                          </a:rPr>
                          <m:t>𝟐</m:t>
                        </m:r>
                      </m:sub>
                    </m:sSub>
                  </m:oMath>
                </a14:m>
                <a:r>
                  <a:rPr lang="zh-CN" altLang="en-US" sz="2000" b="1" kern="0" dirty="0">
                    <a:solidFill>
                      <a:srgbClr val="000000"/>
                    </a:solidFill>
                    <a:ea typeface="宋体" panose="02010600030101010101" pitchFamily="2" charset="-122"/>
                  </a:rPr>
                  <a:t>，</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m:t>
                    </m:r>
                  </m:oMath>
                </a14:m>
                <a:r>
                  <a:rPr lang="zh-CN" altLang="en-US" sz="2000" b="1" kern="0" dirty="0">
                    <a:solidFill>
                      <a:srgbClr val="000000"/>
                    </a:solidFill>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𝑻</m:t>
                        </m:r>
                      </m:e>
                      <m:sub>
                        <m:r>
                          <a:rPr lang="en-US" altLang="zh-CN" sz="2000" b="1" i="1" kern="0" smtClean="0">
                            <a:solidFill>
                              <a:srgbClr val="000000"/>
                            </a:solidFill>
                            <a:latin typeface="Cambria Math" panose="02040503050406030204"/>
                            <a:ea typeface="宋体" panose="02010600030101010101" pitchFamily="2" charset="-122"/>
                          </a:rPr>
                          <m:t>𝒏</m:t>
                        </m:r>
                      </m:sub>
                    </m:sSub>
                  </m:oMath>
                </a14:m>
                <a:r>
                  <a:rPr lang="zh-CN" altLang="en-US" sz="2000" b="1" kern="0" dirty="0">
                    <a:solidFill>
                      <a:srgbClr val="000000"/>
                    </a:solidFill>
                    <a:ea typeface="宋体" panose="02010600030101010101" pitchFamily="2" charset="-122"/>
                  </a:rPr>
                  <a:t>，我们可以如下定义</a:t>
                </a:r>
                <a:r>
                  <a:rPr lang="en-US" altLang="zh-CN" sz="2000" b="1" kern="0" dirty="0">
                    <a:solidFill>
                      <a:srgbClr val="000000"/>
                    </a:solidFill>
                    <a:ea typeface="宋体" panose="02010600030101010101" pitchFamily="2" charset="-122"/>
                  </a:rPr>
                  <a:t>CTR</a:t>
                </a:r>
                <a:r>
                  <a:rPr lang="zh-CN" altLang="en-US" sz="2000" b="1" kern="0" dirty="0">
                    <a:solidFill>
                      <a:srgbClr val="000000"/>
                    </a:solidFill>
                    <a:ea typeface="宋体" panose="02010600030101010101" pitchFamily="2" charset="-122"/>
                  </a:rPr>
                  <a:t>模式。</a:t>
                </a: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611560" y="836712"/>
                <a:ext cx="7797552" cy="4665142"/>
              </a:xfrm>
              <a:prstGeom prst="rect">
                <a:avLst/>
              </a:prstGeom>
              <a:blipFill rotWithShape="1">
                <a:blip r:embed="rId1"/>
                <a:stretch>
                  <a:fillRect l="-1" t="-9" r="6"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7.6 </a:t>
            </a:r>
            <a:r>
              <a:rPr lang="zh-CN" altLang="en-US" sz="2000" dirty="0">
                <a:solidFill>
                  <a:srgbClr val="4F56AD"/>
                </a:solidFill>
                <a:latin typeface="黑体" panose="02010609060101010101" pitchFamily="49" charset="-122"/>
              </a:rPr>
              <a:t>计数器模式</a:t>
            </a:r>
            <a:endParaRPr lang="zh-CN" altLang="en-US" sz="2000" dirty="0">
              <a:solidFill>
                <a:srgbClr val="4F56AD"/>
              </a:solidFill>
              <a:latin typeface="黑体" panose="02010609060101010101" pitchFamily="49" charset="-122"/>
            </a:endParaRPr>
          </a:p>
        </p:txBody>
      </p:sp>
      <mc:AlternateContent xmlns:mc="http://schemas.openxmlformats.org/markup-compatibility/2006" xmlns:a14="http://schemas.microsoft.com/office/drawing/2010/main">
        <mc:Choice Requires="a14">
          <p:graphicFrame>
            <p:nvGraphicFramePr>
              <p:cNvPr id="7" name="表格 6"/>
              <p:cNvGraphicFramePr>
                <a:graphicFrameLocks noGrp="1"/>
              </p:cNvGraphicFramePr>
              <p:nvPr/>
            </p:nvGraphicFramePr>
            <p:xfrm>
              <a:off x="827584" y="4437112"/>
              <a:ext cx="7695756" cy="656844"/>
            </p:xfrm>
            <a:graphic>
              <a:graphicData uri="http://schemas.openxmlformats.org/drawingml/2006/table">
                <a:tbl>
                  <a:tblPr firstRow="1" bandRow="1">
                    <a:tableStyleId>{5C22544A-7EE6-4342-B048-85BDC9FD1C3A}</a:tableStyleId>
                  </a:tblPr>
                  <a:tblGrid>
                    <a:gridCol w="705168"/>
                    <a:gridCol w="3495294"/>
                    <a:gridCol w="3495294"/>
                  </a:tblGrid>
                  <a:tr h="370840">
                    <a:tc>
                      <a:txBody>
                        <a:bodyPr/>
                        <a:lstStyle/>
                        <a:p>
                          <a:pPr algn="ctr"/>
                          <a:r>
                            <a:rPr lang="en-US" altLang="zh-CN" sz="1600" dirty="0">
                              <a:solidFill>
                                <a:schemeClr val="tx1"/>
                              </a:solidFill>
                            </a:rPr>
                            <a:t>CTR</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𝑪</m:t>
                                    </m:r>
                                  </m:e>
                                  <m:sub>
                                    <m:r>
                                      <a:rPr lang="en-US" altLang="zh-CN" sz="1600" b="1" i="1" smtClean="0">
                                        <a:solidFill>
                                          <a:schemeClr val="tx1"/>
                                        </a:solidFill>
                                        <a:latin typeface="Cambria Math" panose="02040503050406030204"/>
                                      </a:rPr>
                                      <m:t>𝒋</m:t>
                                    </m:r>
                                  </m:sub>
                                </m:sSub>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𝑷</m:t>
                                    </m:r>
                                  </m:e>
                                  <m:sub>
                                    <m:r>
                                      <a:rPr lang="en-US" altLang="zh-CN" sz="1600" b="1" i="1" kern="0" smtClean="0">
                                        <a:solidFill>
                                          <a:srgbClr val="000000"/>
                                        </a:solidFill>
                                        <a:latin typeface="Cambria Math" panose="02040503050406030204"/>
                                        <a:ea typeface="宋体" panose="02010600030101010101" pitchFamily="2" charset="-122"/>
                                      </a:rPr>
                                      <m:t>𝒋</m:t>
                                    </m:r>
                                  </m:sub>
                                </m:sSub>
                                <m:r>
                                  <a:rPr lang="en-US" altLang="zh-CN" sz="1600" b="1" i="1" kern="0" smtClean="0">
                                    <a:solidFill>
                                      <a:srgbClr val="000000"/>
                                    </a:solidFill>
                                    <a:latin typeface="Cambria Math" panose="02040503050406030204"/>
                                    <a:ea typeface="Cambria Math" panose="02040503050406030204"/>
                                  </a:rPr>
                                  <m:t>⨁</m:t>
                                </m:r>
                                <m:r>
                                  <a:rPr lang="en-US" altLang="zh-CN" sz="1600" b="1" i="1" kern="0" smtClean="0">
                                    <a:solidFill>
                                      <a:srgbClr val="000000"/>
                                    </a:solidFill>
                                    <a:latin typeface="Cambria Math" panose="02040503050406030204"/>
                                    <a:ea typeface="Cambria Math" panose="02040503050406030204"/>
                                  </a:rPr>
                                  <m:t>𝑬</m:t>
                                </m:r>
                                <m:d>
                                  <m:dPr>
                                    <m:ctrlPr>
                                      <a:rPr lang="en-US" altLang="zh-CN" sz="1600" b="1" i="1" smtClean="0">
                                        <a:solidFill>
                                          <a:schemeClr val="tx1"/>
                                        </a:solidFill>
                                        <a:latin typeface="Cambria Math" panose="02040503050406030204" pitchFamily="18" charset="0"/>
                                      </a:rPr>
                                    </m:ctrlPr>
                                  </m:dPr>
                                  <m:e>
                                    <m:r>
                                      <a:rPr lang="en-US" altLang="zh-CN" sz="1600" b="1" i="1" smtClean="0">
                                        <a:solidFill>
                                          <a:schemeClr val="tx1"/>
                                        </a:solidFill>
                                        <a:latin typeface="Cambria Math" panose="02040503050406030204"/>
                                      </a:rPr>
                                      <m:t>𝑲</m:t>
                                    </m:r>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𝑻</m:t>
                                        </m:r>
                                      </m:e>
                                      <m:sub>
                                        <m:r>
                                          <a:rPr lang="en-US" altLang="zh-CN" sz="1600" b="1" i="1" kern="0" smtClean="0">
                                            <a:solidFill>
                                              <a:srgbClr val="000000"/>
                                            </a:solidFill>
                                            <a:latin typeface="Cambria Math" panose="02040503050406030204"/>
                                            <a:ea typeface="宋体" panose="02010600030101010101" pitchFamily="2" charset="-122"/>
                                          </a:rPr>
                                          <m:t>𝒋</m:t>
                                        </m:r>
                                      </m:sub>
                                    </m:sSub>
                                  </m:e>
                                </m:d>
                                <m:r>
                                  <a:rPr lang="en-US" altLang="zh-CN" sz="1600" b="1" i="1" kern="0" smtClean="0">
                                    <a:solidFill>
                                      <a:srgbClr val="000000"/>
                                    </a:solidFill>
                                    <a:latin typeface="Cambria Math" panose="02040503050406030204"/>
                                    <a:ea typeface="宋体" panose="02010600030101010101" pitchFamily="2" charset="-122"/>
                                  </a:rPr>
                                  <m:t> </m:t>
                                </m:r>
                                <m:r>
                                  <a:rPr lang="en-US" altLang="zh-CN" sz="1600" b="1" i="1" smtClean="0">
                                    <a:solidFill>
                                      <a:schemeClr val="tx1"/>
                                    </a:solidFill>
                                    <a:latin typeface="Cambria Math" panose="02040503050406030204"/>
                                  </a:rPr>
                                  <m:t>𝒋</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𝟏</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𝑵</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𝟏</m:t>
                                </m:r>
                              </m:oMath>
                            </m:oMathPara>
                          </a14:m>
                          <a:endParaRPr lang="en-US" altLang="zh-CN" sz="1600" b="1" i="1" dirty="0">
                            <a:solidFill>
                              <a:schemeClr val="tx1"/>
                            </a:solidFill>
                            <a:latin typeface="Cambria Math" panose="02040503050406030204"/>
                          </a:endParaRPr>
                        </a:p>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p>
                                  <m:sSupPr>
                                    <m:ctrlPr>
                                      <a:rPr lang="en-US" altLang="zh-CN" sz="1600" b="1" i="1" smtClean="0">
                                        <a:solidFill>
                                          <a:schemeClr val="tx1"/>
                                        </a:solidFill>
                                        <a:latin typeface="Cambria Math" panose="02040503050406030204" pitchFamily="18" charset="0"/>
                                      </a:rPr>
                                    </m:ctrlPr>
                                  </m:sSupPr>
                                  <m:e>
                                    <m:sSub>
                                      <m:sSubPr>
                                        <m:ctrlPr>
                                          <a:rPr lang="en-US" altLang="zh-CN" sz="1600" b="1"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𝑪</m:t>
                                        </m:r>
                                      </m:e>
                                      <m:sub>
                                        <m:r>
                                          <a:rPr lang="en-US" altLang="zh-CN" sz="1600" b="1" i="1" smtClean="0">
                                            <a:solidFill>
                                              <a:schemeClr val="tx1"/>
                                            </a:solidFill>
                                            <a:latin typeface="Cambria Math" panose="02040503050406030204"/>
                                          </a:rPr>
                                          <m:t>𝑵</m:t>
                                        </m:r>
                                      </m:sub>
                                    </m:sSub>
                                  </m:e>
                                  <m:sup>
                                    <m:r>
                                      <a:rPr lang="en-US" altLang="zh-CN" sz="1600" b="1" i="1" smtClean="0">
                                        <a:solidFill>
                                          <a:schemeClr val="tx1"/>
                                        </a:solidFill>
                                        <a:latin typeface="Cambria Math" panose="02040503050406030204"/>
                                      </a:rPr>
                                      <m:t>∗</m:t>
                                    </m:r>
                                  </m:sup>
                                </m:sSup>
                                <m:r>
                                  <a:rPr lang="en-US" altLang="zh-CN" sz="1600" b="1" i="1" smtClean="0">
                                    <a:solidFill>
                                      <a:schemeClr val="tx1"/>
                                    </a:solidFill>
                                    <a:latin typeface="Cambria Math" panose="02040503050406030204"/>
                                  </a:rPr>
                                  <m:t>=</m:t>
                                </m:r>
                                <m:sSup>
                                  <m:sSupPr>
                                    <m:ctrlPr>
                                      <a:rPr lang="en-US" altLang="zh-CN" sz="1600" b="1" i="1" smtClean="0">
                                        <a:solidFill>
                                          <a:schemeClr val="tx1"/>
                                        </a:solidFill>
                                        <a:latin typeface="Cambria Math" panose="02040503050406030204" pitchFamily="18" charset="0"/>
                                      </a:rPr>
                                    </m:ctrlPr>
                                  </m:sSupPr>
                                  <m:e>
                                    <m:sSub>
                                      <m:sSubPr>
                                        <m:ctrlPr>
                                          <a:rPr lang="en-US" altLang="zh-CN" sz="1600" b="1"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𝑷</m:t>
                                        </m:r>
                                      </m:e>
                                      <m:sub>
                                        <m:r>
                                          <a:rPr lang="en-US" altLang="zh-CN" sz="1600" b="1" i="1" smtClean="0">
                                            <a:solidFill>
                                              <a:schemeClr val="tx1"/>
                                            </a:solidFill>
                                            <a:latin typeface="Cambria Math" panose="02040503050406030204"/>
                                          </a:rPr>
                                          <m:t>𝑵</m:t>
                                        </m:r>
                                      </m:sub>
                                    </m:sSub>
                                  </m:e>
                                  <m:sup>
                                    <m:r>
                                      <a:rPr lang="en-US" altLang="zh-CN" sz="1600" b="1" i="1" smtClean="0">
                                        <a:solidFill>
                                          <a:schemeClr val="tx1"/>
                                        </a:solidFill>
                                        <a:latin typeface="Cambria Math" panose="02040503050406030204"/>
                                      </a:rPr>
                                      <m:t>∗</m:t>
                                    </m:r>
                                  </m:sup>
                                </m:sSup>
                                <m:r>
                                  <a:rPr lang="en-US" altLang="zh-CN" sz="1600" b="1" i="1" kern="0" smtClean="0">
                                    <a:solidFill>
                                      <a:srgbClr val="000000"/>
                                    </a:solidFill>
                                    <a:latin typeface="Cambria Math" panose="02040503050406030204"/>
                                    <a:ea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𝑴𝑺𝑩</m:t>
                                    </m:r>
                                  </m:e>
                                  <m:sub>
                                    <m:r>
                                      <a:rPr lang="zh-CN" altLang="en-US" sz="1600" b="1" i="1" kern="0" smtClean="0">
                                        <a:solidFill>
                                          <a:srgbClr val="000000"/>
                                        </a:solidFill>
                                        <a:latin typeface="Cambria Math" panose="02040503050406030204" pitchFamily="18" charset="0"/>
                                        <a:ea typeface="宋体" panose="02010600030101010101" pitchFamily="2" charset="-122"/>
                                      </a:rPr>
                                      <m:t>𝝁</m:t>
                                    </m:r>
                                  </m:sub>
                                </m:sSub>
                                <m:d>
                                  <m:dPr>
                                    <m:ctrlPr>
                                      <a:rPr lang="en-US" altLang="zh-CN" sz="1600" b="1" i="1" kern="0" smtClean="0">
                                        <a:solidFill>
                                          <a:schemeClr val="tx1"/>
                                        </a:solidFill>
                                        <a:latin typeface="Cambria Math" panose="02040503050406030204" pitchFamily="18" charset="0"/>
                                        <a:ea typeface="宋体" panose="02010600030101010101" pitchFamily="2" charset="-122"/>
                                      </a:rPr>
                                    </m:ctrlPr>
                                  </m:dPr>
                                  <m:e>
                                    <m:r>
                                      <a:rPr lang="en-US" altLang="zh-CN" sz="1600" b="1" i="1" kern="0" smtClean="0">
                                        <a:solidFill>
                                          <a:srgbClr val="000000"/>
                                        </a:solidFill>
                                        <a:latin typeface="Cambria Math" panose="02040503050406030204"/>
                                        <a:ea typeface="Cambria Math" panose="02040503050406030204"/>
                                      </a:rPr>
                                      <m:t>𝑬</m:t>
                                    </m:r>
                                    <m:d>
                                      <m:dPr>
                                        <m:ctrlPr>
                                          <a:rPr lang="en-US" altLang="zh-CN" sz="1600" b="1" i="1" smtClean="0">
                                            <a:solidFill>
                                              <a:schemeClr val="tx1"/>
                                            </a:solidFill>
                                            <a:latin typeface="Cambria Math" panose="02040503050406030204" pitchFamily="18" charset="0"/>
                                          </a:rPr>
                                        </m:ctrlPr>
                                      </m:dPr>
                                      <m:e>
                                        <m:r>
                                          <a:rPr lang="en-US" altLang="zh-CN" sz="1600" b="1" i="1" smtClean="0">
                                            <a:solidFill>
                                              <a:schemeClr val="tx1"/>
                                            </a:solidFill>
                                            <a:latin typeface="Cambria Math" panose="02040503050406030204"/>
                                          </a:rPr>
                                          <m:t>𝑲</m:t>
                                        </m:r>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𝑻</m:t>
                                            </m:r>
                                          </m:e>
                                          <m:sub>
                                            <m:r>
                                              <a:rPr lang="en-US" altLang="zh-CN" sz="1600" b="1" i="1" kern="0" smtClean="0">
                                                <a:solidFill>
                                                  <a:srgbClr val="000000"/>
                                                </a:solidFill>
                                                <a:latin typeface="Cambria Math" panose="02040503050406030204"/>
                                                <a:ea typeface="宋体" panose="02010600030101010101" pitchFamily="2" charset="-122"/>
                                              </a:rPr>
                                              <m:t>𝑵</m:t>
                                            </m:r>
                                          </m:sub>
                                        </m:sSub>
                                      </m:e>
                                    </m:d>
                                  </m:e>
                                </m:d>
                                <m:r>
                                  <a:rPr lang="en-US" altLang="zh-CN" sz="1600" b="1" i="1" kern="0" smtClean="0">
                                    <a:solidFill>
                                      <a:srgbClr val="000000"/>
                                    </a:solidFill>
                                    <a:latin typeface="Cambria Math" panose="02040503050406030204"/>
                                    <a:ea typeface="宋体" panose="02010600030101010101" pitchFamily="2" charset="-122"/>
                                  </a:rPr>
                                  <m:t> </m:t>
                                </m:r>
                              </m:oMath>
                            </m:oMathPara>
                          </a14:m>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
                                  <m:sSubPr>
                                    <m:ctrlPr>
                                      <a:rPr lang="en-US" altLang="zh-CN" sz="1600"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𝑪</m:t>
                                    </m:r>
                                  </m:e>
                                  <m:sub>
                                    <m:r>
                                      <a:rPr lang="en-US" altLang="zh-CN" sz="1600" b="1" i="1" smtClean="0">
                                        <a:solidFill>
                                          <a:schemeClr val="tx1"/>
                                        </a:solidFill>
                                        <a:latin typeface="Cambria Math" panose="02040503050406030204"/>
                                      </a:rPr>
                                      <m:t>𝒋</m:t>
                                    </m:r>
                                  </m:sub>
                                </m:sSub>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𝑷</m:t>
                                    </m:r>
                                  </m:e>
                                  <m:sub>
                                    <m:r>
                                      <a:rPr lang="en-US" altLang="zh-CN" sz="1600" b="1" i="1" kern="0" smtClean="0">
                                        <a:solidFill>
                                          <a:srgbClr val="000000"/>
                                        </a:solidFill>
                                        <a:latin typeface="Cambria Math" panose="02040503050406030204"/>
                                        <a:ea typeface="宋体" panose="02010600030101010101" pitchFamily="2" charset="-122"/>
                                      </a:rPr>
                                      <m:t>𝒋</m:t>
                                    </m:r>
                                  </m:sub>
                                </m:sSub>
                                <m:r>
                                  <a:rPr lang="en-US" altLang="zh-CN" sz="1600" b="1" i="1" kern="0" smtClean="0">
                                    <a:solidFill>
                                      <a:srgbClr val="000000"/>
                                    </a:solidFill>
                                    <a:latin typeface="Cambria Math" panose="02040503050406030204"/>
                                    <a:ea typeface="Cambria Math" panose="02040503050406030204"/>
                                  </a:rPr>
                                  <m:t>⨁</m:t>
                                </m:r>
                                <m:r>
                                  <a:rPr lang="en-US" altLang="zh-CN" sz="1600" b="1" i="1" kern="0" smtClean="0">
                                    <a:solidFill>
                                      <a:srgbClr val="000000"/>
                                    </a:solidFill>
                                    <a:latin typeface="Cambria Math" panose="02040503050406030204"/>
                                    <a:ea typeface="Cambria Math" panose="02040503050406030204"/>
                                  </a:rPr>
                                  <m:t>𝑬</m:t>
                                </m:r>
                                <m:d>
                                  <m:dPr>
                                    <m:ctrlPr>
                                      <a:rPr lang="en-US" altLang="zh-CN" sz="1600" b="1" i="1" smtClean="0">
                                        <a:solidFill>
                                          <a:schemeClr val="tx1"/>
                                        </a:solidFill>
                                        <a:latin typeface="Cambria Math" panose="02040503050406030204" pitchFamily="18" charset="0"/>
                                      </a:rPr>
                                    </m:ctrlPr>
                                  </m:dPr>
                                  <m:e>
                                    <m:r>
                                      <a:rPr lang="en-US" altLang="zh-CN" sz="1600" b="1" i="1" smtClean="0">
                                        <a:solidFill>
                                          <a:schemeClr val="tx1"/>
                                        </a:solidFill>
                                        <a:latin typeface="Cambria Math" panose="02040503050406030204"/>
                                      </a:rPr>
                                      <m:t>𝑲</m:t>
                                    </m:r>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𝑻</m:t>
                                        </m:r>
                                      </m:e>
                                      <m:sub>
                                        <m:r>
                                          <a:rPr lang="en-US" altLang="zh-CN" sz="1600" b="1" i="1" kern="0" smtClean="0">
                                            <a:solidFill>
                                              <a:srgbClr val="000000"/>
                                            </a:solidFill>
                                            <a:latin typeface="Cambria Math" panose="02040503050406030204"/>
                                            <a:ea typeface="宋体" panose="02010600030101010101" pitchFamily="2" charset="-122"/>
                                          </a:rPr>
                                          <m:t>𝒋</m:t>
                                        </m:r>
                                      </m:sub>
                                    </m:sSub>
                                  </m:e>
                                </m:d>
                                <m:r>
                                  <a:rPr lang="en-US" altLang="zh-CN" sz="1600" b="1" i="1" kern="0" smtClean="0">
                                    <a:solidFill>
                                      <a:srgbClr val="000000"/>
                                    </a:solidFill>
                                    <a:latin typeface="Cambria Math" panose="02040503050406030204"/>
                                    <a:ea typeface="宋体" panose="02010600030101010101" pitchFamily="2" charset="-122"/>
                                  </a:rPr>
                                  <m:t> </m:t>
                                </m:r>
                                <m:r>
                                  <a:rPr lang="en-US" altLang="zh-CN" sz="1600" b="1" i="1" smtClean="0">
                                    <a:solidFill>
                                      <a:schemeClr val="tx1"/>
                                    </a:solidFill>
                                    <a:latin typeface="Cambria Math" panose="02040503050406030204"/>
                                  </a:rPr>
                                  <m:t>𝒋</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𝟏</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𝑵</m:t>
                                </m:r>
                                <m:r>
                                  <a:rPr lang="en-US" altLang="zh-CN" sz="1600" b="1" i="1" smtClean="0">
                                    <a:solidFill>
                                      <a:schemeClr val="tx1"/>
                                    </a:solidFill>
                                    <a:latin typeface="Cambria Math" panose="02040503050406030204"/>
                                  </a:rPr>
                                  <m:t>−</m:t>
                                </m:r>
                                <m:r>
                                  <a:rPr lang="en-US" altLang="zh-CN" sz="1600" b="1" i="1" smtClean="0">
                                    <a:solidFill>
                                      <a:schemeClr val="tx1"/>
                                    </a:solidFill>
                                    <a:latin typeface="Cambria Math" panose="02040503050406030204"/>
                                  </a:rPr>
                                  <m:t>𝟏</m:t>
                                </m:r>
                              </m:oMath>
                            </m:oMathPara>
                          </a14:m>
                          <a:endParaRPr lang="en-US" altLang="zh-CN" sz="1600" b="1" i="1" dirty="0">
                            <a:solidFill>
                              <a:schemeClr val="tx1"/>
                            </a:solidFill>
                            <a:latin typeface="Cambria Math" panose="02040503050406030204"/>
                          </a:endParaRPr>
                        </a:p>
                        <a:p>
                          <a:pPr marL="0" marR="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p>
                                  <m:sSupPr>
                                    <m:ctrlPr>
                                      <a:rPr lang="en-US" altLang="zh-CN" sz="1600" b="1" i="1" smtClean="0">
                                        <a:solidFill>
                                          <a:schemeClr val="tx1"/>
                                        </a:solidFill>
                                        <a:latin typeface="Cambria Math" panose="02040503050406030204" pitchFamily="18" charset="0"/>
                                      </a:rPr>
                                    </m:ctrlPr>
                                  </m:sSupPr>
                                  <m:e>
                                    <m:sSub>
                                      <m:sSubPr>
                                        <m:ctrlPr>
                                          <a:rPr lang="en-US" altLang="zh-CN" sz="1600" b="1"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𝑪</m:t>
                                        </m:r>
                                      </m:e>
                                      <m:sub>
                                        <m:r>
                                          <a:rPr lang="en-US" altLang="zh-CN" sz="1600" b="1" i="1" smtClean="0">
                                            <a:solidFill>
                                              <a:schemeClr val="tx1"/>
                                            </a:solidFill>
                                            <a:latin typeface="Cambria Math" panose="02040503050406030204"/>
                                          </a:rPr>
                                          <m:t>𝑵</m:t>
                                        </m:r>
                                      </m:sub>
                                    </m:sSub>
                                  </m:e>
                                  <m:sup>
                                    <m:r>
                                      <a:rPr lang="en-US" altLang="zh-CN" sz="1600" b="1" i="1" smtClean="0">
                                        <a:solidFill>
                                          <a:schemeClr val="tx1"/>
                                        </a:solidFill>
                                        <a:latin typeface="Cambria Math" panose="02040503050406030204"/>
                                      </a:rPr>
                                      <m:t>∗</m:t>
                                    </m:r>
                                  </m:sup>
                                </m:sSup>
                                <m:r>
                                  <a:rPr lang="en-US" altLang="zh-CN" sz="1600" b="1" i="1" smtClean="0">
                                    <a:solidFill>
                                      <a:schemeClr val="tx1"/>
                                    </a:solidFill>
                                    <a:latin typeface="Cambria Math" panose="02040503050406030204"/>
                                  </a:rPr>
                                  <m:t>=</m:t>
                                </m:r>
                                <m:sSup>
                                  <m:sSupPr>
                                    <m:ctrlPr>
                                      <a:rPr lang="en-US" altLang="zh-CN" sz="1600" b="1" i="1" smtClean="0">
                                        <a:solidFill>
                                          <a:schemeClr val="tx1"/>
                                        </a:solidFill>
                                        <a:latin typeface="Cambria Math" panose="02040503050406030204" pitchFamily="18" charset="0"/>
                                      </a:rPr>
                                    </m:ctrlPr>
                                  </m:sSupPr>
                                  <m:e>
                                    <m:sSub>
                                      <m:sSubPr>
                                        <m:ctrlPr>
                                          <a:rPr lang="en-US" altLang="zh-CN" sz="1600" b="1" i="1" smtClean="0">
                                            <a:solidFill>
                                              <a:schemeClr val="tx1"/>
                                            </a:solidFill>
                                            <a:latin typeface="Cambria Math" panose="02040503050406030204" pitchFamily="18" charset="0"/>
                                          </a:rPr>
                                        </m:ctrlPr>
                                      </m:sSubPr>
                                      <m:e>
                                        <m:r>
                                          <a:rPr lang="en-US" altLang="zh-CN" sz="1600" b="1" i="1" smtClean="0">
                                            <a:solidFill>
                                              <a:schemeClr val="tx1"/>
                                            </a:solidFill>
                                            <a:latin typeface="Cambria Math" panose="02040503050406030204"/>
                                          </a:rPr>
                                          <m:t>𝑷</m:t>
                                        </m:r>
                                      </m:e>
                                      <m:sub>
                                        <m:r>
                                          <a:rPr lang="en-US" altLang="zh-CN" sz="1600" b="1" i="1" smtClean="0">
                                            <a:solidFill>
                                              <a:schemeClr val="tx1"/>
                                            </a:solidFill>
                                            <a:latin typeface="Cambria Math" panose="02040503050406030204"/>
                                          </a:rPr>
                                          <m:t>𝑵</m:t>
                                        </m:r>
                                      </m:sub>
                                    </m:sSub>
                                  </m:e>
                                  <m:sup>
                                    <m:r>
                                      <a:rPr lang="en-US" altLang="zh-CN" sz="1600" b="1" i="1" smtClean="0">
                                        <a:solidFill>
                                          <a:schemeClr val="tx1"/>
                                        </a:solidFill>
                                        <a:latin typeface="Cambria Math" panose="02040503050406030204"/>
                                      </a:rPr>
                                      <m:t>∗</m:t>
                                    </m:r>
                                  </m:sup>
                                </m:sSup>
                                <m:r>
                                  <a:rPr lang="en-US" altLang="zh-CN" sz="1600" b="1" i="1" kern="0" smtClean="0">
                                    <a:solidFill>
                                      <a:srgbClr val="000000"/>
                                    </a:solidFill>
                                    <a:latin typeface="Cambria Math" panose="02040503050406030204"/>
                                    <a:ea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𝑴𝑺𝑩</m:t>
                                    </m:r>
                                  </m:e>
                                  <m:sub>
                                    <m:r>
                                      <a:rPr lang="zh-CN" altLang="en-US" sz="1600" b="1" i="1" kern="0" smtClean="0">
                                        <a:solidFill>
                                          <a:srgbClr val="000000"/>
                                        </a:solidFill>
                                        <a:latin typeface="Cambria Math" panose="02040503050406030204" pitchFamily="18" charset="0"/>
                                        <a:ea typeface="宋体" panose="02010600030101010101" pitchFamily="2" charset="-122"/>
                                      </a:rPr>
                                      <m:t>𝝁</m:t>
                                    </m:r>
                                  </m:sub>
                                </m:sSub>
                                <m:d>
                                  <m:dPr>
                                    <m:ctrlPr>
                                      <a:rPr lang="en-US" altLang="zh-CN" sz="1600" b="1" i="1" kern="0" smtClean="0">
                                        <a:solidFill>
                                          <a:schemeClr val="tx1"/>
                                        </a:solidFill>
                                        <a:latin typeface="Cambria Math" panose="02040503050406030204" pitchFamily="18" charset="0"/>
                                        <a:ea typeface="宋体" panose="02010600030101010101" pitchFamily="2" charset="-122"/>
                                      </a:rPr>
                                    </m:ctrlPr>
                                  </m:dPr>
                                  <m:e>
                                    <m:r>
                                      <a:rPr lang="en-US" altLang="zh-CN" sz="1600" b="1" i="1" kern="0" smtClean="0">
                                        <a:solidFill>
                                          <a:srgbClr val="000000"/>
                                        </a:solidFill>
                                        <a:latin typeface="Cambria Math" panose="02040503050406030204"/>
                                        <a:ea typeface="Cambria Math" panose="02040503050406030204"/>
                                      </a:rPr>
                                      <m:t>𝑬</m:t>
                                    </m:r>
                                    <m:d>
                                      <m:dPr>
                                        <m:ctrlPr>
                                          <a:rPr lang="en-US" altLang="zh-CN" sz="1600" b="1" i="1" smtClean="0">
                                            <a:solidFill>
                                              <a:schemeClr val="tx1"/>
                                            </a:solidFill>
                                            <a:latin typeface="Cambria Math" panose="02040503050406030204" pitchFamily="18" charset="0"/>
                                          </a:rPr>
                                        </m:ctrlPr>
                                      </m:dPr>
                                      <m:e>
                                        <m:r>
                                          <a:rPr lang="en-US" altLang="zh-CN" sz="1600" b="1" i="1" smtClean="0">
                                            <a:solidFill>
                                              <a:schemeClr val="tx1"/>
                                            </a:solidFill>
                                            <a:latin typeface="Cambria Math" panose="02040503050406030204"/>
                                          </a:rPr>
                                          <m:t>𝑲</m:t>
                                        </m:r>
                                        <m:r>
                                          <a:rPr lang="en-US" altLang="zh-CN" sz="1600" b="1" i="1" smtClean="0">
                                            <a:solidFill>
                                              <a:schemeClr val="tx1"/>
                                            </a:solidFill>
                                            <a:latin typeface="Cambria Math" panose="02040503050406030204"/>
                                          </a:rPr>
                                          <m:t>,</m:t>
                                        </m:r>
                                        <m:sSub>
                                          <m:sSubPr>
                                            <m:ctrlPr>
                                              <a:rPr lang="en-US" altLang="zh-CN" sz="1600" b="1" i="1" kern="0" smtClean="0">
                                                <a:solidFill>
                                                  <a:srgbClr val="000000"/>
                                                </a:solidFill>
                                                <a:latin typeface="Cambria Math" panose="02040503050406030204" pitchFamily="18" charset="0"/>
                                                <a:ea typeface="宋体" panose="02010600030101010101" pitchFamily="2" charset="-122"/>
                                              </a:rPr>
                                            </m:ctrlPr>
                                          </m:sSubPr>
                                          <m:e>
                                            <m:r>
                                              <a:rPr lang="en-US" altLang="zh-CN" sz="1600" b="1" i="1" kern="0" smtClean="0">
                                                <a:solidFill>
                                                  <a:srgbClr val="000000"/>
                                                </a:solidFill>
                                                <a:latin typeface="Cambria Math" panose="02040503050406030204"/>
                                                <a:ea typeface="宋体" panose="02010600030101010101" pitchFamily="2" charset="-122"/>
                                              </a:rPr>
                                              <m:t>𝑻</m:t>
                                            </m:r>
                                          </m:e>
                                          <m:sub>
                                            <m:r>
                                              <a:rPr lang="en-US" altLang="zh-CN" sz="1600" b="1" i="1" kern="0" smtClean="0">
                                                <a:solidFill>
                                                  <a:srgbClr val="000000"/>
                                                </a:solidFill>
                                                <a:latin typeface="Cambria Math" panose="02040503050406030204"/>
                                                <a:ea typeface="宋体" panose="02010600030101010101" pitchFamily="2" charset="-122"/>
                                              </a:rPr>
                                              <m:t>𝑵</m:t>
                                            </m:r>
                                          </m:sub>
                                        </m:sSub>
                                      </m:e>
                                    </m:d>
                                  </m:e>
                                </m:d>
                                <m:r>
                                  <a:rPr lang="en-US" altLang="zh-CN" sz="1600" b="1" i="1" kern="0" smtClean="0">
                                    <a:solidFill>
                                      <a:srgbClr val="000000"/>
                                    </a:solidFill>
                                    <a:latin typeface="Cambria Math" panose="02040503050406030204"/>
                                    <a:ea typeface="宋体" panose="02010600030101010101" pitchFamily="2" charset="-122"/>
                                  </a:rPr>
                                  <m:t> </m:t>
                                </m:r>
                              </m:oMath>
                            </m:oMathPara>
                          </a14:m>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mc:Choice>
        <mc:Fallback xmlns="">
          <p:graphicFrame>
            <p:nvGraphicFramePr>
              <p:cNvPr id="7" name="表格 6"/>
              <p:cNvGraphicFramePr>
                <a:graphicFrameLocks noGrp="1"/>
              </p:cNvGraphicFramePr>
              <p:nvPr/>
            </p:nvGraphicFramePr>
            <p:xfrm>
              <a:off x="827584" y="4437112"/>
              <a:ext cx="7695756" cy="656844"/>
            </p:xfrm>
            <a:graphic>
              <a:graphicData uri="http://schemas.openxmlformats.org/drawingml/2006/table">
                <a:tbl>
                  <a:tblPr firstRow="1" bandRow="1">
                    <a:tableStyleId>{5C22544A-7EE6-4342-B048-85BDC9FD1C3A}</a:tableStyleId>
                  </a:tblPr>
                  <a:tblGrid>
                    <a:gridCol w="705168"/>
                    <a:gridCol w="3495294"/>
                    <a:gridCol w="3495294"/>
                  </a:tblGrid>
                  <a:tr h="648335">
                    <a:tc>
                      <a:txBody>
                        <a:bodyPr/>
                        <a:lstStyle/>
                        <a:p>
                          <a:pPr algn="ctr"/>
                          <a:r>
                            <a:rPr lang="en-US" altLang="zh-CN" sz="1600" dirty="0">
                              <a:solidFill>
                                <a:schemeClr val="tx1"/>
                              </a:solidFill>
                            </a:rPr>
                            <a:t>CTR</a:t>
                          </a:r>
                          <a:endParaRPr lang="zh-CN" alt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blipFill>
                      </a:tcPr>
                    </a:tc>
                    <a:tc>
                      <a:txBody>
                        <a:bodyPr/>
                        <a:lstStyle/>
                        <a:p>
                          <a:endParaRPr lang="zh-C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blipFill>
                      </a:tcPr>
                    </a:tc>
                  </a:tr>
                </a:tbl>
              </a:graphicData>
            </a:graphic>
          </p:graphicFrame>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611560" y="965350"/>
                <a:ext cx="77975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ea typeface="宋体" panose="02010600030101010101" pitchFamily="2" charset="-122"/>
                  </a:rPr>
                  <a:t>最后的明文分组可能不是完整的分组，只是长为</a:t>
                </a:r>
                <a14:m>
                  <m:oMath xmlns:m="http://schemas.openxmlformats.org/officeDocument/2006/math">
                    <m:r>
                      <a:rPr lang="zh-CN" altLang="en-US" sz="2000" b="1" i="1">
                        <a:latin typeface="Cambria Math" panose="02040503050406030204"/>
                      </a:rPr>
                      <m:t>𝝁</m:t>
                    </m:r>
                  </m:oMath>
                </a14:m>
                <a:r>
                  <a:rPr lang="zh-CN" altLang="en-US" sz="2000" b="1" kern="0" dirty="0">
                    <a:solidFill>
                      <a:srgbClr val="000000"/>
                    </a:solidFill>
                    <a:ea typeface="宋体" panose="02010600030101010101" pitchFamily="2" charset="-122"/>
                  </a:rPr>
                  <a:t>位的部分分组，最后输出分组的最左边的</a:t>
                </a:r>
                <a14:m>
                  <m:oMath xmlns:m="http://schemas.openxmlformats.org/officeDocument/2006/math">
                    <m:r>
                      <a:rPr lang="zh-CN" altLang="en-US" sz="2000" b="1" i="1">
                        <a:latin typeface="Cambria Math" panose="02040503050406030204"/>
                      </a:rPr>
                      <m:t>𝝁</m:t>
                    </m:r>
                  </m:oMath>
                </a14:m>
                <a:r>
                  <a:rPr lang="zh-CN" altLang="en-US" sz="2000" b="1" kern="0" dirty="0">
                    <a:solidFill>
                      <a:srgbClr val="000000"/>
                    </a:solidFill>
                    <a:ea typeface="宋体" panose="02010600030101010101" pitchFamily="2" charset="-122"/>
                  </a:rPr>
                  <a:t>位用来做异或运算，其余的</a:t>
                </a:r>
                <a14:m>
                  <m:oMath xmlns:m="http://schemas.openxmlformats.org/officeDocument/2006/math">
                    <m:r>
                      <a:rPr lang="en-US" altLang="zh-CN" sz="2000" b="1" i="1">
                        <a:latin typeface="Cambria Math" panose="02040503050406030204"/>
                      </a:rPr>
                      <m:t>𝒃</m:t>
                    </m:r>
                    <m:r>
                      <a:rPr lang="en-US" altLang="zh-CN" sz="2000" b="1" i="1">
                        <a:latin typeface="Cambria Math" panose="02040503050406030204"/>
                      </a:rPr>
                      <m:t>−</m:t>
                    </m:r>
                    <m:r>
                      <a:rPr lang="zh-CN" altLang="en-US" sz="2000" b="1" i="1">
                        <a:latin typeface="Cambria Math" panose="02040503050406030204"/>
                      </a:rPr>
                      <m:t>𝝁</m:t>
                    </m:r>
                  </m:oMath>
                </a14:m>
                <a:r>
                  <a:rPr lang="zh-CN" altLang="en-US" sz="2000" b="1" kern="0" dirty="0">
                    <a:solidFill>
                      <a:srgbClr val="000000"/>
                    </a:solidFill>
                    <a:ea typeface="宋体" panose="02010600030101010101" pitchFamily="2" charset="-122"/>
                  </a:rPr>
                  <a:t>位丢弃。与</a:t>
                </a:r>
                <a:r>
                  <a:rPr lang="en-US" altLang="zh-CN" sz="2000" b="1" kern="0" dirty="0">
                    <a:solidFill>
                      <a:srgbClr val="000000"/>
                    </a:solidFill>
                    <a:ea typeface="宋体" panose="02010600030101010101" pitchFamily="2" charset="-122"/>
                  </a:rPr>
                  <a:t>ECB</a:t>
                </a:r>
                <a:r>
                  <a:rPr lang="zh-CN" altLang="en-US" sz="2000" b="1" kern="0" dirty="0">
                    <a:solidFill>
                      <a:srgbClr val="000000"/>
                    </a:solidFill>
                    <a:ea typeface="宋体" panose="02010600030101010101" pitchFamily="2" charset="-122"/>
                  </a:rPr>
                  <a:t>，</a:t>
                </a:r>
                <a:r>
                  <a:rPr lang="en-US" altLang="zh-CN" sz="2000" b="1" kern="0" dirty="0">
                    <a:solidFill>
                      <a:srgbClr val="000000"/>
                    </a:solidFill>
                    <a:ea typeface="宋体" panose="02010600030101010101" pitchFamily="2" charset="-122"/>
                  </a:rPr>
                  <a:t>CBC</a:t>
                </a:r>
                <a:r>
                  <a:rPr lang="zh-CN" altLang="en-US" sz="2000" b="1" kern="0" dirty="0">
                    <a:solidFill>
                      <a:srgbClr val="000000"/>
                    </a:solidFill>
                    <a:ea typeface="宋体" panose="02010600030101010101" pitchFamily="2" charset="-122"/>
                  </a:rPr>
                  <a:t>及</a:t>
                </a:r>
                <a:r>
                  <a:rPr lang="en-US" altLang="zh-CN" sz="2000" b="1" kern="0" dirty="0">
                    <a:solidFill>
                      <a:srgbClr val="000000"/>
                    </a:solidFill>
                    <a:ea typeface="宋体" panose="02010600030101010101" pitchFamily="2" charset="-122"/>
                  </a:rPr>
                  <a:t>CFB</a:t>
                </a:r>
                <a:r>
                  <a:rPr lang="zh-CN" altLang="en-US" sz="2000" b="1" kern="0" dirty="0">
                    <a:solidFill>
                      <a:srgbClr val="000000"/>
                    </a:solidFill>
                    <a:ea typeface="宋体" panose="02010600030101010101" pitchFamily="2" charset="-122"/>
                  </a:rPr>
                  <a:t>方式不同的是，由于</a:t>
                </a:r>
                <a:r>
                  <a:rPr lang="en-US" altLang="zh-CN" sz="2000" b="1" kern="0" dirty="0">
                    <a:solidFill>
                      <a:srgbClr val="000000"/>
                    </a:solidFill>
                    <a:ea typeface="宋体" panose="02010600030101010101" pitchFamily="2" charset="-122"/>
                  </a:rPr>
                  <a:t>CTR</a:t>
                </a:r>
                <a:r>
                  <a:rPr lang="zh-CN" altLang="en-US" sz="2000" b="1" kern="0" dirty="0">
                    <a:solidFill>
                      <a:srgbClr val="000000"/>
                    </a:solidFill>
                    <a:ea typeface="宋体" panose="02010600030101010101" pitchFamily="2" charset="-122"/>
                  </a:rPr>
                  <a:t>的结构关系，我们不需要对明文进行填充。</a:t>
                </a:r>
                <a:endParaRPr lang="en-US" altLang="zh-CN" sz="2000" b="1" kern="0" dirty="0">
                  <a:solidFill>
                    <a:srgbClr val="000000"/>
                  </a:solidFill>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ea typeface="宋体" panose="02010600030101010101" pitchFamily="2" charset="-122"/>
                  </a:rPr>
                  <a:t>如同</a:t>
                </a:r>
                <a:r>
                  <a:rPr lang="en-US" altLang="zh-CN" sz="2000" b="1" kern="0" dirty="0">
                    <a:solidFill>
                      <a:srgbClr val="000000"/>
                    </a:solidFill>
                    <a:ea typeface="宋体" panose="02010600030101010101" pitchFamily="2" charset="-122"/>
                  </a:rPr>
                  <a:t>OFB</a:t>
                </a:r>
                <a:r>
                  <a:rPr lang="zh-CN" altLang="en-US" sz="2000" b="1" kern="0" dirty="0">
                    <a:solidFill>
                      <a:srgbClr val="000000"/>
                    </a:solidFill>
                    <a:ea typeface="宋体" panose="02010600030101010101" pitchFamily="2" charset="-122"/>
                  </a:rPr>
                  <a:t>模式一样，初始计数器的值必须为</a:t>
                </a:r>
                <a:r>
                  <a:rPr lang="zh-CN" altLang="en-US" sz="2000" b="1" kern="0" dirty="0">
                    <a:solidFill>
                      <a:srgbClr val="00B0F0"/>
                    </a:solidFill>
                    <a:ea typeface="宋体" panose="02010600030101010101" pitchFamily="2" charset="-122"/>
                  </a:rPr>
                  <a:t>时变值</a:t>
                </a:r>
                <a:r>
                  <a:rPr lang="zh-CN" altLang="en-US" sz="2000" b="1" kern="0" dirty="0">
                    <a:solidFill>
                      <a:srgbClr val="000000"/>
                    </a:solidFill>
                    <a:ea typeface="宋体" panose="02010600030101010101" pitchFamily="2" charset="-122"/>
                  </a:rPr>
                  <a:t>；也就是说，使用相同密钥加密的所有消息必须各自具有不同的</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𝑻</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ea typeface="宋体" panose="02010600030101010101" pitchFamily="2" charset="-122"/>
                  </a:rPr>
                  <a:t>。而且，所有消息的所有</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𝑻</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ea typeface="宋体" panose="02010600030101010101" pitchFamily="2" charset="-122"/>
                  </a:rPr>
                  <a:t>值也必须唯一。</a:t>
                </a:r>
                <a:endParaRPr lang="en-US" altLang="zh-CN" sz="2000" b="1" kern="0" dirty="0">
                  <a:solidFill>
                    <a:srgbClr val="000000"/>
                  </a:solidFill>
                  <a:ea typeface="宋体" panose="02010600030101010101" pitchFamily="2" charset="-122"/>
                </a:endParaRPr>
              </a:p>
              <a:p>
                <a:pPr marL="982980" lvl="2" indent="-4572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ea typeface="宋体" panose="02010600030101010101" pitchFamily="2" charset="-122"/>
                  </a:rPr>
                  <a:t>如果一个计数器的值使用了多次，并且用那个给定的计数器值加密的明文分组已知了，那么加密函数的输出很容易从关联的密文推导出来。</a:t>
                </a:r>
                <a:endParaRPr lang="en-US" altLang="zh-CN" sz="2000" b="1" kern="0" dirty="0">
                  <a:solidFill>
                    <a:srgbClr val="000000"/>
                  </a:solidFill>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611560" y="965350"/>
                <a:ext cx="7797552" cy="4536504"/>
              </a:xfrm>
              <a:prstGeom prst="rect">
                <a:avLst/>
              </a:prstGeom>
              <a:blipFill rotWithShape="1">
                <a:blip r:embed="rId1"/>
                <a:stretch>
                  <a:fillRect l="-1" t="-3" r="-768" b="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7.6 </a:t>
            </a:r>
            <a:r>
              <a:rPr lang="zh-CN" altLang="en-US" sz="2000" dirty="0">
                <a:solidFill>
                  <a:srgbClr val="4F56AD"/>
                </a:solidFill>
                <a:latin typeface="黑体" panose="02010609060101010101" pitchFamily="49" charset="-122"/>
              </a:rPr>
              <a:t>计数器模式</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611560" y="620688"/>
                <a:ext cx="77975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ea typeface="宋体" panose="02010600030101010101" pitchFamily="2" charset="-122"/>
                  </a:rPr>
                  <a:t>保证计数器值唯一的一个办法是每一个消息计数器都增加</a:t>
                </a:r>
                <a:r>
                  <a:rPr lang="en-US" altLang="zh-CN" sz="2000" b="1" kern="0" dirty="0">
                    <a:solidFill>
                      <a:srgbClr val="000000"/>
                    </a:solidFill>
                    <a:ea typeface="宋体" panose="02010600030101010101" pitchFamily="2" charset="-122"/>
                  </a:rPr>
                  <a:t>1</a:t>
                </a:r>
                <a:r>
                  <a:rPr lang="zh-CN" altLang="en-US" sz="2000" b="1" kern="0" dirty="0">
                    <a:solidFill>
                      <a:srgbClr val="000000"/>
                    </a:solidFill>
                    <a:ea typeface="宋体" panose="02010600030101010101" pitchFamily="2" charset="-122"/>
                  </a:rPr>
                  <a:t>。即每个消息的第一个计数器的值都要比前一条消息的最后一个计数器的值多</a:t>
                </a:r>
                <a:r>
                  <a:rPr lang="en-US" altLang="zh-CN" sz="2000" b="1" kern="0" dirty="0">
                    <a:solidFill>
                      <a:srgbClr val="000000"/>
                    </a:solidFill>
                    <a:ea typeface="宋体" panose="02010600030101010101" pitchFamily="2" charset="-122"/>
                  </a:rPr>
                  <a:t>1</a:t>
                </a:r>
                <a:r>
                  <a:rPr lang="zh-CN" altLang="en-US" sz="2000" b="1" kern="0" dirty="0">
                    <a:solidFill>
                      <a:srgbClr val="000000"/>
                    </a:solidFill>
                    <a:ea typeface="宋体" panose="02010600030101010101" pitchFamily="2" charset="-122"/>
                  </a:rPr>
                  <a:t>。</a:t>
                </a:r>
                <a:endParaRPr lang="en-US" altLang="zh-CN" sz="2000" b="1" kern="0" dirty="0">
                  <a:solidFill>
                    <a:srgbClr val="000000"/>
                  </a:solidFill>
                  <a:ea typeface="宋体" panose="02010600030101010101" pitchFamily="2" charset="-122"/>
                </a:endParaRPr>
              </a:p>
              <a:p>
                <a:pPr marL="271780" lvl="1" indent="-271780" defTabSz="36195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Tahoma" panose="020B0604030504040204"/>
                    <a:ea typeface="宋体" panose="02010600030101010101" pitchFamily="2" charset="-122"/>
                  </a:rPr>
                  <a:t>计数器模式的优点：</a:t>
                </a:r>
                <a:endParaRPr lang="en-US" altLang="zh-CN" sz="2400" kern="0" dirty="0">
                  <a:solidFill>
                    <a:srgbClr val="40458C"/>
                  </a:solidFill>
                  <a:latin typeface="Tahoma" panose="020B0604030504040204"/>
                  <a:ea typeface="宋体" panose="02010600030101010101" pitchFamily="2" charset="-122"/>
                </a:endParaRPr>
              </a:p>
              <a:p>
                <a:pPr marL="71628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ea typeface="宋体" panose="02010600030101010101" pitchFamily="2" charset="-122"/>
                  </a:rPr>
                  <a:t>硬件效率：</a:t>
                </a:r>
                <a:r>
                  <a:rPr lang="en-US" altLang="zh-CN" sz="2000" b="1" kern="0" dirty="0">
                    <a:solidFill>
                      <a:srgbClr val="000000"/>
                    </a:solidFill>
                    <a:ea typeface="宋体" panose="02010600030101010101" pitchFamily="2" charset="-122"/>
                  </a:rPr>
                  <a:t>CTR</a:t>
                </a:r>
                <a:r>
                  <a:rPr lang="zh-CN" altLang="en-US" sz="2000" b="1" kern="0" dirty="0">
                    <a:solidFill>
                      <a:srgbClr val="000000"/>
                    </a:solidFill>
                    <a:ea typeface="宋体" panose="02010600030101010101" pitchFamily="2" charset="-122"/>
                  </a:rPr>
                  <a:t>模型能够并行处理多块明文</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密文</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的加密</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解密</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a:t>
                </a:r>
                <a:endParaRPr lang="en-US" altLang="zh-CN" sz="2000" b="1" kern="0" dirty="0">
                  <a:solidFill>
                    <a:srgbClr val="000000"/>
                  </a:solidFill>
                  <a:ea typeface="宋体" panose="02010600030101010101" pitchFamily="2" charset="-122"/>
                </a:endParaRPr>
              </a:p>
              <a:p>
                <a:pPr marL="71628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ea typeface="宋体" panose="02010600030101010101" pitchFamily="2" charset="-122"/>
                  </a:rPr>
                  <a:t>软件效率：</a:t>
                </a:r>
                <a:r>
                  <a:rPr lang="zh-CN" altLang="en-US" sz="2000" b="1" kern="0" dirty="0">
                    <a:solidFill>
                      <a:srgbClr val="000000"/>
                    </a:solidFill>
                    <a:ea typeface="宋体" panose="02010600030101010101" pitchFamily="2" charset="-122"/>
                  </a:rPr>
                  <a:t>可以充分利用能够支持并行特征的各类处理器，如流水线、大量的寄存器和</a:t>
                </a:r>
                <a:r>
                  <a:rPr lang="en-US" altLang="zh-CN" sz="2000" b="1" kern="0" dirty="0">
                    <a:solidFill>
                      <a:srgbClr val="000000"/>
                    </a:solidFill>
                    <a:ea typeface="宋体" panose="02010600030101010101" pitchFamily="2" charset="-122"/>
                  </a:rPr>
                  <a:t>SIMD</a:t>
                </a:r>
                <a:r>
                  <a:rPr lang="zh-CN" altLang="en-US" sz="2000" b="1" kern="0" dirty="0">
                    <a:solidFill>
                      <a:srgbClr val="000000"/>
                    </a:solidFill>
                    <a:ea typeface="宋体" panose="02010600030101010101" pitchFamily="2" charset="-122"/>
                  </a:rPr>
                  <a:t>指令计算机。</a:t>
                </a:r>
                <a:endParaRPr lang="en-US" altLang="zh-CN" sz="2000" b="1" kern="0" dirty="0">
                  <a:solidFill>
                    <a:srgbClr val="000000"/>
                  </a:solidFill>
                  <a:ea typeface="宋体" panose="02010600030101010101" pitchFamily="2" charset="-122"/>
                </a:endParaRPr>
              </a:p>
              <a:p>
                <a:pPr marL="71628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ea typeface="宋体" panose="02010600030101010101" pitchFamily="2" charset="-122"/>
                  </a:rPr>
                  <a:t>预处理：</a:t>
                </a:r>
                <a:r>
                  <a:rPr lang="zh-CN" altLang="en-US" sz="2000" b="1" kern="0" dirty="0">
                    <a:solidFill>
                      <a:srgbClr val="000000"/>
                    </a:solidFill>
                    <a:ea typeface="宋体" panose="02010600030101010101" pitchFamily="2" charset="-122"/>
                  </a:rPr>
                  <a:t>如果有充足的存储器可用且能提供安全，可以预处理加密盒的输出。</a:t>
                </a:r>
                <a:endParaRPr lang="en-US" altLang="zh-CN" sz="2000" b="1" kern="0" dirty="0">
                  <a:solidFill>
                    <a:srgbClr val="000000"/>
                  </a:solidFill>
                  <a:ea typeface="宋体" panose="02010600030101010101" pitchFamily="2" charset="-122"/>
                </a:endParaRPr>
              </a:p>
              <a:p>
                <a:pPr marL="71628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ea typeface="宋体" panose="02010600030101010101" pitchFamily="2" charset="-122"/>
                  </a:rPr>
                  <a:t>随机访问：</a:t>
                </a:r>
                <a:r>
                  <a:rPr lang="zh-CN" altLang="en-US" sz="2000" b="1" kern="0" dirty="0">
                    <a:solidFill>
                      <a:srgbClr val="000000"/>
                    </a:solidFill>
                    <a:ea typeface="宋体" panose="02010600030101010101" pitchFamily="2" charset="-122"/>
                  </a:rPr>
                  <a:t>明文或密文的第</a:t>
                </a:r>
                <a14:m>
                  <m:oMath xmlns:m="http://schemas.openxmlformats.org/officeDocument/2006/math">
                    <m:r>
                      <a:rPr lang="en-US" altLang="zh-CN" sz="2000" b="1" i="1" kern="0" dirty="0" smtClean="0">
                        <a:solidFill>
                          <a:srgbClr val="000000"/>
                        </a:solidFill>
                        <a:latin typeface="Cambria Math" panose="02040503050406030204" pitchFamily="18" charset="0"/>
                        <a:ea typeface="宋体" panose="02010600030101010101" pitchFamily="2" charset="-122"/>
                      </a:rPr>
                      <m:t>𝒊</m:t>
                    </m:r>
                  </m:oMath>
                </a14:m>
                <a:r>
                  <a:rPr lang="zh-CN" altLang="en-US" sz="2000" b="1" kern="0" dirty="0">
                    <a:solidFill>
                      <a:srgbClr val="000000"/>
                    </a:solidFill>
                    <a:ea typeface="宋体" panose="02010600030101010101" pitchFamily="2" charset="-122"/>
                  </a:rPr>
                  <a:t>个分组能共用一种随机访问的方式处理</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适用于只需要破解其中的某一块密文情况，例如存储转发，整盘加密</a:t>
                </a:r>
                <a:r>
                  <a:rPr lang="en-US" altLang="zh-CN" sz="2000" b="1" kern="0" dirty="0">
                    <a:solidFill>
                      <a:srgbClr val="000000"/>
                    </a:solidFill>
                    <a:ea typeface="宋体" panose="02010600030101010101" pitchFamily="2" charset="-122"/>
                  </a:rPr>
                  <a:t>)</a:t>
                </a:r>
                <a:r>
                  <a:rPr lang="zh-CN" altLang="en-US" sz="2000" b="1" kern="0" dirty="0">
                    <a:solidFill>
                      <a:srgbClr val="000000"/>
                    </a:solidFill>
                    <a:ea typeface="宋体" panose="02010600030101010101" pitchFamily="2" charset="-122"/>
                  </a:rPr>
                  <a:t>。</a:t>
                </a:r>
                <a:endParaRPr lang="en-US" altLang="zh-CN" sz="2000" b="1" kern="0" dirty="0">
                  <a:solidFill>
                    <a:srgbClr val="000000"/>
                  </a:solidFill>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611560" y="620688"/>
                <a:ext cx="7797552" cy="4536504"/>
              </a:xfrm>
              <a:prstGeom prst="rect">
                <a:avLst/>
              </a:prstGeom>
              <a:blipFill rotWithShape="1">
                <a:blip r:embed="rId1"/>
                <a:stretch>
                  <a:fillRect l="-1" t="-6" r="6" b="-2247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7.6 </a:t>
            </a:r>
            <a:r>
              <a:rPr lang="zh-CN" altLang="en-US" sz="2000" dirty="0">
                <a:solidFill>
                  <a:srgbClr val="4F56AD"/>
                </a:solidFill>
                <a:latin typeface="黑体" panose="02010609060101010101" pitchFamily="49" charset="-122"/>
              </a:rPr>
              <a:t>计数器模式</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611560" y="965350"/>
            <a:ext cx="77975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ea typeface="宋体" panose="02010600030101010101" pitchFamily="2" charset="-122"/>
              </a:rPr>
              <a:t>可证明安全性：</a:t>
            </a:r>
            <a:r>
              <a:rPr lang="zh-CN" altLang="en-US" sz="2000" b="1" kern="0" dirty="0">
                <a:solidFill>
                  <a:srgbClr val="000000"/>
                </a:solidFill>
                <a:ea typeface="宋体" panose="02010600030101010101" pitchFamily="2" charset="-122"/>
              </a:rPr>
              <a:t>能够证明</a:t>
            </a:r>
            <a:r>
              <a:rPr lang="en-US" altLang="zh-CN" sz="2000" b="1" kern="0" dirty="0">
                <a:solidFill>
                  <a:srgbClr val="000000"/>
                </a:solidFill>
                <a:ea typeface="宋体" panose="02010600030101010101" pitchFamily="2" charset="-122"/>
              </a:rPr>
              <a:t>CTR</a:t>
            </a:r>
            <a:r>
              <a:rPr lang="zh-CN" altLang="en-US" sz="2000" b="1" kern="0" dirty="0">
                <a:solidFill>
                  <a:srgbClr val="000000"/>
                </a:solidFill>
                <a:ea typeface="宋体" panose="02010600030101010101" pitchFamily="2" charset="-122"/>
              </a:rPr>
              <a:t>模式至少和本节讨论的其他模式一样安全。</a:t>
            </a:r>
            <a:endParaRPr lang="en-US" altLang="zh-CN" sz="2000" b="1" kern="0" dirty="0">
              <a:solidFill>
                <a:srgbClr val="000000"/>
              </a:solidFill>
              <a:ea typeface="宋体" panose="02010600030101010101" pitchFamily="2" charset="-122"/>
            </a:endParaRPr>
          </a:p>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FF0000"/>
                </a:solidFill>
                <a:ea typeface="宋体" panose="02010600030101010101" pitchFamily="2" charset="-122"/>
              </a:rPr>
              <a:t>简单性：</a:t>
            </a:r>
            <a:r>
              <a:rPr lang="zh-CN" altLang="en-US" sz="2000" b="1" kern="0" dirty="0">
                <a:solidFill>
                  <a:srgbClr val="000000"/>
                </a:solidFill>
                <a:ea typeface="宋体" panose="02010600030101010101" pitchFamily="2" charset="-122"/>
              </a:rPr>
              <a:t>与</a:t>
            </a:r>
            <a:r>
              <a:rPr lang="en-US" altLang="zh-CN" sz="2000" b="1" kern="0" dirty="0">
                <a:solidFill>
                  <a:srgbClr val="000000"/>
                </a:solidFill>
                <a:ea typeface="宋体" panose="02010600030101010101" pitchFamily="2" charset="-122"/>
              </a:rPr>
              <a:t>ECB</a:t>
            </a:r>
            <a:r>
              <a:rPr lang="zh-CN" altLang="en-US" sz="2000" b="1" kern="0" dirty="0">
                <a:solidFill>
                  <a:srgbClr val="000000"/>
                </a:solidFill>
                <a:ea typeface="宋体" panose="02010600030101010101" pitchFamily="2" charset="-122"/>
              </a:rPr>
              <a:t>和</a:t>
            </a:r>
            <a:r>
              <a:rPr lang="en-US" altLang="zh-CN" sz="2000" b="1" kern="0" dirty="0">
                <a:solidFill>
                  <a:srgbClr val="000000"/>
                </a:solidFill>
                <a:ea typeface="宋体" panose="02010600030101010101" pitchFamily="2" charset="-122"/>
              </a:rPr>
              <a:t>CBC</a:t>
            </a:r>
            <a:r>
              <a:rPr lang="zh-CN" altLang="en-US" sz="2000" b="1" kern="0" dirty="0">
                <a:solidFill>
                  <a:srgbClr val="000000"/>
                </a:solidFill>
                <a:ea typeface="宋体" panose="02010600030101010101" pitchFamily="2" charset="-122"/>
              </a:rPr>
              <a:t>不同，</a:t>
            </a:r>
            <a:r>
              <a:rPr lang="en-US" altLang="zh-CN" sz="2000" b="1" kern="0" dirty="0">
                <a:solidFill>
                  <a:srgbClr val="000000"/>
                </a:solidFill>
                <a:ea typeface="宋体" panose="02010600030101010101" pitchFamily="2" charset="-122"/>
              </a:rPr>
              <a:t>CTR</a:t>
            </a:r>
            <a:r>
              <a:rPr lang="zh-CN" altLang="en-US" sz="2000" b="1" kern="0" dirty="0">
                <a:solidFill>
                  <a:srgbClr val="000000"/>
                </a:solidFill>
                <a:ea typeface="宋体" panose="02010600030101010101" pitchFamily="2" charset="-122"/>
              </a:rPr>
              <a:t>模式只要求实现加密算法并不要求实现解密算法。</a:t>
            </a:r>
            <a:endParaRPr lang="en-US" altLang="zh-CN" sz="2000" b="1" kern="0" dirty="0">
              <a:solidFill>
                <a:srgbClr val="000000"/>
              </a:solidFill>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7.6 </a:t>
            </a:r>
            <a:r>
              <a:rPr lang="zh-CN" altLang="en-US" sz="2000" dirty="0">
                <a:solidFill>
                  <a:srgbClr val="4F56AD"/>
                </a:solidFill>
                <a:latin typeface="黑体" panose="02010609060101010101" pitchFamily="49" charset="-122"/>
              </a:rPr>
              <a:t>计数器模式</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67544" y="548680"/>
            <a:ext cx="8229600"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下表为对这些模式的总结：</a:t>
            </a:r>
            <a:endParaRPr lang="en-US" altLang="zh-CN" sz="2000" b="1" kern="0" dirty="0">
              <a:solidFill>
                <a:srgbClr val="000000"/>
              </a:solidFill>
              <a:latin typeface="Tahoma" panose="020B0604030504040204"/>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7.6 </a:t>
            </a:r>
            <a:r>
              <a:rPr lang="zh-CN" altLang="en-US" sz="2000" dirty="0">
                <a:solidFill>
                  <a:srgbClr val="4F56AD"/>
                </a:solidFill>
                <a:latin typeface="黑体" panose="02010609060101010101" pitchFamily="49" charset="-122"/>
              </a:rPr>
              <a:t>计数器模式</a:t>
            </a:r>
            <a:endParaRPr lang="zh-CN" altLang="en-US" sz="2000" dirty="0">
              <a:solidFill>
                <a:srgbClr val="4F56AD"/>
              </a:solidFill>
              <a:latin typeface="黑体" panose="02010609060101010101" pitchFamily="49" charset="-122"/>
            </a:endParaRPr>
          </a:p>
        </p:txBody>
      </p:sp>
      <p:graphicFrame>
        <p:nvGraphicFramePr>
          <p:cNvPr id="6" name="表格 5"/>
          <p:cNvGraphicFramePr>
            <a:graphicFrameLocks noGrp="1"/>
          </p:cNvGraphicFramePr>
          <p:nvPr/>
        </p:nvGraphicFramePr>
        <p:xfrm>
          <a:off x="395536" y="1268760"/>
          <a:ext cx="8280920" cy="3997960"/>
        </p:xfrm>
        <a:graphic>
          <a:graphicData uri="http://schemas.openxmlformats.org/drawingml/2006/table">
            <a:tbl>
              <a:tblPr firstRow="1" bandRow="1">
                <a:tableStyleId>{5C22544A-7EE6-4342-B048-85BDC9FD1C3A}</a:tableStyleId>
              </a:tblPr>
              <a:tblGrid>
                <a:gridCol w="2000568"/>
                <a:gridCol w="3328024"/>
                <a:gridCol w="2952328"/>
              </a:tblGrid>
              <a:tr h="370840">
                <a:tc>
                  <a:txBody>
                    <a:bodyPr/>
                    <a:lstStyle/>
                    <a:p>
                      <a:r>
                        <a:rPr lang="zh-CN" altLang="en-US" dirty="0"/>
                        <a:t>模式</a:t>
                      </a:r>
                      <a:endParaRPr lang="zh-CN" altLang="en-US" dirty="0"/>
                    </a:p>
                  </a:txBody>
                  <a:tcPr/>
                </a:tc>
                <a:tc>
                  <a:txBody>
                    <a:bodyPr/>
                    <a:lstStyle/>
                    <a:p>
                      <a:r>
                        <a:rPr lang="zh-CN" altLang="en-US" dirty="0"/>
                        <a:t>描述</a:t>
                      </a:r>
                      <a:endParaRPr lang="zh-CN" altLang="en-US" dirty="0"/>
                    </a:p>
                  </a:txBody>
                  <a:tcPr/>
                </a:tc>
                <a:tc>
                  <a:txBody>
                    <a:bodyPr/>
                    <a:lstStyle/>
                    <a:p>
                      <a:r>
                        <a:rPr lang="zh-CN" altLang="en-US" dirty="0"/>
                        <a:t>典型应用</a:t>
                      </a:r>
                      <a:endParaRPr lang="zh-CN" altLang="en-US" dirty="0"/>
                    </a:p>
                  </a:txBody>
                  <a:tcPr/>
                </a:tc>
              </a:tr>
              <a:tr h="370840">
                <a:tc>
                  <a:txBody>
                    <a:bodyPr/>
                    <a:lstStyle/>
                    <a:p>
                      <a:r>
                        <a:rPr lang="zh-CN" altLang="en-US" sz="1600" dirty="0"/>
                        <a:t>电码本</a:t>
                      </a:r>
                      <a:r>
                        <a:rPr lang="en-US" altLang="zh-CN" sz="1600" dirty="0"/>
                        <a:t>(ECB)</a:t>
                      </a:r>
                      <a:endParaRPr lang="zh-CN" altLang="en-US" sz="1600" dirty="0"/>
                    </a:p>
                  </a:txBody>
                  <a:tcPr/>
                </a:tc>
                <a:tc>
                  <a:txBody>
                    <a:bodyPr/>
                    <a:lstStyle/>
                    <a:p>
                      <a:r>
                        <a:rPr lang="zh-CN" altLang="en-US" sz="1600" dirty="0"/>
                        <a:t>用相同的秘钥分别对明文分组独自加密</a:t>
                      </a:r>
                      <a:endParaRPr lang="zh-CN" altLang="en-US" sz="1600" dirty="0"/>
                    </a:p>
                  </a:txBody>
                  <a:tcPr/>
                </a:tc>
                <a:tc>
                  <a:txBody>
                    <a:bodyPr/>
                    <a:lstStyle/>
                    <a:p>
                      <a:r>
                        <a:rPr lang="zh-CN" altLang="en-US" sz="1600" dirty="0"/>
                        <a:t>单个数据的安全传输</a:t>
                      </a:r>
                      <a:r>
                        <a:rPr lang="en-US" altLang="zh-CN" sz="1600" dirty="0"/>
                        <a:t>(</a:t>
                      </a:r>
                      <a:r>
                        <a:rPr lang="zh-CN" altLang="en-US" sz="1600" dirty="0"/>
                        <a:t>如一个加密秘钥</a:t>
                      </a:r>
                      <a:r>
                        <a:rPr lang="en-US" altLang="zh-CN" sz="1600" dirty="0"/>
                        <a:t>)</a:t>
                      </a:r>
                      <a:endParaRPr lang="zh-CN" altLang="en-US" sz="1600" dirty="0"/>
                    </a:p>
                  </a:txBody>
                  <a:tcPr/>
                </a:tc>
              </a:tr>
              <a:tr h="370840">
                <a:tc>
                  <a:txBody>
                    <a:bodyPr/>
                    <a:lstStyle/>
                    <a:p>
                      <a:r>
                        <a:rPr lang="zh-CN" altLang="en-US" sz="1600" dirty="0"/>
                        <a:t>密文分组连接</a:t>
                      </a:r>
                      <a:r>
                        <a:rPr lang="en-US" altLang="zh-CN" sz="1600" dirty="0"/>
                        <a:t>(CBC)</a:t>
                      </a:r>
                      <a:endParaRPr lang="zh-CN" altLang="en-US" sz="1600" dirty="0"/>
                    </a:p>
                  </a:txBody>
                  <a:tcPr/>
                </a:tc>
                <a:tc>
                  <a:txBody>
                    <a:bodyPr/>
                    <a:lstStyle/>
                    <a:p>
                      <a:r>
                        <a:rPr lang="zh-CN" altLang="en-US" sz="1600" dirty="0"/>
                        <a:t>加密算法的输入是上一个密文组和下一个明文组的异或</a:t>
                      </a:r>
                      <a:endParaRPr lang="zh-CN" altLang="en-US" sz="1600" dirty="0"/>
                    </a:p>
                  </a:txBody>
                  <a:tcPr/>
                </a:tc>
                <a:tc>
                  <a:txBody>
                    <a:bodyPr/>
                    <a:lstStyle/>
                    <a:p>
                      <a:r>
                        <a:rPr lang="zh-CN" altLang="en-US" sz="1600" dirty="0"/>
                        <a:t>面向分组的通用传输认证</a:t>
                      </a:r>
                      <a:endParaRPr lang="zh-CN" altLang="en-US" sz="1600" dirty="0"/>
                    </a:p>
                  </a:txBody>
                  <a:tcPr/>
                </a:tc>
              </a:tr>
              <a:tr h="370840">
                <a:tc>
                  <a:txBody>
                    <a:bodyPr/>
                    <a:lstStyle/>
                    <a:p>
                      <a:r>
                        <a:rPr lang="zh-CN" altLang="en-US" sz="1600" dirty="0"/>
                        <a:t>密文反馈</a:t>
                      </a:r>
                      <a:r>
                        <a:rPr lang="en-US" altLang="zh-CN" sz="1600" dirty="0"/>
                        <a:t>(CFB)</a:t>
                      </a:r>
                      <a:endParaRPr lang="zh-CN" altLang="en-US" sz="1600" dirty="0"/>
                    </a:p>
                  </a:txBody>
                  <a:tcPr/>
                </a:tc>
                <a:tc>
                  <a:txBody>
                    <a:bodyPr/>
                    <a:lstStyle/>
                    <a:p>
                      <a:r>
                        <a:rPr lang="zh-CN" altLang="en-US" sz="1600" dirty="0"/>
                        <a:t>一次处理</a:t>
                      </a:r>
                      <a:r>
                        <a:rPr lang="en-US" altLang="zh-CN" sz="1600" dirty="0"/>
                        <a:t>s</a:t>
                      </a:r>
                      <a:r>
                        <a:rPr lang="zh-CN" altLang="en-US" sz="1600" dirty="0"/>
                        <a:t>位，上一块密文作为加密算法的输入，产生的伪随机数输出与明文异或作为下一单元的密文</a:t>
                      </a:r>
                      <a:endParaRPr lang="zh-CN" altLang="en-US" sz="1600" dirty="0"/>
                    </a:p>
                  </a:txBody>
                  <a:tcPr/>
                </a:tc>
                <a:tc>
                  <a:txBody>
                    <a:bodyPr/>
                    <a:lstStyle/>
                    <a:p>
                      <a:r>
                        <a:rPr lang="zh-CN" altLang="en-US" sz="1600" dirty="0"/>
                        <a:t>面向数据流的通用传输认证</a:t>
                      </a:r>
                      <a:endParaRPr lang="zh-CN" altLang="en-US" sz="1600" dirty="0"/>
                    </a:p>
                  </a:txBody>
                  <a:tcPr/>
                </a:tc>
              </a:tr>
              <a:tr h="370840">
                <a:tc>
                  <a:txBody>
                    <a:bodyPr/>
                    <a:lstStyle/>
                    <a:p>
                      <a:r>
                        <a:rPr lang="zh-CN" altLang="en-US" sz="1600" dirty="0"/>
                        <a:t>输出反馈</a:t>
                      </a:r>
                      <a:r>
                        <a:rPr lang="en-US" altLang="zh-CN" sz="1600" dirty="0"/>
                        <a:t>(OFB)</a:t>
                      </a:r>
                      <a:endParaRPr lang="zh-CN" altLang="en-US" sz="1600" dirty="0"/>
                    </a:p>
                  </a:txBody>
                  <a:tcPr/>
                </a:tc>
                <a:tc>
                  <a:txBody>
                    <a:bodyPr/>
                    <a:lstStyle/>
                    <a:p>
                      <a:r>
                        <a:rPr lang="zh-CN" altLang="en-US" sz="1600" dirty="0"/>
                        <a:t>与</a:t>
                      </a:r>
                      <a:r>
                        <a:rPr lang="en-US" altLang="zh-CN" sz="1600" dirty="0"/>
                        <a:t>CFB</a:t>
                      </a:r>
                      <a:r>
                        <a:rPr lang="zh-CN" altLang="en-US" sz="1600" dirty="0"/>
                        <a:t>相似，只是加密算法的输入是上一次加密的输出，且使用整个分组</a:t>
                      </a:r>
                      <a:endParaRPr lang="zh-CN" altLang="en-US" sz="1600" dirty="0"/>
                    </a:p>
                  </a:txBody>
                  <a:tcPr/>
                </a:tc>
                <a:tc>
                  <a:txBody>
                    <a:bodyPr/>
                    <a:lstStyle/>
                    <a:p>
                      <a:r>
                        <a:rPr lang="zh-CN" altLang="en-US" sz="1600" dirty="0"/>
                        <a:t>噪声信道上的数据流的传输</a:t>
                      </a:r>
                      <a:r>
                        <a:rPr lang="en-US" altLang="zh-CN" sz="1600" dirty="0"/>
                        <a:t>(</a:t>
                      </a:r>
                      <a:r>
                        <a:rPr lang="zh-CN" altLang="en-US" sz="1600" dirty="0"/>
                        <a:t>如卫星通信</a:t>
                      </a:r>
                      <a:r>
                        <a:rPr lang="en-US" altLang="zh-CN" sz="1600" dirty="0"/>
                        <a:t>)</a:t>
                      </a:r>
                      <a:endParaRPr lang="zh-CN" altLang="en-US" sz="1600" dirty="0"/>
                    </a:p>
                  </a:txBody>
                  <a:tcPr/>
                </a:tc>
              </a:tr>
              <a:tr h="370840">
                <a:tc>
                  <a:txBody>
                    <a:bodyPr/>
                    <a:lstStyle/>
                    <a:p>
                      <a:r>
                        <a:rPr lang="zh-CN" altLang="en-US" sz="1600" dirty="0"/>
                        <a:t>计数器</a:t>
                      </a:r>
                      <a:r>
                        <a:rPr lang="en-US" altLang="zh-CN" sz="1600" dirty="0"/>
                        <a:t>(CTR)</a:t>
                      </a:r>
                      <a:endParaRPr lang="zh-CN" altLang="en-US" sz="1600" dirty="0"/>
                    </a:p>
                  </a:txBody>
                  <a:tcPr/>
                </a:tc>
                <a:tc>
                  <a:txBody>
                    <a:bodyPr/>
                    <a:lstStyle/>
                    <a:p>
                      <a:r>
                        <a:rPr lang="zh-CN" altLang="en-US" sz="1600" dirty="0"/>
                        <a:t>每个明文分组都与一个经过加密的计数器相异或。对每个后续分组计数器递增</a:t>
                      </a:r>
                      <a:endParaRPr lang="zh-CN" altLang="en-US" sz="1600" dirty="0"/>
                    </a:p>
                  </a:txBody>
                  <a:tcPr/>
                </a:tc>
                <a:tc>
                  <a:txBody>
                    <a:bodyPr/>
                    <a:lstStyle/>
                    <a:p>
                      <a:r>
                        <a:rPr lang="zh-CN" altLang="en-US" sz="1600" dirty="0"/>
                        <a:t>面向分组的通用传输</a:t>
                      </a:r>
                      <a:endParaRPr lang="en-US" altLang="zh-CN" sz="1600" dirty="0"/>
                    </a:p>
                    <a:p>
                      <a:r>
                        <a:rPr lang="zh-CN" altLang="en-US" sz="1600" dirty="0"/>
                        <a:t>用于高速需求</a:t>
                      </a:r>
                      <a:endParaRPr lang="zh-CN" altLang="en-US" sz="1600" dirty="0"/>
                    </a:p>
                  </a:txBody>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48072"/>
                <a:ext cx="8229600" cy="5661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Tahoma" panose="020B0604030504040204"/>
                  </a:rPr>
                  <a:t>能否约化为单词加密？</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考虑下述说法：对所有的</a:t>
                </a:r>
                <a:r>
                  <a:rPr lang="en-US" altLang="zh-CN" sz="2000" b="1" kern="0" dirty="0">
                    <a:solidFill>
                      <a:srgbClr val="000000"/>
                    </a:solidFill>
                    <a:latin typeface="Tahoma" panose="020B0604030504040204"/>
                    <a:ea typeface="宋体" panose="02010600030101010101" pitchFamily="2" charset="-122"/>
                  </a:rPr>
                  <a:t>56</a:t>
                </a:r>
                <a:r>
                  <a:rPr lang="zh-CN" altLang="en-US" sz="2000" b="1" kern="0" dirty="0">
                    <a:solidFill>
                      <a:srgbClr val="000000"/>
                    </a:solidFill>
                    <a:latin typeface="Tahoma" panose="020B0604030504040204"/>
                    <a:ea typeface="宋体" panose="02010600030101010101" pitchFamily="2" charset="-122"/>
                  </a:rPr>
                  <a:t>位密钥，给定</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𝟐</m:t>
                        </m:r>
                      </m:sub>
                    </m:sSub>
                  </m:oMath>
                </a14:m>
                <a:r>
                  <a:rPr lang="zh-CN" altLang="en-US" sz="2000" b="1" kern="0" dirty="0">
                    <a:solidFill>
                      <a:srgbClr val="000000"/>
                    </a:solidFill>
                    <a:latin typeface="Tahoma" panose="020B0604030504040204"/>
                    <a:ea typeface="宋体" panose="02010600030101010101" pitchFamily="2" charset="-122"/>
                  </a:rPr>
                  <a:t>，可能存在密钥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𝟑</m:t>
                        </m:r>
                      </m:sub>
                    </m:sSub>
                  </m:oMath>
                </a14:m>
                <a:r>
                  <a:rPr lang="zh-CN" altLang="en-US" sz="2000" b="1" kern="0" dirty="0">
                    <a:solidFill>
                      <a:srgbClr val="000000"/>
                    </a:solidFill>
                    <a:latin typeface="Tahoma" panose="020B0604030504040204"/>
                    <a:ea typeface="宋体" panose="02010600030101010101" pitchFamily="2" charset="-122"/>
                  </a:rPr>
                  <a:t>使得：</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𝑷</m:t>
                              </m:r>
                            </m:e>
                          </m:d>
                        </m:e>
                      </m:d>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𝑬</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𝟑</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𝑷</m:t>
                      </m:r>
                      <m:r>
                        <a:rPr lang="en-US" altLang="zh-CN" sz="2000" b="1" i="1" kern="0" smtClean="0">
                          <a:solidFill>
                            <a:srgbClr val="000000"/>
                          </a:solidFill>
                          <a:latin typeface="Cambria Math" panose="02040503050406030204"/>
                          <a:ea typeface="宋体" panose="02010600030101010101" pitchFamily="2" charset="-122"/>
                        </a:rPr>
                        <m:t>)</m:t>
                      </m:r>
                    </m:oMath>
                  </m:oMathPara>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若该说法成立，两层加密，实际上不管用</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进行了多少次加密运算，都是没有用的，因为它的效果等同于用一个密钥进行一次</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加密的效果。</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结论：双重</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所对应的映射不能为单</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所定义。</a:t>
                </a:r>
                <a:endParaRPr lang="en-AU" altLang="zh-CN" sz="24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48072"/>
                <a:ext cx="8229600" cy="5661248"/>
              </a:xfrm>
              <a:prstGeom prst="rect">
                <a:avLst/>
              </a:prstGeom>
              <a:blipFill rotWithShape="1">
                <a:blip r:embed="rId1"/>
                <a:stretch>
                  <a:fillRect l="-2" t="-7" r="2" b="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7.1 </a:t>
            </a:r>
            <a:r>
              <a:rPr lang="zh-CN" altLang="en-US" sz="2000" dirty="0">
                <a:solidFill>
                  <a:srgbClr val="4F56AD"/>
                </a:solidFill>
                <a:latin typeface="黑体" panose="02010609060101010101" pitchFamily="49" charset="-122"/>
              </a:rPr>
              <a:t>多重加密与三重</a:t>
            </a:r>
            <a:r>
              <a:rPr lang="en-US" altLang="zh-CN" sz="2000" dirty="0">
                <a:solidFill>
                  <a:srgbClr val="4F56AD"/>
                </a:solidFill>
                <a:latin typeface="黑体" panose="02010609060101010101" pitchFamily="49" charset="-122"/>
              </a:rPr>
              <a:t>DES</a:t>
            </a:r>
            <a:endParaRPr lang="en-US" altLang="zh-CN" sz="2000" dirty="0">
              <a:solidFill>
                <a:srgbClr val="4F56AD"/>
              </a:solidFill>
              <a:latin typeface="黑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4067944" y="965350"/>
            <a:ext cx="4341168"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ea typeface="宋体" panose="02010600030101010101" pitchFamily="2" charset="-122"/>
              </a:rPr>
              <a:t>除了</a:t>
            </a:r>
            <a:r>
              <a:rPr lang="en-US" altLang="zh-CN" sz="2000" b="1" kern="0" dirty="0">
                <a:solidFill>
                  <a:srgbClr val="000000"/>
                </a:solidFill>
                <a:ea typeface="宋体" panose="02010600030101010101" pitchFamily="2" charset="-122"/>
              </a:rPr>
              <a:t>ECB</a:t>
            </a:r>
            <a:r>
              <a:rPr lang="zh-CN" altLang="en-US" sz="2000" b="1" kern="0" dirty="0">
                <a:solidFill>
                  <a:srgbClr val="000000"/>
                </a:solidFill>
                <a:ea typeface="宋体" panose="02010600030101010101" pitchFamily="2" charset="-122"/>
              </a:rPr>
              <a:t>模式外，</a:t>
            </a:r>
            <a:r>
              <a:rPr lang="en-US" altLang="zh-CN" sz="2000" b="1" kern="0" dirty="0">
                <a:solidFill>
                  <a:srgbClr val="000000"/>
                </a:solidFill>
                <a:ea typeface="宋体" panose="02010600030101010101" pitchFamily="2" charset="-122"/>
              </a:rPr>
              <a:t>NIST</a:t>
            </a:r>
            <a:r>
              <a:rPr lang="zh-CN" altLang="en-US" sz="2000" b="1" kern="0" dirty="0">
                <a:solidFill>
                  <a:srgbClr val="000000"/>
                </a:solidFill>
                <a:ea typeface="宋体" panose="02010600030101010101" pitchFamily="2" charset="-122"/>
              </a:rPr>
              <a:t>批准的所有分组密码工作模式都含有反馈。如左图所示。</a:t>
            </a: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ea typeface="宋体" panose="02010600030101010101" pitchFamily="2" charset="-122"/>
              </a:rPr>
              <a:t>反馈：输入寄存器（</a:t>
            </a:r>
            <a:r>
              <a:rPr lang="en-US" altLang="zh-CN" sz="2000" b="1" kern="0" dirty="0">
                <a:solidFill>
                  <a:srgbClr val="000000"/>
                </a:solidFill>
                <a:ea typeface="宋体" panose="02010600030101010101" pitchFamily="2" charset="-122"/>
              </a:rPr>
              <a:t>Input register</a:t>
            </a:r>
            <a:r>
              <a:rPr lang="zh-CN" altLang="en-US" sz="2000" b="1" kern="0" dirty="0">
                <a:solidFill>
                  <a:srgbClr val="000000"/>
                </a:solidFill>
                <a:ea typeface="宋体" panose="02010600030101010101" pitchFamily="2" charset="-122"/>
              </a:rPr>
              <a:t>）由反馈机制每次更新一个分组</a:t>
            </a:r>
            <a:endParaRPr lang="en-US" altLang="zh-CN" sz="2000" b="1" kern="0" dirty="0">
              <a:solidFill>
                <a:srgbClr val="000000"/>
              </a:solidFill>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7.6 </a:t>
            </a:r>
            <a:r>
              <a:rPr lang="zh-CN" altLang="en-US" sz="2000" dirty="0">
                <a:solidFill>
                  <a:srgbClr val="4F56AD"/>
                </a:solidFill>
                <a:latin typeface="黑体" panose="02010609060101010101" pitchFamily="49" charset="-122"/>
              </a:rPr>
              <a:t>计数器模式</a:t>
            </a:r>
            <a:endParaRPr lang="zh-CN" altLang="en-US" sz="2000" dirty="0">
              <a:solidFill>
                <a:srgbClr val="4F56AD"/>
              </a:solidFill>
              <a:latin typeface="黑体" panose="02010609060101010101" pitchFamily="49" charset="-122"/>
            </a:endParaRPr>
          </a:p>
        </p:txBody>
      </p:sp>
      <p:pic>
        <p:nvPicPr>
          <p:cNvPr id="6" name="Picture 3" descr="f8.pdf"/>
          <p:cNvPicPr>
            <a:picLocks noChangeAspect="1"/>
          </p:cNvPicPr>
          <p:nvPr/>
        </p:nvPicPr>
        <p:blipFill>
          <a:blip r:embed="rId1"/>
          <a:srcRect/>
          <a:stretch>
            <a:fillRect/>
          </a:stretch>
        </p:blipFill>
        <p:spPr bwMode="auto">
          <a:xfrm>
            <a:off x="-108520" y="6308"/>
            <a:ext cx="5299075" cy="6858000"/>
          </a:xfrm>
          <a:prstGeom prst="rect">
            <a:avLst/>
          </a:prstGeom>
          <a:noFill/>
          <a:ln w="9525">
            <a:noFill/>
            <a:miter lim="800000"/>
            <a:headEnd/>
            <a:tailEnd/>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611560" y="965350"/>
            <a:ext cx="77975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457200"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ea typeface="宋体" panose="02010600030101010101" pitchFamily="2" charset="-122"/>
              </a:rPr>
              <a:t>将加密函数看成从输入寄存器取输入，而把输出存在输出寄存器中，其中输入寄存器的长度等于加密分组长度。</a:t>
            </a: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ea typeface="宋体" panose="02010600030101010101" pitchFamily="2" charset="-122"/>
              </a:rPr>
              <a:t>输入寄存器由反馈机制每次更新一个分组。每次更新后，加密算法执行一次，结果放在输出寄存器中。同时访问明文分组。</a:t>
            </a:r>
            <a:endParaRPr lang="en-US" altLang="zh-CN" sz="2000" b="1" kern="0" dirty="0">
              <a:solidFill>
                <a:srgbClr val="000000"/>
              </a:solidFill>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ea typeface="宋体" panose="02010600030101010101" pitchFamily="2" charset="-122"/>
              </a:rPr>
              <a:t>注意，</a:t>
            </a:r>
            <a:r>
              <a:rPr lang="en-US" altLang="zh-CN" sz="2000" b="1" kern="0" dirty="0">
                <a:solidFill>
                  <a:srgbClr val="000000"/>
                </a:solidFill>
                <a:ea typeface="宋体" panose="02010600030101010101" pitchFamily="2" charset="-122"/>
              </a:rPr>
              <a:t>OFB</a:t>
            </a:r>
            <a:r>
              <a:rPr lang="zh-CN" altLang="en-US" sz="2000" b="1" kern="0" dirty="0">
                <a:solidFill>
                  <a:srgbClr val="000000"/>
                </a:solidFill>
                <a:ea typeface="宋体" panose="02010600030101010101" pitchFamily="2" charset="-122"/>
              </a:rPr>
              <a:t>和</a:t>
            </a:r>
            <a:r>
              <a:rPr lang="en-US" altLang="zh-CN" sz="2000" b="1" kern="0" dirty="0">
                <a:solidFill>
                  <a:srgbClr val="000000"/>
                </a:solidFill>
                <a:ea typeface="宋体" panose="02010600030101010101" pitchFamily="2" charset="-122"/>
              </a:rPr>
              <a:t>CTR</a:t>
            </a:r>
            <a:r>
              <a:rPr lang="zh-CN" altLang="en-US" sz="2000" b="1" kern="0" dirty="0">
                <a:solidFill>
                  <a:srgbClr val="000000"/>
                </a:solidFill>
                <a:ea typeface="宋体" panose="02010600030101010101" pitchFamily="2" charset="-122"/>
              </a:rPr>
              <a:t>模式的输出独立于明文和密文。因此，它们是流密码的自然候选算法，通过</a:t>
            </a:r>
            <a:r>
              <a:rPr lang="en-US" altLang="zh-CN" sz="2000" b="1" kern="0" dirty="0">
                <a:solidFill>
                  <a:srgbClr val="000000"/>
                </a:solidFill>
                <a:ea typeface="宋体" panose="02010600030101010101" pitchFamily="2" charset="-122"/>
              </a:rPr>
              <a:t>XOR</a:t>
            </a:r>
            <a:r>
              <a:rPr lang="zh-CN" altLang="en-US" sz="2000" b="1" kern="0" dirty="0">
                <a:solidFill>
                  <a:srgbClr val="000000"/>
                </a:solidFill>
                <a:ea typeface="宋体" panose="02010600030101010101" pitchFamily="2" charset="-122"/>
              </a:rPr>
              <a:t>运算每次加密一个明文。</a:t>
            </a:r>
            <a:endParaRPr lang="en-US" altLang="zh-CN" sz="2000" b="1" kern="0" dirty="0">
              <a:solidFill>
                <a:srgbClr val="000000"/>
              </a:solidFill>
              <a:ea typeface="宋体" panose="02010600030101010101" pitchFamily="2" charset="-122"/>
            </a:endParaRPr>
          </a:p>
        </p:txBody>
      </p:sp>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7.6 </a:t>
            </a:r>
            <a:r>
              <a:rPr lang="zh-CN" altLang="en-US" sz="2000" dirty="0">
                <a:solidFill>
                  <a:srgbClr val="4F56AD"/>
                </a:solidFill>
                <a:latin typeface="黑体" panose="02010609060101010101" pitchFamily="49" charset="-122"/>
              </a:rPr>
              <a:t>计数器模式</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720080"/>
                <a:ext cx="8229600" cy="52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mn-ea"/>
                  </a:rPr>
                  <a:t>中间相遇攻击</a:t>
                </a:r>
                <a:endParaRPr lang="en-US" altLang="zh-CN" sz="2000" b="1" kern="0" dirty="0">
                  <a:solidFill>
                    <a:srgbClr val="000000"/>
                  </a:solidFill>
                  <a:latin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中间相遇攻击不依赖于</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的任何特殊性质，对所有分组密码都有效。</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                   它基于如下观察，假设：</a:t>
                </a:r>
                <a14:m>
                  <m:oMath xmlns:m="http://schemas.openxmlformats.org/officeDocument/2006/math">
                    <m:r>
                      <a:rPr lang="en-US" altLang="zh-CN" sz="2000" b="1" i="0" kern="0" smtClean="0">
                        <a:solidFill>
                          <a:srgbClr val="000000"/>
                        </a:solidFill>
                        <a:latin typeface="Cambria Math" panose="02040503050406030204"/>
                        <a:ea typeface="宋体" panose="02010600030101010101" pitchFamily="2" charset="-122"/>
                      </a:rPr>
                      <m:t>𝐂</m:t>
                    </m:r>
                    <m:r>
                      <a:rPr lang="en-US" altLang="zh-CN" sz="2000" b="1" i="0"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𝑬</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𝑷</m:t>
                        </m:r>
                      </m:e>
                    </m:d>
                    <m:r>
                      <a:rPr lang="en-US" altLang="zh-CN" sz="2000" b="1" i="1" kern="0" smtClean="0">
                        <a:solidFill>
                          <a:srgbClr val="000000"/>
                        </a:solidFill>
                        <a:latin typeface="Cambria Math" panose="02040503050406030204"/>
                        <a:ea typeface="宋体" panose="02010600030101010101" pitchFamily="2" charset="-122"/>
                      </a:rPr>
                      <m:t>)</m:t>
                    </m:r>
                  </m:oMath>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                   则：</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𝑿</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𝑬</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𝑷</m:t>
                        </m:r>
                      </m:e>
                    </m:d>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𝑫</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𝑪</m:t>
                    </m:r>
                    <m:r>
                      <a:rPr lang="en-US" altLang="zh-CN" sz="2000" b="1" i="1" kern="0" smtClean="0">
                        <a:solidFill>
                          <a:srgbClr val="000000"/>
                        </a:solidFill>
                        <a:latin typeface="Cambria Math" panose="02040503050406030204"/>
                        <a:ea typeface="宋体" panose="02010600030101010101" pitchFamily="2" charset="-122"/>
                      </a:rPr>
                      <m:t>)</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给定明密文对</a:t>
                </a:r>
                <a:r>
                  <a:rPr lang="en-US" altLang="zh-CN" sz="2000" b="1" kern="0" dirty="0">
                    <a:solidFill>
                      <a:srgbClr val="000000"/>
                    </a:solidFill>
                    <a:latin typeface="Tahoma" panose="020B0604030504040204"/>
                    <a:ea typeface="宋体" panose="02010600030101010101" pitchFamily="2" charset="-122"/>
                  </a:rPr>
                  <a:t>(P,C)</a:t>
                </a:r>
                <a:r>
                  <a:rPr lang="zh-CN" altLang="en-US" sz="2000" b="1" kern="0" dirty="0">
                    <a:solidFill>
                      <a:srgbClr val="000000"/>
                    </a:solidFill>
                    <a:latin typeface="Tahoma" panose="020B0604030504040204"/>
                    <a:ea typeface="宋体" panose="02010600030101010101" pitchFamily="2" charset="-122"/>
                  </a:rPr>
                  <a:t>，攻击如下展开：首先，将</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按照所有可能的密钥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加密，得到的</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𝟓𝟔</m:t>
                        </m:r>
                      </m:sup>
                    </m:sSup>
                  </m:oMath>
                </a14:m>
                <a:r>
                  <a:rPr lang="zh-CN" altLang="en-US" sz="2000" b="1" kern="0" dirty="0">
                    <a:solidFill>
                      <a:srgbClr val="000000"/>
                    </a:solidFill>
                    <a:latin typeface="Tahoma" panose="020B0604030504040204"/>
                    <a:ea typeface="宋体" panose="02010600030101010101" pitchFamily="2" charset="-122"/>
                  </a:rPr>
                  <a:t>个结果按</a:t>
                </a:r>
                <a:r>
                  <a:rPr lang="en-US" altLang="zh-CN" sz="2000" b="1" kern="0" dirty="0">
                    <a:solidFill>
                      <a:srgbClr val="000000"/>
                    </a:solidFill>
                    <a:latin typeface="Tahoma" panose="020B0604030504040204"/>
                    <a:ea typeface="宋体" panose="02010600030101010101" pitchFamily="2" charset="-122"/>
                  </a:rPr>
                  <a:t>X</a:t>
                </a:r>
                <a:r>
                  <a:rPr lang="zh-CN" altLang="en-US" sz="2000" b="1" kern="0" dirty="0">
                    <a:solidFill>
                      <a:srgbClr val="000000"/>
                    </a:solidFill>
                    <a:latin typeface="Tahoma" panose="020B0604030504040204"/>
                    <a:ea typeface="宋体" panose="02010600030101010101" pitchFamily="2" charset="-122"/>
                  </a:rPr>
                  <a:t>的值排序放在一个表内。然后将</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用所有可能的</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𝟓𝟔</m:t>
                        </m:r>
                      </m:sup>
                    </m:sSup>
                  </m:oMath>
                </a14:m>
                <a:r>
                  <a:rPr lang="zh-CN" altLang="en-US" sz="2000" b="1" kern="0" dirty="0">
                    <a:solidFill>
                      <a:srgbClr val="000000"/>
                    </a:solidFill>
                    <a:latin typeface="Tahoma" panose="020B0604030504040204"/>
                    <a:ea typeface="宋体" panose="02010600030101010101" pitchFamily="2" charset="-122"/>
                  </a:rPr>
                  <a:t>个密钥</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𝟐</m:t>
                        </m:r>
                      </m:sub>
                    </m:sSub>
                  </m:oMath>
                </a14:m>
                <a:r>
                  <a:rPr lang="zh-CN" altLang="en-US" sz="2000" b="1" kern="0" dirty="0">
                    <a:solidFill>
                      <a:srgbClr val="000000"/>
                    </a:solidFill>
                    <a:latin typeface="Tahoma" panose="020B0604030504040204"/>
                    <a:ea typeface="宋体" panose="02010600030101010101" pitchFamily="2" charset="-122"/>
                  </a:rPr>
                  <a:t>解密，每解密一次就将解密结果与表中的值比较，如果有相等的，就用刚才测试的两个密钥对一个新的密文进行验证。如果两个密钥产生了正确的密文，就认定这两个密钥是正确的密钥。</a:t>
                </a:r>
                <a:endParaRPr lang="en-AU" altLang="zh-CN" sz="24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720080"/>
                <a:ext cx="8229600" cy="5229200"/>
              </a:xfrm>
              <a:prstGeom prst="rect">
                <a:avLst/>
              </a:prstGeom>
              <a:blipFill rotWithShape="1">
                <a:blip r:embed="rId1"/>
                <a:stretch>
                  <a:fillRect l="-2" t="-12" r="2" b="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7.1 </a:t>
            </a:r>
            <a:r>
              <a:rPr lang="zh-CN" altLang="en-US" sz="2000" dirty="0">
                <a:solidFill>
                  <a:srgbClr val="4F56AD"/>
                </a:solidFill>
                <a:latin typeface="黑体" panose="02010609060101010101" pitchFamily="49" charset="-122"/>
              </a:rPr>
              <a:t>多重加密与三重</a:t>
            </a:r>
            <a:r>
              <a:rPr lang="en-US" altLang="zh-CN" sz="2000" dirty="0">
                <a:solidFill>
                  <a:srgbClr val="4F56AD"/>
                </a:solidFill>
                <a:latin typeface="黑体" panose="02010609060101010101" pitchFamily="49" charset="-122"/>
              </a:rPr>
              <a:t>DES</a:t>
            </a:r>
            <a:endParaRPr lang="en-US" altLang="zh-CN" sz="2000" dirty="0">
              <a:solidFill>
                <a:srgbClr val="4F56AD"/>
              </a:solidFill>
              <a:latin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76064"/>
                <a:ext cx="8229600"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mn-ea"/>
                  </a:rPr>
                  <a:t>分析：</a:t>
                </a:r>
                <a:endParaRPr lang="en-US" altLang="zh-CN" sz="2400" b="1" kern="0" dirty="0">
                  <a:solidFill>
                    <a:srgbClr val="000000"/>
                  </a:solidFill>
                  <a:latin typeface="+mn-ea"/>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对任意给定的明文</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，采用双重</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加密后可能得到</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𝟔𝟒</m:t>
                        </m:r>
                      </m:sup>
                    </m:sSup>
                  </m:oMath>
                </a14:m>
                <a:r>
                  <a:rPr lang="zh-CN" altLang="en-US" sz="2000" b="1" kern="0" dirty="0">
                    <a:solidFill>
                      <a:srgbClr val="000000"/>
                    </a:solidFill>
                    <a:latin typeface="Tahoma" panose="020B0604030504040204"/>
                    <a:ea typeface="宋体" panose="02010600030101010101" pitchFamily="2" charset="-122"/>
                  </a:rPr>
                  <a:t>个密文中的一个，双重</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使用了</a:t>
                </a:r>
                <a:r>
                  <a:rPr lang="en-US" altLang="zh-CN" sz="2000" b="1" kern="0" dirty="0">
                    <a:solidFill>
                      <a:srgbClr val="000000"/>
                    </a:solidFill>
                    <a:latin typeface="Tahoma" panose="020B0604030504040204"/>
                    <a:ea typeface="宋体" panose="02010600030101010101" pitchFamily="2" charset="-122"/>
                  </a:rPr>
                  <a:t>112</a:t>
                </a:r>
                <a:r>
                  <a:rPr lang="zh-CN" altLang="en-US" sz="2000" b="1" kern="0" dirty="0">
                    <a:solidFill>
                      <a:srgbClr val="000000"/>
                    </a:solidFill>
                    <a:latin typeface="Tahoma" panose="020B0604030504040204"/>
                    <a:ea typeface="宋体" panose="02010600030101010101" pitchFamily="2" charset="-122"/>
                  </a:rPr>
                  <a:t>位密钥，所以密钥空间为</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𝟏𝟏𝟐</m:t>
                        </m:r>
                      </m:sup>
                    </m:sSup>
                  </m:oMath>
                </a14:m>
                <a:r>
                  <a:rPr lang="zh-CN" altLang="en-US" sz="2000" b="1" kern="0" dirty="0">
                    <a:solidFill>
                      <a:srgbClr val="000000"/>
                    </a:solidFill>
                    <a:latin typeface="Tahoma" panose="020B0604030504040204"/>
                    <a:ea typeface="宋体" panose="02010600030101010101" pitchFamily="2" charset="-122"/>
                  </a:rPr>
                  <a:t>。因此对明文</a:t>
                </a:r>
                <a:r>
                  <a:rPr lang="en-US" altLang="zh-CN" sz="2000" b="1" kern="0" dirty="0">
                    <a:solidFill>
                      <a:srgbClr val="000000"/>
                    </a:solidFill>
                    <a:latin typeface="Tahoma" panose="020B0604030504040204"/>
                    <a:ea typeface="宋体" panose="02010600030101010101" pitchFamily="2" charset="-122"/>
                  </a:rPr>
                  <a:t>P</a:t>
                </a:r>
                <a:r>
                  <a:rPr lang="zh-CN" altLang="en-US" sz="2000" b="1" kern="0" dirty="0">
                    <a:solidFill>
                      <a:srgbClr val="000000"/>
                    </a:solidFill>
                    <a:latin typeface="Tahoma" panose="020B0604030504040204"/>
                    <a:ea typeface="宋体" panose="02010600030101010101" pitchFamily="2" charset="-122"/>
                  </a:rPr>
                  <a:t>，可产生密文</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的密钥个数平均为</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𝟏𝟏𝟐</m:t>
                        </m:r>
                      </m:sup>
                    </m:sSup>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𝟔𝟒</m:t>
                        </m:r>
                      </m:sup>
                    </m:sSup>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𝟒𝟖</m:t>
                        </m:r>
                      </m:sup>
                    </m:sSup>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故上述攻击过程对第一个</a:t>
                </a:r>
                <a:r>
                  <a:rPr lang="en-US" altLang="zh-CN" sz="2000" b="1" kern="0" dirty="0">
                    <a:solidFill>
                      <a:srgbClr val="000000"/>
                    </a:solidFill>
                    <a:latin typeface="Tahoma" panose="020B0604030504040204"/>
                    <a:ea typeface="宋体" panose="02010600030101010101" pitchFamily="2" charset="-122"/>
                  </a:rPr>
                  <a:t>(P,C)</a:t>
                </a:r>
                <a:r>
                  <a:rPr lang="zh-CN" altLang="en-US" sz="2000" b="1" kern="0" dirty="0">
                    <a:solidFill>
                      <a:srgbClr val="000000"/>
                    </a:solidFill>
                    <a:latin typeface="Tahoma" panose="020B0604030504040204"/>
                    <a:ea typeface="宋体" panose="02010600030101010101" pitchFamily="2" charset="-122"/>
                  </a:rPr>
                  <a:t>对将产生</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𝟒𝟖</m:t>
                        </m:r>
                      </m:sup>
                    </m:sSup>
                    <m:r>
                      <a:rPr lang="en-US" altLang="zh-CN" sz="2000" b="1" i="1" kern="0">
                        <a:solidFill>
                          <a:srgbClr val="000000"/>
                        </a:solidFill>
                        <a:latin typeface="Cambria Math" panose="02040503050406030204" pitchFamily="18" charset="0"/>
                        <a:ea typeface="宋体" panose="02010600030101010101" pitchFamily="2" charset="-122"/>
                      </a:rPr>
                      <m:t>−</m:t>
                    </m:r>
                  </m:oMath>
                </a14:m>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个错误的结果。而对第二个</a:t>
                </a:r>
                <a:r>
                  <a:rPr lang="en-US" altLang="zh-CN" sz="2000" b="1" kern="0" dirty="0">
                    <a:solidFill>
                      <a:srgbClr val="000000"/>
                    </a:solidFill>
                    <a:latin typeface="Tahoma" panose="020B0604030504040204"/>
                    <a:ea typeface="宋体" panose="02010600030101010101" pitchFamily="2" charset="-122"/>
                  </a:rPr>
                  <a:t>64</a:t>
                </a:r>
                <a:r>
                  <a:rPr lang="zh-CN" altLang="en-US" sz="2000" b="1" kern="0" dirty="0">
                    <a:solidFill>
                      <a:srgbClr val="000000"/>
                    </a:solidFill>
                    <a:latin typeface="Tahoma" panose="020B0604030504040204"/>
                    <a:ea typeface="宋体" panose="02010600030101010101" pitchFamily="2" charset="-122"/>
                  </a:rPr>
                  <a:t>位的明密文对</a:t>
                </a:r>
                <a:r>
                  <a:rPr lang="en-US" altLang="zh-CN" sz="2000" b="1" kern="0" dirty="0">
                    <a:solidFill>
                      <a:srgbClr val="000000"/>
                    </a:solidFill>
                    <a:latin typeface="Tahoma" panose="020B0604030504040204"/>
                    <a:ea typeface="宋体" panose="02010600030101010101" pitchFamily="2" charset="-122"/>
                  </a:rPr>
                  <a:t>(P,C)</a:t>
                </a:r>
                <a:r>
                  <a:rPr lang="zh-CN" altLang="en-US" sz="2000" b="1" kern="0" dirty="0">
                    <a:solidFill>
                      <a:srgbClr val="000000"/>
                    </a:solidFill>
                    <a:latin typeface="Tahoma" panose="020B0604030504040204"/>
                    <a:ea typeface="宋体" panose="02010600030101010101" pitchFamily="2" charset="-122"/>
                  </a:rPr>
                  <a:t>，错误结果的概率就降为</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𝟒𝟖</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𝟔𝟒</m:t>
                        </m:r>
                      </m:sup>
                    </m:sSup>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𝟏𝟔</m:t>
                        </m:r>
                      </m:sup>
                    </m:sSup>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中间相遇攻击使用两组已知明密文对</a:t>
                </a:r>
                <a:r>
                  <a:rPr lang="en-US" altLang="zh-CN" sz="2000" b="1" kern="0" dirty="0">
                    <a:solidFill>
                      <a:srgbClr val="000000"/>
                    </a:solidFill>
                    <a:latin typeface="Tahoma" panose="020B0604030504040204"/>
                    <a:ea typeface="宋体" panose="02010600030101010101" pitchFamily="2" charset="-122"/>
                  </a:rPr>
                  <a:t>(P,C)</a:t>
                </a:r>
                <a:r>
                  <a:rPr lang="zh-CN" altLang="en-US" sz="2000" b="1" kern="0" dirty="0">
                    <a:solidFill>
                      <a:srgbClr val="000000"/>
                    </a:solidFill>
                    <a:latin typeface="Tahoma" panose="020B0604030504040204"/>
                    <a:ea typeface="宋体" panose="02010600030101010101" pitchFamily="2" charset="-122"/>
                  </a:rPr>
                  <a:t>，就可猜出正确密钥的概率为</a:t>
                </a:r>
                <a14:m>
                  <m:oMath xmlns:m="http://schemas.openxmlformats.org/officeDocument/2006/math">
                    <m:r>
                      <a:rPr lang="en-US" altLang="zh-CN" sz="2000" b="1" i="0"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𝟏𝟔</m:t>
                        </m:r>
                      </m:sup>
                    </m:sSup>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449580" lvl="1" indent="-4495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黑体" panose="02010609060101010101" pitchFamily="49" charset="-122"/>
                    <a:ea typeface="黑体" panose="02010609060101010101" pitchFamily="49" charset="-122"/>
                  </a:rPr>
                  <a:t>结论：</a:t>
                </a:r>
                <a:r>
                  <a:rPr lang="zh-CN" altLang="en-US" sz="2000" b="1" kern="0" dirty="0">
                    <a:solidFill>
                      <a:srgbClr val="000000"/>
                    </a:solidFill>
                    <a:latin typeface="Tahoma" panose="020B0604030504040204"/>
                    <a:ea typeface="宋体" panose="02010600030101010101" pitchFamily="2" charset="-122"/>
                  </a:rPr>
                  <a:t>已知明文攻击可以成功对付密钥长度为</a:t>
                </a:r>
                <a:r>
                  <a:rPr lang="en-US" altLang="zh-CN" sz="2000" b="1" kern="0" dirty="0">
                    <a:solidFill>
                      <a:srgbClr val="000000"/>
                    </a:solidFill>
                    <a:latin typeface="Tahoma" panose="020B0604030504040204"/>
                    <a:ea typeface="宋体" panose="02010600030101010101" pitchFamily="2" charset="-122"/>
                  </a:rPr>
                  <a:t>112</a:t>
                </a:r>
                <a:r>
                  <a:rPr lang="zh-CN" altLang="en-US" sz="2000" b="1" kern="0" dirty="0">
                    <a:solidFill>
                      <a:srgbClr val="000000"/>
                    </a:solidFill>
                    <a:latin typeface="Tahoma" panose="020B0604030504040204"/>
                    <a:ea typeface="宋体" panose="02010600030101010101" pitchFamily="2" charset="-122"/>
                  </a:rPr>
                  <a:t>对的双重</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。其付出是</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𝟓𝟔</m:t>
                        </m:r>
                      </m:sup>
                    </m:sSup>
                  </m:oMath>
                </a14:m>
                <a:r>
                  <a:rPr lang="zh-CN" altLang="en-US" sz="2000" b="1" kern="0" dirty="0">
                    <a:solidFill>
                      <a:srgbClr val="000000"/>
                    </a:solidFill>
                    <a:latin typeface="Tahoma" panose="020B0604030504040204"/>
                    <a:ea typeface="宋体" panose="02010600030101010101" pitchFamily="2" charset="-122"/>
                  </a:rPr>
                  <a:t>数量级的，与攻击单</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所需的</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𝟓</m:t>
                        </m:r>
                        <m:r>
                          <a:rPr lang="en-US" altLang="zh-CN" sz="2000" b="1" i="1" kern="0" smtClean="0">
                            <a:solidFill>
                              <a:srgbClr val="000000"/>
                            </a:solidFill>
                            <a:latin typeface="Cambria Math" panose="02040503050406030204"/>
                            <a:ea typeface="宋体" panose="02010600030101010101" pitchFamily="2" charset="-122"/>
                          </a:rPr>
                          <m:t>𝟓</m:t>
                        </m:r>
                      </m:sup>
                    </m:sSup>
                  </m:oMath>
                </a14:m>
                <a:r>
                  <a:rPr lang="zh-CN" altLang="en-US" sz="2000" b="1" kern="0" dirty="0">
                    <a:solidFill>
                      <a:srgbClr val="000000"/>
                    </a:solidFill>
                    <a:latin typeface="Tahoma" panose="020B0604030504040204"/>
                    <a:ea typeface="宋体" panose="02010600030101010101" pitchFamily="2" charset="-122"/>
                  </a:rPr>
                  <a:t>数量级相近。</a:t>
                </a:r>
                <a:endParaRPr lang="en-AU" altLang="zh-CN" sz="24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76064"/>
                <a:ext cx="8229600" cy="5805264"/>
              </a:xfrm>
              <a:prstGeom prst="rect">
                <a:avLst/>
              </a:prstGeom>
              <a:blipFill rotWithShape="1">
                <a:blip r:embed="rId1"/>
                <a:stretch>
                  <a:fillRect l="-2" t="-2" r="-1163" b="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7.1 </a:t>
            </a:r>
            <a:r>
              <a:rPr lang="zh-CN" altLang="en-US" sz="2000" dirty="0">
                <a:solidFill>
                  <a:srgbClr val="4F56AD"/>
                </a:solidFill>
                <a:latin typeface="黑体" panose="02010609060101010101" pitchFamily="49" charset="-122"/>
              </a:rPr>
              <a:t>多重加密与三重</a:t>
            </a:r>
            <a:r>
              <a:rPr lang="en-US" altLang="zh-CN" sz="2000" dirty="0">
                <a:solidFill>
                  <a:srgbClr val="4F56AD"/>
                </a:solidFill>
                <a:latin typeface="黑体" panose="02010609060101010101" pitchFamily="49" charset="-122"/>
              </a:rPr>
              <a:t>DES</a:t>
            </a:r>
            <a:endParaRPr lang="en-US" altLang="zh-CN" sz="2000" dirty="0">
              <a:solidFill>
                <a:srgbClr val="4F56AD"/>
              </a:solidFill>
              <a:latin typeface="黑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792088"/>
                <a:ext cx="8229600"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Tahoma" panose="020B0604030504040204"/>
                  </a:rPr>
                  <a:t>使用两个密钥的三重</a:t>
                </a:r>
                <a:r>
                  <a:rPr lang="en-US" altLang="zh-CN" sz="2400" kern="0" dirty="0">
                    <a:solidFill>
                      <a:srgbClr val="40458C"/>
                    </a:solidFill>
                    <a:latin typeface="Tahoma" panose="020B0604030504040204"/>
                  </a:rPr>
                  <a:t>DES</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对付中间相遇攻击可以使用三个不同的密钥进行三次加密。这样，已知明文攻击的代价将升为</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𝟏𝟏𝟐</m:t>
                        </m:r>
                      </m:sup>
                    </m:sSup>
                  </m:oMath>
                </a14:m>
                <a:r>
                  <a:rPr lang="zh-CN" altLang="en-US" sz="2000" b="1" kern="0" dirty="0">
                    <a:solidFill>
                      <a:srgbClr val="000000"/>
                    </a:solidFill>
                    <a:latin typeface="Tahoma" panose="020B0604030504040204"/>
                    <a:ea typeface="宋体" panose="02010600030101010101" pitchFamily="2" charset="-122"/>
                  </a:rPr>
                  <a:t>数量级，无论现在还是遥远的将来这都超出了实际可行性。然而，它需要长为</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𝟓𝟔</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𝟑</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𝟏𝟔𝟖</m:t>
                    </m:r>
                  </m:oMath>
                </a14:m>
                <a:r>
                  <a:rPr lang="zh-CN" altLang="en-US" sz="2000" b="1" kern="0" dirty="0">
                    <a:solidFill>
                      <a:srgbClr val="000000"/>
                    </a:solidFill>
                    <a:latin typeface="Tahoma" panose="020B0604030504040204"/>
                    <a:ea typeface="宋体" panose="02010600030101010101" pitchFamily="2" charset="-122"/>
                  </a:rPr>
                  <a:t>位的密钥，这多少有点笨拙。</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spcAft>
                    <a:spcPts val="600"/>
                  </a:spcAft>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Tuchman</a:t>
                </a:r>
                <a:r>
                  <a:rPr lang="zh-CN" altLang="en-US" sz="2000" b="1" kern="0" dirty="0">
                    <a:solidFill>
                      <a:srgbClr val="000000"/>
                    </a:solidFill>
                    <a:latin typeface="Tahoma" panose="020B0604030504040204"/>
                    <a:ea typeface="宋体" panose="02010600030101010101" pitchFamily="2" charset="-122"/>
                  </a:rPr>
                  <a:t>建议仅使用两个密钥进行三次加密。具体运算过程是加密</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解密</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加密</a:t>
                </a:r>
                <a:r>
                  <a:rPr lang="en-US" altLang="zh-CN" sz="2000" b="1" kern="0" dirty="0">
                    <a:solidFill>
                      <a:srgbClr val="000000"/>
                    </a:solidFill>
                    <a:latin typeface="Tahoma" panose="020B0604030504040204"/>
                    <a:ea typeface="宋体" panose="02010600030101010101" pitchFamily="2" charset="-122"/>
                  </a:rPr>
                  <a:t>(EDE)</a:t>
                </a:r>
                <a:r>
                  <a:rPr lang="zh-CN" altLang="en-US" sz="2000" b="1" kern="0" dirty="0">
                    <a:solidFill>
                      <a:srgbClr val="000000"/>
                    </a:solidFill>
                    <a:latin typeface="Tahoma" panose="020B0604030504040204"/>
                    <a:ea typeface="宋体" panose="02010600030101010101" pitchFamily="2" charset="-122"/>
                  </a:rPr>
                  <a:t> ：</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spcAft>
                    <a:spcPts val="600"/>
                  </a:spcAft>
                  <a:buClr>
                    <a:srgbClr val="4768F5"/>
                  </a:buClr>
                  <a:buSzPct val="60000"/>
                  <a:buNone/>
                </a:pPr>
                <a14:m>
                  <m:oMathPara xmlns:m="http://schemas.openxmlformats.org/officeDocument/2006/math">
                    <m:oMathParaPr>
                      <m:jc m:val="centerGroup"/>
                    </m:oMathParaPr>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𝑪</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𝑬</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𝑫</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𝑬</m:t>
                      </m:r>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𝑷</m:t>
                      </m:r>
                      <m:r>
                        <a:rPr lang="en-US" altLang="zh-CN" sz="2000" b="1" i="1" kern="0" smtClean="0">
                          <a:solidFill>
                            <a:srgbClr val="000000"/>
                          </a:solidFill>
                          <a:latin typeface="Cambria Math" panose="02040503050406030204"/>
                          <a:ea typeface="宋体" panose="02010600030101010101" pitchFamily="2" charset="-122"/>
                        </a:rPr>
                        <m:t>)))</m:t>
                      </m:r>
                    </m:oMath>
                  </m:oMathPara>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spcAft>
                    <a:spcPts val="600"/>
                  </a:spcAft>
                  <a:buClr>
                    <a:srgbClr val="4768F5"/>
                  </a:buClr>
                  <a:buSzPct val="60000"/>
                  <a:buNone/>
                </a:pPr>
                <a14:m>
                  <m:oMathPara xmlns:m="http://schemas.openxmlformats.org/officeDocument/2006/math">
                    <m:oMathParaPr>
                      <m:jc m:val="centerGroup"/>
                    </m:oMathParaPr>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𝑷</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𝑫</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𝑬</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𝑫</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𝑪</m:t>
                      </m:r>
                      <m:r>
                        <a:rPr lang="en-US" altLang="zh-CN" sz="2000" b="1" i="1" kern="0">
                          <a:solidFill>
                            <a:srgbClr val="000000"/>
                          </a:solidFill>
                          <a:latin typeface="Cambria Math" panose="02040503050406030204"/>
                          <a:ea typeface="宋体" panose="02010600030101010101" pitchFamily="2" charset="-122"/>
                        </a:rPr>
                        <m:t>)))</m:t>
                      </m:r>
                    </m:oMath>
                  </m:oMathPara>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AU" altLang="zh-CN" sz="24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792088"/>
                <a:ext cx="8229600" cy="5013176"/>
              </a:xfrm>
              <a:prstGeom prst="rect">
                <a:avLst/>
              </a:prstGeom>
              <a:blipFill rotWithShape="1">
                <a:blip r:embed="rId1"/>
                <a:stretch>
                  <a:fillRect l="-2" t="-5" r="2" b="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7.1 </a:t>
            </a:r>
            <a:r>
              <a:rPr lang="zh-CN" altLang="en-US" sz="2000" dirty="0">
                <a:solidFill>
                  <a:srgbClr val="4F56AD"/>
                </a:solidFill>
                <a:latin typeface="黑体" panose="02010609060101010101" pitchFamily="49" charset="-122"/>
              </a:rPr>
              <a:t>多重加密与三重</a:t>
            </a:r>
            <a:r>
              <a:rPr lang="en-US" altLang="zh-CN" sz="2000" dirty="0">
                <a:solidFill>
                  <a:srgbClr val="4F56AD"/>
                </a:solidFill>
                <a:latin typeface="黑体" panose="02010609060101010101" pitchFamily="49" charset="-122"/>
              </a:rPr>
              <a:t>DES</a:t>
            </a:r>
            <a:endParaRPr lang="en-US" altLang="zh-CN" sz="2000" dirty="0">
              <a:solidFill>
                <a:srgbClr val="4F56AD"/>
              </a:solidFill>
              <a:latin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864096"/>
                <a:ext cx="8229600" cy="4293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spcAft>
                    <a:spcPts val="600"/>
                  </a:spcAft>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第二步采用解密运算为了使三重</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的用户可以利用该算法解密单</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加密的数据：</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spcAft>
                    <a:spcPts val="600"/>
                  </a:spcAft>
                  <a:buClr>
                    <a:srgbClr val="4768F5"/>
                  </a:buClr>
                  <a:buSzPct val="60000"/>
                  <a:buNone/>
                </a:pPr>
                <a14:m>
                  <m:oMathPara xmlns:m="http://schemas.openxmlformats.org/officeDocument/2006/math">
                    <m:oMathParaPr>
                      <m:jc m:val="centerGroup"/>
                    </m:oMathParaPr>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𝑪</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𝑫</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𝑷</m:t>
                                  </m:r>
                                </m:e>
                              </m:d>
                            </m:e>
                          </m:d>
                        </m:e>
                      </m:d>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𝑷</m:t>
                      </m:r>
                      <m:r>
                        <a:rPr lang="en-US" altLang="zh-CN" sz="2000" b="1" i="1" kern="0">
                          <a:solidFill>
                            <a:srgbClr val="000000"/>
                          </a:solidFill>
                          <a:latin typeface="Cambria Math" panose="02040503050406030204"/>
                          <a:ea typeface="宋体" panose="02010600030101010101" pitchFamily="2" charset="-122"/>
                        </a:rPr>
                        <m:t>)</m:t>
                      </m:r>
                    </m:oMath>
                  </m:oMathPara>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spcAft>
                    <a:spcPts val="600"/>
                  </a:spcAft>
                  <a:buClr>
                    <a:srgbClr val="4768F5"/>
                  </a:buClr>
                  <a:buSzPct val="60000"/>
                  <a:buNone/>
                </a:pPr>
                <a14:m>
                  <m:oMathPara xmlns:m="http://schemas.openxmlformats.org/officeDocument/2006/math">
                    <m:oMathParaPr>
                      <m:jc m:val="centerGroup"/>
                    </m:oMathParaPr>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𝑷</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𝑫</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𝑫</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𝑪</m:t>
                                  </m:r>
                                </m:e>
                              </m:d>
                            </m:e>
                          </m:d>
                        </m:e>
                      </m:d>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𝑫</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𝑪</m:t>
                      </m:r>
                      <m:r>
                        <a:rPr lang="en-US" altLang="zh-CN" sz="2000" b="1" i="1" kern="0">
                          <a:solidFill>
                            <a:srgbClr val="000000"/>
                          </a:solidFill>
                          <a:latin typeface="Cambria Math" panose="02040503050406030204"/>
                          <a:ea typeface="宋体" panose="02010600030101010101" pitchFamily="2" charset="-122"/>
                        </a:rPr>
                        <m:t>)</m:t>
                      </m:r>
                    </m:oMath>
                  </m:oMathPara>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spcAft>
                    <a:spcPts val="600"/>
                  </a:spcAft>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使用两个密钥的三重</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已经广泛地替代了</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，并已用于密钥管理标准</a:t>
                </a:r>
                <a:r>
                  <a:rPr lang="en-US" altLang="zh-CN" sz="2000" b="1" kern="0" dirty="0">
                    <a:solidFill>
                      <a:srgbClr val="000000"/>
                    </a:solidFill>
                    <a:latin typeface="Tahoma" panose="020B0604030504040204"/>
                    <a:ea typeface="宋体" panose="02010600030101010101" pitchFamily="2" charset="-122"/>
                  </a:rPr>
                  <a:t>ANSI X9.17</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ISO 8732</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spcAft>
                    <a:spcPts val="600"/>
                  </a:spcAft>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当前，还没有对</a:t>
                </a:r>
                <a:r>
                  <a:rPr lang="en-US" altLang="zh-CN" sz="2000" b="1" kern="0" dirty="0">
                    <a:solidFill>
                      <a:srgbClr val="000000"/>
                    </a:solidFill>
                    <a:latin typeface="Tahoma" panose="020B0604030504040204"/>
                    <a:ea typeface="宋体" panose="02010600030101010101" pitchFamily="2" charset="-122"/>
                  </a:rPr>
                  <a:t>3DES</a:t>
                </a:r>
                <a:r>
                  <a:rPr lang="zh-CN" altLang="en-US" sz="2000" b="1" kern="0" dirty="0">
                    <a:solidFill>
                      <a:srgbClr val="000000"/>
                    </a:solidFill>
                    <a:latin typeface="Tahoma" panose="020B0604030504040204"/>
                    <a:ea typeface="宋体" panose="02010600030101010101" pitchFamily="2" charset="-122"/>
                  </a:rPr>
                  <a:t>的可行攻击方法。</a:t>
                </a:r>
                <a:endParaRPr lang="en-AU" altLang="zh-CN" sz="24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864096"/>
                <a:ext cx="8229600" cy="4293096"/>
              </a:xfrm>
              <a:prstGeom prst="rect">
                <a:avLst/>
              </a:prstGeom>
              <a:blipFill rotWithShape="1">
                <a:blip r:embed="rId1"/>
                <a:stretch>
                  <a:fillRect l="-2" t="-12" r="2" b="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7.1 </a:t>
            </a:r>
            <a:r>
              <a:rPr lang="zh-CN" altLang="en-US" sz="2000" dirty="0">
                <a:solidFill>
                  <a:srgbClr val="4F56AD"/>
                </a:solidFill>
                <a:latin typeface="黑体" panose="02010609060101010101" pitchFamily="49" charset="-122"/>
              </a:rPr>
              <a:t>多重加密与三重</a:t>
            </a:r>
            <a:r>
              <a:rPr lang="en-US" altLang="zh-CN" sz="2000" dirty="0">
                <a:solidFill>
                  <a:srgbClr val="4F56AD"/>
                </a:solidFill>
                <a:latin typeface="黑体" panose="02010609060101010101" pitchFamily="49" charset="-122"/>
              </a:rPr>
              <a:t>DES</a:t>
            </a:r>
            <a:endParaRPr lang="en-US" altLang="zh-CN" sz="2000" dirty="0">
              <a:solidFill>
                <a:srgbClr val="4F56AD"/>
              </a:solidFill>
              <a:latin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792088"/>
                <a:ext cx="8229600" cy="479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Tahoma" panose="020B0604030504040204"/>
                  </a:rPr>
                  <a:t>使用三个密钥的三重</a:t>
                </a:r>
                <a:r>
                  <a:rPr lang="en-US" altLang="zh-CN" sz="2400" kern="0" dirty="0">
                    <a:solidFill>
                      <a:srgbClr val="40458C"/>
                    </a:solidFill>
                    <a:latin typeface="Tahoma" panose="020B0604030504040204"/>
                  </a:rPr>
                  <a:t>DES</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spcAft>
                    <a:spcPts val="1200"/>
                  </a:spcAft>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三密钥的三重</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的密钥长度为</a:t>
                </a:r>
                <a:r>
                  <a:rPr lang="en-US" altLang="zh-CN" sz="2000" b="1" kern="0" dirty="0">
                    <a:solidFill>
                      <a:srgbClr val="000000"/>
                    </a:solidFill>
                    <a:latin typeface="Tahoma" panose="020B0604030504040204"/>
                    <a:ea typeface="宋体" panose="02010600030101010101" pitchFamily="2" charset="-122"/>
                  </a:rPr>
                  <a:t>168</a:t>
                </a:r>
                <a:r>
                  <a:rPr lang="zh-CN" altLang="en-US" sz="2000" b="1" kern="0" dirty="0">
                    <a:solidFill>
                      <a:srgbClr val="000000"/>
                    </a:solidFill>
                    <a:latin typeface="Tahoma" panose="020B0604030504040204"/>
                    <a:ea typeface="宋体" panose="02010600030101010101" pitchFamily="2" charset="-122"/>
                  </a:rPr>
                  <a:t>位，定义成：</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spcAft>
                    <a:spcPts val="1200"/>
                  </a:spcAft>
                  <a:buClr>
                    <a:srgbClr val="4768F5"/>
                  </a:buClr>
                  <a:buSzPct val="60000"/>
                  <a:buNone/>
                </a:pPr>
                <a14:m>
                  <m:oMathPara xmlns:m="http://schemas.openxmlformats.org/officeDocument/2006/math">
                    <m:oMathParaPr>
                      <m:jc m:val="center"/>
                    </m:oMathParaPr>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𝑪</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𝟑</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𝑫</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𝑬</m:t>
                      </m:r>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𝑷</m:t>
                      </m:r>
                      <m:r>
                        <a:rPr lang="en-US" altLang="zh-CN" sz="2000" b="1" i="1" kern="0">
                          <a:solidFill>
                            <a:srgbClr val="000000"/>
                          </a:solidFill>
                          <a:latin typeface="Cambria Math" panose="02040503050406030204"/>
                          <a:ea typeface="宋体" panose="02010600030101010101" pitchFamily="2" charset="-122"/>
                        </a:rPr>
                        <m:t>)))</m:t>
                      </m:r>
                    </m:oMath>
                  </m:oMathPara>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spcAft>
                    <a:spcPts val="1200"/>
                  </a:spcAft>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要想和单</a:t>
                </a:r>
                <a:r>
                  <a:rPr lang="en-US" altLang="zh-CN" sz="2000" b="1" kern="0" dirty="0">
                    <a:solidFill>
                      <a:srgbClr val="000000"/>
                    </a:solidFill>
                    <a:latin typeface="Tahoma" panose="020B0604030504040204"/>
                    <a:ea typeface="宋体" panose="02010600030101010101" pitchFamily="2" charset="-122"/>
                  </a:rPr>
                  <a:t>DES</a:t>
                </a:r>
                <a:r>
                  <a:rPr lang="zh-CN" altLang="en-US" sz="2000" b="1" kern="0" dirty="0">
                    <a:solidFill>
                      <a:srgbClr val="000000"/>
                    </a:solidFill>
                    <a:latin typeface="Tahoma" panose="020B0604030504040204"/>
                    <a:ea typeface="宋体" panose="02010600030101010101" pitchFamily="2" charset="-122"/>
                  </a:rPr>
                  <a:t>兼容，只需设</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a:solidFill>
                              <a:srgbClr val="000000"/>
                            </a:solidFill>
                            <a:latin typeface="Cambria Math" panose="02040503050406030204"/>
                            <a:ea typeface="宋体" panose="02010600030101010101" pitchFamily="2" charset="-122"/>
                          </a:rPr>
                          <m:t>𝟑</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𝟐</m:t>
                        </m:r>
                      </m:sub>
                    </m:sSub>
                  </m:oMath>
                </a14:m>
                <a:r>
                  <a:rPr lang="zh-CN" altLang="en-US" sz="2000" b="1" kern="0" dirty="0">
                    <a:solidFill>
                      <a:srgbClr val="000000"/>
                    </a:solidFill>
                    <a:latin typeface="Tahoma" panose="020B0604030504040204"/>
                    <a:ea typeface="宋体" panose="02010600030101010101" pitchFamily="2" charset="-122"/>
                  </a:rPr>
                  <a:t>或</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𝑲</m:t>
                        </m:r>
                      </m:e>
                      <m:sub>
                        <m:r>
                          <a:rPr lang="en-US" altLang="zh-CN" sz="2000" b="1" i="1" kern="0" smtClean="0">
                            <a:solidFill>
                              <a:srgbClr val="000000"/>
                            </a:solidFill>
                            <a:latin typeface="Cambria Math" panose="02040503050406030204"/>
                            <a:ea typeface="宋体" panose="02010600030101010101" pitchFamily="2" charset="-122"/>
                          </a:rPr>
                          <m:t>𝟏</m:t>
                        </m:r>
                      </m:sub>
                    </m:sSub>
                  </m:oMath>
                </a14:m>
                <a:r>
                  <a:rPr lang="zh-CN" altLang="en-US" sz="2000" b="1" kern="0" dirty="0">
                    <a:solidFill>
                      <a:srgbClr val="000000"/>
                    </a:solidFill>
                    <a:latin typeface="Tahoma" panose="020B0604030504040204"/>
                    <a:ea typeface="宋体" panose="02010600030101010101" pitchFamily="2" charset="-122"/>
                  </a:rPr>
                  <a:t>就可以了。有些基于</a:t>
                </a:r>
                <a:r>
                  <a:rPr lang="en-US" altLang="zh-CN" sz="2000" b="1" kern="0" dirty="0">
                    <a:solidFill>
                      <a:srgbClr val="000000"/>
                    </a:solidFill>
                    <a:latin typeface="Tahoma" panose="020B0604030504040204"/>
                    <a:ea typeface="宋体" panose="02010600030101010101" pitchFamily="2" charset="-122"/>
                  </a:rPr>
                  <a:t>Internet</a:t>
                </a:r>
                <a:r>
                  <a:rPr lang="zh-CN" altLang="en-US" sz="2000" b="1" kern="0" dirty="0">
                    <a:solidFill>
                      <a:srgbClr val="000000"/>
                    </a:solidFill>
                    <a:latin typeface="Tahoma" panose="020B0604030504040204"/>
                    <a:ea typeface="宋体" panose="02010600030101010101" pitchFamily="2" charset="-122"/>
                  </a:rPr>
                  <a:t>的应用已经采纳了这种三密钥的</a:t>
                </a:r>
                <a:r>
                  <a:rPr lang="en-US" altLang="zh-CN" sz="2000" b="1" kern="0" dirty="0">
                    <a:solidFill>
                      <a:srgbClr val="000000"/>
                    </a:solidFill>
                    <a:latin typeface="Tahoma" panose="020B0604030504040204"/>
                    <a:ea typeface="宋体" panose="02010600030101010101" pitchFamily="2" charset="-122"/>
                  </a:rPr>
                  <a:t>3DES</a:t>
                </a:r>
                <a:r>
                  <a:rPr lang="zh-CN" altLang="en-US" sz="2000" b="1" kern="0" dirty="0">
                    <a:solidFill>
                      <a:srgbClr val="000000"/>
                    </a:solidFill>
                    <a:latin typeface="Tahoma" panose="020B0604030504040204"/>
                    <a:ea typeface="宋体" panose="02010600030101010101" pitchFamily="2" charset="-122"/>
                  </a:rPr>
                  <a:t>。</a:t>
                </a:r>
                <a:endParaRPr lang="en-AU" altLang="zh-CN" sz="24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792088"/>
                <a:ext cx="8229600" cy="4797152"/>
              </a:xfrm>
              <a:prstGeom prst="rect">
                <a:avLst/>
              </a:prstGeom>
              <a:blipFill rotWithShape="1">
                <a:blip r:embed="rId1"/>
                <a:stretch>
                  <a:fillRect l="-2" t="-5" r="2" b="1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00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7.1 </a:t>
            </a:r>
            <a:r>
              <a:rPr lang="zh-CN" altLang="en-US" sz="2000" dirty="0">
                <a:solidFill>
                  <a:srgbClr val="4F56AD"/>
                </a:solidFill>
                <a:latin typeface="黑体" panose="02010609060101010101" pitchFamily="49" charset="-122"/>
              </a:rPr>
              <a:t>多重加密与三重</a:t>
            </a:r>
            <a:r>
              <a:rPr lang="en-US" altLang="zh-CN" sz="2000" dirty="0">
                <a:solidFill>
                  <a:srgbClr val="4F56AD"/>
                </a:solidFill>
                <a:latin typeface="黑体" panose="02010609060101010101" pitchFamily="49" charset="-122"/>
              </a:rPr>
              <a:t>DES</a:t>
            </a:r>
            <a:endParaRPr lang="en-US" altLang="zh-CN" sz="2000" dirty="0">
              <a:solidFill>
                <a:srgbClr val="4F56AD"/>
              </a:solidFill>
              <a:latin typeface="黑体" panose="02010609060101010101" pitchFamily="49" charset="-122"/>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0</TotalTime>
  <Words>8799</Words>
  <Application>WPS 演示</Application>
  <PresentationFormat>全屏显示(4:3)</PresentationFormat>
  <Paragraphs>424</Paragraphs>
  <Slides>41</Slides>
  <Notes>39</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41</vt:i4>
      </vt:variant>
    </vt:vector>
  </HeadingPairs>
  <TitlesOfParts>
    <vt:vector size="61" baseType="lpstr">
      <vt:lpstr>Arial</vt:lpstr>
      <vt:lpstr>宋体</vt:lpstr>
      <vt:lpstr>Wingdings</vt:lpstr>
      <vt:lpstr>Times New Roman</vt:lpstr>
      <vt:lpstr>Lucida Sans Unicode</vt:lpstr>
      <vt:lpstr>黑体</vt:lpstr>
      <vt:lpstr>Wingdings 3</vt:lpstr>
      <vt:lpstr>Symbol</vt:lpstr>
      <vt:lpstr>Verdana</vt:lpstr>
      <vt:lpstr>Wingdings 2</vt:lpstr>
      <vt:lpstr>Wingdings</vt:lpstr>
      <vt:lpstr>Wingdings 2</vt:lpstr>
      <vt:lpstr>Tahoma</vt:lpstr>
      <vt:lpstr>Cambria Math</vt:lpstr>
      <vt:lpstr>Cambria Math</vt:lpstr>
      <vt:lpstr>Tahoma</vt:lpstr>
      <vt:lpstr>微软雅黑</vt:lpstr>
      <vt:lpstr>Arial Unicode MS</vt:lpstr>
      <vt:lpstr>Calibri</vt:lpstr>
      <vt:lpstr>聚合</vt:lpstr>
      <vt:lpstr>第七章 – 分组密码的工作模式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对称密码</dc:title>
  <dc:creator>Yang</dc:creator>
  <cp:lastModifiedBy>一水</cp:lastModifiedBy>
  <cp:revision>384</cp:revision>
  <dcterms:created xsi:type="dcterms:W3CDTF">2002-08-09T01:27:00Z</dcterms:created>
  <dcterms:modified xsi:type="dcterms:W3CDTF">2021-10-09T03:21:41Z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7481EACF9EBE47248BA20EFF735240E4</vt:lpwstr>
  </property>
  <property fmtid="{D5CDD505-2E9C-101B-9397-08002B2CF9AE}" pid="3" name="KSOProductBuildVer">
    <vt:lpwstr>2052-11.1.0.10938</vt:lpwstr>
  </property>
</Properties>
</file>