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62" r:id="rId3"/>
    <p:sldId id="571" r:id="rId5"/>
    <p:sldId id="572" r:id="rId6"/>
    <p:sldId id="620" r:id="rId7"/>
    <p:sldId id="621" r:id="rId8"/>
    <p:sldId id="575" r:id="rId9"/>
    <p:sldId id="576" r:id="rId10"/>
    <p:sldId id="577" r:id="rId11"/>
    <p:sldId id="614" r:id="rId12"/>
    <p:sldId id="578" r:id="rId13"/>
    <p:sldId id="579" r:id="rId14"/>
    <p:sldId id="580" r:id="rId15"/>
    <p:sldId id="581" r:id="rId16"/>
    <p:sldId id="584" r:id="rId17"/>
    <p:sldId id="585" r:id="rId18"/>
    <p:sldId id="587" r:id="rId19"/>
    <p:sldId id="588" r:id="rId20"/>
    <p:sldId id="589" r:id="rId21"/>
    <p:sldId id="615" r:id="rId22"/>
    <p:sldId id="590" r:id="rId23"/>
    <p:sldId id="591" r:id="rId24"/>
    <p:sldId id="592" r:id="rId25"/>
    <p:sldId id="593" r:id="rId26"/>
    <p:sldId id="624" r:id="rId27"/>
    <p:sldId id="595" r:id="rId28"/>
    <p:sldId id="596" r:id="rId29"/>
    <p:sldId id="597" r:id="rId30"/>
    <p:sldId id="598" r:id="rId31"/>
    <p:sldId id="599" r:id="rId32"/>
    <p:sldId id="600" r:id="rId33"/>
    <p:sldId id="604" r:id="rId34"/>
    <p:sldId id="601" r:id="rId35"/>
    <p:sldId id="602" r:id="rId36"/>
    <p:sldId id="603" r:id="rId37"/>
    <p:sldId id="605" r:id="rId38"/>
    <p:sldId id="625" r:id="rId39"/>
    <p:sldId id="606" r:id="rId40"/>
    <p:sldId id="607" r:id="rId41"/>
    <p:sldId id="608" r:id="rId42"/>
    <p:sldId id="609" r:id="rId43"/>
    <p:sldId id="626" r:id="rId44"/>
    <p:sldId id="610" r:id="rId45"/>
    <p:sldId id="622" r:id="rId46"/>
    <p:sldId id="611" r:id="rId47"/>
    <p:sldId id="631" r:id="rId48"/>
    <p:sldId id="612" r:id="rId49"/>
    <p:sldId id="619" r:id="rId50"/>
    <p:sldId id="630" r:id="rId51"/>
    <p:sldId id="613" r:id="rId52"/>
    <p:sldId id="616" r:id="rId53"/>
    <p:sldId id="623" r:id="rId54"/>
    <p:sldId id="627" r:id="rId55"/>
    <p:sldId id="670" r:id="rId56"/>
    <p:sldId id="628" r:id="rId57"/>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00FF"/>
    <a:srgbClr val="FFFFFF"/>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080" autoAdjust="0"/>
    <p:restoredTop sz="80390" autoAdjust="0"/>
  </p:normalViewPr>
  <p:slideViewPr>
    <p:cSldViewPr>
      <p:cViewPr varScale="1">
        <p:scale>
          <a:sx n="86" d="100"/>
          <a:sy n="86" d="100"/>
        </p:scale>
        <p:origin x="50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0" Type="http://schemas.openxmlformats.org/officeDocument/2006/relationships/tableStyles" Target="tableStyles.xml"/><Relationship Id="rId6" Type="http://schemas.openxmlformats.org/officeDocument/2006/relationships/slide" Target="slides/slide3.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A836182-E864-4C0A-808C-745C6C638561}"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3331AC8-625D-495E-A8A2-6512C7EE84D3}"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138125C-D93B-4073-99C8-D9E1414B42B0}" type="slidenum">
              <a:rPr lang="en-AU" altLang="zh-CN" smtClean="0"/>
            </a:fld>
            <a:endParaRPr lang="en-AU" altLang="zh-CN"/>
          </a:p>
        </p:txBody>
      </p:sp>
      <p:sp>
        <p:nvSpPr>
          <p:cNvPr id="52227" name="Rectangle 1026"/>
          <p:cNvSpPr>
            <a:spLocks noGrp="1" noRot="1" noChangeAspect="1" noChangeArrowheads="1" noTextEdit="1"/>
          </p:cNvSpPr>
          <p:nvPr>
            <p:ph type="sldImg"/>
          </p:nvPr>
        </p:nvSpPr>
        <p:spPr/>
      </p:sp>
      <p:sp>
        <p:nvSpPr>
          <p:cNvPr id="52228" name="Rectangle 10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138125C-D93B-4073-99C8-D9E1414B42B0}" type="slidenum">
              <a:rPr lang="en-AU" altLang="zh-CN" smtClean="0"/>
            </a:fld>
            <a:endParaRPr lang="en-AU" altLang="zh-CN"/>
          </a:p>
        </p:txBody>
      </p:sp>
      <p:sp>
        <p:nvSpPr>
          <p:cNvPr id="52227" name="Rectangle 1026"/>
          <p:cNvSpPr>
            <a:spLocks noGrp="1" noRot="1" noChangeAspect="1" noChangeArrowheads="1" noTextEdit="1"/>
          </p:cNvSpPr>
          <p:nvPr>
            <p:ph type="sldImg"/>
          </p:nvPr>
        </p:nvSpPr>
        <p:spPr/>
      </p:sp>
      <p:sp>
        <p:nvSpPr>
          <p:cNvPr id="52228" name="Rectangle 10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138125C-D93B-4073-99C8-D9E1414B42B0}" type="slidenum">
              <a:rPr lang="en-AU" altLang="zh-CN" smtClean="0"/>
            </a:fld>
            <a:endParaRPr lang="en-AU" altLang="zh-CN"/>
          </a:p>
        </p:txBody>
      </p:sp>
      <p:sp>
        <p:nvSpPr>
          <p:cNvPr id="52227" name="Rectangle 1026"/>
          <p:cNvSpPr>
            <a:spLocks noGrp="1" noRot="1" noChangeAspect="1" noChangeArrowheads="1" noTextEdit="1"/>
          </p:cNvSpPr>
          <p:nvPr>
            <p:ph type="sldImg"/>
          </p:nvPr>
        </p:nvSpPr>
        <p:spPr/>
      </p:sp>
      <p:sp>
        <p:nvSpPr>
          <p:cNvPr id="52228" name="Rectangle 10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138125C-D93B-4073-99C8-D9E1414B42B0}" type="slidenum">
              <a:rPr lang="en-AU" altLang="zh-CN" smtClean="0"/>
            </a:fld>
            <a:endParaRPr lang="en-AU" altLang="zh-CN"/>
          </a:p>
        </p:txBody>
      </p:sp>
      <p:sp>
        <p:nvSpPr>
          <p:cNvPr id="52227" name="Rectangle 1026"/>
          <p:cNvSpPr>
            <a:spLocks noGrp="1" noRot="1" noChangeAspect="1" noChangeArrowheads="1" noTextEdit="1"/>
          </p:cNvSpPr>
          <p:nvPr>
            <p:ph type="sldImg"/>
          </p:nvPr>
        </p:nvSpPr>
        <p:spPr/>
      </p:sp>
      <p:sp>
        <p:nvSpPr>
          <p:cNvPr id="52228" name="Rectangle 10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138125C-D93B-4073-99C8-D9E1414B42B0}" type="slidenum">
              <a:rPr lang="en-AU" altLang="zh-CN" smtClean="0"/>
            </a:fld>
            <a:endParaRPr lang="en-AU" altLang="zh-CN"/>
          </a:p>
        </p:txBody>
      </p:sp>
      <p:sp>
        <p:nvSpPr>
          <p:cNvPr id="52227" name="Rectangle 1026"/>
          <p:cNvSpPr>
            <a:spLocks noGrp="1" noRot="1" noChangeAspect="1" noChangeArrowheads="1" noTextEdit="1"/>
          </p:cNvSpPr>
          <p:nvPr>
            <p:ph type="sldImg"/>
          </p:nvPr>
        </p:nvSpPr>
        <p:spPr/>
      </p:sp>
      <p:sp>
        <p:nvSpPr>
          <p:cNvPr id="52228" name="Rectangle 10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138125C-D93B-4073-99C8-D9E1414B42B0}" type="slidenum">
              <a:rPr lang="en-AU" altLang="zh-CN" smtClean="0"/>
            </a:fld>
            <a:endParaRPr lang="en-AU" altLang="zh-CN"/>
          </a:p>
        </p:txBody>
      </p:sp>
      <p:sp>
        <p:nvSpPr>
          <p:cNvPr id="52227" name="Rectangle 1026"/>
          <p:cNvSpPr>
            <a:spLocks noGrp="1" noRot="1" noChangeAspect="1" noChangeArrowheads="1" noTextEdit="1"/>
          </p:cNvSpPr>
          <p:nvPr>
            <p:ph type="sldImg"/>
          </p:nvPr>
        </p:nvSpPr>
        <p:spPr/>
      </p:sp>
      <p:sp>
        <p:nvSpPr>
          <p:cNvPr id="52228" name="Rectangle 10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themeOverride" Target="../theme/themeOverride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themeOverride" Target="../theme/themeOverride3.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hemeOverride" Target="../theme/themeOverride4.xm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grpSp>
        <p:nvGrpSpPr>
          <p:cNvPr id="5" name="组合 15"/>
          <p:cNvGrpSpPr/>
          <p:nvPr/>
        </p:nvGrpSpPr>
        <p:grpSpPr bwMode="auto">
          <a:xfrm>
            <a:off x="-3175" y="4953000"/>
            <a:ext cx="9147175" cy="1911350"/>
            <a:chOff x="-3765" y="4832896"/>
            <a:chExt cx="9147765" cy="2032192"/>
          </a:xfrm>
        </p:grpSpPr>
        <p:sp>
          <p:nvSpPr>
            <p:cNvPr id="6" name="任意多边形 5"/>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kumimoji="0" lang="en-US"/>
            </a:p>
          </p:txBody>
        </p:sp>
        <p:sp>
          <p:nvSpPr>
            <p:cNvPr id="7" name="任意多边形 6"/>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kumimoji="0" lang="en-US"/>
            </a:p>
          </p:txBody>
        </p:sp>
        <p:sp>
          <p:nvSpPr>
            <p:cNvPr id="8" name="任意多边形 7"/>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zh-CN" altLang="en-US"/>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lstStyle>
          <a:p>
            <a:pPr>
              <a:defRPr/>
            </a:pPr>
            <a:endParaRPr lang="en-US" altLang="zh-CN"/>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lstStyle>
          <a:p>
            <a:pPr>
              <a:defRPr/>
            </a:pPr>
            <a:endParaRPr lang="en-US" altLang="zh-CN"/>
          </a:p>
        </p:txBody>
      </p:sp>
      <p:sp>
        <p:nvSpPr>
          <p:cNvPr id="13" name="灯片编号占位符 26"/>
          <p:cNvSpPr>
            <a:spLocks noGrp="1"/>
          </p:cNvSpPr>
          <p:nvPr>
            <p:ph type="sldNum" sz="quarter" idx="12"/>
          </p:nvPr>
        </p:nvSpPr>
        <p:spPr/>
        <p:txBody>
          <a:bodyPr/>
          <a:lstStyle>
            <a:lvl1pPr>
              <a:defRPr>
                <a:solidFill>
                  <a:srgbClr val="FFFFFF"/>
                </a:solidFill>
              </a:defRPr>
            </a:lvl1pPr>
          </a:lstStyle>
          <a:p>
            <a:pPr>
              <a:defRPr/>
            </a:pPr>
            <a:fld id="{BB8C76BC-A32E-4906-A586-9FE80CA7184C}"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ED3B445B-6525-4D0A-BC94-481CCFCB5B85}"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C4563452-2AD0-4744-A847-33369E39BCCE}"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标题 6"/>
          <p:cNvSpPr>
            <a:spLocks noGrp="1"/>
          </p:cNvSpPr>
          <p:nvPr>
            <p:ph type="title"/>
          </p:nvPr>
        </p:nvSpPr>
        <p:spPr/>
        <p:txBody>
          <a:bodyPr rtlCol="0"/>
          <a:lstStyle/>
          <a:p>
            <a:r>
              <a:rPr lang="zh-CN" altLang="en-US"/>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36A562B3-4A1E-4816-96A0-8F7A22AF79C6}"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kumimoji="0" lang="en-US"/>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kumimoji="0"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endParaRPr lang="zh-CN" altLang="en-US"/>
          </a:p>
        </p:txBody>
      </p:sp>
      <p:sp>
        <p:nvSpPr>
          <p:cNvPr id="6" name="日期占位符 3"/>
          <p:cNvSpPr>
            <a:spLocks noGrp="1"/>
          </p:cNvSpPr>
          <p:nvPr>
            <p:ph type="dt" sz="half" idx="10"/>
          </p:nvPr>
        </p:nvSpPr>
        <p:spPr/>
        <p:txBody>
          <a:bodyPr/>
          <a:lstStyle>
            <a:lvl1pPr>
              <a:defRPr/>
            </a:lvl1pPr>
          </a:lstStyle>
          <a:p>
            <a:pPr>
              <a:defRPr/>
            </a:pPr>
            <a:endParaRPr lang="en-US" altLang="zh-CN"/>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a:lvl1pPr>
          </a:lstStyle>
          <a:p>
            <a:pPr>
              <a:defRPr/>
            </a:pPr>
            <a:fld id="{F8F59F92-0093-465A-A32B-548B81339306}"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F84F1D82-E487-475C-8657-095253D299EA}"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endParaRPr lang="zh-CN" altLang="en-US"/>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endParaRPr lang="zh-CN" altLang="en-US"/>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lstStyle>
          <a:p>
            <a:pPr>
              <a:defRPr/>
            </a:pPr>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pPr>
              <a:defRPr/>
            </a:pPr>
            <a:fld id="{2B71F344-712D-403C-8DDA-BE7288020CFC}" type="slidenum">
              <a:rPr lang="en-US" altLang="zh-CN"/>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C7671E35-1695-4E72-B1AD-C1201F148FE6}"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FD6837AF-B04D-4AA1-B2FE-128A019DEA2D}"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zh-CN" altLang="en-US"/>
              <a:t>单击此处编辑母版文本样式</a:t>
            </a:r>
            <a:endParaRPr lang="zh-CN" altLang="en-US"/>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FBA628B5-8D3F-45EF-9B37-441ABA27575D}" type="slidenum">
              <a:rPr lang="en-US" altLang="zh-CN"/>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2">
        <a:schemeClr val="bg1"/>
      </p:bgRef>
    </p:bg>
    <p:spTree>
      <p:nvGrpSpPr>
        <p:cNvPr id="1" name=""/>
        <p:cNvGrpSpPr/>
        <p:nvPr/>
      </p:nvGrpSpPr>
      <p:grpSpPr>
        <a:xfrm>
          <a:off x="0" y="0"/>
          <a:ext cx="0" cy="0"/>
          <a:chOff x="0" y="0"/>
          <a:chExt cx="0" cy="0"/>
        </a:xfrm>
      </p:grpSpPr>
      <p:sp>
        <p:nvSpPr>
          <p:cNvPr id="5" name="任意多边形 4"/>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kumimoji="0" lang="en-US"/>
          </a:p>
        </p:txBody>
      </p:sp>
      <p:sp>
        <p:nvSpPr>
          <p:cNvPr id="6" name="任意多边形 5"/>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kumimoji="0" lang="en-US"/>
          </a:p>
        </p:txBody>
      </p:sp>
      <p:sp>
        <p:nvSpPr>
          <p:cNvPr id="7" name="直角三角形 6"/>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kumimoji="0" lang="en-US"/>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kumimoji="0"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415" indent="0" algn="r">
              <a:buNone/>
              <a:defRPr sz="1400"/>
            </a:lvl1pPr>
            <a:lvl2pPr>
              <a:defRPr sz="1200"/>
            </a:lvl2pPr>
            <a:lvl3pPr>
              <a:defRPr sz="1000"/>
            </a:lvl3pPr>
            <a:lvl4pPr>
              <a:defRPr sz="900"/>
            </a:lvl4pPr>
            <a:lvl5pPr>
              <a:defRPr sz="900"/>
            </a:lvl5pPr>
          </a:lstStyle>
          <a:p>
            <a:pPr lvl="0"/>
            <a:r>
              <a:rPr lang="zh-CN" altLang="en-US"/>
              <a:t>单击此处编辑母版文本样式</a:t>
            </a:r>
            <a:endParaRPr lang="zh-CN" altLang="en-US"/>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zh-CN" altLang="en-US"/>
              <a:t>单击此处编辑母版标题样式</a:t>
            </a:r>
            <a:endParaRPr lang="en-US"/>
          </a:p>
        </p:txBody>
      </p:sp>
      <p:sp>
        <p:nvSpPr>
          <p:cNvPr id="11" name="日期占位符 4"/>
          <p:cNvSpPr>
            <a:spLocks noGrp="1"/>
          </p:cNvSpPr>
          <p:nvPr>
            <p:ph type="dt" sz="half" idx="10"/>
          </p:nvPr>
        </p:nvSpPr>
        <p:spPr/>
        <p:txBody>
          <a:bodyPr/>
          <a:lstStyle>
            <a:lvl1pPr>
              <a:defRPr>
                <a:solidFill>
                  <a:schemeClr val="tx1"/>
                </a:solidFill>
              </a:defRPr>
            </a:lvl1pPr>
          </a:lstStyle>
          <a:p>
            <a:pPr>
              <a:defRPr/>
            </a:pPr>
            <a:endParaRPr lang="en-US" altLang="zh-CN"/>
          </a:p>
        </p:txBody>
      </p:sp>
      <p:sp>
        <p:nvSpPr>
          <p:cNvPr id="12" name="页脚占位符 5"/>
          <p:cNvSpPr>
            <a:spLocks noGrp="1"/>
          </p:cNvSpPr>
          <p:nvPr>
            <p:ph type="ftr" sz="quarter" idx="11"/>
          </p:nvPr>
        </p:nvSpPr>
        <p:spPr/>
        <p:txBody>
          <a:bodyPr/>
          <a:lstStyle>
            <a:lvl1pPr>
              <a:defRPr>
                <a:solidFill>
                  <a:schemeClr val="tx1"/>
                </a:solidFill>
              </a:defRPr>
            </a:lvl1pPr>
          </a:lstStyle>
          <a:p>
            <a:pPr>
              <a:defRPr/>
            </a:pPr>
            <a:endParaRPr lang="en-US" altLang="zh-CN"/>
          </a:p>
        </p:txBody>
      </p:sp>
      <p:sp>
        <p:nvSpPr>
          <p:cNvPr id="13" name="灯片编号占位符 6"/>
          <p:cNvSpPr>
            <a:spLocks noGrp="1"/>
          </p:cNvSpPr>
          <p:nvPr>
            <p:ph type="sldNum" sz="quarter" idx="12"/>
          </p:nvPr>
        </p:nvSpPr>
        <p:spPr/>
        <p:txBody>
          <a:bodyPr/>
          <a:lstStyle>
            <a:lvl1pPr>
              <a:defRPr>
                <a:solidFill>
                  <a:schemeClr val="tx1"/>
                </a:solidFill>
              </a:defRPr>
            </a:lvl1pPr>
          </a:lstStyle>
          <a:p>
            <a:pPr>
              <a:defRPr/>
            </a:pPr>
            <a:fld id="{B1692241-6B1D-43A0-9B9A-C9966DB5950E}"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kumimoji="0" lang="en-US"/>
          </a:p>
        </p:txBody>
      </p:sp>
      <p:sp>
        <p:nvSpPr>
          <p:cNvPr id="12" name="任意多边形 11"/>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kumimoji="0" lang="en-US"/>
          </a:p>
        </p:txBody>
      </p:sp>
      <p:sp>
        <p:nvSpPr>
          <p:cNvPr id="14" name="直角三角形 13"/>
          <p:cNvSpPr/>
          <p:nvPr/>
        </p:nvSpPr>
        <p:spPr bwMode="auto">
          <a:xfrm>
            <a:off x="-6042" y="5791253"/>
            <a:ext cx="3402314" cy="1080868"/>
          </a:xfrm>
          <a:prstGeom prst="rtTriangle">
            <a:avLst/>
          </a:prstGeom>
          <a:blipFill>
            <a:blip r:embed="rId1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7177"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lstStyle>
          <a:p>
            <a:pPr>
              <a:defRPr/>
            </a:pPr>
            <a:endParaRPr lang="en-US" altLang="zh-CN"/>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lstStyle>
          <a:p>
            <a:pPr>
              <a:defRPr/>
            </a:pPr>
            <a:endParaRPr lang="en-US" altLang="zh-CN"/>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lstStyle>
          <a:p>
            <a:pPr>
              <a:defRPr/>
            </a:pPr>
            <a:fld id="{C500282D-F9E6-4FC8-8059-555CBD17CF9B}"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2pPr>
      <a:lvl3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3pPr>
      <a:lvl4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4pPr>
      <a:lvl5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6pPr>
      <a:lvl7pPr marL="9144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7pPr>
      <a:lvl8pPr marL="13716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8pPr>
      <a:lvl9pPr marL="18288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9pPr>
    </p:titleStyle>
    <p:body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500063" y="1268760"/>
            <a:ext cx="8229600" cy="5026297"/>
          </a:xfrm>
        </p:spPr>
        <p:txBody>
          <a:bodyPr/>
          <a:lstStyle/>
          <a:p>
            <a:pPr marL="0" marR="64135" lvl="1" indent="0" eaLnBrk="1" hangingPunct="1">
              <a:lnSpc>
                <a:spcPct val="120000"/>
              </a:lnSpc>
              <a:spcBef>
                <a:spcPts val="400"/>
              </a:spcBef>
              <a:buSzPct val="68000"/>
              <a:buNone/>
            </a:pPr>
            <a:r>
              <a:rPr kumimoji="1" lang="zh-CN" altLang="en-US" sz="2700" dirty="0">
                <a:solidFill>
                  <a:schemeClr val="tx2"/>
                </a:solidFill>
              </a:rPr>
              <a:t>          第</a:t>
            </a:r>
            <a:r>
              <a:rPr kumimoji="1" lang="en-US" altLang="zh-CN" sz="2700" dirty="0">
                <a:solidFill>
                  <a:schemeClr val="tx2"/>
                </a:solidFill>
              </a:rPr>
              <a:t>9</a:t>
            </a:r>
            <a:r>
              <a:rPr kumimoji="1" lang="zh-CN" altLang="en-US" sz="2700" dirty="0">
                <a:solidFill>
                  <a:schemeClr val="tx2"/>
                </a:solidFill>
              </a:rPr>
              <a:t>章 公钥密码学与</a:t>
            </a:r>
            <a:r>
              <a:rPr kumimoji="1" lang="en-US" altLang="zh-CN" sz="2700" dirty="0">
                <a:solidFill>
                  <a:schemeClr val="tx2"/>
                </a:solidFill>
              </a:rPr>
              <a:t>RSA</a:t>
            </a:r>
            <a:endParaRPr kumimoji="1" lang="en-US" altLang="zh-CN" sz="2700" dirty="0">
              <a:solidFill>
                <a:schemeClr val="tx2"/>
              </a:solidFill>
            </a:endParaRPr>
          </a:p>
          <a:p>
            <a:pPr marL="0" marR="64135" lvl="1" indent="0" eaLnBrk="1" hangingPunct="1">
              <a:lnSpc>
                <a:spcPct val="120000"/>
              </a:lnSpc>
              <a:spcBef>
                <a:spcPts val="400"/>
              </a:spcBef>
              <a:buSzPct val="68000"/>
              <a:buNone/>
            </a:pPr>
            <a:r>
              <a:rPr kumimoji="1" lang="zh-CN" altLang="en-US" sz="2700" dirty="0">
                <a:solidFill>
                  <a:schemeClr val="tx2"/>
                </a:solidFill>
              </a:rPr>
              <a:t>          第</a:t>
            </a:r>
            <a:r>
              <a:rPr kumimoji="1" lang="en-US" altLang="zh-CN" sz="2700" dirty="0">
                <a:solidFill>
                  <a:schemeClr val="tx2"/>
                </a:solidFill>
              </a:rPr>
              <a:t>10</a:t>
            </a:r>
            <a:r>
              <a:rPr kumimoji="1" lang="zh-CN" altLang="en-US" sz="2700" dirty="0">
                <a:solidFill>
                  <a:schemeClr val="tx2"/>
                </a:solidFill>
              </a:rPr>
              <a:t>章 密钥管理和其他公钥密码体制</a:t>
            </a:r>
            <a:endParaRPr kumimoji="1" lang="en-US" altLang="zh-CN" sz="2700" dirty="0">
              <a:solidFill>
                <a:schemeClr val="tx2"/>
              </a:solidFill>
            </a:endParaRPr>
          </a:p>
        </p:txBody>
      </p:sp>
      <p:sp>
        <p:nvSpPr>
          <p:cNvPr id="20482" name="Rectangle 2"/>
          <p:cNvSpPr>
            <a:spLocks noGrp="1" noChangeArrowheads="1"/>
          </p:cNvSpPr>
          <p:nvPr>
            <p:ph type="title"/>
          </p:nvPr>
        </p:nvSpPr>
        <p:spPr>
          <a:xfrm>
            <a:off x="457200" y="346646"/>
            <a:ext cx="8229600" cy="634082"/>
          </a:xfrm>
        </p:spPr>
        <p:txBody>
          <a:bodyPr>
            <a:normAutofit fontScale="90000"/>
          </a:bodyPr>
          <a:lstStyle/>
          <a:p>
            <a:pPr algn="ctr" eaLnBrk="1" fontAlgn="auto" hangingPunct="1">
              <a:spcAft>
                <a:spcPts val="0"/>
              </a:spcAft>
              <a:defRPr/>
            </a:pPr>
            <a:r>
              <a:rPr lang="zh-CN" altLang="en-US" dirty="0"/>
              <a:t>第二部分</a:t>
            </a:r>
            <a:r>
              <a:rPr lang="en-US" dirty="0"/>
              <a:t> – </a:t>
            </a:r>
            <a:r>
              <a:rPr lang="zh-CN" altLang="en-US" dirty="0"/>
              <a:t>公钥密码</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432048"/>
            <a:ext cx="8229600" cy="630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5796136" y="0"/>
            <a:ext cx="334193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9.1 </a:t>
            </a:r>
            <a:r>
              <a:rPr lang="zh-CN" altLang="en-US" sz="2000" dirty="0">
                <a:solidFill>
                  <a:srgbClr val="4F56AD"/>
                </a:solidFill>
                <a:latin typeface="黑体" panose="02010609060101010101" pitchFamily="49" charset="-122"/>
              </a:rPr>
              <a:t>公钥密码体制的基本原理</a:t>
            </a:r>
            <a:endParaRPr lang="zh-CN" altLang="en-US" sz="2000" dirty="0">
              <a:solidFill>
                <a:srgbClr val="4F56AD"/>
              </a:solidFill>
              <a:latin typeface="黑体" panose="02010609060101010101" pitchFamily="49" charset="-122"/>
            </a:endParaRPr>
          </a:p>
        </p:txBody>
      </p:sp>
      <p:pic>
        <p:nvPicPr>
          <p:cNvPr id="5123" name="Picture 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9512" y="188640"/>
            <a:ext cx="5328592" cy="658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5580112" y="548680"/>
            <a:ext cx="3543310" cy="1845310"/>
          </a:xfrm>
          <a:prstGeom prst="rect">
            <a:avLst/>
          </a:prstGeom>
        </p:spPr>
        <p:txBody>
          <a:bodyPr wrap="square">
            <a:spAutoFit/>
          </a:bodyPr>
          <a:lstStyle/>
          <a:p>
            <a:pPr marL="271780" lvl="1" indent="-271780" defTabSz="892175" eaLnBrk="1" hangingPunct="1">
              <a:lnSpc>
                <a:spcPct val="120000"/>
              </a:lnSpc>
              <a:spcBef>
                <a:spcPct val="20000"/>
              </a:spcBef>
              <a:buClr>
                <a:srgbClr val="40458C"/>
              </a:buClr>
              <a:buSzPct val="90000"/>
              <a:buFont typeface="Wingdings" panose="05000000000000000000" pitchFamily="2" charset="2"/>
              <a:buChar char="Ø"/>
            </a:pPr>
            <a:r>
              <a:rPr lang="zh-CN" altLang="en-US" sz="2000" kern="0" dirty="0">
                <a:solidFill>
                  <a:srgbClr val="40458C"/>
                </a:solidFill>
                <a:latin typeface="+mn-ea"/>
                <a:ea typeface="+mn-ea"/>
              </a:rPr>
              <a:t>其主要步骤如下所述：</a:t>
            </a:r>
            <a:endParaRPr lang="en-US" altLang="zh-CN" sz="2000" kern="0" dirty="0">
              <a:solidFill>
                <a:srgbClr val="40458C"/>
              </a:solidFill>
              <a:latin typeface="+mn-ea"/>
              <a:ea typeface="+mn-ea"/>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rPr>
              <a:t>用</a:t>
            </a:r>
            <a:r>
              <a:rPr lang="zh-CN" altLang="en-US" sz="2000" b="1" kern="0" dirty="0">
                <a:solidFill>
                  <a:srgbClr val="FF0000"/>
                </a:solidFill>
                <a:latin typeface="Tahoma" panose="020B0604030504040204"/>
              </a:rPr>
              <a:t>公钥</a:t>
            </a:r>
            <a:r>
              <a:rPr lang="zh-CN" altLang="en-US" sz="2000" b="1" kern="0" dirty="0">
                <a:solidFill>
                  <a:srgbClr val="000000"/>
                </a:solidFill>
                <a:latin typeface="Tahoma" panose="020B0604030504040204"/>
              </a:rPr>
              <a:t>进行加密：</a:t>
            </a:r>
            <a:endParaRPr lang="en-US" altLang="zh-CN" sz="2000" b="1" kern="0" dirty="0">
              <a:solidFill>
                <a:srgbClr val="000000"/>
              </a:solidFill>
              <a:latin typeface="Tahoma" panose="020B0604030504040204"/>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rPr>
              <a:t>用</a:t>
            </a:r>
            <a:r>
              <a:rPr lang="zh-CN" altLang="en-US" sz="2000" b="1" kern="0" dirty="0">
                <a:solidFill>
                  <a:srgbClr val="FF0000"/>
                </a:solidFill>
                <a:latin typeface="Tahoma" panose="020B0604030504040204"/>
              </a:rPr>
              <a:t>私钥</a:t>
            </a:r>
            <a:r>
              <a:rPr lang="zh-CN" altLang="en-US" sz="2000" b="1" kern="0" dirty="0">
                <a:solidFill>
                  <a:srgbClr val="000000"/>
                </a:solidFill>
                <a:latin typeface="Tahoma" panose="020B0604030504040204"/>
              </a:rPr>
              <a:t>进行加密：</a:t>
            </a:r>
            <a:endParaRPr lang="en-US" altLang="zh-CN" sz="2000" b="1" kern="0" dirty="0">
              <a:solidFill>
                <a:srgbClr val="000000"/>
              </a:solidFill>
              <a:latin typeface="Tahoma" panose="020B0604030504040204"/>
            </a:endParaRPr>
          </a:p>
          <a:p>
            <a:pPr marL="0" lvl="2" eaLnBrk="1" hangingPunct="1">
              <a:lnSpc>
                <a:spcPct val="130000"/>
              </a:lnSpc>
              <a:spcBef>
                <a:spcPct val="20000"/>
              </a:spcBef>
              <a:buClr>
                <a:srgbClr val="4768F5"/>
              </a:buClr>
              <a:buSzPct val="60000"/>
            </a:pPr>
            <a:endParaRPr lang="en-US" altLang="zh-CN" sz="2000" b="1" kern="0" dirty="0">
              <a:solidFill>
                <a:srgbClr val="000000"/>
              </a:solidFill>
              <a:latin typeface="Tahoma" panose="020B060403050404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836712"/>
            <a:ext cx="8229600" cy="525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利用这种方法，通信各方均可访问公钥，而私钥是各通信方在本地产生的，所以不必进行分配。只要用户的私钥受到保护，保持秘密性，那么通信就是安全的。在任何时刻，系统可以改变其私钥，并公布相应的公钥以替代原来的公钥。</a:t>
            </a: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5796136" y="0"/>
            <a:ext cx="334193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9.1 </a:t>
            </a:r>
            <a:r>
              <a:rPr lang="zh-CN" altLang="en-US" sz="2000" dirty="0">
                <a:solidFill>
                  <a:srgbClr val="4F56AD"/>
                </a:solidFill>
                <a:latin typeface="黑体" panose="02010609060101010101" pitchFamily="49" charset="-122"/>
              </a:rPr>
              <a:t>公钥密码体制的基本原理</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836712"/>
            <a:ext cx="8229600"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271780" lvl="1" indent="-271780" eaLnBrk="1" hangingPunct="1">
              <a:lnSpc>
                <a:spcPct val="120000"/>
              </a:lnSpc>
              <a:spcBef>
                <a:spcPct val="20000"/>
              </a:spcBef>
              <a:buClr>
                <a:srgbClr val="40458C"/>
              </a:buClr>
              <a:buSzPct val="90000"/>
              <a:buFont typeface="Wingdings" panose="05000000000000000000" pitchFamily="2" charset="2"/>
              <a:buChar char="Ø"/>
            </a:pPr>
            <a:r>
              <a:rPr lang="zh-CN" altLang="en-US" sz="2000" kern="0" dirty="0">
                <a:solidFill>
                  <a:srgbClr val="40458C"/>
                </a:solidFill>
                <a:latin typeface="+mn-ea"/>
              </a:rPr>
              <a:t>下表总结了对称密码和公钥密码的一些重要特性。</a:t>
            </a:r>
            <a:endParaRPr lang="en-US" altLang="zh-CN" sz="2000" b="1" kern="0" dirty="0">
              <a:solidFill>
                <a:srgbClr val="000000"/>
              </a:solidFill>
              <a:latin typeface="Tahoma" panose="020B0604030504040204"/>
              <a:ea typeface="宋体" panose="02010600030101010101" pitchFamily="2" charset="-122"/>
            </a:endParaRPr>
          </a:p>
          <a:p>
            <a:pPr marL="80200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我们一般将对称密码中使用的密钥称为秘密钥，将公钥密码中使用的两个密钥分别称为公钥和私钥。私钥总是保密的。</a:t>
            </a: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5796136" y="0"/>
            <a:ext cx="334193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9.1 </a:t>
            </a:r>
            <a:r>
              <a:rPr lang="zh-CN" altLang="en-US" sz="2000" dirty="0">
                <a:solidFill>
                  <a:srgbClr val="4F56AD"/>
                </a:solidFill>
                <a:latin typeface="黑体" panose="02010609060101010101" pitchFamily="49" charset="-122"/>
              </a:rPr>
              <a:t>公钥密码体制的基本原理</a:t>
            </a:r>
            <a:endParaRPr lang="zh-CN" altLang="en-US" sz="2000" dirty="0">
              <a:solidFill>
                <a:srgbClr val="4F56AD"/>
              </a:solidFill>
              <a:latin typeface="黑体" panose="02010609060101010101" pitchFamily="49" charset="-122"/>
            </a:endParaRPr>
          </a:p>
        </p:txBody>
      </p:sp>
      <p:graphicFrame>
        <p:nvGraphicFramePr>
          <p:cNvPr id="2" name="表格 1"/>
          <p:cNvGraphicFramePr>
            <a:graphicFrameLocks noGrp="1"/>
          </p:cNvGraphicFramePr>
          <p:nvPr/>
        </p:nvGraphicFramePr>
        <p:xfrm>
          <a:off x="395537" y="2276872"/>
          <a:ext cx="8280920" cy="3479800"/>
        </p:xfrm>
        <a:graphic>
          <a:graphicData uri="http://schemas.openxmlformats.org/drawingml/2006/table">
            <a:tbl>
              <a:tblPr firstRow="1" bandRow="1">
                <a:tableStyleId>{5C22544A-7EE6-4342-B048-85BDC9FD1C3A}</a:tableStyleId>
              </a:tblPr>
              <a:tblGrid>
                <a:gridCol w="3960439"/>
                <a:gridCol w="4320481"/>
              </a:tblGrid>
              <a:tr h="370840">
                <a:tc>
                  <a:txBody>
                    <a:bodyPr/>
                    <a:lstStyle/>
                    <a:p>
                      <a:r>
                        <a:rPr lang="zh-CN" altLang="en-US" dirty="0"/>
                        <a:t>传统密码</a:t>
                      </a:r>
                      <a:endParaRPr lang="zh-CN" altLang="en-US" dirty="0"/>
                    </a:p>
                  </a:txBody>
                  <a:tcPr/>
                </a:tc>
                <a:tc>
                  <a:txBody>
                    <a:bodyPr/>
                    <a:lstStyle/>
                    <a:p>
                      <a:r>
                        <a:rPr lang="zh-CN" altLang="en-US" dirty="0"/>
                        <a:t>公钥密码</a:t>
                      </a:r>
                      <a:endParaRPr lang="zh-CN" altLang="en-US" dirty="0"/>
                    </a:p>
                  </a:txBody>
                  <a:tcPr/>
                </a:tc>
              </a:tr>
              <a:tr h="370840">
                <a:tc>
                  <a:txBody>
                    <a:bodyPr/>
                    <a:lstStyle/>
                    <a:p>
                      <a:r>
                        <a:rPr kumimoji="1" lang="zh-CN" altLang="en-US" sz="1800" b="1" kern="1200" dirty="0">
                          <a:solidFill>
                            <a:srgbClr val="FF0000"/>
                          </a:solidFill>
                          <a:latin typeface="+mn-lt"/>
                          <a:ea typeface="宋体" panose="02010600030101010101" pitchFamily="2" charset="-122"/>
                          <a:cs typeface="+mn-cs"/>
                        </a:rPr>
                        <a:t>一般要求</a:t>
                      </a:r>
                      <a:endParaRPr kumimoji="1" lang="en-US" altLang="zh-CN" sz="1800" b="1" kern="1200" dirty="0">
                        <a:solidFill>
                          <a:srgbClr val="FF0000"/>
                        </a:solidFill>
                        <a:latin typeface="+mn-lt"/>
                        <a:ea typeface="宋体" panose="02010600030101010101" pitchFamily="2" charset="-122"/>
                        <a:cs typeface="+mn-cs"/>
                      </a:endParaRPr>
                    </a:p>
                    <a:p>
                      <a:r>
                        <a:rPr lang="en-US" altLang="zh-CN" dirty="0"/>
                        <a:t>1.</a:t>
                      </a:r>
                      <a:r>
                        <a:rPr lang="zh-CN" altLang="en-US" dirty="0"/>
                        <a:t>加密和解密使用相同的密钥和相同的算法</a:t>
                      </a:r>
                      <a:endParaRPr lang="en-US" altLang="zh-CN" dirty="0"/>
                    </a:p>
                    <a:p>
                      <a:r>
                        <a:rPr lang="en-US" altLang="zh-CN" dirty="0"/>
                        <a:t>2.</a:t>
                      </a:r>
                      <a:r>
                        <a:rPr lang="zh-CN" altLang="en-US" dirty="0"/>
                        <a:t>收发双方必须共享秘钥</a:t>
                      </a:r>
                      <a:endParaRPr lang="en-US" altLang="zh-CN" dirty="0"/>
                    </a:p>
                    <a:p>
                      <a:r>
                        <a:rPr kumimoji="1" lang="zh-CN" altLang="en-US" sz="1800" b="1" kern="1200" dirty="0">
                          <a:solidFill>
                            <a:srgbClr val="FF0000"/>
                          </a:solidFill>
                          <a:latin typeface="+mn-lt"/>
                          <a:ea typeface="宋体" panose="02010600030101010101" pitchFamily="2" charset="-122"/>
                          <a:cs typeface="+mn-cs"/>
                        </a:rPr>
                        <a:t>安全性要求</a:t>
                      </a:r>
                      <a:endParaRPr kumimoji="1" lang="en-US" altLang="zh-CN" sz="1800" b="1" kern="1200" dirty="0">
                        <a:solidFill>
                          <a:srgbClr val="FF0000"/>
                        </a:solidFill>
                        <a:latin typeface="+mn-lt"/>
                        <a:ea typeface="宋体" panose="02010600030101010101" pitchFamily="2" charset="-122"/>
                        <a:cs typeface="+mn-cs"/>
                      </a:endParaRPr>
                    </a:p>
                    <a:p>
                      <a:r>
                        <a:rPr lang="en-US" altLang="zh-CN" dirty="0"/>
                        <a:t>1.</a:t>
                      </a:r>
                      <a:r>
                        <a:rPr lang="zh-CN" altLang="en-US" dirty="0"/>
                        <a:t>密钥必须是保密的</a:t>
                      </a:r>
                      <a:endParaRPr lang="en-US" altLang="zh-CN" dirty="0"/>
                    </a:p>
                    <a:p>
                      <a:r>
                        <a:rPr lang="en-US" altLang="zh-CN" dirty="0"/>
                        <a:t>2.</a:t>
                      </a:r>
                      <a:r>
                        <a:rPr lang="zh-CN" altLang="en-US" dirty="0"/>
                        <a:t>若没有其他信息，则解密消息是不可能或至少是不可行的</a:t>
                      </a:r>
                      <a:endParaRPr lang="en-US" altLang="zh-CN" dirty="0"/>
                    </a:p>
                    <a:p>
                      <a:r>
                        <a:rPr lang="en-US" altLang="zh-CN" dirty="0"/>
                        <a:t>3.</a:t>
                      </a:r>
                      <a:r>
                        <a:rPr lang="zh-CN" altLang="en-US" dirty="0"/>
                        <a:t>知道算法和若干密文不足以确定密钥</a:t>
                      </a:r>
                      <a:endParaRPr lang="zh-CN" altLang="en-US" dirty="0"/>
                    </a:p>
                  </a:txBody>
                  <a:tcPr/>
                </a:tc>
                <a:tc>
                  <a:txBody>
                    <a:bodyPr/>
                    <a:lstStyle/>
                    <a:p>
                      <a:r>
                        <a:rPr kumimoji="1" lang="zh-CN" altLang="en-US" sz="1800" b="1" kern="1200" dirty="0">
                          <a:solidFill>
                            <a:srgbClr val="FF0000"/>
                          </a:solidFill>
                          <a:latin typeface="+mn-lt"/>
                          <a:ea typeface="宋体" panose="02010600030101010101" pitchFamily="2" charset="-122"/>
                          <a:cs typeface="+mn-cs"/>
                        </a:rPr>
                        <a:t>一般要求</a:t>
                      </a:r>
                      <a:endParaRPr kumimoji="1" lang="en-US" altLang="zh-CN" sz="1800" b="1" kern="1200" dirty="0">
                        <a:solidFill>
                          <a:srgbClr val="FF0000"/>
                        </a:solidFill>
                        <a:latin typeface="+mn-lt"/>
                        <a:ea typeface="宋体" panose="02010600030101010101" pitchFamily="2" charset="-122"/>
                        <a:cs typeface="+mn-cs"/>
                      </a:endParaRPr>
                    </a:p>
                    <a:p>
                      <a:r>
                        <a:rPr lang="en-US" altLang="zh-CN" dirty="0"/>
                        <a:t>1.</a:t>
                      </a:r>
                      <a:r>
                        <a:rPr lang="zh-CN" altLang="en-US" dirty="0"/>
                        <a:t>同一算法用于加密和解密，但加密和解密使用不同密钥</a:t>
                      </a:r>
                      <a:endParaRPr lang="en-US" altLang="zh-CN" dirty="0"/>
                    </a:p>
                    <a:p>
                      <a:r>
                        <a:rPr lang="en-US" altLang="zh-CN" dirty="0"/>
                        <a:t>2.</a:t>
                      </a:r>
                      <a:r>
                        <a:rPr lang="zh-CN" altLang="en-US" dirty="0"/>
                        <a:t>发送方拥有加密或解密密钥，而接收方拥有另一密钥</a:t>
                      </a:r>
                      <a:endParaRPr lang="en-US" altLang="zh-CN" dirty="0"/>
                    </a:p>
                    <a:p>
                      <a:r>
                        <a:rPr kumimoji="1" lang="zh-CN" altLang="en-US" sz="1800" b="1" kern="1200" dirty="0">
                          <a:solidFill>
                            <a:srgbClr val="FF0000"/>
                          </a:solidFill>
                          <a:latin typeface="+mn-lt"/>
                          <a:ea typeface="宋体" panose="02010600030101010101" pitchFamily="2" charset="-122"/>
                          <a:cs typeface="+mn-cs"/>
                        </a:rPr>
                        <a:t>安全性要求</a:t>
                      </a:r>
                      <a:endParaRPr kumimoji="1" lang="en-US" altLang="zh-CN" sz="1800" b="1" kern="1200" dirty="0">
                        <a:solidFill>
                          <a:srgbClr val="FF0000"/>
                        </a:solidFill>
                        <a:latin typeface="+mn-lt"/>
                        <a:ea typeface="宋体" panose="02010600030101010101" pitchFamily="2" charset="-122"/>
                        <a:cs typeface="+mn-cs"/>
                      </a:endParaRPr>
                    </a:p>
                    <a:p>
                      <a:r>
                        <a:rPr lang="en-US" altLang="zh-CN" dirty="0"/>
                        <a:t>1.</a:t>
                      </a:r>
                      <a:r>
                        <a:rPr lang="zh-CN" altLang="en-US" dirty="0"/>
                        <a:t>两个密钥之一必须是保密的</a:t>
                      </a:r>
                      <a:endParaRPr lang="en-US" altLang="zh-CN" dirty="0"/>
                    </a:p>
                    <a:p>
                      <a:r>
                        <a:rPr lang="en-US" altLang="zh-CN" dirty="0"/>
                        <a:t>2.</a:t>
                      </a:r>
                      <a:r>
                        <a:rPr lang="zh-CN" altLang="en-US" dirty="0"/>
                        <a:t>若没有其他信息，则解密消息是不可能或至少是不可行的</a:t>
                      </a:r>
                      <a:endParaRPr lang="en-US" altLang="zh-CN" dirty="0"/>
                    </a:p>
                    <a:p>
                      <a:r>
                        <a:rPr lang="en-US" altLang="zh-CN" dirty="0"/>
                        <a:t>3.</a:t>
                      </a:r>
                      <a:r>
                        <a:rPr lang="zh-CN" altLang="en-US" dirty="0"/>
                        <a:t>知道算法和其中一个密钥以及若干密文不足以确定另一密钥</a:t>
                      </a:r>
                      <a:endParaRPr lang="zh-CN" altLang="en-US" dirty="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576064"/>
            <a:ext cx="8229600" cy="6093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271780" lvl="1" indent="-271780" eaLnBrk="1" hangingPunct="1">
              <a:lnSpc>
                <a:spcPct val="120000"/>
              </a:lnSpc>
              <a:spcBef>
                <a:spcPct val="20000"/>
              </a:spcBef>
              <a:buClr>
                <a:srgbClr val="40458C"/>
              </a:buClr>
              <a:buSzPct val="90000"/>
              <a:buFont typeface="Wingdings" panose="05000000000000000000" pitchFamily="2" charset="2"/>
              <a:buChar char="Ø"/>
            </a:pPr>
            <a:r>
              <a:rPr lang="zh-CN" altLang="en-US" sz="2000" kern="0" dirty="0">
                <a:solidFill>
                  <a:srgbClr val="40458C"/>
                </a:solidFill>
                <a:latin typeface="+mn-ea"/>
              </a:rPr>
              <a:t>下面结合下图进一步分析公钥密码体制的基本要素。</a:t>
            </a:r>
            <a:endParaRPr lang="en-US" altLang="zh-CN" sz="2000" b="1" kern="0" dirty="0">
              <a:solidFill>
                <a:srgbClr val="000000"/>
              </a:solidFill>
              <a:latin typeface="Tahoma" panose="020B0604030504040204"/>
              <a:ea typeface="宋体" panose="02010600030101010101" pitchFamily="2" charset="-122"/>
            </a:endParaRPr>
          </a:p>
          <a:p>
            <a:pPr marL="80200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保密性：</a:t>
            </a: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5796136" y="0"/>
            <a:ext cx="334193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9.1 </a:t>
            </a:r>
            <a:r>
              <a:rPr lang="zh-CN" altLang="en-US" sz="2000" dirty="0">
                <a:solidFill>
                  <a:srgbClr val="4F56AD"/>
                </a:solidFill>
                <a:latin typeface="黑体" panose="02010609060101010101" pitchFamily="49" charset="-122"/>
              </a:rPr>
              <a:t>公钥密码体制的基本原理</a:t>
            </a:r>
            <a:endParaRPr lang="zh-CN" altLang="en-US" sz="2000" dirty="0">
              <a:solidFill>
                <a:srgbClr val="4F56AD"/>
              </a:solidFill>
              <a:latin typeface="黑体" panose="02010609060101010101" pitchFamily="49" charset="-122"/>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1864" y="1714333"/>
            <a:ext cx="8640960" cy="4955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432048"/>
            <a:ext cx="8229600" cy="630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80200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认证：</a:t>
            </a: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5796136" y="0"/>
            <a:ext cx="334193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9.1 </a:t>
            </a:r>
            <a:r>
              <a:rPr lang="zh-CN" altLang="en-US" sz="2000" dirty="0">
                <a:solidFill>
                  <a:srgbClr val="4F56AD"/>
                </a:solidFill>
                <a:latin typeface="黑体" panose="02010609060101010101" pitchFamily="49" charset="-122"/>
              </a:rPr>
              <a:t>公钥密码体制的基本原理</a:t>
            </a:r>
            <a:endParaRPr lang="zh-CN" altLang="en-US" sz="2000" dirty="0">
              <a:solidFill>
                <a:srgbClr val="4F56AD"/>
              </a:solidFill>
              <a:latin typeface="黑体" panose="02010609060101010101" pitchFamily="49" charset="-122"/>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5762" y="1317775"/>
            <a:ext cx="8616718" cy="4991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908720"/>
            <a:ext cx="8229600"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上述方法由于需要对整条消息加密，从而需要大量的存储空间。解决这个问题的更有效途径是，只对一个称为</a:t>
            </a:r>
            <a:r>
              <a:rPr lang="zh-CN" altLang="en-US" sz="2000" b="1" kern="0" dirty="0">
                <a:solidFill>
                  <a:srgbClr val="FF0000"/>
                </a:solidFill>
                <a:latin typeface="Tahoma" panose="020B0604030504040204"/>
                <a:ea typeface="宋体" panose="02010600030101010101" pitchFamily="2" charset="-122"/>
              </a:rPr>
              <a:t>认证符</a:t>
            </a:r>
            <a:r>
              <a:rPr lang="zh-CN" altLang="en-US" sz="2000" b="1" kern="0" dirty="0">
                <a:solidFill>
                  <a:srgbClr val="000000"/>
                </a:solidFill>
                <a:latin typeface="Tahoma" panose="020B0604030504040204"/>
                <a:ea typeface="宋体" panose="02010600030101010101" pitchFamily="2" charset="-122"/>
              </a:rPr>
              <a:t>的小数据块加密。</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该方法不能保证消息的保密性。</a:t>
            </a: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5796136" y="0"/>
            <a:ext cx="334193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9.1 </a:t>
            </a:r>
            <a:r>
              <a:rPr lang="zh-CN" altLang="en-US" sz="2000" dirty="0">
                <a:solidFill>
                  <a:srgbClr val="4F56AD"/>
                </a:solidFill>
                <a:latin typeface="黑体" panose="02010609060101010101" pitchFamily="49" charset="-122"/>
              </a:rPr>
              <a:t>公钥密码体制的基本原理</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432048"/>
            <a:ext cx="8229600" cy="630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lang="zh-CN" altLang="en-US" sz="2000" kern="0" dirty="0">
                <a:solidFill>
                  <a:srgbClr val="40458C"/>
                </a:solidFill>
                <a:latin typeface="+mn-ea"/>
              </a:rPr>
              <a:t>保密性和认证：</a:t>
            </a: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5796136" y="0"/>
            <a:ext cx="334193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9.1 </a:t>
            </a:r>
            <a:r>
              <a:rPr lang="zh-CN" altLang="en-US" sz="2000" dirty="0">
                <a:solidFill>
                  <a:srgbClr val="4F56AD"/>
                </a:solidFill>
                <a:latin typeface="黑体" panose="02010609060101010101" pitchFamily="49" charset="-122"/>
              </a:rPr>
              <a:t>公钥密码体制的基本原理</a:t>
            </a:r>
            <a:endParaRPr lang="zh-CN" altLang="en-US" sz="2000" dirty="0">
              <a:solidFill>
                <a:srgbClr val="4F56AD"/>
              </a:solidFill>
              <a:latin typeface="黑体" panose="02010609060101010101" pitchFamily="49" charset="-122"/>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7544" y="1436177"/>
            <a:ext cx="8311952" cy="4301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648072"/>
            <a:ext cx="8229600" cy="5733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514350" lvl="0" indent="-514350" eaLnBrk="1" hangingPunct="1">
              <a:lnSpc>
                <a:spcPct val="120000"/>
              </a:lnSpc>
              <a:spcBef>
                <a:spcPct val="20000"/>
              </a:spcBef>
              <a:buClr>
                <a:srgbClr val="40458C"/>
              </a:buClr>
              <a:buSzTx/>
              <a:buFont typeface="+mj-lt"/>
              <a:buAutoNum type="arabicPeriod" startAt="2"/>
            </a:pPr>
            <a:r>
              <a:rPr lang="zh-CN" altLang="en-US" sz="2800" kern="0" dirty="0">
                <a:solidFill>
                  <a:srgbClr val="E24C05"/>
                </a:solidFill>
                <a:latin typeface="+mn-ea"/>
              </a:rPr>
              <a:t>公钥密码体制的应用：</a:t>
            </a:r>
            <a:endParaRPr lang="en-US" altLang="zh-CN" sz="2800" kern="0" dirty="0">
              <a:solidFill>
                <a:srgbClr val="E24C05"/>
              </a:solidFill>
              <a:latin typeface="+mn-ea"/>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公钥密码体制的特点是使用具有两个密钥的密码算法，其中一个密钥是私有的，另一个是公有的。根据不同的应用，发送方可使用其私钥或者接收方的公钥或同时使用二者来执行密码功能。一般地，公钥密码体制的应用可分为三类：</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dirty="0">
                <a:solidFill>
                  <a:srgbClr val="FF0000"/>
                </a:solidFill>
                <a:ea typeface="宋体" panose="02010600030101010101" pitchFamily="2" charset="-122"/>
              </a:rPr>
              <a:t>加密</a:t>
            </a:r>
            <a:r>
              <a:rPr lang="en-US" altLang="zh-CN" sz="2000" b="1" dirty="0">
                <a:solidFill>
                  <a:srgbClr val="FF0000"/>
                </a:solidFill>
                <a:ea typeface="宋体" panose="02010600030101010101" pitchFamily="2" charset="-122"/>
              </a:rPr>
              <a:t>/</a:t>
            </a:r>
            <a:r>
              <a:rPr lang="zh-CN" altLang="en-US" sz="2000" b="1" dirty="0">
                <a:solidFill>
                  <a:srgbClr val="FF0000"/>
                </a:solidFill>
                <a:ea typeface="宋体" panose="02010600030101010101" pitchFamily="2" charset="-122"/>
              </a:rPr>
              <a:t>解密：</a:t>
            </a:r>
            <a:r>
              <a:rPr lang="zh-CN" altLang="en-US" sz="2000" b="1" kern="0" dirty="0">
                <a:solidFill>
                  <a:srgbClr val="000000"/>
                </a:solidFill>
                <a:latin typeface="Tahoma" panose="020B0604030504040204"/>
                <a:ea typeface="宋体" panose="02010600030101010101" pitchFamily="2" charset="-122"/>
              </a:rPr>
              <a:t>发送方用接收方的公钥对消息加密。</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dirty="0">
                <a:solidFill>
                  <a:srgbClr val="FF0000"/>
                </a:solidFill>
                <a:ea typeface="宋体" panose="02010600030101010101" pitchFamily="2" charset="-122"/>
              </a:rPr>
              <a:t>数字签名：</a:t>
            </a:r>
            <a:r>
              <a:rPr lang="zh-CN" altLang="en-US" sz="2000" b="1" kern="0" dirty="0">
                <a:solidFill>
                  <a:srgbClr val="000000"/>
                </a:solidFill>
                <a:latin typeface="Tahoma" panose="020B0604030504040204"/>
                <a:ea typeface="宋体" panose="02010600030101010101" pitchFamily="2" charset="-122"/>
              </a:rPr>
              <a:t>发送方用其私钥对消息“签名”。签名可以通过对整条消息加密或者对消息的一个小的数据块加密来产生，其中该小数据块是整条消息的函数。</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dirty="0">
                <a:solidFill>
                  <a:srgbClr val="FF0000"/>
                </a:solidFill>
                <a:ea typeface="宋体" panose="02010600030101010101" pitchFamily="2" charset="-122"/>
              </a:rPr>
              <a:t>密钥交换：</a:t>
            </a:r>
            <a:r>
              <a:rPr lang="zh-CN" altLang="en-US" sz="2000" b="1" kern="0" dirty="0">
                <a:solidFill>
                  <a:srgbClr val="000000"/>
                </a:solidFill>
                <a:latin typeface="Tahoma" panose="020B0604030504040204"/>
                <a:ea typeface="宋体" panose="02010600030101010101" pitchFamily="2" charset="-122"/>
              </a:rPr>
              <a:t>通信双方交换会话密钥。有几种不同的方法可用于密钥交换，这些方法都使用了通信一方或双方的私钥。</a:t>
            </a: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5796136" y="0"/>
            <a:ext cx="334193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9.1 </a:t>
            </a:r>
            <a:r>
              <a:rPr lang="zh-CN" altLang="en-US" sz="2000" dirty="0">
                <a:solidFill>
                  <a:srgbClr val="4F56AD"/>
                </a:solidFill>
                <a:latin typeface="黑体" panose="02010609060101010101" pitchFamily="49" charset="-122"/>
              </a:rPr>
              <a:t>公钥密码体制的基本原理</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908720"/>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有些算法可用于上述三种应用，而其他的一些算法则只适用其中一种或两种应用，下表列出了本书中所讨论的算法及其所支持的应用。</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5796136" y="0"/>
            <a:ext cx="334193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9.1 </a:t>
            </a:r>
            <a:r>
              <a:rPr lang="zh-CN" altLang="en-US" sz="2000" dirty="0">
                <a:solidFill>
                  <a:srgbClr val="4F56AD"/>
                </a:solidFill>
                <a:latin typeface="黑体" panose="02010609060101010101" pitchFamily="49" charset="-122"/>
              </a:rPr>
              <a:t>公钥密码体制的基本原理</a:t>
            </a:r>
            <a:endParaRPr lang="zh-CN" altLang="en-US" sz="2000" dirty="0">
              <a:solidFill>
                <a:srgbClr val="4F56AD"/>
              </a:solidFill>
              <a:latin typeface="黑体" panose="02010609060101010101" pitchFamily="49" charset="-122"/>
            </a:endParaRPr>
          </a:p>
        </p:txBody>
      </p:sp>
      <p:graphicFrame>
        <p:nvGraphicFramePr>
          <p:cNvPr id="2" name="表格 1"/>
          <p:cNvGraphicFramePr>
            <a:graphicFrameLocks noGrp="1"/>
          </p:cNvGraphicFramePr>
          <p:nvPr/>
        </p:nvGraphicFramePr>
        <p:xfrm>
          <a:off x="1835696" y="2582912"/>
          <a:ext cx="5547995" cy="1854200"/>
        </p:xfrm>
        <a:graphic>
          <a:graphicData uri="http://schemas.openxmlformats.org/drawingml/2006/table">
            <a:tbl>
              <a:tblPr firstRow="1" bandRow="1">
                <a:tableStyleId>{5C22544A-7EE6-4342-B048-85BDC9FD1C3A}</a:tableStyleId>
              </a:tblPr>
              <a:tblGrid>
                <a:gridCol w="1897380"/>
                <a:gridCol w="1297305"/>
                <a:gridCol w="1176655"/>
                <a:gridCol w="1176655"/>
              </a:tblGrid>
              <a:tr h="370840">
                <a:tc>
                  <a:txBody>
                    <a:bodyPr/>
                    <a:lstStyle/>
                    <a:p>
                      <a:pPr algn="ctr"/>
                      <a:r>
                        <a:rPr lang="zh-CN" altLang="en-US" dirty="0"/>
                        <a:t>算法</a:t>
                      </a:r>
                      <a:endParaRPr lang="zh-CN" altLang="en-US" dirty="0"/>
                    </a:p>
                  </a:txBody>
                  <a:tcPr/>
                </a:tc>
                <a:tc>
                  <a:txBody>
                    <a:bodyPr/>
                    <a:lstStyle/>
                    <a:p>
                      <a:pPr algn="ctr"/>
                      <a:r>
                        <a:rPr lang="zh-CN" altLang="en-US" dirty="0"/>
                        <a:t>加密</a:t>
                      </a:r>
                      <a:r>
                        <a:rPr lang="en-US" altLang="zh-CN" dirty="0"/>
                        <a:t>/</a:t>
                      </a:r>
                      <a:r>
                        <a:rPr lang="zh-CN" altLang="en-US" dirty="0"/>
                        <a:t>解密</a:t>
                      </a:r>
                      <a:endParaRPr lang="zh-CN" altLang="en-US" dirty="0"/>
                    </a:p>
                  </a:txBody>
                  <a:tcPr/>
                </a:tc>
                <a:tc>
                  <a:txBody>
                    <a:bodyPr/>
                    <a:lstStyle/>
                    <a:p>
                      <a:pPr algn="ctr"/>
                      <a:r>
                        <a:rPr lang="zh-CN" altLang="en-US" dirty="0"/>
                        <a:t>数字签名</a:t>
                      </a:r>
                      <a:endParaRPr lang="zh-CN" altLang="en-US" dirty="0"/>
                    </a:p>
                  </a:txBody>
                  <a:tcPr/>
                </a:tc>
                <a:tc>
                  <a:txBody>
                    <a:bodyPr/>
                    <a:lstStyle/>
                    <a:p>
                      <a:pPr algn="ctr"/>
                      <a:r>
                        <a:rPr lang="zh-CN" altLang="en-US" dirty="0"/>
                        <a:t>密钥交换</a:t>
                      </a:r>
                      <a:endParaRPr lang="zh-CN" altLang="en-US" dirty="0"/>
                    </a:p>
                  </a:txBody>
                  <a:tcPr/>
                </a:tc>
              </a:tr>
              <a:tr h="370840">
                <a:tc>
                  <a:txBody>
                    <a:bodyPr/>
                    <a:lstStyle/>
                    <a:p>
                      <a:pPr algn="ctr"/>
                      <a:r>
                        <a:rPr lang="en-US" altLang="zh-CN" dirty="0"/>
                        <a:t>RSA</a:t>
                      </a:r>
                      <a:endParaRPr lang="zh-CN" altLang="en-US" dirty="0"/>
                    </a:p>
                  </a:txBody>
                  <a:tcPr/>
                </a:tc>
                <a:tc>
                  <a:txBody>
                    <a:bodyPr/>
                    <a:lstStyle/>
                    <a:p>
                      <a:pPr algn="ctr"/>
                      <a:r>
                        <a:rPr lang="zh-CN" altLang="en-US" dirty="0"/>
                        <a:t>是</a:t>
                      </a:r>
                      <a:endParaRPr lang="zh-CN" altLang="en-US" dirty="0"/>
                    </a:p>
                  </a:txBody>
                  <a:tcPr/>
                </a:tc>
                <a:tc>
                  <a:txBody>
                    <a:bodyPr/>
                    <a:lstStyle/>
                    <a:p>
                      <a:pPr algn="ctr"/>
                      <a:r>
                        <a:rPr lang="zh-CN" altLang="en-US" dirty="0"/>
                        <a:t>是</a:t>
                      </a:r>
                      <a:endParaRPr lang="zh-CN" altLang="en-US" dirty="0"/>
                    </a:p>
                  </a:txBody>
                  <a:tcPr/>
                </a:tc>
                <a:tc>
                  <a:txBody>
                    <a:bodyPr/>
                    <a:lstStyle/>
                    <a:p>
                      <a:pPr algn="ctr"/>
                      <a:r>
                        <a:rPr lang="zh-CN" altLang="en-US" dirty="0"/>
                        <a:t>是</a:t>
                      </a:r>
                      <a:endParaRPr lang="zh-CN" altLang="en-US" dirty="0"/>
                    </a:p>
                  </a:txBody>
                  <a:tcPr/>
                </a:tc>
              </a:tr>
              <a:tr h="370840">
                <a:tc>
                  <a:txBody>
                    <a:bodyPr/>
                    <a:lstStyle/>
                    <a:p>
                      <a:pPr algn="ctr"/>
                      <a:r>
                        <a:rPr lang="zh-CN" altLang="en-US" dirty="0"/>
                        <a:t>椭圆曲线</a:t>
                      </a:r>
                      <a:endParaRPr lang="zh-CN" altLang="en-US" dirty="0"/>
                    </a:p>
                  </a:txBody>
                  <a:tcPr/>
                </a:tc>
                <a:tc>
                  <a:txBody>
                    <a:bodyPr/>
                    <a:lstStyle/>
                    <a:p>
                      <a:pPr algn="ctr"/>
                      <a:r>
                        <a:rPr lang="zh-CN" altLang="en-US" dirty="0"/>
                        <a:t>是</a:t>
                      </a:r>
                      <a:endParaRPr lang="zh-CN" altLang="en-US" dirty="0"/>
                    </a:p>
                  </a:txBody>
                  <a:tcPr/>
                </a:tc>
                <a:tc>
                  <a:txBody>
                    <a:bodyPr/>
                    <a:lstStyle/>
                    <a:p>
                      <a:pPr algn="ctr"/>
                      <a:r>
                        <a:rPr lang="zh-CN" altLang="en-US" dirty="0"/>
                        <a:t>是</a:t>
                      </a:r>
                      <a:endParaRPr lang="zh-CN" altLang="en-US" dirty="0"/>
                    </a:p>
                  </a:txBody>
                  <a:tcPr/>
                </a:tc>
                <a:tc>
                  <a:txBody>
                    <a:bodyPr/>
                    <a:lstStyle/>
                    <a:p>
                      <a:pPr algn="ctr"/>
                      <a:r>
                        <a:rPr lang="zh-CN" altLang="en-US" dirty="0"/>
                        <a:t>是</a:t>
                      </a:r>
                      <a:endParaRPr lang="zh-CN" altLang="en-US" dirty="0"/>
                    </a:p>
                  </a:txBody>
                  <a:tcPr/>
                </a:tc>
              </a:tr>
              <a:tr h="370840">
                <a:tc>
                  <a:txBody>
                    <a:bodyPr/>
                    <a:lstStyle/>
                    <a:p>
                      <a:pPr algn="ctr"/>
                      <a:r>
                        <a:rPr lang="en-US" altLang="zh-CN" dirty="0" err="1"/>
                        <a:t>Diffie</a:t>
                      </a:r>
                      <a:r>
                        <a:rPr lang="en-US" altLang="zh-CN" dirty="0"/>
                        <a:t>-Hellman</a:t>
                      </a:r>
                      <a:endParaRPr lang="zh-CN" altLang="en-US" dirty="0"/>
                    </a:p>
                  </a:txBody>
                  <a:tcPr/>
                </a:tc>
                <a:tc>
                  <a:txBody>
                    <a:bodyPr/>
                    <a:lstStyle/>
                    <a:p>
                      <a:pPr algn="ctr"/>
                      <a:r>
                        <a:rPr lang="zh-CN" altLang="en-US" dirty="0"/>
                        <a:t>否</a:t>
                      </a:r>
                      <a:endParaRPr lang="zh-CN" altLang="en-US" dirty="0"/>
                    </a:p>
                  </a:txBody>
                  <a:tcPr/>
                </a:tc>
                <a:tc>
                  <a:txBody>
                    <a:bodyPr/>
                    <a:lstStyle/>
                    <a:p>
                      <a:pPr algn="ctr"/>
                      <a:r>
                        <a:rPr lang="zh-CN" altLang="en-US" dirty="0"/>
                        <a:t>否</a:t>
                      </a:r>
                      <a:endParaRPr lang="zh-CN" altLang="en-US" dirty="0"/>
                    </a:p>
                  </a:txBody>
                  <a:tcPr/>
                </a:tc>
                <a:tc>
                  <a:txBody>
                    <a:bodyPr/>
                    <a:lstStyle/>
                    <a:p>
                      <a:pPr algn="ctr"/>
                      <a:r>
                        <a:rPr lang="zh-CN" altLang="en-US" dirty="0"/>
                        <a:t>是</a:t>
                      </a:r>
                      <a:endParaRPr lang="zh-CN" altLang="en-US" dirty="0"/>
                    </a:p>
                  </a:txBody>
                  <a:tcPr/>
                </a:tc>
              </a:tr>
              <a:tr h="370840">
                <a:tc>
                  <a:txBody>
                    <a:bodyPr/>
                    <a:lstStyle/>
                    <a:p>
                      <a:pPr algn="ctr"/>
                      <a:r>
                        <a:rPr lang="en-US" altLang="zh-CN" dirty="0"/>
                        <a:t>DSS</a:t>
                      </a:r>
                      <a:endParaRPr lang="zh-CN" altLang="en-US" dirty="0"/>
                    </a:p>
                  </a:txBody>
                  <a:tcPr/>
                </a:tc>
                <a:tc>
                  <a:txBody>
                    <a:bodyPr/>
                    <a:lstStyle/>
                    <a:p>
                      <a:pPr algn="ctr"/>
                      <a:r>
                        <a:rPr lang="zh-CN" altLang="en-US" dirty="0"/>
                        <a:t>否</a:t>
                      </a:r>
                      <a:endParaRPr lang="zh-CN" altLang="en-US" dirty="0"/>
                    </a:p>
                  </a:txBody>
                  <a:tcPr/>
                </a:tc>
                <a:tc>
                  <a:txBody>
                    <a:bodyPr/>
                    <a:lstStyle/>
                    <a:p>
                      <a:pPr algn="ctr"/>
                      <a:r>
                        <a:rPr lang="zh-CN" altLang="en-US" dirty="0"/>
                        <a:t>是</a:t>
                      </a:r>
                      <a:endParaRPr lang="zh-CN" altLang="en-US" dirty="0"/>
                    </a:p>
                  </a:txBody>
                  <a:tcPr/>
                </a:tc>
                <a:tc>
                  <a:txBody>
                    <a:bodyPr/>
                    <a:lstStyle/>
                    <a:p>
                      <a:pPr algn="ctr"/>
                      <a:r>
                        <a:rPr lang="zh-CN" altLang="en-US" dirty="0"/>
                        <a:t>否</a:t>
                      </a:r>
                      <a:endParaRPr lang="zh-CN" altLang="en-US" dirty="0"/>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34082"/>
                <a:ext cx="8229600" cy="5819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457200" lvl="0" indent="-457200" eaLnBrk="1" hangingPunct="1">
                  <a:lnSpc>
                    <a:spcPct val="120000"/>
                  </a:lnSpc>
                  <a:spcBef>
                    <a:spcPct val="20000"/>
                  </a:spcBef>
                  <a:buClr>
                    <a:srgbClr val="40458C"/>
                  </a:buClr>
                  <a:buSzTx/>
                  <a:buFont typeface="+mj-lt"/>
                  <a:buAutoNum type="arabicPeriod" startAt="3"/>
                </a:pPr>
                <a:r>
                  <a:rPr lang="zh-CN" altLang="en-US" sz="2400" kern="0" dirty="0">
                    <a:solidFill>
                      <a:srgbClr val="E24C05"/>
                    </a:solidFill>
                    <a:latin typeface="Tahoma" panose="020B0604030504040204"/>
                    <a:ea typeface="宋体" panose="02010600030101010101" pitchFamily="2" charset="-122"/>
                  </a:rPr>
                  <a:t>对公钥密码的要求：</a:t>
                </a:r>
                <a:endParaRPr lang="en-US" altLang="zh-CN" sz="2400" kern="0" dirty="0">
                  <a:solidFill>
                    <a:srgbClr val="E24C05"/>
                  </a:solidFill>
                  <a:latin typeface="Tahoma" panose="020B0604030504040204"/>
                  <a:ea typeface="宋体" panose="02010600030101010101" pitchFamily="2" charset="-122"/>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lang="zh-CN" altLang="en-US" sz="2400" kern="0" dirty="0">
                    <a:solidFill>
                      <a:srgbClr val="40458C"/>
                    </a:solidFill>
                    <a:latin typeface="+mn-ea"/>
                  </a:rPr>
                  <a:t>上边所示的密码体制建立在基于两个相关密钥的密码算法之上。这些算法应该满足的条件：</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产生一对密钥</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公钥</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𝑷𝑼</m:t>
                        </m:r>
                      </m:e>
                      <m:sub>
                        <m:r>
                          <a:rPr lang="en-US" altLang="zh-CN" sz="2000" b="1" i="1" kern="0">
                            <a:solidFill>
                              <a:srgbClr val="000000"/>
                            </a:solidFill>
                            <a:latin typeface="Cambria Math" panose="02040503050406030204"/>
                            <a:ea typeface="宋体" panose="02010600030101010101" pitchFamily="2" charset="-122"/>
                          </a:rPr>
                          <m:t>𝒃</m:t>
                        </m:r>
                      </m:sub>
                    </m:sSub>
                  </m:oMath>
                </a14:m>
                <a:r>
                  <a:rPr lang="zh-CN" altLang="en-US" sz="2000" b="1" kern="0" dirty="0">
                    <a:solidFill>
                      <a:srgbClr val="000000"/>
                    </a:solidFill>
                    <a:latin typeface="Tahoma" panose="020B0604030504040204"/>
                    <a:ea typeface="宋体" panose="02010600030101010101" pitchFamily="2" charset="-122"/>
                  </a:rPr>
                  <a:t>，私钥</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𝑷</m:t>
                        </m:r>
                        <m:r>
                          <a:rPr lang="en-US" altLang="zh-CN" sz="2000" b="1" i="1" kern="0" smtClean="0">
                            <a:solidFill>
                              <a:srgbClr val="000000"/>
                            </a:solidFill>
                            <a:latin typeface="Cambria Math" panose="02040503050406030204"/>
                            <a:ea typeface="宋体" panose="02010600030101010101" pitchFamily="2" charset="-122"/>
                          </a:rPr>
                          <m:t>𝑹</m:t>
                        </m:r>
                      </m:e>
                      <m:sub>
                        <m:r>
                          <a:rPr lang="en-US" altLang="zh-CN" sz="2000" b="1" i="1" kern="0">
                            <a:solidFill>
                              <a:srgbClr val="000000"/>
                            </a:solidFill>
                            <a:latin typeface="Cambria Math" panose="02040503050406030204"/>
                            <a:ea typeface="宋体" panose="02010600030101010101" pitchFamily="2" charset="-122"/>
                          </a:rPr>
                          <m:t>𝒃</m:t>
                        </m:r>
                      </m:sub>
                    </m:sSub>
                  </m:oMath>
                </a14:m>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在计算上是</a:t>
                </a:r>
                <a:r>
                  <a:rPr lang="zh-CN" altLang="en-US" sz="2000" b="1" kern="0" dirty="0">
                    <a:solidFill>
                      <a:srgbClr val="0000FF"/>
                    </a:solidFill>
                    <a:latin typeface="Tahoma" panose="020B0604030504040204"/>
                    <a:ea typeface="宋体" panose="02010600030101010101" pitchFamily="2" charset="-122"/>
                  </a:rPr>
                  <a:t>容易的</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已知公钥和要加密的消息</a:t>
                </a:r>
                <a:r>
                  <a:rPr lang="en-US" altLang="zh-CN" sz="2000" b="1" kern="0" dirty="0">
                    <a:solidFill>
                      <a:srgbClr val="000000"/>
                    </a:solidFill>
                    <a:latin typeface="Tahoma" panose="020B0604030504040204"/>
                    <a:ea typeface="宋体" panose="02010600030101010101" pitchFamily="2" charset="-122"/>
                  </a:rPr>
                  <a:t>M</a:t>
                </a:r>
                <a:r>
                  <a:rPr lang="zh-CN" altLang="en-US" sz="2000" b="1" kern="0" dirty="0">
                    <a:solidFill>
                      <a:srgbClr val="000000"/>
                    </a:solidFill>
                    <a:latin typeface="Tahoma" panose="020B0604030504040204"/>
                    <a:ea typeface="宋体" panose="02010600030101010101" pitchFamily="2" charset="-122"/>
                  </a:rPr>
                  <a:t>，发送方</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产生相应的密文在计算上是</a:t>
                </a:r>
                <a:r>
                  <a:rPr lang="zh-CN" altLang="en-US" sz="2000" b="1" kern="0" dirty="0">
                    <a:solidFill>
                      <a:srgbClr val="0000FF"/>
                    </a:solidFill>
                    <a:latin typeface="Tahoma" panose="020B0604030504040204"/>
                    <a:ea typeface="宋体" panose="02010600030101010101" pitchFamily="2" charset="-122"/>
                  </a:rPr>
                  <a:t>容易的</a:t>
                </a:r>
                <a:r>
                  <a:rPr lang="zh-CN" altLang="en-US" sz="2000" b="1" kern="0" dirty="0">
                    <a:solidFill>
                      <a:srgbClr val="000000"/>
                    </a:solidFill>
                    <a:latin typeface="Tahoma" panose="020B0604030504040204"/>
                    <a:ea typeface="宋体" panose="02010600030101010101" pitchFamily="2" charset="-122"/>
                  </a:rPr>
                  <a:t>：</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𝑪</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𝑬</m:t>
                    </m:r>
                    <m:d>
                      <m:dPr>
                        <m:ctrlPr>
                          <a:rPr lang="en-US" altLang="zh-CN" sz="2000" b="1" i="1" kern="0">
                            <a:solidFill>
                              <a:srgbClr val="000000"/>
                            </a:solidFill>
                            <a:latin typeface="Cambria Math" panose="02040503050406030204" pitchFamily="18" charset="0"/>
                            <a:ea typeface="宋体" panose="02010600030101010101" pitchFamily="2" charset="-122"/>
                          </a:rPr>
                        </m:ctrlPr>
                      </m:dPr>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𝑷</m:t>
                            </m:r>
                            <m:r>
                              <a:rPr lang="en-US" altLang="zh-CN" sz="2000" b="1" i="1" kern="0" smtClean="0">
                                <a:solidFill>
                                  <a:srgbClr val="000000"/>
                                </a:solidFill>
                                <a:latin typeface="Cambria Math" panose="02040503050406030204"/>
                                <a:ea typeface="宋体" panose="02010600030101010101" pitchFamily="2" charset="-122"/>
                              </a:rPr>
                              <m:t>𝑼</m:t>
                            </m:r>
                          </m:e>
                          <m:sub>
                            <m:r>
                              <a:rPr lang="en-US" altLang="zh-CN" sz="2000" b="1" i="1" kern="0" smtClean="0">
                                <a:solidFill>
                                  <a:srgbClr val="000000"/>
                                </a:solidFill>
                                <a:latin typeface="Cambria Math" panose="02040503050406030204"/>
                                <a:ea typeface="宋体" panose="02010600030101010101" pitchFamily="2" charset="-122"/>
                              </a:rPr>
                              <m:t>𝒃</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𝑴</m:t>
                        </m:r>
                      </m:e>
                    </m:d>
                  </m:oMath>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接收方</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使用其私钥对接收的密文解密以恢复明文在计算上是</a:t>
                </a:r>
                <a:r>
                  <a:rPr lang="zh-CN" altLang="en-US" sz="2000" b="1" kern="0" dirty="0">
                    <a:solidFill>
                      <a:srgbClr val="0000FF"/>
                    </a:solidFill>
                    <a:latin typeface="Tahoma" panose="020B0604030504040204"/>
                    <a:ea typeface="宋体" panose="02010600030101010101" pitchFamily="2" charset="-122"/>
                  </a:rPr>
                  <a:t>容易的</a:t>
                </a:r>
                <a:r>
                  <a:rPr lang="zh-CN" altLang="en-US" sz="2000" b="1" kern="0" dirty="0">
                    <a:solidFill>
                      <a:srgbClr val="000000"/>
                    </a:solidFill>
                    <a:latin typeface="Tahoma" panose="020B0604030504040204"/>
                    <a:ea typeface="宋体" panose="02010600030101010101" pitchFamily="2" charset="-122"/>
                  </a:rPr>
                  <a:t>：</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𝑴</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𝑫</m:t>
                    </m:r>
                    <m:d>
                      <m:dPr>
                        <m:ctrlPr>
                          <a:rPr lang="en-US" altLang="zh-CN" sz="2000" b="1" i="1" kern="0">
                            <a:solidFill>
                              <a:srgbClr val="000000"/>
                            </a:solidFill>
                            <a:latin typeface="Cambria Math" panose="02040503050406030204" pitchFamily="18" charset="0"/>
                            <a:ea typeface="宋体" panose="02010600030101010101" pitchFamily="2" charset="-122"/>
                          </a:rPr>
                        </m:ctrlPr>
                      </m:dPr>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𝑷</m:t>
                            </m:r>
                            <m:r>
                              <a:rPr lang="en-US" altLang="zh-CN" sz="2000" b="1" i="1" kern="0" smtClean="0">
                                <a:solidFill>
                                  <a:srgbClr val="000000"/>
                                </a:solidFill>
                                <a:latin typeface="Cambria Math" panose="02040503050406030204"/>
                                <a:ea typeface="宋体" panose="02010600030101010101" pitchFamily="2" charset="-122"/>
                              </a:rPr>
                              <m:t>𝑹</m:t>
                            </m:r>
                          </m:e>
                          <m:sub>
                            <m:r>
                              <a:rPr lang="en-US" altLang="zh-CN" sz="2000" b="1" i="1" kern="0">
                                <a:solidFill>
                                  <a:srgbClr val="000000"/>
                                </a:solidFill>
                                <a:latin typeface="Cambria Math" panose="02040503050406030204"/>
                                <a:ea typeface="宋体" panose="02010600030101010101" pitchFamily="2" charset="-122"/>
                              </a:rPr>
                              <m:t>𝒃</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𝑪</m:t>
                        </m:r>
                      </m:e>
                    </m:d>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𝑫</m:t>
                    </m:r>
                    <m:r>
                      <a:rPr lang="en-US" altLang="zh-CN" sz="2000" b="1" i="1" kern="0" smtClea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𝑷𝑹</m:t>
                        </m:r>
                      </m:e>
                      <m:sub>
                        <m:r>
                          <a:rPr lang="en-US" altLang="zh-CN" sz="2000" b="1" i="1" kern="0">
                            <a:solidFill>
                              <a:srgbClr val="000000"/>
                            </a:solidFill>
                            <a:latin typeface="Cambria Math" panose="02040503050406030204"/>
                            <a:ea typeface="宋体" panose="02010600030101010101" pitchFamily="2" charset="-122"/>
                          </a:rPr>
                          <m:t>𝒃</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𝑬</m:t>
                    </m:r>
                    <m:d>
                      <m:dPr>
                        <m:ctrlPr>
                          <a:rPr lang="en-US" altLang="zh-CN" sz="2000" b="1" i="1" kern="0">
                            <a:solidFill>
                              <a:srgbClr val="000000"/>
                            </a:solidFill>
                            <a:latin typeface="Cambria Math" panose="02040503050406030204" pitchFamily="18" charset="0"/>
                            <a:ea typeface="宋体" panose="02010600030101010101" pitchFamily="2" charset="-122"/>
                          </a:rPr>
                        </m:ctrlPr>
                      </m:dPr>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𝑷𝑼</m:t>
                            </m:r>
                          </m:e>
                          <m:sub>
                            <m:r>
                              <a:rPr lang="en-US" altLang="zh-CN" sz="2000" b="1" i="1" kern="0">
                                <a:solidFill>
                                  <a:srgbClr val="000000"/>
                                </a:solidFill>
                                <a:latin typeface="Cambria Math" panose="02040503050406030204"/>
                                <a:ea typeface="宋体" panose="02010600030101010101" pitchFamily="2" charset="-122"/>
                              </a:rPr>
                              <m:t>𝒃</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𝑴</m:t>
                        </m:r>
                      </m:e>
                    </m:d>
                    <m:r>
                      <a:rPr lang="en-US" altLang="zh-CN" sz="2000" b="1" i="1" kern="0" smtClean="0">
                        <a:solidFill>
                          <a:srgbClr val="000000"/>
                        </a:solidFill>
                        <a:latin typeface="Cambria Math" panose="02040503050406030204"/>
                        <a:ea typeface="宋体" panose="02010600030101010101" pitchFamily="2" charset="-122"/>
                      </a:rPr>
                      <m:t>]</m:t>
                    </m:r>
                  </m:oMath>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已知公钥</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𝑷𝑼</m:t>
                        </m:r>
                      </m:e>
                      <m:sub>
                        <m:r>
                          <a:rPr lang="en-US" altLang="zh-CN" sz="2000" b="1" i="1" kern="0">
                            <a:solidFill>
                              <a:srgbClr val="000000"/>
                            </a:solidFill>
                            <a:latin typeface="Cambria Math" panose="02040503050406030204"/>
                            <a:ea typeface="宋体" panose="02010600030101010101" pitchFamily="2" charset="-122"/>
                          </a:rPr>
                          <m:t>𝒃</m:t>
                        </m:r>
                      </m:sub>
                    </m:sSub>
                  </m:oMath>
                </a14:m>
                <a:r>
                  <a:rPr lang="zh-CN" altLang="en-US" sz="2000" b="1" kern="0" dirty="0">
                    <a:solidFill>
                      <a:srgbClr val="000000"/>
                    </a:solidFill>
                    <a:latin typeface="Tahoma" panose="020B0604030504040204"/>
                    <a:ea typeface="宋体" panose="02010600030101010101" pitchFamily="2" charset="-122"/>
                  </a:rPr>
                  <a:t>时，攻击者要确认私钥</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𝑷</m:t>
                        </m:r>
                        <m:r>
                          <a:rPr lang="en-US" altLang="zh-CN" sz="2000" b="1" i="1" kern="0" smtClean="0">
                            <a:solidFill>
                              <a:srgbClr val="000000"/>
                            </a:solidFill>
                            <a:latin typeface="Cambria Math" panose="02040503050406030204"/>
                            <a:ea typeface="宋体" panose="02010600030101010101" pitchFamily="2" charset="-122"/>
                          </a:rPr>
                          <m:t>𝑹</m:t>
                        </m:r>
                      </m:e>
                      <m:sub>
                        <m:r>
                          <a:rPr lang="en-US" altLang="zh-CN" sz="2000" b="1" i="1" kern="0">
                            <a:solidFill>
                              <a:srgbClr val="000000"/>
                            </a:solidFill>
                            <a:latin typeface="Cambria Math" panose="02040503050406030204"/>
                            <a:ea typeface="宋体" panose="02010600030101010101" pitchFamily="2" charset="-122"/>
                          </a:rPr>
                          <m:t>𝒃</m:t>
                        </m:r>
                      </m:sub>
                    </m:sSub>
                  </m:oMath>
                </a14:m>
                <a:r>
                  <a:rPr lang="zh-CN" altLang="en-US" sz="2000" b="1" kern="0" dirty="0">
                    <a:solidFill>
                      <a:srgbClr val="000000"/>
                    </a:solidFill>
                    <a:latin typeface="Tahoma" panose="020B0604030504040204"/>
                    <a:ea typeface="宋体" panose="02010600030101010101" pitchFamily="2" charset="-122"/>
                  </a:rPr>
                  <a:t>在计算上是</a:t>
                </a:r>
                <a:r>
                  <a:rPr lang="zh-CN" altLang="en-US" sz="2000" b="1" kern="0" dirty="0">
                    <a:solidFill>
                      <a:srgbClr val="0000FF"/>
                    </a:solidFill>
                    <a:latin typeface="Tahoma" panose="020B0604030504040204"/>
                    <a:ea typeface="宋体" panose="02010600030101010101" pitchFamily="2" charset="-122"/>
                  </a:rPr>
                  <a:t>不可行的</a:t>
                </a:r>
                <a:endParaRPr lang="en-US" altLang="zh-CN" sz="2000" b="1" kern="0" dirty="0">
                  <a:solidFill>
                    <a:srgbClr val="0000FF"/>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已知公钥</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𝑷𝑼</m:t>
                        </m:r>
                      </m:e>
                      <m:sub>
                        <m:r>
                          <a:rPr lang="en-US" altLang="zh-CN" sz="2000" b="1" i="1" kern="0">
                            <a:solidFill>
                              <a:srgbClr val="000000"/>
                            </a:solidFill>
                            <a:latin typeface="Cambria Math" panose="02040503050406030204"/>
                            <a:ea typeface="宋体" panose="02010600030101010101" pitchFamily="2" charset="-122"/>
                          </a:rPr>
                          <m:t>𝒃</m:t>
                        </m:r>
                      </m:sub>
                    </m:sSub>
                  </m:oMath>
                </a14:m>
                <a:r>
                  <a:rPr lang="zh-CN" altLang="en-US" sz="2000" b="1" kern="0" dirty="0">
                    <a:solidFill>
                      <a:srgbClr val="000000"/>
                    </a:solidFill>
                    <a:latin typeface="Tahoma" panose="020B0604030504040204"/>
                    <a:ea typeface="宋体" panose="02010600030101010101" pitchFamily="2" charset="-122"/>
                  </a:rPr>
                  <a:t>和密文</a:t>
                </a:r>
                <a:r>
                  <a:rPr lang="en-US" altLang="zh-CN" sz="2000" b="1" kern="0" dirty="0">
                    <a:solidFill>
                      <a:srgbClr val="000000"/>
                    </a:solidFill>
                    <a:latin typeface="Tahoma" panose="020B0604030504040204"/>
                    <a:ea typeface="宋体" panose="02010600030101010101" pitchFamily="2" charset="-122"/>
                  </a:rPr>
                  <a:t>C</a:t>
                </a:r>
                <a:r>
                  <a:rPr lang="zh-CN" altLang="en-US" sz="2000" b="1" kern="0" dirty="0">
                    <a:solidFill>
                      <a:srgbClr val="000000"/>
                    </a:solidFill>
                    <a:latin typeface="Tahoma" panose="020B0604030504040204"/>
                    <a:ea typeface="宋体" panose="02010600030101010101" pitchFamily="2" charset="-122"/>
                  </a:rPr>
                  <a:t>，攻击者要恢复明文</a:t>
                </a:r>
                <a:r>
                  <a:rPr lang="en-US" altLang="zh-CN" sz="2000" b="1" kern="0" dirty="0">
                    <a:solidFill>
                      <a:srgbClr val="000000"/>
                    </a:solidFill>
                    <a:latin typeface="Tahoma" panose="020B0604030504040204"/>
                    <a:ea typeface="宋体" panose="02010600030101010101" pitchFamily="2" charset="-122"/>
                  </a:rPr>
                  <a:t>M</a:t>
                </a:r>
                <a:r>
                  <a:rPr lang="zh-CN" altLang="en-US" sz="2000" b="1" kern="0" dirty="0">
                    <a:solidFill>
                      <a:srgbClr val="000000"/>
                    </a:solidFill>
                    <a:latin typeface="Tahoma" panose="020B0604030504040204"/>
                    <a:ea typeface="宋体" panose="02010600030101010101" pitchFamily="2" charset="-122"/>
                  </a:rPr>
                  <a:t>在计算上是</a:t>
                </a:r>
                <a:r>
                  <a:rPr lang="zh-CN" altLang="en-US" sz="2000" b="1" kern="0" dirty="0">
                    <a:solidFill>
                      <a:srgbClr val="0000FF"/>
                    </a:solidFill>
                    <a:latin typeface="Tahoma" panose="020B0604030504040204"/>
                    <a:ea typeface="宋体" panose="02010600030101010101" pitchFamily="2" charset="-122"/>
                  </a:rPr>
                  <a:t>不可行的</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34082"/>
                <a:ext cx="8229600" cy="5819254"/>
              </a:xfrm>
              <a:prstGeom prst="rect">
                <a:avLst/>
              </a:prstGeom>
              <a:blipFill rotWithShape="1">
                <a:blip r:embed="rId1"/>
                <a:stretch>
                  <a:fillRect l="-2" t="-6" r="2" b="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5796136" y="0"/>
            <a:ext cx="334193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9.1 </a:t>
            </a:r>
            <a:r>
              <a:rPr lang="zh-CN" altLang="en-US" sz="2000" dirty="0">
                <a:solidFill>
                  <a:srgbClr val="4F56AD"/>
                </a:solidFill>
                <a:latin typeface="黑体" panose="02010609060101010101" pitchFamily="49" charset="-122"/>
              </a:rPr>
              <a:t>公钥密码体制的基本原理</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500063" y="1268760"/>
            <a:ext cx="8229600" cy="5026297"/>
          </a:xfrm>
        </p:spPr>
        <p:txBody>
          <a:bodyPr/>
          <a:lstStyle/>
          <a:p>
            <a:pPr marL="457200"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b="1" kern="0" dirty="0">
                <a:solidFill>
                  <a:srgbClr val="000000"/>
                </a:solidFill>
                <a:latin typeface="Tahoma" panose="020B0604030504040204"/>
                <a:ea typeface="宋体" panose="02010600030101010101" pitchFamily="2" charset="-122"/>
              </a:rPr>
              <a:t>公钥密码学的发展是整个密码学发展历史中最伟大的一次革命，也是唯一的一次革命。</a:t>
            </a:r>
            <a:endParaRPr kumimoji="1" lang="en-US" altLang="zh-CN"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b="1" kern="0" dirty="0">
                <a:solidFill>
                  <a:srgbClr val="000000"/>
                </a:solidFill>
                <a:latin typeface="Tahoma" panose="020B0604030504040204"/>
                <a:ea typeface="宋体" panose="02010600030101010101" pitchFamily="2" charset="-122"/>
              </a:rPr>
              <a:t>从密码学产生以来，几乎所有的密码体系都是基于</a:t>
            </a:r>
            <a:r>
              <a:rPr kumimoji="1" lang="zh-CN" altLang="en-US" b="1" kern="0" dirty="0">
                <a:solidFill>
                  <a:srgbClr val="FF0000"/>
                </a:solidFill>
                <a:latin typeface="Tahoma" panose="020B0604030504040204"/>
                <a:ea typeface="宋体" panose="02010600030101010101" pitchFamily="2" charset="-122"/>
              </a:rPr>
              <a:t>替代</a:t>
            </a:r>
            <a:r>
              <a:rPr kumimoji="1" lang="zh-CN" altLang="en-US" b="1" kern="0" dirty="0">
                <a:solidFill>
                  <a:srgbClr val="000000"/>
                </a:solidFill>
                <a:latin typeface="Tahoma" panose="020B0604030504040204"/>
                <a:ea typeface="宋体" panose="02010600030101010101" pitchFamily="2" charset="-122"/>
              </a:rPr>
              <a:t>和</a:t>
            </a:r>
            <a:r>
              <a:rPr kumimoji="1" lang="zh-CN" altLang="en-US" b="1" kern="0" dirty="0">
                <a:solidFill>
                  <a:srgbClr val="FF0000"/>
                </a:solidFill>
                <a:latin typeface="Tahoma" panose="020B0604030504040204"/>
                <a:ea typeface="宋体" panose="02010600030101010101" pitchFamily="2" charset="-122"/>
              </a:rPr>
              <a:t>置换</a:t>
            </a:r>
            <a:r>
              <a:rPr kumimoji="1" lang="zh-CN" altLang="en-US" b="1" kern="0" dirty="0">
                <a:solidFill>
                  <a:srgbClr val="000000"/>
                </a:solidFill>
                <a:latin typeface="Tahoma" panose="020B0604030504040204"/>
                <a:ea typeface="宋体" panose="02010600030101010101" pitchFamily="2" charset="-122"/>
              </a:rPr>
              <a:t>这些初等方法：</a:t>
            </a:r>
            <a:endParaRPr kumimoji="1" lang="en-US" altLang="zh-CN" b="1" kern="0" dirty="0">
              <a:solidFill>
                <a:srgbClr val="000000"/>
              </a:solidFill>
              <a:latin typeface="Tahoma" panose="020B0604030504040204"/>
              <a:ea typeface="宋体" panose="02010600030101010101" pitchFamily="2" charset="-122"/>
            </a:endParaRPr>
          </a:p>
          <a:p>
            <a:pPr marL="897255" lvl="2" indent="0" eaLnBrk="1" hangingPunct="1">
              <a:lnSpc>
                <a:spcPct val="130000"/>
              </a:lnSpc>
              <a:spcBef>
                <a:spcPct val="20000"/>
              </a:spcBef>
              <a:buClr>
                <a:srgbClr val="4768F5"/>
              </a:buClr>
              <a:buSzPct val="60000"/>
              <a:buNone/>
            </a:pPr>
            <a:r>
              <a:rPr kumimoji="1" lang="en-US" altLang="zh-CN" b="1" kern="0" dirty="0">
                <a:solidFill>
                  <a:srgbClr val="000000"/>
                </a:solidFill>
                <a:latin typeface="Tahoma" panose="020B0604030504040204"/>
                <a:ea typeface="宋体" panose="02010600030101010101" pitchFamily="2" charset="-122"/>
              </a:rPr>
              <a:t>1.</a:t>
            </a:r>
            <a:r>
              <a:rPr kumimoji="1" lang="zh-CN" altLang="en-US" b="1" kern="0" dirty="0">
                <a:solidFill>
                  <a:srgbClr val="000000"/>
                </a:solidFill>
                <a:latin typeface="Tahoma" panose="020B0604030504040204"/>
                <a:ea typeface="宋体" panose="02010600030101010101" pitchFamily="2" charset="-122"/>
              </a:rPr>
              <a:t>几千年来，对算法的研究主要是通过手工计算来完成的。</a:t>
            </a:r>
            <a:endParaRPr kumimoji="1" lang="en-US" altLang="zh-CN" b="1" kern="0" dirty="0">
              <a:solidFill>
                <a:srgbClr val="000000"/>
              </a:solidFill>
              <a:latin typeface="Tahoma" panose="020B0604030504040204"/>
              <a:ea typeface="宋体" panose="02010600030101010101" pitchFamily="2" charset="-122"/>
            </a:endParaRPr>
          </a:p>
          <a:p>
            <a:pPr marL="897255" lvl="2" indent="0" eaLnBrk="1" hangingPunct="1">
              <a:lnSpc>
                <a:spcPct val="130000"/>
              </a:lnSpc>
              <a:spcBef>
                <a:spcPct val="20000"/>
              </a:spcBef>
              <a:buClr>
                <a:srgbClr val="4768F5"/>
              </a:buClr>
              <a:buSzPct val="60000"/>
              <a:buNone/>
            </a:pPr>
            <a:r>
              <a:rPr kumimoji="1" lang="en-US" altLang="zh-CN" b="1" kern="0" dirty="0">
                <a:solidFill>
                  <a:srgbClr val="000000"/>
                </a:solidFill>
                <a:latin typeface="Tahoma" panose="020B0604030504040204"/>
                <a:ea typeface="宋体" panose="02010600030101010101" pitchFamily="2" charset="-122"/>
              </a:rPr>
              <a:t>2.</a:t>
            </a:r>
            <a:r>
              <a:rPr kumimoji="1" lang="zh-CN" altLang="en-US" b="1" kern="0" dirty="0">
                <a:solidFill>
                  <a:srgbClr val="000000"/>
                </a:solidFill>
                <a:latin typeface="Tahoma" panose="020B0604030504040204"/>
                <a:ea typeface="宋体" panose="02010600030101010101" pitchFamily="2" charset="-122"/>
              </a:rPr>
              <a:t>利用电子机械转轮可以开发出极其复杂的加密系统：轮转机。</a:t>
            </a:r>
            <a:endParaRPr kumimoji="1" lang="en-US" altLang="zh-CN" b="1" kern="0" dirty="0">
              <a:solidFill>
                <a:srgbClr val="000000"/>
              </a:solidFill>
              <a:latin typeface="Tahoma" panose="020B0604030504040204"/>
              <a:ea typeface="宋体" panose="02010600030101010101" pitchFamily="2" charset="-122"/>
            </a:endParaRPr>
          </a:p>
          <a:p>
            <a:pPr marL="897255" lvl="2" indent="0" eaLnBrk="1" hangingPunct="1">
              <a:lnSpc>
                <a:spcPct val="130000"/>
              </a:lnSpc>
              <a:spcBef>
                <a:spcPct val="20000"/>
              </a:spcBef>
              <a:buClr>
                <a:srgbClr val="4768F5"/>
              </a:buClr>
              <a:buSzPct val="60000"/>
              <a:buNone/>
            </a:pPr>
            <a:r>
              <a:rPr kumimoji="1" lang="en-US" altLang="zh-CN" b="1" kern="0" dirty="0">
                <a:solidFill>
                  <a:srgbClr val="000000"/>
                </a:solidFill>
                <a:latin typeface="Tahoma" panose="020B0604030504040204"/>
                <a:ea typeface="宋体" panose="02010600030101010101" pitchFamily="2" charset="-122"/>
              </a:rPr>
              <a:t>3.</a:t>
            </a:r>
            <a:r>
              <a:rPr kumimoji="1" lang="zh-CN" altLang="en-US" b="1" kern="0" dirty="0">
                <a:solidFill>
                  <a:srgbClr val="000000"/>
                </a:solidFill>
                <a:latin typeface="Tahoma" panose="020B0604030504040204"/>
                <a:ea typeface="宋体" panose="02010600030101010101" pitchFamily="2" charset="-122"/>
              </a:rPr>
              <a:t>利用计算机可以设计更加复杂的系统：</a:t>
            </a:r>
            <a:r>
              <a:rPr kumimoji="1" lang="en-US" altLang="zh-CN" b="1" kern="0" dirty="0">
                <a:solidFill>
                  <a:srgbClr val="000000"/>
                </a:solidFill>
                <a:latin typeface="Tahoma" panose="020B0604030504040204"/>
                <a:ea typeface="宋体" panose="02010600030101010101" pitchFamily="2" charset="-122"/>
              </a:rPr>
              <a:t>DES</a:t>
            </a:r>
            <a:r>
              <a:rPr kumimoji="1" lang="zh-CN" altLang="en-US" b="1" kern="0" dirty="0">
                <a:solidFill>
                  <a:srgbClr val="000000"/>
                </a:solidFill>
                <a:latin typeface="Tahoma" panose="020B0604030504040204"/>
                <a:ea typeface="宋体" panose="02010600030101010101" pitchFamily="2" charset="-122"/>
              </a:rPr>
              <a:t>，</a:t>
            </a:r>
            <a:r>
              <a:rPr kumimoji="1" lang="en-US" altLang="zh-CN" b="1" kern="0" dirty="0">
                <a:solidFill>
                  <a:srgbClr val="000000"/>
                </a:solidFill>
                <a:latin typeface="Tahoma" panose="020B0604030504040204"/>
                <a:ea typeface="宋体" panose="02010600030101010101" pitchFamily="2" charset="-122"/>
              </a:rPr>
              <a:t>AES</a:t>
            </a:r>
            <a:r>
              <a:rPr kumimoji="1" lang="zh-CN" altLang="en-US" b="1" kern="0" dirty="0">
                <a:solidFill>
                  <a:srgbClr val="000000"/>
                </a:solidFill>
                <a:latin typeface="Tahoma" panose="020B0604030504040204"/>
                <a:ea typeface="宋体" panose="02010600030101010101" pitchFamily="2" charset="-122"/>
              </a:rPr>
              <a:t>。</a:t>
            </a:r>
            <a:endParaRPr kumimoji="1" lang="en-US" altLang="zh-CN" b="1" kern="0" dirty="0">
              <a:solidFill>
                <a:srgbClr val="000000"/>
              </a:solidFill>
              <a:latin typeface="Tahoma" panose="020B0604030504040204"/>
              <a:ea typeface="宋体" panose="02010600030101010101" pitchFamily="2" charset="-122"/>
            </a:endParaRPr>
          </a:p>
        </p:txBody>
      </p:sp>
      <p:sp>
        <p:nvSpPr>
          <p:cNvPr id="20482" name="Rectangle 2"/>
          <p:cNvSpPr>
            <a:spLocks noGrp="1" noChangeArrowheads="1"/>
          </p:cNvSpPr>
          <p:nvPr>
            <p:ph type="title"/>
          </p:nvPr>
        </p:nvSpPr>
        <p:spPr>
          <a:xfrm>
            <a:off x="457200" y="346646"/>
            <a:ext cx="8229600" cy="634082"/>
          </a:xfrm>
        </p:spPr>
        <p:txBody>
          <a:bodyPr>
            <a:normAutofit fontScale="90000"/>
          </a:bodyPr>
          <a:lstStyle/>
          <a:p>
            <a:pPr algn="ctr" eaLnBrk="1" fontAlgn="auto" hangingPunct="1">
              <a:spcAft>
                <a:spcPts val="0"/>
              </a:spcAft>
              <a:defRPr/>
            </a:pPr>
            <a:r>
              <a:rPr lang="zh-CN" altLang="en-US" dirty="0"/>
              <a:t>第九章</a:t>
            </a:r>
            <a:r>
              <a:rPr lang="en-US" dirty="0"/>
              <a:t> – </a:t>
            </a:r>
            <a:r>
              <a:rPr lang="zh-CN" altLang="en-US" dirty="0"/>
              <a:t>公钥密码学与</a:t>
            </a:r>
            <a:r>
              <a:rPr lang="en-US" altLang="zh-CN" dirty="0"/>
              <a:t>RSA</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836712"/>
                <a:ext cx="8229600"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另外，加密和解密函数的</a:t>
                </a:r>
                <a:r>
                  <a:rPr lang="zh-CN" altLang="en-US" sz="2000" b="1" kern="0" dirty="0">
                    <a:solidFill>
                      <a:srgbClr val="0000FF"/>
                    </a:solidFill>
                    <a:latin typeface="Tahoma" panose="020B0604030504040204"/>
                    <a:ea typeface="宋体" panose="02010600030101010101" pitchFamily="2" charset="-122"/>
                  </a:rPr>
                  <a:t>顺序可以交换</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并不是所有的公钥密码都满足</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𝑴</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𝑫</m:t>
                    </m:r>
                    <m:d>
                      <m:dPr>
                        <m:begChr m:val="["/>
                        <m:endChr m:val="]"/>
                        <m:ctrlPr>
                          <a:rPr lang="en-US" altLang="zh-CN" sz="2000" b="1" i="1" kern="0" smtClean="0">
                            <a:solidFill>
                              <a:srgbClr val="000000"/>
                            </a:solidFill>
                            <a:latin typeface="Cambria Math" panose="02040503050406030204" pitchFamily="18" charset="0"/>
                            <a:ea typeface="宋体" panose="02010600030101010101" pitchFamily="2" charset="-122"/>
                          </a:rPr>
                        </m:ctrlPr>
                      </m:dPr>
                      <m:e>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𝑷𝑼</m:t>
                            </m:r>
                          </m:e>
                          <m:sub>
                            <m:r>
                              <a:rPr lang="en-US" altLang="zh-CN" sz="2000" b="1" i="1" kern="0" smtClean="0">
                                <a:solidFill>
                                  <a:srgbClr val="000000"/>
                                </a:solidFill>
                                <a:latin typeface="Cambria Math" panose="02040503050406030204"/>
                                <a:ea typeface="宋体" panose="02010600030101010101" pitchFamily="2" charset="-122"/>
                              </a:rPr>
                              <m:t>𝒃</m:t>
                            </m:r>
                          </m:sub>
                        </m:sSub>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𝑬</m:t>
                        </m:r>
                        <m:d>
                          <m:dPr>
                            <m:ctrlPr>
                              <a:rPr lang="en-US" altLang="zh-CN" sz="2000" b="1" i="1" kern="0" smtClean="0">
                                <a:solidFill>
                                  <a:srgbClr val="000000"/>
                                </a:solidFill>
                                <a:latin typeface="Cambria Math" panose="02040503050406030204" pitchFamily="18" charset="0"/>
                                <a:ea typeface="宋体" panose="02010600030101010101" pitchFamily="2" charset="-122"/>
                              </a:rPr>
                            </m:ctrlPr>
                          </m:dPr>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𝑷</m:t>
                                </m:r>
                                <m:r>
                                  <a:rPr lang="en-US" altLang="zh-CN" sz="2000" b="1" i="1" kern="0" smtClean="0">
                                    <a:solidFill>
                                      <a:srgbClr val="000000"/>
                                    </a:solidFill>
                                    <a:latin typeface="Cambria Math" panose="02040503050406030204"/>
                                    <a:ea typeface="宋体" panose="02010600030101010101" pitchFamily="2" charset="-122"/>
                                  </a:rPr>
                                  <m:t>𝑹</m:t>
                                </m:r>
                              </m:e>
                              <m:sub>
                                <m:r>
                                  <a:rPr lang="en-US" altLang="zh-CN" sz="2000" b="1" i="1" kern="0">
                                    <a:solidFill>
                                      <a:srgbClr val="000000"/>
                                    </a:solidFill>
                                    <a:latin typeface="Cambria Math" panose="02040503050406030204"/>
                                    <a:ea typeface="宋体" panose="02010600030101010101" pitchFamily="2" charset="-122"/>
                                  </a:rPr>
                                  <m:t>𝒃</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𝑴</m:t>
                            </m:r>
                          </m:e>
                        </m:d>
                      </m:e>
                    </m:d>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𝑫</m:t>
                    </m:r>
                    <m:r>
                      <a:rPr lang="en-US" altLang="zh-CN" sz="2000" b="1" i="1" kern="0" smtClea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𝑷</m:t>
                        </m:r>
                        <m:r>
                          <a:rPr lang="en-US" altLang="zh-CN" sz="2000" b="1" i="1" kern="0" smtClean="0">
                            <a:solidFill>
                              <a:srgbClr val="000000"/>
                            </a:solidFill>
                            <a:latin typeface="Cambria Math" panose="02040503050406030204"/>
                            <a:ea typeface="宋体" panose="02010600030101010101" pitchFamily="2" charset="-122"/>
                          </a:rPr>
                          <m:t>𝑹</m:t>
                        </m:r>
                      </m:e>
                      <m:sub>
                        <m:r>
                          <a:rPr lang="en-US" altLang="zh-CN" sz="2000" b="1" i="1" kern="0">
                            <a:solidFill>
                              <a:srgbClr val="000000"/>
                            </a:solidFill>
                            <a:latin typeface="Cambria Math" panose="02040503050406030204"/>
                            <a:ea typeface="宋体" panose="02010600030101010101" pitchFamily="2" charset="-122"/>
                          </a:rPr>
                          <m:t>𝒃</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𝑬</m:t>
                    </m:r>
                    <m:r>
                      <a:rPr lang="en-US" altLang="zh-CN" sz="2000" b="1" i="1" kern="0" smtClea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𝑷</m:t>
                        </m:r>
                        <m:r>
                          <a:rPr lang="en-US" altLang="zh-CN" sz="2000" b="1" i="1" kern="0" smtClean="0">
                            <a:solidFill>
                              <a:srgbClr val="000000"/>
                            </a:solidFill>
                            <a:latin typeface="Cambria Math" panose="02040503050406030204"/>
                            <a:ea typeface="宋体" panose="02010600030101010101" pitchFamily="2" charset="-122"/>
                          </a:rPr>
                          <m:t>𝑼</m:t>
                        </m:r>
                      </m:e>
                      <m:sub>
                        <m:r>
                          <a:rPr lang="en-US" altLang="zh-CN" sz="2000" b="1" i="1" kern="0">
                            <a:solidFill>
                              <a:srgbClr val="000000"/>
                            </a:solidFill>
                            <a:latin typeface="Cambria Math" panose="02040503050406030204"/>
                            <a:ea typeface="宋体" panose="02010600030101010101" pitchFamily="2" charset="-122"/>
                          </a:rPr>
                          <m:t>𝒃</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𝑴</m:t>
                    </m:r>
                    <m:r>
                      <a:rPr lang="en-US" altLang="zh-CN" sz="2000" b="1" i="1" kern="0" smtClean="0">
                        <a:solidFill>
                          <a:srgbClr val="000000"/>
                        </a:solidFill>
                        <a:latin typeface="Cambria Math" panose="02040503050406030204"/>
                        <a:ea typeface="宋体" panose="02010600030101010101" pitchFamily="2" charset="-122"/>
                      </a:rPr>
                      <m:t>)]</m:t>
                    </m:r>
                  </m:oMath>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在公钥密码学概念提出后的几十年中，只有几个满足这些条件的算法</a:t>
                </a:r>
                <a:r>
                  <a:rPr lang="en-US" altLang="zh-CN" sz="2000" b="1" kern="0" dirty="0">
                    <a:solidFill>
                      <a:srgbClr val="000000"/>
                    </a:solidFill>
                    <a:latin typeface="Tahoma" panose="020B0604030504040204"/>
                    <a:ea typeface="宋体" panose="02010600030101010101" pitchFamily="2" charset="-122"/>
                  </a:rPr>
                  <a:t>(RSA</a:t>
                </a:r>
                <a:r>
                  <a:rPr lang="zh-CN" altLang="en-US" sz="2000" b="1" kern="0" dirty="0">
                    <a:solidFill>
                      <a:srgbClr val="000000"/>
                    </a:solidFill>
                    <a:latin typeface="Tahoma" panose="020B0604030504040204"/>
                    <a:ea typeface="宋体" panose="02010600030101010101" pitchFamily="2" charset="-122"/>
                  </a:rPr>
                  <a:t>，椭圆曲线密码体制，</a:t>
                </a:r>
                <a:r>
                  <a:rPr lang="en-US" altLang="zh-CN" sz="2000" b="1" kern="0" dirty="0" err="1">
                    <a:solidFill>
                      <a:srgbClr val="000000"/>
                    </a:solidFill>
                    <a:latin typeface="Tahoma" panose="020B0604030504040204"/>
                    <a:ea typeface="宋体" panose="02010600030101010101" pitchFamily="2" charset="-122"/>
                  </a:rPr>
                  <a:t>Diffe</a:t>
                </a:r>
                <a:r>
                  <a:rPr lang="en-US" altLang="zh-CN" sz="2000" b="1" kern="0" dirty="0">
                    <a:solidFill>
                      <a:srgbClr val="000000"/>
                    </a:solidFill>
                    <a:latin typeface="Tahoma" panose="020B0604030504040204"/>
                    <a:ea typeface="宋体" panose="02010600030101010101" pitchFamily="2" charset="-122"/>
                  </a:rPr>
                  <a:t>-Hellman</a:t>
                </a:r>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latin typeface="Tahoma" panose="020B0604030504040204"/>
                    <a:ea typeface="宋体" panose="02010600030101010101" pitchFamily="2" charset="-122"/>
                  </a:rPr>
                  <a:t>DSS)</a:t>
                </a:r>
                <a:r>
                  <a:rPr lang="zh-CN" altLang="en-US" sz="2000" b="1" kern="0" dirty="0">
                    <a:solidFill>
                      <a:srgbClr val="000000"/>
                    </a:solidFill>
                    <a:latin typeface="Tahoma" panose="020B0604030504040204"/>
                    <a:ea typeface="宋体" panose="02010600030101010101" pitchFamily="2" charset="-122"/>
                  </a:rPr>
                  <a:t>为人们普遍接受，这一事实表明要满足上述条件是不容易的。</a:t>
                </a: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836712"/>
                <a:ext cx="8229600" cy="5616624"/>
              </a:xfrm>
              <a:prstGeom prst="rect">
                <a:avLst/>
              </a:prstGeom>
              <a:blipFill rotWithShape="1">
                <a:blip r:embed="rId1"/>
                <a:stretch>
                  <a:fillRect l="-2" t="-7" r="2" b="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5796136" y="0"/>
            <a:ext cx="334193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9.1 </a:t>
            </a:r>
            <a:r>
              <a:rPr lang="zh-CN" altLang="en-US" sz="2000" dirty="0">
                <a:solidFill>
                  <a:srgbClr val="4F56AD"/>
                </a:solidFill>
                <a:latin typeface="黑体" panose="02010609060101010101" pitchFamily="49" charset="-122"/>
              </a:rPr>
              <a:t>公钥密码体制的基本原理</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576064"/>
                <a:ext cx="8229600" cy="630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lang="zh-CN" altLang="en-US" sz="2000" kern="0" dirty="0">
                    <a:solidFill>
                      <a:srgbClr val="40458C"/>
                    </a:solidFill>
                    <a:latin typeface="+mn-ea"/>
                  </a:rPr>
                  <a:t>要满足上述条件等价于要找一个单向陷门函数：</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单向函数是满足下列性质的函数：每个函数值都存在唯一的逆，并且计算函数值是容易的，但求逆却是不可行的：</a:t>
                </a:r>
                <a:endParaRPr lang="en-US" altLang="zh-CN" sz="2000" b="1" kern="0" dirty="0">
                  <a:solidFill>
                    <a:srgbClr val="000000"/>
                  </a:solidFill>
                  <a:latin typeface="Tahoma" panose="020B0604030504040204"/>
                  <a:ea typeface="宋体" panose="02010600030101010101" pitchFamily="2" charset="-122"/>
                </a:endParaRPr>
              </a:p>
              <a:p>
                <a:pPr marL="625475" lvl="2" indent="0" algn="ctr" eaLnBrk="1" hangingPunct="1">
                  <a:lnSpc>
                    <a:spcPct val="130000"/>
                  </a:lnSpc>
                  <a:spcBef>
                    <a:spcPct val="20000"/>
                  </a:spcBef>
                  <a:buClr>
                    <a:srgbClr val="4768F5"/>
                  </a:buClr>
                  <a:buSzPct val="60000"/>
                  <a:buNone/>
                </a:pP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𝒀</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𝒇</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𝑿</m:t>
                    </m:r>
                    <m:r>
                      <a:rPr lang="en-US" altLang="zh-CN" sz="2000" b="1" i="1" kern="0" smtClean="0">
                        <a:solidFill>
                          <a:srgbClr val="000000"/>
                        </a:solidFill>
                        <a:latin typeface="Cambria Math" panose="02040503050406030204"/>
                        <a:ea typeface="宋体" panose="02010600030101010101" pitchFamily="2" charset="-122"/>
                      </a:rPr>
                      <m:t>)</m:t>
                    </m:r>
                  </m:oMath>
                </a14:m>
                <a:r>
                  <a:rPr lang="zh-CN" altLang="en-US" sz="2000" b="1" kern="0" dirty="0">
                    <a:solidFill>
                      <a:srgbClr val="000000"/>
                    </a:solidFill>
                    <a:latin typeface="Tahoma" panose="020B0604030504040204"/>
                    <a:ea typeface="宋体" panose="02010600030101010101" pitchFamily="2" charset="-122"/>
                  </a:rPr>
                  <a:t>         容易</a:t>
                </a:r>
                <a:endParaRPr lang="en-US" altLang="zh-CN" sz="2000" b="1" kern="0" dirty="0">
                  <a:solidFill>
                    <a:srgbClr val="000000"/>
                  </a:solidFill>
                  <a:latin typeface="Tahoma" panose="020B0604030504040204"/>
                  <a:ea typeface="宋体" panose="02010600030101010101" pitchFamily="2" charset="-122"/>
                </a:endParaRPr>
              </a:p>
              <a:p>
                <a:pPr marL="625475" lvl="2" indent="0" algn="ctr" eaLnBrk="1" hangingPunct="1">
                  <a:lnSpc>
                    <a:spcPct val="130000"/>
                  </a:lnSpc>
                  <a:spcBef>
                    <a:spcPct val="20000"/>
                  </a:spcBef>
                  <a:buClr>
                    <a:srgbClr val="4768F5"/>
                  </a:buClr>
                  <a:buSzPct val="60000"/>
                  <a:buNone/>
                </a:pP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𝑿</m:t>
                    </m:r>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smtClea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a:ea typeface="宋体" panose="02010600030101010101" pitchFamily="2" charset="-122"/>
                          </a:rPr>
                          <m:t>𝒇</m:t>
                        </m:r>
                      </m:e>
                      <m:sup>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𝟏</m:t>
                        </m:r>
                      </m:sup>
                    </m:sSup>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𝒀</m:t>
                    </m:r>
                    <m:r>
                      <a:rPr lang="en-US" altLang="zh-CN" sz="2000" b="1" i="1" kern="0">
                        <a:solidFill>
                          <a:srgbClr val="000000"/>
                        </a:solidFill>
                        <a:latin typeface="Cambria Math" panose="02040503050406030204"/>
                        <a:ea typeface="宋体" panose="02010600030101010101" pitchFamily="2" charset="-122"/>
                      </a:rPr>
                      <m:t>)</m:t>
                    </m:r>
                  </m:oMath>
                </a14:m>
                <a:r>
                  <a:rPr lang="zh-CN" altLang="en-US" sz="2000" b="1" kern="0" dirty="0">
                    <a:solidFill>
                      <a:srgbClr val="000000"/>
                    </a:solidFill>
                    <a:latin typeface="Tahoma" panose="020B0604030504040204"/>
                    <a:ea typeface="宋体" panose="02010600030101010101" pitchFamily="2" charset="-122"/>
                  </a:rPr>
                  <a:t>  不可行</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zh-CN" altLang="en-US" sz="2000" b="1" kern="0" dirty="0">
                    <a:solidFill>
                      <a:srgbClr val="000000"/>
                    </a:solidFill>
                    <a:latin typeface="Tahoma" panose="020B0604030504040204"/>
                    <a:ea typeface="宋体" panose="02010600030101010101" pitchFamily="2" charset="-122"/>
                  </a:rPr>
                  <a:t>    “容易”：指一个问题可以在输入长度的多项式时间内得到解决，即若输入长度为</a:t>
                </a:r>
                <a:r>
                  <a:rPr lang="en-US" altLang="zh-CN" sz="2000" b="1" kern="0" dirty="0">
                    <a:solidFill>
                      <a:srgbClr val="000000"/>
                    </a:solidFill>
                    <a:latin typeface="Tahoma" panose="020B0604030504040204"/>
                    <a:ea typeface="宋体" panose="02010600030101010101" pitchFamily="2" charset="-122"/>
                  </a:rPr>
                  <a:t>n</a:t>
                </a:r>
                <a:r>
                  <a:rPr lang="zh-CN" altLang="en-US" sz="2000" b="1" kern="0" dirty="0">
                    <a:solidFill>
                      <a:srgbClr val="000000"/>
                    </a:solidFill>
                    <a:latin typeface="Tahoma" panose="020B0604030504040204"/>
                    <a:ea typeface="宋体" panose="02010600030101010101" pitchFamily="2" charset="-122"/>
                  </a:rPr>
                  <a:t>位，则计算函数值的时间与</a:t>
                </a:r>
                <a14:m>
                  <m:oMath xmlns:m="http://schemas.openxmlformats.org/officeDocument/2006/math">
                    <m:sSup>
                      <m:sSupPr>
                        <m:ctrlPr>
                          <a:rPr lang="en-US" altLang="zh-CN" sz="2000" b="1" i="1" kern="0" smtClea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a:ea typeface="宋体" panose="02010600030101010101" pitchFamily="2" charset="-122"/>
                          </a:rPr>
                          <m:t>𝒏</m:t>
                        </m:r>
                      </m:e>
                      <m:sup>
                        <m:r>
                          <a:rPr lang="en-US" altLang="zh-CN" sz="2000" b="1" i="1" kern="0" smtClean="0">
                            <a:solidFill>
                              <a:srgbClr val="000000"/>
                            </a:solidFill>
                            <a:latin typeface="Cambria Math" panose="02040503050406030204"/>
                            <a:ea typeface="宋体" panose="02010600030101010101" pitchFamily="2" charset="-122"/>
                          </a:rPr>
                          <m:t>𝒂</m:t>
                        </m:r>
                      </m:sup>
                    </m:sSup>
                  </m:oMath>
                </a14:m>
                <a:r>
                  <a:rPr lang="zh-CN" altLang="en-US" sz="2000" b="1" kern="0" dirty="0">
                    <a:solidFill>
                      <a:srgbClr val="000000"/>
                    </a:solidFill>
                    <a:latin typeface="Tahoma" panose="020B0604030504040204"/>
                    <a:ea typeface="宋体" panose="02010600030101010101" pitchFamily="2" charset="-122"/>
                  </a:rPr>
                  <a:t>成正比，其中</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是一个固定的常数，这样的算法称为是</a:t>
                </a:r>
                <a:r>
                  <a:rPr lang="en-US" altLang="zh-CN" sz="2000" b="1" kern="0" dirty="0">
                    <a:solidFill>
                      <a:srgbClr val="000000"/>
                    </a:solidFill>
                    <a:latin typeface="Tahoma" panose="020B0604030504040204"/>
                    <a:ea typeface="宋体" panose="02010600030101010101" pitchFamily="2" charset="-122"/>
                  </a:rPr>
                  <a:t>P</a:t>
                </a:r>
                <a:r>
                  <a:rPr lang="zh-CN" altLang="en-US" sz="2000" b="1" kern="0" dirty="0">
                    <a:solidFill>
                      <a:srgbClr val="000000"/>
                    </a:solidFill>
                    <a:latin typeface="Tahoma" panose="020B0604030504040204"/>
                    <a:ea typeface="宋体" panose="02010600030101010101" pitchFamily="2" charset="-122"/>
                  </a:rPr>
                  <a:t>类算法。</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zh-CN" altLang="en-US" sz="2000" b="1" kern="0" dirty="0">
                    <a:solidFill>
                      <a:srgbClr val="000000"/>
                    </a:solidFill>
                    <a:latin typeface="Tahoma" panose="020B0604030504040204"/>
                    <a:ea typeface="宋体" panose="02010600030101010101" pitchFamily="2" charset="-122"/>
                  </a:rPr>
                  <a:t>    “不可行”：若解决一个问题所需的时间比输入规模的多项式时间增长更快，则称该问题是不可行的。例如，若输入长度是</a:t>
                </a:r>
                <a:r>
                  <a:rPr lang="en-US" altLang="zh-CN" sz="2000" b="1" kern="0" dirty="0">
                    <a:solidFill>
                      <a:srgbClr val="000000"/>
                    </a:solidFill>
                    <a:latin typeface="Tahoma" panose="020B0604030504040204"/>
                    <a:ea typeface="宋体" panose="02010600030101010101" pitchFamily="2" charset="-122"/>
                  </a:rPr>
                  <a:t>n</a:t>
                </a:r>
                <a:r>
                  <a:rPr lang="zh-CN" altLang="en-US" sz="2000" b="1" kern="0" dirty="0">
                    <a:solidFill>
                      <a:srgbClr val="000000"/>
                    </a:solidFill>
                    <a:latin typeface="Tahoma" panose="020B0604030504040204"/>
                    <a:ea typeface="宋体" panose="02010600030101010101" pitchFamily="2" charset="-122"/>
                  </a:rPr>
                  <a:t>位，计算函数的时间与</a:t>
                </a:r>
                <a14:m>
                  <m:oMath xmlns:m="http://schemas.openxmlformats.org/officeDocument/2006/math">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a:ea typeface="宋体" panose="02010600030101010101" pitchFamily="2" charset="-122"/>
                          </a:rPr>
                          <m:t>𝟐</m:t>
                        </m:r>
                      </m:e>
                      <m:sup>
                        <m:r>
                          <a:rPr lang="en-US" altLang="zh-CN" sz="2000" b="1" i="1" kern="0" smtClean="0">
                            <a:solidFill>
                              <a:srgbClr val="000000"/>
                            </a:solidFill>
                            <a:latin typeface="Cambria Math" panose="02040503050406030204"/>
                            <a:ea typeface="宋体" panose="02010600030101010101" pitchFamily="2" charset="-122"/>
                          </a:rPr>
                          <m:t>𝒏</m:t>
                        </m:r>
                      </m:sup>
                    </m:sSup>
                  </m:oMath>
                </a14:m>
                <a:r>
                  <a:rPr lang="zh-CN" altLang="en-US" sz="2000" b="1" kern="0" dirty="0">
                    <a:solidFill>
                      <a:srgbClr val="000000"/>
                    </a:solidFill>
                    <a:latin typeface="Tahoma" panose="020B0604030504040204"/>
                    <a:ea typeface="宋体" panose="02010600030101010101" pitchFamily="2" charset="-122"/>
                  </a:rPr>
                  <a:t>成正比，则认为是不可行的。</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很难确定算法是否具有这种复杂性。</a:t>
                </a: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576064"/>
                <a:ext cx="8229600" cy="6309320"/>
              </a:xfrm>
              <a:prstGeom prst="rect">
                <a:avLst/>
              </a:prstGeom>
              <a:blipFill rotWithShape="1">
                <a:blip r:embed="rId1"/>
                <a:stretch>
                  <a:fillRect l="-2" t="-2" r="-1117" b="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5796136" y="0"/>
            <a:ext cx="334193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9.1 </a:t>
            </a:r>
            <a:r>
              <a:rPr lang="zh-CN" altLang="en-US" sz="2000" dirty="0">
                <a:solidFill>
                  <a:srgbClr val="4F56AD"/>
                </a:solidFill>
                <a:latin typeface="黑体" panose="02010609060101010101" pitchFamily="49" charset="-122"/>
              </a:rPr>
              <a:t>公钥密码体制的基本原理</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92696"/>
                <a:ext cx="8229600" cy="6048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271780" lvl="1" indent="-271780" defTabSz="982980" eaLnBrk="1" hangingPunct="1">
                  <a:lnSpc>
                    <a:spcPct val="120000"/>
                  </a:lnSpc>
                  <a:spcBef>
                    <a:spcPct val="20000"/>
                  </a:spcBef>
                  <a:buClr>
                    <a:srgbClr val="40458C"/>
                  </a:buClr>
                  <a:buSzPct val="90000"/>
                  <a:buFont typeface="Wingdings" panose="05000000000000000000" pitchFamily="2" charset="2"/>
                  <a:buChar char="Ø"/>
                </a:pPr>
                <a:r>
                  <a:rPr lang="zh-CN" altLang="en-US" sz="2400" kern="0" dirty="0">
                    <a:solidFill>
                      <a:srgbClr val="40458C"/>
                    </a:solidFill>
                    <a:latin typeface="+mn-ea"/>
                  </a:rPr>
                  <a:t>单向陷门函数的定义：</a:t>
                </a:r>
                <a:endParaRPr lang="en-US" altLang="zh-CN" sz="2400" b="1" kern="0" dirty="0">
                  <a:solidFill>
                    <a:srgbClr val="000000"/>
                  </a:solidFill>
                  <a:latin typeface="Tahoma" panose="020B0604030504040204"/>
                  <a:ea typeface="宋体" panose="02010600030101010101" pitchFamily="2" charset="-122"/>
                </a:endParaRPr>
              </a:p>
              <a:p>
                <a:pPr marL="80200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一个函数，若计算函数值很容易，并且在缺少一些附加信息时计算函数的逆是不可行的，但是已知这些附加信息时，可在多项式时间内计算出函数的逆，那么我们称这样的函数为单向陷门函数，即单向陷门函数是满足下列条件的一类不可逆函数</a:t>
                </a:r>
                <a14:m>
                  <m:oMath xmlns:m="http://schemas.openxmlformats.org/officeDocument/2006/math">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𝒇</m:t>
                        </m:r>
                      </m:e>
                      <m:sub>
                        <m:r>
                          <a:rPr lang="en-US" altLang="zh-CN" sz="2000" b="1" i="1" kern="0" smtClean="0">
                            <a:solidFill>
                              <a:srgbClr val="000000"/>
                            </a:solidFill>
                            <a:latin typeface="Cambria Math" panose="02040503050406030204"/>
                            <a:ea typeface="宋体" panose="02010600030101010101" pitchFamily="2" charset="-122"/>
                          </a:rPr>
                          <m:t>𝒌</m:t>
                        </m:r>
                      </m:sub>
                    </m:sSub>
                  </m:oMath>
                </a14:m>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1078230" lvl="2" indent="-457200" eaLnBrk="1" hangingPunct="1">
                  <a:lnSpc>
                    <a:spcPct val="130000"/>
                  </a:lnSpc>
                  <a:spcBef>
                    <a:spcPct val="20000"/>
                  </a:spcBef>
                  <a:buClr>
                    <a:srgbClr val="4768F5"/>
                  </a:buClr>
                  <a:buSzPct val="60000"/>
                  <a:buFont typeface="Wingdings" panose="05000000000000000000" pitchFamily="2" charset="2"/>
                  <a:buChar char="l"/>
                </a:pPr>
                <a:r>
                  <a:rPr lang="zh-CN" altLang="en-US" sz="2000" b="1" kern="0" dirty="0">
                    <a:solidFill>
                      <a:srgbClr val="000000"/>
                    </a:solidFill>
                    <a:latin typeface="Tahoma" panose="020B0604030504040204"/>
                    <a:ea typeface="宋体" panose="02010600030101010101" pitchFamily="2" charset="-122"/>
                  </a:rPr>
                  <a:t>若</a:t>
                </a:r>
                <a:r>
                  <a:rPr lang="en-US" altLang="zh-CN" sz="2000" b="1" kern="0" dirty="0">
                    <a:solidFill>
                      <a:srgbClr val="000000"/>
                    </a:solidFill>
                    <a:latin typeface="Tahoma" panose="020B0604030504040204"/>
                    <a:ea typeface="宋体" panose="02010600030101010101" pitchFamily="2" charset="-122"/>
                  </a:rPr>
                  <a:t>k</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X</a:t>
                </a:r>
                <a:r>
                  <a:rPr lang="zh-CN" altLang="en-US" sz="2000" b="1" kern="0" dirty="0">
                    <a:solidFill>
                      <a:srgbClr val="000000"/>
                    </a:solidFill>
                    <a:latin typeface="Tahoma" panose="020B0604030504040204"/>
                    <a:ea typeface="宋体" panose="02010600030101010101" pitchFamily="2" charset="-122"/>
                  </a:rPr>
                  <a:t>已知，则容易计算</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𝒀</m:t>
                    </m:r>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𝒇</m:t>
                        </m:r>
                      </m:e>
                      <m:sub>
                        <m:r>
                          <a:rPr lang="en-US" altLang="zh-CN" sz="2000" b="1" i="1" kern="0" smtClean="0">
                            <a:solidFill>
                              <a:srgbClr val="000000"/>
                            </a:solidFill>
                            <a:latin typeface="Cambria Math" panose="02040503050406030204"/>
                            <a:ea typeface="宋体" panose="02010600030101010101" pitchFamily="2" charset="-122"/>
                          </a:rPr>
                          <m:t>𝒌</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𝑿</m:t>
                    </m:r>
                    <m:r>
                      <a:rPr lang="en-US" altLang="zh-CN" sz="2000" b="1" i="1" kern="0">
                        <a:solidFill>
                          <a:srgbClr val="000000"/>
                        </a:solidFill>
                        <a:latin typeface="Cambria Math" panose="02040503050406030204"/>
                        <a:ea typeface="宋体" panose="02010600030101010101" pitchFamily="2" charset="-122"/>
                      </a:rPr>
                      <m:t>)</m:t>
                    </m:r>
                  </m:oMath>
                </a14:m>
                <a:r>
                  <a:rPr lang="zh-CN" altLang="en-US" sz="2000" b="1" kern="0" dirty="0">
                    <a:solidFill>
                      <a:srgbClr val="000000"/>
                    </a:solidFill>
                    <a:latin typeface="Tahoma" panose="020B0604030504040204"/>
                    <a:ea typeface="宋体" panose="02010600030101010101" pitchFamily="2" charset="-122"/>
                  </a:rPr>
                  <a:t> </a:t>
                </a:r>
                <a:endParaRPr lang="en-US" altLang="zh-CN" sz="2000" b="1" kern="0" dirty="0">
                  <a:solidFill>
                    <a:srgbClr val="000000"/>
                  </a:solidFill>
                  <a:latin typeface="Tahoma" panose="020B0604030504040204"/>
                  <a:ea typeface="宋体" panose="02010600030101010101" pitchFamily="2" charset="-122"/>
                </a:endParaRPr>
              </a:p>
              <a:p>
                <a:pPr marL="1078230" lvl="2" indent="-457200" eaLnBrk="1" hangingPunct="1">
                  <a:lnSpc>
                    <a:spcPct val="130000"/>
                  </a:lnSpc>
                  <a:spcBef>
                    <a:spcPct val="20000"/>
                  </a:spcBef>
                  <a:buClr>
                    <a:srgbClr val="4768F5"/>
                  </a:buClr>
                  <a:buSzPct val="60000"/>
                  <a:buFont typeface="Wingdings" panose="05000000000000000000" pitchFamily="2" charset="2"/>
                  <a:buChar char="l"/>
                </a:pPr>
                <a:r>
                  <a:rPr lang="zh-CN" altLang="en-US" sz="2000" b="1" kern="0" dirty="0">
                    <a:solidFill>
                      <a:srgbClr val="000000"/>
                    </a:solidFill>
                    <a:latin typeface="Tahoma" panose="020B0604030504040204"/>
                    <a:ea typeface="宋体" panose="02010600030101010101" pitchFamily="2" charset="-122"/>
                  </a:rPr>
                  <a:t> 若</a:t>
                </a:r>
                <a:r>
                  <a:rPr lang="en-US" altLang="zh-CN" sz="2000" b="1" kern="0" dirty="0">
                    <a:solidFill>
                      <a:srgbClr val="000000"/>
                    </a:solidFill>
                    <a:latin typeface="Tahoma" panose="020B0604030504040204"/>
                    <a:ea typeface="宋体" panose="02010600030101010101" pitchFamily="2" charset="-122"/>
                  </a:rPr>
                  <a:t>k</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Y</a:t>
                </a:r>
                <a:r>
                  <a:rPr lang="zh-CN" altLang="en-US" sz="2000" b="1" kern="0" dirty="0">
                    <a:solidFill>
                      <a:srgbClr val="000000"/>
                    </a:solidFill>
                    <a:latin typeface="Tahoma" panose="020B0604030504040204"/>
                    <a:ea typeface="宋体" panose="02010600030101010101" pitchFamily="2" charset="-122"/>
                  </a:rPr>
                  <a:t>已知，则容易计算</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𝑿</m:t>
                    </m:r>
                    <m:r>
                      <a:rPr lang="en-US" altLang="zh-CN" sz="2000" b="1" i="1" kern="0">
                        <a:solidFill>
                          <a:srgbClr val="000000"/>
                        </a:solidFill>
                        <a:latin typeface="Cambria Math" panose="02040503050406030204"/>
                        <a:ea typeface="宋体" panose="02010600030101010101" pitchFamily="2" charset="-122"/>
                      </a:rPr>
                      <m:t>=</m:t>
                    </m:r>
                    <m:sSubSup>
                      <m:sSubSupPr>
                        <m:ctrlPr>
                          <a:rPr lang="en-US" altLang="zh-CN" sz="2000" b="1" i="1" kern="0">
                            <a:solidFill>
                              <a:srgbClr val="000000"/>
                            </a:solidFill>
                            <a:latin typeface="Cambria Math" panose="02040503050406030204" pitchFamily="18" charset="0"/>
                            <a:ea typeface="宋体" panose="02010600030101010101" pitchFamily="2" charset="-122"/>
                          </a:rPr>
                        </m:ctrlPr>
                      </m:sSubSupPr>
                      <m:e>
                        <m:r>
                          <a:rPr lang="en-US" altLang="zh-CN" sz="2000" b="1" i="1" kern="0">
                            <a:solidFill>
                              <a:srgbClr val="000000"/>
                            </a:solidFill>
                            <a:latin typeface="Cambria Math" panose="02040503050406030204"/>
                            <a:ea typeface="宋体" panose="02010600030101010101" pitchFamily="2" charset="-122"/>
                          </a:rPr>
                          <m:t>𝒇</m:t>
                        </m:r>
                      </m:e>
                      <m:sub>
                        <m:r>
                          <a:rPr lang="en-US" altLang="zh-CN" sz="2000" b="1" i="1" kern="0">
                            <a:solidFill>
                              <a:srgbClr val="000000"/>
                            </a:solidFill>
                            <a:latin typeface="Cambria Math" panose="02040503050406030204"/>
                            <a:ea typeface="宋体" panose="02010600030101010101" pitchFamily="2" charset="-122"/>
                          </a:rPr>
                          <m:t>𝒌</m:t>
                        </m:r>
                      </m:sub>
                      <m:sup>
                        <m:r>
                          <a:rPr lang="en-US" altLang="zh-CN" sz="2000" b="1" i="1" kern="0">
                            <a:solidFill>
                              <a:srgbClr val="000000"/>
                            </a:solidFill>
                            <a:latin typeface="Cambria Math" panose="02040503050406030204" pitchFamily="18" charset="0"/>
                            <a:ea typeface="宋体" panose="02010600030101010101" pitchFamily="2" charset="-122"/>
                          </a:rPr>
                          <m:t>−</m:t>
                        </m:r>
                        <m:r>
                          <a:rPr lang="en-US" altLang="zh-CN" sz="2000" b="1" i="1" kern="0">
                            <a:solidFill>
                              <a:srgbClr val="000000"/>
                            </a:solidFill>
                            <a:latin typeface="Cambria Math" panose="02040503050406030204" pitchFamily="18" charset="0"/>
                            <a:ea typeface="宋体" panose="02010600030101010101" pitchFamily="2" charset="-122"/>
                          </a:rPr>
                          <m:t>𝟏</m:t>
                        </m:r>
                      </m:sup>
                    </m:sSubSup>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𝒀</m:t>
                    </m:r>
                    <m:r>
                      <a:rPr lang="en-US" altLang="zh-CN" sz="2000" b="1" i="1" kern="0">
                        <a:solidFill>
                          <a:srgbClr val="000000"/>
                        </a:solidFill>
                        <a:latin typeface="Cambria Math" panose="02040503050406030204"/>
                        <a:ea typeface="宋体" panose="02010600030101010101" pitchFamily="2" charset="-122"/>
                      </a:rPr>
                      <m:t>)</m:t>
                    </m:r>
                  </m:oMath>
                </a14:m>
                <a:r>
                  <a:rPr lang="zh-CN" altLang="en-US" sz="2000" b="1" kern="0" dirty="0">
                    <a:solidFill>
                      <a:srgbClr val="000000"/>
                    </a:solidFill>
                    <a:latin typeface="Tahoma" panose="020B0604030504040204"/>
                    <a:ea typeface="宋体" panose="02010600030101010101" pitchFamily="2" charset="-122"/>
                  </a:rPr>
                  <a:t> </a:t>
                </a:r>
                <a:endParaRPr lang="en-US" altLang="zh-CN" sz="2000" b="1" kern="0" dirty="0">
                  <a:solidFill>
                    <a:srgbClr val="000000"/>
                  </a:solidFill>
                  <a:latin typeface="Tahoma" panose="020B0604030504040204"/>
                  <a:ea typeface="宋体" panose="02010600030101010101" pitchFamily="2" charset="-122"/>
                </a:endParaRPr>
              </a:p>
              <a:p>
                <a:pPr marL="1078230" lvl="2" indent="-457200" eaLnBrk="1" hangingPunct="1">
                  <a:lnSpc>
                    <a:spcPct val="130000"/>
                  </a:lnSpc>
                  <a:spcBef>
                    <a:spcPct val="20000"/>
                  </a:spcBef>
                  <a:buClr>
                    <a:srgbClr val="4768F5"/>
                  </a:buClr>
                  <a:buSzPct val="60000"/>
                  <a:buFont typeface="Wingdings" panose="05000000000000000000" pitchFamily="2" charset="2"/>
                  <a:buChar char="l"/>
                </a:pPr>
                <a:r>
                  <a:rPr lang="zh-CN" altLang="en-US" sz="2000" b="1" kern="0" dirty="0">
                    <a:solidFill>
                      <a:srgbClr val="000000"/>
                    </a:solidFill>
                    <a:latin typeface="Tahoma" panose="020B0604030504040204"/>
                    <a:ea typeface="宋体" panose="02010600030101010101" pitchFamily="2" charset="-122"/>
                  </a:rPr>
                  <a:t>若</a:t>
                </a:r>
                <a:r>
                  <a:rPr lang="en-US" altLang="zh-CN" sz="2000" b="1" kern="0" dirty="0">
                    <a:solidFill>
                      <a:srgbClr val="000000"/>
                    </a:solidFill>
                    <a:latin typeface="Tahoma" panose="020B0604030504040204"/>
                    <a:ea typeface="宋体" panose="02010600030101010101" pitchFamily="2" charset="-122"/>
                  </a:rPr>
                  <a:t>Y</a:t>
                </a:r>
                <a:r>
                  <a:rPr lang="zh-CN" altLang="en-US" sz="2000" b="1" kern="0" dirty="0">
                    <a:solidFill>
                      <a:srgbClr val="000000"/>
                    </a:solidFill>
                    <a:latin typeface="Tahoma" panose="020B0604030504040204"/>
                    <a:ea typeface="宋体" panose="02010600030101010101" pitchFamily="2" charset="-122"/>
                  </a:rPr>
                  <a:t>已知但</a:t>
                </a:r>
                <a:r>
                  <a:rPr lang="en-US" altLang="zh-CN" sz="2000" b="1" kern="0" dirty="0">
                    <a:solidFill>
                      <a:srgbClr val="000000"/>
                    </a:solidFill>
                    <a:latin typeface="Tahoma" panose="020B0604030504040204"/>
                    <a:ea typeface="宋体" panose="02010600030101010101" pitchFamily="2" charset="-122"/>
                  </a:rPr>
                  <a:t>k</a:t>
                </a:r>
                <a:r>
                  <a:rPr lang="zh-CN" altLang="en-US" sz="2000" b="1" kern="0" dirty="0">
                    <a:solidFill>
                      <a:srgbClr val="000000"/>
                    </a:solidFill>
                    <a:latin typeface="Tahoma" panose="020B0604030504040204"/>
                    <a:ea typeface="宋体" panose="02010600030101010101" pitchFamily="2" charset="-122"/>
                  </a:rPr>
                  <a:t>未知，则计算出</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𝑿</m:t>
                    </m:r>
                    <m:r>
                      <a:rPr lang="en-US" altLang="zh-CN" sz="2000" b="1" i="1" kern="0">
                        <a:solidFill>
                          <a:srgbClr val="000000"/>
                        </a:solidFill>
                        <a:latin typeface="Cambria Math" panose="02040503050406030204"/>
                        <a:ea typeface="宋体" panose="02010600030101010101" pitchFamily="2" charset="-122"/>
                      </a:rPr>
                      <m:t>=</m:t>
                    </m:r>
                    <m:sSubSup>
                      <m:sSubSupPr>
                        <m:ctrlPr>
                          <a:rPr lang="en-US" altLang="zh-CN" sz="2000" b="1" i="1" kern="0">
                            <a:solidFill>
                              <a:srgbClr val="000000"/>
                            </a:solidFill>
                            <a:latin typeface="Cambria Math" panose="02040503050406030204" pitchFamily="18" charset="0"/>
                            <a:ea typeface="宋体" panose="02010600030101010101" pitchFamily="2" charset="-122"/>
                          </a:rPr>
                        </m:ctrlPr>
                      </m:sSubSupPr>
                      <m:e>
                        <m:r>
                          <a:rPr lang="en-US" altLang="zh-CN" sz="2000" b="1" i="1" kern="0">
                            <a:solidFill>
                              <a:srgbClr val="000000"/>
                            </a:solidFill>
                            <a:latin typeface="Cambria Math" panose="02040503050406030204"/>
                            <a:ea typeface="宋体" panose="02010600030101010101" pitchFamily="2" charset="-122"/>
                          </a:rPr>
                          <m:t>𝒇</m:t>
                        </m:r>
                      </m:e>
                      <m:sub>
                        <m:r>
                          <a:rPr lang="en-US" altLang="zh-CN" sz="2000" b="1" i="1" kern="0">
                            <a:solidFill>
                              <a:srgbClr val="000000"/>
                            </a:solidFill>
                            <a:latin typeface="Cambria Math" panose="02040503050406030204"/>
                            <a:ea typeface="宋体" panose="02010600030101010101" pitchFamily="2" charset="-122"/>
                          </a:rPr>
                          <m:t>𝒌</m:t>
                        </m:r>
                      </m:sub>
                      <m:sup>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𝟏</m:t>
                        </m:r>
                      </m:sup>
                    </m:sSubSup>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𝒀</m:t>
                    </m:r>
                    <m:r>
                      <a:rPr lang="en-US" altLang="zh-CN" sz="2000" b="1" i="1" kern="0">
                        <a:solidFill>
                          <a:srgbClr val="000000"/>
                        </a:solidFill>
                        <a:latin typeface="Cambria Math" panose="02040503050406030204"/>
                        <a:ea typeface="宋体" panose="02010600030101010101" pitchFamily="2" charset="-122"/>
                      </a:rPr>
                      <m:t>)</m:t>
                    </m:r>
                  </m:oMath>
                </a14:m>
                <a:r>
                  <a:rPr lang="zh-CN" altLang="en-US" sz="2000" b="1" kern="0" dirty="0">
                    <a:solidFill>
                      <a:srgbClr val="000000"/>
                    </a:solidFill>
                    <a:latin typeface="Tahoma" panose="020B0604030504040204"/>
                    <a:ea typeface="宋体" panose="02010600030101010101" pitchFamily="2" charset="-122"/>
                  </a:rPr>
                  <a:t> 是不可行的。</a:t>
                </a:r>
                <a:endParaRPr lang="en-US" altLang="zh-CN" sz="2000" b="1" kern="0" dirty="0">
                  <a:solidFill>
                    <a:srgbClr val="000000"/>
                  </a:solidFill>
                  <a:latin typeface="Tahoma" panose="020B0604030504040204"/>
                  <a:ea typeface="宋体" panose="02010600030101010101" pitchFamily="2" charset="-122"/>
                </a:endParaRPr>
              </a:p>
              <a:p>
                <a:pPr marL="80200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由此可见，寻找合适的单向陷门函数是公钥密码体制应用的关键。</a:t>
                </a: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92696"/>
                <a:ext cx="8229600" cy="6048672"/>
              </a:xfrm>
              <a:prstGeom prst="rect">
                <a:avLst/>
              </a:prstGeom>
              <a:blipFill rotWithShape="1">
                <a:blip r:embed="rId1"/>
                <a:stretch>
                  <a:fillRect l="-2" t="-9" r="-808" b="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5796136" y="0"/>
            <a:ext cx="334193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9.1 </a:t>
            </a:r>
            <a:r>
              <a:rPr lang="zh-CN" altLang="en-US" sz="2000" dirty="0">
                <a:solidFill>
                  <a:srgbClr val="4F56AD"/>
                </a:solidFill>
                <a:latin typeface="黑体" panose="02010609060101010101" pitchFamily="49" charset="-122"/>
              </a:rPr>
              <a:t>公钥密码体制的基本原理</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432048"/>
            <a:ext cx="8229600" cy="630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457200" lvl="0" indent="-457200" eaLnBrk="1" hangingPunct="1">
              <a:lnSpc>
                <a:spcPct val="120000"/>
              </a:lnSpc>
              <a:spcBef>
                <a:spcPct val="20000"/>
              </a:spcBef>
              <a:buClr>
                <a:srgbClr val="40458C"/>
              </a:buClr>
              <a:buSzTx/>
              <a:buFont typeface="+mj-lt"/>
              <a:buAutoNum type="arabicPeriod" startAt="4"/>
            </a:pPr>
            <a:r>
              <a:rPr lang="zh-CN" altLang="en-US" sz="2400" kern="0" dirty="0">
                <a:solidFill>
                  <a:srgbClr val="E24C05"/>
                </a:solidFill>
                <a:latin typeface="Tahoma" panose="020B0604030504040204"/>
                <a:ea typeface="宋体" panose="02010600030101010101" pitchFamily="2" charset="-122"/>
              </a:rPr>
              <a:t>公钥密码分析：</a:t>
            </a:r>
            <a:endParaRPr lang="en-US" altLang="zh-CN" sz="2000" b="1" kern="0" dirty="0">
              <a:solidFill>
                <a:srgbClr val="000000"/>
              </a:solidFill>
              <a:latin typeface="Tahoma" panose="020B0604030504040204"/>
              <a:ea typeface="宋体" panose="02010600030101010101" pitchFamily="2" charset="-122"/>
            </a:endParaRPr>
          </a:p>
          <a:p>
            <a:pPr marL="80200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穷举攻击：其解决方法也是使用长密钥。</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zh-CN" altLang="en-US" sz="2000" b="1" kern="0" dirty="0">
                <a:solidFill>
                  <a:srgbClr val="000000"/>
                </a:solidFill>
                <a:latin typeface="Tahoma" panose="020B0604030504040204"/>
                <a:ea typeface="宋体" panose="02010600030101010101" pitchFamily="2" charset="-122"/>
              </a:rPr>
              <a:t>使用长密钥的弊端：公钥体制使用的是某种可逆的数学函数，计算函数值的复杂性可能不是密钥长度的线性函数，而是比线性函数增长更快的函数。</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    </a:t>
            </a:r>
            <a:r>
              <a:rPr lang="zh-CN" altLang="en-US" sz="2000" b="1" kern="0" dirty="0">
                <a:solidFill>
                  <a:srgbClr val="FF0000"/>
                </a:solidFill>
                <a:latin typeface="Tahoma" panose="020B0604030504040204"/>
                <a:ea typeface="宋体" panose="02010600030101010101" pitchFamily="2" charset="-122"/>
              </a:rPr>
              <a:t>为了抗穷举攻击，密钥必须足够长</a:t>
            </a:r>
            <a:r>
              <a:rPr lang="zh-CN" altLang="en-US" sz="2000" b="1" kern="0" dirty="0">
                <a:solidFill>
                  <a:srgbClr val="000000"/>
                </a:solidFill>
                <a:latin typeface="Tahoma" panose="020B0604030504040204"/>
                <a:ea typeface="宋体" panose="02010600030101010101" pitchFamily="2" charset="-122"/>
              </a:rPr>
              <a:t>；同时</a:t>
            </a:r>
            <a:r>
              <a:rPr lang="zh-CN" altLang="en-US" sz="2000" b="1" kern="0" dirty="0">
                <a:solidFill>
                  <a:srgbClr val="FF0000"/>
                </a:solidFill>
                <a:latin typeface="Tahoma" panose="020B0604030504040204"/>
                <a:ea typeface="宋体" panose="02010600030101010101" pitchFamily="2" charset="-122"/>
              </a:rPr>
              <a:t>为了便于实现加密和解密，密钥又必须足够短</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zh-CN" altLang="en-US" sz="2000" b="1" kern="0" dirty="0">
                <a:solidFill>
                  <a:srgbClr val="000000"/>
                </a:solidFill>
                <a:latin typeface="Tahoma" panose="020B0604030504040204"/>
                <a:ea typeface="宋体" panose="02010600030101010101" pitchFamily="2" charset="-122"/>
              </a:rPr>
              <a:t>    在实际中，现已提出的密钥长度确实可以抗穷举攻击，但是它也使加</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解密速度太慢，所以公钥密码目前仅限于密钥管理和签名中。</a:t>
            </a: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5796136" y="0"/>
            <a:ext cx="334193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9.1 </a:t>
            </a:r>
            <a:r>
              <a:rPr lang="zh-CN" altLang="en-US" sz="2000" dirty="0">
                <a:solidFill>
                  <a:srgbClr val="4F56AD"/>
                </a:solidFill>
                <a:latin typeface="黑体" panose="02010609060101010101" pitchFamily="49" charset="-122"/>
              </a:rPr>
              <a:t>公钥密码体制的基本原理</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764704"/>
            <a:ext cx="8229600" cy="568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80200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找出一种从给定的公钥计算出私钥的方法。</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zh-CN" altLang="en-US" sz="2000" b="1" kern="0" dirty="0">
                <a:solidFill>
                  <a:srgbClr val="000000"/>
                </a:solidFill>
                <a:latin typeface="Tahoma" panose="020B0604030504040204"/>
                <a:ea typeface="宋体" panose="02010600030101010101" pitchFamily="2" charset="-122"/>
              </a:rPr>
              <a:t>        到目前为止还</a:t>
            </a:r>
            <a:r>
              <a:rPr lang="zh-CN" altLang="en-US" sz="2000" b="1" kern="0" dirty="0">
                <a:solidFill>
                  <a:srgbClr val="FF0000"/>
                </a:solidFill>
                <a:latin typeface="Tahoma" panose="020B0604030504040204"/>
                <a:ea typeface="宋体" panose="02010600030101010101" pitchFamily="2" charset="-122"/>
              </a:rPr>
              <a:t>未</a:t>
            </a:r>
            <a:r>
              <a:rPr lang="zh-CN" altLang="en-US" sz="2000" b="1" kern="0" dirty="0">
                <a:solidFill>
                  <a:srgbClr val="000000"/>
                </a:solidFill>
                <a:latin typeface="Tahoma" panose="020B0604030504040204"/>
                <a:ea typeface="宋体" panose="02010600030101010101" pitchFamily="2" charset="-122"/>
              </a:rPr>
              <a:t>在数学上证明对一特定公钥算法这种攻击是</a:t>
            </a:r>
            <a:r>
              <a:rPr lang="zh-CN" altLang="en-US" sz="2000" b="1" kern="0" dirty="0">
                <a:solidFill>
                  <a:srgbClr val="FF0000"/>
                </a:solidFill>
                <a:latin typeface="Tahoma" panose="020B0604030504040204"/>
                <a:ea typeface="宋体" panose="02010600030101010101" pitchFamily="2" charset="-122"/>
              </a:rPr>
              <a:t>不可行的</a:t>
            </a:r>
            <a:r>
              <a:rPr lang="zh-CN" altLang="en-US" sz="2000" b="1" kern="0" dirty="0">
                <a:solidFill>
                  <a:srgbClr val="000000"/>
                </a:solidFill>
                <a:latin typeface="Tahoma" panose="020B0604030504040204"/>
                <a:ea typeface="宋体" panose="02010600030101010101" pitchFamily="2" charset="-122"/>
              </a:rPr>
              <a:t>，所以包括被广泛使用的</a:t>
            </a:r>
            <a:r>
              <a:rPr lang="en-US" altLang="zh-CN" sz="2000" b="1" kern="0" dirty="0">
                <a:solidFill>
                  <a:srgbClr val="000000"/>
                </a:solidFill>
                <a:latin typeface="Tahoma" panose="020B0604030504040204"/>
                <a:ea typeface="宋体" panose="02010600030101010101" pitchFamily="2" charset="-122"/>
              </a:rPr>
              <a:t>RSA</a:t>
            </a:r>
            <a:r>
              <a:rPr lang="zh-CN" altLang="en-US" sz="2000" b="1" kern="0" dirty="0">
                <a:solidFill>
                  <a:srgbClr val="000000"/>
                </a:solidFill>
                <a:latin typeface="Tahoma" panose="020B0604030504040204"/>
                <a:ea typeface="宋体" panose="02010600030101010101" pitchFamily="2" charset="-122"/>
              </a:rPr>
              <a:t>在内的任何算法都是值得怀疑的。</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穷举消息攻击</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公钥体制中所特有的</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 。</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zh-CN" altLang="en-US" sz="2000" b="1" kern="0" dirty="0">
                <a:solidFill>
                  <a:srgbClr val="000000"/>
                </a:solidFill>
                <a:latin typeface="Tahoma" panose="020B0604030504040204"/>
                <a:ea typeface="宋体" panose="02010600030101010101" pitchFamily="2" charset="-122"/>
              </a:rPr>
              <a:t>        假定要发送的消息是</a:t>
            </a:r>
            <a:r>
              <a:rPr lang="en-US" altLang="zh-CN" sz="2000" b="1" kern="0" dirty="0">
                <a:solidFill>
                  <a:srgbClr val="000000"/>
                </a:solidFill>
                <a:latin typeface="Tahoma" panose="020B0604030504040204"/>
                <a:ea typeface="宋体" panose="02010600030101010101" pitchFamily="2" charset="-122"/>
              </a:rPr>
              <a:t>56</a:t>
            </a:r>
            <a:r>
              <a:rPr lang="zh-CN" altLang="en-US" sz="2000" b="1" kern="0" dirty="0">
                <a:solidFill>
                  <a:srgbClr val="000000"/>
                </a:solidFill>
                <a:latin typeface="Tahoma" panose="020B0604030504040204"/>
                <a:ea typeface="宋体" panose="02010600030101010101" pitchFamily="2" charset="-122"/>
              </a:rPr>
              <a:t>位的</a:t>
            </a:r>
            <a:r>
              <a:rPr lang="en-US" altLang="zh-CN" sz="2000" b="1" kern="0" dirty="0">
                <a:solidFill>
                  <a:srgbClr val="000000"/>
                </a:solidFill>
                <a:latin typeface="Tahoma" panose="020B0604030504040204"/>
                <a:ea typeface="宋体" panose="02010600030101010101" pitchFamily="2" charset="-122"/>
              </a:rPr>
              <a:t>DES</a:t>
            </a:r>
            <a:r>
              <a:rPr lang="zh-CN" altLang="en-US" sz="2000" b="1" kern="0" dirty="0">
                <a:solidFill>
                  <a:srgbClr val="000000"/>
                </a:solidFill>
                <a:latin typeface="Tahoma" panose="020B0604030504040204"/>
                <a:ea typeface="宋体" panose="02010600030101010101" pitchFamily="2" charset="-122"/>
              </a:rPr>
              <a:t>密码，那么攻击者可以用公钥对所有可能的消息加密，并与传送的密文匹配，从而可解密任何消息。因此，无论公钥体制的秘钥有多长，这种攻击可以转化为对</a:t>
            </a:r>
            <a:r>
              <a:rPr lang="en-US" altLang="zh-CN" sz="2000" b="1" kern="0" dirty="0">
                <a:solidFill>
                  <a:srgbClr val="000000"/>
                </a:solidFill>
                <a:latin typeface="Tahoma" panose="020B0604030504040204"/>
                <a:ea typeface="宋体" panose="02010600030101010101" pitchFamily="2" charset="-122"/>
              </a:rPr>
              <a:t>56</a:t>
            </a:r>
            <a:r>
              <a:rPr lang="zh-CN" altLang="en-US" sz="2000" b="1" kern="0" dirty="0">
                <a:solidFill>
                  <a:srgbClr val="000000"/>
                </a:solidFill>
                <a:latin typeface="Tahoma" panose="020B0604030504040204"/>
                <a:ea typeface="宋体" panose="02010600030101010101" pitchFamily="2" charset="-122"/>
              </a:rPr>
              <a:t>位密钥的穷举攻击。</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zh-CN" altLang="en-US" sz="2000" b="1" kern="0" dirty="0">
                <a:solidFill>
                  <a:srgbClr val="000000"/>
                </a:solidFill>
                <a:latin typeface="Tahoma" panose="020B0604030504040204"/>
                <a:ea typeface="宋体" panose="02010600030101010101" pitchFamily="2" charset="-122"/>
              </a:rPr>
              <a:t>        抗这种攻击的方法是：在要发送的消息后附加上一个随机数。</a:t>
            </a:r>
            <a:endParaRPr lang="en-US" altLang="zh-CN" sz="2000" b="1" kern="0" dirty="0">
              <a:solidFill>
                <a:srgbClr val="000000"/>
              </a:solidFill>
              <a:latin typeface="Tahoma" panose="020B0604030504040204"/>
              <a:ea typeface="宋体" panose="02010600030101010101" pitchFamily="2" charset="-122"/>
            </a:endParaRPr>
          </a:p>
          <a:p>
            <a:pPr marL="361950" lvl="2" indent="0" eaLnBrk="1" hangingPunct="1">
              <a:lnSpc>
                <a:spcPct val="130000"/>
              </a:lnSpc>
              <a:spcBef>
                <a:spcPct val="20000"/>
              </a:spcBef>
              <a:buClr>
                <a:srgbClr val="4768F5"/>
              </a:buClr>
              <a:buSzPct val="60000"/>
              <a:buNone/>
            </a:pP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5796136" y="0"/>
            <a:ext cx="334193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9.1 </a:t>
            </a:r>
            <a:r>
              <a:rPr lang="zh-CN" altLang="en-US" sz="2000" dirty="0">
                <a:solidFill>
                  <a:srgbClr val="4F56AD"/>
                </a:solidFill>
                <a:latin typeface="黑体" panose="02010609060101010101" pitchFamily="49" charset="-122"/>
              </a:rPr>
              <a:t>公钥密码体制的基本原理</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1507" name="Rectangle 3"/>
              <p:cNvSpPr>
                <a:spLocks noGrp="1" noChangeArrowheads="1"/>
              </p:cNvSpPr>
              <p:nvPr>
                <p:ph idx="1"/>
              </p:nvPr>
            </p:nvSpPr>
            <p:spPr>
              <a:xfrm>
                <a:off x="428625" y="1268760"/>
                <a:ext cx="8229600" cy="4525963"/>
              </a:xfrm>
            </p:spPr>
            <p:txBody>
              <a:bodyPr>
                <a:noAutofit/>
              </a:body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在早期，有大量的公钥算法被提出，但后来都被攻破。</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en-US" altLang="zh-CN" sz="2000" b="1" kern="0" dirty="0">
                    <a:solidFill>
                      <a:srgbClr val="000000"/>
                    </a:solidFill>
                    <a:latin typeface="Tahoma" panose="020B0604030504040204"/>
                    <a:ea typeface="宋体" panose="02010600030101010101" pitchFamily="2" charset="-122"/>
                  </a:rPr>
                  <a:t>MIT</a:t>
                </a:r>
                <a:r>
                  <a:rPr kumimoji="1" lang="zh-CN" altLang="en-US" sz="2000" b="1" kern="0" dirty="0">
                    <a:solidFill>
                      <a:srgbClr val="000000"/>
                    </a:solidFill>
                    <a:latin typeface="Tahoma" panose="020B0604030504040204"/>
                    <a:ea typeface="宋体" panose="02010600030101010101" pitchFamily="2" charset="-122"/>
                  </a:rPr>
                  <a:t>的</a:t>
                </a:r>
                <a:r>
                  <a:rPr kumimoji="1" lang="en-US" altLang="zh-CN" sz="2000" b="1" kern="0" dirty="0">
                    <a:solidFill>
                      <a:srgbClr val="000000"/>
                    </a:solidFill>
                    <a:latin typeface="Tahoma" panose="020B0604030504040204"/>
                    <a:ea typeface="宋体" panose="02010600030101010101" pitchFamily="2" charset="-122"/>
                  </a:rPr>
                  <a:t>Ron </a:t>
                </a:r>
                <a:r>
                  <a:rPr kumimoji="1" lang="en-US" altLang="zh-CN" sz="2000" b="1" kern="0" dirty="0" err="1">
                    <a:solidFill>
                      <a:srgbClr val="000000"/>
                    </a:solidFill>
                    <a:latin typeface="Tahoma" panose="020B0604030504040204"/>
                    <a:ea typeface="宋体" panose="02010600030101010101" pitchFamily="2" charset="-122"/>
                  </a:rPr>
                  <a:t>Rivest</a:t>
                </a:r>
                <a:r>
                  <a:rPr kumimoji="1" lang="zh-CN" altLang="en-US" sz="2000" b="1" kern="0" dirty="0">
                    <a:solidFill>
                      <a:srgbClr val="000000"/>
                    </a:solidFill>
                    <a:latin typeface="Tahoma" panose="020B0604030504040204"/>
                    <a:ea typeface="宋体" panose="02010600030101010101" pitchFamily="2" charset="-122"/>
                  </a:rPr>
                  <a:t>，</a:t>
                </a:r>
                <a:r>
                  <a:rPr kumimoji="1" lang="en-US" altLang="zh-CN" sz="2000" b="1" kern="0" dirty="0" err="1">
                    <a:solidFill>
                      <a:srgbClr val="000000"/>
                    </a:solidFill>
                    <a:latin typeface="Tahoma" panose="020B0604030504040204"/>
                    <a:ea typeface="宋体" panose="02010600030101010101" pitchFamily="2" charset="-122"/>
                  </a:rPr>
                  <a:t>Adi</a:t>
                </a:r>
                <a:r>
                  <a:rPr kumimoji="1" lang="en-US" altLang="zh-CN" sz="2000" b="1" kern="0" dirty="0">
                    <a:solidFill>
                      <a:srgbClr val="000000"/>
                    </a:solidFill>
                    <a:latin typeface="Tahoma" panose="020B0604030504040204"/>
                    <a:ea typeface="宋体" panose="02010600030101010101" pitchFamily="2" charset="-122"/>
                  </a:rPr>
                  <a:t> Shamir</a:t>
                </a:r>
                <a:r>
                  <a:rPr kumimoji="1" lang="zh-CN" altLang="en-US" sz="2000" b="1" kern="0" dirty="0">
                    <a:solidFill>
                      <a:srgbClr val="000000"/>
                    </a:solidFill>
                    <a:latin typeface="Tahoma" panose="020B0604030504040204"/>
                    <a:ea typeface="宋体" panose="02010600030101010101" pitchFamily="2" charset="-122"/>
                  </a:rPr>
                  <a:t>和</a:t>
                </a:r>
                <a:r>
                  <a:rPr kumimoji="1" lang="en-US" altLang="zh-CN" sz="2000" b="1" kern="0" dirty="0">
                    <a:solidFill>
                      <a:srgbClr val="000000"/>
                    </a:solidFill>
                    <a:latin typeface="Tahoma" panose="020B0604030504040204"/>
                    <a:ea typeface="宋体" panose="02010600030101010101" pitchFamily="2" charset="-122"/>
                  </a:rPr>
                  <a:t>Len </a:t>
                </a:r>
                <a:r>
                  <a:rPr kumimoji="1" lang="en-US" altLang="zh-CN" sz="2000" b="1" kern="0" dirty="0" err="1">
                    <a:solidFill>
                      <a:srgbClr val="000000"/>
                    </a:solidFill>
                    <a:latin typeface="Tahoma" panose="020B0604030504040204"/>
                    <a:ea typeface="宋体" panose="02010600030101010101" pitchFamily="2" charset="-122"/>
                  </a:rPr>
                  <a:t>Adleman</a:t>
                </a:r>
                <a:r>
                  <a:rPr kumimoji="1" lang="zh-CN" altLang="en-US" sz="2000" b="1" kern="0" dirty="0">
                    <a:solidFill>
                      <a:srgbClr val="000000"/>
                    </a:solidFill>
                    <a:latin typeface="Tahoma" panose="020B0604030504040204"/>
                    <a:ea typeface="宋体" panose="02010600030101010101" pitchFamily="2" charset="-122"/>
                  </a:rPr>
                  <a:t>于</a:t>
                </a:r>
                <a:r>
                  <a:rPr kumimoji="1" lang="en-US" altLang="zh-CN" sz="2000" b="1" kern="0" dirty="0">
                    <a:solidFill>
                      <a:srgbClr val="000000"/>
                    </a:solidFill>
                    <a:latin typeface="Tahoma" panose="020B0604030504040204"/>
                    <a:ea typeface="宋体" panose="02010600030101010101" pitchFamily="2" charset="-122"/>
                  </a:rPr>
                  <a:t>1977</a:t>
                </a:r>
                <a:r>
                  <a:rPr kumimoji="1" lang="zh-CN" altLang="en-US" sz="2000" b="1" kern="0" dirty="0">
                    <a:solidFill>
                      <a:srgbClr val="000000"/>
                    </a:solidFill>
                    <a:latin typeface="Tahoma" panose="020B0604030504040204"/>
                    <a:ea typeface="宋体" panose="02010600030101010101" pitchFamily="2" charset="-122"/>
                  </a:rPr>
                  <a:t>年提出</a:t>
                </a:r>
                <a:r>
                  <a:rPr kumimoji="1" lang="en-US" altLang="zh-CN" sz="2000" b="1" kern="0" dirty="0" err="1">
                    <a:solidFill>
                      <a:srgbClr val="000000"/>
                    </a:solidFill>
                    <a:latin typeface="Tahoma" panose="020B0604030504040204"/>
                    <a:ea typeface="宋体" panose="02010600030101010101" pitchFamily="2" charset="-122"/>
                  </a:rPr>
                  <a:t>Rivest</a:t>
                </a:r>
                <a:r>
                  <a:rPr kumimoji="1" lang="en-US" altLang="zh-CN" sz="2000" b="1" kern="0" dirty="0">
                    <a:solidFill>
                      <a:srgbClr val="000000"/>
                    </a:solidFill>
                    <a:latin typeface="Tahoma" panose="020B0604030504040204"/>
                    <a:ea typeface="宋体" panose="02010600030101010101" pitchFamily="2" charset="-122"/>
                  </a:rPr>
                  <a:t>-Shamir-</a:t>
                </a:r>
                <a:r>
                  <a:rPr kumimoji="1" lang="en-US" altLang="zh-CN" sz="2000" b="1" kern="0" dirty="0" err="1">
                    <a:solidFill>
                      <a:srgbClr val="000000"/>
                    </a:solidFill>
                    <a:latin typeface="Tahoma" panose="020B0604030504040204"/>
                    <a:ea typeface="宋体" panose="02010600030101010101" pitchFamily="2" charset="-122"/>
                  </a:rPr>
                  <a:t>Adleman</a:t>
                </a:r>
                <a:r>
                  <a:rPr kumimoji="1" lang="en-US" altLang="zh-CN" sz="2000" b="1" kern="0" dirty="0">
                    <a:solidFill>
                      <a:srgbClr val="000000"/>
                    </a:solidFill>
                    <a:latin typeface="Tahoma" panose="020B0604030504040204"/>
                    <a:ea typeface="宋体" panose="02010600030101010101" pitchFamily="2" charset="-122"/>
                  </a:rPr>
                  <a:t>(RSA)</a:t>
                </a:r>
                <a:r>
                  <a:rPr kumimoji="1" lang="zh-CN" altLang="en-US" sz="2000" b="1" kern="0" dirty="0">
                    <a:solidFill>
                      <a:srgbClr val="000000"/>
                    </a:solidFill>
                    <a:latin typeface="Tahoma" panose="020B0604030504040204"/>
                    <a:ea typeface="宋体" panose="02010600030101010101" pitchFamily="2" charset="-122"/>
                  </a:rPr>
                  <a:t>算法，是最早提出的满足要求的公钥算法之一，</a:t>
                </a:r>
                <a:r>
                  <a:rPr kumimoji="1" lang="en-US" altLang="zh-CN" sz="2000" b="1" kern="0" dirty="0">
                    <a:solidFill>
                      <a:srgbClr val="000000"/>
                    </a:solidFill>
                    <a:latin typeface="Tahoma" panose="020B0604030504040204"/>
                    <a:ea typeface="宋体" panose="02010600030101010101" pitchFamily="2" charset="-122"/>
                  </a:rPr>
                  <a:t>RSA</a:t>
                </a:r>
                <a:r>
                  <a:rPr kumimoji="1" lang="zh-CN" altLang="en-US" sz="2000" b="1" kern="0" dirty="0">
                    <a:solidFill>
                      <a:srgbClr val="000000"/>
                    </a:solidFill>
                    <a:latin typeface="Tahoma" panose="020B0604030504040204"/>
                    <a:ea typeface="宋体" panose="02010600030101010101" pitchFamily="2" charset="-122"/>
                  </a:rPr>
                  <a:t>自其诞生之日起就成为被广泛接受且被实现的通用公钥加密算法。</a:t>
                </a:r>
                <a:endParaRPr kumimoji="1" lang="zh-CN" altLang="en-US"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en-US" altLang="zh-CN" sz="2000" b="1" kern="0" dirty="0">
                    <a:solidFill>
                      <a:srgbClr val="000000"/>
                    </a:solidFill>
                    <a:latin typeface="Tahoma" panose="020B0604030504040204"/>
                    <a:ea typeface="宋体" panose="02010600030101010101" pitchFamily="2" charset="-122"/>
                  </a:rPr>
                  <a:t>RSA</a:t>
                </a:r>
                <a:r>
                  <a:rPr kumimoji="1" lang="zh-CN" altLang="en-US" sz="2000" b="1" kern="0" dirty="0">
                    <a:solidFill>
                      <a:srgbClr val="000000"/>
                    </a:solidFill>
                    <a:latin typeface="Tahoma" panose="020B0604030504040204"/>
                    <a:ea typeface="宋体" panose="02010600030101010101" pitchFamily="2" charset="-122"/>
                  </a:rPr>
                  <a:t>体制是一种分组密码，其明文和密文均是</a:t>
                </a:r>
                <a:r>
                  <a:rPr kumimoji="1" lang="en-US" altLang="zh-CN" sz="2000" b="1" kern="0" dirty="0">
                    <a:solidFill>
                      <a:srgbClr val="000000"/>
                    </a:solidFill>
                    <a:latin typeface="Tahoma" panose="020B0604030504040204"/>
                    <a:ea typeface="宋体" panose="02010600030101010101" pitchFamily="2" charset="-122"/>
                  </a:rPr>
                  <a:t>0</a:t>
                </a:r>
                <a:r>
                  <a:rPr kumimoji="1" lang="zh-CN" altLang="en-US" sz="2000" b="1" kern="0" dirty="0">
                    <a:solidFill>
                      <a:srgbClr val="000000"/>
                    </a:solidFill>
                    <a:latin typeface="Tahoma" panose="020B0604030504040204"/>
                    <a:ea typeface="宋体" panose="02010600030101010101" pitchFamily="2" charset="-122"/>
                  </a:rPr>
                  <a:t>至某</a:t>
                </a:r>
                <a:r>
                  <a:rPr kumimoji="1" lang="en-US" altLang="zh-CN" sz="2000" b="1" kern="0" dirty="0">
                    <a:solidFill>
                      <a:srgbClr val="000000"/>
                    </a:solidFill>
                    <a:latin typeface="Tahoma" panose="020B0604030504040204"/>
                    <a:ea typeface="宋体" panose="02010600030101010101" pitchFamily="2" charset="-122"/>
                  </a:rPr>
                  <a:t>n-1</a:t>
                </a:r>
                <a:r>
                  <a:rPr kumimoji="1" lang="zh-CN" altLang="en-US" sz="2000" b="1" kern="0" dirty="0">
                    <a:solidFill>
                      <a:srgbClr val="000000"/>
                    </a:solidFill>
                    <a:latin typeface="Tahoma" panose="020B0604030504040204"/>
                    <a:ea typeface="宋体" panose="02010600030101010101" pitchFamily="2" charset="-122"/>
                  </a:rPr>
                  <a:t>之间的正数，通常</a:t>
                </a:r>
                <a:r>
                  <a:rPr kumimoji="1" lang="en-US" altLang="zh-CN" sz="2000" b="1" kern="0" dirty="0">
                    <a:solidFill>
                      <a:srgbClr val="000000"/>
                    </a:solidFill>
                    <a:latin typeface="Tahoma" panose="020B0604030504040204"/>
                    <a:ea typeface="宋体" panose="02010600030101010101" pitchFamily="2" charset="-122"/>
                  </a:rPr>
                  <a:t>n</a:t>
                </a:r>
                <a:r>
                  <a:rPr kumimoji="1" lang="zh-CN" altLang="en-US" sz="2000" b="1" kern="0" dirty="0">
                    <a:solidFill>
                      <a:srgbClr val="000000"/>
                    </a:solidFill>
                    <a:latin typeface="Tahoma" panose="020B0604030504040204"/>
                    <a:ea typeface="宋体" panose="02010600030101010101" pitchFamily="2" charset="-122"/>
                  </a:rPr>
                  <a:t>的大小为</a:t>
                </a:r>
                <a:r>
                  <a:rPr kumimoji="1" lang="en-US" altLang="zh-CN" sz="2000" b="1" kern="0" dirty="0">
                    <a:solidFill>
                      <a:srgbClr val="000000"/>
                    </a:solidFill>
                    <a:latin typeface="Tahoma" panose="020B0604030504040204"/>
                    <a:ea typeface="宋体" panose="02010600030101010101" pitchFamily="2" charset="-122"/>
                  </a:rPr>
                  <a:t>1024</a:t>
                </a:r>
                <a:r>
                  <a:rPr kumimoji="1" lang="zh-CN" altLang="en-US" sz="2000" b="1" kern="0" dirty="0">
                    <a:solidFill>
                      <a:srgbClr val="000000"/>
                    </a:solidFill>
                    <a:latin typeface="Tahoma" panose="020B0604030504040204"/>
                    <a:ea typeface="宋体" panose="02010600030101010101" pitchFamily="2" charset="-122"/>
                  </a:rPr>
                  <a:t>位二进制数或</a:t>
                </a:r>
                <a:r>
                  <a:rPr kumimoji="1" lang="en-US" altLang="zh-CN" sz="2000" b="1" kern="0" dirty="0">
                    <a:solidFill>
                      <a:srgbClr val="000000"/>
                    </a:solidFill>
                    <a:latin typeface="Tahoma" panose="020B0604030504040204"/>
                    <a:ea typeface="宋体" panose="02010600030101010101" pitchFamily="2" charset="-122"/>
                  </a:rPr>
                  <a:t>309</a:t>
                </a:r>
                <a:r>
                  <a:rPr kumimoji="1" lang="zh-CN" altLang="en-US" sz="2000" b="1" kern="0" dirty="0">
                    <a:solidFill>
                      <a:srgbClr val="000000"/>
                    </a:solidFill>
                    <a:latin typeface="Tahoma" panose="020B0604030504040204"/>
                    <a:ea typeface="宋体" panose="02010600030101010101" pitchFamily="2" charset="-122"/>
                  </a:rPr>
                  <a:t>位十进制数，也就是说</a:t>
                </a:r>
                <a:r>
                  <a:rPr kumimoji="1" lang="en-US" altLang="zh-CN" sz="2000" b="1" kern="0" dirty="0">
                    <a:solidFill>
                      <a:srgbClr val="000000"/>
                    </a:solidFill>
                    <a:latin typeface="Tahoma" panose="020B0604030504040204"/>
                    <a:ea typeface="宋体" panose="02010600030101010101" pitchFamily="2" charset="-122"/>
                  </a:rPr>
                  <a:t>n</a:t>
                </a:r>
                <a:r>
                  <a:rPr kumimoji="1" lang="zh-CN" altLang="en-US" sz="2000" b="1" kern="0" dirty="0">
                    <a:solidFill>
                      <a:srgbClr val="000000"/>
                    </a:solidFill>
                    <a:latin typeface="Tahoma" panose="020B0604030504040204"/>
                    <a:ea typeface="宋体" panose="02010600030101010101" pitchFamily="2" charset="-122"/>
                  </a:rPr>
                  <a:t>小于</a:t>
                </a:r>
                <a14:m>
                  <m:oMath xmlns:m="http://schemas.openxmlformats.org/officeDocument/2006/math">
                    <m:sSup>
                      <m:sSupPr>
                        <m:ctrlPr>
                          <a:rPr kumimoji="1" lang="en-US" altLang="zh-CN" sz="2000" b="1" i="1" kern="0" smtClean="0">
                            <a:solidFill>
                              <a:srgbClr val="000000"/>
                            </a:solidFill>
                            <a:latin typeface="Cambria Math" panose="02040503050406030204" pitchFamily="18" charset="0"/>
                            <a:ea typeface="宋体" panose="02010600030101010101" pitchFamily="2" charset="-122"/>
                          </a:rPr>
                        </m:ctrlPr>
                      </m:sSupPr>
                      <m:e>
                        <m:r>
                          <a:rPr kumimoji="1" lang="en-US" altLang="zh-CN" sz="2000" b="1" i="1" kern="0" smtClean="0">
                            <a:solidFill>
                              <a:srgbClr val="000000"/>
                            </a:solidFill>
                            <a:latin typeface="Cambria Math" panose="02040503050406030204"/>
                            <a:ea typeface="宋体" panose="02010600030101010101" pitchFamily="2" charset="-122"/>
                          </a:rPr>
                          <m:t>𝟐</m:t>
                        </m:r>
                      </m:e>
                      <m:sup>
                        <m:r>
                          <a:rPr kumimoji="1" lang="en-US" altLang="zh-CN" sz="2000" b="1" i="1" kern="0" smtClean="0">
                            <a:solidFill>
                              <a:srgbClr val="000000"/>
                            </a:solidFill>
                            <a:latin typeface="Cambria Math" panose="02040503050406030204"/>
                            <a:ea typeface="宋体" panose="02010600030101010101" pitchFamily="2" charset="-122"/>
                          </a:rPr>
                          <m:t>𝟏𝟎𝟐𝟒</m:t>
                        </m:r>
                      </m:sup>
                    </m:sSup>
                  </m:oMath>
                </a14:m>
                <a:r>
                  <a:rPr kumimoji="1" lang="zh-CN" altLang="en-US" sz="2000" b="1" kern="0" dirty="0">
                    <a:solidFill>
                      <a:srgbClr val="000000"/>
                    </a:solidFill>
                    <a:latin typeface="Tahoma" panose="020B0604030504040204"/>
                    <a:ea typeface="宋体" panose="02010600030101010101" pitchFamily="2" charset="-122"/>
                  </a:rPr>
                  <a:t>。</a:t>
                </a:r>
                <a:endParaRPr kumimoji="1" lang="en-US" altLang="zh-CN" sz="2000" b="1" kern="0" dirty="0">
                  <a:solidFill>
                    <a:srgbClr val="000000"/>
                  </a:solidFill>
                  <a:latin typeface="Tahoma" panose="020B0604030504040204"/>
                  <a:ea typeface="宋体" panose="02010600030101010101" pitchFamily="2" charset="-122"/>
                </a:endParaRPr>
              </a:p>
            </p:txBody>
          </p:sp>
        </mc:Choice>
        <mc:Fallback>
          <p:sp>
            <p:nvSpPr>
              <p:cNvPr id="21507" name="Rectangle 3"/>
              <p:cNvSpPr>
                <a:spLocks noRot="1" noChangeAspect="1" noMove="1" noResize="1" noEditPoints="1" noAdjustHandles="1" noChangeArrowheads="1" noChangeShapeType="1" noTextEdit="1"/>
              </p:cNvSpPr>
              <p:nvPr>
                <p:ph idx="1"/>
              </p:nvPr>
            </p:nvSpPr>
            <p:spPr>
              <a:xfrm>
                <a:off x="428625" y="1268760"/>
                <a:ext cx="8229600" cy="4525963"/>
              </a:xfrm>
              <a:blipFill rotWithShape="1">
                <a:blip r:embed="rId1"/>
                <a:stretch>
                  <a:fillRect t="-1" b="8"/>
                </a:stretch>
              </a:blipFill>
            </p:spPr>
            <p:txBody>
              <a:bodyPr/>
              <a:lstStyle/>
              <a:p>
                <a:r>
                  <a:rPr lang="zh-CN" altLang="en-US">
                    <a:noFill/>
                  </a:rPr>
                  <a:t> </a:t>
                </a:r>
              </a:p>
            </p:txBody>
          </p:sp>
        </mc:Fallback>
      </mc:AlternateContent>
      <p:sp>
        <p:nvSpPr>
          <p:cNvPr id="5" name="Text Box 6"/>
          <p:cNvSpPr txBox="1">
            <a:spLocks noChangeArrowheads="1"/>
          </p:cNvSpPr>
          <p:nvPr/>
        </p:nvSpPr>
        <p:spPr bwMode="auto">
          <a:xfrm>
            <a:off x="0" y="548680"/>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r>
              <a:rPr lang="en-US" altLang="zh-CN" sz="2800" dirty="0">
                <a:solidFill>
                  <a:srgbClr val="000000"/>
                </a:solidFill>
                <a:latin typeface="黑体" panose="02010609060101010101" pitchFamily="49" charset="-122"/>
              </a:rPr>
              <a:t>9.2 RSA</a:t>
            </a:r>
            <a:r>
              <a:rPr lang="zh-CN" altLang="en-US" sz="2800" dirty="0">
                <a:solidFill>
                  <a:srgbClr val="000000"/>
                </a:solidFill>
                <a:latin typeface="黑体" panose="02010609060101010101" pitchFamily="49" charset="-122"/>
              </a:rPr>
              <a:t>算法</a:t>
            </a:r>
            <a:endParaRPr lang="zh-CN" altLang="en-US" sz="2800" dirty="0">
              <a:solidFill>
                <a:srgbClr val="000000"/>
              </a:solidFill>
              <a:latin typeface="黑体" panose="02010609060101010101" pitchFamily="49" charset="-122"/>
            </a:endParaRPr>
          </a:p>
        </p:txBody>
      </p:sp>
      <p:sp>
        <p:nvSpPr>
          <p:cNvPr id="7" name="Rectangle 2"/>
          <p:cNvSpPr txBox="1">
            <a:spLocks noChangeArrowheads="1"/>
          </p:cNvSpPr>
          <p:nvPr/>
        </p:nvSpPr>
        <p:spPr>
          <a:xfrm>
            <a:off x="5508104" y="0"/>
            <a:ext cx="36299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eaLnBrk="1" fontAlgn="auto" hangingPunct="1">
              <a:spcAft>
                <a:spcPts val="0"/>
              </a:spcAft>
              <a:defRPr/>
            </a:pPr>
            <a:r>
              <a:rPr lang="zh-CN" altLang="en-US" sz="2000" dirty="0">
                <a:solidFill>
                  <a:srgbClr val="0070C0"/>
                </a:solidFill>
              </a:rPr>
              <a:t>第九章 </a:t>
            </a:r>
            <a:r>
              <a:rPr lang="en-US" altLang="zh-CN" sz="2000" dirty="0">
                <a:solidFill>
                  <a:srgbClr val="0070C0"/>
                </a:solidFill>
              </a:rPr>
              <a:t>– </a:t>
            </a:r>
            <a:r>
              <a:rPr lang="zh-CN" altLang="en-US" sz="2000" dirty="0">
                <a:solidFill>
                  <a:srgbClr val="0070C0"/>
                </a:solidFill>
              </a:rPr>
              <a:t>公钥密码学与</a:t>
            </a:r>
            <a:r>
              <a:rPr lang="en-US" altLang="zh-CN" sz="2000" dirty="0">
                <a:solidFill>
                  <a:srgbClr val="0070C0"/>
                </a:solidFill>
              </a:rPr>
              <a:t>RSA</a:t>
            </a:r>
            <a:endParaRPr lang="en-US" altLang="zh-CN" sz="2000" dirty="0">
              <a:solidFill>
                <a:srgbClr val="0070C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216024"/>
                <a:ext cx="8229600" cy="630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449580" lvl="0" indent="-449580" eaLnBrk="1" hangingPunct="1">
                  <a:lnSpc>
                    <a:spcPct val="120000"/>
                  </a:lnSpc>
                  <a:spcBef>
                    <a:spcPct val="20000"/>
                  </a:spcBef>
                  <a:buClr>
                    <a:srgbClr val="40458C"/>
                  </a:buClr>
                  <a:buSzTx/>
                  <a:buFont typeface="Wingdings" panose="05000000000000000000" pitchFamily="2" charset="2"/>
                  <a:buAutoNum type="arabicPeriod"/>
                </a:pPr>
                <a:r>
                  <a:rPr lang="zh-CN" altLang="en-US" sz="2400" kern="0" dirty="0">
                    <a:solidFill>
                      <a:srgbClr val="E24C05"/>
                    </a:solidFill>
                    <a:latin typeface="Tahoma" panose="020B0604030504040204"/>
                  </a:rPr>
                  <a:t>算法描述</a:t>
                </a:r>
                <a:endParaRPr lang="en-US" altLang="zh-CN" sz="2000" b="1" kern="0" dirty="0">
                  <a:solidFill>
                    <a:srgbClr val="000000"/>
                  </a:solidFill>
                  <a:latin typeface="Tahoma" panose="020B0604030504040204"/>
                  <a:ea typeface="宋体" panose="02010600030101010101" pitchFamily="2" charset="-122"/>
                </a:endParaRPr>
              </a:p>
              <a:p>
                <a:pPr marL="716280"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latin typeface="Tahoma" panose="020B0604030504040204"/>
                    <a:ea typeface="宋体" panose="02010600030101010101" pitchFamily="2" charset="-122"/>
                  </a:rPr>
                  <a:t>RSA</a:t>
                </a:r>
                <a:r>
                  <a:rPr lang="zh-CN" altLang="en-US" sz="2000" b="1" kern="0" dirty="0">
                    <a:solidFill>
                      <a:srgbClr val="000000"/>
                    </a:solidFill>
                    <a:latin typeface="Tahoma" panose="020B0604030504040204"/>
                    <a:ea typeface="宋体" panose="02010600030101010101" pitchFamily="2" charset="-122"/>
                  </a:rPr>
                  <a:t>算法使用乘方运算，明文以分组为单位进行加密，每个分组的二进制均小于</a:t>
                </a:r>
                <a:r>
                  <a:rPr lang="en-US" altLang="zh-CN" sz="2000" b="1" kern="0" dirty="0">
                    <a:solidFill>
                      <a:srgbClr val="000000"/>
                    </a:solidFill>
                    <a:latin typeface="Tahoma" panose="020B0604030504040204"/>
                    <a:ea typeface="宋体" panose="02010600030101010101" pitchFamily="2" charset="-122"/>
                  </a:rPr>
                  <a:t>n</a:t>
                </a:r>
                <a:r>
                  <a:rPr lang="zh-CN" altLang="en-US" sz="2000" b="1" kern="0" dirty="0">
                    <a:solidFill>
                      <a:srgbClr val="000000"/>
                    </a:solidFill>
                    <a:latin typeface="Tahoma" panose="020B0604030504040204"/>
                    <a:ea typeface="宋体" panose="02010600030101010101" pitchFamily="2" charset="-122"/>
                  </a:rPr>
                  <a:t>，既分组的大小必须小于或等于</a:t>
                </a:r>
                <a14:m>
                  <m:oMath xmlns:m="http://schemas.openxmlformats.org/officeDocument/2006/math">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𝒍𝒐𝒈</m:t>
                        </m:r>
                      </m:e>
                      <m:sub>
                        <m:r>
                          <a:rPr lang="en-US" altLang="zh-CN" sz="2000" b="1" i="1" kern="0" smtClean="0">
                            <a:solidFill>
                              <a:srgbClr val="000000"/>
                            </a:solidFill>
                            <a:latin typeface="Cambria Math" panose="02040503050406030204"/>
                            <a:ea typeface="宋体" panose="02010600030101010101" pitchFamily="2" charset="-122"/>
                          </a:rPr>
                          <m:t>𝟐</m:t>
                        </m:r>
                      </m:sub>
                    </m:sSub>
                    <m:d>
                      <m:dPr>
                        <m:ctrlPr>
                          <a:rPr lang="en-US" altLang="zh-CN" sz="2000" b="1" i="1" kern="0" smtClean="0">
                            <a:solidFill>
                              <a:srgbClr val="000000"/>
                            </a:solidFill>
                            <a:latin typeface="Cambria Math" panose="02040503050406030204" pitchFamily="18" charset="0"/>
                            <a:ea typeface="宋体" panose="02010600030101010101" pitchFamily="2" charset="-122"/>
                          </a:rPr>
                        </m:ctrlPr>
                      </m:dPr>
                      <m:e>
                        <m:r>
                          <a:rPr lang="en-US" altLang="zh-CN" sz="2000" b="1" i="1" kern="0" smtClean="0">
                            <a:solidFill>
                              <a:srgbClr val="000000"/>
                            </a:solidFill>
                            <a:latin typeface="Cambria Math" panose="02040503050406030204"/>
                            <a:ea typeface="宋体" panose="02010600030101010101" pitchFamily="2" charset="-122"/>
                          </a:rPr>
                          <m:t>𝒏</m:t>
                        </m:r>
                      </m:e>
                    </m:d>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𝟏</m:t>
                    </m:r>
                  </m:oMath>
                </a14:m>
                <a:r>
                  <a:rPr lang="zh-CN" altLang="en-US" sz="2000" b="1" kern="0" dirty="0">
                    <a:solidFill>
                      <a:srgbClr val="000000"/>
                    </a:solidFill>
                    <a:latin typeface="Tahoma" panose="020B0604030504040204"/>
                    <a:ea typeface="宋体" panose="02010600030101010101" pitchFamily="2" charset="-122"/>
                  </a:rPr>
                  <a:t>位，在实际应用中，分组的大小是</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𝒊</m:t>
                    </m:r>
                  </m:oMath>
                </a14:m>
                <a:r>
                  <a:rPr lang="zh-CN" altLang="en-US" sz="2000" b="1" kern="0" dirty="0">
                    <a:solidFill>
                      <a:srgbClr val="000000"/>
                    </a:solidFill>
                    <a:latin typeface="Tahoma" panose="020B0604030504040204"/>
                    <a:ea typeface="宋体" panose="02010600030101010101" pitchFamily="2" charset="-122"/>
                  </a:rPr>
                  <a:t>位</a:t>
                </a:r>
                <a:r>
                  <a:rPr lang="en-US" altLang="zh-CN" sz="2000" b="1" kern="0" dirty="0">
                    <a:solidFill>
                      <a:srgbClr val="000000"/>
                    </a:solidFill>
                    <a:latin typeface="Tahoma" panose="020B0604030504040204"/>
                    <a:ea typeface="宋体" panose="02010600030101010101" pitchFamily="2" charset="-122"/>
                  </a:rPr>
                  <a:t>(</a:t>
                </a:r>
                <a14:m>
                  <m:oMath xmlns:m="http://schemas.openxmlformats.org/officeDocument/2006/math">
                    <m:sSup>
                      <m:sSupPr>
                        <m:ctrlPr>
                          <a:rPr lang="en-US" altLang="zh-CN" sz="2000" b="1" i="1" kern="0" smtClea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a:ea typeface="宋体" panose="02010600030101010101" pitchFamily="2" charset="-122"/>
                          </a:rPr>
                          <m:t>𝟐</m:t>
                        </m:r>
                      </m:e>
                      <m:sup>
                        <m:r>
                          <a:rPr lang="en-US" altLang="zh-CN" sz="2000" b="1" i="1" kern="0" smtClean="0">
                            <a:solidFill>
                              <a:srgbClr val="000000"/>
                            </a:solidFill>
                            <a:latin typeface="Cambria Math" panose="02040503050406030204"/>
                            <a:ea typeface="宋体" panose="02010600030101010101" pitchFamily="2" charset="-122"/>
                          </a:rPr>
                          <m:t>𝒊</m:t>
                        </m:r>
                      </m:sup>
                    </m:sSup>
                    <m:r>
                      <a:rPr lang="en-US" altLang="zh-CN" sz="2000" b="1" i="1" kern="0" smtClean="0">
                        <a:solidFill>
                          <a:srgbClr val="000000"/>
                        </a:solidFill>
                        <a:latin typeface="Cambria Math" panose="02040503050406030204"/>
                        <a:ea typeface="宋体" panose="02010600030101010101" pitchFamily="2" charset="-122"/>
                      </a:rPr>
                      <m:t>&lt;</m:t>
                    </m:r>
                    <m:r>
                      <a:rPr lang="en-US" altLang="zh-CN" sz="2000" b="1" i="1" kern="0" smtClean="0">
                        <a:solidFill>
                          <a:srgbClr val="000000"/>
                        </a:solidFill>
                        <a:latin typeface="Cambria Math" panose="02040503050406030204"/>
                        <a:ea typeface="宋体" panose="02010600030101010101" pitchFamily="2" charset="-122"/>
                      </a:rPr>
                      <m:t>𝒏</m:t>
                    </m:r>
                    <m:r>
                      <a:rPr lang="en-US" altLang="zh-CN" sz="2000" b="1" i="1" kern="0" smtClean="0">
                        <a:solidFill>
                          <a:srgbClr val="000000"/>
                        </a:solidFill>
                        <a:latin typeface="Cambria Math" panose="02040503050406030204"/>
                        <a:ea typeface="Cambria Math" panose="02040503050406030204"/>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𝟐</m:t>
                        </m:r>
                      </m:e>
                      <m:sup>
                        <m:r>
                          <a:rPr lang="en-US" altLang="zh-CN" sz="2000" b="1" i="1" kern="0">
                            <a:solidFill>
                              <a:srgbClr val="000000"/>
                            </a:solidFill>
                            <a:latin typeface="Cambria Math" panose="02040503050406030204"/>
                            <a:ea typeface="宋体" panose="02010600030101010101" pitchFamily="2" charset="-122"/>
                          </a:rPr>
                          <m:t>𝒊</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𝟏</m:t>
                        </m:r>
                      </m:sup>
                    </m:sSup>
                  </m:oMath>
                </a14:m>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。对明文分组</a:t>
                </a:r>
                <a:r>
                  <a:rPr lang="en-US" altLang="zh-CN" sz="2000" b="1" kern="0" dirty="0">
                    <a:solidFill>
                      <a:srgbClr val="000000"/>
                    </a:solidFill>
                    <a:latin typeface="Tahoma" panose="020B0604030504040204"/>
                    <a:ea typeface="宋体" panose="02010600030101010101" pitchFamily="2" charset="-122"/>
                  </a:rPr>
                  <a:t>M</a:t>
                </a:r>
                <a:r>
                  <a:rPr lang="zh-CN" altLang="en-US" sz="2000" b="1" kern="0" dirty="0">
                    <a:solidFill>
                      <a:srgbClr val="000000"/>
                    </a:solidFill>
                    <a:latin typeface="Tahoma" panose="020B0604030504040204"/>
                    <a:ea typeface="宋体" panose="02010600030101010101" pitchFamily="2" charset="-122"/>
                  </a:rPr>
                  <a:t>和密文分组</a:t>
                </a:r>
                <a:r>
                  <a:rPr lang="en-US" altLang="zh-CN" sz="2000" b="1" kern="0" dirty="0">
                    <a:solidFill>
                      <a:srgbClr val="000000"/>
                    </a:solidFill>
                    <a:latin typeface="Tahoma" panose="020B0604030504040204"/>
                    <a:ea typeface="宋体" panose="02010600030101010101" pitchFamily="2" charset="-122"/>
                  </a:rPr>
                  <a:t>C</a:t>
                </a:r>
                <a:r>
                  <a:rPr lang="zh-CN" altLang="en-US" sz="2000" b="1" kern="0" dirty="0">
                    <a:solidFill>
                      <a:srgbClr val="000000"/>
                    </a:solidFill>
                    <a:latin typeface="Tahoma" panose="020B0604030504040204"/>
                    <a:ea typeface="宋体" panose="02010600030101010101" pitchFamily="2" charset="-122"/>
                  </a:rPr>
                  <a:t>，加密和解密过程如下：</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14:m>
                  <m:oMathPara xmlns:m="http://schemas.openxmlformats.org/officeDocument/2006/math">
                    <m:oMathParaPr>
                      <m:jc m:val="center"/>
                    </m:oMathParaPr>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𝑪</m:t>
                      </m:r>
                      <m:r>
                        <a:rPr lang="en-US" altLang="zh-CN" sz="2000" b="1" i="1" kern="0" smtClean="0">
                          <a:solidFill>
                            <a:srgbClr val="000000"/>
                          </a:solidFill>
                          <a:latin typeface="Cambria Math" panose="02040503050406030204"/>
                          <a:ea typeface="宋体" panose="02010600030101010101" pitchFamily="2" charset="-122"/>
                        </a:rPr>
                        <m:t>=</m:t>
                      </m:r>
                      <m:sSup>
                        <m:sSupPr>
                          <m:ctrlPr>
                            <a:rPr lang="en-US" altLang="zh-CN" sz="2000" b="1" i="1" kern="0" smtClea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a:ea typeface="宋体" panose="02010600030101010101" pitchFamily="2" charset="-122"/>
                            </a:rPr>
                            <m:t>𝑴</m:t>
                          </m:r>
                        </m:e>
                        <m:sup>
                          <m:r>
                            <a:rPr lang="en-US" altLang="zh-CN" sz="2000" b="1" i="1" kern="0" smtClean="0">
                              <a:solidFill>
                                <a:srgbClr val="000000"/>
                              </a:solidFill>
                              <a:latin typeface="Cambria Math" panose="02040503050406030204"/>
                              <a:ea typeface="宋体" panose="02010600030101010101" pitchFamily="2" charset="-122"/>
                            </a:rPr>
                            <m:t>𝒆</m:t>
                          </m:r>
                        </m:sup>
                      </m:sSup>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𝒎𝒐𝒅</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𝒏</m:t>
                      </m:r>
                    </m:oMath>
                  </m:oMathPara>
                </a14:m>
                <a:endParaRPr lang="en-US" altLang="zh-CN" sz="2000" b="1" kern="0" dirty="0">
                  <a:solidFill>
                    <a:srgbClr val="000000"/>
                  </a:solidFill>
                  <a:latin typeface="Tahoma" panose="020B0604030504040204"/>
                  <a:ea typeface="宋体" panose="02010600030101010101" pitchFamily="2" charset="-122"/>
                </a:endParaRPr>
              </a:p>
              <a:p>
                <a:pPr marL="625475" lvl="2" indent="0" algn="ctr" eaLnBrk="1" hangingPunct="1">
                  <a:lnSpc>
                    <a:spcPct val="130000"/>
                  </a:lnSpc>
                  <a:spcBef>
                    <a:spcPct val="20000"/>
                  </a:spcBef>
                  <a:buClr>
                    <a:srgbClr val="4768F5"/>
                  </a:buClr>
                  <a:buSzPct val="60000"/>
                  <a:buNone/>
                </a:pP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𝑴</m:t>
                    </m:r>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a:ea typeface="宋体" panose="02010600030101010101" pitchFamily="2" charset="-122"/>
                          </a:rPr>
                          <m:t>𝑪</m:t>
                        </m:r>
                      </m:e>
                      <m:sup>
                        <m:r>
                          <a:rPr lang="en-US" altLang="zh-CN" sz="2000" b="1" i="1" kern="0" smtClean="0">
                            <a:solidFill>
                              <a:srgbClr val="000000"/>
                            </a:solidFill>
                            <a:latin typeface="Cambria Math" panose="02040503050406030204"/>
                            <a:ea typeface="宋体" panose="02010600030101010101" pitchFamily="2" charset="-122"/>
                          </a:rPr>
                          <m:t>𝒅</m:t>
                        </m:r>
                      </m:sup>
                    </m:sSup>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𝒏</m:t>
                    </m:r>
                  </m:oMath>
                </a14:m>
                <a:r>
                  <a:rPr lang="en-US" altLang="zh-CN" sz="2000" b="1" kern="0" dirty="0">
                    <a:solidFill>
                      <a:srgbClr val="000000"/>
                    </a:solidFill>
                    <a:latin typeface="Tahoma" panose="020B0604030504040204"/>
                    <a:ea typeface="宋体" panose="02010600030101010101" pitchFamily="2" charset="-122"/>
                  </a:rPr>
                  <a:t>=</a:t>
                </a:r>
                <a14:m>
                  <m:oMath xmlns:m="http://schemas.openxmlformats.org/officeDocument/2006/math">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a:ea typeface="宋体" panose="02010600030101010101" pitchFamily="2" charset="-122"/>
                          </a:rPr>
                          <m:t>(</m:t>
                        </m:r>
                        <m:sSup>
                          <m:sSupPr>
                            <m:ctrlPr>
                              <a:rPr lang="en-US" altLang="zh-CN" sz="2000" b="1" i="1" kern="0" smtClea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a:ea typeface="宋体" panose="02010600030101010101" pitchFamily="2" charset="-122"/>
                              </a:rPr>
                              <m:t>𝑴</m:t>
                            </m:r>
                          </m:e>
                          <m:sup>
                            <m:r>
                              <a:rPr lang="en-US" altLang="zh-CN" sz="2000" b="1" i="1" kern="0" smtClean="0">
                                <a:solidFill>
                                  <a:srgbClr val="000000"/>
                                </a:solidFill>
                                <a:latin typeface="Cambria Math" panose="02040503050406030204"/>
                                <a:ea typeface="宋体" panose="02010600030101010101" pitchFamily="2" charset="-122"/>
                              </a:rPr>
                              <m:t>𝒆</m:t>
                            </m:r>
                          </m:sup>
                        </m:sSup>
                        <m:r>
                          <a:rPr lang="en-US" altLang="zh-CN" sz="2000" b="1" i="1" kern="0" smtClean="0">
                            <a:solidFill>
                              <a:srgbClr val="000000"/>
                            </a:solidFill>
                            <a:latin typeface="Cambria Math" panose="02040503050406030204"/>
                            <a:ea typeface="宋体" panose="02010600030101010101" pitchFamily="2" charset="-122"/>
                          </a:rPr>
                          <m:t>)</m:t>
                        </m:r>
                      </m:e>
                      <m:sup>
                        <m:r>
                          <a:rPr lang="en-US" altLang="zh-CN" sz="2000" b="1" i="1" kern="0">
                            <a:solidFill>
                              <a:srgbClr val="000000"/>
                            </a:solidFill>
                            <a:latin typeface="Cambria Math" panose="02040503050406030204"/>
                            <a:ea typeface="宋体" panose="02010600030101010101" pitchFamily="2" charset="-122"/>
                          </a:rPr>
                          <m:t>𝒅</m:t>
                        </m:r>
                      </m:sup>
                    </m:sSup>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𝒎𝒐𝒅</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𝒏</m:t>
                    </m:r>
                    <m:r>
                      <a:rPr lang="en-US" altLang="zh-CN" sz="2000" b="1" i="1" kern="0" smtClea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𝑴</m:t>
                        </m:r>
                      </m:e>
                      <m:sup>
                        <m:r>
                          <a:rPr lang="en-US" altLang="zh-CN" sz="2000" b="1" i="1" kern="0">
                            <a:solidFill>
                              <a:srgbClr val="000000"/>
                            </a:solidFill>
                            <a:latin typeface="Cambria Math" panose="02040503050406030204"/>
                            <a:ea typeface="宋体" panose="02010600030101010101" pitchFamily="2" charset="-122"/>
                          </a:rPr>
                          <m:t>𝒆</m:t>
                        </m:r>
                        <m:r>
                          <a:rPr lang="en-US" altLang="zh-CN" sz="2000" b="1" i="1" kern="0" smtClean="0">
                            <a:solidFill>
                              <a:srgbClr val="000000"/>
                            </a:solidFill>
                            <a:latin typeface="Cambria Math" panose="02040503050406030204"/>
                            <a:ea typeface="宋体" panose="02010600030101010101" pitchFamily="2" charset="-122"/>
                          </a:rPr>
                          <m:t>𝒅</m:t>
                        </m:r>
                      </m:sup>
                    </m:sSup>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𝒏</m:t>
                    </m:r>
                  </m:oMath>
                </a14:m>
                <a:endParaRPr lang="en-US" altLang="zh-CN" sz="2000" b="1" kern="0" dirty="0">
                  <a:solidFill>
                    <a:srgbClr val="000000"/>
                  </a:solidFill>
                  <a:latin typeface="Tahoma" panose="020B0604030504040204"/>
                  <a:ea typeface="宋体" panose="02010600030101010101" pitchFamily="2" charset="-122"/>
                </a:endParaRPr>
              </a:p>
              <a:p>
                <a:pPr marL="71628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其中收发双方均已知</a:t>
                </a:r>
                <a:r>
                  <a:rPr lang="en-US" altLang="zh-CN" sz="2000" b="1" kern="0" dirty="0">
                    <a:solidFill>
                      <a:srgbClr val="000000"/>
                    </a:solidFill>
                    <a:latin typeface="Tahoma" panose="020B0604030504040204"/>
                    <a:ea typeface="宋体" panose="02010600030101010101" pitchFamily="2" charset="-122"/>
                  </a:rPr>
                  <a:t>n</a:t>
                </a:r>
                <a:r>
                  <a:rPr lang="zh-CN" altLang="en-US" sz="2000" b="1" kern="0" dirty="0">
                    <a:solidFill>
                      <a:srgbClr val="000000"/>
                    </a:solidFill>
                    <a:latin typeface="Tahoma" panose="020B0604030504040204"/>
                    <a:ea typeface="宋体" panose="02010600030101010101" pitchFamily="2" charset="-122"/>
                  </a:rPr>
                  <a:t>，发送方已知</a:t>
                </a:r>
                <a:r>
                  <a:rPr lang="en-US" altLang="zh-CN" sz="2000" b="1" kern="0" dirty="0">
                    <a:solidFill>
                      <a:srgbClr val="000000"/>
                    </a:solidFill>
                    <a:latin typeface="Tahoma" panose="020B0604030504040204"/>
                    <a:ea typeface="宋体" panose="02010600030101010101" pitchFamily="2" charset="-122"/>
                  </a:rPr>
                  <a:t>e</a:t>
                </a:r>
                <a:r>
                  <a:rPr lang="zh-CN" altLang="en-US" sz="2000" b="1" kern="0" dirty="0">
                    <a:solidFill>
                      <a:srgbClr val="000000"/>
                    </a:solidFill>
                    <a:latin typeface="Tahoma" panose="020B0604030504040204"/>
                    <a:ea typeface="宋体" panose="02010600030101010101" pitchFamily="2" charset="-122"/>
                  </a:rPr>
                  <a:t>，只有接收方已知</a:t>
                </a:r>
                <a:r>
                  <a:rPr lang="en-US" altLang="zh-CN" sz="2000" b="1" kern="0" dirty="0">
                    <a:solidFill>
                      <a:srgbClr val="000000"/>
                    </a:solidFill>
                    <a:latin typeface="Tahoma" panose="020B0604030504040204"/>
                    <a:ea typeface="宋体" panose="02010600030101010101" pitchFamily="2" charset="-122"/>
                  </a:rPr>
                  <a:t>d</a:t>
                </a:r>
                <a:r>
                  <a:rPr lang="zh-CN" altLang="en-US" sz="2000" b="1" kern="0" dirty="0">
                    <a:solidFill>
                      <a:srgbClr val="000000"/>
                    </a:solidFill>
                    <a:latin typeface="Tahoma" panose="020B0604030504040204"/>
                    <a:ea typeface="宋体" panose="02010600030101010101" pitchFamily="2" charset="-122"/>
                  </a:rPr>
                  <a:t>，因此公钥加密算法的公钥为</a:t>
                </a:r>
                <a:r>
                  <a:rPr lang="en-US" altLang="zh-CN" sz="2000" b="1" kern="0" dirty="0">
                    <a:solidFill>
                      <a:srgbClr val="000000"/>
                    </a:solidFill>
                    <a:latin typeface="Tahoma" panose="020B0604030504040204"/>
                    <a:ea typeface="宋体" panose="02010600030101010101" pitchFamily="2" charset="-122"/>
                  </a:rPr>
                  <a:t>PU={</a:t>
                </a:r>
                <a:r>
                  <a:rPr lang="en-US" altLang="zh-CN" sz="2000" b="1" kern="0" dirty="0" err="1">
                    <a:solidFill>
                      <a:srgbClr val="000000"/>
                    </a:solidFill>
                    <a:latin typeface="Tahoma" panose="020B0604030504040204"/>
                    <a:ea typeface="宋体" panose="02010600030101010101" pitchFamily="2" charset="-122"/>
                  </a:rPr>
                  <a:t>e,n</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，私钥位</a:t>
                </a:r>
                <a:r>
                  <a:rPr lang="en-US" altLang="zh-CN" sz="2000" b="1" kern="0" dirty="0">
                    <a:solidFill>
                      <a:srgbClr val="000000"/>
                    </a:solidFill>
                    <a:latin typeface="Tahoma" panose="020B0604030504040204"/>
                    <a:ea typeface="宋体" panose="02010600030101010101" pitchFamily="2" charset="-122"/>
                  </a:rPr>
                  <a:t>PR={</a:t>
                </a:r>
                <a:r>
                  <a:rPr lang="en-US" altLang="zh-CN" sz="2000" b="1" kern="0" dirty="0" err="1">
                    <a:solidFill>
                      <a:srgbClr val="000000"/>
                    </a:solidFill>
                    <a:latin typeface="Tahoma" panose="020B0604030504040204"/>
                    <a:ea typeface="宋体" panose="02010600030101010101" pitchFamily="2" charset="-122"/>
                  </a:rPr>
                  <a:t>d,n</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。该算法要能用做公钥加密，必须满足下列条件：</a:t>
                </a:r>
                <a:endParaRPr lang="en-US" altLang="zh-CN" sz="2000" b="1" kern="0" dirty="0">
                  <a:solidFill>
                    <a:srgbClr val="000000"/>
                  </a:solidFill>
                  <a:latin typeface="Tahoma" panose="020B0604030504040204"/>
                  <a:ea typeface="宋体" panose="02010600030101010101" pitchFamily="2" charset="-122"/>
                </a:endParaRPr>
              </a:p>
              <a:p>
                <a:pPr marL="897255"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1.</a:t>
                </a:r>
                <a:r>
                  <a:rPr lang="zh-CN" altLang="en-US" sz="2000" b="1" kern="0" dirty="0">
                    <a:solidFill>
                      <a:srgbClr val="000000"/>
                    </a:solidFill>
                    <a:latin typeface="Tahoma" panose="020B0604030504040204"/>
                    <a:ea typeface="宋体" panose="02010600030101010101" pitchFamily="2" charset="-122"/>
                  </a:rPr>
                  <a:t>可以找到</a:t>
                </a:r>
                <a:r>
                  <a:rPr lang="en-US" altLang="zh-CN" sz="2000" b="1" kern="0" dirty="0" err="1">
                    <a:solidFill>
                      <a:srgbClr val="000000"/>
                    </a:solidFill>
                    <a:latin typeface="Tahoma" panose="020B0604030504040204"/>
                    <a:ea typeface="宋体" panose="02010600030101010101" pitchFamily="2" charset="-122"/>
                  </a:rPr>
                  <a:t>e,d</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n</a:t>
                </a:r>
                <a:r>
                  <a:rPr lang="zh-CN" altLang="en-US" sz="2000" b="1" kern="0" dirty="0">
                    <a:solidFill>
                      <a:srgbClr val="000000"/>
                    </a:solidFill>
                    <a:latin typeface="Tahoma" panose="020B0604030504040204"/>
                    <a:ea typeface="宋体" panose="02010600030101010101" pitchFamily="2" charset="-122"/>
                  </a:rPr>
                  <a:t>，使得对所有</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𝑴</m:t>
                    </m:r>
                    <m:r>
                      <a:rPr lang="en-US" altLang="zh-CN" sz="2000" b="1" i="1" kern="0" smtClean="0">
                        <a:solidFill>
                          <a:srgbClr val="000000"/>
                        </a:solidFill>
                        <a:latin typeface="Cambria Math" panose="02040503050406030204"/>
                        <a:ea typeface="宋体" panose="02010600030101010101" pitchFamily="2" charset="-122"/>
                      </a:rPr>
                      <m:t>&lt;</m:t>
                    </m:r>
                    <m:r>
                      <a:rPr lang="en-US" altLang="zh-CN" sz="2000" b="1" i="1" kern="0" smtClean="0">
                        <a:solidFill>
                          <a:srgbClr val="000000"/>
                        </a:solidFill>
                        <a:latin typeface="Cambria Math" panose="02040503050406030204"/>
                        <a:ea typeface="宋体" panose="02010600030101010101" pitchFamily="2" charset="-122"/>
                      </a:rPr>
                      <m:t>𝒏</m:t>
                    </m:r>
                  </m:oMath>
                </a14:m>
                <a:r>
                  <a:rPr lang="zh-CN" altLang="en-US" sz="2000" b="1" kern="0" dirty="0">
                    <a:solidFill>
                      <a:srgbClr val="000000"/>
                    </a:solidFill>
                    <a:latin typeface="Tahoma" panose="020B0604030504040204"/>
                    <a:ea typeface="宋体" panose="02010600030101010101" pitchFamily="2" charset="-122"/>
                  </a:rPr>
                  <a:t>，有</a:t>
                </a:r>
                <a14:m>
                  <m:oMath xmlns:m="http://schemas.openxmlformats.org/officeDocument/2006/math">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𝑴</m:t>
                        </m:r>
                      </m:e>
                      <m:sup>
                        <m:r>
                          <a:rPr lang="en-US" altLang="zh-CN" sz="2000" b="1" i="1" kern="0">
                            <a:solidFill>
                              <a:srgbClr val="000000"/>
                            </a:solidFill>
                            <a:latin typeface="Cambria Math" panose="02040503050406030204"/>
                            <a:ea typeface="宋体" panose="02010600030101010101" pitchFamily="2" charset="-122"/>
                          </a:rPr>
                          <m:t>𝒆𝒅</m:t>
                        </m:r>
                      </m:sup>
                    </m:sSup>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𝒎𝒐𝒅</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𝒏</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𝑴</m:t>
                    </m:r>
                  </m:oMath>
                </a14:m>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897255"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2.</a:t>
                </a:r>
                <a:r>
                  <a:rPr lang="zh-CN" altLang="en-US" sz="2000" b="1" kern="0" dirty="0">
                    <a:solidFill>
                      <a:srgbClr val="000000"/>
                    </a:solidFill>
                    <a:latin typeface="Tahoma" panose="020B0604030504040204"/>
                    <a:ea typeface="宋体" panose="02010600030101010101" pitchFamily="2" charset="-122"/>
                  </a:rPr>
                  <a:t>对所有</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𝑴</m:t>
                    </m:r>
                    <m:r>
                      <a:rPr lang="en-US" altLang="zh-CN" sz="2000" b="1" i="1" kern="0">
                        <a:solidFill>
                          <a:srgbClr val="000000"/>
                        </a:solidFill>
                        <a:latin typeface="Cambria Math" panose="02040503050406030204"/>
                        <a:ea typeface="宋体" panose="02010600030101010101" pitchFamily="2" charset="-122"/>
                      </a:rPr>
                      <m:t>&lt;</m:t>
                    </m:r>
                    <m:r>
                      <a:rPr lang="en-US" altLang="zh-CN" sz="2000" b="1" i="1" kern="0">
                        <a:solidFill>
                          <a:srgbClr val="000000"/>
                        </a:solidFill>
                        <a:latin typeface="Cambria Math" panose="02040503050406030204"/>
                        <a:ea typeface="宋体" panose="02010600030101010101" pitchFamily="2" charset="-122"/>
                      </a:rPr>
                      <m:t>𝒏</m:t>
                    </m:r>
                  </m:oMath>
                </a14:m>
                <a:r>
                  <a:rPr lang="zh-CN" altLang="en-US" sz="2000" b="1" kern="0" dirty="0">
                    <a:solidFill>
                      <a:srgbClr val="000000"/>
                    </a:solidFill>
                    <a:latin typeface="Tahoma" panose="020B0604030504040204"/>
                    <a:ea typeface="宋体" panose="02010600030101010101" pitchFamily="2" charset="-122"/>
                  </a:rPr>
                  <a:t>，计算</a:t>
                </a:r>
                <a14:m>
                  <m:oMath xmlns:m="http://schemas.openxmlformats.org/officeDocument/2006/math">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𝑴</m:t>
                        </m:r>
                      </m:e>
                      <m:sup>
                        <m:r>
                          <a:rPr lang="en-US" altLang="zh-CN" sz="2000" b="1" i="1" kern="0">
                            <a:solidFill>
                              <a:srgbClr val="000000"/>
                            </a:solidFill>
                            <a:latin typeface="Cambria Math" panose="02040503050406030204"/>
                            <a:ea typeface="宋体" panose="02010600030101010101" pitchFamily="2" charset="-122"/>
                          </a:rPr>
                          <m:t>𝒆</m:t>
                        </m:r>
                      </m:sup>
                    </m:sSup>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𝒏</m:t>
                    </m:r>
                  </m:oMath>
                </a14:m>
                <a:r>
                  <a:rPr lang="zh-CN" altLang="en-US" sz="2000" b="1" kern="0" dirty="0">
                    <a:solidFill>
                      <a:srgbClr val="000000"/>
                    </a:solidFill>
                    <a:latin typeface="Tahoma" panose="020B0604030504040204"/>
                    <a:ea typeface="宋体" panose="02010600030101010101" pitchFamily="2" charset="-122"/>
                  </a:rPr>
                  <a:t>和</a:t>
                </a:r>
                <a14:m>
                  <m:oMath xmlns:m="http://schemas.openxmlformats.org/officeDocument/2006/math">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𝑪</m:t>
                        </m:r>
                      </m:e>
                      <m:sup>
                        <m:r>
                          <a:rPr lang="en-US" altLang="zh-CN" sz="2000" b="1" i="1" kern="0">
                            <a:solidFill>
                              <a:srgbClr val="000000"/>
                            </a:solidFill>
                            <a:latin typeface="Cambria Math" panose="02040503050406030204"/>
                            <a:ea typeface="宋体" panose="02010600030101010101" pitchFamily="2" charset="-122"/>
                          </a:rPr>
                          <m:t>𝒅</m:t>
                        </m:r>
                      </m:sup>
                    </m:sSup>
                  </m:oMath>
                </a14:m>
                <a:r>
                  <a:rPr lang="zh-CN" altLang="en-US" sz="2000" b="1" kern="0" dirty="0">
                    <a:solidFill>
                      <a:srgbClr val="000000"/>
                    </a:solidFill>
                    <a:latin typeface="Tahoma" panose="020B0604030504040204"/>
                    <a:ea typeface="宋体" panose="02010600030101010101" pitchFamily="2" charset="-122"/>
                  </a:rPr>
                  <a:t>是比较容易的。</a:t>
                </a:r>
                <a:endParaRPr lang="en-US" altLang="zh-CN" sz="2000" b="1" kern="0" dirty="0">
                  <a:solidFill>
                    <a:srgbClr val="000000"/>
                  </a:solidFill>
                  <a:latin typeface="Tahoma" panose="020B0604030504040204"/>
                  <a:ea typeface="宋体" panose="02010600030101010101" pitchFamily="2" charset="-122"/>
                </a:endParaRPr>
              </a:p>
              <a:p>
                <a:pPr marL="897255"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3.</a:t>
                </a:r>
                <a:r>
                  <a:rPr lang="zh-CN" altLang="en-US" sz="2000" b="1" kern="0" dirty="0">
                    <a:solidFill>
                      <a:srgbClr val="000000"/>
                    </a:solidFill>
                    <a:latin typeface="Tahoma" panose="020B0604030504040204"/>
                    <a:ea typeface="宋体" panose="02010600030101010101" pitchFamily="2" charset="-122"/>
                  </a:rPr>
                  <a:t>由</a:t>
                </a:r>
                <a:r>
                  <a:rPr lang="en-US" altLang="zh-CN" sz="2000" b="1" kern="0" dirty="0">
                    <a:solidFill>
                      <a:srgbClr val="000000"/>
                    </a:solidFill>
                    <a:latin typeface="Tahoma" panose="020B0604030504040204"/>
                    <a:ea typeface="宋体" panose="02010600030101010101" pitchFamily="2" charset="-122"/>
                  </a:rPr>
                  <a:t>e</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n</a:t>
                </a:r>
                <a:r>
                  <a:rPr lang="zh-CN" altLang="en-US" sz="2000" b="1" kern="0" dirty="0">
                    <a:solidFill>
                      <a:srgbClr val="000000"/>
                    </a:solidFill>
                    <a:latin typeface="Tahoma" panose="020B0604030504040204"/>
                    <a:ea typeface="宋体" panose="02010600030101010101" pitchFamily="2" charset="-122"/>
                  </a:rPr>
                  <a:t>确定</a:t>
                </a:r>
                <a:r>
                  <a:rPr lang="en-US" altLang="zh-CN" sz="2000" b="1" kern="0" dirty="0">
                    <a:solidFill>
                      <a:srgbClr val="000000"/>
                    </a:solidFill>
                    <a:latin typeface="Tahoma" panose="020B0604030504040204"/>
                    <a:ea typeface="宋体" panose="02010600030101010101" pitchFamily="2" charset="-122"/>
                  </a:rPr>
                  <a:t>d</a:t>
                </a:r>
                <a:r>
                  <a:rPr lang="zh-CN" altLang="en-US" sz="2000" b="1" kern="0" dirty="0">
                    <a:solidFill>
                      <a:srgbClr val="000000"/>
                    </a:solidFill>
                    <a:latin typeface="Tahoma" panose="020B0604030504040204"/>
                    <a:ea typeface="宋体" panose="02010600030101010101" pitchFamily="2" charset="-122"/>
                  </a:rPr>
                  <a:t>是不可行的。</a:t>
                </a: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216024"/>
                <a:ext cx="8229600" cy="6309320"/>
              </a:xfrm>
              <a:prstGeom prst="rect">
                <a:avLst/>
              </a:prstGeom>
              <a:blipFill rotWithShape="1">
                <a:blip r:embed="rId1"/>
                <a:stretch>
                  <a:fillRect l="-2" t="-2" r="2" b="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7308304" y="0"/>
            <a:ext cx="18297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9.2 RSA</a:t>
            </a:r>
            <a:r>
              <a:rPr lang="zh-CN" altLang="en-US" sz="2000" dirty="0">
                <a:solidFill>
                  <a:srgbClr val="4F56AD"/>
                </a:solidFill>
                <a:latin typeface="黑体" panose="02010609060101010101" pitchFamily="49" charset="-122"/>
              </a:rPr>
              <a:t>算法</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504056"/>
                <a:ext cx="8229600" cy="5877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Font typeface="Wingdings" panose="05000000000000000000" pitchFamily="2" charset="2"/>
                  <a:buChar char="Ø"/>
                </a:pPr>
                <a:r>
                  <a:rPr lang="zh-CN" altLang="en-US" sz="2000" b="1" kern="0" dirty="0">
                    <a:solidFill>
                      <a:srgbClr val="000000"/>
                    </a:solidFill>
                    <a:latin typeface="Tahoma" panose="020B0604030504040204"/>
                    <a:ea typeface="宋体" panose="02010600030101010101" pitchFamily="2" charset="-122"/>
                  </a:rPr>
                  <a:t>第一个问题，需要找出下列关系式：</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14:m>
                  <m:oMathPara xmlns:m="http://schemas.openxmlformats.org/officeDocument/2006/math">
                    <m:oMathParaPr>
                      <m:jc m:val="centerGroup"/>
                    </m:oMathParaPr>
                    <m:oMath xmlns:m="http://schemas.openxmlformats.org/officeDocument/2006/math">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𝑴</m:t>
                          </m:r>
                        </m:e>
                        <m:sup>
                          <m:r>
                            <a:rPr lang="en-US" altLang="zh-CN" sz="2000" b="1" i="1" kern="0">
                              <a:solidFill>
                                <a:srgbClr val="000000"/>
                              </a:solidFill>
                              <a:latin typeface="Cambria Math" panose="02040503050406030204"/>
                              <a:ea typeface="宋体" panose="02010600030101010101" pitchFamily="2" charset="-122"/>
                            </a:rPr>
                            <m:t>𝒆𝒅</m:t>
                          </m:r>
                        </m:sup>
                      </m:sSup>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𝒏</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𝑴</m:t>
                      </m:r>
                    </m:oMath>
                  </m:oMathPara>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根据欧拉定理</a:t>
                </a:r>
                <a:r>
                  <a:rPr lang="en-US" altLang="zh-CN" sz="2000" b="1" kern="0" dirty="0">
                    <a:solidFill>
                      <a:schemeClr val="bg1">
                        <a:lumMod val="65000"/>
                      </a:schemeClr>
                    </a:solidFill>
                    <a:latin typeface="Tahoma" panose="020B0604030504040204"/>
                    <a:ea typeface="宋体" panose="02010600030101010101" pitchFamily="2" charset="-122"/>
                  </a:rPr>
                  <a:t>(P33</a:t>
                </a:r>
                <a:r>
                  <a:rPr lang="zh-CN" altLang="en-US" sz="2000" b="1" kern="0" dirty="0">
                    <a:solidFill>
                      <a:schemeClr val="bg1">
                        <a:lumMod val="65000"/>
                      </a:schemeClr>
                    </a:solidFill>
                    <a:latin typeface="Tahoma" panose="020B0604030504040204"/>
                    <a:ea typeface="宋体" panose="02010600030101010101" pitchFamily="2" charset="-122"/>
                  </a:rPr>
                  <a:t>页</a:t>
                </a:r>
                <a:r>
                  <a:rPr lang="en-US" altLang="zh-CN" sz="2000" b="1" kern="0" dirty="0">
                    <a:solidFill>
                      <a:schemeClr val="bg1">
                        <a:lumMod val="65000"/>
                      </a:schemeClr>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，当</a:t>
                </a:r>
                <a:r>
                  <a:rPr lang="en-US" altLang="zh-CN" sz="2000" b="1" kern="0" dirty="0">
                    <a:solidFill>
                      <a:srgbClr val="000000"/>
                    </a:solidFill>
                    <a:latin typeface="Tahoma" panose="020B0604030504040204"/>
                    <a:ea typeface="宋体" panose="02010600030101010101" pitchFamily="2" charset="-122"/>
                  </a:rPr>
                  <a:t>e</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d</a:t>
                </a:r>
                <a:r>
                  <a:rPr lang="zh-CN" altLang="en-US" sz="2000" b="1" kern="0" dirty="0">
                    <a:solidFill>
                      <a:srgbClr val="000000"/>
                    </a:solidFill>
                    <a:latin typeface="Tahoma" panose="020B0604030504040204"/>
                    <a:ea typeface="宋体" panose="02010600030101010101" pitchFamily="2" charset="-122"/>
                  </a:rPr>
                  <a:t>互为模</a:t>
                </a:r>
                <a14:m>
                  <m:oMath xmlns:m="http://schemas.openxmlformats.org/officeDocument/2006/math">
                    <m:r>
                      <a:rPr lang="zh-CN" altLang="en-US"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𝒏</m:t>
                    </m:r>
                    <m:r>
                      <a:rPr lang="en-US" altLang="zh-CN" sz="2000" b="1" i="1" kern="0" smtClean="0">
                        <a:solidFill>
                          <a:srgbClr val="000000"/>
                        </a:solidFill>
                        <a:latin typeface="Cambria Math" panose="02040503050406030204"/>
                        <a:ea typeface="宋体" panose="02010600030101010101" pitchFamily="2" charset="-122"/>
                      </a:rPr>
                      <m:t>)</m:t>
                    </m:r>
                  </m:oMath>
                </a14:m>
                <a:r>
                  <a:rPr lang="zh-CN" altLang="en-US" sz="2000" b="1" kern="0" dirty="0">
                    <a:solidFill>
                      <a:srgbClr val="000000"/>
                    </a:solidFill>
                    <a:latin typeface="Tahoma" panose="020B0604030504040204"/>
                    <a:ea typeface="宋体" panose="02010600030101010101" pitchFamily="2" charset="-122"/>
                  </a:rPr>
                  <a:t>的乘法逆时，上述关系式成立，其中</a:t>
                </a:r>
                <a14:m>
                  <m:oMath xmlns:m="http://schemas.openxmlformats.org/officeDocument/2006/math">
                    <m:r>
                      <a:rPr lang="zh-CN" altLang="en-US" sz="2000" b="1" i="1" kern="0">
                        <a:solidFill>
                          <a:srgbClr val="000000"/>
                        </a:solidFill>
                        <a:latin typeface="Cambria Math" panose="02040503050406030204"/>
                        <a:ea typeface="宋体" panose="02010600030101010101" pitchFamily="2" charset="-122"/>
                      </a:rPr>
                      <m:t>∅</m:t>
                    </m:r>
                    <m:d>
                      <m:dPr>
                        <m:ctrlPr>
                          <a:rPr lang="en-US" altLang="zh-CN" sz="2000" b="1" i="1" kern="0">
                            <a:solidFill>
                              <a:srgbClr val="000000"/>
                            </a:solidFill>
                            <a:latin typeface="Cambria Math" panose="02040503050406030204" pitchFamily="18" charset="0"/>
                            <a:ea typeface="宋体" panose="02010600030101010101" pitchFamily="2" charset="-122"/>
                          </a:rPr>
                        </m:ctrlPr>
                      </m:dPr>
                      <m:e>
                        <m:r>
                          <a:rPr lang="en-US" altLang="zh-CN" sz="2000" b="1" i="1" kern="0">
                            <a:solidFill>
                              <a:srgbClr val="000000"/>
                            </a:solidFill>
                            <a:latin typeface="Cambria Math" panose="02040503050406030204"/>
                            <a:ea typeface="宋体" panose="02010600030101010101" pitchFamily="2" charset="-122"/>
                          </a:rPr>
                          <m:t>𝒏</m:t>
                        </m:r>
                      </m:e>
                    </m:d>
                  </m:oMath>
                </a14:m>
                <a:r>
                  <a:rPr lang="zh-CN" altLang="en-US" sz="2000" b="1" kern="0" dirty="0">
                    <a:solidFill>
                      <a:srgbClr val="000000"/>
                    </a:solidFill>
                    <a:latin typeface="Tahoma" panose="020B0604030504040204"/>
                    <a:ea typeface="宋体" panose="02010600030101010101" pitchFamily="2" charset="-122"/>
                  </a:rPr>
                  <a:t>为欧拉函数。</a:t>
                </a:r>
                <a:r>
                  <a:rPr lang="en-US" altLang="zh-CN" sz="2000" b="1" kern="0" dirty="0">
                    <a:solidFill>
                      <a:srgbClr val="000000"/>
                    </a:solidFill>
                    <a:latin typeface="Tahoma" panose="020B0604030504040204"/>
                    <a:ea typeface="宋体" panose="02010600030101010101" pitchFamily="2" charset="-122"/>
                  </a:rPr>
                  <a:t>e</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d</a:t>
                </a:r>
                <a:r>
                  <a:rPr lang="zh-CN" altLang="en-US" sz="2000" b="1" kern="0" dirty="0">
                    <a:solidFill>
                      <a:srgbClr val="000000"/>
                    </a:solidFill>
                    <a:latin typeface="Tahoma" panose="020B0604030504040204"/>
                    <a:ea typeface="宋体" panose="02010600030101010101" pitchFamily="2" charset="-122"/>
                  </a:rPr>
                  <a:t>的关系如下：</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14:m>
                  <m:oMathPara xmlns:m="http://schemas.openxmlformats.org/officeDocument/2006/math">
                    <m:oMathParaPr>
                      <m:jc m:val="centerGroup"/>
                    </m:oMathParaPr>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𝒆𝒅</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zh-CN" altLang="en-US"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𝒏</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𝟏</m:t>
                      </m:r>
                    </m:oMath>
                  </m:oMathPara>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上式等价于：</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14:m>
                  <m:oMathPara xmlns:m="http://schemas.openxmlformats.org/officeDocument/2006/math">
                    <m:oMathParaPr>
                      <m:jc m:val="centerGroup"/>
                    </m:oMathParaPr>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𝒆𝒅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𝟏</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smtClean="0">
                          <a:solidFill>
                            <a:srgbClr val="000000"/>
                          </a:solidFill>
                          <a:latin typeface="Cambria Math" panose="02040503050406030204"/>
                          <a:ea typeface="宋体" panose="02010600030101010101" pitchFamily="2" charset="-122"/>
                        </a:rPr>
                        <m:t> </m:t>
                      </m:r>
                      <m:r>
                        <a:rPr lang="zh-CN" altLang="en-US"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𝒏</m:t>
                      </m:r>
                      <m:r>
                        <a:rPr lang="en-US" altLang="zh-CN" sz="2000" b="1" i="1" kern="0">
                          <a:solidFill>
                            <a:srgbClr val="000000"/>
                          </a:solidFill>
                          <a:latin typeface="Cambria Math" panose="02040503050406030204"/>
                          <a:ea typeface="宋体" panose="02010600030101010101" pitchFamily="2" charset="-122"/>
                        </a:rPr>
                        <m:t>)</m:t>
                      </m:r>
                    </m:oMath>
                  </m:oMathPara>
                </a14:m>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14:m>
                  <m:oMathPara xmlns:m="http://schemas.openxmlformats.org/officeDocument/2006/math">
                    <m:oMathParaPr>
                      <m:jc m:val="centerGroup"/>
                    </m:oMathParaPr>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𝒅</m:t>
                      </m:r>
                      <m:r>
                        <a:rPr lang="en-US" altLang="zh-CN" sz="2000" b="1" i="1" kern="0">
                          <a:solidFill>
                            <a:srgbClr val="000000"/>
                          </a:solidFill>
                          <a:latin typeface="Cambria Math" panose="02040503050406030204"/>
                          <a:ea typeface="宋体" panose="02010600030101010101" pitchFamily="2" charset="-122"/>
                        </a:rPr>
                        <m:t> ≡</m:t>
                      </m:r>
                      <m:sSup>
                        <m:sSupPr>
                          <m:ctrlPr>
                            <a:rPr lang="en-US" altLang="zh-CN" sz="2000" b="1" i="1" kern="0" smtClea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a:ea typeface="宋体" panose="02010600030101010101" pitchFamily="2" charset="-122"/>
                            </a:rPr>
                            <m:t>𝒆</m:t>
                          </m:r>
                        </m:e>
                        <m:sup>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𝟏</m:t>
                          </m:r>
                        </m:sup>
                      </m:sSup>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𝒏</m:t>
                      </m:r>
                      <m:r>
                        <a:rPr lang="en-US" altLang="zh-CN" sz="2000" b="1" i="1" kern="0">
                          <a:solidFill>
                            <a:srgbClr val="000000"/>
                          </a:solidFill>
                          <a:latin typeface="Cambria Math" panose="02040503050406030204"/>
                          <a:ea typeface="宋体" panose="02010600030101010101" pitchFamily="2" charset="-122"/>
                        </a:rPr>
                        <m:t>)</m:t>
                      </m:r>
                    </m:oMath>
                  </m:oMathPara>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也就是说，</a:t>
                </a:r>
                <a:r>
                  <a:rPr lang="en-US" altLang="zh-CN" sz="2000" b="1" kern="0" dirty="0">
                    <a:solidFill>
                      <a:srgbClr val="000000"/>
                    </a:solidFill>
                    <a:latin typeface="Tahoma" panose="020B0604030504040204"/>
                    <a:ea typeface="宋体" panose="02010600030101010101" pitchFamily="2" charset="-122"/>
                  </a:rPr>
                  <a:t>d</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e</a:t>
                </a:r>
                <a:r>
                  <a:rPr lang="zh-CN" altLang="en-US" sz="2000" b="1" kern="0" dirty="0">
                    <a:solidFill>
                      <a:srgbClr val="000000"/>
                    </a:solidFill>
                    <a:latin typeface="Tahoma" panose="020B0604030504040204"/>
                    <a:ea typeface="宋体" panose="02010600030101010101" pitchFamily="2" charset="-122"/>
                  </a:rPr>
                  <a:t>是模</a:t>
                </a:r>
                <a14:m>
                  <m:oMath xmlns:m="http://schemas.openxmlformats.org/officeDocument/2006/math">
                    <m:r>
                      <a:rPr lang="zh-CN" altLang="en-US"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𝒏</m:t>
                    </m:r>
                    <m:r>
                      <a:rPr lang="en-US" altLang="zh-CN" sz="2000" b="1" i="1" kern="0">
                        <a:solidFill>
                          <a:srgbClr val="000000"/>
                        </a:solidFill>
                        <a:latin typeface="Cambria Math" panose="02040503050406030204"/>
                        <a:ea typeface="宋体" panose="02010600030101010101" pitchFamily="2" charset="-122"/>
                      </a:rPr>
                      <m:t>)</m:t>
                    </m:r>
                  </m:oMath>
                </a14:m>
                <a:r>
                  <a:rPr lang="zh-CN" altLang="en-US" sz="2000" b="1" kern="0" dirty="0">
                    <a:solidFill>
                      <a:srgbClr val="000000"/>
                    </a:solidFill>
                    <a:latin typeface="Tahoma" panose="020B0604030504040204"/>
                    <a:ea typeface="宋体" panose="02010600030101010101" pitchFamily="2" charset="-122"/>
                  </a:rPr>
                  <a:t>乘法逆元。</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根据模算术的性质，仅当</a:t>
                </a:r>
                <a:r>
                  <a:rPr lang="en-US" altLang="zh-CN" sz="2000" b="1" kern="0" dirty="0">
                    <a:solidFill>
                      <a:srgbClr val="000000"/>
                    </a:solidFill>
                    <a:latin typeface="Tahoma" panose="020B0604030504040204"/>
                    <a:ea typeface="宋体" panose="02010600030101010101" pitchFamily="2" charset="-122"/>
                  </a:rPr>
                  <a:t>d (</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e)</a:t>
                </a:r>
                <a:r>
                  <a:rPr lang="zh-CN" altLang="en-US" sz="2000" b="1" kern="0" dirty="0">
                    <a:solidFill>
                      <a:srgbClr val="000000"/>
                    </a:solidFill>
                    <a:latin typeface="Tahoma" panose="020B0604030504040204"/>
                    <a:ea typeface="宋体" panose="02010600030101010101" pitchFamily="2" charset="-122"/>
                  </a:rPr>
                  <a:t>与</a:t>
                </a:r>
                <a14:m>
                  <m:oMath xmlns:m="http://schemas.openxmlformats.org/officeDocument/2006/math">
                    <m:r>
                      <a:rPr lang="zh-CN" altLang="en-US"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𝒏</m:t>
                    </m:r>
                    <m:r>
                      <a:rPr lang="en-US" altLang="zh-CN" sz="2000" b="1" i="1" kern="0">
                        <a:solidFill>
                          <a:srgbClr val="000000"/>
                        </a:solidFill>
                        <a:latin typeface="Cambria Math" panose="02040503050406030204"/>
                        <a:ea typeface="宋体" panose="02010600030101010101" pitchFamily="2" charset="-122"/>
                      </a:rPr>
                      <m:t>)</m:t>
                    </m:r>
                  </m:oMath>
                </a14:m>
                <a:r>
                  <a:rPr lang="zh-CN" altLang="en-US" sz="2000" b="1" kern="0" dirty="0">
                    <a:solidFill>
                      <a:srgbClr val="000000"/>
                    </a:solidFill>
                    <a:latin typeface="Tahoma" panose="020B0604030504040204"/>
                    <a:ea typeface="宋体" panose="02010600030101010101" pitchFamily="2" charset="-122"/>
                  </a:rPr>
                  <a:t>互素，即</a:t>
                </a:r>
                <a14:m>
                  <m:oMath xmlns:m="http://schemas.openxmlformats.org/officeDocument/2006/math">
                    <m:r>
                      <m:rPr>
                        <m:sty m:val="p"/>
                      </m:rPr>
                      <a:rPr lang="en-US" altLang="zh-CN" sz="2000" b="1" i="1" kern="0" dirty="0" smtClean="0">
                        <a:solidFill>
                          <a:srgbClr val="000000"/>
                        </a:solidFill>
                        <a:latin typeface="Cambria Math" panose="02040503050406030204"/>
                        <a:ea typeface="宋体" panose="02010600030101010101" pitchFamily="2" charset="-122"/>
                      </a:rPr>
                      <m:t>g</m:t>
                    </m:r>
                    <m:r>
                      <a:rPr lang="en-US" altLang="zh-CN" sz="2000" b="1" i="1" kern="0" dirty="0" smtClean="0">
                        <a:solidFill>
                          <a:srgbClr val="000000"/>
                        </a:solidFill>
                        <a:latin typeface="Cambria Math" panose="02040503050406030204"/>
                        <a:ea typeface="宋体" panose="02010600030101010101" pitchFamily="2" charset="-122"/>
                      </a:rPr>
                      <m:t>𝒄𝒅</m:t>
                    </m:r>
                    <m:d>
                      <m:dPr>
                        <m:ctrlPr>
                          <a:rPr lang="en-US" altLang="zh-CN" sz="2000" b="1" i="1" kern="0" dirty="0" smtClean="0">
                            <a:solidFill>
                              <a:srgbClr val="000000"/>
                            </a:solidFill>
                            <a:latin typeface="Cambria Math" panose="02040503050406030204" pitchFamily="18" charset="0"/>
                            <a:ea typeface="宋体" panose="02010600030101010101" pitchFamily="2" charset="-122"/>
                          </a:rPr>
                        </m:ctrlPr>
                      </m:dPr>
                      <m:e>
                        <m:r>
                          <a:rPr lang="zh-CN" altLang="en-US" sz="2000" b="1" i="1" kern="0">
                            <a:solidFill>
                              <a:srgbClr val="000000"/>
                            </a:solidFill>
                            <a:latin typeface="Cambria Math" panose="02040503050406030204"/>
                            <a:ea typeface="宋体" panose="02010600030101010101" pitchFamily="2" charset="-122"/>
                          </a:rPr>
                          <m:t>∅</m:t>
                        </m:r>
                        <m:d>
                          <m:dPr>
                            <m:ctrlPr>
                              <a:rPr lang="en-US" altLang="zh-CN" sz="2000" b="1" i="1" kern="0" dirty="0">
                                <a:solidFill>
                                  <a:srgbClr val="000000"/>
                                </a:solidFill>
                                <a:latin typeface="Cambria Math" panose="02040503050406030204" pitchFamily="18" charset="0"/>
                                <a:ea typeface="宋体" panose="02010600030101010101" pitchFamily="2" charset="-122"/>
                              </a:rPr>
                            </m:ctrlPr>
                          </m:dPr>
                          <m:e>
                            <m:r>
                              <a:rPr lang="en-US" altLang="zh-CN" sz="2000" b="1" i="1" kern="0">
                                <a:solidFill>
                                  <a:srgbClr val="000000"/>
                                </a:solidFill>
                                <a:latin typeface="Cambria Math" panose="02040503050406030204"/>
                                <a:ea typeface="宋体" panose="02010600030101010101" pitchFamily="2" charset="-122"/>
                              </a:rPr>
                              <m:t>𝒏</m:t>
                            </m:r>
                          </m:e>
                        </m:d>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𝒅</m:t>
                        </m:r>
                      </m:e>
                    </m:d>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𝟏</m:t>
                    </m:r>
                  </m:oMath>
                </a14:m>
                <a:r>
                  <a:rPr lang="zh-CN" altLang="en-US" sz="2000" b="1" kern="0" dirty="0">
                    <a:solidFill>
                      <a:srgbClr val="000000"/>
                    </a:solidFill>
                    <a:latin typeface="Tahoma" panose="020B0604030504040204"/>
                    <a:ea typeface="宋体" panose="02010600030101010101" pitchFamily="2" charset="-122"/>
                  </a:rPr>
                  <a:t>时，</a:t>
                </a:r>
                <a:r>
                  <a:rPr lang="en-US" altLang="zh-CN" sz="2000" b="1" kern="0" dirty="0">
                    <a:solidFill>
                      <a:srgbClr val="000000"/>
                    </a:solidFill>
                    <a:latin typeface="Tahoma" panose="020B0604030504040204"/>
                    <a:ea typeface="宋体" panose="02010600030101010101" pitchFamily="2" charset="-122"/>
                  </a:rPr>
                  <a:t>d</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e</a:t>
                </a:r>
                <a:r>
                  <a:rPr lang="zh-CN" altLang="en-US" sz="2000" b="1" kern="0" dirty="0">
                    <a:solidFill>
                      <a:srgbClr val="000000"/>
                    </a:solidFill>
                    <a:latin typeface="Tahoma" panose="020B0604030504040204"/>
                    <a:ea typeface="宋体" panose="02010600030101010101" pitchFamily="2" charset="-122"/>
                  </a:rPr>
                  <a:t>是模</a:t>
                </a:r>
                <a14:m>
                  <m:oMath xmlns:m="http://schemas.openxmlformats.org/officeDocument/2006/math">
                    <m:r>
                      <a:rPr lang="zh-CN" altLang="en-US"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𝒏</m:t>
                    </m:r>
                    <m:r>
                      <a:rPr lang="en-US" altLang="zh-CN" sz="2000" b="1" i="1" kern="0">
                        <a:solidFill>
                          <a:srgbClr val="000000"/>
                        </a:solidFill>
                        <a:latin typeface="Cambria Math" panose="02040503050406030204"/>
                        <a:ea typeface="宋体" panose="02010600030101010101" pitchFamily="2" charset="-122"/>
                      </a:rPr>
                      <m:t>)</m:t>
                    </m:r>
                  </m:oMath>
                </a14:m>
                <a:r>
                  <a:rPr lang="zh-CN" altLang="en-US" sz="2000" b="1" kern="0" dirty="0">
                    <a:solidFill>
                      <a:srgbClr val="000000"/>
                    </a:solidFill>
                    <a:latin typeface="Tahoma" panose="020B0604030504040204"/>
                    <a:ea typeface="宋体" panose="02010600030101010101" pitchFamily="2" charset="-122"/>
                  </a:rPr>
                  <a:t>的乘法逆元。</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a:p>
                <a:pPr marL="802005" lvl="2" indent="-457200" eaLnBrk="1" hangingPunct="1">
                  <a:lnSpc>
                    <a:spcPct val="130000"/>
                  </a:lnSpc>
                  <a:spcBef>
                    <a:spcPct val="20000"/>
                  </a:spcBef>
                  <a:buClr>
                    <a:srgbClr val="4768F5"/>
                  </a:buClr>
                  <a:buFont typeface="Wingdings" panose="05000000000000000000" pitchFamily="2" charset="2"/>
                  <a:buChar char="n"/>
                </a:pPr>
                <a:r>
                  <a:rPr lang="zh-CN" altLang="en-US" sz="2000" b="1" kern="0" dirty="0">
                    <a:solidFill>
                      <a:srgbClr val="000000"/>
                    </a:solidFill>
                    <a:latin typeface="Tahoma" panose="020B0604030504040204"/>
                    <a:ea typeface="宋体" panose="02010600030101010101" pitchFamily="2" charset="-122"/>
                  </a:rPr>
                  <a:t>在第二章中已证，对素数</a:t>
                </a:r>
                <a:r>
                  <a:rPr lang="en-US" altLang="zh-CN" sz="2000" b="1" kern="0" dirty="0">
                    <a:solidFill>
                      <a:srgbClr val="000000"/>
                    </a:solidFill>
                    <a:latin typeface="Tahoma" panose="020B0604030504040204"/>
                    <a:ea typeface="宋体" panose="02010600030101010101" pitchFamily="2" charset="-122"/>
                  </a:rPr>
                  <a:t>p</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q</a:t>
                </a:r>
                <a:r>
                  <a:rPr lang="zh-CN" altLang="en-US" sz="2000" b="1" kern="0" dirty="0">
                    <a:solidFill>
                      <a:srgbClr val="000000"/>
                    </a:solidFill>
                    <a:latin typeface="Tahoma" panose="020B0604030504040204"/>
                    <a:ea typeface="宋体" panose="02010600030101010101" pitchFamily="2" charset="-122"/>
                  </a:rPr>
                  <a:t>，有</a:t>
                </a:r>
                <a14:m>
                  <m:oMath xmlns:m="http://schemas.openxmlformats.org/officeDocument/2006/math">
                    <m:r>
                      <a:rPr lang="zh-CN" altLang="en-US" sz="2000" b="1" i="1" kern="0">
                        <a:solidFill>
                          <a:srgbClr val="000000"/>
                        </a:solidFill>
                        <a:latin typeface="Cambria Math" panose="02040503050406030204"/>
                        <a:ea typeface="宋体" panose="02010600030101010101" pitchFamily="2" charset="-122"/>
                      </a:rPr>
                      <m:t>∅</m:t>
                    </m:r>
                    <m:d>
                      <m:dPr>
                        <m:ctrlPr>
                          <a:rPr lang="en-US" altLang="zh-CN" sz="2000" b="1" i="1" kern="0">
                            <a:solidFill>
                              <a:srgbClr val="000000"/>
                            </a:solidFill>
                            <a:latin typeface="Cambria Math" panose="02040503050406030204" pitchFamily="18" charset="0"/>
                            <a:ea typeface="宋体" panose="02010600030101010101" pitchFamily="2" charset="-122"/>
                          </a:rPr>
                        </m:ctrlPr>
                      </m:dPr>
                      <m:e>
                        <m:r>
                          <a:rPr lang="en-US" altLang="zh-CN" sz="2000" b="1" i="1" kern="0">
                            <a:solidFill>
                              <a:srgbClr val="000000"/>
                            </a:solidFill>
                            <a:latin typeface="Cambria Math" panose="02040503050406030204"/>
                            <a:ea typeface="宋体" panose="02010600030101010101" pitchFamily="2" charset="-122"/>
                          </a:rPr>
                          <m:t>𝒑𝒒</m:t>
                        </m:r>
                      </m:e>
                    </m:d>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𝒑</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𝟏</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𝒒</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𝟏</m:t>
                    </m:r>
                    <m:r>
                      <a:rPr lang="en-US" altLang="zh-CN" sz="2000" b="1" i="1" kern="0">
                        <a:solidFill>
                          <a:srgbClr val="000000"/>
                        </a:solidFill>
                        <a:latin typeface="Cambria Math" panose="02040503050406030204"/>
                        <a:ea typeface="宋体" panose="02010600030101010101" pitchFamily="2" charset="-122"/>
                      </a:rPr>
                      <m:t>)</m:t>
                    </m:r>
                  </m:oMath>
                </a14:m>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504056"/>
                <a:ext cx="8229600" cy="5877272"/>
              </a:xfrm>
              <a:prstGeom prst="rect">
                <a:avLst/>
              </a:prstGeom>
              <a:blipFill rotWithShape="1">
                <a:blip r:embed="rId1"/>
                <a:stretch>
                  <a:fillRect l="-2" t="-9" r="2" b="-1033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7308304" y="0"/>
            <a:ext cx="18297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9.2 RSA</a:t>
            </a:r>
            <a:r>
              <a:rPr lang="zh-CN" altLang="en-US" sz="2000" dirty="0">
                <a:solidFill>
                  <a:srgbClr val="4F56AD"/>
                </a:solidFill>
                <a:latin typeface="黑体" panose="02010609060101010101" pitchFamily="49" charset="-122"/>
              </a:rPr>
              <a:t>算法</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504056"/>
                <a:ext cx="8229600" cy="5877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Font typeface="Wingdings" panose="05000000000000000000" pitchFamily="2" charset="2"/>
                  <a:buChar char="Ø"/>
                </a:pPr>
                <a:r>
                  <a:rPr lang="en-US" altLang="zh-CN" sz="2800" b="1" kern="0" dirty="0">
                    <a:solidFill>
                      <a:srgbClr val="FF0000"/>
                    </a:solidFill>
                    <a:latin typeface="Tahoma" panose="020B0604030504040204"/>
                    <a:ea typeface="宋体" panose="02010600030101010101" pitchFamily="2" charset="-122"/>
                  </a:rPr>
                  <a:t>RSA</a:t>
                </a:r>
                <a:r>
                  <a:rPr lang="zh-CN" altLang="en-US" sz="2800" b="1" kern="0" dirty="0">
                    <a:solidFill>
                      <a:srgbClr val="FF0000"/>
                    </a:solidFill>
                    <a:latin typeface="Tahoma" panose="020B0604030504040204"/>
                    <a:ea typeface="宋体" panose="02010600030101010101" pitchFamily="2" charset="-122"/>
                  </a:rPr>
                  <a:t>算法</a:t>
                </a:r>
                <a:r>
                  <a:rPr lang="zh-CN" altLang="en-US" sz="2800" b="1" kern="0" dirty="0">
                    <a:solidFill>
                      <a:srgbClr val="000000"/>
                    </a:solidFill>
                    <a:latin typeface="Tahoma" panose="020B0604030504040204"/>
                    <a:ea typeface="宋体" panose="02010600030101010101" pitchFamily="2" charset="-122"/>
                  </a:rPr>
                  <a:t>，该算法用到下列元素：</a:t>
                </a:r>
                <a:endParaRPr lang="en-US" altLang="zh-CN" sz="28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ts val="1200"/>
                  </a:spcBef>
                  <a:buClr>
                    <a:srgbClr val="4768F5"/>
                  </a:buClr>
                  <a:buSzPct val="60000"/>
                  <a:buNone/>
                </a:pPr>
                <a:r>
                  <a:rPr lang="zh-CN" altLang="en-US" sz="2000" b="1" kern="0" dirty="0">
                    <a:solidFill>
                      <a:srgbClr val="000000"/>
                    </a:solidFill>
                    <a:latin typeface="Tahoma" panose="020B0604030504040204"/>
                    <a:ea typeface="宋体" panose="02010600030101010101" pitchFamily="2" charset="-122"/>
                  </a:rPr>
                  <a:t>两个素数</a:t>
                </a:r>
                <a:r>
                  <a:rPr lang="en-US" altLang="zh-CN" sz="2000" b="1" kern="0" dirty="0">
                    <a:solidFill>
                      <a:srgbClr val="000000"/>
                    </a:solidFill>
                    <a:latin typeface="Tahoma" panose="020B0604030504040204"/>
                    <a:ea typeface="宋体" panose="02010600030101010101" pitchFamily="2" charset="-122"/>
                  </a:rPr>
                  <a:t>p</a:t>
                </a:r>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latin typeface="Tahoma" panose="020B0604030504040204"/>
                    <a:ea typeface="宋体" panose="02010600030101010101" pitchFamily="2" charset="-122"/>
                  </a:rPr>
                  <a:t>q      (</a:t>
                </a:r>
                <a:r>
                  <a:rPr lang="zh-CN" altLang="en-US" sz="2000" b="1" kern="0" dirty="0">
                    <a:solidFill>
                      <a:srgbClr val="000000"/>
                    </a:solidFill>
                    <a:latin typeface="Tahoma" panose="020B0604030504040204"/>
                    <a:ea typeface="宋体" panose="02010600030101010101" pitchFamily="2" charset="-122"/>
                  </a:rPr>
                  <a:t>保密的，选定的</a:t>
                </a:r>
                <a:r>
                  <a:rPr lang="en-US" altLang="zh-CN"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n=</a:t>
                </a:r>
                <a:r>
                  <a:rPr lang="en-US" altLang="zh-CN" sz="2000" b="1" kern="0" dirty="0" err="1">
                    <a:solidFill>
                      <a:srgbClr val="000000"/>
                    </a:solidFill>
                    <a:latin typeface="Tahoma" panose="020B0604030504040204"/>
                    <a:ea typeface="宋体" panose="02010600030101010101" pitchFamily="2" charset="-122"/>
                  </a:rPr>
                  <a:t>pq</a:t>
                </a:r>
                <a:r>
                  <a:rPr lang="en-US" altLang="zh-CN" sz="2000" b="1" kern="0" dirty="0">
                    <a:solidFill>
                      <a:srgbClr val="000000"/>
                    </a:solidFill>
                    <a:latin typeface="Tahoma" panose="020B0604030504040204"/>
                    <a:ea typeface="宋体" panose="02010600030101010101" pitchFamily="2" charset="-122"/>
                  </a:rPr>
                  <a:t>                (</a:t>
                </a:r>
                <a:r>
                  <a:rPr lang="zh-CN" altLang="en-US" sz="2000" b="1" kern="0" dirty="0">
                    <a:solidFill>
                      <a:srgbClr val="000000"/>
                    </a:solidFill>
                    <a:latin typeface="Tahoma" panose="020B0604030504040204"/>
                    <a:ea typeface="宋体" panose="02010600030101010101" pitchFamily="2" charset="-122"/>
                  </a:rPr>
                  <a:t>公开的，计算得出的</a:t>
                </a:r>
                <a:r>
                  <a:rPr lang="en-US" altLang="zh-CN"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e</a:t>
                </a:r>
                <a:r>
                  <a:rPr lang="zh-CN" altLang="en-US" sz="2000" b="1" kern="0" dirty="0">
                    <a:solidFill>
                      <a:srgbClr val="000000"/>
                    </a:solidFill>
                    <a:latin typeface="Tahoma" panose="020B0604030504040204"/>
                    <a:ea typeface="宋体" panose="02010600030101010101" pitchFamily="2" charset="-122"/>
                  </a:rPr>
                  <a:t>满足</a:t>
                </a:r>
                <a14:m>
                  <m:oMath xmlns:m="http://schemas.openxmlformats.org/officeDocument/2006/math">
                    <m:r>
                      <m:rPr>
                        <m:sty m:val="p"/>
                      </m:rPr>
                      <a:rPr lang="en-US" altLang="zh-CN" sz="2000" b="1" i="1" kern="0" dirty="0">
                        <a:solidFill>
                          <a:srgbClr val="000000"/>
                        </a:solidFill>
                        <a:latin typeface="Cambria Math" panose="02040503050406030204"/>
                        <a:ea typeface="宋体" panose="02010600030101010101" pitchFamily="2" charset="-122"/>
                      </a:rPr>
                      <m:t>g</m:t>
                    </m:r>
                    <m:r>
                      <a:rPr lang="en-US" altLang="zh-CN" sz="2000" b="1" i="1" kern="0" dirty="0">
                        <a:solidFill>
                          <a:srgbClr val="000000"/>
                        </a:solidFill>
                        <a:latin typeface="Cambria Math" panose="02040503050406030204"/>
                        <a:ea typeface="宋体" panose="02010600030101010101" pitchFamily="2" charset="-122"/>
                      </a:rPr>
                      <m:t>𝒄𝒅</m:t>
                    </m:r>
                    <m:d>
                      <m:dPr>
                        <m:ctrlPr>
                          <a:rPr lang="en-US" altLang="zh-CN" sz="2000" b="1" i="1" kern="0" dirty="0">
                            <a:solidFill>
                              <a:srgbClr val="000000"/>
                            </a:solidFill>
                            <a:latin typeface="Cambria Math" panose="02040503050406030204" pitchFamily="18" charset="0"/>
                            <a:ea typeface="宋体" panose="02010600030101010101" pitchFamily="2" charset="-122"/>
                          </a:rPr>
                        </m:ctrlPr>
                      </m:dPr>
                      <m:e>
                        <m:r>
                          <a:rPr lang="zh-CN" altLang="en-US" sz="2000" b="1" i="1" kern="0">
                            <a:solidFill>
                              <a:srgbClr val="000000"/>
                            </a:solidFill>
                            <a:latin typeface="Cambria Math" panose="02040503050406030204"/>
                            <a:ea typeface="宋体" panose="02010600030101010101" pitchFamily="2" charset="-122"/>
                          </a:rPr>
                          <m:t>∅</m:t>
                        </m:r>
                        <m:d>
                          <m:dPr>
                            <m:ctrlPr>
                              <a:rPr lang="en-US" altLang="zh-CN" sz="2000" b="1" i="1" kern="0" dirty="0">
                                <a:solidFill>
                                  <a:srgbClr val="000000"/>
                                </a:solidFill>
                                <a:latin typeface="Cambria Math" panose="02040503050406030204" pitchFamily="18" charset="0"/>
                                <a:ea typeface="宋体" panose="02010600030101010101" pitchFamily="2" charset="-122"/>
                              </a:rPr>
                            </m:ctrlPr>
                          </m:dPr>
                          <m:e>
                            <m:r>
                              <a:rPr lang="en-US" altLang="zh-CN" sz="2000" b="1" i="1" kern="0">
                                <a:solidFill>
                                  <a:srgbClr val="000000"/>
                                </a:solidFill>
                                <a:latin typeface="Cambria Math" panose="02040503050406030204"/>
                                <a:ea typeface="宋体" panose="02010600030101010101" pitchFamily="2" charset="-122"/>
                              </a:rPr>
                              <m:t>𝒏</m:t>
                            </m:r>
                          </m:e>
                        </m:d>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𝒆</m:t>
                        </m:r>
                      </m:e>
                    </m:d>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𝟏</m:t>
                    </m:r>
                  </m:oMath>
                </a14:m>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ea typeface="宋体" panose="02010600030101010101" pitchFamily="2" charset="-122"/>
                  </a:rPr>
                  <a:t> </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𝟏</m:t>
                    </m:r>
                    <m:r>
                      <a:rPr lang="en-US" altLang="zh-CN" sz="2000" b="1" i="1" kern="0" smtClean="0">
                        <a:solidFill>
                          <a:srgbClr val="000000"/>
                        </a:solidFill>
                        <a:latin typeface="Cambria Math" panose="02040503050406030204"/>
                        <a:ea typeface="宋体" panose="02010600030101010101" pitchFamily="2" charset="-122"/>
                      </a:rPr>
                      <m:t>&lt;</m:t>
                    </m:r>
                    <m:r>
                      <a:rPr lang="en-US" altLang="zh-CN" sz="2000" b="1" i="1" kern="0" smtClean="0">
                        <a:solidFill>
                          <a:srgbClr val="000000"/>
                        </a:solidFill>
                        <a:latin typeface="Cambria Math" panose="02040503050406030204"/>
                        <a:ea typeface="宋体" panose="02010600030101010101" pitchFamily="2" charset="-122"/>
                      </a:rPr>
                      <m:t>𝒆</m:t>
                    </m:r>
                    <m:r>
                      <a:rPr lang="en-US" altLang="zh-CN" sz="2000" b="1" i="1" kern="0" smtClean="0">
                        <a:solidFill>
                          <a:srgbClr val="000000"/>
                        </a:solidFill>
                        <a:latin typeface="Cambria Math" panose="02040503050406030204"/>
                        <a:ea typeface="宋体" panose="02010600030101010101" pitchFamily="2" charset="-122"/>
                      </a:rPr>
                      <m:t>&lt;∅</m:t>
                    </m:r>
                    <m:d>
                      <m:dPr>
                        <m:ctrlPr>
                          <a:rPr lang="en-US" altLang="zh-CN" sz="2000" b="1" i="1" kern="0" dirty="0">
                            <a:solidFill>
                              <a:srgbClr val="000000"/>
                            </a:solidFill>
                            <a:latin typeface="Cambria Math" panose="02040503050406030204" pitchFamily="18" charset="0"/>
                            <a:ea typeface="宋体" panose="02010600030101010101" pitchFamily="2" charset="-122"/>
                          </a:rPr>
                        </m:ctrlPr>
                      </m:dPr>
                      <m:e>
                        <m:r>
                          <a:rPr lang="en-US" altLang="zh-CN" sz="2000" b="1" i="1" kern="0">
                            <a:solidFill>
                              <a:srgbClr val="000000"/>
                            </a:solidFill>
                            <a:latin typeface="Cambria Math" panose="02040503050406030204"/>
                            <a:ea typeface="宋体" panose="02010600030101010101" pitchFamily="2" charset="-122"/>
                          </a:rPr>
                          <m:t>𝒏</m:t>
                        </m:r>
                      </m:e>
                    </m:d>
                  </m:oMath>
                </a14:m>
                <a:r>
                  <a:rPr lang="zh-CN" altLang="en-US" sz="2000" b="1" kern="0" dirty="0">
                    <a:solidFill>
                      <a:srgbClr val="000000"/>
                    </a:solidFill>
                    <a:latin typeface="Tahoma" panose="020B0604030504040204"/>
                    <a:ea typeface="宋体" panose="02010600030101010101" pitchFamily="2" charset="-122"/>
                  </a:rPr>
                  <a:t> </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公开的，选定的</a:t>
                </a:r>
                <a:r>
                  <a:rPr lang="en-US" altLang="zh-CN"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𝒅</m:t>
                    </m:r>
                    <m:r>
                      <a:rPr lang="en-US" altLang="zh-CN" sz="2000" b="1" i="1" kern="0">
                        <a:solidFill>
                          <a:srgbClr val="000000"/>
                        </a:solidFill>
                        <a:latin typeface="Cambria Math" panose="02040503050406030204"/>
                        <a:ea typeface="Cambria Math" panose="02040503050406030204"/>
                      </a:rPr>
                      <m:t>≡</m:t>
                    </m:r>
                    <m:sSup>
                      <m:sSupPr>
                        <m:ctrlPr>
                          <a:rPr lang="en-US" altLang="zh-CN" sz="2000" b="1" i="1" kern="0" smtClean="0">
                            <a:solidFill>
                              <a:srgbClr val="000000"/>
                            </a:solidFill>
                            <a:latin typeface="Cambria Math" panose="02040503050406030204" pitchFamily="18" charset="0"/>
                            <a:ea typeface="Cambria Math" panose="02040503050406030204"/>
                          </a:rPr>
                        </m:ctrlPr>
                      </m:sSupPr>
                      <m:e>
                        <m:r>
                          <a:rPr lang="en-US" altLang="zh-CN" sz="2000" b="1" i="1" kern="0" smtClean="0">
                            <a:solidFill>
                              <a:srgbClr val="000000"/>
                            </a:solidFill>
                            <a:latin typeface="Cambria Math" panose="02040503050406030204"/>
                            <a:ea typeface="Cambria Math" panose="02040503050406030204"/>
                          </a:rPr>
                          <m:t>𝒆</m:t>
                        </m:r>
                      </m:e>
                      <m:sup>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𝟏</m:t>
                        </m:r>
                      </m:sup>
                    </m:sSup>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𝒎𝒐𝒅</m:t>
                    </m:r>
                    <m:r>
                      <a:rPr lang="zh-CN" altLang="en-US" sz="2000" b="1" i="1" kern="0">
                        <a:solidFill>
                          <a:srgbClr val="000000"/>
                        </a:solidFill>
                        <a:latin typeface="Cambria Math" panose="02040503050406030204"/>
                        <a:ea typeface="宋体" panose="02010600030101010101" pitchFamily="2" charset="-122"/>
                      </a:rPr>
                      <m:t>∅</m:t>
                    </m:r>
                    <m:d>
                      <m:dPr>
                        <m:ctrlPr>
                          <a:rPr lang="en-US" altLang="zh-CN" sz="2000" b="1" i="1" kern="0" dirty="0">
                            <a:solidFill>
                              <a:srgbClr val="000000"/>
                            </a:solidFill>
                            <a:latin typeface="Cambria Math" panose="02040503050406030204" pitchFamily="18" charset="0"/>
                            <a:ea typeface="宋体" panose="02010600030101010101" pitchFamily="2" charset="-122"/>
                          </a:rPr>
                        </m:ctrlPr>
                      </m:dPr>
                      <m:e>
                        <m:r>
                          <a:rPr lang="en-US" altLang="zh-CN" sz="2000" b="1" i="1" kern="0">
                            <a:solidFill>
                              <a:srgbClr val="000000"/>
                            </a:solidFill>
                            <a:latin typeface="Cambria Math" panose="02040503050406030204"/>
                            <a:ea typeface="宋体" panose="02010600030101010101" pitchFamily="2" charset="-122"/>
                          </a:rPr>
                          <m:t>𝒏</m:t>
                        </m:r>
                      </m:e>
                    </m:d>
                    <m:r>
                      <a:rPr lang="en-US" altLang="zh-CN" sz="2000" b="1" i="1" kern="0" smtClean="0">
                        <a:solidFill>
                          <a:srgbClr val="000000"/>
                        </a:solidFill>
                        <a:latin typeface="Cambria Math" panose="02040503050406030204"/>
                        <a:ea typeface="Cambria Math" panose="02040503050406030204"/>
                      </a:rPr>
                      <m:t>)</m:t>
                    </m:r>
                  </m:oMath>
                </a14:m>
                <a:r>
                  <a:rPr lang="zh-CN" altLang="en-US" sz="2000" b="1" kern="0" dirty="0">
                    <a:solidFill>
                      <a:srgbClr val="000000"/>
                    </a:solidFill>
                    <a:latin typeface="Tahoma" panose="020B0604030504040204"/>
                    <a:ea typeface="宋体" panose="02010600030101010101" pitchFamily="2" charset="-122"/>
                  </a:rPr>
                  <a:t>  </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保密的，计算得出的</a:t>
                </a:r>
                <a:r>
                  <a:rPr lang="en-US" altLang="zh-CN"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这里私钥为</a:t>
                </a:r>
                <a:r>
                  <a:rPr lang="en-US" altLang="zh-CN" sz="2000" b="1" kern="0" dirty="0">
                    <a:solidFill>
                      <a:srgbClr val="000000"/>
                    </a:solidFill>
                    <a:latin typeface="Tahoma" panose="020B0604030504040204"/>
                    <a:ea typeface="宋体" panose="02010600030101010101" pitchFamily="2" charset="-122"/>
                  </a:rPr>
                  <a:t>{</a:t>
                </a:r>
                <a:r>
                  <a:rPr lang="en-US" altLang="zh-CN" sz="2000" b="1" kern="0" dirty="0" err="1">
                    <a:solidFill>
                      <a:srgbClr val="000000"/>
                    </a:solidFill>
                    <a:latin typeface="Tahoma" panose="020B0604030504040204"/>
                    <a:ea typeface="宋体" panose="02010600030101010101" pitchFamily="2" charset="-122"/>
                  </a:rPr>
                  <a:t>d,n</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，公钥为</a:t>
                </a:r>
                <a:r>
                  <a:rPr lang="en-US" altLang="zh-CN" sz="2000" b="1" kern="0" dirty="0">
                    <a:solidFill>
                      <a:srgbClr val="000000"/>
                    </a:solidFill>
                    <a:latin typeface="Tahoma" panose="020B0604030504040204"/>
                    <a:ea typeface="宋体" panose="02010600030101010101" pitchFamily="2" charset="-122"/>
                  </a:rPr>
                  <a:t>{</a:t>
                </a:r>
                <a:r>
                  <a:rPr lang="en-US" altLang="zh-CN" sz="2000" b="1" kern="0" dirty="0" err="1">
                    <a:solidFill>
                      <a:srgbClr val="000000"/>
                    </a:solidFill>
                    <a:latin typeface="Tahoma" panose="020B0604030504040204"/>
                    <a:ea typeface="宋体" panose="02010600030101010101" pitchFamily="2" charset="-122"/>
                  </a:rPr>
                  <a:t>e,n</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。假定用户</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已公布了其公钥，用户</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要发送消息</a:t>
                </a:r>
                <a:r>
                  <a:rPr lang="en-US" altLang="zh-CN" sz="2000" b="1" kern="0" dirty="0">
                    <a:solidFill>
                      <a:srgbClr val="000000"/>
                    </a:solidFill>
                    <a:latin typeface="Tahoma" panose="020B0604030504040204"/>
                    <a:ea typeface="宋体" panose="02010600030101010101" pitchFamily="2" charset="-122"/>
                  </a:rPr>
                  <a:t>M</a:t>
                </a:r>
                <a:r>
                  <a:rPr lang="zh-CN" altLang="en-US" sz="2000" b="1" kern="0" dirty="0">
                    <a:solidFill>
                      <a:srgbClr val="000000"/>
                    </a:solidFill>
                    <a:latin typeface="Tahoma" panose="020B0604030504040204"/>
                    <a:ea typeface="宋体" panose="02010600030101010101" pitchFamily="2" charset="-122"/>
                  </a:rPr>
                  <a:t>给</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，那么用户</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计算</a:t>
                </a:r>
                <a14:m>
                  <m:oMath xmlns:m="http://schemas.openxmlformats.org/officeDocument/2006/math">
                    <m:r>
                      <a:rPr lang="en-US" altLang="zh-CN" sz="2000" b="1" i="1" kern="0" smtClean="0">
                        <a:solidFill>
                          <a:srgbClr val="000000"/>
                        </a:solidFill>
                        <a:latin typeface="Cambria Math" panose="02040503050406030204"/>
                        <a:ea typeface="Cambria Math" panose="02040503050406030204"/>
                      </a:rPr>
                      <m:t>𝑪</m:t>
                    </m:r>
                    <m:r>
                      <a:rPr lang="en-US" altLang="zh-CN" sz="2000" b="1" i="1" kern="0" smtClean="0">
                        <a:solidFill>
                          <a:srgbClr val="000000"/>
                        </a:solidFill>
                        <a:latin typeface="Cambria Math" panose="02040503050406030204"/>
                        <a:ea typeface="Cambria Math" panose="02040503050406030204"/>
                      </a:rPr>
                      <m:t>=</m:t>
                    </m:r>
                    <m:sSup>
                      <m:sSupPr>
                        <m:ctrlPr>
                          <a:rPr lang="en-US" altLang="zh-CN" sz="2000" b="1" i="1" kern="0" smtClean="0">
                            <a:solidFill>
                              <a:srgbClr val="000000"/>
                            </a:solidFill>
                            <a:latin typeface="Cambria Math" panose="02040503050406030204" pitchFamily="18" charset="0"/>
                            <a:ea typeface="Cambria Math" panose="02040503050406030204"/>
                          </a:rPr>
                        </m:ctrlPr>
                      </m:sSupPr>
                      <m:e>
                        <m:r>
                          <a:rPr lang="en-US" altLang="zh-CN" sz="2000" b="1" i="1" kern="0" smtClean="0">
                            <a:solidFill>
                              <a:srgbClr val="000000"/>
                            </a:solidFill>
                            <a:latin typeface="Cambria Math" panose="02040503050406030204"/>
                            <a:ea typeface="Cambria Math" panose="02040503050406030204"/>
                          </a:rPr>
                          <m:t>𝑴</m:t>
                        </m:r>
                      </m:e>
                      <m:sup>
                        <m:r>
                          <a:rPr lang="en-US" altLang="zh-CN" sz="2000" b="1" i="1" kern="0" smtClean="0">
                            <a:solidFill>
                              <a:srgbClr val="000000"/>
                            </a:solidFill>
                            <a:latin typeface="Cambria Math" panose="02040503050406030204"/>
                            <a:ea typeface="Cambria Math" panose="02040503050406030204"/>
                          </a:rPr>
                          <m:t>𝒆</m:t>
                        </m:r>
                      </m:sup>
                    </m:sSup>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𝒎𝒐𝒅</m:t>
                    </m:r>
                    <m:r>
                      <a:rPr lang="en-US" altLang="zh-CN" sz="2000" b="1" i="1" kern="0" smtClean="0">
                        <a:solidFill>
                          <a:srgbClr val="000000"/>
                        </a:solidFill>
                        <a:latin typeface="Cambria Math" panose="02040503050406030204"/>
                        <a:ea typeface="Cambria Math" panose="02040503050406030204"/>
                      </a:rPr>
                      <m:t> </m:t>
                    </m:r>
                    <m:r>
                      <a:rPr lang="en-US" altLang="zh-CN" sz="2000" b="1" i="1" kern="0" smtClean="0">
                        <a:solidFill>
                          <a:srgbClr val="000000"/>
                        </a:solidFill>
                        <a:latin typeface="Cambria Math" panose="02040503050406030204"/>
                        <a:ea typeface="Cambria Math" panose="02040503050406030204"/>
                      </a:rPr>
                      <m:t>𝒏</m:t>
                    </m:r>
                    <m:r>
                      <a:rPr lang="en-US" altLang="zh-CN" sz="2000" b="1" i="1" kern="0" smtClean="0">
                        <a:solidFill>
                          <a:srgbClr val="000000"/>
                        </a:solidFill>
                        <a:latin typeface="Cambria Math" panose="02040503050406030204"/>
                        <a:ea typeface="Cambria Math" panose="02040503050406030204"/>
                      </a:rPr>
                      <m:t>)</m:t>
                    </m:r>
                  </m:oMath>
                </a14:m>
                <a:r>
                  <a:rPr lang="zh-CN" altLang="en-US" sz="2000" b="1" kern="0" dirty="0">
                    <a:solidFill>
                      <a:srgbClr val="000000"/>
                    </a:solidFill>
                    <a:latin typeface="Tahoma" panose="020B0604030504040204"/>
                    <a:ea typeface="宋体" panose="02010600030101010101" pitchFamily="2" charset="-122"/>
                  </a:rPr>
                  <a:t>并发送</a:t>
                </a:r>
                <a:r>
                  <a:rPr lang="en-US" altLang="zh-CN" sz="2000" b="1" kern="0" dirty="0">
                    <a:solidFill>
                      <a:srgbClr val="000000"/>
                    </a:solidFill>
                    <a:latin typeface="Tahoma" panose="020B0604030504040204"/>
                    <a:ea typeface="宋体" panose="02010600030101010101" pitchFamily="2" charset="-122"/>
                  </a:rPr>
                  <a:t>C</a:t>
                </a:r>
                <a:r>
                  <a:rPr lang="zh-CN" altLang="en-US" sz="2000" b="1" kern="0" dirty="0">
                    <a:solidFill>
                      <a:srgbClr val="000000"/>
                    </a:solidFill>
                    <a:latin typeface="Tahoma" panose="020B0604030504040204"/>
                    <a:ea typeface="宋体" panose="02010600030101010101" pitchFamily="2" charset="-122"/>
                  </a:rPr>
                  <a:t>；在接收端，用户</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计算</a:t>
                </a:r>
                <a14:m>
                  <m:oMath xmlns:m="http://schemas.openxmlformats.org/officeDocument/2006/math">
                    <m:r>
                      <a:rPr lang="en-US" altLang="zh-CN" sz="2000" b="1" i="1" kern="0" smtClean="0">
                        <a:solidFill>
                          <a:srgbClr val="000000"/>
                        </a:solidFill>
                        <a:latin typeface="Cambria Math" panose="02040503050406030204"/>
                        <a:ea typeface="Cambria Math" panose="02040503050406030204"/>
                      </a:rPr>
                      <m:t>𝑴</m:t>
                    </m:r>
                    <m:r>
                      <a:rPr lang="en-US" altLang="zh-CN" sz="2000" b="1" i="1" kern="0">
                        <a:solidFill>
                          <a:srgbClr val="000000"/>
                        </a:solidFill>
                        <a:latin typeface="Cambria Math" panose="02040503050406030204"/>
                        <a:ea typeface="Cambria Math" panose="02040503050406030204"/>
                      </a:rPr>
                      <m:t>=</m:t>
                    </m:r>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smtClean="0">
                            <a:solidFill>
                              <a:srgbClr val="000000"/>
                            </a:solidFill>
                            <a:latin typeface="Cambria Math" panose="02040503050406030204"/>
                            <a:ea typeface="Cambria Math" panose="02040503050406030204"/>
                          </a:rPr>
                          <m:t>𝑪</m:t>
                        </m:r>
                      </m:e>
                      <m:sup>
                        <m:r>
                          <a:rPr lang="en-US" altLang="zh-CN" sz="2000" b="1" i="1" kern="0" smtClean="0">
                            <a:solidFill>
                              <a:srgbClr val="000000"/>
                            </a:solidFill>
                            <a:latin typeface="Cambria Math" panose="02040503050406030204"/>
                            <a:ea typeface="Cambria Math" panose="02040503050406030204"/>
                          </a:rPr>
                          <m:t>𝒅</m:t>
                        </m:r>
                      </m:sup>
                    </m:sSup>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𝒎𝒐𝒅</m:t>
                    </m:r>
                    <m:r>
                      <a:rPr lang="en-US" altLang="zh-CN" sz="2000" b="1" i="1" kern="0">
                        <a:solidFill>
                          <a:srgbClr val="000000"/>
                        </a:solidFill>
                        <a:latin typeface="Cambria Math" panose="02040503050406030204"/>
                        <a:ea typeface="Cambria Math" panose="02040503050406030204"/>
                      </a:rPr>
                      <m:t> </m:t>
                    </m:r>
                    <m:r>
                      <a:rPr lang="en-US" altLang="zh-CN" sz="2000" b="1" i="1" kern="0">
                        <a:solidFill>
                          <a:srgbClr val="000000"/>
                        </a:solidFill>
                        <a:latin typeface="Cambria Math" panose="02040503050406030204"/>
                        <a:ea typeface="Cambria Math" panose="02040503050406030204"/>
                      </a:rPr>
                      <m:t>𝒏</m:t>
                    </m:r>
                    <m:r>
                      <a:rPr lang="en-US" altLang="zh-CN" sz="2000" b="1" i="1" kern="0">
                        <a:solidFill>
                          <a:srgbClr val="000000"/>
                        </a:solidFill>
                        <a:latin typeface="Cambria Math" panose="02040503050406030204"/>
                        <a:ea typeface="Cambria Math" panose="02040503050406030204"/>
                      </a:rPr>
                      <m:t>)</m:t>
                    </m:r>
                  </m:oMath>
                </a14:m>
                <a:r>
                  <a:rPr lang="zh-CN" altLang="en-US" sz="2000" b="1" kern="0" dirty="0">
                    <a:solidFill>
                      <a:srgbClr val="000000"/>
                    </a:solidFill>
                    <a:latin typeface="Tahoma" panose="020B0604030504040204"/>
                    <a:ea typeface="宋体" panose="02010600030101010101" pitchFamily="2" charset="-122"/>
                  </a:rPr>
                  <a:t>以解密出消息</a:t>
                </a:r>
                <a:r>
                  <a:rPr lang="en-US" altLang="zh-CN" sz="2000" b="1" kern="0" dirty="0">
                    <a:solidFill>
                      <a:srgbClr val="000000"/>
                    </a:solidFill>
                    <a:latin typeface="Tahoma" panose="020B0604030504040204"/>
                    <a:ea typeface="宋体" panose="02010600030101010101" pitchFamily="2" charset="-122"/>
                  </a:rPr>
                  <a:t>M</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504056"/>
                <a:ext cx="8229600" cy="5877272"/>
              </a:xfrm>
              <a:prstGeom prst="rect">
                <a:avLst/>
              </a:prstGeom>
              <a:blipFill rotWithShape="1">
                <a:blip r:embed="rId1"/>
                <a:stretch>
                  <a:fillRect l="-2" t="-9" r="2" b="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7308304" y="0"/>
            <a:ext cx="18297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9.2 RSA</a:t>
            </a:r>
            <a:r>
              <a:rPr lang="zh-CN" altLang="en-US" sz="2000" dirty="0">
                <a:solidFill>
                  <a:srgbClr val="4F56AD"/>
                </a:solidFill>
                <a:latin typeface="黑体" panose="02010609060101010101" pitchFamily="49" charset="-122"/>
              </a:rPr>
              <a:t>算法</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836712"/>
                <a:ext cx="8229600"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271780" lvl="1" indent="-271780" defTabSz="802005" eaLnBrk="1" hangingPunct="1">
                  <a:lnSpc>
                    <a:spcPct val="120000"/>
                  </a:lnSpc>
                  <a:spcBef>
                    <a:spcPct val="20000"/>
                  </a:spcBef>
                  <a:buClr>
                    <a:srgbClr val="40458C"/>
                  </a:buClr>
                  <a:buSzPct val="90000"/>
                  <a:buFont typeface="Wingdings" panose="05000000000000000000" pitchFamily="2" charset="2"/>
                  <a:buChar char="Ø"/>
                </a:pPr>
                <a:r>
                  <a:rPr lang="zh-CN" altLang="en-US" sz="2000" b="1" kern="0" dirty="0">
                    <a:solidFill>
                      <a:srgbClr val="000000"/>
                    </a:solidFill>
                    <a:latin typeface="Tahoma" panose="020B0604030504040204"/>
                    <a:ea typeface="宋体" panose="02010600030101010101" pitchFamily="2" charset="-122"/>
                  </a:rPr>
                  <a:t>下边总结归纳</a:t>
                </a:r>
                <a:r>
                  <a:rPr lang="en-US" altLang="zh-CN" sz="2000" b="1" kern="0" dirty="0">
                    <a:solidFill>
                      <a:srgbClr val="000000"/>
                    </a:solidFill>
                    <a:latin typeface="Tahoma" panose="020B0604030504040204"/>
                    <a:ea typeface="宋体" panose="02010600030101010101" pitchFamily="2" charset="-122"/>
                  </a:rPr>
                  <a:t>RSA</a:t>
                </a:r>
                <a:r>
                  <a:rPr lang="zh-CN" altLang="en-US" sz="2000" b="1" kern="0" dirty="0">
                    <a:solidFill>
                      <a:srgbClr val="000000"/>
                    </a:solidFill>
                    <a:latin typeface="Tahoma" panose="020B0604030504040204"/>
                    <a:ea typeface="宋体" panose="02010600030101010101" pitchFamily="2" charset="-122"/>
                  </a:rPr>
                  <a:t>算法：</a:t>
                </a:r>
                <a:r>
                  <a:rPr lang="en-US" altLang="zh-CN" sz="2000" b="1" kern="0" dirty="0">
                    <a:solidFill>
                      <a:srgbClr val="000000"/>
                    </a:solidFill>
                    <a:latin typeface="Tahoma" panose="020B0604030504040204"/>
                    <a:ea typeface="宋体" panose="02010600030101010101" pitchFamily="2" charset="-122"/>
                  </a:rPr>
                  <a:t>Alice</a:t>
                </a:r>
                <a:r>
                  <a:rPr lang="zh-CN" altLang="en-US" sz="2000" b="1" kern="0" dirty="0">
                    <a:solidFill>
                      <a:srgbClr val="000000"/>
                    </a:solidFill>
                    <a:latin typeface="Tahoma" panose="020B0604030504040204"/>
                    <a:ea typeface="宋体" panose="02010600030101010101" pitchFamily="2" charset="-122"/>
                  </a:rPr>
                  <a:t>产生一对公钥</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密钥，</a:t>
                </a:r>
                <a:r>
                  <a:rPr lang="en-US" altLang="zh-CN" sz="2000" b="1" kern="0" dirty="0">
                    <a:solidFill>
                      <a:srgbClr val="000000"/>
                    </a:solidFill>
                    <a:latin typeface="Tahoma" panose="020B0604030504040204"/>
                    <a:ea typeface="宋体" panose="02010600030101010101" pitchFamily="2" charset="-122"/>
                  </a:rPr>
                  <a:t>Bob</a:t>
                </a:r>
                <a:r>
                  <a:rPr lang="zh-CN" altLang="en-US" sz="2000" b="1" kern="0" dirty="0">
                    <a:solidFill>
                      <a:srgbClr val="000000"/>
                    </a:solidFill>
                    <a:latin typeface="Tahoma" panose="020B0604030504040204"/>
                    <a:ea typeface="宋体" panose="02010600030101010101" pitchFamily="2" charset="-122"/>
                  </a:rPr>
                  <a:t>用</a:t>
                </a:r>
                <a:r>
                  <a:rPr lang="en-US" altLang="zh-CN" sz="2000" b="1" kern="0" dirty="0">
                    <a:solidFill>
                      <a:srgbClr val="000000"/>
                    </a:solidFill>
                    <a:latin typeface="Tahoma" panose="020B0604030504040204"/>
                    <a:ea typeface="宋体" panose="02010600030101010101" pitchFamily="2" charset="-122"/>
                  </a:rPr>
                  <a:t>Alice</a:t>
                </a:r>
                <a:r>
                  <a:rPr lang="zh-CN" altLang="en-US" sz="2000" b="1" kern="0" dirty="0">
                    <a:solidFill>
                      <a:srgbClr val="000000"/>
                    </a:solidFill>
                    <a:latin typeface="Tahoma" panose="020B0604030504040204"/>
                    <a:ea typeface="宋体" panose="02010600030101010101" pitchFamily="2" charset="-122"/>
                  </a:rPr>
                  <a:t>的公钥加密，</a:t>
                </a:r>
                <a:r>
                  <a:rPr lang="en-US" altLang="zh-CN" sz="2000" b="1" kern="0" dirty="0">
                    <a:solidFill>
                      <a:srgbClr val="000000"/>
                    </a:solidFill>
                    <a:latin typeface="Tahoma" panose="020B0604030504040204"/>
                    <a:ea typeface="宋体" panose="02010600030101010101" pitchFamily="2" charset="-122"/>
                  </a:rPr>
                  <a:t>Alice</a:t>
                </a:r>
                <a:r>
                  <a:rPr lang="zh-CN" altLang="en-US" sz="2000" b="1" kern="0" dirty="0">
                    <a:solidFill>
                      <a:srgbClr val="000000"/>
                    </a:solidFill>
                    <a:latin typeface="Tahoma" panose="020B0604030504040204"/>
                    <a:ea typeface="宋体" panose="02010600030101010101" pitchFamily="2" charset="-122"/>
                  </a:rPr>
                  <a:t>用自己的私钥解密。</a:t>
                </a:r>
                <a:endParaRPr lang="en-US" altLang="zh-CN" sz="2000" b="1" kern="0" dirty="0">
                  <a:solidFill>
                    <a:srgbClr val="000000"/>
                  </a:solidFill>
                  <a:latin typeface="Tahoma" panose="020B0604030504040204"/>
                  <a:ea typeface="宋体" panose="02010600030101010101" pitchFamily="2" charset="-122"/>
                </a:endParaRPr>
              </a:p>
              <a:p>
                <a:pPr marL="80200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密钥产生过程如下：</a:t>
                </a:r>
                <a:endParaRPr lang="en-US" altLang="zh-CN" sz="2000" b="1" kern="0" dirty="0">
                  <a:solidFill>
                    <a:srgbClr val="000000"/>
                  </a:solidFill>
                  <a:latin typeface="Tahoma" panose="020B0604030504040204"/>
                  <a:ea typeface="宋体" panose="02010600030101010101" pitchFamily="2" charset="-122"/>
                </a:endParaRPr>
              </a:p>
              <a:p>
                <a:pPr marL="897255"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1.</a:t>
                </a:r>
                <a:r>
                  <a:rPr lang="zh-CN" altLang="en-US" sz="2000" b="1" kern="0" dirty="0">
                    <a:solidFill>
                      <a:srgbClr val="000000"/>
                    </a:solidFill>
                    <a:latin typeface="Tahoma" panose="020B0604030504040204"/>
                    <a:ea typeface="宋体" panose="02010600030101010101" pitchFamily="2" charset="-122"/>
                  </a:rPr>
                  <a:t>选择两个素数，</a:t>
                </a:r>
                <a:r>
                  <a:rPr lang="en-US" altLang="zh-CN" sz="2000" b="1" kern="0" dirty="0">
                    <a:solidFill>
                      <a:srgbClr val="000000"/>
                    </a:solidFill>
                    <a:latin typeface="Tahoma" panose="020B0604030504040204"/>
                    <a:ea typeface="宋体" panose="02010600030101010101" pitchFamily="2" charset="-122"/>
                  </a:rPr>
                  <a:t>p=17</a:t>
                </a:r>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latin typeface="Tahoma" panose="020B0604030504040204"/>
                    <a:ea typeface="宋体" panose="02010600030101010101" pitchFamily="2" charset="-122"/>
                  </a:rPr>
                  <a:t>q=11</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897255"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2.</a:t>
                </a:r>
                <a:r>
                  <a:rPr lang="zh-CN" altLang="en-US" sz="2000" b="1" kern="0" dirty="0">
                    <a:solidFill>
                      <a:srgbClr val="000000"/>
                    </a:solidFill>
                    <a:latin typeface="Tahoma" panose="020B0604030504040204"/>
                    <a:ea typeface="宋体" panose="02010600030101010101" pitchFamily="2" charset="-122"/>
                  </a:rPr>
                  <a:t>计算</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𝒏</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𝒑𝒒</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𝟏𝟕</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𝟏𝟏</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𝟏𝟖𝟕</m:t>
                    </m:r>
                  </m:oMath>
                </a14:m>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897255"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3.</a:t>
                </a:r>
                <a:r>
                  <a:rPr lang="zh-CN" altLang="en-US" sz="2000" b="1" kern="0" dirty="0">
                    <a:solidFill>
                      <a:srgbClr val="000000"/>
                    </a:solidFill>
                    <a:latin typeface="Tahoma" panose="020B0604030504040204"/>
                    <a:ea typeface="宋体" panose="02010600030101010101" pitchFamily="2" charset="-122"/>
                  </a:rPr>
                  <a:t>计算</a:t>
                </a:r>
                <a14:m>
                  <m:oMath xmlns:m="http://schemas.openxmlformats.org/officeDocument/2006/math">
                    <m:r>
                      <a:rPr lang="zh-CN" altLang="en-US" sz="2000" b="1" i="1" kern="0">
                        <a:solidFill>
                          <a:srgbClr val="000000"/>
                        </a:solidFill>
                        <a:latin typeface="Cambria Math" panose="02040503050406030204"/>
                        <a:ea typeface="宋体" panose="02010600030101010101" pitchFamily="2" charset="-122"/>
                      </a:rPr>
                      <m:t>∅</m:t>
                    </m:r>
                    <m:d>
                      <m:dPr>
                        <m:ctrlPr>
                          <a:rPr lang="en-US" altLang="zh-CN" sz="2000" b="1" i="1" kern="0" dirty="0">
                            <a:solidFill>
                              <a:srgbClr val="000000"/>
                            </a:solidFill>
                            <a:latin typeface="Cambria Math" panose="02040503050406030204" pitchFamily="18" charset="0"/>
                            <a:ea typeface="宋体" panose="02010600030101010101" pitchFamily="2" charset="-122"/>
                          </a:rPr>
                        </m:ctrlPr>
                      </m:dPr>
                      <m:e>
                        <m:r>
                          <a:rPr lang="en-US" altLang="zh-CN" sz="2000" b="1" i="1" kern="0">
                            <a:solidFill>
                              <a:srgbClr val="000000"/>
                            </a:solidFill>
                            <a:latin typeface="Cambria Math" panose="02040503050406030204"/>
                            <a:ea typeface="宋体" panose="02010600030101010101" pitchFamily="2" charset="-122"/>
                          </a:rPr>
                          <m:t>𝒏</m:t>
                        </m:r>
                      </m:e>
                    </m:d>
                    <m:r>
                      <a:rPr lang="en-US" altLang="zh-CN" sz="2000" b="1" i="1" kern="0" smtClean="0">
                        <a:solidFill>
                          <a:srgbClr val="000000"/>
                        </a:solidFill>
                        <a:latin typeface="Cambria Math" panose="02040503050406030204"/>
                        <a:ea typeface="宋体" panose="02010600030101010101" pitchFamily="2" charset="-122"/>
                      </a:rPr>
                      <m:t>=</m:t>
                    </m:r>
                    <m:d>
                      <m:dPr>
                        <m:ctrlPr>
                          <a:rPr lang="en-US" altLang="zh-CN" sz="2000" b="1" i="1" kern="0" smtClean="0">
                            <a:solidFill>
                              <a:srgbClr val="000000"/>
                            </a:solidFill>
                            <a:latin typeface="Cambria Math" panose="02040503050406030204" pitchFamily="18" charset="0"/>
                            <a:ea typeface="宋体" panose="02010600030101010101" pitchFamily="2" charset="-122"/>
                          </a:rPr>
                        </m:ctrlPr>
                      </m:dPr>
                      <m:e>
                        <m:r>
                          <a:rPr lang="en-US" altLang="zh-CN" sz="2000" b="1" i="1" kern="0" smtClean="0">
                            <a:solidFill>
                              <a:srgbClr val="000000"/>
                            </a:solidFill>
                            <a:latin typeface="Cambria Math" panose="02040503050406030204"/>
                            <a:ea typeface="宋体" panose="02010600030101010101" pitchFamily="2" charset="-122"/>
                          </a:rPr>
                          <m:t>𝒑</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𝟏</m:t>
                        </m:r>
                      </m:e>
                    </m:d>
                    <m:d>
                      <m:dPr>
                        <m:ctrlPr>
                          <a:rPr lang="en-US" altLang="zh-CN" sz="2000" b="1" i="1" kern="0" smtClean="0">
                            <a:solidFill>
                              <a:srgbClr val="000000"/>
                            </a:solidFill>
                            <a:latin typeface="Cambria Math" panose="02040503050406030204" pitchFamily="18" charset="0"/>
                            <a:ea typeface="宋体" panose="02010600030101010101" pitchFamily="2" charset="-122"/>
                          </a:rPr>
                        </m:ctrlPr>
                      </m:dPr>
                      <m:e>
                        <m:r>
                          <a:rPr lang="en-US" altLang="zh-CN" sz="2000" b="1" i="1" kern="0" smtClean="0">
                            <a:solidFill>
                              <a:srgbClr val="000000"/>
                            </a:solidFill>
                            <a:latin typeface="Cambria Math" panose="02040503050406030204"/>
                            <a:ea typeface="宋体" panose="02010600030101010101" pitchFamily="2" charset="-122"/>
                          </a:rPr>
                          <m:t>𝒒</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𝟏</m:t>
                        </m:r>
                      </m:e>
                    </m:d>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𝟏𝟔</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𝟏𝟎</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𝟏𝟔𝟎</m:t>
                    </m:r>
                  </m:oMath>
                </a14:m>
                <a:endParaRPr lang="en-US" altLang="zh-CN" sz="2000" b="1" kern="0" dirty="0">
                  <a:solidFill>
                    <a:srgbClr val="000000"/>
                  </a:solidFill>
                  <a:latin typeface="Tahoma" panose="020B0604030504040204"/>
                  <a:ea typeface="宋体" panose="02010600030101010101" pitchFamily="2" charset="-122"/>
                </a:endParaRPr>
              </a:p>
              <a:p>
                <a:pPr marL="897255"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4.</a:t>
                </a:r>
                <a:r>
                  <a:rPr lang="zh-CN" altLang="en-US" sz="2000" b="1" kern="0" dirty="0">
                    <a:solidFill>
                      <a:srgbClr val="000000"/>
                    </a:solidFill>
                    <a:latin typeface="Tahoma" panose="020B0604030504040204"/>
                    <a:ea typeface="宋体" panose="02010600030101010101" pitchFamily="2" charset="-122"/>
                  </a:rPr>
                  <a:t>选择</a:t>
                </a:r>
                <a:r>
                  <a:rPr lang="en-US" altLang="zh-CN" sz="2000" b="1" kern="0" dirty="0">
                    <a:solidFill>
                      <a:srgbClr val="000000"/>
                    </a:solidFill>
                    <a:latin typeface="Tahoma" panose="020B0604030504040204"/>
                    <a:ea typeface="宋体" panose="02010600030101010101" pitchFamily="2" charset="-122"/>
                  </a:rPr>
                  <a:t>e</a:t>
                </a:r>
                <a:r>
                  <a:rPr lang="zh-CN" altLang="en-US" sz="2000" b="1" kern="0" dirty="0">
                    <a:solidFill>
                      <a:srgbClr val="000000"/>
                    </a:solidFill>
                    <a:latin typeface="Tahoma" panose="020B0604030504040204"/>
                    <a:ea typeface="宋体" panose="02010600030101010101" pitchFamily="2" charset="-122"/>
                  </a:rPr>
                  <a:t>使其与</a:t>
                </a:r>
                <a14:m>
                  <m:oMath xmlns:m="http://schemas.openxmlformats.org/officeDocument/2006/math">
                    <m:r>
                      <a:rPr lang="zh-CN" altLang="en-US" sz="2000" b="1" i="1" kern="0">
                        <a:solidFill>
                          <a:srgbClr val="000000"/>
                        </a:solidFill>
                        <a:latin typeface="Cambria Math" panose="02040503050406030204"/>
                        <a:ea typeface="宋体" panose="02010600030101010101" pitchFamily="2" charset="-122"/>
                      </a:rPr>
                      <m:t>∅</m:t>
                    </m:r>
                    <m:d>
                      <m:dPr>
                        <m:ctrlPr>
                          <a:rPr lang="en-US" altLang="zh-CN" sz="2000" b="1" i="1" kern="0" dirty="0">
                            <a:solidFill>
                              <a:srgbClr val="000000"/>
                            </a:solidFill>
                            <a:latin typeface="Cambria Math" panose="02040503050406030204" pitchFamily="18" charset="0"/>
                            <a:ea typeface="宋体" panose="02010600030101010101" pitchFamily="2" charset="-122"/>
                          </a:rPr>
                        </m:ctrlPr>
                      </m:dPr>
                      <m:e>
                        <m:r>
                          <a:rPr lang="en-US" altLang="zh-CN" sz="2000" b="1" i="1" kern="0">
                            <a:solidFill>
                              <a:srgbClr val="000000"/>
                            </a:solidFill>
                            <a:latin typeface="Cambria Math" panose="02040503050406030204"/>
                            <a:ea typeface="宋体" panose="02010600030101010101" pitchFamily="2" charset="-122"/>
                          </a:rPr>
                          <m:t>𝒏</m:t>
                        </m:r>
                      </m:e>
                    </m:d>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𝟏𝟔𝟎</m:t>
                    </m:r>
                  </m:oMath>
                </a14:m>
                <a:r>
                  <a:rPr lang="zh-CN" altLang="en-US" sz="2000" b="1" kern="0" dirty="0">
                    <a:solidFill>
                      <a:srgbClr val="000000"/>
                    </a:solidFill>
                    <a:latin typeface="Tahoma" panose="020B0604030504040204"/>
                    <a:ea typeface="宋体" panose="02010600030101010101" pitchFamily="2" charset="-122"/>
                  </a:rPr>
                  <a:t>互素且小于</a:t>
                </a:r>
                <a14:m>
                  <m:oMath xmlns:m="http://schemas.openxmlformats.org/officeDocument/2006/math">
                    <m:r>
                      <a:rPr lang="zh-CN" altLang="en-US" sz="2000" b="1" i="1" kern="0">
                        <a:solidFill>
                          <a:srgbClr val="000000"/>
                        </a:solidFill>
                        <a:latin typeface="Cambria Math" panose="02040503050406030204"/>
                        <a:ea typeface="宋体" panose="02010600030101010101" pitchFamily="2" charset="-122"/>
                      </a:rPr>
                      <m:t>∅</m:t>
                    </m:r>
                    <m:d>
                      <m:dPr>
                        <m:ctrlPr>
                          <a:rPr lang="en-US" altLang="zh-CN" sz="2000" b="1" i="1" kern="0" dirty="0">
                            <a:solidFill>
                              <a:srgbClr val="000000"/>
                            </a:solidFill>
                            <a:latin typeface="Cambria Math" panose="02040503050406030204" pitchFamily="18" charset="0"/>
                            <a:ea typeface="宋体" panose="02010600030101010101" pitchFamily="2" charset="-122"/>
                          </a:rPr>
                        </m:ctrlPr>
                      </m:dPr>
                      <m:e>
                        <m:r>
                          <a:rPr lang="en-US" altLang="zh-CN" sz="2000" b="1" i="1" kern="0">
                            <a:solidFill>
                              <a:srgbClr val="000000"/>
                            </a:solidFill>
                            <a:latin typeface="Cambria Math" panose="02040503050406030204"/>
                            <a:ea typeface="宋体" panose="02010600030101010101" pitchFamily="2" charset="-122"/>
                          </a:rPr>
                          <m:t>𝒏</m:t>
                        </m:r>
                      </m:e>
                    </m:d>
                  </m:oMath>
                </a14:m>
                <a:r>
                  <a:rPr lang="zh-CN" altLang="en-US" sz="2000" b="1" kern="0" dirty="0">
                    <a:solidFill>
                      <a:srgbClr val="000000"/>
                    </a:solidFill>
                    <a:latin typeface="Tahoma" panose="020B0604030504040204"/>
                    <a:ea typeface="宋体" panose="02010600030101010101" pitchFamily="2" charset="-122"/>
                  </a:rPr>
                  <a:t>，这里选择</a:t>
                </a:r>
                <a:r>
                  <a:rPr lang="en-US" altLang="zh-CN" sz="2000" b="1" kern="0" dirty="0">
                    <a:solidFill>
                      <a:srgbClr val="000000"/>
                    </a:solidFill>
                    <a:latin typeface="Tahoma" panose="020B0604030504040204"/>
                    <a:ea typeface="宋体" panose="02010600030101010101" pitchFamily="2" charset="-122"/>
                  </a:rPr>
                  <a:t>e=7</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897255"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5.</a:t>
                </a:r>
                <a:r>
                  <a:rPr lang="zh-CN" altLang="en-US" sz="2000" b="1" kern="0" dirty="0">
                    <a:solidFill>
                      <a:srgbClr val="000000"/>
                    </a:solidFill>
                    <a:latin typeface="Tahoma" panose="020B0604030504040204"/>
                    <a:ea typeface="宋体" panose="02010600030101010101" pitchFamily="2" charset="-122"/>
                  </a:rPr>
                  <a:t>确定</a:t>
                </a:r>
                <a:r>
                  <a:rPr lang="en-US" altLang="zh-CN" sz="2000" b="1" kern="0" dirty="0">
                    <a:solidFill>
                      <a:srgbClr val="000000"/>
                    </a:solidFill>
                    <a:latin typeface="Tahoma" panose="020B0604030504040204"/>
                    <a:ea typeface="宋体" panose="02010600030101010101" pitchFamily="2" charset="-122"/>
                  </a:rPr>
                  <a:t>d</a:t>
                </a:r>
                <a:r>
                  <a:rPr lang="zh-CN" altLang="en-US" sz="2000" b="1" kern="0" dirty="0">
                    <a:solidFill>
                      <a:srgbClr val="000000"/>
                    </a:solidFill>
                    <a:latin typeface="Tahoma" panose="020B0604030504040204"/>
                    <a:ea typeface="宋体" panose="02010600030101010101" pitchFamily="2" charset="-122"/>
                  </a:rPr>
                  <a:t>使得</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𝒅𝒆</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𝟏</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𝒎𝒐𝒅</m:t>
                    </m:r>
                    <m:r>
                      <a:rPr lang="en-US" altLang="zh-CN" sz="2000" b="1" i="1" kern="0" smtClean="0">
                        <a:solidFill>
                          <a:srgbClr val="000000"/>
                        </a:solidFill>
                        <a:latin typeface="Cambria Math" panose="02040503050406030204"/>
                        <a:ea typeface="Cambria Math" panose="02040503050406030204"/>
                      </a:rPr>
                      <m:t> </m:t>
                    </m:r>
                    <m:r>
                      <a:rPr lang="en-US" altLang="zh-CN" sz="2000" b="1" i="1" kern="0" smtClean="0">
                        <a:solidFill>
                          <a:srgbClr val="000000"/>
                        </a:solidFill>
                        <a:latin typeface="Cambria Math" panose="02040503050406030204"/>
                        <a:ea typeface="Cambria Math" panose="02040503050406030204"/>
                      </a:rPr>
                      <m:t>𝟏𝟔𝟎</m:t>
                    </m:r>
                    <m:r>
                      <a:rPr lang="en-US" altLang="zh-CN" sz="2000" b="1" i="1" kern="0" smtClean="0">
                        <a:solidFill>
                          <a:srgbClr val="000000"/>
                        </a:solidFill>
                        <a:latin typeface="Cambria Math" panose="02040503050406030204"/>
                        <a:ea typeface="Cambria Math" panose="02040503050406030204"/>
                      </a:rPr>
                      <m:t>)</m:t>
                    </m:r>
                  </m:oMath>
                </a14:m>
                <a:r>
                  <a:rPr lang="zh-CN" altLang="en-US" sz="2000" b="1" kern="0" dirty="0">
                    <a:solidFill>
                      <a:srgbClr val="000000"/>
                    </a:solidFill>
                    <a:latin typeface="Tahoma" panose="020B0604030504040204"/>
                    <a:ea typeface="宋体" panose="02010600030101010101" pitchFamily="2" charset="-122"/>
                  </a:rPr>
                  <a:t>且</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𝒅</m:t>
                    </m:r>
                    <m:r>
                      <a:rPr lang="en-US" altLang="zh-CN" sz="2000" b="1" i="1" kern="0" smtClean="0">
                        <a:solidFill>
                          <a:srgbClr val="000000"/>
                        </a:solidFill>
                        <a:latin typeface="Cambria Math" panose="02040503050406030204"/>
                        <a:ea typeface="宋体" panose="02010600030101010101" pitchFamily="2" charset="-122"/>
                      </a:rPr>
                      <m:t>&lt;</m:t>
                    </m:r>
                    <m:r>
                      <a:rPr lang="en-US" altLang="zh-CN" sz="2000" b="1" i="1" kern="0" smtClean="0">
                        <a:solidFill>
                          <a:srgbClr val="000000"/>
                        </a:solidFill>
                        <a:latin typeface="Cambria Math" panose="02040503050406030204"/>
                        <a:ea typeface="宋体" panose="02010600030101010101" pitchFamily="2" charset="-122"/>
                      </a:rPr>
                      <m:t>𝟏𝟔𝟎</m:t>
                    </m:r>
                  </m:oMath>
                </a14:m>
                <a:r>
                  <a:rPr lang="zh-CN" altLang="en-US" sz="2000" b="1" kern="0" dirty="0">
                    <a:solidFill>
                      <a:srgbClr val="000000"/>
                    </a:solidFill>
                    <a:latin typeface="Tahoma" panose="020B0604030504040204"/>
                    <a:ea typeface="宋体" panose="02010600030101010101" pitchFamily="2" charset="-122"/>
                  </a:rPr>
                  <a:t>。因为</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𝟐𝟑</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𝟕</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𝟏𝟔𝟏</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𝟏</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𝟏𝟔𝟎</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𝟏</m:t>
                    </m:r>
                  </m:oMath>
                </a14:m>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latin typeface="Tahoma" panose="020B0604030504040204"/>
                    <a:ea typeface="宋体" panose="02010600030101010101" pitchFamily="2" charset="-122"/>
                  </a:rPr>
                  <a:t>d</a:t>
                </a:r>
                <a:r>
                  <a:rPr lang="zh-CN" altLang="en-US" sz="2000" b="1" kern="0" dirty="0">
                    <a:solidFill>
                      <a:srgbClr val="000000"/>
                    </a:solidFill>
                    <a:latin typeface="Tahoma" panose="020B0604030504040204"/>
                    <a:ea typeface="宋体" panose="02010600030101010101" pitchFamily="2" charset="-122"/>
                  </a:rPr>
                  <a:t>可利用扩展的欧几里得算法来计算。</a:t>
                </a:r>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所得的公钥</a:t>
                </a:r>
                <a:r>
                  <a:rPr lang="en-US" altLang="zh-CN" sz="2000" b="1" kern="0" dirty="0">
                    <a:solidFill>
                      <a:srgbClr val="000000"/>
                    </a:solidFill>
                    <a:latin typeface="Tahoma" panose="020B0604030504040204"/>
                    <a:ea typeface="宋体" panose="02010600030101010101" pitchFamily="2" charset="-122"/>
                  </a:rPr>
                  <a:t>PU={</a:t>
                </a:r>
                <a:r>
                  <a:rPr lang="en-US" altLang="zh-CN" sz="2000" b="1" kern="0" dirty="0" err="1">
                    <a:solidFill>
                      <a:srgbClr val="000000"/>
                    </a:solidFill>
                    <a:latin typeface="Tahoma" panose="020B0604030504040204"/>
                    <a:ea typeface="宋体" panose="02010600030101010101" pitchFamily="2" charset="-122"/>
                  </a:rPr>
                  <a:t>e,n</a:t>
                </a:r>
                <a:r>
                  <a:rPr lang="en-US" altLang="zh-CN" sz="2000" b="1" kern="0" dirty="0">
                    <a:solidFill>
                      <a:srgbClr val="000000"/>
                    </a:solidFill>
                    <a:latin typeface="Tahoma" panose="020B0604030504040204"/>
                    <a:ea typeface="宋体" panose="02010600030101010101" pitchFamily="2" charset="-122"/>
                  </a:rPr>
                  <a:t>}={7,187}</a:t>
                </a:r>
                <a:r>
                  <a:rPr lang="zh-CN" altLang="en-US" sz="2000" b="1" kern="0" dirty="0">
                    <a:solidFill>
                      <a:srgbClr val="000000"/>
                    </a:solidFill>
                    <a:latin typeface="Tahoma" panose="020B0604030504040204"/>
                    <a:ea typeface="宋体" panose="02010600030101010101" pitchFamily="2" charset="-122"/>
                  </a:rPr>
                  <a:t>，私钥</a:t>
                </a:r>
                <a:r>
                  <a:rPr lang="en-US" altLang="zh-CN" sz="2000" b="1" kern="0" dirty="0">
                    <a:solidFill>
                      <a:srgbClr val="000000"/>
                    </a:solidFill>
                    <a:latin typeface="Tahoma" panose="020B0604030504040204"/>
                    <a:ea typeface="宋体" panose="02010600030101010101" pitchFamily="2" charset="-122"/>
                  </a:rPr>
                  <a:t>PR={</a:t>
                </a:r>
                <a:r>
                  <a:rPr lang="en-US" altLang="zh-CN" sz="2000" b="1" kern="0" dirty="0" err="1">
                    <a:solidFill>
                      <a:srgbClr val="000000"/>
                    </a:solidFill>
                    <a:latin typeface="Tahoma" panose="020B0604030504040204"/>
                    <a:ea typeface="宋体" panose="02010600030101010101" pitchFamily="2" charset="-122"/>
                  </a:rPr>
                  <a:t>d,n</a:t>
                </a:r>
                <a:r>
                  <a:rPr lang="en-US" altLang="zh-CN" sz="2000" b="1" kern="0" dirty="0">
                    <a:solidFill>
                      <a:srgbClr val="000000"/>
                    </a:solidFill>
                    <a:latin typeface="Tahoma" panose="020B0604030504040204"/>
                    <a:ea typeface="宋体" panose="02010600030101010101" pitchFamily="2" charset="-122"/>
                  </a:rPr>
                  <a:t>}={23,187}</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836712"/>
                <a:ext cx="8229600" cy="5544616"/>
              </a:xfrm>
              <a:prstGeom prst="rect">
                <a:avLst/>
              </a:prstGeom>
              <a:blipFill rotWithShape="1">
                <a:blip r:embed="rId1"/>
                <a:stretch>
                  <a:fillRect l="-2" t="-8" r="2" b="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7308304" y="0"/>
            <a:ext cx="18297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9.2 RSA</a:t>
            </a:r>
            <a:r>
              <a:rPr lang="zh-CN" altLang="en-US" sz="2000" dirty="0">
                <a:solidFill>
                  <a:srgbClr val="4F56AD"/>
                </a:solidFill>
                <a:latin typeface="黑体" panose="02010609060101010101" pitchFamily="49" charset="-122"/>
              </a:rPr>
              <a:t>算法</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500063" y="836712"/>
            <a:ext cx="8229600" cy="5026297"/>
          </a:xfrm>
        </p:spPr>
        <p:txBody>
          <a:bodyPr/>
          <a:lstStyle/>
          <a:p>
            <a:pPr marL="457200"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b="1" kern="0" dirty="0">
                <a:solidFill>
                  <a:srgbClr val="000000"/>
                </a:solidFill>
                <a:latin typeface="Tahoma" panose="020B0604030504040204"/>
                <a:ea typeface="宋体" panose="02010600030101010101" pitchFamily="2" charset="-122"/>
              </a:rPr>
              <a:t>公钥密码学与其前的密码学完全不同。 </a:t>
            </a:r>
            <a:endParaRPr kumimoji="1" lang="en-US" altLang="zh-CN" b="1" kern="0" dirty="0">
              <a:solidFill>
                <a:srgbClr val="000000"/>
              </a:solidFill>
              <a:latin typeface="Tahoma" panose="020B0604030504040204"/>
              <a:ea typeface="宋体" panose="02010600030101010101" pitchFamily="2" charset="-122"/>
            </a:endParaRPr>
          </a:p>
          <a:p>
            <a:pPr marL="897255" lvl="2" indent="0" eaLnBrk="1" hangingPunct="1">
              <a:lnSpc>
                <a:spcPct val="130000"/>
              </a:lnSpc>
              <a:spcBef>
                <a:spcPct val="20000"/>
              </a:spcBef>
              <a:buClr>
                <a:srgbClr val="4768F5"/>
              </a:buClr>
              <a:buSzPct val="60000"/>
              <a:buNone/>
            </a:pPr>
            <a:r>
              <a:rPr kumimoji="1" lang="en-US" altLang="zh-CN" b="1" kern="0" dirty="0">
                <a:solidFill>
                  <a:srgbClr val="000000"/>
                </a:solidFill>
                <a:latin typeface="Tahoma" panose="020B0604030504040204"/>
                <a:ea typeface="宋体" panose="02010600030101010101" pitchFamily="2" charset="-122"/>
              </a:rPr>
              <a:t>1. </a:t>
            </a:r>
            <a:r>
              <a:rPr kumimoji="1" lang="zh-CN" altLang="en-US" b="1" kern="0" dirty="0">
                <a:solidFill>
                  <a:srgbClr val="000000"/>
                </a:solidFill>
                <a:latin typeface="Tahoma" panose="020B0604030504040204"/>
                <a:ea typeface="宋体" panose="02010600030101010101" pitchFamily="2" charset="-122"/>
              </a:rPr>
              <a:t>公钥算法是基于</a:t>
            </a:r>
            <a:r>
              <a:rPr kumimoji="1" lang="zh-CN" altLang="en-US" b="1" kern="0" dirty="0">
                <a:solidFill>
                  <a:srgbClr val="FF0000"/>
                </a:solidFill>
                <a:latin typeface="Tahoma" panose="020B0604030504040204"/>
                <a:ea typeface="宋体" panose="02010600030101010101" pitchFamily="2" charset="-122"/>
              </a:rPr>
              <a:t>数学函数</a:t>
            </a:r>
            <a:r>
              <a:rPr kumimoji="1" lang="zh-CN" altLang="en-US" b="1" kern="0" dirty="0">
                <a:solidFill>
                  <a:srgbClr val="000000"/>
                </a:solidFill>
                <a:latin typeface="Tahoma" panose="020B0604030504040204"/>
                <a:ea typeface="宋体" panose="02010600030101010101" pitchFamily="2" charset="-122"/>
              </a:rPr>
              <a:t>而不是基于替换和置换。</a:t>
            </a:r>
            <a:endParaRPr kumimoji="1" lang="en-US" altLang="zh-CN" b="1" kern="0" dirty="0">
              <a:solidFill>
                <a:srgbClr val="000000"/>
              </a:solidFill>
              <a:latin typeface="Tahoma" panose="020B0604030504040204"/>
              <a:ea typeface="宋体" panose="02010600030101010101" pitchFamily="2" charset="-122"/>
            </a:endParaRPr>
          </a:p>
          <a:p>
            <a:pPr marL="897255" lvl="2" indent="0" eaLnBrk="1" hangingPunct="1">
              <a:lnSpc>
                <a:spcPct val="130000"/>
              </a:lnSpc>
              <a:spcBef>
                <a:spcPct val="20000"/>
              </a:spcBef>
              <a:buClr>
                <a:srgbClr val="4768F5"/>
              </a:buClr>
              <a:buSzPct val="60000"/>
              <a:buNone/>
            </a:pPr>
            <a:r>
              <a:rPr kumimoji="1" lang="en-US" altLang="zh-CN" b="1" kern="0" dirty="0">
                <a:solidFill>
                  <a:srgbClr val="000000"/>
                </a:solidFill>
                <a:latin typeface="Tahoma" panose="020B0604030504040204"/>
                <a:ea typeface="宋体" panose="02010600030101010101" pitchFamily="2" charset="-122"/>
              </a:rPr>
              <a:t>2. </a:t>
            </a:r>
            <a:r>
              <a:rPr kumimoji="1" lang="zh-CN" altLang="en-US" b="1" kern="0" dirty="0">
                <a:solidFill>
                  <a:srgbClr val="000000"/>
                </a:solidFill>
                <a:latin typeface="Tahoma" panose="020B0604030504040204"/>
                <a:ea typeface="宋体" panose="02010600030101010101" pitchFamily="2" charset="-122"/>
              </a:rPr>
              <a:t>公钥密码是</a:t>
            </a:r>
            <a:r>
              <a:rPr kumimoji="1" lang="zh-CN" altLang="en-US" b="1" kern="0" dirty="0">
                <a:solidFill>
                  <a:srgbClr val="FF0000"/>
                </a:solidFill>
                <a:latin typeface="Tahoma" panose="020B0604030504040204"/>
                <a:ea typeface="宋体" panose="02010600030101010101" pitchFamily="2" charset="-122"/>
              </a:rPr>
              <a:t>非对称</a:t>
            </a:r>
            <a:r>
              <a:rPr kumimoji="1" lang="zh-CN" altLang="en-US" b="1" kern="0" dirty="0">
                <a:solidFill>
                  <a:srgbClr val="000000"/>
                </a:solidFill>
                <a:latin typeface="Tahoma" panose="020B0604030504040204"/>
                <a:ea typeface="宋体" panose="02010600030101010101" pitchFamily="2" charset="-122"/>
              </a:rPr>
              <a:t>的，它使用两个独立的密钥。</a:t>
            </a:r>
            <a:endParaRPr kumimoji="1" lang="en-US" altLang="zh-CN" b="1" kern="0" dirty="0">
              <a:solidFill>
                <a:srgbClr val="000000"/>
              </a:solidFill>
              <a:latin typeface="Tahoma" panose="020B0604030504040204"/>
              <a:ea typeface="宋体" panose="02010600030101010101" pitchFamily="2" charset="-122"/>
            </a:endParaRPr>
          </a:p>
          <a:p>
            <a:pPr marL="0" lvl="2" indent="487045" defTabSz="0" eaLnBrk="1" hangingPunct="1">
              <a:lnSpc>
                <a:spcPct val="130000"/>
              </a:lnSpc>
              <a:spcBef>
                <a:spcPct val="20000"/>
              </a:spcBef>
              <a:buClr>
                <a:srgbClr val="4768F5"/>
              </a:buClr>
              <a:buSzPct val="60000"/>
              <a:buFont typeface="Wingdings" panose="05000000000000000000" pitchFamily="2" charset="2"/>
              <a:buChar char="q"/>
            </a:pPr>
            <a:r>
              <a:rPr kumimoji="1" lang="zh-CN" altLang="en-US" b="1" kern="0" dirty="0">
                <a:solidFill>
                  <a:srgbClr val="000000"/>
                </a:solidFill>
                <a:latin typeface="Tahoma" panose="020B0604030504040204"/>
                <a:ea typeface="宋体" panose="02010600030101010101" pitchFamily="2" charset="-122"/>
              </a:rPr>
              <a:t>使用两个密钥在消息的保密性、密钥分配和认证领域有着重要意义。</a:t>
            </a:r>
            <a:endParaRPr kumimoji="1" lang="en-US" altLang="zh-CN"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5508104" y="0"/>
            <a:ext cx="36299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eaLnBrk="1" fontAlgn="auto" hangingPunct="1">
              <a:spcAft>
                <a:spcPts val="0"/>
              </a:spcAft>
              <a:defRPr/>
            </a:pPr>
            <a:r>
              <a:rPr lang="zh-CN" altLang="en-US" sz="2000" dirty="0">
                <a:solidFill>
                  <a:srgbClr val="0070C0"/>
                </a:solidFill>
              </a:rPr>
              <a:t>第九章 </a:t>
            </a:r>
            <a:r>
              <a:rPr lang="en-US" altLang="zh-CN" sz="2000" dirty="0">
                <a:solidFill>
                  <a:srgbClr val="0070C0"/>
                </a:solidFill>
              </a:rPr>
              <a:t>– </a:t>
            </a:r>
            <a:r>
              <a:rPr lang="zh-CN" altLang="en-US" sz="2000" dirty="0">
                <a:solidFill>
                  <a:srgbClr val="0070C0"/>
                </a:solidFill>
              </a:rPr>
              <a:t>公钥密码学与</a:t>
            </a:r>
            <a:r>
              <a:rPr lang="en-US" altLang="zh-CN" sz="2000" dirty="0">
                <a:solidFill>
                  <a:srgbClr val="0070C0"/>
                </a:solidFill>
              </a:rPr>
              <a:t>RSA</a:t>
            </a:r>
            <a:endParaRPr lang="en-AU" altLang="zh-CN" sz="2000" dirty="0">
              <a:solidFill>
                <a:srgbClr val="0070C0"/>
              </a:solidFill>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504056"/>
                <a:ext cx="8229600" cy="5877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根据所得的公钥</a:t>
                </a:r>
                <a:r>
                  <a:rPr lang="en-US" altLang="zh-CN" sz="2000" b="1" kern="0" dirty="0">
                    <a:solidFill>
                      <a:srgbClr val="000000"/>
                    </a:solidFill>
                    <a:latin typeface="Tahoma" panose="020B0604030504040204"/>
                    <a:ea typeface="宋体" panose="02010600030101010101" pitchFamily="2" charset="-122"/>
                  </a:rPr>
                  <a:t>PU={7,187}</a:t>
                </a:r>
                <a:r>
                  <a:rPr lang="zh-CN" altLang="en-US" sz="2000" b="1" kern="0" dirty="0">
                    <a:solidFill>
                      <a:srgbClr val="000000"/>
                    </a:solidFill>
                    <a:latin typeface="Tahoma" panose="020B0604030504040204"/>
                    <a:ea typeface="宋体" panose="02010600030101010101" pitchFamily="2" charset="-122"/>
                  </a:rPr>
                  <a:t>，私钥</a:t>
                </a:r>
                <a:r>
                  <a:rPr lang="en-US" altLang="zh-CN" sz="2000" b="1" kern="0" dirty="0">
                    <a:solidFill>
                      <a:srgbClr val="000000"/>
                    </a:solidFill>
                    <a:latin typeface="Tahoma" panose="020B0604030504040204"/>
                    <a:ea typeface="宋体" panose="02010600030101010101" pitchFamily="2" charset="-122"/>
                  </a:rPr>
                  <a:t>PR={23,187}</a:t>
                </a:r>
                <a:r>
                  <a:rPr lang="zh-CN" altLang="en-US" sz="2000" b="1" kern="0" dirty="0">
                    <a:solidFill>
                      <a:srgbClr val="000000"/>
                    </a:solidFill>
                    <a:latin typeface="Tahoma" panose="020B0604030504040204"/>
                    <a:ea typeface="宋体" panose="02010600030101010101" pitchFamily="2" charset="-122"/>
                  </a:rPr>
                  <a:t>，计算输入明文</a:t>
                </a:r>
                <a:r>
                  <a:rPr lang="en-US" altLang="zh-CN" sz="2000" b="1" kern="0" dirty="0">
                    <a:solidFill>
                      <a:srgbClr val="000000"/>
                    </a:solidFill>
                    <a:latin typeface="Tahoma" panose="020B0604030504040204"/>
                    <a:ea typeface="宋体" panose="02010600030101010101" pitchFamily="2" charset="-122"/>
                  </a:rPr>
                  <a:t>M=88</a:t>
                </a:r>
                <a:r>
                  <a:rPr lang="zh-CN" altLang="en-US" sz="2000" b="1" kern="0" dirty="0">
                    <a:solidFill>
                      <a:srgbClr val="000000"/>
                    </a:solidFill>
                    <a:latin typeface="Tahoma" panose="020B0604030504040204"/>
                    <a:ea typeface="宋体" panose="02010600030101010101" pitchFamily="2" charset="-122"/>
                  </a:rPr>
                  <a:t>时这些密钥的使用情况。</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l"/>
                </a:pPr>
                <a:r>
                  <a:rPr lang="zh-CN" altLang="en-US" sz="2000" b="1" kern="0" dirty="0">
                    <a:solidFill>
                      <a:srgbClr val="000000"/>
                    </a:solidFill>
                    <a:latin typeface="Tahoma" panose="020B0604030504040204"/>
                    <a:ea typeface="宋体" panose="02010600030101010101" pitchFamily="2" charset="-122"/>
                  </a:rPr>
                  <a:t>加密时，需计算</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𝑪</m:t>
                    </m:r>
                    <m:r>
                      <a:rPr lang="en-US" altLang="zh-CN" sz="2000" b="1" i="1" kern="0">
                        <a:solidFill>
                          <a:srgbClr val="000000"/>
                        </a:solidFill>
                        <a:latin typeface="Cambria Math" panose="02040503050406030204"/>
                        <a:ea typeface="Cambria Math" panose="02040503050406030204"/>
                      </a:rPr>
                      <m:t>≡</m:t>
                    </m:r>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smtClean="0">
                            <a:solidFill>
                              <a:srgbClr val="000000"/>
                            </a:solidFill>
                            <a:latin typeface="Cambria Math" panose="02040503050406030204"/>
                            <a:ea typeface="Cambria Math" panose="02040503050406030204"/>
                          </a:rPr>
                          <m:t>𝟖𝟖</m:t>
                        </m:r>
                      </m:e>
                      <m:sup>
                        <m:r>
                          <a:rPr lang="en-US" altLang="zh-CN" sz="2000" b="1" i="1" kern="0" smtClean="0">
                            <a:solidFill>
                              <a:srgbClr val="000000"/>
                            </a:solidFill>
                            <a:latin typeface="Cambria Math" panose="02040503050406030204"/>
                            <a:ea typeface="Cambria Math" panose="02040503050406030204"/>
                          </a:rPr>
                          <m:t>𝟕</m:t>
                        </m:r>
                      </m:sup>
                    </m:sSup>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𝒎𝒐𝒅</m:t>
                    </m:r>
                    <m:r>
                      <a:rPr lang="en-US" altLang="zh-CN" sz="2000" b="1" i="1" kern="0">
                        <a:solidFill>
                          <a:srgbClr val="000000"/>
                        </a:solidFill>
                        <a:latin typeface="Cambria Math" panose="02040503050406030204"/>
                        <a:ea typeface="Cambria Math" panose="02040503050406030204"/>
                      </a:rPr>
                      <m:t> </m:t>
                    </m:r>
                    <m:r>
                      <a:rPr lang="en-US" altLang="zh-CN" sz="2000" b="1" i="1" kern="0" smtClean="0">
                        <a:solidFill>
                          <a:srgbClr val="000000"/>
                        </a:solidFill>
                        <a:latin typeface="Cambria Math" panose="02040503050406030204"/>
                        <a:ea typeface="Cambria Math" panose="02040503050406030204"/>
                      </a:rPr>
                      <m:t>𝟏𝟖𝟕</m:t>
                    </m:r>
                    <m:r>
                      <a:rPr lang="en-US" altLang="zh-CN" sz="2000" b="1" i="1" kern="0">
                        <a:solidFill>
                          <a:srgbClr val="000000"/>
                        </a:solidFill>
                        <a:latin typeface="Cambria Math" panose="02040503050406030204"/>
                        <a:ea typeface="Cambria Math" panose="02040503050406030204"/>
                      </a:rPr>
                      <m:t>)</m:t>
                    </m:r>
                  </m:oMath>
                </a14:m>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361950" lvl="2" indent="0" eaLnBrk="1" hangingPunct="1">
                  <a:lnSpc>
                    <a:spcPct val="130000"/>
                  </a:lnSpc>
                  <a:spcBef>
                    <a:spcPct val="20000"/>
                  </a:spcBef>
                  <a:buClr>
                    <a:srgbClr val="4768F5"/>
                  </a:buClr>
                  <a:buSzPct val="60000"/>
                  <a:buNone/>
                </a:pPr>
                <a:r>
                  <a:rPr lang="zh-CN" altLang="en-US" sz="2000" b="1" kern="0" dirty="0">
                    <a:solidFill>
                      <a:srgbClr val="000000"/>
                    </a:solidFill>
                    <a:latin typeface="Tahoma" panose="020B0604030504040204"/>
                    <a:ea typeface="宋体" panose="02010600030101010101" pitchFamily="2" charset="-122"/>
                  </a:rPr>
                  <a:t>利用模算术的性质，可如下计算： </a:t>
                </a:r>
                <a14:m>
                  <m:oMath xmlns:m="http://schemas.openxmlformats.org/officeDocument/2006/math">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a:solidFill>
                              <a:srgbClr val="000000"/>
                            </a:solidFill>
                            <a:latin typeface="Cambria Math" panose="02040503050406030204"/>
                            <a:ea typeface="Cambria Math" panose="02040503050406030204"/>
                          </a:rPr>
                          <m:t>𝟖𝟖</m:t>
                        </m:r>
                      </m:e>
                      <m:sup>
                        <m:r>
                          <a:rPr lang="en-US" altLang="zh-CN" sz="2000" b="1" i="1" kern="0">
                            <a:solidFill>
                              <a:srgbClr val="000000"/>
                            </a:solidFill>
                            <a:latin typeface="Cambria Math" panose="02040503050406030204"/>
                            <a:ea typeface="Cambria Math" panose="02040503050406030204"/>
                          </a:rPr>
                          <m:t>𝟕</m:t>
                        </m:r>
                      </m:sup>
                    </m:sSup>
                    <m:d>
                      <m:dPr>
                        <m:ctrlPr>
                          <a:rPr lang="en-US" altLang="zh-CN" sz="2000" b="1" i="1" kern="0">
                            <a:solidFill>
                              <a:srgbClr val="000000"/>
                            </a:solidFill>
                            <a:latin typeface="Cambria Math" panose="02040503050406030204" pitchFamily="18" charset="0"/>
                            <a:ea typeface="Cambria Math" panose="02040503050406030204"/>
                          </a:rPr>
                        </m:ctrlPr>
                      </m:dPr>
                      <m:e>
                        <m:r>
                          <a:rPr lang="en-US" altLang="zh-CN" sz="2000" b="1" i="1" kern="0">
                            <a:solidFill>
                              <a:srgbClr val="000000"/>
                            </a:solidFill>
                            <a:latin typeface="Cambria Math" panose="02040503050406030204"/>
                            <a:ea typeface="Cambria Math" panose="02040503050406030204"/>
                          </a:rPr>
                          <m:t>𝒎𝒐𝒅</m:t>
                        </m:r>
                        <m:r>
                          <a:rPr lang="en-US" altLang="zh-CN" sz="2000" b="1" i="1" kern="0">
                            <a:solidFill>
                              <a:srgbClr val="000000"/>
                            </a:solidFill>
                            <a:latin typeface="Cambria Math" panose="02040503050406030204"/>
                            <a:ea typeface="Cambria Math" panose="02040503050406030204"/>
                          </a:rPr>
                          <m:t> </m:t>
                        </m:r>
                        <m:r>
                          <a:rPr lang="en-US" altLang="zh-CN" sz="2000" b="1" i="1" kern="0">
                            <a:solidFill>
                              <a:srgbClr val="000000"/>
                            </a:solidFill>
                            <a:latin typeface="Cambria Math" panose="02040503050406030204"/>
                            <a:ea typeface="Cambria Math" panose="02040503050406030204"/>
                          </a:rPr>
                          <m:t>𝟏𝟖𝟕</m:t>
                        </m:r>
                      </m:e>
                    </m:d>
                    <m:r>
                      <a:rPr lang="en-US" altLang="zh-CN" sz="2000" b="1" i="1" kern="0" smtClean="0">
                        <a:solidFill>
                          <a:srgbClr val="000000"/>
                        </a:solidFill>
                        <a:latin typeface="Cambria Math" panose="02040503050406030204"/>
                        <a:ea typeface="Cambria Math" panose="02040503050406030204"/>
                      </a:rPr>
                      <m:t>=</m:t>
                    </m:r>
                    <m:d>
                      <m:dPr>
                        <m:begChr m:val="["/>
                        <m:endChr m:val="]"/>
                        <m:ctrlPr>
                          <a:rPr lang="en-US" altLang="zh-CN" sz="2000" b="1" i="1" kern="0" smtClean="0">
                            <a:solidFill>
                              <a:srgbClr val="000000"/>
                            </a:solidFill>
                            <a:latin typeface="Cambria Math" panose="02040503050406030204" pitchFamily="18" charset="0"/>
                            <a:ea typeface="Cambria Math" panose="02040503050406030204"/>
                          </a:rPr>
                        </m:ctrlPr>
                      </m:dPr>
                      <m:e>
                        <m:r>
                          <a:rPr lang="en-US" altLang="zh-CN" sz="2000" b="1" i="1" kern="0" smtClean="0">
                            <a:solidFill>
                              <a:srgbClr val="000000"/>
                            </a:solidFill>
                            <a:latin typeface="Cambria Math" panose="02040503050406030204"/>
                            <a:ea typeface="Cambria Math" panose="02040503050406030204"/>
                          </a:rPr>
                          <m:t>(</m:t>
                        </m:r>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a:solidFill>
                                  <a:srgbClr val="000000"/>
                                </a:solidFill>
                                <a:latin typeface="Cambria Math" panose="02040503050406030204"/>
                                <a:ea typeface="Cambria Math" panose="02040503050406030204"/>
                              </a:rPr>
                              <m:t>𝟖𝟖</m:t>
                            </m:r>
                          </m:e>
                          <m:sup>
                            <m:r>
                              <a:rPr lang="en-US" altLang="zh-CN" sz="2000" b="1" i="1" kern="0" smtClean="0">
                                <a:solidFill>
                                  <a:srgbClr val="000000"/>
                                </a:solidFill>
                                <a:latin typeface="Cambria Math" panose="02040503050406030204"/>
                                <a:ea typeface="Cambria Math" panose="02040503050406030204"/>
                              </a:rPr>
                              <m:t>𝟒</m:t>
                            </m:r>
                          </m:sup>
                        </m:sSup>
                        <m:r>
                          <a:rPr lang="en-US" altLang="zh-CN" sz="2000" b="1" i="1" kern="0">
                            <a:solidFill>
                              <a:srgbClr val="000000"/>
                            </a:solidFill>
                            <a:latin typeface="Cambria Math" panose="02040503050406030204"/>
                            <a:ea typeface="Cambria Math" panose="02040503050406030204"/>
                          </a:rPr>
                          <m:t>𝒎𝒐𝒅</m:t>
                        </m:r>
                        <m:r>
                          <a:rPr lang="en-US" altLang="zh-CN" sz="2000" b="1" i="1" kern="0">
                            <a:solidFill>
                              <a:srgbClr val="000000"/>
                            </a:solidFill>
                            <a:latin typeface="Cambria Math" panose="02040503050406030204"/>
                            <a:ea typeface="Cambria Math" panose="02040503050406030204"/>
                          </a:rPr>
                          <m:t> </m:t>
                        </m:r>
                        <m:r>
                          <a:rPr lang="en-US" altLang="zh-CN" sz="2000" b="1" i="1" kern="0">
                            <a:solidFill>
                              <a:srgbClr val="000000"/>
                            </a:solidFill>
                            <a:latin typeface="Cambria Math" panose="02040503050406030204"/>
                            <a:ea typeface="Cambria Math" panose="02040503050406030204"/>
                          </a:rPr>
                          <m:t>𝟏𝟖𝟕</m:t>
                        </m:r>
                        <m:r>
                          <a:rPr lang="en-US" altLang="zh-CN" sz="2000" b="1" i="1" kern="0" smtClean="0">
                            <a:solidFill>
                              <a:srgbClr val="000000"/>
                            </a:solidFill>
                            <a:latin typeface="Cambria Math" panose="02040503050406030204"/>
                            <a:ea typeface="Cambria Math" panose="02040503050406030204"/>
                          </a:rPr>
                          <m:t>)×(</m:t>
                        </m:r>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a:solidFill>
                                  <a:srgbClr val="000000"/>
                                </a:solidFill>
                                <a:latin typeface="Cambria Math" panose="02040503050406030204"/>
                                <a:ea typeface="Cambria Math" panose="02040503050406030204"/>
                              </a:rPr>
                              <m:t>𝟖𝟖</m:t>
                            </m:r>
                          </m:e>
                          <m:sup>
                            <m:r>
                              <a:rPr lang="en-US" altLang="zh-CN" sz="2000" b="1" i="1" kern="0" smtClean="0">
                                <a:solidFill>
                                  <a:srgbClr val="000000"/>
                                </a:solidFill>
                                <a:latin typeface="Cambria Math" panose="02040503050406030204"/>
                                <a:ea typeface="Cambria Math" panose="02040503050406030204"/>
                              </a:rPr>
                              <m:t>𝟐</m:t>
                            </m:r>
                          </m:sup>
                        </m:sSup>
                        <m:r>
                          <a:rPr lang="en-US" altLang="zh-CN" sz="2000" b="1" i="1" kern="0">
                            <a:solidFill>
                              <a:srgbClr val="000000"/>
                            </a:solidFill>
                            <a:latin typeface="Cambria Math" panose="02040503050406030204"/>
                            <a:ea typeface="Cambria Math" panose="02040503050406030204"/>
                          </a:rPr>
                          <m:t>𝒎𝒐𝒅</m:t>
                        </m:r>
                        <m:r>
                          <a:rPr lang="en-US" altLang="zh-CN" sz="2000" b="1" i="1" kern="0">
                            <a:solidFill>
                              <a:srgbClr val="000000"/>
                            </a:solidFill>
                            <a:latin typeface="Cambria Math" panose="02040503050406030204"/>
                            <a:ea typeface="Cambria Math" panose="02040503050406030204"/>
                          </a:rPr>
                          <m:t> </m:t>
                        </m:r>
                        <m:r>
                          <a:rPr lang="en-US" altLang="zh-CN" sz="2000" b="1" i="1" kern="0">
                            <a:solidFill>
                              <a:srgbClr val="000000"/>
                            </a:solidFill>
                            <a:latin typeface="Cambria Math" panose="02040503050406030204"/>
                            <a:ea typeface="Cambria Math" panose="02040503050406030204"/>
                          </a:rPr>
                          <m:t>𝟏𝟖𝟕</m:t>
                        </m:r>
                        <m:r>
                          <a:rPr lang="en-US" altLang="zh-CN" sz="2000" b="1" i="1" kern="0" smtClean="0">
                            <a:solidFill>
                              <a:srgbClr val="000000"/>
                            </a:solidFill>
                            <a:latin typeface="Cambria Math" panose="02040503050406030204"/>
                            <a:ea typeface="Cambria Math" panose="02040503050406030204"/>
                          </a:rPr>
                          <m:t>)×(</m:t>
                        </m:r>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a:solidFill>
                                  <a:srgbClr val="000000"/>
                                </a:solidFill>
                                <a:latin typeface="Cambria Math" panose="02040503050406030204"/>
                                <a:ea typeface="Cambria Math" panose="02040503050406030204"/>
                              </a:rPr>
                              <m:t>𝟖𝟖</m:t>
                            </m:r>
                          </m:e>
                          <m:sup>
                            <m:r>
                              <a:rPr lang="en-US" altLang="zh-CN" sz="2000" b="1" i="1" kern="0" smtClean="0">
                                <a:solidFill>
                                  <a:srgbClr val="000000"/>
                                </a:solidFill>
                                <a:latin typeface="Cambria Math" panose="02040503050406030204"/>
                                <a:ea typeface="Cambria Math" panose="02040503050406030204"/>
                              </a:rPr>
                              <m:t>𝟏</m:t>
                            </m:r>
                          </m:sup>
                        </m:sSup>
                        <m:r>
                          <a:rPr lang="en-US" altLang="zh-CN" sz="2000" b="1" i="1" kern="0">
                            <a:solidFill>
                              <a:srgbClr val="000000"/>
                            </a:solidFill>
                            <a:latin typeface="Cambria Math" panose="02040503050406030204"/>
                            <a:ea typeface="Cambria Math" panose="02040503050406030204"/>
                          </a:rPr>
                          <m:t>𝒎𝒐𝒅</m:t>
                        </m:r>
                        <m:r>
                          <a:rPr lang="en-US" altLang="zh-CN" sz="2000" b="1" i="1" kern="0">
                            <a:solidFill>
                              <a:srgbClr val="000000"/>
                            </a:solidFill>
                            <a:latin typeface="Cambria Math" panose="02040503050406030204"/>
                            <a:ea typeface="Cambria Math" panose="02040503050406030204"/>
                          </a:rPr>
                          <m:t> </m:t>
                        </m:r>
                        <m:r>
                          <a:rPr lang="en-US" altLang="zh-CN" sz="2000" b="1" i="1" kern="0">
                            <a:solidFill>
                              <a:srgbClr val="000000"/>
                            </a:solidFill>
                            <a:latin typeface="Cambria Math" panose="02040503050406030204"/>
                            <a:ea typeface="Cambria Math" panose="02040503050406030204"/>
                          </a:rPr>
                          <m:t>𝟏𝟖𝟕</m:t>
                        </m:r>
                        <m:r>
                          <a:rPr lang="en-US" altLang="zh-CN" sz="2000" b="1" i="1" kern="0" smtClean="0">
                            <a:solidFill>
                              <a:srgbClr val="000000"/>
                            </a:solidFill>
                            <a:latin typeface="Cambria Math" panose="02040503050406030204"/>
                            <a:ea typeface="Cambria Math" panose="02040503050406030204"/>
                          </a:rPr>
                          <m:t>)</m:t>
                        </m:r>
                      </m:e>
                    </m:d>
                    <m:r>
                      <a:rPr lang="en-US" altLang="zh-CN" sz="2000" b="1" i="1" kern="0" smtClean="0">
                        <a:solidFill>
                          <a:srgbClr val="000000"/>
                        </a:solidFill>
                        <a:latin typeface="Cambria Math" panose="02040503050406030204"/>
                        <a:ea typeface="Cambria Math" panose="02040503050406030204"/>
                      </a:rPr>
                      <m:t>𝒎𝒐𝒅</m:t>
                    </m:r>
                    <m:r>
                      <a:rPr lang="en-US" altLang="zh-CN" sz="2000" b="1" i="1" kern="0" smtClean="0">
                        <a:solidFill>
                          <a:srgbClr val="000000"/>
                        </a:solidFill>
                        <a:latin typeface="Cambria Math" panose="02040503050406030204"/>
                        <a:ea typeface="Cambria Math" panose="02040503050406030204"/>
                      </a:rPr>
                      <m:t> </m:t>
                    </m:r>
                    <m:r>
                      <a:rPr lang="en-US" altLang="zh-CN" sz="2000" b="1" i="1" kern="0" smtClean="0">
                        <a:solidFill>
                          <a:srgbClr val="000000"/>
                        </a:solidFill>
                        <a:latin typeface="Cambria Math" panose="02040503050406030204"/>
                        <a:ea typeface="Cambria Math" panose="02040503050406030204"/>
                      </a:rPr>
                      <m:t>𝟏𝟖𝟕</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𝟏𝟏</m:t>
                    </m:r>
                  </m:oMath>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l"/>
                </a:pPr>
                <a:r>
                  <a:rPr lang="zh-CN" altLang="en-US" sz="2000" b="1" kern="0" dirty="0">
                    <a:solidFill>
                      <a:srgbClr val="000000"/>
                    </a:solidFill>
                    <a:latin typeface="Tahoma" panose="020B0604030504040204"/>
                    <a:ea typeface="宋体" panose="02010600030101010101" pitchFamily="2" charset="-122"/>
                  </a:rPr>
                  <a:t>解密时，计算</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𝑴</m:t>
                    </m:r>
                    <m:r>
                      <a:rPr lang="en-US" altLang="zh-CN" sz="2000" b="1" i="1" kern="0">
                        <a:solidFill>
                          <a:srgbClr val="000000"/>
                        </a:solidFill>
                        <a:latin typeface="Cambria Math" panose="02040503050406030204"/>
                        <a:ea typeface="Cambria Math" panose="02040503050406030204"/>
                      </a:rPr>
                      <m:t>≡</m:t>
                    </m:r>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smtClean="0">
                            <a:solidFill>
                              <a:srgbClr val="000000"/>
                            </a:solidFill>
                            <a:latin typeface="Cambria Math" panose="02040503050406030204"/>
                            <a:ea typeface="Cambria Math" panose="02040503050406030204"/>
                          </a:rPr>
                          <m:t>𝟏𝟏</m:t>
                        </m:r>
                      </m:e>
                      <m:sup>
                        <m:r>
                          <a:rPr lang="en-US" altLang="zh-CN" sz="2000" b="1" i="1" kern="0" smtClean="0">
                            <a:solidFill>
                              <a:srgbClr val="000000"/>
                            </a:solidFill>
                            <a:latin typeface="Cambria Math" panose="02040503050406030204"/>
                            <a:ea typeface="Cambria Math" panose="02040503050406030204"/>
                          </a:rPr>
                          <m:t>𝟐𝟑</m:t>
                        </m:r>
                      </m:sup>
                    </m:sSup>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𝒎𝒐𝒅</m:t>
                    </m:r>
                    <m:r>
                      <a:rPr lang="en-US" altLang="zh-CN" sz="2000" b="1" i="1" kern="0">
                        <a:solidFill>
                          <a:srgbClr val="000000"/>
                        </a:solidFill>
                        <a:latin typeface="Cambria Math" panose="02040503050406030204"/>
                        <a:ea typeface="Cambria Math" panose="02040503050406030204"/>
                      </a:rPr>
                      <m:t> </m:t>
                    </m:r>
                    <m:r>
                      <a:rPr lang="en-US" altLang="zh-CN" sz="2000" b="1" i="1" kern="0">
                        <a:solidFill>
                          <a:srgbClr val="000000"/>
                        </a:solidFill>
                        <a:latin typeface="Cambria Math" panose="02040503050406030204"/>
                        <a:ea typeface="Cambria Math" panose="02040503050406030204"/>
                      </a:rPr>
                      <m:t>𝟏𝟖𝟕</m:t>
                    </m:r>
                    <m:r>
                      <a:rPr lang="en-US" altLang="zh-CN" sz="2000" b="1" i="1" kern="0">
                        <a:solidFill>
                          <a:srgbClr val="000000"/>
                        </a:solidFill>
                        <a:latin typeface="Cambria Math" panose="02040503050406030204"/>
                        <a:ea typeface="Cambria Math" panose="02040503050406030204"/>
                      </a:rPr>
                      <m:t>)</m:t>
                    </m:r>
                  </m:oMath>
                </a14:m>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504056"/>
                <a:ext cx="8229600" cy="5877272"/>
              </a:xfrm>
              <a:prstGeom prst="rect">
                <a:avLst/>
              </a:prstGeom>
              <a:blipFill rotWithShape="1">
                <a:blip r:embed="rId1"/>
                <a:stretch>
                  <a:fillRect l="-2" t="-9" r="2" b="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7308304" y="0"/>
            <a:ext cx="18297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9.2 RSA</a:t>
            </a:r>
            <a:r>
              <a:rPr lang="zh-CN" altLang="en-US" sz="2000" dirty="0">
                <a:solidFill>
                  <a:srgbClr val="4F56AD"/>
                </a:solidFill>
                <a:latin typeface="黑体" panose="02010609060101010101" pitchFamily="49" charset="-122"/>
              </a:rPr>
              <a:t>算法</a:t>
            </a:r>
            <a:endParaRPr lang="zh-CN" altLang="en-US" sz="2000" dirty="0">
              <a:solidFill>
                <a:srgbClr val="4F56AD"/>
              </a:solidFill>
              <a:latin typeface="黑体" panose="02010609060101010101" pitchFamily="49"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450" y="3933056"/>
            <a:ext cx="7963694" cy="2213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582344" y="504056"/>
            <a:ext cx="4114800" cy="5877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latin typeface="Tahoma" panose="020B0604030504040204"/>
                <a:ea typeface="宋体" panose="02010600030101010101" pitchFamily="2" charset="-122"/>
              </a:rPr>
              <a:t>RSA</a:t>
            </a:r>
            <a:r>
              <a:rPr lang="zh-CN" altLang="en-US" sz="2000" b="1" kern="0" dirty="0">
                <a:solidFill>
                  <a:srgbClr val="000000"/>
                </a:solidFill>
                <a:latin typeface="Tahoma" panose="020B0604030504040204"/>
                <a:ea typeface="宋体" panose="02010600030101010101" pitchFamily="2" charset="-122"/>
              </a:rPr>
              <a:t>的加、解密的一般过程</a:t>
            </a: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7308304" y="0"/>
            <a:ext cx="18297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9.2 RSA</a:t>
            </a:r>
            <a:r>
              <a:rPr lang="zh-CN" altLang="en-US" sz="2000" dirty="0">
                <a:solidFill>
                  <a:srgbClr val="4F56AD"/>
                </a:solidFill>
                <a:latin typeface="黑体" panose="02010609060101010101" pitchFamily="49" charset="-122"/>
              </a:rPr>
              <a:t>算法</a:t>
            </a:r>
            <a:endParaRPr lang="zh-CN" altLang="en-US" sz="2000" dirty="0">
              <a:solidFill>
                <a:srgbClr val="4F56AD"/>
              </a:solidFill>
              <a:latin typeface="黑体" panose="02010609060101010101" pitchFamily="49" charset="-122"/>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520" y="131927"/>
            <a:ext cx="3181350" cy="625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260648"/>
                <a:ext cx="8229600" cy="619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457200" lvl="0" indent="-457200" eaLnBrk="1" hangingPunct="1">
                  <a:lnSpc>
                    <a:spcPct val="120000"/>
                  </a:lnSpc>
                  <a:spcBef>
                    <a:spcPct val="20000"/>
                  </a:spcBef>
                  <a:buClr>
                    <a:srgbClr val="40458C"/>
                  </a:buClr>
                  <a:buSzTx/>
                  <a:buFont typeface="+mj-lt"/>
                  <a:buAutoNum type="arabicPeriod" startAt="2"/>
                </a:pPr>
                <a:r>
                  <a:rPr lang="zh-CN" altLang="en-US" sz="2400" kern="0" dirty="0">
                    <a:solidFill>
                      <a:srgbClr val="E24C05"/>
                    </a:solidFill>
                    <a:latin typeface="Tahoma" panose="020B0604030504040204"/>
                  </a:rPr>
                  <a:t>计算方面的问题</a:t>
                </a:r>
                <a:endParaRPr lang="en-US" altLang="zh-CN" sz="2000" b="1" kern="0" dirty="0">
                  <a:solidFill>
                    <a:srgbClr val="000000"/>
                  </a:solidFill>
                  <a:latin typeface="Tahoma" panose="020B0604030504040204"/>
                  <a:ea typeface="宋体" panose="02010600030101010101" pitchFamily="2" charset="-122"/>
                </a:endParaRPr>
              </a:p>
              <a:p>
                <a:pPr marL="80200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讨论</a:t>
                </a:r>
                <a:r>
                  <a:rPr lang="en-US" altLang="zh-CN" sz="2000" b="1" kern="0" dirty="0">
                    <a:solidFill>
                      <a:srgbClr val="000000"/>
                    </a:solidFill>
                    <a:latin typeface="Tahoma" panose="020B0604030504040204"/>
                    <a:ea typeface="宋体" panose="02010600030101010101" pitchFamily="2" charset="-122"/>
                  </a:rPr>
                  <a:t>RSA</a:t>
                </a:r>
                <a:r>
                  <a:rPr lang="zh-CN" altLang="en-US" sz="2000" b="1" kern="0" dirty="0">
                    <a:solidFill>
                      <a:srgbClr val="000000"/>
                    </a:solidFill>
                    <a:latin typeface="Tahoma" panose="020B0604030504040204"/>
                    <a:ea typeface="宋体" panose="02010600030101010101" pitchFamily="2" charset="-122"/>
                  </a:rPr>
                  <a:t>的计算复杂性问题，它实际上包括两个方面的问题：加密</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解密和密钥产生。</a:t>
                </a:r>
                <a:endParaRPr lang="en-US" altLang="zh-CN" sz="2000" b="1" kern="0" dirty="0">
                  <a:solidFill>
                    <a:srgbClr val="000000"/>
                  </a:solidFill>
                  <a:latin typeface="Tahoma" panose="020B0604030504040204"/>
                  <a:ea typeface="宋体" panose="02010600030101010101" pitchFamily="2" charset="-122"/>
                </a:endParaRPr>
              </a:p>
              <a:p>
                <a:pPr marL="630555" lvl="1" indent="-271780" eaLnBrk="1" hangingPunct="1">
                  <a:lnSpc>
                    <a:spcPct val="120000"/>
                  </a:lnSpc>
                  <a:spcBef>
                    <a:spcPct val="20000"/>
                  </a:spcBef>
                  <a:buClr>
                    <a:srgbClr val="40458C"/>
                  </a:buClr>
                  <a:buSzPct val="90000"/>
                  <a:buFont typeface="Wingdings" panose="05000000000000000000" pitchFamily="2" charset="2"/>
                  <a:buChar char="Ø"/>
                </a:pPr>
                <a:r>
                  <a:rPr lang="zh-CN" altLang="en-US" sz="2000" kern="0" dirty="0">
                    <a:solidFill>
                      <a:srgbClr val="40458C"/>
                    </a:solidFill>
                    <a:latin typeface="+mn-ea"/>
                  </a:rPr>
                  <a:t>模算术里的求幂运算：</a:t>
                </a:r>
                <a:endParaRPr lang="en-US" altLang="zh-CN" sz="2000" b="1" kern="0" dirty="0">
                  <a:solidFill>
                    <a:srgbClr val="000000"/>
                  </a:solidFill>
                  <a:latin typeface="Tahoma" panose="020B0604030504040204"/>
                  <a:ea typeface="宋体" panose="02010600030101010101" pitchFamily="2" charset="-122"/>
                </a:endParaRPr>
              </a:p>
              <a:p>
                <a:pPr marL="89725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在</a:t>
                </a:r>
                <a:r>
                  <a:rPr lang="en-US" altLang="zh-CN" sz="2000" b="1" kern="0" dirty="0">
                    <a:solidFill>
                      <a:srgbClr val="000000"/>
                    </a:solidFill>
                    <a:latin typeface="Tahoma" panose="020B0604030504040204"/>
                    <a:ea typeface="宋体" panose="02010600030101010101" pitchFamily="2" charset="-122"/>
                  </a:rPr>
                  <a:t>RSA</a:t>
                </a:r>
                <a:r>
                  <a:rPr lang="zh-CN" altLang="en-US" sz="2000" b="1" kern="0" dirty="0">
                    <a:solidFill>
                      <a:srgbClr val="000000"/>
                    </a:solidFill>
                    <a:latin typeface="Tahoma" panose="020B0604030504040204"/>
                    <a:ea typeface="宋体" panose="02010600030101010101" pitchFamily="2" charset="-122"/>
                  </a:rPr>
                  <a:t>中，加密和解密都需要计算某整数的模</a:t>
                </a:r>
                <a:r>
                  <a:rPr lang="en-US" altLang="zh-CN" sz="2000" b="1" kern="0" dirty="0">
                    <a:solidFill>
                      <a:srgbClr val="000000"/>
                    </a:solidFill>
                    <a:latin typeface="Tahoma" panose="020B0604030504040204"/>
                    <a:ea typeface="宋体" panose="02010600030101010101" pitchFamily="2" charset="-122"/>
                  </a:rPr>
                  <a:t>n</a:t>
                </a:r>
                <a:r>
                  <a:rPr lang="zh-CN" altLang="en-US" sz="2000" b="1" kern="0" dirty="0">
                    <a:solidFill>
                      <a:srgbClr val="000000"/>
                    </a:solidFill>
                    <a:latin typeface="Tahoma" panose="020B0604030504040204"/>
                    <a:ea typeface="宋体" panose="02010600030101010101" pitchFamily="2" charset="-122"/>
                  </a:rPr>
                  <a:t>整数次幂，可利用模算术的下列性质来计算模幂运算：</a:t>
                </a:r>
                <a:endParaRPr lang="en-US" altLang="zh-CN" sz="2000" b="1" kern="0" dirty="0">
                  <a:solidFill>
                    <a:srgbClr val="000000"/>
                  </a:solidFill>
                  <a:latin typeface="Tahoma" panose="020B0604030504040204"/>
                  <a:ea typeface="宋体" panose="02010600030101010101" pitchFamily="2" charset="-122"/>
                </a:endParaRPr>
              </a:p>
              <a:p>
                <a:pPr marL="0" lvl="2" indent="0" eaLnBrk="1" hangingPunct="1">
                  <a:lnSpc>
                    <a:spcPct val="130000"/>
                  </a:lnSpc>
                  <a:spcBef>
                    <a:spcPct val="20000"/>
                  </a:spcBef>
                  <a:buClr>
                    <a:srgbClr val="4768F5"/>
                  </a:buClr>
                  <a:buSzPct val="60000"/>
                  <a:buNone/>
                </a:pPr>
                <a:r>
                  <a:rPr lang="en-US" altLang="zh-CN" sz="2000" b="1" kern="0" dirty="0">
                    <a:solidFill>
                      <a:srgbClr val="000000"/>
                    </a:solidFill>
                    <a:ea typeface="宋体" panose="02010600030101010101" pitchFamily="2" charset="-122"/>
                  </a:rPr>
                  <a:t>                     </a:t>
                </a:r>
                <a14:m>
                  <m:oMath xmlns:m="http://schemas.openxmlformats.org/officeDocument/2006/math">
                    <m:d>
                      <m:dPr>
                        <m:begChr m:val="["/>
                        <m:endChr m:val="]"/>
                        <m:ctrlPr>
                          <a:rPr lang="en-US" altLang="zh-CN" sz="2000" b="1" i="1" kern="0" smtClean="0">
                            <a:solidFill>
                              <a:srgbClr val="000000"/>
                            </a:solidFill>
                            <a:latin typeface="Cambria Math" panose="02040503050406030204" pitchFamily="18" charset="0"/>
                            <a:ea typeface="宋体" panose="02010600030101010101" pitchFamily="2" charset="-122"/>
                          </a:rPr>
                        </m:ctrlPr>
                      </m:dPr>
                      <m:e>
                        <m:d>
                          <m:dPr>
                            <m:ctrlPr>
                              <a:rPr lang="en-US" altLang="zh-CN" sz="2000" b="1" i="1" kern="0" smtClean="0">
                                <a:solidFill>
                                  <a:srgbClr val="000000"/>
                                </a:solidFill>
                                <a:latin typeface="Cambria Math" panose="02040503050406030204" pitchFamily="18" charset="0"/>
                                <a:ea typeface="宋体" panose="02010600030101010101" pitchFamily="2" charset="-122"/>
                              </a:rPr>
                            </m:ctrlPr>
                          </m:dPr>
                          <m:e>
                            <m:r>
                              <a:rPr lang="en-US" altLang="zh-CN" sz="2000" b="1" i="1" kern="0" smtClean="0">
                                <a:solidFill>
                                  <a:srgbClr val="000000"/>
                                </a:solidFill>
                                <a:latin typeface="Cambria Math" panose="02040503050406030204"/>
                                <a:ea typeface="宋体" panose="02010600030101010101" pitchFamily="2" charset="-122"/>
                              </a:rPr>
                              <m:t>𝒂</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𝒎𝒐𝒅</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𝒏</m:t>
                            </m:r>
                          </m:e>
                        </m:d>
                        <m:r>
                          <a:rPr lang="en-US" altLang="zh-CN" sz="2000" b="1" i="1" kern="0" smtClean="0">
                            <a:solidFill>
                              <a:srgbClr val="000000"/>
                            </a:solidFill>
                            <a:latin typeface="Cambria Math" panose="02040503050406030204"/>
                            <a:ea typeface="Cambria Math" panose="02040503050406030204"/>
                          </a:rPr>
                          <m:t>×</m:t>
                        </m:r>
                        <m:d>
                          <m:dPr>
                            <m:ctrlPr>
                              <a:rPr lang="en-US" altLang="zh-CN" sz="2000" b="1" i="1" kern="0" smtClean="0">
                                <a:solidFill>
                                  <a:srgbClr val="000000"/>
                                </a:solidFill>
                                <a:latin typeface="Cambria Math" panose="02040503050406030204" pitchFamily="18" charset="0"/>
                                <a:ea typeface="Cambria Math" panose="02040503050406030204"/>
                              </a:rPr>
                            </m:ctrlPr>
                          </m:dPr>
                          <m:e>
                            <m:r>
                              <a:rPr lang="en-US" altLang="zh-CN" sz="2000" b="1" i="1" kern="0" smtClean="0">
                                <a:solidFill>
                                  <a:srgbClr val="000000"/>
                                </a:solidFill>
                                <a:latin typeface="Cambria Math" panose="02040503050406030204"/>
                                <a:ea typeface="Cambria Math" panose="02040503050406030204"/>
                              </a:rPr>
                              <m:t>𝒃</m:t>
                            </m:r>
                            <m:r>
                              <a:rPr lang="en-US" altLang="zh-CN" sz="2000" b="1" i="1" kern="0" smtClean="0">
                                <a:solidFill>
                                  <a:srgbClr val="000000"/>
                                </a:solidFill>
                                <a:latin typeface="Cambria Math" panose="02040503050406030204"/>
                                <a:ea typeface="Cambria Math" panose="02040503050406030204"/>
                              </a:rPr>
                              <m:t> </m:t>
                            </m:r>
                            <m:r>
                              <a:rPr lang="en-US" altLang="zh-CN" sz="2000" b="1" i="1" kern="0" smtClean="0">
                                <a:solidFill>
                                  <a:srgbClr val="000000"/>
                                </a:solidFill>
                                <a:latin typeface="Cambria Math" panose="02040503050406030204"/>
                                <a:ea typeface="Cambria Math" panose="02040503050406030204"/>
                              </a:rPr>
                              <m:t>𝒎𝒐𝒅</m:t>
                            </m:r>
                            <m:r>
                              <a:rPr lang="en-US" altLang="zh-CN" sz="2000" b="1" i="1" kern="0" smtClean="0">
                                <a:solidFill>
                                  <a:srgbClr val="000000"/>
                                </a:solidFill>
                                <a:latin typeface="Cambria Math" panose="02040503050406030204"/>
                                <a:ea typeface="Cambria Math" panose="02040503050406030204"/>
                              </a:rPr>
                              <m:t> </m:t>
                            </m:r>
                            <m:r>
                              <a:rPr lang="en-US" altLang="zh-CN" sz="2000" b="1" i="1" kern="0" smtClean="0">
                                <a:solidFill>
                                  <a:srgbClr val="000000"/>
                                </a:solidFill>
                                <a:latin typeface="Cambria Math" panose="02040503050406030204"/>
                                <a:ea typeface="Cambria Math" panose="02040503050406030204"/>
                              </a:rPr>
                              <m:t>𝒏</m:t>
                            </m:r>
                          </m:e>
                        </m:d>
                      </m:e>
                    </m:d>
                    <m:r>
                      <a:rPr lang="en-US" altLang="zh-CN" sz="2000" b="1" i="1" kern="0" smtClean="0">
                        <a:solidFill>
                          <a:srgbClr val="000000"/>
                        </a:solidFill>
                        <a:latin typeface="Cambria Math" panose="02040503050406030204"/>
                        <a:ea typeface="Cambria Math" panose="02040503050406030204"/>
                      </a:rPr>
                      <m:t> </m:t>
                    </m:r>
                    <m:r>
                      <a:rPr lang="en-US" altLang="zh-CN" sz="2000" b="1" i="1" kern="0" smtClean="0">
                        <a:solidFill>
                          <a:srgbClr val="000000"/>
                        </a:solidFill>
                        <a:latin typeface="Cambria Math" panose="02040503050406030204"/>
                        <a:ea typeface="Cambria Math" panose="02040503050406030204"/>
                      </a:rPr>
                      <m:t>𝒎𝒐𝒅</m:t>
                    </m:r>
                    <m:r>
                      <a:rPr lang="en-US" altLang="zh-CN" sz="2000" b="1" i="1" kern="0" smtClean="0">
                        <a:solidFill>
                          <a:srgbClr val="000000"/>
                        </a:solidFill>
                        <a:latin typeface="Cambria Math" panose="02040503050406030204"/>
                        <a:ea typeface="Cambria Math" panose="02040503050406030204"/>
                      </a:rPr>
                      <m:t> </m:t>
                    </m:r>
                    <m:r>
                      <a:rPr lang="en-US" altLang="zh-CN" sz="2000" b="1" i="1" kern="0" smtClean="0">
                        <a:solidFill>
                          <a:srgbClr val="000000"/>
                        </a:solidFill>
                        <a:latin typeface="Cambria Math" panose="02040503050406030204"/>
                        <a:ea typeface="Cambria Math" panose="02040503050406030204"/>
                      </a:rPr>
                      <m:t>𝒏</m:t>
                    </m:r>
                    <m:r>
                      <a:rPr lang="en-US" altLang="zh-CN" sz="2000" b="1" i="1" kern="0" smtClean="0">
                        <a:solidFill>
                          <a:srgbClr val="000000"/>
                        </a:solidFill>
                        <a:latin typeface="Cambria Math" panose="02040503050406030204"/>
                        <a:ea typeface="Cambria Math" panose="02040503050406030204"/>
                      </a:rPr>
                      <m:t>=</m:t>
                    </m:r>
                    <m:d>
                      <m:dPr>
                        <m:ctrlPr>
                          <a:rPr lang="en-US" altLang="zh-CN" sz="2000" b="1" i="1" kern="0" smtClean="0">
                            <a:solidFill>
                              <a:srgbClr val="000000"/>
                            </a:solidFill>
                            <a:latin typeface="Cambria Math" panose="02040503050406030204" pitchFamily="18" charset="0"/>
                            <a:ea typeface="Cambria Math" panose="02040503050406030204"/>
                          </a:rPr>
                        </m:ctrlPr>
                      </m:dPr>
                      <m:e>
                        <m:r>
                          <a:rPr lang="en-US" altLang="zh-CN" sz="2000" b="1" i="1" kern="0" smtClean="0">
                            <a:solidFill>
                              <a:srgbClr val="000000"/>
                            </a:solidFill>
                            <a:latin typeface="Cambria Math" panose="02040503050406030204"/>
                            <a:ea typeface="Cambria Math" panose="02040503050406030204"/>
                          </a:rPr>
                          <m:t>𝒂</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𝒃</m:t>
                        </m:r>
                      </m:e>
                    </m:d>
                    <m:r>
                      <a:rPr lang="en-US" altLang="zh-CN" sz="2000" b="1" i="1" kern="0" smtClean="0">
                        <a:solidFill>
                          <a:srgbClr val="000000"/>
                        </a:solidFill>
                        <a:latin typeface="Cambria Math" panose="02040503050406030204"/>
                        <a:ea typeface="Cambria Math" panose="02040503050406030204"/>
                      </a:rPr>
                      <m:t> </m:t>
                    </m:r>
                    <m:r>
                      <a:rPr lang="en-US" altLang="zh-CN" sz="2000" b="1" i="1" kern="0" smtClean="0">
                        <a:solidFill>
                          <a:srgbClr val="000000"/>
                        </a:solidFill>
                        <a:latin typeface="Cambria Math" panose="02040503050406030204"/>
                        <a:ea typeface="Cambria Math" panose="02040503050406030204"/>
                      </a:rPr>
                      <m:t>𝒎𝒐𝒅</m:t>
                    </m:r>
                    <m:r>
                      <a:rPr lang="en-US" altLang="zh-CN" sz="2000" b="1" i="1" kern="0" smtClean="0">
                        <a:solidFill>
                          <a:srgbClr val="000000"/>
                        </a:solidFill>
                        <a:latin typeface="Cambria Math" panose="02040503050406030204"/>
                        <a:ea typeface="Cambria Math" panose="02040503050406030204"/>
                      </a:rPr>
                      <m:t> </m:t>
                    </m:r>
                    <m:r>
                      <a:rPr lang="en-US" altLang="zh-CN" sz="2000" b="1" i="1" kern="0" smtClean="0">
                        <a:solidFill>
                          <a:srgbClr val="000000"/>
                        </a:solidFill>
                        <a:latin typeface="Cambria Math" panose="02040503050406030204"/>
                        <a:ea typeface="Cambria Math" panose="02040503050406030204"/>
                      </a:rPr>
                      <m:t>𝒏</m:t>
                    </m:r>
                  </m:oMath>
                </a14:m>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zh-CN" altLang="en-US" sz="2000" b="1" kern="0" dirty="0">
                    <a:solidFill>
                      <a:srgbClr val="000000"/>
                    </a:solidFill>
                    <a:latin typeface="Tahoma" panose="020B0604030504040204"/>
                    <a:ea typeface="宋体" panose="02010600030101010101" pitchFamily="2" charset="-122"/>
                  </a:rPr>
                  <a:t>这样，将中间结果对</a:t>
                </a:r>
                <a:r>
                  <a:rPr lang="en-US" altLang="zh-CN" sz="2000" b="1" kern="0" dirty="0">
                    <a:solidFill>
                      <a:srgbClr val="000000"/>
                    </a:solidFill>
                    <a:latin typeface="Tahoma" panose="020B0604030504040204"/>
                    <a:ea typeface="宋体" panose="02010600030101010101" pitchFamily="2" charset="-122"/>
                  </a:rPr>
                  <a:t>n</a:t>
                </a:r>
                <a:r>
                  <a:rPr lang="zh-CN" altLang="en-US" sz="2000" b="1" kern="0" dirty="0">
                    <a:solidFill>
                      <a:srgbClr val="000000"/>
                    </a:solidFill>
                    <a:latin typeface="Tahoma" panose="020B0604030504040204"/>
                    <a:ea typeface="宋体" panose="02010600030101010101" pitchFamily="2" charset="-122"/>
                  </a:rPr>
                  <a:t>取模，这使得计算切实可行。</a:t>
                </a:r>
                <a:endParaRPr lang="en-US" altLang="zh-CN" sz="2000" b="1" kern="0" dirty="0">
                  <a:solidFill>
                    <a:srgbClr val="000000"/>
                  </a:solidFill>
                  <a:latin typeface="Tahoma" panose="020B0604030504040204"/>
                  <a:ea typeface="宋体" panose="02010600030101010101" pitchFamily="2" charset="-122"/>
                </a:endParaRPr>
              </a:p>
              <a:p>
                <a:pPr marL="802005" lvl="2" indent="-452755"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因为</a:t>
                </a:r>
                <a:r>
                  <a:rPr lang="en-US" altLang="zh-CN" sz="2000" b="1" kern="0" dirty="0">
                    <a:solidFill>
                      <a:srgbClr val="000000"/>
                    </a:solidFill>
                    <a:latin typeface="Tahoma" panose="020B0604030504040204"/>
                    <a:ea typeface="宋体" panose="02010600030101010101" pitchFamily="2" charset="-122"/>
                  </a:rPr>
                  <a:t>RSA</a:t>
                </a:r>
                <a:r>
                  <a:rPr lang="zh-CN" altLang="en-US" sz="2000" b="1" kern="0" dirty="0">
                    <a:solidFill>
                      <a:srgbClr val="000000"/>
                    </a:solidFill>
                    <a:latin typeface="Tahoma" panose="020B0604030504040204"/>
                    <a:ea typeface="宋体" panose="02010600030101010101" pitchFamily="2" charset="-122"/>
                  </a:rPr>
                  <a:t>中所用到的指数很大，所以还应考虑幂运算的效率问题。</a:t>
                </a:r>
                <a:endParaRPr lang="en-US" altLang="zh-CN" sz="2000" b="1" kern="0" dirty="0">
                  <a:solidFill>
                    <a:srgbClr val="000000"/>
                  </a:solidFill>
                  <a:latin typeface="Tahoma" panose="020B0604030504040204"/>
                  <a:ea typeface="宋体" panose="02010600030101010101" pitchFamily="2" charset="-122"/>
                </a:endParaRPr>
              </a:p>
              <a:p>
                <a:pPr marL="897255" lvl="2" indent="0" eaLnBrk="1" hangingPunct="1">
                  <a:lnSpc>
                    <a:spcPct val="130000"/>
                  </a:lnSpc>
                  <a:spcBef>
                    <a:spcPct val="20000"/>
                  </a:spcBef>
                  <a:buClr>
                    <a:srgbClr val="4768F5"/>
                  </a:buClr>
                  <a:buSzPct val="60000"/>
                  <a:buNone/>
                </a:pPr>
                <a:r>
                  <a:rPr lang="zh-CN" altLang="en-US" sz="2000" b="1" kern="0" dirty="0">
                    <a:solidFill>
                      <a:srgbClr val="000000"/>
                    </a:solidFill>
                    <a:latin typeface="Tahoma" panose="020B0604030504040204"/>
                    <a:ea typeface="宋体" panose="02010600030101010101" pitchFamily="2" charset="-122"/>
                  </a:rPr>
                  <a:t>若重复计算每个中间结果的平方，得到</a:t>
                </a:r>
                <a14:m>
                  <m:oMath xmlns:m="http://schemas.openxmlformats.org/officeDocument/2006/math">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a:solidFill>
                              <a:srgbClr val="000000"/>
                            </a:solidFill>
                            <a:latin typeface="Cambria Math" panose="02040503050406030204"/>
                            <a:ea typeface="Cambria Math" panose="02040503050406030204"/>
                          </a:rPr>
                          <m:t>𝒙</m:t>
                        </m:r>
                      </m:e>
                      <m:sup>
                        <m:r>
                          <a:rPr lang="en-US" altLang="zh-CN" sz="2000" b="1" i="1" kern="0" smtClean="0">
                            <a:solidFill>
                              <a:srgbClr val="000000"/>
                            </a:solidFill>
                            <a:latin typeface="Cambria Math" panose="02040503050406030204"/>
                            <a:ea typeface="Cambria Math" panose="02040503050406030204"/>
                          </a:rPr>
                          <m:t>𝟐</m:t>
                        </m:r>
                      </m:sup>
                    </m:sSup>
                  </m:oMath>
                </a14:m>
                <a:r>
                  <a:rPr lang="zh-CN" altLang="en-US" sz="2000" b="1" kern="0" dirty="0">
                    <a:solidFill>
                      <a:srgbClr val="000000"/>
                    </a:solidFill>
                    <a:latin typeface="Tahoma" panose="020B0604030504040204"/>
                    <a:ea typeface="宋体" panose="02010600030101010101" pitchFamily="2" charset="-122"/>
                  </a:rPr>
                  <a:t>，</a:t>
                </a:r>
                <a14:m>
                  <m:oMath xmlns:m="http://schemas.openxmlformats.org/officeDocument/2006/math">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a:solidFill>
                              <a:srgbClr val="000000"/>
                            </a:solidFill>
                            <a:latin typeface="Cambria Math" panose="02040503050406030204"/>
                            <a:ea typeface="Cambria Math" panose="02040503050406030204"/>
                          </a:rPr>
                          <m:t>𝒙</m:t>
                        </m:r>
                      </m:e>
                      <m:sup>
                        <m:r>
                          <a:rPr lang="en-US" altLang="zh-CN" sz="2000" b="1" i="1" kern="0" smtClean="0">
                            <a:solidFill>
                              <a:srgbClr val="000000"/>
                            </a:solidFill>
                            <a:latin typeface="Cambria Math" panose="02040503050406030204"/>
                            <a:ea typeface="Cambria Math" panose="02040503050406030204"/>
                          </a:rPr>
                          <m:t>𝟒</m:t>
                        </m:r>
                      </m:sup>
                    </m:sSup>
                  </m:oMath>
                </a14:m>
                <a:r>
                  <a:rPr lang="zh-CN" altLang="en-US" sz="2000" b="1" kern="0" dirty="0">
                    <a:solidFill>
                      <a:srgbClr val="000000"/>
                    </a:solidFill>
                    <a:latin typeface="Tahoma" panose="020B0604030504040204"/>
                    <a:ea typeface="宋体" panose="02010600030101010101" pitchFamily="2" charset="-122"/>
                  </a:rPr>
                  <a:t>，</a:t>
                </a:r>
                <a14:m>
                  <m:oMath xmlns:m="http://schemas.openxmlformats.org/officeDocument/2006/math">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a:solidFill>
                              <a:srgbClr val="000000"/>
                            </a:solidFill>
                            <a:latin typeface="Cambria Math" panose="02040503050406030204"/>
                            <a:ea typeface="Cambria Math" panose="02040503050406030204"/>
                          </a:rPr>
                          <m:t>𝒙</m:t>
                        </m:r>
                      </m:e>
                      <m:sup>
                        <m:r>
                          <a:rPr lang="en-US" altLang="zh-CN" sz="2000" b="1" i="1" kern="0" smtClean="0">
                            <a:solidFill>
                              <a:srgbClr val="000000"/>
                            </a:solidFill>
                            <a:latin typeface="Cambria Math" panose="02040503050406030204"/>
                            <a:ea typeface="Cambria Math" panose="02040503050406030204"/>
                          </a:rPr>
                          <m:t>𝟖</m:t>
                        </m:r>
                      </m:sup>
                    </m:sSup>
                  </m:oMath>
                </a14:m>
                <a:r>
                  <a:rPr lang="zh-CN" altLang="en-US" sz="2000" b="1" kern="0" dirty="0">
                    <a:solidFill>
                      <a:srgbClr val="000000"/>
                    </a:solidFill>
                    <a:latin typeface="Tahoma" panose="020B0604030504040204"/>
                    <a:ea typeface="宋体" panose="02010600030101010101" pitchFamily="2" charset="-122"/>
                  </a:rPr>
                  <a:t>，和</a:t>
                </a:r>
                <a14:m>
                  <m:oMath xmlns:m="http://schemas.openxmlformats.org/officeDocument/2006/math">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a:solidFill>
                              <a:srgbClr val="000000"/>
                            </a:solidFill>
                            <a:latin typeface="Cambria Math" panose="02040503050406030204"/>
                            <a:ea typeface="Cambria Math" panose="02040503050406030204"/>
                          </a:rPr>
                          <m:t>𝒙</m:t>
                        </m:r>
                      </m:e>
                      <m:sup>
                        <m:r>
                          <a:rPr lang="en-US" altLang="zh-CN" sz="2000" b="1" i="1" kern="0" smtClean="0">
                            <a:solidFill>
                              <a:srgbClr val="000000"/>
                            </a:solidFill>
                            <a:latin typeface="Cambria Math" panose="02040503050406030204"/>
                            <a:ea typeface="Cambria Math" panose="02040503050406030204"/>
                          </a:rPr>
                          <m:t>𝟏𝟔</m:t>
                        </m:r>
                      </m:sup>
                    </m:sSup>
                  </m:oMath>
                </a14:m>
                <a:r>
                  <a:rPr lang="zh-CN" altLang="en-US" sz="2000" b="1" kern="0" dirty="0">
                    <a:solidFill>
                      <a:srgbClr val="000000"/>
                    </a:solidFill>
                    <a:latin typeface="Tahoma" panose="020B0604030504040204"/>
                    <a:ea typeface="宋体" panose="02010600030101010101" pitchFamily="2" charset="-122"/>
                  </a:rPr>
                  <a:t>，那么只需</a:t>
                </a:r>
                <a:r>
                  <a:rPr lang="en-US" altLang="zh-CN" sz="2000" b="1" kern="0" dirty="0">
                    <a:solidFill>
                      <a:srgbClr val="000000"/>
                    </a:solidFill>
                    <a:latin typeface="Tahoma" panose="020B0604030504040204"/>
                    <a:ea typeface="宋体" panose="02010600030101010101" pitchFamily="2" charset="-122"/>
                  </a:rPr>
                  <a:t>4</a:t>
                </a:r>
                <a:r>
                  <a:rPr lang="zh-CN" altLang="en-US" sz="2000" b="1" kern="0" dirty="0">
                    <a:solidFill>
                      <a:srgbClr val="000000"/>
                    </a:solidFill>
                    <a:latin typeface="Tahoma" panose="020B0604030504040204"/>
                    <a:ea typeface="宋体" panose="02010600030101010101" pitchFamily="2" charset="-122"/>
                  </a:rPr>
                  <a:t>次乘法即可计算出</a:t>
                </a:r>
                <a14:m>
                  <m:oMath xmlns:m="http://schemas.openxmlformats.org/officeDocument/2006/math">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a:solidFill>
                              <a:srgbClr val="000000"/>
                            </a:solidFill>
                            <a:latin typeface="Cambria Math" panose="02040503050406030204"/>
                            <a:ea typeface="Cambria Math" panose="02040503050406030204"/>
                          </a:rPr>
                          <m:t>𝒙</m:t>
                        </m:r>
                      </m:e>
                      <m:sup>
                        <m:r>
                          <a:rPr lang="en-US" altLang="zh-CN" sz="2000" b="1" i="1" kern="0">
                            <a:solidFill>
                              <a:srgbClr val="000000"/>
                            </a:solidFill>
                            <a:latin typeface="Cambria Math" panose="02040503050406030204"/>
                            <a:ea typeface="Cambria Math" panose="02040503050406030204"/>
                          </a:rPr>
                          <m:t>𝟏𝟔</m:t>
                        </m:r>
                      </m:sup>
                    </m:sSup>
                  </m:oMath>
                </a14:m>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zh-CN" altLang="en-US" sz="2000" b="1" kern="0" dirty="0">
                    <a:solidFill>
                      <a:srgbClr val="000000"/>
                    </a:solidFill>
                    <a:latin typeface="Tahoma" panose="020B0604030504040204"/>
                    <a:ea typeface="宋体" panose="02010600030101010101" pitchFamily="2" charset="-122"/>
                  </a:rPr>
                  <a:t>因此，对于整数</a:t>
                </a:r>
                <a:r>
                  <a:rPr lang="en-US" altLang="zh-CN" sz="2000" b="1" kern="0" dirty="0">
                    <a:solidFill>
                      <a:srgbClr val="000000"/>
                    </a:solidFill>
                    <a:latin typeface="Tahoma" panose="020B0604030504040204"/>
                    <a:ea typeface="宋体" panose="02010600030101010101" pitchFamily="2" charset="-122"/>
                  </a:rPr>
                  <a:t>x</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n</a:t>
                </a:r>
                <a:r>
                  <a:rPr lang="zh-CN" altLang="en-US" sz="2000" b="1" kern="0" dirty="0">
                    <a:solidFill>
                      <a:srgbClr val="000000"/>
                    </a:solidFill>
                    <a:latin typeface="Tahoma" panose="020B0604030504040204"/>
                    <a:ea typeface="宋体" panose="02010600030101010101" pitchFamily="2" charset="-122"/>
                  </a:rPr>
                  <a:t>，计算</a:t>
                </a:r>
                <a14:m>
                  <m:oMath xmlns:m="http://schemas.openxmlformats.org/officeDocument/2006/math">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a:solidFill>
                              <a:srgbClr val="000000"/>
                            </a:solidFill>
                            <a:latin typeface="Cambria Math" panose="02040503050406030204"/>
                            <a:ea typeface="Cambria Math" panose="02040503050406030204"/>
                          </a:rPr>
                          <m:t>𝒙</m:t>
                        </m:r>
                      </m:e>
                      <m:sup>
                        <m:r>
                          <a:rPr lang="en-US" altLang="zh-CN" sz="2000" b="1" i="1" kern="0" smtClean="0">
                            <a:solidFill>
                              <a:srgbClr val="000000"/>
                            </a:solidFill>
                            <a:latin typeface="Cambria Math" panose="02040503050406030204"/>
                            <a:ea typeface="Cambria Math" panose="02040503050406030204"/>
                          </a:rPr>
                          <m:t>𝟏𝟏</m:t>
                        </m:r>
                      </m:sup>
                    </m:sSup>
                    <m:r>
                      <a:rPr lang="en-US" altLang="zh-CN" sz="2000" b="1" i="1" kern="0" smtClean="0">
                        <a:solidFill>
                          <a:srgbClr val="000000"/>
                        </a:solidFill>
                        <a:latin typeface="Cambria Math" panose="02040503050406030204"/>
                        <a:ea typeface="Cambria Math" panose="02040503050406030204"/>
                      </a:rPr>
                      <m:t> </m:t>
                    </m:r>
                    <m:r>
                      <a:rPr lang="en-US" altLang="zh-CN" sz="2000" b="1" i="1" kern="0" smtClean="0">
                        <a:solidFill>
                          <a:srgbClr val="000000"/>
                        </a:solidFill>
                        <a:latin typeface="Cambria Math" panose="02040503050406030204"/>
                        <a:ea typeface="Cambria Math" panose="02040503050406030204"/>
                      </a:rPr>
                      <m:t>𝒎𝒐𝒅</m:t>
                    </m:r>
                    <m:r>
                      <a:rPr lang="en-US" altLang="zh-CN" sz="2000" b="1" i="1" kern="0" smtClean="0">
                        <a:solidFill>
                          <a:srgbClr val="000000"/>
                        </a:solidFill>
                        <a:latin typeface="Cambria Math" panose="02040503050406030204"/>
                        <a:ea typeface="Cambria Math" panose="02040503050406030204"/>
                      </a:rPr>
                      <m:t> </m:t>
                    </m:r>
                    <m:r>
                      <a:rPr lang="en-US" altLang="zh-CN" sz="2000" b="1" i="1" kern="0" smtClean="0">
                        <a:solidFill>
                          <a:srgbClr val="000000"/>
                        </a:solidFill>
                        <a:latin typeface="Cambria Math" panose="02040503050406030204"/>
                        <a:ea typeface="Cambria Math" panose="02040503050406030204"/>
                      </a:rPr>
                      <m:t>𝒏</m:t>
                    </m:r>
                  </m:oMath>
                </a14:m>
                <a:r>
                  <a:rPr lang="zh-CN" altLang="en-US" sz="2000" b="1" kern="0" dirty="0">
                    <a:solidFill>
                      <a:srgbClr val="000000"/>
                    </a:solidFill>
                    <a:latin typeface="Tahoma" panose="020B0604030504040204"/>
                    <a:ea typeface="宋体" panose="02010600030101010101" pitchFamily="2" charset="-122"/>
                  </a:rPr>
                  <a:t>，可计算</a:t>
                </a:r>
                <a14:m>
                  <m:oMath xmlns:m="http://schemas.openxmlformats.org/officeDocument/2006/math">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a:solidFill>
                              <a:srgbClr val="000000"/>
                            </a:solidFill>
                            <a:latin typeface="Cambria Math" panose="02040503050406030204"/>
                            <a:ea typeface="Cambria Math" panose="02040503050406030204"/>
                          </a:rPr>
                          <m:t>𝒙</m:t>
                        </m:r>
                      </m:e>
                      <m:sup>
                        <m:r>
                          <a:rPr lang="en-US" altLang="zh-CN" sz="2000" b="1" i="1" kern="0" smtClean="0">
                            <a:solidFill>
                              <a:srgbClr val="000000"/>
                            </a:solidFill>
                            <a:latin typeface="Cambria Math" panose="02040503050406030204"/>
                            <a:ea typeface="Cambria Math" panose="02040503050406030204"/>
                          </a:rPr>
                          <m:t>𝟏</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𝟐</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𝟖</m:t>
                        </m:r>
                      </m:sup>
                    </m:sSup>
                    <m:r>
                      <a:rPr lang="en-US" altLang="zh-CN" sz="2000" b="1" i="1" kern="0">
                        <a:solidFill>
                          <a:srgbClr val="000000"/>
                        </a:solidFill>
                        <a:latin typeface="Cambria Math" panose="02040503050406030204"/>
                        <a:ea typeface="Cambria Math" panose="02040503050406030204"/>
                      </a:rPr>
                      <m:t> </m:t>
                    </m:r>
                    <m:r>
                      <a:rPr lang="en-US" altLang="zh-CN" sz="2000" b="1" i="1" kern="0">
                        <a:solidFill>
                          <a:srgbClr val="000000"/>
                        </a:solidFill>
                        <a:latin typeface="Cambria Math" panose="02040503050406030204"/>
                        <a:ea typeface="Cambria Math" panose="02040503050406030204"/>
                      </a:rPr>
                      <m:t>𝒎𝒐𝒅</m:t>
                    </m:r>
                    <m:r>
                      <a:rPr lang="en-US" altLang="zh-CN" sz="2000" b="1" i="1" kern="0">
                        <a:solidFill>
                          <a:srgbClr val="000000"/>
                        </a:solidFill>
                        <a:latin typeface="Cambria Math" panose="02040503050406030204"/>
                        <a:ea typeface="Cambria Math" panose="02040503050406030204"/>
                      </a:rPr>
                      <m:t> </m:t>
                    </m:r>
                    <m:r>
                      <a:rPr lang="en-US" altLang="zh-CN" sz="2000" b="1" i="1" kern="0">
                        <a:solidFill>
                          <a:srgbClr val="000000"/>
                        </a:solidFill>
                        <a:latin typeface="Cambria Math" panose="02040503050406030204"/>
                        <a:ea typeface="Cambria Math" panose="02040503050406030204"/>
                      </a:rPr>
                      <m:t>𝒏</m:t>
                    </m:r>
                  </m:oMath>
                </a14:m>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260648"/>
                <a:ext cx="8229600" cy="6192688"/>
              </a:xfrm>
              <a:prstGeom prst="rect">
                <a:avLst/>
              </a:prstGeom>
              <a:blipFill rotWithShape="1">
                <a:blip r:embed="rId1"/>
                <a:stretch>
                  <a:fillRect l="-2" t="-5" r="-908" b="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7308304" y="0"/>
            <a:ext cx="18297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9.2 RSA</a:t>
            </a:r>
            <a:r>
              <a:rPr lang="zh-CN" altLang="en-US" sz="2000" dirty="0">
                <a:solidFill>
                  <a:srgbClr val="4F56AD"/>
                </a:solidFill>
                <a:latin typeface="黑体" panose="02010609060101010101" pitchFamily="49" charset="-122"/>
              </a:rPr>
              <a:t>算法</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48072"/>
                <a:ext cx="8229600" cy="5589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更一般地，假定要计算</a:t>
                </a:r>
                <a14:m>
                  <m:oMath xmlns:m="http://schemas.openxmlformats.org/officeDocument/2006/math">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smtClean="0">
                            <a:solidFill>
                              <a:srgbClr val="000000"/>
                            </a:solidFill>
                            <a:latin typeface="Cambria Math" panose="02040503050406030204"/>
                            <a:ea typeface="Cambria Math" panose="02040503050406030204"/>
                          </a:rPr>
                          <m:t>𝒂</m:t>
                        </m:r>
                      </m:e>
                      <m:sup>
                        <m:r>
                          <a:rPr lang="en-US" altLang="zh-CN" sz="2000" b="1" i="1" kern="0" smtClean="0">
                            <a:solidFill>
                              <a:srgbClr val="000000"/>
                            </a:solidFill>
                            <a:latin typeface="Cambria Math" panose="02040503050406030204"/>
                            <a:ea typeface="Cambria Math" panose="02040503050406030204"/>
                          </a:rPr>
                          <m:t>𝒃</m:t>
                        </m:r>
                      </m:sup>
                    </m:sSup>
                    <m:r>
                      <a:rPr lang="en-US" altLang="zh-CN" sz="2000" b="1" i="1" kern="0">
                        <a:solidFill>
                          <a:srgbClr val="000000"/>
                        </a:solidFill>
                        <a:latin typeface="Cambria Math" panose="02040503050406030204"/>
                        <a:ea typeface="Cambria Math" panose="02040503050406030204"/>
                      </a:rPr>
                      <m:t> </m:t>
                    </m:r>
                    <m:r>
                      <a:rPr lang="en-US" altLang="zh-CN" sz="2000" b="1" i="1" kern="0">
                        <a:solidFill>
                          <a:srgbClr val="000000"/>
                        </a:solidFill>
                        <a:latin typeface="Cambria Math" panose="02040503050406030204"/>
                        <a:ea typeface="Cambria Math" panose="02040503050406030204"/>
                      </a:rPr>
                      <m:t>𝒎𝒐𝒅</m:t>
                    </m:r>
                    <m:r>
                      <a:rPr lang="en-US" altLang="zh-CN" sz="2000" b="1" i="1" kern="0">
                        <a:solidFill>
                          <a:srgbClr val="000000"/>
                        </a:solidFill>
                        <a:latin typeface="Cambria Math" panose="02040503050406030204"/>
                        <a:ea typeface="Cambria Math" panose="02040503050406030204"/>
                      </a:rPr>
                      <m:t> </m:t>
                    </m:r>
                    <m:r>
                      <a:rPr lang="en-US" altLang="zh-CN" sz="2000" b="1" i="1" kern="0">
                        <a:solidFill>
                          <a:srgbClr val="000000"/>
                        </a:solidFill>
                        <a:latin typeface="Cambria Math" panose="02040503050406030204"/>
                        <a:ea typeface="Cambria Math" panose="02040503050406030204"/>
                      </a:rPr>
                      <m:t>𝒏</m:t>
                    </m:r>
                  </m:oMath>
                </a14:m>
                <a:r>
                  <a:rPr lang="zh-CN" altLang="en-US" sz="2000" b="1" kern="0" dirty="0">
                    <a:solidFill>
                      <a:srgbClr val="000000"/>
                    </a:solidFill>
                    <a:latin typeface="Tahoma" panose="020B0604030504040204"/>
                    <a:ea typeface="宋体" panose="02010600030101010101" pitchFamily="2" charset="-122"/>
                  </a:rPr>
                  <a:t>，其中</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m</a:t>
                </a:r>
                <a:r>
                  <a:rPr lang="zh-CN" altLang="en-US" sz="2000" b="1" kern="0" dirty="0">
                    <a:solidFill>
                      <a:srgbClr val="000000"/>
                    </a:solidFill>
                    <a:latin typeface="Tahoma" panose="020B0604030504040204"/>
                    <a:ea typeface="宋体" panose="02010600030101010101" pitchFamily="2" charset="-122"/>
                  </a:rPr>
                  <a:t>是正整数。若将</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表示为二进制数</a:t>
                </a:r>
                <a14:m>
                  <m:oMath xmlns:m="http://schemas.openxmlformats.org/officeDocument/2006/math">
                    <m:sSub>
                      <m:sSubPr>
                        <m:ctrlPr>
                          <a:rPr lang="en-US" altLang="zh-CN" sz="2000" b="1" i="1" kern="0" smtClean="0">
                            <a:solidFill>
                              <a:srgbClr val="000000"/>
                            </a:solidFill>
                            <a:latin typeface="Cambria Math" panose="02040503050406030204" pitchFamily="18" charset="0"/>
                            <a:ea typeface="Cambria Math" panose="02040503050406030204"/>
                          </a:rPr>
                        </m:ctrlPr>
                      </m:sSubPr>
                      <m:e>
                        <m:r>
                          <a:rPr lang="en-US" altLang="zh-CN" sz="2000" b="1" i="1" kern="0" smtClean="0">
                            <a:solidFill>
                              <a:srgbClr val="000000"/>
                            </a:solidFill>
                            <a:latin typeface="Cambria Math" panose="02040503050406030204"/>
                            <a:ea typeface="Cambria Math" panose="02040503050406030204"/>
                          </a:rPr>
                          <m:t>𝒃</m:t>
                        </m:r>
                      </m:e>
                      <m:sub>
                        <m:r>
                          <a:rPr lang="en-US" altLang="zh-CN" sz="2000" b="1" i="1" kern="0" smtClean="0">
                            <a:solidFill>
                              <a:srgbClr val="000000"/>
                            </a:solidFill>
                            <a:latin typeface="Cambria Math" panose="02040503050406030204"/>
                            <a:ea typeface="Cambria Math" panose="02040503050406030204"/>
                          </a:rPr>
                          <m:t>𝒌</m:t>
                        </m:r>
                      </m:sub>
                    </m:sSub>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𝒃</m:t>
                        </m:r>
                      </m:e>
                      <m:sub>
                        <m:r>
                          <a:rPr lang="en-US" altLang="zh-CN" sz="2000" b="1" i="1" kern="0" smtClean="0">
                            <a:solidFill>
                              <a:srgbClr val="000000"/>
                            </a:solidFill>
                            <a:latin typeface="Cambria Math" panose="02040503050406030204"/>
                            <a:ea typeface="Cambria Math" panose="02040503050406030204"/>
                          </a:rPr>
                          <m:t>𝒌</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𝟏</m:t>
                        </m:r>
                      </m:sub>
                    </m:sSub>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𝒃</m:t>
                        </m:r>
                      </m:e>
                      <m:sub>
                        <m:r>
                          <a:rPr lang="en-US" altLang="zh-CN" sz="2000" b="1" i="1" kern="0" smtClean="0">
                            <a:solidFill>
                              <a:srgbClr val="000000"/>
                            </a:solidFill>
                            <a:latin typeface="Cambria Math" panose="02040503050406030204"/>
                            <a:ea typeface="Cambria Math" panose="02040503050406030204"/>
                          </a:rPr>
                          <m:t>𝟎</m:t>
                        </m:r>
                      </m:sub>
                    </m:sSub>
                  </m:oMath>
                </a14:m>
                <a:r>
                  <a:rPr lang="zh-CN" altLang="en-US" sz="2000" b="1" kern="0" dirty="0">
                    <a:solidFill>
                      <a:srgbClr val="000000"/>
                    </a:solidFill>
                    <a:latin typeface="Tahoma" panose="020B0604030504040204"/>
                    <a:ea typeface="宋体" panose="02010600030101010101" pitchFamily="2" charset="-122"/>
                  </a:rPr>
                  <a:t>，则：</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14:m>
                  <m:oMathPara xmlns:m="http://schemas.openxmlformats.org/officeDocument/2006/math">
                    <m:oMathParaPr>
                      <m:jc m:val="centerGroup"/>
                    </m:oMathParaPr>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𝒃</m:t>
                      </m:r>
                      <m:r>
                        <a:rPr lang="en-US" altLang="zh-CN" sz="2000" b="1" i="1" kern="0" smtClean="0">
                          <a:solidFill>
                            <a:srgbClr val="000000"/>
                          </a:solidFill>
                          <a:latin typeface="Cambria Math" panose="02040503050406030204"/>
                          <a:ea typeface="宋体" panose="02010600030101010101" pitchFamily="2" charset="-122"/>
                        </a:rPr>
                        <m:t>=</m:t>
                      </m:r>
                      <m:nary>
                        <m:naryPr>
                          <m:chr m:val="∑"/>
                          <m:supHide m:val="on"/>
                          <m:ctrlPr>
                            <a:rPr lang="en-US" altLang="zh-CN" sz="2000" b="1" i="1" kern="0" smtClean="0">
                              <a:solidFill>
                                <a:srgbClr val="000000"/>
                              </a:solidFill>
                              <a:latin typeface="Cambria Math" panose="02040503050406030204" pitchFamily="18" charset="0"/>
                              <a:ea typeface="宋体" panose="02010600030101010101" pitchFamily="2" charset="-122"/>
                            </a:rPr>
                          </m:ctrlPr>
                        </m:naryPr>
                        <m:sub>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𝒃</m:t>
                              </m:r>
                            </m:e>
                            <m:sub>
                              <m:r>
                                <a:rPr lang="en-US" altLang="zh-CN" sz="2000" b="1" i="1" kern="0" smtClean="0">
                                  <a:solidFill>
                                    <a:srgbClr val="000000"/>
                                  </a:solidFill>
                                  <a:latin typeface="Cambria Math" panose="02040503050406030204"/>
                                  <a:ea typeface="宋体" panose="02010600030101010101" pitchFamily="2" charset="-122"/>
                                </a:rPr>
                                <m:t>𝒊</m:t>
                              </m:r>
                            </m:sub>
                          </m:sSub>
                          <m:r>
                            <m:rPr>
                              <m:brk m:alnAt="7"/>
                            </m:rP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𝟎</m:t>
                          </m:r>
                        </m:sub>
                        <m:sup/>
                        <m:e>
                          <m:sSup>
                            <m:sSupPr>
                              <m:ctrlPr>
                                <a:rPr lang="en-US" altLang="zh-CN" sz="2000" b="1" i="1" kern="0" smtClea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a:ea typeface="宋体" panose="02010600030101010101" pitchFamily="2" charset="-122"/>
                                </a:rPr>
                                <m:t>𝟐</m:t>
                              </m:r>
                            </m:e>
                            <m:sup>
                              <m:r>
                                <a:rPr lang="en-US" altLang="zh-CN" sz="2000" b="1" i="1" kern="0" smtClean="0">
                                  <a:solidFill>
                                    <a:srgbClr val="000000"/>
                                  </a:solidFill>
                                  <a:latin typeface="Cambria Math" panose="02040503050406030204"/>
                                  <a:ea typeface="宋体" panose="02010600030101010101" pitchFamily="2" charset="-122"/>
                                </a:rPr>
                                <m:t>𝒊</m:t>
                              </m:r>
                            </m:sup>
                          </m:sSup>
                        </m:e>
                      </m:nary>
                    </m:oMath>
                  </m:oMathPara>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所以</a:t>
                </a:r>
                <a:endParaRPr lang="en-US" altLang="zh-CN" sz="2000" b="1" i="1" kern="0" dirty="0">
                  <a:solidFill>
                    <a:srgbClr val="000000"/>
                  </a:solidFill>
                  <a:latin typeface="Cambria Math" panose="02040503050406030204"/>
                  <a:ea typeface="Cambria Math" panose="02040503050406030204"/>
                </a:endParaRPr>
              </a:p>
              <a:p>
                <a:pPr marL="625475" lvl="2" indent="0" eaLnBrk="1" hangingPunct="1">
                  <a:lnSpc>
                    <a:spcPct val="130000"/>
                  </a:lnSpc>
                  <a:spcBef>
                    <a:spcPct val="20000"/>
                  </a:spcBef>
                  <a:buClr>
                    <a:srgbClr val="4768F5"/>
                  </a:buClr>
                  <a:buSzPct val="60000"/>
                  <a:buNone/>
                </a:pPr>
                <a14:m>
                  <m:oMathPara xmlns:m="http://schemas.openxmlformats.org/officeDocument/2006/math">
                    <m:oMathParaPr>
                      <m:jc m:val="centerGroup"/>
                    </m:oMathParaPr>
                    <m:oMath xmlns:m="http://schemas.openxmlformats.org/officeDocument/2006/math">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a:solidFill>
                                <a:srgbClr val="000000"/>
                              </a:solidFill>
                              <a:latin typeface="Cambria Math" panose="02040503050406030204"/>
                              <a:ea typeface="Cambria Math" panose="02040503050406030204"/>
                            </a:rPr>
                            <m:t>𝒂</m:t>
                          </m:r>
                        </m:e>
                        <m:sup>
                          <m:r>
                            <a:rPr lang="en-US" altLang="zh-CN" sz="2000" b="1" i="1" kern="0">
                              <a:solidFill>
                                <a:srgbClr val="000000"/>
                              </a:solidFill>
                              <a:latin typeface="Cambria Math" panose="02040503050406030204"/>
                              <a:ea typeface="Cambria Math" panose="02040503050406030204"/>
                            </a:rPr>
                            <m:t>𝒃</m:t>
                          </m:r>
                        </m:sup>
                      </m:sSup>
                      <m:r>
                        <a:rPr lang="en-US" altLang="zh-CN" sz="2000" b="1" i="1" kern="0" smtClean="0">
                          <a:solidFill>
                            <a:srgbClr val="000000"/>
                          </a:solidFill>
                          <a:latin typeface="Cambria Math" panose="02040503050406030204"/>
                          <a:ea typeface="Cambria Math" panose="02040503050406030204"/>
                        </a:rPr>
                        <m:t>=</m:t>
                      </m:r>
                      <m:sSup>
                        <m:sSupPr>
                          <m:ctrlPr>
                            <a:rPr lang="en-US" altLang="zh-CN" sz="2000" b="1" i="1" kern="0" smtClean="0">
                              <a:solidFill>
                                <a:srgbClr val="000000"/>
                              </a:solidFill>
                              <a:latin typeface="Cambria Math" panose="02040503050406030204" pitchFamily="18" charset="0"/>
                              <a:ea typeface="Cambria Math" panose="02040503050406030204"/>
                            </a:rPr>
                          </m:ctrlPr>
                        </m:sSupPr>
                        <m:e>
                          <m:r>
                            <a:rPr lang="en-US" altLang="zh-CN" sz="2000" b="1" i="1" kern="0" smtClean="0">
                              <a:solidFill>
                                <a:srgbClr val="000000"/>
                              </a:solidFill>
                              <a:latin typeface="Cambria Math" panose="02040503050406030204"/>
                              <a:ea typeface="Cambria Math" panose="02040503050406030204"/>
                            </a:rPr>
                            <m:t>𝒂</m:t>
                          </m:r>
                        </m:e>
                        <m:sup>
                          <m:d>
                            <m:dPr>
                              <m:ctrlPr>
                                <a:rPr lang="en-US" altLang="zh-CN" sz="2000" b="1" i="1" kern="0" smtClean="0">
                                  <a:solidFill>
                                    <a:srgbClr val="000000"/>
                                  </a:solidFill>
                                  <a:latin typeface="Cambria Math" panose="02040503050406030204" pitchFamily="18" charset="0"/>
                                  <a:ea typeface="Cambria Math" panose="02040503050406030204"/>
                                </a:rPr>
                              </m:ctrlPr>
                            </m:dPr>
                            <m:e>
                              <m:nary>
                                <m:naryPr>
                                  <m:chr m:val="∑"/>
                                  <m:supHide m:val="on"/>
                                  <m:ctrlPr>
                                    <a:rPr lang="en-US" altLang="zh-CN" sz="2000" b="1" i="1" kern="0">
                                      <a:solidFill>
                                        <a:srgbClr val="000000"/>
                                      </a:solidFill>
                                      <a:latin typeface="Cambria Math" panose="02040503050406030204" pitchFamily="18" charset="0"/>
                                      <a:ea typeface="宋体" panose="02010600030101010101" pitchFamily="2" charset="-122"/>
                                    </a:rPr>
                                  </m:ctrlPr>
                                </m:naryPr>
                                <m:sub>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𝒃</m:t>
                                      </m:r>
                                    </m:e>
                                    <m:sub>
                                      <m:r>
                                        <a:rPr lang="en-US" altLang="zh-CN" sz="2000" b="1" i="1" kern="0">
                                          <a:solidFill>
                                            <a:srgbClr val="000000"/>
                                          </a:solidFill>
                                          <a:latin typeface="Cambria Math" panose="02040503050406030204"/>
                                          <a:ea typeface="宋体" panose="02010600030101010101" pitchFamily="2" charset="-122"/>
                                        </a:rPr>
                                        <m:t>𝒊</m:t>
                                      </m:r>
                                    </m:sub>
                                  </m:sSub>
                                  <m:r>
                                    <m:rPr>
                                      <m:brk m:alnAt="7"/>
                                    </m:rP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𝟎</m:t>
                                  </m:r>
                                </m:sub>
                                <m:sup/>
                                <m:e>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𝟐</m:t>
                                      </m:r>
                                    </m:e>
                                    <m:sup>
                                      <m:r>
                                        <a:rPr lang="en-US" altLang="zh-CN" sz="2000" b="1" i="1" kern="0">
                                          <a:solidFill>
                                            <a:srgbClr val="000000"/>
                                          </a:solidFill>
                                          <a:latin typeface="Cambria Math" panose="02040503050406030204"/>
                                          <a:ea typeface="宋体" panose="02010600030101010101" pitchFamily="2" charset="-122"/>
                                        </a:rPr>
                                        <m:t>𝒊</m:t>
                                      </m:r>
                                    </m:sup>
                                  </m:sSup>
                                </m:e>
                              </m:nary>
                            </m:e>
                          </m:d>
                        </m:sup>
                      </m:sSup>
                      <m:r>
                        <a:rPr lang="en-US" altLang="zh-CN" sz="2000" b="1" i="1" kern="0" smtClean="0">
                          <a:solidFill>
                            <a:srgbClr val="000000"/>
                          </a:solidFill>
                          <a:latin typeface="Cambria Math" panose="02040503050406030204"/>
                          <a:ea typeface="Cambria Math" panose="02040503050406030204"/>
                        </a:rPr>
                        <m:t>=</m:t>
                      </m:r>
                      <m:nary>
                        <m:naryPr>
                          <m:chr m:val="∏"/>
                          <m:supHide m:val="on"/>
                          <m:ctrlPr>
                            <a:rPr lang="en-US" altLang="zh-CN" sz="2000" b="1" i="1" kern="0" smtClean="0">
                              <a:solidFill>
                                <a:srgbClr val="000000"/>
                              </a:solidFill>
                              <a:latin typeface="Cambria Math" panose="02040503050406030204" pitchFamily="18" charset="0"/>
                              <a:ea typeface="Cambria Math" panose="02040503050406030204"/>
                            </a:rPr>
                          </m:ctrlPr>
                        </m:naryPr>
                        <m:sub>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𝒃</m:t>
                              </m:r>
                            </m:e>
                            <m:sub>
                              <m:r>
                                <a:rPr lang="en-US" altLang="zh-CN" sz="2000" b="1" i="1" kern="0">
                                  <a:solidFill>
                                    <a:srgbClr val="000000"/>
                                  </a:solidFill>
                                  <a:latin typeface="Cambria Math" panose="02040503050406030204"/>
                                  <a:ea typeface="宋体" panose="02010600030101010101" pitchFamily="2" charset="-122"/>
                                </a:rPr>
                                <m:t>𝒊</m:t>
                              </m:r>
                            </m:sub>
                          </m:sSub>
                          <m:r>
                            <m:rPr>
                              <m:brk m:alnAt="7"/>
                            </m:rP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𝟎</m:t>
                          </m:r>
                        </m:sub>
                        <m:sup/>
                        <m:e>
                          <m:sSup>
                            <m:sSupPr>
                              <m:ctrlPr>
                                <a:rPr lang="en-US" altLang="zh-CN" sz="2000" b="1" i="1" kern="0" smtClean="0">
                                  <a:solidFill>
                                    <a:srgbClr val="000000"/>
                                  </a:solidFill>
                                  <a:latin typeface="Cambria Math" panose="02040503050406030204" pitchFamily="18" charset="0"/>
                                  <a:ea typeface="Cambria Math" panose="02040503050406030204"/>
                                </a:rPr>
                              </m:ctrlPr>
                            </m:sSupPr>
                            <m:e>
                              <m:r>
                                <a:rPr lang="en-US" altLang="zh-CN" sz="2000" b="1" i="1" kern="0" smtClean="0">
                                  <a:solidFill>
                                    <a:srgbClr val="000000"/>
                                  </a:solidFill>
                                  <a:latin typeface="Cambria Math" panose="02040503050406030204"/>
                                  <a:ea typeface="Cambria Math" panose="02040503050406030204"/>
                                </a:rPr>
                                <m:t>𝒂</m:t>
                              </m:r>
                            </m:e>
                            <m:sup>
                              <m:r>
                                <a:rPr lang="en-US" altLang="zh-CN" sz="2000" b="1" i="1" kern="0" smtClean="0">
                                  <a:solidFill>
                                    <a:srgbClr val="000000"/>
                                  </a:solidFill>
                                  <a:latin typeface="Cambria Math" panose="02040503050406030204"/>
                                  <a:ea typeface="Cambria Math" panose="02040503050406030204"/>
                                </a:rPr>
                                <m:t>(</m:t>
                              </m:r>
                              <m:sSup>
                                <m:sSupPr>
                                  <m:ctrlPr>
                                    <a:rPr lang="en-US" altLang="zh-CN" sz="2000" b="1" i="1" kern="0" smtClean="0">
                                      <a:solidFill>
                                        <a:srgbClr val="000000"/>
                                      </a:solidFill>
                                      <a:latin typeface="Cambria Math" panose="02040503050406030204" pitchFamily="18" charset="0"/>
                                      <a:ea typeface="Cambria Math" panose="02040503050406030204"/>
                                    </a:rPr>
                                  </m:ctrlPr>
                                </m:sSupPr>
                                <m:e>
                                  <m:r>
                                    <a:rPr lang="en-US" altLang="zh-CN" sz="2000" b="1" i="1" kern="0" smtClean="0">
                                      <a:solidFill>
                                        <a:srgbClr val="000000"/>
                                      </a:solidFill>
                                      <a:latin typeface="Cambria Math" panose="02040503050406030204"/>
                                      <a:ea typeface="Cambria Math" panose="02040503050406030204"/>
                                    </a:rPr>
                                    <m:t>𝟐</m:t>
                                  </m:r>
                                </m:e>
                                <m:sup>
                                  <m:r>
                                    <a:rPr lang="en-US" altLang="zh-CN" sz="2000" b="1" i="1" kern="0" smtClean="0">
                                      <a:solidFill>
                                        <a:srgbClr val="000000"/>
                                      </a:solidFill>
                                      <a:latin typeface="Cambria Math" panose="02040503050406030204"/>
                                      <a:ea typeface="Cambria Math" panose="02040503050406030204"/>
                                    </a:rPr>
                                    <m:t>𝒊</m:t>
                                  </m:r>
                                </m:sup>
                              </m:sSup>
                              <m:r>
                                <a:rPr lang="en-US" altLang="zh-CN" sz="2000" b="1" i="1" kern="0" smtClean="0">
                                  <a:solidFill>
                                    <a:srgbClr val="000000"/>
                                  </a:solidFill>
                                  <a:latin typeface="Cambria Math" panose="02040503050406030204"/>
                                  <a:ea typeface="Cambria Math" panose="02040503050406030204"/>
                                </a:rPr>
                                <m:t>)</m:t>
                              </m:r>
                            </m:sup>
                          </m:sSup>
                        </m:e>
                      </m:nary>
                    </m:oMath>
                  </m:oMathPara>
                </a14:m>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14:m>
                  <m:oMathPara xmlns:m="http://schemas.openxmlformats.org/officeDocument/2006/math">
                    <m:oMathParaPr>
                      <m:jc m:val="centerGroup"/>
                    </m:oMathParaPr>
                    <m:oMath xmlns:m="http://schemas.openxmlformats.org/officeDocument/2006/math">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a:solidFill>
                                <a:srgbClr val="000000"/>
                              </a:solidFill>
                              <a:latin typeface="Cambria Math" panose="02040503050406030204"/>
                              <a:ea typeface="Cambria Math" panose="02040503050406030204"/>
                            </a:rPr>
                            <m:t>𝒂</m:t>
                          </m:r>
                        </m:e>
                        <m:sup>
                          <m:r>
                            <a:rPr lang="en-US" altLang="zh-CN" sz="2000" b="1" i="1" kern="0">
                              <a:solidFill>
                                <a:srgbClr val="000000"/>
                              </a:solidFill>
                              <a:latin typeface="Cambria Math" panose="02040503050406030204"/>
                              <a:ea typeface="Cambria Math" panose="02040503050406030204"/>
                            </a:rPr>
                            <m:t>𝒃</m:t>
                          </m:r>
                        </m:sup>
                      </m:sSup>
                      <m:r>
                        <a:rPr lang="en-US" altLang="zh-CN" sz="2000" b="1" i="1" kern="0" smtClean="0">
                          <a:solidFill>
                            <a:srgbClr val="000000"/>
                          </a:solidFill>
                          <a:latin typeface="Cambria Math" panose="02040503050406030204"/>
                          <a:ea typeface="Cambria Math" panose="02040503050406030204"/>
                        </a:rPr>
                        <m:t> </m:t>
                      </m:r>
                      <m:r>
                        <a:rPr lang="en-US" altLang="zh-CN" sz="2000" b="1" i="1" kern="0" smtClean="0">
                          <a:solidFill>
                            <a:srgbClr val="000000"/>
                          </a:solidFill>
                          <a:latin typeface="Cambria Math" panose="02040503050406030204"/>
                          <a:ea typeface="Cambria Math" panose="02040503050406030204"/>
                        </a:rPr>
                        <m:t>𝒎𝒐𝒅</m:t>
                      </m:r>
                      <m:r>
                        <a:rPr lang="en-US" altLang="zh-CN" sz="2000" b="1" i="1" kern="0" smtClean="0">
                          <a:solidFill>
                            <a:srgbClr val="000000"/>
                          </a:solidFill>
                          <a:latin typeface="Cambria Math" panose="02040503050406030204"/>
                          <a:ea typeface="Cambria Math" panose="02040503050406030204"/>
                        </a:rPr>
                        <m:t> </m:t>
                      </m:r>
                      <m:r>
                        <a:rPr lang="en-US" altLang="zh-CN" sz="2000" b="1" i="1" kern="0" smtClean="0">
                          <a:solidFill>
                            <a:srgbClr val="000000"/>
                          </a:solidFill>
                          <a:latin typeface="Cambria Math" panose="02040503050406030204"/>
                          <a:ea typeface="Cambria Math" panose="02040503050406030204"/>
                        </a:rPr>
                        <m:t>𝒏</m:t>
                      </m:r>
                      <m:r>
                        <a:rPr lang="en-US" altLang="zh-CN" sz="2000" b="1" i="1" ker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m:t>
                      </m:r>
                      <m:nary>
                        <m:naryPr>
                          <m:chr m:val="∏"/>
                          <m:supHide m:val="on"/>
                          <m:ctrlPr>
                            <a:rPr lang="en-US" altLang="zh-CN" sz="2000" b="1" i="1" kern="0">
                              <a:solidFill>
                                <a:srgbClr val="000000"/>
                              </a:solidFill>
                              <a:latin typeface="Cambria Math" panose="02040503050406030204" pitchFamily="18" charset="0"/>
                              <a:ea typeface="Cambria Math" panose="02040503050406030204"/>
                            </a:rPr>
                          </m:ctrlPr>
                        </m:naryPr>
                        <m:sub>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𝒃</m:t>
                              </m:r>
                            </m:e>
                            <m:sub>
                              <m:r>
                                <a:rPr lang="en-US" altLang="zh-CN" sz="2000" b="1" i="1" kern="0">
                                  <a:solidFill>
                                    <a:srgbClr val="000000"/>
                                  </a:solidFill>
                                  <a:latin typeface="Cambria Math" panose="02040503050406030204"/>
                                  <a:ea typeface="宋体" panose="02010600030101010101" pitchFamily="2" charset="-122"/>
                                </a:rPr>
                                <m:t>𝒊</m:t>
                              </m:r>
                            </m:sub>
                          </m:sSub>
                          <m:r>
                            <m:rPr>
                              <m:brk m:alnAt="7"/>
                            </m:rP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𝟎</m:t>
                          </m:r>
                        </m:sub>
                        <m:sup/>
                        <m:e>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a:solidFill>
                                    <a:srgbClr val="000000"/>
                                  </a:solidFill>
                                  <a:latin typeface="Cambria Math" panose="02040503050406030204"/>
                                  <a:ea typeface="Cambria Math" panose="02040503050406030204"/>
                                </a:rPr>
                                <m:t>𝒂</m:t>
                              </m:r>
                            </m:e>
                            <m:sup>
                              <m:d>
                                <m:dPr>
                                  <m:ctrlPr>
                                    <a:rPr lang="en-US" altLang="zh-CN" sz="2000" b="1" i="1" kern="0">
                                      <a:solidFill>
                                        <a:srgbClr val="000000"/>
                                      </a:solidFill>
                                      <a:latin typeface="Cambria Math" panose="02040503050406030204" pitchFamily="18" charset="0"/>
                                      <a:ea typeface="Cambria Math" panose="02040503050406030204"/>
                                    </a:rPr>
                                  </m:ctrlPr>
                                </m:dPr>
                                <m:e>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a:solidFill>
                                            <a:srgbClr val="000000"/>
                                          </a:solidFill>
                                          <a:latin typeface="Cambria Math" panose="02040503050406030204"/>
                                          <a:ea typeface="Cambria Math" panose="02040503050406030204"/>
                                        </a:rPr>
                                        <m:t>𝟐</m:t>
                                      </m:r>
                                    </m:e>
                                    <m:sup>
                                      <m:r>
                                        <a:rPr lang="en-US" altLang="zh-CN" sz="2000" b="1" i="1" kern="0">
                                          <a:solidFill>
                                            <a:srgbClr val="000000"/>
                                          </a:solidFill>
                                          <a:latin typeface="Cambria Math" panose="02040503050406030204"/>
                                          <a:ea typeface="Cambria Math" panose="02040503050406030204"/>
                                        </a:rPr>
                                        <m:t>𝒊</m:t>
                                      </m:r>
                                    </m:sup>
                                  </m:sSup>
                                </m:e>
                              </m:d>
                            </m:sup>
                          </m:sSup>
                          <m:r>
                            <a:rPr lang="en-US" altLang="zh-CN" sz="2000" b="1" i="1" kern="0" smtClean="0">
                              <a:solidFill>
                                <a:srgbClr val="000000"/>
                              </a:solidFill>
                              <a:latin typeface="Cambria Math" panose="02040503050406030204"/>
                              <a:ea typeface="Cambria Math" panose="02040503050406030204"/>
                            </a:rPr>
                            <m:t>]</m:t>
                          </m:r>
                        </m:e>
                      </m:nary>
                      <m:r>
                        <a:rPr lang="en-US" altLang="zh-CN" sz="2000" b="1" i="1" kern="0" smtClean="0">
                          <a:solidFill>
                            <a:srgbClr val="000000"/>
                          </a:solidFill>
                          <a:latin typeface="Cambria Math" panose="02040503050406030204"/>
                          <a:ea typeface="Cambria Math" panose="02040503050406030204"/>
                        </a:rPr>
                        <m:t>𝒎𝒐𝒅</m:t>
                      </m:r>
                      <m:r>
                        <a:rPr lang="en-US" altLang="zh-CN" sz="2000" b="1" i="1" kern="0" smtClean="0">
                          <a:solidFill>
                            <a:srgbClr val="000000"/>
                          </a:solidFill>
                          <a:latin typeface="Cambria Math" panose="02040503050406030204"/>
                          <a:ea typeface="Cambria Math" panose="02040503050406030204"/>
                        </a:rPr>
                        <m:t> </m:t>
                      </m:r>
                      <m:r>
                        <a:rPr lang="en-US" altLang="zh-CN" sz="2000" b="1" i="1" kern="0" smtClean="0">
                          <a:solidFill>
                            <a:srgbClr val="000000"/>
                          </a:solidFill>
                          <a:latin typeface="Cambria Math" panose="02040503050406030204"/>
                          <a:ea typeface="Cambria Math" panose="02040503050406030204"/>
                        </a:rPr>
                        <m:t>𝒏</m:t>
                      </m:r>
                      <m:r>
                        <a:rPr lang="en-US" altLang="zh-CN" sz="2000" b="1" i="1" kern="0" smtClean="0">
                          <a:solidFill>
                            <a:srgbClr val="000000"/>
                          </a:solidFill>
                          <a:latin typeface="Cambria Math" panose="02040503050406030204"/>
                          <a:ea typeface="Cambria Math" panose="02040503050406030204"/>
                        </a:rPr>
                        <m:t>=</m:t>
                      </m:r>
                      <m:d>
                        <m:dPr>
                          <m:ctrlPr>
                            <a:rPr lang="en-US" altLang="zh-CN" sz="2000" b="1" i="1" kern="0" smtClean="0">
                              <a:solidFill>
                                <a:srgbClr val="000000"/>
                              </a:solidFill>
                              <a:latin typeface="Cambria Math" panose="02040503050406030204" pitchFamily="18" charset="0"/>
                              <a:ea typeface="Cambria Math" panose="02040503050406030204"/>
                            </a:rPr>
                          </m:ctrlPr>
                        </m:dPr>
                        <m:e>
                          <m:nary>
                            <m:naryPr>
                              <m:chr m:val="∏"/>
                              <m:supHide m:val="on"/>
                              <m:ctrlPr>
                                <a:rPr lang="en-US" altLang="zh-CN" sz="2000" b="1" i="1" kern="0">
                                  <a:solidFill>
                                    <a:srgbClr val="000000"/>
                                  </a:solidFill>
                                  <a:latin typeface="Cambria Math" panose="02040503050406030204" pitchFamily="18" charset="0"/>
                                  <a:ea typeface="Cambria Math" panose="02040503050406030204"/>
                                </a:rPr>
                              </m:ctrlPr>
                            </m:naryPr>
                            <m:sub>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𝒃</m:t>
                                  </m:r>
                                </m:e>
                                <m:sub>
                                  <m:r>
                                    <a:rPr lang="en-US" altLang="zh-CN" sz="2000" b="1" i="1" kern="0">
                                      <a:solidFill>
                                        <a:srgbClr val="000000"/>
                                      </a:solidFill>
                                      <a:latin typeface="Cambria Math" panose="02040503050406030204"/>
                                      <a:ea typeface="宋体" panose="02010600030101010101" pitchFamily="2" charset="-122"/>
                                    </a:rPr>
                                    <m:t>𝒊</m:t>
                                  </m:r>
                                </m:sub>
                              </m:sSub>
                              <m:r>
                                <m:rPr>
                                  <m:brk m:alnAt="7"/>
                                </m:rP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𝟎</m:t>
                              </m:r>
                            </m:sub>
                            <m:sup/>
                            <m:e>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smtClea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𝒂</m:t>
                                  </m:r>
                                </m:e>
                                <m:sup>
                                  <m:d>
                                    <m:dPr>
                                      <m:ctrlPr>
                                        <a:rPr lang="en-US" altLang="zh-CN" sz="2000" b="1" i="1" kern="0">
                                          <a:solidFill>
                                            <a:srgbClr val="000000"/>
                                          </a:solidFill>
                                          <a:latin typeface="Cambria Math" panose="02040503050406030204" pitchFamily="18" charset="0"/>
                                          <a:ea typeface="Cambria Math" panose="02040503050406030204"/>
                                        </a:rPr>
                                      </m:ctrlPr>
                                    </m:dPr>
                                    <m:e>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a:solidFill>
                                                <a:srgbClr val="000000"/>
                                              </a:solidFill>
                                              <a:latin typeface="Cambria Math" panose="02040503050406030204"/>
                                              <a:ea typeface="Cambria Math" panose="02040503050406030204"/>
                                            </a:rPr>
                                            <m:t>𝟐</m:t>
                                          </m:r>
                                        </m:e>
                                        <m:sup>
                                          <m:r>
                                            <a:rPr lang="en-US" altLang="zh-CN" sz="2000" b="1" i="1" kern="0">
                                              <a:solidFill>
                                                <a:srgbClr val="000000"/>
                                              </a:solidFill>
                                              <a:latin typeface="Cambria Math" panose="02040503050406030204"/>
                                              <a:ea typeface="Cambria Math" panose="02040503050406030204"/>
                                            </a:rPr>
                                            <m:t>𝒊</m:t>
                                          </m:r>
                                        </m:sup>
                                      </m:sSup>
                                    </m:e>
                                  </m:d>
                                </m:sup>
                              </m:sSup>
                              <m:r>
                                <a:rPr lang="en-US" altLang="zh-CN" sz="2000" b="1" i="1" kern="0">
                                  <a:solidFill>
                                    <a:srgbClr val="000000"/>
                                  </a:solidFill>
                                  <a:latin typeface="Cambria Math" panose="02040503050406030204"/>
                                  <a:ea typeface="Cambria Math" panose="02040503050406030204"/>
                                </a:rPr>
                                <m:t>]</m:t>
                              </m:r>
                            </m:e>
                          </m:nary>
                          <m:r>
                            <a:rPr lang="en-US" altLang="zh-CN" sz="2000" b="1" i="1" kern="0">
                              <a:solidFill>
                                <a:srgbClr val="000000"/>
                              </a:solidFill>
                              <a:latin typeface="Cambria Math" panose="02040503050406030204"/>
                              <a:ea typeface="Cambria Math" panose="02040503050406030204"/>
                            </a:rPr>
                            <m:t>𝒎𝒐𝒅</m:t>
                          </m:r>
                          <m:r>
                            <a:rPr lang="en-US" altLang="zh-CN" sz="2000" b="1" i="1" kern="0">
                              <a:solidFill>
                                <a:srgbClr val="000000"/>
                              </a:solidFill>
                              <a:latin typeface="Cambria Math" panose="02040503050406030204"/>
                              <a:ea typeface="Cambria Math" panose="02040503050406030204"/>
                            </a:rPr>
                            <m:t> </m:t>
                          </m:r>
                          <m:r>
                            <a:rPr lang="en-US" altLang="zh-CN" sz="2000" b="1" i="1" kern="0">
                              <a:solidFill>
                                <a:srgbClr val="000000"/>
                              </a:solidFill>
                              <a:latin typeface="Cambria Math" panose="02040503050406030204"/>
                              <a:ea typeface="Cambria Math" panose="02040503050406030204"/>
                            </a:rPr>
                            <m:t>𝒏</m:t>
                          </m:r>
                        </m:e>
                      </m:d>
                      <m:r>
                        <a:rPr lang="en-US" altLang="zh-CN" sz="2000" b="1" i="1" kern="0" smtClean="0">
                          <a:solidFill>
                            <a:srgbClr val="000000"/>
                          </a:solidFill>
                          <a:latin typeface="Cambria Math" panose="02040503050406030204"/>
                          <a:ea typeface="Cambria Math" panose="02040503050406030204"/>
                        </a:rPr>
                        <m:t>𝒎𝒐𝒅</m:t>
                      </m:r>
                      <m:r>
                        <a:rPr lang="en-US" altLang="zh-CN" sz="2000" b="1" i="1" kern="0" smtClean="0">
                          <a:solidFill>
                            <a:srgbClr val="000000"/>
                          </a:solidFill>
                          <a:latin typeface="Cambria Math" panose="02040503050406030204"/>
                          <a:ea typeface="Cambria Math" panose="02040503050406030204"/>
                        </a:rPr>
                        <m:t> </m:t>
                      </m:r>
                      <m:r>
                        <a:rPr lang="en-US" altLang="zh-CN" sz="2000" b="1" i="1" kern="0" smtClean="0">
                          <a:solidFill>
                            <a:srgbClr val="000000"/>
                          </a:solidFill>
                          <a:latin typeface="Cambria Math" panose="02040503050406030204"/>
                          <a:ea typeface="Cambria Math" panose="02040503050406030204"/>
                        </a:rPr>
                        <m:t>𝒏</m:t>
                      </m:r>
                    </m:oMath>
                  </m:oMathPara>
                </a14:m>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48072"/>
                <a:ext cx="8229600" cy="5589240"/>
              </a:xfrm>
              <a:prstGeom prst="rect">
                <a:avLst/>
              </a:prstGeom>
              <a:blipFill rotWithShape="1">
                <a:blip r:embed="rId1"/>
                <a:stretch>
                  <a:fillRect l="-2" t="-7" r="2" b="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7308304" y="0"/>
            <a:ext cx="18297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9.2 RSA</a:t>
            </a:r>
            <a:r>
              <a:rPr lang="zh-CN" altLang="en-US" sz="2000" dirty="0">
                <a:solidFill>
                  <a:srgbClr val="4F56AD"/>
                </a:solidFill>
                <a:latin typeface="黑体" panose="02010609060101010101" pitchFamily="49" charset="-122"/>
              </a:rPr>
              <a:t>算法</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48072"/>
                <a:ext cx="8229600" cy="5589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下表为计算</a:t>
                </a:r>
                <a14:m>
                  <m:oMath xmlns:m="http://schemas.openxmlformats.org/officeDocument/2006/math">
                    <m:sSup>
                      <m:sSupPr>
                        <m:ctrlPr>
                          <a:rPr lang="en-US" altLang="zh-CN" sz="2000" b="1" i="1" kern="0" smtClea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a:ea typeface="宋体" panose="02010600030101010101" pitchFamily="2" charset="-122"/>
                          </a:rPr>
                          <m:t>𝒂</m:t>
                        </m:r>
                      </m:e>
                      <m:sup>
                        <m:r>
                          <a:rPr lang="en-US" altLang="zh-CN" sz="2000" b="1" i="1" kern="0" smtClean="0">
                            <a:solidFill>
                              <a:srgbClr val="000000"/>
                            </a:solidFill>
                            <a:latin typeface="Cambria Math" panose="02040503050406030204"/>
                            <a:ea typeface="宋体" panose="02010600030101010101" pitchFamily="2" charset="-122"/>
                          </a:rPr>
                          <m:t>𝒃</m:t>
                        </m:r>
                      </m:sup>
                    </m:sSup>
                    <m:r>
                      <a:rPr lang="en-US" altLang="zh-CN" sz="2000" b="1" i="1" kern="0" smtClean="0">
                        <a:solidFill>
                          <a:srgbClr val="000000"/>
                        </a:solidFill>
                        <a:latin typeface="Cambria Math" panose="02040503050406030204" pitchFamily="18" charset="0"/>
                        <a:ea typeface="宋体" panose="02010600030101010101" pitchFamily="2" charset="-122"/>
                      </a:rPr>
                      <m:t>𝒎𝒐𝒅</m:t>
                    </m:r>
                    <m:r>
                      <a:rPr lang="en-US" altLang="zh-CN" sz="2000" b="1" i="1" kern="0" smtClean="0">
                        <a:solidFill>
                          <a:srgbClr val="000000"/>
                        </a:solidFill>
                        <a:latin typeface="Cambria Math" panose="02040503050406030204" pitchFamily="18" charset="0"/>
                        <a:ea typeface="宋体" panose="02010600030101010101" pitchFamily="2" charset="-122"/>
                      </a:rPr>
                      <m:t>(</m:t>
                    </m:r>
                    <m:r>
                      <a:rPr lang="en-US" altLang="zh-CN" sz="2000" b="1" i="1" kern="0" smtClean="0">
                        <a:solidFill>
                          <a:srgbClr val="000000"/>
                        </a:solidFill>
                        <a:latin typeface="Cambria Math" panose="02040503050406030204" pitchFamily="18" charset="0"/>
                        <a:ea typeface="宋体" panose="02010600030101010101" pitchFamily="2" charset="-122"/>
                      </a:rPr>
                      <m:t>𝒏</m:t>
                    </m:r>
                    <m:r>
                      <a:rPr lang="en-US" altLang="zh-CN" sz="2000" b="1" i="1" kern="0" smtClean="0">
                        <a:solidFill>
                          <a:srgbClr val="000000"/>
                        </a:solidFill>
                        <a:latin typeface="Cambria Math" panose="02040503050406030204" pitchFamily="18" charset="0"/>
                        <a:ea typeface="宋体" panose="02010600030101010101" pitchFamily="2" charset="-122"/>
                      </a:rPr>
                      <m:t>)</m:t>
                    </m:r>
                  </m:oMath>
                </a14:m>
                <a:r>
                  <a:rPr lang="zh-CN" altLang="en-US" sz="2000" b="1" kern="0" dirty="0">
                    <a:solidFill>
                      <a:srgbClr val="000000"/>
                    </a:solidFill>
                    <a:latin typeface="Tahoma" panose="020B0604030504040204"/>
                    <a:ea typeface="宋体" panose="02010600030101010101" pitchFamily="2" charset="-122"/>
                  </a:rPr>
                  <a:t>的快速模幂算法，其中</a:t>
                </a:r>
                <a:r>
                  <a:rPr lang="en-US" altLang="zh-CN" sz="2000" b="1" kern="0" dirty="0">
                    <a:solidFill>
                      <a:srgbClr val="000000"/>
                    </a:solidFill>
                    <a:latin typeface="Tahoma" panose="020B0604030504040204"/>
                    <a:ea typeface="宋体" panose="02010600030101010101" pitchFamily="2" charset="-122"/>
                  </a:rPr>
                  <a:t>a=7,b=560=100110000,n=561</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伪代码</a:t>
                </a:r>
                <a:r>
                  <a:rPr lang="zh-CN" altLang="en-US" sz="2000" b="1" kern="0" dirty="0">
                    <a:solidFill>
                      <a:srgbClr val="000000"/>
                    </a:solidFill>
                    <a:latin typeface="Tahoma" panose="020B0604030504040204"/>
                    <a:ea typeface="宋体" panose="02010600030101010101" pitchFamily="2" charset="-122"/>
                    <a:sym typeface="Wingdings" panose="05000000000000000000" pitchFamily="2" charset="2"/>
                  </a:rPr>
                  <a:t>： </a:t>
                </a:r>
                <a:r>
                  <a:rPr lang="en-US" altLang="zh-CN" sz="2000" b="1" kern="0" dirty="0">
                    <a:solidFill>
                      <a:srgbClr val="000000"/>
                    </a:solidFill>
                    <a:latin typeface="Tahoma" panose="020B0604030504040204"/>
                    <a:ea typeface="宋体" panose="02010600030101010101" pitchFamily="2" charset="-122"/>
                    <a:sym typeface="Wingdings" panose="05000000000000000000" pitchFamily="2" charset="2"/>
                  </a:rPr>
                  <a:t>(</a:t>
                </a:r>
                <a:r>
                  <a:rPr lang="zh-CN" altLang="en-US" sz="2000" b="1" kern="0" dirty="0">
                    <a:solidFill>
                      <a:srgbClr val="000000"/>
                    </a:solidFill>
                    <a:latin typeface="Tahoma" panose="020B0604030504040204"/>
                    <a:ea typeface="宋体" panose="02010600030101010101" pitchFamily="2" charset="-122"/>
                    <a:sym typeface="Wingdings" panose="05000000000000000000" pitchFamily="2" charset="2"/>
                  </a:rPr>
                  <a:t>变量</a:t>
                </a:r>
                <a:r>
                  <a:rPr lang="en-US" altLang="zh-CN" sz="2000" b="1" kern="0" dirty="0">
                    <a:solidFill>
                      <a:srgbClr val="000000"/>
                    </a:solidFill>
                    <a:latin typeface="Tahoma" panose="020B0604030504040204"/>
                    <a:ea typeface="宋体" panose="02010600030101010101" pitchFamily="2" charset="-122"/>
                    <a:sym typeface="Wingdings" panose="05000000000000000000" pitchFamily="2" charset="2"/>
                  </a:rPr>
                  <a:t>c</a:t>
                </a:r>
                <a:r>
                  <a:rPr lang="zh-CN" altLang="en-US" sz="2000" b="1" kern="0" dirty="0">
                    <a:solidFill>
                      <a:srgbClr val="000000"/>
                    </a:solidFill>
                    <a:latin typeface="Tahoma" panose="020B0604030504040204"/>
                    <a:ea typeface="宋体" panose="02010600030101010101" pitchFamily="2" charset="-122"/>
                    <a:sym typeface="Wingdings" panose="05000000000000000000" pitchFamily="2" charset="2"/>
                  </a:rPr>
                  <a:t>不是必须的，引入它只是为了便于解释算法</a:t>
                </a:r>
                <a:r>
                  <a:rPr lang="en-US" altLang="zh-CN" sz="2000" b="1" kern="0" dirty="0">
                    <a:solidFill>
                      <a:srgbClr val="000000"/>
                    </a:solidFill>
                    <a:latin typeface="Tahoma" panose="020B0604030504040204"/>
                    <a:ea typeface="宋体" panose="02010600030101010101" pitchFamily="2" charset="-122"/>
                    <a:sym typeface="Wingdings" panose="05000000000000000000" pitchFamily="2" charset="2"/>
                  </a:rPr>
                  <a:t>)</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1800" b="1" kern="0" dirty="0">
                    <a:solidFill>
                      <a:srgbClr val="000000"/>
                    </a:solidFill>
                    <a:latin typeface="Tahoma" panose="020B0604030504040204"/>
                    <a:ea typeface="宋体" panose="02010600030101010101" pitchFamily="2" charset="-122"/>
                  </a:rPr>
                  <a:t>         c←0;f ←1</a:t>
                </a:r>
                <a:endParaRPr lang="en-US" altLang="zh-CN" sz="18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1800" b="1" kern="0" dirty="0">
                    <a:solidFill>
                      <a:srgbClr val="000000"/>
                    </a:solidFill>
                    <a:latin typeface="Tahoma" panose="020B0604030504040204"/>
                    <a:ea typeface="宋体" panose="02010600030101010101" pitchFamily="2" charset="-122"/>
                  </a:rPr>
                  <a:t>         For i ←k </a:t>
                </a:r>
                <a:r>
                  <a:rPr lang="en-US" altLang="zh-CN" sz="1800" b="1" kern="0" dirty="0" err="1">
                    <a:solidFill>
                      <a:srgbClr val="000000"/>
                    </a:solidFill>
                    <a:latin typeface="Tahoma" panose="020B0604030504040204"/>
                    <a:ea typeface="宋体" panose="02010600030101010101" pitchFamily="2" charset="-122"/>
                  </a:rPr>
                  <a:t>downto</a:t>
                </a:r>
                <a:r>
                  <a:rPr lang="en-US" altLang="zh-CN" sz="1800" b="1" kern="0" dirty="0">
                    <a:solidFill>
                      <a:srgbClr val="000000"/>
                    </a:solidFill>
                    <a:latin typeface="Tahoma" panose="020B0604030504040204"/>
                    <a:ea typeface="宋体" panose="02010600030101010101" pitchFamily="2" charset="-122"/>
                  </a:rPr>
                  <a:t> 0</a:t>
                </a:r>
                <a:endParaRPr lang="en-US" altLang="zh-CN" sz="18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1800" b="1" kern="0" dirty="0">
                    <a:solidFill>
                      <a:srgbClr val="000000"/>
                    </a:solidFill>
                    <a:latin typeface="Tahoma" panose="020B0604030504040204"/>
                    <a:ea typeface="宋体" panose="02010600030101010101" pitchFamily="2" charset="-122"/>
                  </a:rPr>
                  <a:t>               Do c ←2×c</a:t>
                </a:r>
                <a:endParaRPr lang="en-US" altLang="zh-CN" sz="18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1800" b="1" kern="0" dirty="0">
                    <a:solidFill>
                      <a:srgbClr val="000000"/>
                    </a:solidFill>
                    <a:latin typeface="Tahoma" panose="020B0604030504040204"/>
                    <a:ea typeface="宋体" panose="02010600030101010101" pitchFamily="2" charset="-122"/>
                  </a:rPr>
                  <a:t>                     f ←(</a:t>
                </a:r>
                <a:r>
                  <a:rPr lang="en-US" altLang="zh-CN" sz="1800" b="1" kern="0" dirty="0" err="1">
                    <a:solidFill>
                      <a:srgbClr val="000000"/>
                    </a:solidFill>
                    <a:latin typeface="Tahoma" panose="020B0604030504040204"/>
                    <a:ea typeface="宋体" panose="02010600030101010101" pitchFamily="2" charset="-122"/>
                  </a:rPr>
                  <a:t>f×f</a:t>
                </a:r>
                <a:r>
                  <a:rPr lang="en-US" altLang="zh-CN" sz="1800" b="1" kern="0" dirty="0">
                    <a:solidFill>
                      <a:srgbClr val="000000"/>
                    </a:solidFill>
                    <a:latin typeface="Tahoma" panose="020B0604030504040204"/>
                    <a:ea typeface="宋体" panose="02010600030101010101" pitchFamily="2" charset="-122"/>
                  </a:rPr>
                  <a:t>) mod n</a:t>
                </a:r>
                <a:endParaRPr lang="en-US" altLang="zh-CN" sz="18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1800" b="1" kern="0" dirty="0">
                    <a:solidFill>
                      <a:srgbClr val="000000"/>
                    </a:solidFill>
                    <a:latin typeface="Tahoma" panose="020B0604030504040204"/>
                    <a:ea typeface="宋体" panose="02010600030101010101" pitchFamily="2" charset="-122"/>
                  </a:rPr>
                  <a:t>               if </a:t>
                </a:r>
                <a14:m>
                  <m:oMath xmlns:m="http://schemas.openxmlformats.org/officeDocument/2006/math">
                    <m:sSub>
                      <m:sSubPr>
                        <m:ctrlPr>
                          <a:rPr lang="en-US" altLang="zh-CN" sz="1800" b="1" i="1" kern="0" smtClean="0">
                            <a:solidFill>
                              <a:srgbClr val="000000"/>
                            </a:solidFill>
                            <a:latin typeface="Cambria Math" panose="02040503050406030204" pitchFamily="18" charset="0"/>
                            <a:ea typeface="宋体" panose="02010600030101010101" pitchFamily="2" charset="-122"/>
                          </a:rPr>
                        </m:ctrlPr>
                      </m:sSubPr>
                      <m:e>
                        <m:r>
                          <a:rPr lang="en-US" altLang="zh-CN" sz="1800" b="1" i="1" kern="0" smtClean="0">
                            <a:solidFill>
                              <a:srgbClr val="000000"/>
                            </a:solidFill>
                            <a:latin typeface="Cambria Math" panose="02040503050406030204"/>
                            <a:ea typeface="宋体" panose="02010600030101010101" pitchFamily="2" charset="-122"/>
                          </a:rPr>
                          <m:t>𝒃</m:t>
                        </m:r>
                      </m:e>
                      <m:sub>
                        <m:r>
                          <a:rPr lang="en-US" altLang="zh-CN" sz="1800" b="1" i="1" kern="0" smtClean="0">
                            <a:solidFill>
                              <a:srgbClr val="000000"/>
                            </a:solidFill>
                            <a:latin typeface="Cambria Math" panose="02040503050406030204"/>
                            <a:ea typeface="宋体" panose="02010600030101010101" pitchFamily="2" charset="-122"/>
                          </a:rPr>
                          <m:t>𝒊</m:t>
                        </m:r>
                      </m:sub>
                    </m:sSub>
                    <m:r>
                      <a:rPr lang="en-US" altLang="zh-CN" sz="1800" b="1" i="1" kern="0" smtClean="0">
                        <a:solidFill>
                          <a:srgbClr val="000000"/>
                        </a:solidFill>
                        <a:latin typeface="Cambria Math" panose="02040503050406030204"/>
                        <a:ea typeface="宋体" panose="02010600030101010101" pitchFamily="2" charset="-122"/>
                      </a:rPr>
                      <m:t>=</m:t>
                    </m:r>
                    <m:r>
                      <a:rPr lang="en-US" altLang="zh-CN" sz="1800" b="1" i="1" kern="0" smtClean="0">
                        <a:solidFill>
                          <a:srgbClr val="000000"/>
                        </a:solidFill>
                        <a:latin typeface="Cambria Math" panose="02040503050406030204"/>
                        <a:ea typeface="宋体" panose="02010600030101010101" pitchFamily="2" charset="-122"/>
                      </a:rPr>
                      <m:t>𝟏</m:t>
                    </m:r>
                  </m:oMath>
                </a14:m>
                <a:endParaRPr lang="en-US" altLang="zh-CN" sz="18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1800" b="1" kern="0" dirty="0">
                    <a:solidFill>
                      <a:srgbClr val="000000"/>
                    </a:solidFill>
                    <a:latin typeface="Tahoma" panose="020B0604030504040204"/>
                    <a:ea typeface="宋体" panose="02010600030101010101" pitchFamily="2" charset="-122"/>
                  </a:rPr>
                  <a:t>                     then c ← c+1   f ←(</a:t>
                </a:r>
                <a:r>
                  <a:rPr lang="en-US" altLang="zh-CN" sz="1800" b="1" kern="0" dirty="0" err="1">
                    <a:solidFill>
                      <a:srgbClr val="000000"/>
                    </a:solidFill>
                    <a:latin typeface="Tahoma" panose="020B0604030504040204"/>
                    <a:ea typeface="宋体" panose="02010600030101010101" pitchFamily="2" charset="-122"/>
                  </a:rPr>
                  <a:t>f×a</a:t>
                </a:r>
                <a:r>
                  <a:rPr lang="en-US" altLang="zh-CN" sz="1800" b="1" kern="0" dirty="0">
                    <a:solidFill>
                      <a:srgbClr val="000000"/>
                    </a:solidFill>
                    <a:latin typeface="Tahoma" panose="020B0604030504040204"/>
                    <a:ea typeface="宋体" panose="02010600030101010101" pitchFamily="2" charset="-122"/>
                  </a:rPr>
                  <a:t>) mod n</a:t>
                </a:r>
                <a:endParaRPr lang="en-US" altLang="zh-CN" sz="18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1800" b="1" kern="0" dirty="0">
                    <a:solidFill>
                      <a:srgbClr val="000000"/>
                    </a:solidFill>
                    <a:latin typeface="Tahoma" panose="020B0604030504040204"/>
                    <a:ea typeface="宋体" panose="02010600030101010101" pitchFamily="2" charset="-122"/>
                  </a:rPr>
                  <a:t>         Return f</a:t>
                </a:r>
                <a:endParaRPr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48072"/>
                <a:ext cx="8229600" cy="5589240"/>
              </a:xfrm>
              <a:prstGeom prst="rect">
                <a:avLst/>
              </a:prstGeom>
              <a:blipFill rotWithShape="1">
                <a:blip r:embed="rId1"/>
                <a:stretch>
                  <a:fillRect l="-2" t="-7" r="2" b="-746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7308304" y="0"/>
            <a:ext cx="18297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9.2 RSA</a:t>
            </a:r>
            <a:r>
              <a:rPr lang="zh-CN" altLang="en-US" sz="2000" dirty="0">
                <a:solidFill>
                  <a:srgbClr val="4F56AD"/>
                </a:solidFill>
                <a:latin typeface="黑体" panose="02010609060101010101" pitchFamily="49" charset="-122"/>
              </a:rPr>
              <a:t>算法</a:t>
            </a:r>
            <a:endParaRPr lang="zh-CN" altLang="en-US" sz="2000" dirty="0">
              <a:solidFill>
                <a:srgbClr val="4F56AD"/>
              </a:solidFill>
              <a:latin typeface="黑体" panose="02010609060101010101" pitchFamily="49" charset="-122"/>
            </a:endParaRPr>
          </a:p>
        </p:txBody>
      </p:sp>
      <p:graphicFrame>
        <p:nvGraphicFramePr>
          <p:cNvPr id="2" name="表格 1"/>
          <p:cNvGraphicFramePr>
            <a:graphicFrameLocks noGrp="1"/>
          </p:cNvGraphicFramePr>
          <p:nvPr/>
        </p:nvGraphicFramePr>
        <p:xfrm>
          <a:off x="1613719" y="1772816"/>
          <a:ext cx="5937250" cy="853440"/>
        </p:xfrm>
        <a:graphic>
          <a:graphicData uri="http://schemas.openxmlformats.org/drawingml/2006/table">
            <a:tbl>
              <a:tblPr>
                <a:tableStyleId>{5C22544A-7EE6-4342-B048-85BDC9FD1C3A}</a:tableStyleId>
              </a:tblPr>
              <a:tblGrid>
                <a:gridCol w="539750"/>
                <a:gridCol w="539750"/>
                <a:gridCol w="539750"/>
                <a:gridCol w="539750"/>
                <a:gridCol w="539750"/>
                <a:gridCol w="539750"/>
                <a:gridCol w="539750"/>
                <a:gridCol w="539750"/>
                <a:gridCol w="539750"/>
                <a:gridCol w="539750"/>
                <a:gridCol w="539750"/>
              </a:tblGrid>
              <a:tr h="0">
                <a:tc>
                  <a:txBody>
                    <a:bodyPr/>
                    <a:lstStyle/>
                    <a:p>
                      <a:pPr algn="ctr">
                        <a:spcBef>
                          <a:spcPts val="300"/>
                        </a:spcBef>
                        <a:spcAft>
                          <a:spcPts val="300"/>
                        </a:spcAft>
                        <a:tabLst>
                          <a:tab pos="2743200" algn="l"/>
                        </a:tabLst>
                      </a:pPr>
                      <a:r>
                        <a:rPr lang="en-US" sz="1400" dirty="0">
                          <a:effectLst/>
                        </a:rPr>
                        <a:t>i</a:t>
                      </a:r>
                      <a:endParaRPr lang="zh-CN" sz="1200" dirty="0">
                        <a:effectLst/>
                        <a:latin typeface="Times"/>
                        <a:ea typeface="Times New Roman" panose="02020603050405020304"/>
                        <a:cs typeface="Times New Roman" panose="02020603050405020304"/>
                      </a:endParaRPr>
                    </a:p>
                  </a:txBody>
                  <a:tcPr marL="50800" marR="5080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Bef>
                          <a:spcPts val="300"/>
                        </a:spcBef>
                        <a:spcAft>
                          <a:spcPts val="300"/>
                        </a:spcAft>
                        <a:tabLst>
                          <a:tab pos="2743200" algn="l"/>
                        </a:tabLst>
                      </a:pPr>
                      <a:r>
                        <a:rPr lang="en-US" sz="1400">
                          <a:effectLst/>
                        </a:rPr>
                        <a:t>9</a:t>
                      </a:r>
                      <a:endParaRPr lang="zh-CN" sz="1200">
                        <a:effectLst/>
                        <a:latin typeface="Times"/>
                        <a:ea typeface="Times New Roman" panose="02020603050405020304"/>
                        <a:cs typeface="Times New Roman" panose="02020603050405020304"/>
                      </a:endParaRPr>
                    </a:p>
                  </a:txBody>
                  <a:tcPr marL="50800" marR="508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Bef>
                          <a:spcPts val="300"/>
                        </a:spcBef>
                        <a:spcAft>
                          <a:spcPts val="300"/>
                        </a:spcAft>
                        <a:tabLst>
                          <a:tab pos="2743200" algn="l"/>
                        </a:tabLst>
                      </a:pPr>
                      <a:r>
                        <a:rPr lang="en-US" sz="1400">
                          <a:effectLst/>
                        </a:rPr>
                        <a:t>8</a:t>
                      </a:r>
                      <a:endParaRPr lang="zh-CN" sz="1200">
                        <a:effectLst/>
                        <a:latin typeface="Times"/>
                        <a:ea typeface="Times New Roman" panose="02020603050405020304"/>
                        <a:cs typeface="Times New Roman" panose="02020603050405020304"/>
                      </a:endParaRPr>
                    </a:p>
                  </a:txBody>
                  <a:tcPr marL="50800" marR="508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Bef>
                          <a:spcPts val="300"/>
                        </a:spcBef>
                        <a:spcAft>
                          <a:spcPts val="300"/>
                        </a:spcAft>
                        <a:tabLst>
                          <a:tab pos="2743200" algn="l"/>
                        </a:tabLst>
                      </a:pPr>
                      <a:r>
                        <a:rPr lang="en-US" sz="1400">
                          <a:effectLst/>
                        </a:rPr>
                        <a:t>7</a:t>
                      </a:r>
                      <a:endParaRPr lang="zh-CN" sz="1200">
                        <a:effectLst/>
                        <a:latin typeface="Times"/>
                        <a:ea typeface="Times New Roman" panose="02020603050405020304"/>
                        <a:cs typeface="Times New Roman" panose="02020603050405020304"/>
                      </a:endParaRPr>
                    </a:p>
                  </a:txBody>
                  <a:tcPr marL="50800" marR="508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Bef>
                          <a:spcPts val="300"/>
                        </a:spcBef>
                        <a:spcAft>
                          <a:spcPts val="300"/>
                        </a:spcAft>
                        <a:tabLst>
                          <a:tab pos="2743200" algn="l"/>
                        </a:tabLst>
                      </a:pPr>
                      <a:r>
                        <a:rPr lang="en-US" sz="1400">
                          <a:effectLst/>
                        </a:rPr>
                        <a:t>6</a:t>
                      </a:r>
                      <a:endParaRPr lang="zh-CN" sz="1200">
                        <a:effectLst/>
                        <a:latin typeface="Times"/>
                        <a:ea typeface="Times New Roman" panose="02020603050405020304"/>
                        <a:cs typeface="Times New Roman" panose="02020603050405020304"/>
                      </a:endParaRPr>
                    </a:p>
                  </a:txBody>
                  <a:tcPr marL="50800" marR="508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Bef>
                          <a:spcPts val="300"/>
                        </a:spcBef>
                        <a:spcAft>
                          <a:spcPts val="300"/>
                        </a:spcAft>
                        <a:tabLst>
                          <a:tab pos="2743200" algn="l"/>
                        </a:tabLst>
                      </a:pPr>
                      <a:r>
                        <a:rPr lang="en-US" sz="1400">
                          <a:effectLst/>
                        </a:rPr>
                        <a:t>5</a:t>
                      </a:r>
                      <a:endParaRPr lang="zh-CN" sz="1200">
                        <a:effectLst/>
                        <a:latin typeface="Times"/>
                        <a:ea typeface="Times New Roman" panose="02020603050405020304"/>
                        <a:cs typeface="Times New Roman" panose="02020603050405020304"/>
                      </a:endParaRPr>
                    </a:p>
                  </a:txBody>
                  <a:tcPr marL="50800" marR="508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Bef>
                          <a:spcPts val="300"/>
                        </a:spcBef>
                        <a:spcAft>
                          <a:spcPts val="300"/>
                        </a:spcAft>
                        <a:tabLst>
                          <a:tab pos="2743200" algn="l"/>
                        </a:tabLst>
                      </a:pPr>
                      <a:r>
                        <a:rPr lang="en-US" sz="1400">
                          <a:effectLst/>
                        </a:rPr>
                        <a:t>4</a:t>
                      </a:r>
                      <a:endParaRPr lang="zh-CN" sz="1200">
                        <a:effectLst/>
                        <a:latin typeface="Times"/>
                        <a:ea typeface="Times New Roman" panose="02020603050405020304"/>
                        <a:cs typeface="Times New Roman" panose="02020603050405020304"/>
                      </a:endParaRPr>
                    </a:p>
                  </a:txBody>
                  <a:tcPr marL="50800" marR="508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Bef>
                          <a:spcPts val="300"/>
                        </a:spcBef>
                        <a:spcAft>
                          <a:spcPts val="300"/>
                        </a:spcAft>
                        <a:tabLst>
                          <a:tab pos="2743200" algn="l"/>
                        </a:tabLst>
                      </a:pPr>
                      <a:r>
                        <a:rPr lang="en-US" sz="1400">
                          <a:effectLst/>
                        </a:rPr>
                        <a:t>3</a:t>
                      </a:r>
                      <a:endParaRPr lang="zh-CN" sz="1200">
                        <a:effectLst/>
                        <a:latin typeface="Times"/>
                        <a:ea typeface="Times New Roman" panose="02020603050405020304"/>
                        <a:cs typeface="Times New Roman" panose="02020603050405020304"/>
                      </a:endParaRPr>
                    </a:p>
                  </a:txBody>
                  <a:tcPr marL="50800" marR="508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Bef>
                          <a:spcPts val="300"/>
                        </a:spcBef>
                        <a:spcAft>
                          <a:spcPts val="300"/>
                        </a:spcAft>
                        <a:tabLst>
                          <a:tab pos="2743200" algn="l"/>
                        </a:tabLst>
                      </a:pPr>
                      <a:r>
                        <a:rPr lang="en-US" sz="1400">
                          <a:effectLst/>
                        </a:rPr>
                        <a:t>2</a:t>
                      </a:r>
                      <a:endParaRPr lang="zh-CN" sz="1200">
                        <a:effectLst/>
                        <a:latin typeface="Times"/>
                        <a:ea typeface="Times New Roman" panose="02020603050405020304"/>
                        <a:cs typeface="Times New Roman" panose="02020603050405020304"/>
                      </a:endParaRPr>
                    </a:p>
                  </a:txBody>
                  <a:tcPr marL="50800" marR="508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Bef>
                          <a:spcPts val="300"/>
                        </a:spcBef>
                        <a:spcAft>
                          <a:spcPts val="300"/>
                        </a:spcAft>
                        <a:tabLst>
                          <a:tab pos="2743200" algn="l"/>
                        </a:tabLst>
                      </a:pPr>
                      <a:r>
                        <a:rPr lang="en-US" sz="1400">
                          <a:effectLst/>
                        </a:rPr>
                        <a:t>1</a:t>
                      </a:r>
                      <a:endParaRPr lang="zh-CN" sz="1200">
                        <a:effectLst/>
                        <a:latin typeface="Times"/>
                        <a:ea typeface="Times New Roman" panose="02020603050405020304"/>
                        <a:cs typeface="Times New Roman" panose="02020603050405020304"/>
                      </a:endParaRPr>
                    </a:p>
                  </a:txBody>
                  <a:tcPr marL="50800" marR="508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Bef>
                          <a:spcPts val="300"/>
                        </a:spcBef>
                        <a:spcAft>
                          <a:spcPts val="300"/>
                        </a:spcAft>
                        <a:tabLst>
                          <a:tab pos="2743200" algn="l"/>
                        </a:tabLst>
                      </a:pPr>
                      <a:r>
                        <a:rPr lang="en-US" sz="1400">
                          <a:effectLst/>
                        </a:rPr>
                        <a:t>0</a:t>
                      </a:r>
                      <a:endParaRPr lang="zh-CN" sz="1200">
                        <a:effectLst/>
                        <a:latin typeface="Times"/>
                        <a:ea typeface="Times New Roman" panose="02020603050405020304"/>
                        <a:cs typeface="Times New Roman" panose="02020603050405020304"/>
                      </a:endParaRPr>
                    </a:p>
                  </a:txBody>
                  <a:tcPr marL="50800" marR="5080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ctr">
                        <a:spcBef>
                          <a:spcPts val="300"/>
                        </a:spcBef>
                        <a:spcAft>
                          <a:spcPts val="300"/>
                        </a:spcAft>
                        <a:tabLst>
                          <a:tab pos="2743200" algn="l"/>
                        </a:tabLst>
                      </a:pPr>
                      <a:r>
                        <a:rPr lang="en-US" sz="1400">
                          <a:effectLst/>
                        </a:rPr>
                        <a:t>b</a:t>
                      </a:r>
                      <a:r>
                        <a:rPr lang="en-US" sz="900">
                          <a:effectLst/>
                        </a:rPr>
                        <a:t>i</a:t>
                      </a:r>
                      <a:endParaRPr lang="zh-CN" sz="1200">
                        <a:effectLst/>
                        <a:latin typeface="Times"/>
                        <a:ea typeface="Times New Roman" panose="02020603050405020304"/>
                        <a:cs typeface="Times New Roman" panose="02020603050405020304"/>
                      </a:endParaRPr>
                    </a:p>
                  </a:txBody>
                  <a:tcPr marL="50800" marR="5080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Bef>
                          <a:spcPts val="300"/>
                        </a:spcBef>
                        <a:spcAft>
                          <a:spcPts val="300"/>
                        </a:spcAft>
                        <a:tabLst>
                          <a:tab pos="2743200" algn="l"/>
                        </a:tabLst>
                      </a:pPr>
                      <a:r>
                        <a:rPr lang="en-US" sz="1400">
                          <a:effectLst/>
                        </a:rPr>
                        <a:t>1</a:t>
                      </a:r>
                      <a:endParaRPr lang="zh-CN" sz="1200">
                        <a:effectLst/>
                        <a:latin typeface="Times"/>
                        <a:ea typeface="Times New Roman" panose="02020603050405020304"/>
                        <a:cs typeface="Times New Roman" panose="02020603050405020304"/>
                      </a:endParaRPr>
                    </a:p>
                  </a:txBody>
                  <a:tcPr marL="50800" marR="508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Bef>
                          <a:spcPts val="300"/>
                        </a:spcBef>
                        <a:spcAft>
                          <a:spcPts val="300"/>
                        </a:spcAft>
                        <a:tabLst>
                          <a:tab pos="2743200" algn="l"/>
                        </a:tabLst>
                      </a:pPr>
                      <a:r>
                        <a:rPr lang="en-US" sz="1400">
                          <a:effectLst/>
                        </a:rPr>
                        <a:t>0</a:t>
                      </a:r>
                      <a:endParaRPr lang="zh-CN" sz="1200">
                        <a:effectLst/>
                        <a:latin typeface="Times"/>
                        <a:ea typeface="Times New Roman" panose="02020603050405020304"/>
                        <a:cs typeface="Times New Roman" panose="02020603050405020304"/>
                      </a:endParaRPr>
                    </a:p>
                  </a:txBody>
                  <a:tcPr marL="50800" marR="508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Bef>
                          <a:spcPts val="300"/>
                        </a:spcBef>
                        <a:spcAft>
                          <a:spcPts val="300"/>
                        </a:spcAft>
                        <a:tabLst>
                          <a:tab pos="2743200" algn="l"/>
                        </a:tabLst>
                      </a:pPr>
                      <a:r>
                        <a:rPr lang="en-US" sz="1400">
                          <a:effectLst/>
                        </a:rPr>
                        <a:t>0</a:t>
                      </a:r>
                      <a:endParaRPr lang="zh-CN" sz="1200">
                        <a:effectLst/>
                        <a:latin typeface="Times"/>
                        <a:ea typeface="Times New Roman" panose="02020603050405020304"/>
                        <a:cs typeface="Times New Roman" panose="02020603050405020304"/>
                      </a:endParaRPr>
                    </a:p>
                  </a:txBody>
                  <a:tcPr marL="50800" marR="508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Bef>
                          <a:spcPts val="300"/>
                        </a:spcBef>
                        <a:spcAft>
                          <a:spcPts val="300"/>
                        </a:spcAft>
                        <a:tabLst>
                          <a:tab pos="2743200" algn="l"/>
                        </a:tabLst>
                      </a:pPr>
                      <a:r>
                        <a:rPr lang="en-US" sz="1400">
                          <a:effectLst/>
                        </a:rPr>
                        <a:t>0</a:t>
                      </a:r>
                      <a:endParaRPr lang="zh-CN" sz="1200">
                        <a:effectLst/>
                        <a:latin typeface="Times"/>
                        <a:ea typeface="Times New Roman" panose="02020603050405020304"/>
                        <a:cs typeface="Times New Roman" panose="02020603050405020304"/>
                      </a:endParaRPr>
                    </a:p>
                  </a:txBody>
                  <a:tcPr marL="50800" marR="508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Bef>
                          <a:spcPts val="300"/>
                        </a:spcBef>
                        <a:spcAft>
                          <a:spcPts val="300"/>
                        </a:spcAft>
                        <a:tabLst>
                          <a:tab pos="2743200" algn="l"/>
                        </a:tabLst>
                      </a:pPr>
                      <a:r>
                        <a:rPr lang="en-US" sz="1400">
                          <a:effectLst/>
                        </a:rPr>
                        <a:t>1</a:t>
                      </a:r>
                      <a:endParaRPr lang="zh-CN" sz="1200">
                        <a:effectLst/>
                        <a:latin typeface="Times"/>
                        <a:ea typeface="Times New Roman" panose="02020603050405020304"/>
                        <a:cs typeface="Times New Roman" panose="02020603050405020304"/>
                      </a:endParaRPr>
                    </a:p>
                  </a:txBody>
                  <a:tcPr marL="50800" marR="508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Bef>
                          <a:spcPts val="300"/>
                        </a:spcBef>
                        <a:spcAft>
                          <a:spcPts val="300"/>
                        </a:spcAft>
                        <a:tabLst>
                          <a:tab pos="2743200" algn="l"/>
                        </a:tabLst>
                      </a:pPr>
                      <a:r>
                        <a:rPr lang="en-US" sz="1400">
                          <a:effectLst/>
                        </a:rPr>
                        <a:t>1</a:t>
                      </a:r>
                      <a:endParaRPr lang="zh-CN" sz="1200">
                        <a:effectLst/>
                        <a:latin typeface="Times"/>
                        <a:ea typeface="Times New Roman" panose="02020603050405020304"/>
                        <a:cs typeface="Times New Roman" panose="02020603050405020304"/>
                      </a:endParaRPr>
                    </a:p>
                  </a:txBody>
                  <a:tcPr marL="50800" marR="508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Bef>
                          <a:spcPts val="300"/>
                        </a:spcBef>
                        <a:spcAft>
                          <a:spcPts val="300"/>
                        </a:spcAft>
                        <a:tabLst>
                          <a:tab pos="2743200" algn="l"/>
                        </a:tabLst>
                      </a:pPr>
                      <a:r>
                        <a:rPr lang="en-US" sz="1400">
                          <a:effectLst/>
                        </a:rPr>
                        <a:t>0</a:t>
                      </a:r>
                      <a:endParaRPr lang="zh-CN" sz="1200">
                        <a:effectLst/>
                        <a:latin typeface="Times"/>
                        <a:ea typeface="Times New Roman" panose="02020603050405020304"/>
                        <a:cs typeface="Times New Roman" panose="02020603050405020304"/>
                      </a:endParaRPr>
                    </a:p>
                  </a:txBody>
                  <a:tcPr marL="50800" marR="508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Bef>
                          <a:spcPts val="300"/>
                        </a:spcBef>
                        <a:spcAft>
                          <a:spcPts val="300"/>
                        </a:spcAft>
                        <a:tabLst>
                          <a:tab pos="2743200" algn="l"/>
                        </a:tabLst>
                      </a:pPr>
                      <a:r>
                        <a:rPr lang="en-US" sz="1400">
                          <a:effectLst/>
                        </a:rPr>
                        <a:t>0</a:t>
                      </a:r>
                      <a:endParaRPr lang="zh-CN" sz="1200">
                        <a:effectLst/>
                        <a:latin typeface="Times"/>
                        <a:ea typeface="Times New Roman" panose="02020603050405020304"/>
                        <a:cs typeface="Times New Roman" panose="02020603050405020304"/>
                      </a:endParaRPr>
                    </a:p>
                  </a:txBody>
                  <a:tcPr marL="50800" marR="508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Bef>
                          <a:spcPts val="300"/>
                        </a:spcBef>
                        <a:spcAft>
                          <a:spcPts val="300"/>
                        </a:spcAft>
                        <a:tabLst>
                          <a:tab pos="2743200" algn="l"/>
                        </a:tabLst>
                      </a:pPr>
                      <a:r>
                        <a:rPr lang="en-US" sz="1400">
                          <a:effectLst/>
                        </a:rPr>
                        <a:t>0</a:t>
                      </a:r>
                      <a:endParaRPr lang="zh-CN" sz="1200">
                        <a:effectLst/>
                        <a:latin typeface="Times"/>
                        <a:ea typeface="Times New Roman" panose="02020603050405020304"/>
                        <a:cs typeface="Times New Roman" panose="02020603050405020304"/>
                      </a:endParaRPr>
                    </a:p>
                  </a:txBody>
                  <a:tcPr marL="50800" marR="508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Bef>
                          <a:spcPts val="300"/>
                        </a:spcBef>
                        <a:spcAft>
                          <a:spcPts val="300"/>
                        </a:spcAft>
                        <a:tabLst>
                          <a:tab pos="2743200" algn="l"/>
                        </a:tabLst>
                      </a:pPr>
                      <a:r>
                        <a:rPr lang="en-US" sz="1400">
                          <a:effectLst/>
                        </a:rPr>
                        <a:t>0</a:t>
                      </a:r>
                      <a:endParaRPr lang="zh-CN" sz="1200">
                        <a:effectLst/>
                        <a:latin typeface="Times"/>
                        <a:ea typeface="Times New Roman" panose="02020603050405020304"/>
                        <a:cs typeface="Times New Roman" panose="02020603050405020304"/>
                      </a:endParaRPr>
                    </a:p>
                  </a:txBody>
                  <a:tcPr marL="50800" marR="5080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ctr">
                        <a:spcBef>
                          <a:spcPts val="300"/>
                        </a:spcBef>
                        <a:spcAft>
                          <a:spcPts val="300"/>
                        </a:spcAft>
                        <a:tabLst>
                          <a:tab pos="2743200" algn="l"/>
                        </a:tabLst>
                      </a:pPr>
                      <a:r>
                        <a:rPr lang="en-US" sz="1400">
                          <a:effectLst/>
                        </a:rPr>
                        <a:t>c</a:t>
                      </a:r>
                      <a:endParaRPr lang="zh-CN" sz="1200">
                        <a:effectLst/>
                        <a:latin typeface="Times"/>
                        <a:ea typeface="Times New Roman" panose="02020603050405020304"/>
                        <a:cs typeface="Times New Roman" panose="02020603050405020304"/>
                      </a:endParaRPr>
                    </a:p>
                  </a:txBody>
                  <a:tcPr marL="50800" marR="5080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Bef>
                          <a:spcPts val="300"/>
                        </a:spcBef>
                        <a:spcAft>
                          <a:spcPts val="300"/>
                        </a:spcAft>
                        <a:tabLst>
                          <a:tab pos="2743200" algn="l"/>
                        </a:tabLst>
                      </a:pPr>
                      <a:r>
                        <a:rPr lang="en-US" sz="1400">
                          <a:effectLst/>
                        </a:rPr>
                        <a:t>1</a:t>
                      </a:r>
                      <a:endParaRPr lang="zh-CN" sz="1200">
                        <a:effectLst/>
                        <a:latin typeface="Times"/>
                        <a:ea typeface="Times New Roman" panose="02020603050405020304"/>
                        <a:cs typeface="Times New Roman" panose="02020603050405020304"/>
                      </a:endParaRPr>
                    </a:p>
                  </a:txBody>
                  <a:tcPr marL="50800" marR="508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Bef>
                          <a:spcPts val="300"/>
                        </a:spcBef>
                        <a:spcAft>
                          <a:spcPts val="300"/>
                        </a:spcAft>
                        <a:tabLst>
                          <a:tab pos="2743200" algn="l"/>
                        </a:tabLst>
                      </a:pPr>
                      <a:r>
                        <a:rPr lang="en-US" sz="1400">
                          <a:effectLst/>
                        </a:rPr>
                        <a:t>2</a:t>
                      </a:r>
                      <a:endParaRPr lang="zh-CN" sz="1200">
                        <a:effectLst/>
                        <a:latin typeface="Times"/>
                        <a:ea typeface="Times New Roman" panose="02020603050405020304"/>
                        <a:cs typeface="Times New Roman" panose="02020603050405020304"/>
                      </a:endParaRPr>
                    </a:p>
                  </a:txBody>
                  <a:tcPr marL="50800" marR="508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Bef>
                          <a:spcPts val="300"/>
                        </a:spcBef>
                        <a:spcAft>
                          <a:spcPts val="300"/>
                        </a:spcAft>
                        <a:tabLst>
                          <a:tab pos="2743200" algn="l"/>
                        </a:tabLst>
                      </a:pPr>
                      <a:r>
                        <a:rPr lang="en-US" sz="1400">
                          <a:effectLst/>
                        </a:rPr>
                        <a:t>4</a:t>
                      </a:r>
                      <a:endParaRPr lang="zh-CN" sz="1200">
                        <a:effectLst/>
                        <a:latin typeface="Times"/>
                        <a:ea typeface="Times New Roman" panose="02020603050405020304"/>
                        <a:cs typeface="Times New Roman" panose="02020603050405020304"/>
                      </a:endParaRPr>
                    </a:p>
                  </a:txBody>
                  <a:tcPr marL="50800" marR="508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Bef>
                          <a:spcPts val="300"/>
                        </a:spcBef>
                        <a:spcAft>
                          <a:spcPts val="300"/>
                        </a:spcAft>
                        <a:tabLst>
                          <a:tab pos="2743200" algn="l"/>
                        </a:tabLst>
                      </a:pPr>
                      <a:r>
                        <a:rPr lang="en-US" sz="1400">
                          <a:effectLst/>
                        </a:rPr>
                        <a:t>8</a:t>
                      </a:r>
                      <a:endParaRPr lang="zh-CN" sz="1200">
                        <a:effectLst/>
                        <a:latin typeface="Times"/>
                        <a:ea typeface="Times New Roman" panose="02020603050405020304"/>
                        <a:cs typeface="Times New Roman" panose="02020603050405020304"/>
                      </a:endParaRPr>
                    </a:p>
                  </a:txBody>
                  <a:tcPr marL="50800" marR="508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Bef>
                          <a:spcPts val="300"/>
                        </a:spcBef>
                        <a:spcAft>
                          <a:spcPts val="300"/>
                        </a:spcAft>
                        <a:tabLst>
                          <a:tab pos="2743200" algn="l"/>
                        </a:tabLst>
                      </a:pPr>
                      <a:r>
                        <a:rPr lang="en-US" sz="1400">
                          <a:effectLst/>
                        </a:rPr>
                        <a:t>17</a:t>
                      </a:r>
                      <a:endParaRPr lang="zh-CN" sz="1200">
                        <a:effectLst/>
                        <a:latin typeface="Times"/>
                        <a:ea typeface="Times New Roman" panose="02020603050405020304"/>
                        <a:cs typeface="Times New Roman" panose="02020603050405020304"/>
                      </a:endParaRPr>
                    </a:p>
                  </a:txBody>
                  <a:tcPr marL="50800" marR="508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Bef>
                          <a:spcPts val="300"/>
                        </a:spcBef>
                        <a:spcAft>
                          <a:spcPts val="300"/>
                        </a:spcAft>
                        <a:tabLst>
                          <a:tab pos="2743200" algn="l"/>
                        </a:tabLst>
                      </a:pPr>
                      <a:r>
                        <a:rPr lang="en-US" sz="1400">
                          <a:effectLst/>
                        </a:rPr>
                        <a:t>35</a:t>
                      </a:r>
                      <a:endParaRPr lang="zh-CN" sz="1200">
                        <a:effectLst/>
                        <a:latin typeface="Times"/>
                        <a:ea typeface="Times New Roman" panose="02020603050405020304"/>
                        <a:cs typeface="Times New Roman" panose="02020603050405020304"/>
                      </a:endParaRPr>
                    </a:p>
                  </a:txBody>
                  <a:tcPr marL="50800" marR="508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Bef>
                          <a:spcPts val="300"/>
                        </a:spcBef>
                        <a:spcAft>
                          <a:spcPts val="300"/>
                        </a:spcAft>
                        <a:tabLst>
                          <a:tab pos="2743200" algn="l"/>
                        </a:tabLst>
                      </a:pPr>
                      <a:r>
                        <a:rPr lang="en-US" sz="1400">
                          <a:effectLst/>
                        </a:rPr>
                        <a:t>70</a:t>
                      </a:r>
                      <a:endParaRPr lang="zh-CN" sz="1200">
                        <a:effectLst/>
                        <a:latin typeface="Times"/>
                        <a:ea typeface="Times New Roman" panose="02020603050405020304"/>
                        <a:cs typeface="Times New Roman" panose="02020603050405020304"/>
                      </a:endParaRPr>
                    </a:p>
                  </a:txBody>
                  <a:tcPr marL="50800" marR="508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Bef>
                          <a:spcPts val="300"/>
                        </a:spcBef>
                        <a:spcAft>
                          <a:spcPts val="300"/>
                        </a:spcAft>
                        <a:tabLst>
                          <a:tab pos="2743200" algn="l"/>
                        </a:tabLst>
                      </a:pPr>
                      <a:r>
                        <a:rPr lang="en-US" sz="1400">
                          <a:effectLst/>
                        </a:rPr>
                        <a:t>140</a:t>
                      </a:r>
                      <a:endParaRPr lang="zh-CN" sz="1200">
                        <a:effectLst/>
                        <a:latin typeface="Times"/>
                        <a:ea typeface="Times New Roman" panose="02020603050405020304"/>
                        <a:cs typeface="Times New Roman" panose="02020603050405020304"/>
                      </a:endParaRPr>
                    </a:p>
                  </a:txBody>
                  <a:tcPr marL="50800" marR="508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Bef>
                          <a:spcPts val="300"/>
                        </a:spcBef>
                        <a:spcAft>
                          <a:spcPts val="300"/>
                        </a:spcAft>
                        <a:tabLst>
                          <a:tab pos="2743200" algn="l"/>
                        </a:tabLst>
                      </a:pPr>
                      <a:r>
                        <a:rPr lang="en-US" sz="1400">
                          <a:effectLst/>
                        </a:rPr>
                        <a:t>280</a:t>
                      </a:r>
                      <a:endParaRPr lang="zh-CN" sz="1200">
                        <a:effectLst/>
                        <a:latin typeface="Times"/>
                        <a:ea typeface="Times New Roman" panose="02020603050405020304"/>
                        <a:cs typeface="Times New Roman" panose="02020603050405020304"/>
                      </a:endParaRPr>
                    </a:p>
                  </a:txBody>
                  <a:tcPr marL="50800" marR="508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Bef>
                          <a:spcPts val="300"/>
                        </a:spcBef>
                        <a:spcAft>
                          <a:spcPts val="300"/>
                        </a:spcAft>
                        <a:tabLst>
                          <a:tab pos="2743200" algn="l"/>
                        </a:tabLst>
                      </a:pPr>
                      <a:r>
                        <a:rPr lang="en-US" sz="1400">
                          <a:effectLst/>
                        </a:rPr>
                        <a:t>560</a:t>
                      </a:r>
                      <a:endParaRPr lang="zh-CN" sz="1200">
                        <a:effectLst/>
                        <a:latin typeface="Times"/>
                        <a:ea typeface="Times New Roman" panose="02020603050405020304"/>
                        <a:cs typeface="Times New Roman" panose="02020603050405020304"/>
                      </a:endParaRPr>
                    </a:p>
                  </a:txBody>
                  <a:tcPr marL="50800" marR="5080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ctr">
                        <a:spcBef>
                          <a:spcPts val="300"/>
                        </a:spcBef>
                        <a:spcAft>
                          <a:spcPts val="300"/>
                        </a:spcAft>
                        <a:tabLst>
                          <a:tab pos="2743200" algn="l"/>
                        </a:tabLst>
                      </a:pPr>
                      <a:r>
                        <a:rPr lang="en-US" sz="1400">
                          <a:effectLst/>
                        </a:rPr>
                        <a:t>f</a:t>
                      </a:r>
                      <a:endParaRPr lang="zh-CN" sz="1200">
                        <a:effectLst/>
                        <a:latin typeface="Times"/>
                        <a:ea typeface="Times New Roman" panose="02020603050405020304"/>
                        <a:cs typeface="Times New Roman" panose="02020603050405020304"/>
                      </a:endParaRPr>
                    </a:p>
                  </a:txBody>
                  <a:tcPr marL="50800" marR="5080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Bef>
                          <a:spcPts val="300"/>
                        </a:spcBef>
                        <a:spcAft>
                          <a:spcPts val="300"/>
                        </a:spcAft>
                        <a:tabLst>
                          <a:tab pos="2743200" algn="l"/>
                        </a:tabLst>
                      </a:pPr>
                      <a:r>
                        <a:rPr lang="en-US" sz="1400">
                          <a:effectLst/>
                        </a:rPr>
                        <a:t>7</a:t>
                      </a:r>
                      <a:endParaRPr lang="zh-CN" sz="1200">
                        <a:effectLst/>
                        <a:latin typeface="Times"/>
                        <a:ea typeface="Times New Roman" panose="02020603050405020304"/>
                        <a:cs typeface="Times New Roman" panose="02020603050405020304"/>
                      </a:endParaRPr>
                    </a:p>
                  </a:txBody>
                  <a:tcPr marL="50800" marR="508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Bef>
                          <a:spcPts val="300"/>
                        </a:spcBef>
                        <a:spcAft>
                          <a:spcPts val="300"/>
                        </a:spcAft>
                        <a:tabLst>
                          <a:tab pos="2743200" algn="l"/>
                        </a:tabLst>
                      </a:pPr>
                      <a:r>
                        <a:rPr lang="en-US" sz="1400">
                          <a:effectLst/>
                        </a:rPr>
                        <a:t>49</a:t>
                      </a:r>
                      <a:endParaRPr lang="zh-CN" sz="1200">
                        <a:effectLst/>
                        <a:latin typeface="Times"/>
                        <a:ea typeface="Times New Roman" panose="02020603050405020304"/>
                        <a:cs typeface="Times New Roman" panose="02020603050405020304"/>
                      </a:endParaRPr>
                    </a:p>
                  </a:txBody>
                  <a:tcPr marL="50800" marR="508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Bef>
                          <a:spcPts val="300"/>
                        </a:spcBef>
                        <a:spcAft>
                          <a:spcPts val="300"/>
                        </a:spcAft>
                        <a:tabLst>
                          <a:tab pos="2743200" algn="l"/>
                        </a:tabLst>
                      </a:pPr>
                      <a:r>
                        <a:rPr lang="en-US" sz="1400">
                          <a:effectLst/>
                        </a:rPr>
                        <a:t>157</a:t>
                      </a:r>
                      <a:endParaRPr lang="zh-CN" sz="1200">
                        <a:effectLst/>
                        <a:latin typeface="Times"/>
                        <a:ea typeface="Times New Roman" panose="02020603050405020304"/>
                        <a:cs typeface="Times New Roman" panose="02020603050405020304"/>
                      </a:endParaRPr>
                    </a:p>
                  </a:txBody>
                  <a:tcPr marL="50800" marR="508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Bef>
                          <a:spcPts val="300"/>
                        </a:spcBef>
                        <a:spcAft>
                          <a:spcPts val="300"/>
                        </a:spcAft>
                        <a:tabLst>
                          <a:tab pos="2743200" algn="l"/>
                        </a:tabLst>
                      </a:pPr>
                      <a:r>
                        <a:rPr lang="en-US" sz="1400">
                          <a:effectLst/>
                        </a:rPr>
                        <a:t>526</a:t>
                      </a:r>
                      <a:endParaRPr lang="zh-CN" sz="1200">
                        <a:effectLst/>
                        <a:latin typeface="Times"/>
                        <a:ea typeface="Times New Roman" panose="02020603050405020304"/>
                        <a:cs typeface="Times New Roman" panose="02020603050405020304"/>
                      </a:endParaRPr>
                    </a:p>
                  </a:txBody>
                  <a:tcPr marL="50800" marR="508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Bef>
                          <a:spcPts val="300"/>
                        </a:spcBef>
                        <a:spcAft>
                          <a:spcPts val="300"/>
                        </a:spcAft>
                        <a:tabLst>
                          <a:tab pos="2743200" algn="l"/>
                        </a:tabLst>
                      </a:pPr>
                      <a:r>
                        <a:rPr lang="en-US" sz="1400">
                          <a:effectLst/>
                        </a:rPr>
                        <a:t>160</a:t>
                      </a:r>
                      <a:endParaRPr lang="zh-CN" sz="1200">
                        <a:effectLst/>
                        <a:latin typeface="Times"/>
                        <a:ea typeface="Times New Roman" panose="02020603050405020304"/>
                        <a:cs typeface="Times New Roman" panose="02020603050405020304"/>
                      </a:endParaRPr>
                    </a:p>
                  </a:txBody>
                  <a:tcPr marL="50800" marR="508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Bef>
                          <a:spcPts val="300"/>
                        </a:spcBef>
                        <a:spcAft>
                          <a:spcPts val="300"/>
                        </a:spcAft>
                        <a:tabLst>
                          <a:tab pos="2743200" algn="l"/>
                        </a:tabLst>
                      </a:pPr>
                      <a:r>
                        <a:rPr lang="en-US" sz="1400">
                          <a:effectLst/>
                        </a:rPr>
                        <a:t>241</a:t>
                      </a:r>
                      <a:endParaRPr lang="zh-CN" sz="1200">
                        <a:effectLst/>
                        <a:latin typeface="Times"/>
                        <a:ea typeface="Times New Roman" panose="02020603050405020304"/>
                        <a:cs typeface="Times New Roman" panose="02020603050405020304"/>
                      </a:endParaRPr>
                    </a:p>
                  </a:txBody>
                  <a:tcPr marL="50800" marR="508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Bef>
                          <a:spcPts val="300"/>
                        </a:spcBef>
                        <a:spcAft>
                          <a:spcPts val="300"/>
                        </a:spcAft>
                        <a:tabLst>
                          <a:tab pos="2743200" algn="l"/>
                        </a:tabLst>
                      </a:pPr>
                      <a:r>
                        <a:rPr lang="en-US" sz="1400">
                          <a:effectLst/>
                        </a:rPr>
                        <a:t>298</a:t>
                      </a:r>
                      <a:endParaRPr lang="zh-CN" sz="1200">
                        <a:effectLst/>
                        <a:latin typeface="Times"/>
                        <a:ea typeface="Times New Roman" panose="02020603050405020304"/>
                        <a:cs typeface="Times New Roman" panose="02020603050405020304"/>
                      </a:endParaRPr>
                    </a:p>
                  </a:txBody>
                  <a:tcPr marL="50800" marR="508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Bef>
                          <a:spcPts val="300"/>
                        </a:spcBef>
                        <a:spcAft>
                          <a:spcPts val="300"/>
                        </a:spcAft>
                        <a:tabLst>
                          <a:tab pos="2743200" algn="l"/>
                        </a:tabLst>
                      </a:pPr>
                      <a:r>
                        <a:rPr lang="en-US" sz="1400">
                          <a:effectLst/>
                        </a:rPr>
                        <a:t>166</a:t>
                      </a:r>
                      <a:endParaRPr lang="zh-CN" sz="1200">
                        <a:effectLst/>
                        <a:latin typeface="Times"/>
                        <a:ea typeface="Times New Roman" panose="02020603050405020304"/>
                        <a:cs typeface="Times New Roman" panose="02020603050405020304"/>
                      </a:endParaRPr>
                    </a:p>
                  </a:txBody>
                  <a:tcPr marL="50800" marR="508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Bef>
                          <a:spcPts val="300"/>
                        </a:spcBef>
                        <a:spcAft>
                          <a:spcPts val="300"/>
                        </a:spcAft>
                        <a:tabLst>
                          <a:tab pos="2743200" algn="l"/>
                        </a:tabLst>
                      </a:pPr>
                      <a:r>
                        <a:rPr lang="en-US" sz="1400">
                          <a:effectLst/>
                        </a:rPr>
                        <a:t>67</a:t>
                      </a:r>
                      <a:endParaRPr lang="zh-CN" sz="1200">
                        <a:effectLst/>
                        <a:latin typeface="Times"/>
                        <a:ea typeface="Times New Roman" panose="02020603050405020304"/>
                        <a:cs typeface="Times New Roman" panose="02020603050405020304"/>
                      </a:endParaRPr>
                    </a:p>
                  </a:txBody>
                  <a:tcPr marL="50800" marR="508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spcBef>
                          <a:spcPts val="300"/>
                        </a:spcBef>
                        <a:spcAft>
                          <a:spcPts val="300"/>
                        </a:spcAft>
                        <a:tabLst>
                          <a:tab pos="2743200" algn="l"/>
                        </a:tabLst>
                      </a:pPr>
                      <a:r>
                        <a:rPr lang="en-US" sz="1400" dirty="0">
                          <a:effectLst/>
                        </a:rPr>
                        <a:t>1</a:t>
                      </a:r>
                      <a:endParaRPr lang="zh-CN" sz="1200" dirty="0">
                        <a:effectLst/>
                        <a:latin typeface="Times"/>
                        <a:ea typeface="Times New Roman" panose="02020603050405020304"/>
                        <a:cs typeface="Times New Roman" panose="02020603050405020304"/>
                      </a:endParaRPr>
                    </a:p>
                  </a:txBody>
                  <a:tcPr marL="50800" marR="5080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980728"/>
                <a:ext cx="8229600" cy="4941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271780" lvl="1" indent="-271780" eaLnBrk="1" hangingPunct="1">
                  <a:lnSpc>
                    <a:spcPct val="120000"/>
                  </a:lnSpc>
                  <a:spcBef>
                    <a:spcPct val="20000"/>
                  </a:spcBef>
                  <a:buClr>
                    <a:srgbClr val="40458C"/>
                  </a:buClr>
                  <a:buSzPct val="90000"/>
                  <a:buFont typeface="Wingdings" panose="05000000000000000000" pitchFamily="2" charset="2"/>
                  <a:buChar char="Ø"/>
                </a:pPr>
                <a:r>
                  <a:rPr lang="zh-CN" altLang="en-US" sz="2000" kern="0" dirty="0">
                    <a:solidFill>
                      <a:srgbClr val="40458C"/>
                    </a:solidFill>
                    <a:latin typeface="+mn-ea"/>
                  </a:rPr>
                  <a:t>用公钥进行有效运算：</a:t>
                </a:r>
                <a:endParaRPr lang="en-US" altLang="zh-CN" sz="2000" b="1" kern="0" dirty="0">
                  <a:solidFill>
                    <a:srgbClr val="000000"/>
                  </a:solidFill>
                  <a:latin typeface="+mn-ea"/>
                </a:endParaRPr>
              </a:p>
              <a:p>
                <a:pPr marL="80200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为了加快</a:t>
                </a:r>
                <a:r>
                  <a:rPr lang="en-US" altLang="zh-CN" sz="2000" b="1" kern="0" dirty="0">
                    <a:solidFill>
                      <a:srgbClr val="000000"/>
                    </a:solidFill>
                    <a:latin typeface="Tahoma" panose="020B0604030504040204"/>
                    <a:ea typeface="宋体" panose="02010600030101010101" pitchFamily="2" charset="-122"/>
                  </a:rPr>
                  <a:t>RSA</a:t>
                </a:r>
                <a:r>
                  <a:rPr lang="zh-CN" altLang="en-US" sz="2000" b="1" kern="0" dirty="0">
                    <a:solidFill>
                      <a:srgbClr val="000000"/>
                    </a:solidFill>
                    <a:latin typeface="Tahoma" panose="020B0604030504040204"/>
                    <a:ea typeface="宋体" panose="02010600030101010101" pitchFamily="2" charset="-122"/>
                  </a:rPr>
                  <a:t>算法在使用公钥时的运算速度，通常都会选择一个特定的</a:t>
                </a:r>
                <a:r>
                  <a:rPr lang="en-US" altLang="zh-CN" sz="2000" b="1" kern="0" dirty="0">
                    <a:solidFill>
                      <a:srgbClr val="000000"/>
                    </a:solidFill>
                    <a:latin typeface="Tahoma" panose="020B0604030504040204"/>
                    <a:ea typeface="宋体" panose="02010600030101010101" pitchFamily="2" charset="-122"/>
                  </a:rPr>
                  <a:t>e</a:t>
                </a:r>
                <a:r>
                  <a:rPr lang="zh-CN" altLang="en-US" sz="2000" b="1" kern="0" dirty="0">
                    <a:solidFill>
                      <a:srgbClr val="000000"/>
                    </a:solidFill>
                    <a:latin typeface="Tahoma" panose="020B0604030504040204"/>
                    <a:ea typeface="宋体" panose="02010600030101010101" pitchFamily="2" charset="-122"/>
                  </a:rPr>
                  <a:t>，大多数情况下选</a:t>
                </a:r>
                <a:r>
                  <a:rPr lang="en-US" altLang="zh-CN" sz="2000" b="1" kern="0" dirty="0">
                    <a:solidFill>
                      <a:srgbClr val="000000"/>
                    </a:solidFill>
                    <a:latin typeface="Tahoma" panose="020B0604030504040204"/>
                    <a:ea typeface="宋体" panose="02010600030101010101" pitchFamily="2" charset="-122"/>
                  </a:rPr>
                  <a:t>e</a:t>
                </a:r>
                <a:r>
                  <a:rPr lang="zh-CN" altLang="en-US" sz="2000" b="1" kern="0" dirty="0">
                    <a:solidFill>
                      <a:srgbClr val="000000"/>
                    </a:solidFill>
                    <a:latin typeface="Tahoma" panose="020B0604030504040204"/>
                    <a:ea typeface="宋体" panose="02010600030101010101" pitchFamily="2" charset="-122"/>
                  </a:rPr>
                  <a:t>为</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𝟔𝟓𝟓𝟑𝟕</m:t>
                    </m:r>
                    <m:r>
                      <a:rPr lang="en-US" altLang="zh-CN" sz="2000" b="1" i="1" kern="0" smtClean="0">
                        <a:solidFill>
                          <a:srgbClr val="000000"/>
                        </a:solidFill>
                        <a:latin typeface="Cambria Math" panose="02040503050406030204"/>
                        <a:ea typeface="宋体" panose="02010600030101010101" pitchFamily="2" charset="-122"/>
                      </a:rPr>
                      <m:t>(</m:t>
                    </m:r>
                    <m:sSup>
                      <m:sSupPr>
                        <m:ctrlPr>
                          <a:rPr lang="en-US" altLang="zh-CN" sz="2000" b="1" i="1" kern="0" smtClea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a:ea typeface="宋体" panose="02010600030101010101" pitchFamily="2" charset="-122"/>
                          </a:rPr>
                          <m:t>𝟐</m:t>
                        </m:r>
                      </m:e>
                      <m:sup>
                        <m:r>
                          <a:rPr lang="en-US" altLang="zh-CN" sz="2000" b="1" i="1" kern="0" smtClean="0">
                            <a:solidFill>
                              <a:srgbClr val="000000"/>
                            </a:solidFill>
                            <a:latin typeface="Cambria Math" panose="02040503050406030204"/>
                            <a:ea typeface="宋体" panose="02010600030101010101" pitchFamily="2" charset="-122"/>
                          </a:rPr>
                          <m:t>𝟏𝟔</m:t>
                        </m:r>
                      </m:sup>
                    </m:sSup>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𝟏</m:t>
                    </m:r>
                    <m:r>
                      <a:rPr lang="en-US" altLang="zh-CN" sz="2000" b="1" i="1" kern="0" smtClean="0">
                        <a:solidFill>
                          <a:srgbClr val="000000"/>
                        </a:solidFill>
                        <a:latin typeface="Cambria Math" panose="02040503050406030204"/>
                        <a:ea typeface="宋体" panose="02010600030101010101" pitchFamily="2" charset="-122"/>
                      </a:rPr>
                      <m:t>)</m:t>
                    </m:r>
                  </m:oMath>
                </a14:m>
                <a:r>
                  <a:rPr lang="zh-CN" altLang="en-US" sz="2000" b="1" kern="0" dirty="0">
                    <a:solidFill>
                      <a:srgbClr val="000000"/>
                    </a:solidFill>
                    <a:latin typeface="Tahoma" panose="020B0604030504040204"/>
                    <a:ea typeface="宋体" panose="02010600030101010101" pitchFamily="2" charset="-122"/>
                  </a:rPr>
                  <a:t>，另外两个常用的选择是</a:t>
                </a:r>
                <a:r>
                  <a:rPr lang="en-US" altLang="zh-CN" sz="2000" b="1" kern="0" dirty="0">
                    <a:solidFill>
                      <a:srgbClr val="000000"/>
                    </a:solidFill>
                    <a:latin typeface="Tahoma" panose="020B0604030504040204"/>
                    <a:ea typeface="宋体" panose="02010600030101010101" pitchFamily="2" charset="-122"/>
                  </a:rPr>
                  <a:t>3</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17</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zh-CN" altLang="en-US" sz="2000" b="1" kern="0" dirty="0">
                    <a:solidFill>
                      <a:srgbClr val="000000"/>
                    </a:solidFill>
                    <a:latin typeface="Tahoma" panose="020B0604030504040204"/>
                    <a:ea typeface="宋体" panose="02010600030101010101" pitchFamily="2" charset="-122"/>
                  </a:rPr>
                  <a:t>这些指数里都只有两个位，所以求幂运算时需要乘法次数极小化了。</a:t>
                </a: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980728"/>
                <a:ext cx="8229600" cy="4941168"/>
              </a:xfrm>
              <a:prstGeom prst="rect">
                <a:avLst/>
              </a:prstGeom>
              <a:blipFill rotWithShape="1">
                <a:blip r:embed="rId1"/>
                <a:stretch>
                  <a:fillRect l="-2" t="-6" r="-1765" b="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7308304" y="0"/>
            <a:ext cx="18297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9.2 RSA</a:t>
            </a:r>
            <a:r>
              <a:rPr lang="zh-CN" altLang="en-US" sz="2000" dirty="0">
                <a:solidFill>
                  <a:srgbClr val="4F56AD"/>
                </a:solidFill>
                <a:latin typeface="黑体" panose="02010609060101010101" pitchFamily="49" charset="-122"/>
              </a:rPr>
              <a:t>算法</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251520" y="980728"/>
                <a:ext cx="8640960" cy="4941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ts val="12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然而，若指数太小，如</a:t>
                </a:r>
                <a:r>
                  <a:rPr lang="en-US" altLang="zh-CN" sz="2000" b="1" kern="0" dirty="0">
                    <a:solidFill>
                      <a:srgbClr val="000000"/>
                    </a:solidFill>
                    <a:latin typeface="Tahoma" panose="020B0604030504040204"/>
                    <a:ea typeface="宋体" panose="02010600030101010101" pitchFamily="2" charset="-122"/>
                  </a:rPr>
                  <a:t>e=3</a:t>
                </a:r>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latin typeface="Tahoma" panose="020B0604030504040204"/>
                    <a:ea typeface="宋体" panose="02010600030101010101" pitchFamily="2" charset="-122"/>
                  </a:rPr>
                  <a:t>RSA</a:t>
                </a:r>
                <a:r>
                  <a:rPr lang="zh-CN" altLang="en-US" sz="2000" b="1" kern="0" dirty="0">
                    <a:solidFill>
                      <a:srgbClr val="000000"/>
                    </a:solidFill>
                    <a:latin typeface="Tahoma" panose="020B0604030504040204"/>
                    <a:ea typeface="宋体" panose="02010600030101010101" pitchFamily="2" charset="-122"/>
                  </a:rPr>
                  <a:t>甚至会遭受一些简单的攻击。</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ts val="1200"/>
                  </a:spcBef>
                  <a:buClr>
                    <a:srgbClr val="4768F5"/>
                  </a:buClr>
                  <a:buSzPct val="60000"/>
                  <a:buNone/>
                </a:pPr>
                <a:r>
                  <a:rPr lang="zh-CN" altLang="en-US" sz="2000" b="1" kern="0" dirty="0">
                    <a:solidFill>
                      <a:srgbClr val="000000"/>
                    </a:solidFill>
                    <a:latin typeface="Tahoma" panose="020B0604030504040204"/>
                    <a:ea typeface="宋体" panose="02010600030101010101" pitchFamily="2" charset="-122"/>
                  </a:rPr>
                  <a:t>假设有三个不同的</a:t>
                </a:r>
                <a:r>
                  <a:rPr lang="en-US" altLang="zh-CN" sz="2000" b="1" kern="0" dirty="0">
                    <a:solidFill>
                      <a:srgbClr val="000000"/>
                    </a:solidFill>
                    <a:latin typeface="Tahoma" panose="020B0604030504040204"/>
                    <a:ea typeface="宋体" panose="02010600030101010101" pitchFamily="2" charset="-122"/>
                  </a:rPr>
                  <a:t>RSA</a:t>
                </a:r>
                <a:r>
                  <a:rPr lang="zh-CN" altLang="en-US" sz="2000" b="1" kern="0" dirty="0">
                    <a:solidFill>
                      <a:srgbClr val="000000"/>
                    </a:solidFill>
                    <a:latin typeface="Tahoma" panose="020B0604030504040204"/>
                    <a:ea typeface="宋体" panose="02010600030101010101" pitchFamily="2" charset="-122"/>
                  </a:rPr>
                  <a:t>用户，他们都使用指数</a:t>
                </a:r>
                <a:r>
                  <a:rPr lang="en-US" altLang="zh-CN" sz="2000" b="1" kern="0" dirty="0">
                    <a:solidFill>
                      <a:srgbClr val="000000"/>
                    </a:solidFill>
                    <a:latin typeface="Tahoma" panose="020B0604030504040204"/>
                    <a:ea typeface="宋体" panose="02010600030101010101" pitchFamily="2" charset="-122"/>
                  </a:rPr>
                  <a:t>e=3</a:t>
                </a:r>
                <a:r>
                  <a:rPr lang="zh-CN" altLang="en-US" sz="2000" b="1" kern="0" dirty="0">
                    <a:solidFill>
                      <a:srgbClr val="000000"/>
                    </a:solidFill>
                    <a:latin typeface="Tahoma" panose="020B0604030504040204"/>
                    <a:ea typeface="宋体" panose="02010600030101010101" pitchFamily="2" charset="-122"/>
                  </a:rPr>
                  <a:t>，但他们的模数</a:t>
                </a:r>
                <a:r>
                  <a:rPr lang="en-US" altLang="zh-CN" sz="2000" b="1" kern="0" dirty="0">
                    <a:solidFill>
                      <a:srgbClr val="000000"/>
                    </a:solidFill>
                    <a:latin typeface="Tahoma" panose="020B0604030504040204"/>
                    <a:ea typeface="宋体" panose="02010600030101010101" pitchFamily="2" charset="-122"/>
                  </a:rPr>
                  <a:t>n</a:t>
                </a:r>
                <a:r>
                  <a:rPr lang="zh-CN" altLang="en-US" sz="2000" b="1" kern="0" dirty="0">
                    <a:solidFill>
                      <a:srgbClr val="000000"/>
                    </a:solidFill>
                    <a:latin typeface="Tahoma" panose="020B0604030504040204"/>
                    <a:ea typeface="宋体" panose="02010600030101010101" pitchFamily="2" charset="-122"/>
                  </a:rPr>
                  <a:t>却各不相同，即</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𝒏</m:t>
                        </m:r>
                      </m:e>
                      <m:sub>
                        <m:r>
                          <a:rPr lang="en-US" altLang="zh-CN" sz="2000" b="1" i="1" kern="0">
                            <a:solidFill>
                              <a:srgbClr val="000000"/>
                            </a:solidFill>
                            <a:latin typeface="Cambria Math" panose="02040503050406030204"/>
                            <a:ea typeface="宋体" panose="02010600030101010101" pitchFamily="2" charset="-122"/>
                          </a:rPr>
                          <m:t>𝟏</m:t>
                        </m:r>
                      </m:sub>
                    </m:sSub>
                  </m:oMath>
                </a14:m>
                <a:r>
                  <a:rPr lang="zh-CN" altLang="en-US" sz="2000" b="1" kern="0" dirty="0">
                    <a:solidFill>
                      <a:srgbClr val="000000"/>
                    </a:solidFill>
                    <a:latin typeface="Tahoma" panose="020B0604030504040204"/>
                    <a:ea typeface="宋体" panose="02010600030101010101" pitchFamily="2" charset="-122"/>
                  </a:rPr>
                  <a:t>，</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𝒏</m:t>
                        </m:r>
                      </m:e>
                      <m:sub>
                        <m:r>
                          <a:rPr lang="en-US" altLang="zh-CN" sz="2000" b="1" i="1" kern="0">
                            <a:solidFill>
                              <a:srgbClr val="000000"/>
                            </a:solidFill>
                            <a:latin typeface="Cambria Math" panose="02040503050406030204"/>
                            <a:ea typeface="宋体" panose="02010600030101010101" pitchFamily="2" charset="-122"/>
                          </a:rPr>
                          <m:t>𝟐</m:t>
                        </m:r>
                      </m:sub>
                    </m:sSub>
                  </m:oMath>
                </a14:m>
                <a:r>
                  <a:rPr lang="zh-CN" altLang="en-US" sz="2000" b="1" kern="0" dirty="0">
                    <a:solidFill>
                      <a:srgbClr val="000000"/>
                    </a:solidFill>
                    <a:latin typeface="Tahoma" panose="020B0604030504040204"/>
                    <a:ea typeface="宋体" panose="02010600030101010101" pitchFamily="2" charset="-122"/>
                  </a:rPr>
                  <a:t>，</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𝒏</m:t>
                        </m:r>
                      </m:e>
                      <m:sub>
                        <m:r>
                          <a:rPr lang="en-US" altLang="zh-CN" sz="2000" b="1" i="1" kern="0">
                            <a:solidFill>
                              <a:srgbClr val="000000"/>
                            </a:solidFill>
                            <a:latin typeface="Cambria Math" panose="02040503050406030204"/>
                            <a:ea typeface="宋体" panose="02010600030101010101" pitchFamily="2" charset="-122"/>
                          </a:rPr>
                          <m:t>𝟑</m:t>
                        </m:r>
                      </m:sub>
                    </m:sSub>
                  </m:oMath>
                </a14:m>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ts val="1200"/>
                  </a:spcBef>
                  <a:buClr>
                    <a:srgbClr val="4768F5"/>
                  </a:buClr>
                  <a:buSzPct val="60000"/>
                  <a:buNone/>
                </a:pPr>
                <a:r>
                  <a:rPr lang="zh-CN" altLang="en-US" sz="2000" b="1" kern="0" dirty="0">
                    <a:solidFill>
                      <a:srgbClr val="000000"/>
                    </a:solidFill>
                    <a:latin typeface="Tahoma" panose="020B0604030504040204"/>
                    <a:ea typeface="宋体" panose="02010600030101010101" pitchFamily="2" charset="-122"/>
                  </a:rPr>
                  <a:t>现在有一个用户</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以加密方式给他们三个发送了相同的消息</a:t>
                </a:r>
                <a:r>
                  <a:rPr lang="en-US" altLang="zh-CN" sz="2000" b="1" kern="0" dirty="0">
                    <a:solidFill>
                      <a:srgbClr val="000000"/>
                    </a:solidFill>
                    <a:latin typeface="Tahoma" panose="020B0604030504040204"/>
                    <a:ea typeface="宋体" panose="02010600030101010101" pitchFamily="2" charset="-122"/>
                  </a:rPr>
                  <a:t>M</a:t>
                </a:r>
                <a:r>
                  <a:rPr lang="zh-CN" altLang="en-US" sz="2000" b="1" kern="0" dirty="0">
                    <a:solidFill>
                      <a:srgbClr val="000000"/>
                    </a:solidFill>
                    <a:latin typeface="Tahoma" panose="020B0604030504040204"/>
                    <a:ea typeface="宋体" panose="02010600030101010101" pitchFamily="2" charset="-122"/>
                  </a:rPr>
                  <a:t>，则三个密文为：</a:t>
                </a:r>
                <a:r>
                  <a:rPr lang="en-US" altLang="zh-CN" sz="2000" b="1" kern="0" dirty="0">
                    <a:solidFill>
                      <a:srgbClr val="000000"/>
                    </a:solidFill>
                    <a:ea typeface="宋体" panose="02010600030101010101" pitchFamily="2" charset="-122"/>
                  </a:rPr>
                  <a:t> </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𝑪</m:t>
                        </m:r>
                      </m:e>
                      <m:sub>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𝑴</m:t>
                        </m:r>
                      </m:e>
                      <m:sup>
                        <m:r>
                          <a:rPr lang="en-US" altLang="zh-CN" sz="2000" b="1" i="1" kern="0">
                            <a:solidFill>
                              <a:srgbClr val="000000"/>
                            </a:solidFill>
                            <a:latin typeface="Cambria Math" panose="02040503050406030204"/>
                            <a:ea typeface="宋体" panose="02010600030101010101" pitchFamily="2" charset="-122"/>
                          </a:rPr>
                          <m:t>𝟑</m:t>
                        </m:r>
                      </m:sup>
                    </m:sSup>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𝒏</m:t>
                        </m:r>
                      </m:e>
                      <m:sub>
                        <m:r>
                          <a:rPr lang="en-US" altLang="zh-CN" sz="2000" b="1" i="1" kern="0">
                            <a:solidFill>
                              <a:srgbClr val="000000"/>
                            </a:solidFill>
                            <a:latin typeface="Cambria Math" panose="02040503050406030204"/>
                            <a:ea typeface="宋体" panose="02010600030101010101" pitchFamily="2" charset="-122"/>
                          </a:rPr>
                          <m:t>𝟏</m:t>
                        </m:r>
                      </m:sub>
                    </m:sSub>
                  </m:oMath>
                </a14:m>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ea typeface="宋体" panose="02010600030101010101" pitchFamily="2" charset="-122"/>
                  </a:rPr>
                  <a:t> </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𝑪</m:t>
                        </m:r>
                      </m:e>
                      <m:sub>
                        <m:r>
                          <a:rPr lang="en-US" altLang="zh-CN" sz="2000" b="1" i="1" kern="0">
                            <a:solidFill>
                              <a:srgbClr val="000000"/>
                            </a:solidFill>
                            <a:latin typeface="Cambria Math" panose="02040503050406030204"/>
                            <a:ea typeface="宋体" panose="02010600030101010101" pitchFamily="2" charset="-122"/>
                          </a:rPr>
                          <m:t>𝟐</m:t>
                        </m:r>
                      </m:sub>
                    </m:sSub>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𝑴</m:t>
                        </m:r>
                      </m:e>
                      <m:sup>
                        <m:r>
                          <a:rPr lang="en-US" altLang="zh-CN" sz="2000" b="1" i="1" kern="0">
                            <a:solidFill>
                              <a:srgbClr val="000000"/>
                            </a:solidFill>
                            <a:latin typeface="Cambria Math" panose="02040503050406030204"/>
                            <a:ea typeface="宋体" panose="02010600030101010101" pitchFamily="2" charset="-122"/>
                          </a:rPr>
                          <m:t>𝟑</m:t>
                        </m:r>
                      </m:sup>
                    </m:sSup>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𝒏</m:t>
                        </m:r>
                      </m:e>
                      <m:sub>
                        <m:r>
                          <a:rPr lang="en-US" altLang="zh-CN" sz="2000" b="1" i="1" kern="0">
                            <a:solidFill>
                              <a:srgbClr val="000000"/>
                            </a:solidFill>
                            <a:latin typeface="Cambria Math" panose="02040503050406030204"/>
                            <a:ea typeface="宋体" panose="02010600030101010101" pitchFamily="2" charset="-122"/>
                          </a:rPr>
                          <m:t>𝟐</m:t>
                        </m:r>
                      </m:sub>
                    </m:sSub>
                  </m:oMath>
                </a14:m>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ea typeface="宋体" panose="02010600030101010101" pitchFamily="2" charset="-122"/>
                  </a:rPr>
                  <a:t> </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𝑪</m:t>
                        </m:r>
                      </m:e>
                      <m:sub>
                        <m:r>
                          <a:rPr lang="en-US" altLang="zh-CN" sz="2000" b="1" i="1" kern="0">
                            <a:solidFill>
                              <a:srgbClr val="000000"/>
                            </a:solidFill>
                            <a:latin typeface="Cambria Math" panose="02040503050406030204"/>
                            <a:ea typeface="宋体" panose="02010600030101010101" pitchFamily="2" charset="-122"/>
                          </a:rPr>
                          <m:t>𝟑</m:t>
                        </m:r>
                      </m:sub>
                    </m:sSub>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𝑴</m:t>
                        </m:r>
                      </m:e>
                      <m:sup>
                        <m:r>
                          <a:rPr lang="en-US" altLang="zh-CN" sz="2000" b="1" i="1" kern="0">
                            <a:solidFill>
                              <a:srgbClr val="000000"/>
                            </a:solidFill>
                            <a:latin typeface="Cambria Math" panose="02040503050406030204"/>
                            <a:ea typeface="宋体" panose="02010600030101010101" pitchFamily="2" charset="-122"/>
                          </a:rPr>
                          <m:t>𝟑</m:t>
                        </m:r>
                      </m:sup>
                    </m:sSup>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𝒏</m:t>
                        </m:r>
                      </m:e>
                      <m:sub>
                        <m:r>
                          <a:rPr lang="en-US" altLang="zh-CN" sz="2000" b="1" i="1" kern="0">
                            <a:solidFill>
                              <a:srgbClr val="000000"/>
                            </a:solidFill>
                            <a:latin typeface="Cambria Math" panose="02040503050406030204"/>
                            <a:ea typeface="宋体" panose="02010600030101010101" pitchFamily="2" charset="-122"/>
                          </a:rPr>
                          <m:t>𝟑</m:t>
                        </m:r>
                      </m:sub>
                    </m:sSub>
                  </m:oMath>
                </a14:m>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ts val="1200"/>
                  </a:spcBef>
                  <a:buClr>
                    <a:srgbClr val="4768F5"/>
                  </a:buClr>
                  <a:buSzPct val="60000"/>
                  <a:buNone/>
                </a:pPr>
                <a:r>
                  <a:rPr lang="zh-CN" altLang="en-US" sz="2000" b="1" kern="0" dirty="0">
                    <a:solidFill>
                      <a:srgbClr val="000000"/>
                    </a:solidFill>
                    <a:latin typeface="Tahoma" panose="020B0604030504040204"/>
                    <a:ea typeface="宋体" panose="02010600030101010101" pitchFamily="2" charset="-122"/>
                  </a:rPr>
                  <a:t>很有可能</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𝒏</m:t>
                        </m:r>
                      </m:e>
                      <m:sub>
                        <m:r>
                          <a:rPr lang="en-US" altLang="zh-CN" sz="2000" b="1" i="1" kern="0">
                            <a:solidFill>
                              <a:srgbClr val="000000"/>
                            </a:solidFill>
                            <a:latin typeface="Cambria Math" panose="02040503050406030204"/>
                            <a:ea typeface="宋体" panose="02010600030101010101" pitchFamily="2" charset="-122"/>
                          </a:rPr>
                          <m:t>𝟏</m:t>
                        </m:r>
                      </m:sub>
                    </m:sSub>
                  </m:oMath>
                </a14:m>
                <a:r>
                  <a:rPr lang="zh-CN" altLang="en-US" sz="2000" b="1" kern="0" dirty="0">
                    <a:solidFill>
                      <a:srgbClr val="000000"/>
                    </a:solidFill>
                    <a:latin typeface="Tahoma" panose="020B0604030504040204"/>
                    <a:ea typeface="宋体" panose="02010600030101010101" pitchFamily="2" charset="-122"/>
                  </a:rPr>
                  <a:t>，</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𝒏</m:t>
                        </m:r>
                      </m:e>
                      <m:sub>
                        <m:r>
                          <a:rPr lang="en-US" altLang="zh-CN" sz="2000" b="1" i="1" kern="0">
                            <a:solidFill>
                              <a:srgbClr val="000000"/>
                            </a:solidFill>
                            <a:latin typeface="Cambria Math" panose="02040503050406030204"/>
                            <a:ea typeface="宋体" panose="02010600030101010101" pitchFamily="2" charset="-122"/>
                          </a:rPr>
                          <m:t>𝟐</m:t>
                        </m:r>
                      </m:sub>
                    </m:sSub>
                  </m:oMath>
                </a14:m>
                <a:r>
                  <a:rPr lang="zh-CN" altLang="en-US" sz="2000" b="1" kern="0" dirty="0">
                    <a:solidFill>
                      <a:srgbClr val="000000"/>
                    </a:solidFill>
                    <a:latin typeface="Tahoma" panose="020B0604030504040204"/>
                    <a:ea typeface="宋体" panose="02010600030101010101" pitchFamily="2" charset="-122"/>
                  </a:rPr>
                  <a:t>，</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𝒏</m:t>
                        </m:r>
                      </m:e>
                      <m:sub>
                        <m:r>
                          <a:rPr lang="en-US" altLang="zh-CN" sz="2000" b="1" i="1" kern="0">
                            <a:solidFill>
                              <a:srgbClr val="000000"/>
                            </a:solidFill>
                            <a:latin typeface="Cambria Math" panose="02040503050406030204"/>
                            <a:ea typeface="宋体" panose="02010600030101010101" pitchFamily="2" charset="-122"/>
                          </a:rPr>
                          <m:t>𝟑</m:t>
                        </m:r>
                      </m:sub>
                    </m:sSub>
                  </m:oMath>
                </a14:m>
                <a:r>
                  <a:rPr lang="zh-CN" altLang="en-US" sz="2000" b="1" kern="0" dirty="0">
                    <a:solidFill>
                      <a:srgbClr val="000000"/>
                    </a:solidFill>
                    <a:latin typeface="Tahoma" panose="020B0604030504040204"/>
                    <a:ea typeface="宋体" panose="02010600030101010101" pitchFamily="2" charset="-122"/>
                  </a:rPr>
                  <a:t>是两两互素的，所以运用中国剩余定理</a:t>
                </a:r>
                <a:r>
                  <a:rPr lang="zh-CN" altLang="en-US" sz="2000" b="1" kern="0" dirty="0">
                    <a:solidFill>
                      <a:schemeClr val="bg1">
                        <a:lumMod val="65000"/>
                      </a:schemeClr>
                    </a:solidFill>
                    <a:latin typeface="Tahoma" panose="020B0604030504040204"/>
                    <a:ea typeface="宋体" panose="02010600030101010101" pitchFamily="2" charset="-122"/>
                  </a:rPr>
                  <a:t>（</a:t>
                </a:r>
                <a:r>
                  <a:rPr lang="en-US" altLang="zh-CN" sz="2000" b="1" kern="0" dirty="0">
                    <a:solidFill>
                      <a:schemeClr val="bg1">
                        <a:lumMod val="65000"/>
                      </a:schemeClr>
                    </a:solidFill>
                    <a:latin typeface="Tahoma" panose="020B0604030504040204"/>
                    <a:ea typeface="宋体" panose="02010600030101010101" pitchFamily="2" charset="-122"/>
                  </a:rPr>
                  <a:t>P36</a:t>
                </a:r>
                <a:r>
                  <a:rPr lang="zh-CN" altLang="en-US" sz="2000" b="1" kern="0" dirty="0">
                    <a:solidFill>
                      <a:schemeClr val="bg1">
                        <a:lumMod val="65000"/>
                      </a:schemeClr>
                    </a:solidFill>
                    <a:latin typeface="Tahoma" panose="020B0604030504040204"/>
                    <a:ea typeface="宋体" panose="02010600030101010101" pitchFamily="2" charset="-122"/>
                  </a:rPr>
                  <a:t>页）</a:t>
                </a:r>
                <a:r>
                  <a:rPr lang="zh-CN" altLang="en-US" sz="2000" b="1" kern="0" dirty="0">
                    <a:solidFill>
                      <a:srgbClr val="000000"/>
                    </a:solidFill>
                    <a:latin typeface="Tahoma" panose="020B0604030504040204"/>
                    <a:ea typeface="宋体" panose="02010600030101010101" pitchFamily="2" charset="-122"/>
                  </a:rPr>
                  <a:t>可计算出</a:t>
                </a:r>
                <a14:m>
                  <m:oMath xmlns:m="http://schemas.openxmlformats.org/officeDocument/2006/math">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𝑴</m:t>
                        </m:r>
                      </m:e>
                      <m:sup>
                        <m:r>
                          <a:rPr lang="en-US" altLang="zh-CN" sz="2000" b="1" i="1" kern="0">
                            <a:solidFill>
                              <a:srgbClr val="000000"/>
                            </a:solidFill>
                            <a:latin typeface="Cambria Math" panose="02040503050406030204"/>
                            <a:ea typeface="宋体" panose="02010600030101010101" pitchFamily="2" charset="-122"/>
                          </a:rPr>
                          <m:t>𝟑</m:t>
                        </m:r>
                      </m:sup>
                    </m:sSup>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𝒏</m:t>
                        </m:r>
                      </m:e>
                      <m:sub>
                        <m:r>
                          <a:rPr lang="en-US" altLang="zh-CN" sz="2000" b="1" i="1" kern="0">
                            <a:solidFill>
                              <a:srgbClr val="000000"/>
                            </a:solidFill>
                            <a:latin typeface="Cambria Math" panose="02040503050406030204"/>
                            <a:ea typeface="宋体" panose="02010600030101010101" pitchFamily="2" charset="-122"/>
                          </a:rPr>
                          <m:t>𝟏</m:t>
                        </m:r>
                      </m:sub>
                    </m:sSub>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𝒏</m:t>
                        </m:r>
                      </m:e>
                      <m:sub>
                        <m:r>
                          <a:rPr lang="en-US" altLang="zh-CN" sz="2000" b="1" i="1" kern="0">
                            <a:solidFill>
                              <a:srgbClr val="000000"/>
                            </a:solidFill>
                            <a:latin typeface="Cambria Math" panose="02040503050406030204"/>
                            <a:ea typeface="宋体" panose="02010600030101010101" pitchFamily="2" charset="-122"/>
                          </a:rPr>
                          <m:t>𝟐</m:t>
                        </m:r>
                      </m:sub>
                    </m:sSub>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𝒏</m:t>
                        </m:r>
                      </m:e>
                      <m:sub>
                        <m:r>
                          <a:rPr lang="en-US" altLang="zh-CN" sz="2000" b="1" i="1" kern="0">
                            <a:solidFill>
                              <a:srgbClr val="000000"/>
                            </a:solidFill>
                            <a:latin typeface="Cambria Math" panose="02040503050406030204"/>
                            <a:ea typeface="宋体" panose="02010600030101010101" pitchFamily="2" charset="-122"/>
                          </a:rPr>
                          <m:t>𝟑</m:t>
                        </m:r>
                      </m:sub>
                    </m:sSub>
                    <m:r>
                      <a:rPr lang="en-US" altLang="zh-CN" sz="2000" b="1" i="1" kern="0">
                        <a:solidFill>
                          <a:srgbClr val="000000"/>
                        </a:solidFill>
                        <a:latin typeface="Cambria Math" panose="02040503050406030204"/>
                        <a:ea typeface="宋体" panose="02010600030101010101" pitchFamily="2" charset="-122"/>
                      </a:rPr>
                      <m:t>)</m:t>
                    </m:r>
                  </m:oMath>
                </a14:m>
                <a:r>
                  <a:rPr lang="zh-CN" altLang="en-US" sz="2000" b="1" kern="0" dirty="0">
                    <a:solidFill>
                      <a:srgbClr val="000000"/>
                    </a:solidFill>
                    <a:latin typeface="Tahoma" panose="020B0604030504040204"/>
                    <a:ea typeface="宋体" panose="02010600030101010101" pitchFamily="2" charset="-122"/>
                  </a:rPr>
                  <a:t>。根据</a:t>
                </a:r>
                <a:r>
                  <a:rPr lang="en-US" altLang="zh-CN" sz="2000" b="1" kern="0" dirty="0">
                    <a:solidFill>
                      <a:srgbClr val="000000"/>
                    </a:solidFill>
                    <a:latin typeface="Tahoma" panose="020B0604030504040204"/>
                    <a:ea typeface="宋体" panose="02010600030101010101" pitchFamily="2" charset="-122"/>
                  </a:rPr>
                  <a:t>RSA</a:t>
                </a:r>
                <a:r>
                  <a:rPr lang="zh-CN" altLang="en-US" sz="2000" b="1" kern="0" dirty="0">
                    <a:solidFill>
                      <a:srgbClr val="000000"/>
                    </a:solidFill>
                    <a:latin typeface="Tahoma" panose="020B0604030504040204"/>
                    <a:ea typeface="宋体" panose="02010600030101010101" pitchFamily="2" charset="-122"/>
                  </a:rPr>
                  <a:t>规则，</a:t>
                </a:r>
                <a:r>
                  <a:rPr lang="en-US" altLang="zh-CN" sz="2000" b="1" kern="0" dirty="0">
                    <a:solidFill>
                      <a:srgbClr val="000000"/>
                    </a:solidFill>
                    <a:latin typeface="Tahoma" panose="020B0604030504040204"/>
                    <a:ea typeface="宋体" panose="02010600030101010101" pitchFamily="2" charset="-122"/>
                  </a:rPr>
                  <a:t>M</a:t>
                </a:r>
                <a:r>
                  <a:rPr lang="zh-CN" altLang="en-US" sz="2000" b="1" kern="0" dirty="0">
                    <a:solidFill>
                      <a:srgbClr val="000000"/>
                    </a:solidFill>
                    <a:latin typeface="Tahoma" panose="020B0604030504040204"/>
                    <a:ea typeface="宋体" panose="02010600030101010101" pitchFamily="2" charset="-122"/>
                  </a:rPr>
                  <a:t>应该比模数要小，所以有</a:t>
                </a:r>
                <a14:m>
                  <m:oMath xmlns:m="http://schemas.openxmlformats.org/officeDocument/2006/math">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𝑴</m:t>
                        </m:r>
                      </m:e>
                      <m:sup>
                        <m:r>
                          <a:rPr lang="en-US" altLang="zh-CN" sz="2000" b="1" i="1" kern="0">
                            <a:solidFill>
                              <a:srgbClr val="000000"/>
                            </a:solidFill>
                            <a:latin typeface="Cambria Math" panose="02040503050406030204"/>
                            <a:ea typeface="宋体" panose="02010600030101010101" pitchFamily="2" charset="-122"/>
                          </a:rPr>
                          <m:t>𝟑</m:t>
                        </m:r>
                      </m:sup>
                    </m:sSup>
                    <m:r>
                      <a:rPr lang="en-US" altLang="zh-CN" sz="2000" b="1" i="1" kern="0">
                        <a:solidFill>
                          <a:srgbClr val="000000"/>
                        </a:solidFill>
                        <a:latin typeface="Cambria Math" panose="02040503050406030204"/>
                        <a:ea typeface="宋体" panose="02010600030101010101" pitchFamily="2" charset="-122"/>
                      </a:rPr>
                      <m:t>&lt;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𝒏</m:t>
                        </m:r>
                      </m:e>
                      <m:sub>
                        <m:r>
                          <a:rPr lang="en-US" altLang="zh-CN" sz="2000" b="1" i="1" kern="0">
                            <a:solidFill>
                              <a:srgbClr val="000000"/>
                            </a:solidFill>
                            <a:latin typeface="Cambria Math" panose="02040503050406030204"/>
                            <a:ea typeface="宋体" panose="02010600030101010101" pitchFamily="2" charset="-122"/>
                          </a:rPr>
                          <m:t>𝟏</m:t>
                        </m:r>
                      </m:sub>
                    </m:sSub>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𝒏</m:t>
                        </m:r>
                      </m:e>
                      <m:sub>
                        <m:r>
                          <a:rPr lang="en-US" altLang="zh-CN" sz="2000" b="1" i="1" kern="0">
                            <a:solidFill>
                              <a:srgbClr val="000000"/>
                            </a:solidFill>
                            <a:latin typeface="Cambria Math" panose="02040503050406030204"/>
                            <a:ea typeface="宋体" panose="02010600030101010101" pitchFamily="2" charset="-122"/>
                          </a:rPr>
                          <m:t>𝟐</m:t>
                        </m:r>
                      </m:sub>
                    </m:sSub>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𝒏</m:t>
                        </m:r>
                      </m:e>
                      <m:sub>
                        <m:r>
                          <a:rPr lang="en-US" altLang="zh-CN" sz="2000" b="1" i="1" kern="0">
                            <a:solidFill>
                              <a:srgbClr val="000000"/>
                            </a:solidFill>
                            <a:latin typeface="Cambria Math" panose="02040503050406030204"/>
                            <a:ea typeface="宋体" panose="02010600030101010101" pitchFamily="2" charset="-122"/>
                          </a:rPr>
                          <m:t>𝟑</m:t>
                        </m:r>
                      </m:sub>
                    </m:sSub>
                  </m:oMath>
                </a14:m>
                <a:r>
                  <a:rPr lang="zh-CN" altLang="en-US" sz="2000" b="1" kern="0" dirty="0">
                    <a:solidFill>
                      <a:srgbClr val="000000"/>
                    </a:solidFill>
                    <a:latin typeface="Tahoma" panose="020B0604030504040204"/>
                    <a:ea typeface="宋体" panose="02010600030101010101" pitchFamily="2" charset="-122"/>
                  </a:rPr>
                  <a:t>，从而攻击者只需要计算</a:t>
                </a:r>
                <a14:m>
                  <m:oMath xmlns:m="http://schemas.openxmlformats.org/officeDocument/2006/math">
                    <m:sSup>
                      <m:sSupPr>
                        <m:ctrlPr>
                          <a:rPr lang="en-US" altLang="zh-CN" sz="2000" b="1" i="1" kern="0" smtClean="0">
                            <a:solidFill>
                              <a:srgbClr val="0070C0"/>
                            </a:solidFill>
                            <a:latin typeface="Cambria Math" panose="02040503050406030204" pitchFamily="18" charset="0"/>
                            <a:ea typeface="宋体" panose="02010600030101010101" pitchFamily="2" charset="-122"/>
                          </a:rPr>
                        </m:ctrlPr>
                      </m:sSupPr>
                      <m:e>
                        <m:r>
                          <a:rPr lang="en-US" altLang="zh-CN" sz="2000" b="1" i="1" kern="0">
                            <a:solidFill>
                              <a:srgbClr val="0070C0"/>
                            </a:solidFill>
                            <a:latin typeface="Cambria Math" panose="02040503050406030204"/>
                            <a:ea typeface="宋体" panose="02010600030101010101" pitchFamily="2" charset="-122"/>
                          </a:rPr>
                          <m:t>𝑴</m:t>
                        </m:r>
                      </m:e>
                      <m:sup>
                        <m:r>
                          <a:rPr lang="en-US" altLang="zh-CN" sz="2000" b="1" i="1" kern="0">
                            <a:solidFill>
                              <a:srgbClr val="0070C0"/>
                            </a:solidFill>
                            <a:latin typeface="Cambria Math" panose="02040503050406030204"/>
                            <a:ea typeface="宋体" panose="02010600030101010101" pitchFamily="2" charset="-122"/>
                          </a:rPr>
                          <m:t>𝟑</m:t>
                        </m:r>
                      </m:sup>
                    </m:sSup>
                  </m:oMath>
                </a14:m>
                <a:r>
                  <a:rPr lang="zh-CN" altLang="en-US" sz="2000" b="1" kern="0" dirty="0">
                    <a:solidFill>
                      <a:srgbClr val="0070C0"/>
                    </a:solidFill>
                    <a:latin typeface="Tahoma" panose="020B0604030504040204"/>
                    <a:ea typeface="宋体" panose="02010600030101010101" pitchFamily="2" charset="-122"/>
                  </a:rPr>
                  <a:t>的三次立方根</a:t>
                </a:r>
                <a:r>
                  <a:rPr lang="zh-CN" altLang="en-US" sz="2000" b="1" kern="0" dirty="0">
                    <a:solidFill>
                      <a:srgbClr val="000000"/>
                    </a:solidFill>
                    <a:latin typeface="Tahoma" panose="020B0604030504040204"/>
                    <a:ea typeface="宋体" panose="02010600030101010101" pitchFamily="2" charset="-122"/>
                  </a:rPr>
                  <a:t>就可以了。</a:t>
                </a:r>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ts val="12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给每一个待加密的消息</a:t>
                </a:r>
                <a:r>
                  <a:rPr lang="en-US" altLang="zh-CN" sz="2000" b="1" kern="0" dirty="0">
                    <a:solidFill>
                      <a:srgbClr val="000000"/>
                    </a:solidFill>
                    <a:latin typeface="Tahoma" panose="020B0604030504040204"/>
                    <a:ea typeface="宋体" panose="02010600030101010101" pitchFamily="2" charset="-122"/>
                  </a:rPr>
                  <a:t>M</a:t>
                </a:r>
                <a:r>
                  <a:rPr lang="zh-CN" altLang="en-US" sz="2000" b="1" kern="0" dirty="0">
                    <a:solidFill>
                      <a:srgbClr val="000000"/>
                    </a:solidFill>
                    <a:latin typeface="Tahoma" panose="020B0604030504040204"/>
                    <a:ea typeface="宋体" panose="02010600030101010101" pitchFamily="2" charset="-122"/>
                  </a:rPr>
                  <a:t>填充一个唯一的伪随机位串可以阻止这种攻击。</a:t>
                </a:r>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251520" y="980728"/>
                <a:ext cx="8640960" cy="4941168"/>
              </a:xfrm>
              <a:prstGeom prst="rect">
                <a:avLst/>
              </a:prstGeom>
              <a:blipFill rotWithShape="1">
                <a:blip r:embed="rId1"/>
                <a:stretch>
                  <a:fillRect l="-1" t="-6" r="-1030" b="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7308304" y="0"/>
            <a:ext cx="18297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9.2 RSA</a:t>
            </a:r>
            <a:r>
              <a:rPr lang="zh-CN" altLang="en-US" sz="2000" dirty="0">
                <a:solidFill>
                  <a:srgbClr val="4F56AD"/>
                </a:solidFill>
                <a:latin typeface="黑体" panose="02010609060101010101" pitchFamily="49" charset="-122"/>
              </a:rPr>
              <a:t>算法</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360040"/>
                <a:ext cx="8229600" cy="5589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271780" lvl="1" indent="-271780" defTabSz="1078230" eaLnBrk="1" hangingPunct="1">
                  <a:lnSpc>
                    <a:spcPct val="120000"/>
                  </a:lnSpc>
                  <a:spcBef>
                    <a:spcPct val="20000"/>
                  </a:spcBef>
                  <a:buClr>
                    <a:srgbClr val="40458C"/>
                  </a:buClr>
                  <a:buSzPct val="90000"/>
                  <a:buFont typeface="Wingdings" panose="05000000000000000000" pitchFamily="2" charset="2"/>
                  <a:buChar char="Ø"/>
                </a:pPr>
                <a:r>
                  <a:rPr lang="zh-CN" altLang="en-US" sz="2000" kern="0" dirty="0">
                    <a:solidFill>
                      <a:srgbClr val="40458C"/>
                    </a:solidFill>
                    <a:latin typeface="+mn-ea"/>
                  </a:rPr>
                  <a:t>用私钥进行有效运算：</a:t>
                </a:r>
                <a:endParaRPr lang="en-US" altLang="zh-CN" sz="2000" b="1" kern="0" dirty="0">
                  <a:solidFill>
                    <a:srgbClr val="000000"/>
                  </a:solidFill>
                  <a:latin typeface="+mn-ea"/>
                </a:endParaRPr>
              </a:p>
              <a:p>
                <a:pPr marL="361950" lvl="2" indent="452755"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d</a:t>
                </a:r>
                <a:r>
                  <a:rPr lang="zh-CN" altLang="en-US" sz="2000" b="1" kern="0" dirty="0">
                    <a:solidFill>
                      <a:srgbClr val="000000"/>
                    </a:solidFill>
                    <a:latin typeface="Tahoma" panose="020B0604030504040204"/>
                    <a:ea typeface="宋体" panose="02010600030101010101" pitchFamily="2" charset="-122"/>
                  </a:rPr>
                  <a:t>的值不能被猜中，太小容易遭受穷举攻击和其他形式的密码分析。可以运用中国剩余定理</a:t>
                </a:r>
                <a:r>
                  <a:rPr lang="en-US" altLang="zh-CN" sz="1600" b="1" kern="0" dirty="0">
                    <a:solidFill>
                      <a:schemeClr val="bg1">
                        <a:lumMod val="65000"/>
                      </a:schemeClr>
                    </a:solidFill>
                    <a:latin typeface="Tahoma" panose="020B0604030504040204"/>
                    <a:ea typeface="宋体" panose="02010600030101010101" pitchFamily="2" charset="-122"/>
                  </a:rPr>
                  <a:t>(P36</a:t>
                </a:r>
                <a:r>
                  <a:rPr lang="zh-CN" altLang="en-US" sz="1600" b="1" kern="0" dirty="0">
                    <a:solidFill>
                      <a:schemeClr val="bg1">
                        <a:lumMod val="65000"/>
                      </a:schemeClr>
                    </a:solidFill>
                    <a:latin typeface="Tahoma" panose="020B0604030504040204"/>
                    <a:ea typeface="宋体" panose="02010600030101010101" pitchFamily="2" charset="-122"/>
                  </a:rPr>
                  <a:t>页</a:t>
                </a:r>
                <a:r>
                  <a:rPr lang="en-US" altLang="zh-CN" sz="1600" b="1" kern="0" dirty="0">
                    <a:solidFill>
                      <a:schemeClr val="bg1">
                        <a:lumMod val="65000"/>
                      </a:schemeClr>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加快运算速度。我们希望计算</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𝑴</m:t>
                    </m:r>
                    <m:r>
                      <a:rPr lang="en-US" altLang="zh-CN" sz="2000" b="1" i="1" kern="0" smtClea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a:ea typeface="宋体" panose="02010600030101010101" pitchFamily="2" charset="-122"/>
                          </a:rPr>
                          <m:t>𝑪</m:t>
                        </m:r>
                      </m:e>
                      <m:sup>
                        <m:r>
                          <a:rPr lang="en-US" altLang="zh-CN" sz="2000" b="1" i="1" kern="0" smtClean="0">
                            <a:solidFill>
                              <a:srgbClr val="000000"/>
                            </a:solidFill>
                            <a:latin typeface="Cambria Math" panose="02040503050406030204"/>
                            <a:ea typeface="宋体" panose="02010600030101010101" pitchFamily="2" charset="-122"/>
                          </a:rPr>
                          <m:t>𝒅</m:t>
                        </m:r>
                      </m:sup>
                    </m:sSup>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𝒏</m:t>
                    </m:r>
                  </m:oMath>
                </a14:m>
                <a:r>
                  <a:rPr lang="zh-CN" altLang="en-US" sz="2000" b="1" kern="0" dirty="0">
                    <a:solidFill>
                      <a:srgbClr val="000000"/>
                    </a:solidFill>
                    <a:latin typeface="Tahoma" panose="020B0604030504040204"/>
                    <a:ea typeface="宋体" panose="02010600030101010101" pitchFamily="2" charset="-122"/>
                  </a:rPr>
                  <a:t>。先定义一些中间结果</a:t>
                </a:r>
                <a:endParaRPr lang="en-US" altLang="zh-CN" sz="2000" b="1" i="1" kern="0" dirty="0">
                  <a:solidFill>
                    <a:srgbClr val="000000"/>
                  </a:solidFill>
                  <a:latin typeface="Cambria Math" panose="02040503050406030204"/>
                  <a:ea typeface="宋体" panose="02010600030101010101" pitchFamily="2" charset="-122"/>
                </a:endParaRPr>
              </a:p>
              <a:p>
                <a:pPr marL="625475" lvl="2" indent="0" algn="ctr" eaLnBrk="1" hangingPunct="1">
                  <a:lnSpc>
                    <a:spcPct val="130000"/>
                  </a:lnSpc>
                  <a:spcBef>
                    <a:spcPct val="20000"/>
                  </a:spcBef>
                  <a:buClr>
                    <a:srgbClr val="4768F5"/>
                  </a:buClr>
                  <a:buSzPct val="60000"/>
                  <a:buNone/>
                </a:pPr>
                <a14:m>
                  <m:oMath xmlns:m="http://schemas.openxmlformats.org/officeDocument/2006/math">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𝑽</m:t>
                        </m:r>
                      </m:e>
                      <m:sub>
                        <m:r>
                          <a:rPr lang="en-US" altLang="zh-CN" sz="2000" b="1" i="1" kern="0" smtClean="0">
                            <a:solidFill>
                              <a:srgbClr val="000000"/>
                            </a:solidFill>
                            <a:latin typeface="Cambria Math" panose="02040503050406030204"/>
                            <a:ea typeface="宋体" panose="02010600030101010101" pitchFamily="2" charset="-122"/>
                          </a:rPr>
                          <m:t>𝒑</m:t>
                        </m:r>
                      </m:sub>
                    </m:sSub>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𝑪</m:t>
                        </m:r>
                      </m:e>
                      <m:sup>
                        <m:r>
                          <a:rPr lang="en-US" altLang="zh-CN" sz="2000" b="1" i="1" kern="0">
                            <a:solidFill>
                              <a:srgbClr val="000000"/>
                            </a:solidFill>
                            <a:latin typeface="Cambria Math" panose="02040503050406030204"/>
                            <a:ea typeface="宋体" panose="02010600030101010101" pitchFamily="2" charset="-122"/>
                          </a:rPr>
                          <m:t>𝒅</m:t>
                        </m:r>
                      </m:sup>
                    </m:sSup>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𝒑</m:t>
                    </m:r>
                  </m:oMath>
                </a14:m>
                <a:r>
                  <a:rPr lang="en-US" altLang="zh-CN" sz="2000" b="1" kern="0" dirty="0">
                    <a:solidFill>
                      <a:srgbClr val="000000"/>
                    </a:solidFill>
                    <a:latin typeface="Tahoma" panose="020B0604030504040204"/>
                    <a:ea typeface="宋体" panose="02010600030101010101" pitchFamily="2" charset="-122"/>
                  </a:rPr>
                  <a:t>          </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𝑽</m:t>
                        </m:r>
                      </m:e>
                      <m:sub>
                        <m:r>
                          <a:rPr lang="en-US" altLang="zh-CN" sz="2000" b="1" i="1" kern="0" smtClean="0">
                            <a:solidFill>
                              <a:srgbClr val="000000"/>
                            </a:solidFill>
                            <a:latin typeface="Cambria Math" panose="02040503050406030204"/>
                            <a:ea typeface="宋体" panose="02010600030101010101" pitchFamily="2" charset="-122"/>
                          </a:rPr>
                          <m:t>𝒒</m:t>
                        </m:r>
                      </m:sub>
                    </m:sSub>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𝑪</m:t>
                        </m:r>
                      </m:e>
                      <m:sup>
                        <m:r>
                          <a:rPr lang="en-US" altLang="zh-CN" sz="2000" b="1" i="1" kern="0">
                            <a:solidFill>
                              <a:srgbClr val="000000"/>
                            </a:solidFill>
                            <a:latin typeface="Cambria Math" panose="02040503050406030204"/>
                            <a:ea typeface="宋体" panose="02010600030101010101" pitchFamily="2" charset="-122"/>
                          </a:rPr>
                          <m:t>𝒅</m:t>
                        </m:r>
                      </m:sup>
                    </m:sSup>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𝒒</m:t>
                    </m:r>
                  </m:oMath>
                </a14:m>
                <a:r>
                  <a:rPr lang="en-US" altLang="zh-CN" sz="2000" b="1" kern="0" dirty="0">
                    <a:solidFill>
                      <a:srgbClr val="000000"/>
                    </a:solidFill>
                    <a:latin typeface="Tahoma" panose="020B0604030504040204"/>
                    <a:ea typeface="宋体" panose="02010600030101010101" pitchFamily="2" charset="-122"/>
                  </a:rPr>
                  <a:t> </a:t>
                </a:r>
                <a:endParaRPr lang="en-US" altLang="zh-CN" sz="2000" b="1" kern="0" dirty="0">
                  <a:solidFill>
                    <a:srgbClr val="000000"/>
                  </a:solidFill>
                  <a:latin typeface="Tahoma" panose="020B0604030504040204"/>
                  <a:ea typeface="宋体" panose="02010600030101010101" pitchFamily="2" charset="-122"/>
                </a:endParaRPr>
              </a:p>
              <a:p>
                <a:pPr marL="361950" lvl="2" indent="0" eaLnBrk="1" hangingPunct="1">
                  <a:lnSpc>
                    <a:spcPct val="130000"/>
                  </a:lnSpc>
                  <a:spcBef>
                    <a:spcPct val="20000"/>
                  </a:spcBef>
                  <a:buClr>
                    <a:srgbClr val="4768F5"/>
                  </a:buClr>
                  <a:buSzPct val="60000"/>
                  <a:buNone/>
                </a:pPr>
                <a:r>
                  <a:rPr lang="zh-CN" altLang="en-US" sz="2000" b="1" kern="0" dirty="0">
                    <a:solidFill>
                      <a:srgbClr val="000000"/>
                    </a:solidFill>
                    <a:latin typeface="Tahoma" panose="020B0604030504040204"/>
                    <a:ea typeface="宋体" panose="02010600030101010101" pitchFamily="2" charset="-122"/>
                  </a:rPr>
                  <a:t>运用中国剩余定理，定义：</a:t>
                </a:r>
                <a:endParaRPr lang="en-US" altLang="zh-CN" sz="2000" b="1" kern="0" dirty="0">
                  <a:solidFill>
                    <a:srgbClr val="000000"/>
                  </a:solidFill>
                  <a:latin typeface="Tahoma" panose="020B0604030504040204"/>
                  <a:ea typeface="宋体" panose="02010600030101010101" pitchFamily="2" charset="-122"/>
                </a:endParaRPr>
              </a:p>
              <a:p>
                <a:pPr marL="625475" lvl="2" indent="0" algn="ctr" eaLnBrk="1" hangingPunct="1">
                  <a:lnSpc>
                    <a:spcPct val="130000"/>
                  </a:lnSpc>
                  <a:spcBef>
                    <a:spcPct val="20000"/>
                  </a:spcBef>
                  <a:buClr>
                    <a:srgbClr val="4768F5"/>
                  </a:buClr>
                  <a:buSzPct val="60000"/>
                  <a:buNone/>
                </a:pP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𝑿</m:t>
                        </m:r>
                      </m:e>
                      <m:sub>
                        <m:r>
                          <a:rPr lang="en-US" altLang="zh-CN" sz="2000" b="1" i="1" kern="0">
                            <a:solidFill>
                              <a:srgbClr val="000000"/>
                            </a:solidFill>
                            <a:latin typeface="Cambria Math" panose="02040503050406030204"/>
                            <a:ea typeface="宋体" panose="02010600030101010101" pitchFamily="2" charset="-122"/>
                          </a:rPr>
                          <m:t>𝒑</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𝒒</m:t>
                    </m:r>
                    <m:r>
                      <a:rPr lang="en-US" altLang="zh-CN" sz="2000" b="1" i="1" kern="0" smtClean="0">
                        <a:solidFill>
                          <a:srgbClr val="000000"/>
                        </a:solidFill>
                        <a:latin typeface="Cambria Math" panose="02040503050406030204"/>
                        <a:ea typeface="Cambria Math" panose="02040503050406030204"/>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a:ea typeface="宋体" panose="02010600030101010101" pitchFamily="2" charset="-122"/>
                          </a:rPr>
                          <m:t>𝒒</m:t>
                        </m:r>
                      </m:e>
                      <m:sup>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𝟏</m:t>
                        </m:r>
                      </m:sup>
                    </m:sSup>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𝒑</m:t>
                    </m:r>
                    <m:r>
                      <a:rPr lang="en-US" altLang="zh-CN" sz="2000" b="1" i="1" kern="0" smtClean="0">
                        <a:solidFill>
                          <a:srgbClr val="000000"/>
                        </a:solidFill>
                        <a:latin typeface="Cambria Math" panose="02040503050406030204"/>
                        <a:ea typeface="宋体" panose="02010600030101010101" pitchFamily="2" charset="-122"/>
                      </a:rPr>
                      <m:t>)</m:t>
                    </m:r>
                  </m:oMath>
                </a14:m>
                <a:r>
                  <a:rPr lang="en-US" altLang="zh-CN" sz="2000" b="1" kern="0" dirty="0">
                    <a:solidFill>
                      <a:srgbClr val="000000"/>
                    </a:solidFill>
                    <a:ea typeface="宋体" panose="02010600030101010101" pitchFamily="2" charset="-122"/>
                  </a:rPr>
                  <a:t>   </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smtClean="0">
                            <a:solidFill>
                              <a:srgbClr val="000000"/>
                            </a:solidFill>
                            <a:latin typeface="Cambria Math" panose="02040503050406030204"/>
                            <a:ea typeface="宋体" panose="02010600030101010101" pitchFamily="2" charset="-122"/>
                          </a:rPr>
                          <m:t>𝒒</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𝒑</m:t>
                    </m:r>
                    <m:r>
                      <a:rPr lang="en-US" altLang="zh-CN" sz="2000" b="1" i="1" kern="0">
                        <a:solidFill>
                          <a:srgbClr val="000000"/>
                        </a:solidFill>
                        <a:latin typeface="Cambria Math" panose="02040503050406030204"/>
                        <a:ea typeface="Cambria Math" panose="02040503050406030204"/>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a:ea typeface="宋体" panose="02010600030101010101" pitchFamily="2" charset="-122"/>
                          </a:rPr>
                          <m:t>𝒑</m:t>
                        </m:r>
                      </m:e>
                      <m:sup>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𝟏</m:t>
                        </m:r>
                      </m:sup>
                    </m:sSup>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𝒒</m:t>
                    </m:r>
                    <m:r>
                      <a:rPr lang="en-US" altLang="zh-CN" sz="2000" b="1" i="1" kern="0">
                        <a:solidFill>
                          <a:srgbClr val="000000"/>
                        </a:solidFill>
                        <a:latin typeface="Cambria Math" panose="02040503050406030204"/>
                        <a:ea typeface="宋体" panose="02010600030101010101" pitchFamily="2" charset="-122"/>
                      </a:rPr>
                      <m:t>)</m:t>
                    </m:r>
                  </m:oMath>
                </a14:m>
                <a:endParaRPr lang="en-US" altLang="zh-CN" sz="2000" b="1" kern="0" dirty="0">
                  <a:solidFill>
                    <a:srgbClr val="000000"/>
                  </a:solidFill>
                  <a:latin typeface="Tahoma" panose="020B0604030504040204"/>
                  <a:ea typeface="宋体" panose="02010600030101010101" pitchFamily="2" charset="-122"/>
                </a:endParaRPr>
              </a:p>
              <a:p>
                <a:pPr marL="361950" lvl="2" indent="0" eaLnBrk="1" hangingPunct="1">
                  <a:lnSpc>
                    <a:spcPct val="130000"/>
                  </a:lnSpc>
                  <a:spcBef>
                    <a:spcPct val="20000"/>
                  </a:spcBef>
                  <a:buClr>
                    <a:srgbClr val="4768F5"/>
                  </a:buClr>
                  <a:buSzPct val="60000"/>
                  <a:buNone/>
                </a:pPr>
                <a:r>
                  <a:rPr lang="zh-CN" altLang="en-US" sz="2000" b="1" kern="0" dirty="0">
                    <a:solidFill>
                      <a:srgbClr val="000000"/>
                    </a:solidFill>
                    <a:latin typeface="Tahoma" panose="020B0604030504040204"/>
                    <a:ea typeface="宋体" panose="02010600030101010101" pitchFamily="2" charset="-122"/>
                  </a:rPr>
                  <a:t>可得</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14:m>
                  <m:oMathPara xmlns:m="http://schemas.openxmlformats.org/officeDocument/2006/math">
                    <m:oMathParaPr>
                      <m:jc m:val="center"/>
                    </m:oMathParaPr>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𝑴</m:t>
                      </m:r>
                      <m:r>
                        <a:rPr lang="en-US" altLang="zh-CN" sz="2000" b="1" i="1" kern="0" smtClean="0">
                          <a:solidFill>
                            <a:srgbClr val="000000"/>
                          </a:solidFill>
                          <a:latin typeface="Cambria Math" panose="02040503050406030204"/>
                          <a:ea typeface="宋体" panose="02010600030101010101" pitchFamily="2" charset="-122"/>
                        </a:rPr>
                        <m:t>=</m:t>
                      </m:r>
                      <m:d>
                        <m:dPr>
                          <m:ctrlPr>
                            <a:rPr lang="en-US" altLang="zh-CN" sz="2000" b="1" i="1" kern="0" smtClean="0">
                              <a:solidFill>
                                <a:srgbClr val="000000"/>
                              </a:solidFill>
                              <a:latin typeface="Cambria Math" panose="02040503050406030204" pitchFamily="18" charset="0"/>
                              <a:ea typeface="宋体" panose="02010600030101010101" pitchFamily="2" charset="-122"/>
                            </a:rPr>
                          </m:ctrlPr>
                        </m:dPr>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𝑽</m:t>
                              </m:r>
                            </m:e>
                            <m:sub>
                              <m:r>
                                <a:rPr lang="en-US" altLang="zh-CN" sz="2000" b="1" i="1" kern="0">
                                  <a:solidFill>
                                    <a:srgbClr val="000000"/>
                                  </a:solidFill>
                                  <a:latin typeface="Cambria Math" panose="02040503050406030204"/>
                                  <a:ea typeface="宋体" panose="02010600030101010101" pitchFamily="2" charset="-122"/>
                                </a:rPr>
                                <m:t>𝒑</m:t>
                              </m:r>
                            </m:sub>
                          </m:sSub>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𝑿</m:t>
                              </m:r>
                            </m:e>
                            <m:sub>
                              <m:r>
                                <a:rPr lang="en-US" altLang="zh-CN" sz="2000" b="1" i="1" kern="0">
                                  <a:solidFill>
                                    <a:srgbClr val="000000"/>
                                  </a:solidFill>
                                  <a:latin typeface="Cambria Math" panose="02040503050406030204"/>
                                  <a:ea typeface="宋体" panose="02010600030101010101" pitchFamily="2" charset="-122"/>
                                </a:rPr>
                                <m:t>𝒑</m:t>
                              </m:r>
                            </m:sub>
                          </m:sSub>
                          <m:r>
                            <a:rPr lang="en-US" altLang="zh-CN" sz="2000" b="1" i="1" kern="0" smtClea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𝑽</m:t>
                              </m:r>
                            </m:e>
                            <m:sub>
                              <m:r>
                                <a:rPr lang="en-US" altLang="zh-CN" sz="2000" b="1" i="1" kern="0" smtClean="0">
                                  <a:solidFill>
                                    <a:srgbClr val="000000"/>
                                  </a:solidFill>
                                  <a:latin typeface="Cambria Math" panose="02040503050406030204"/>
                                  <a:ea typeface="宋体" panose="02010600030101010101" pitchFamily="2" charset="-122"/>
                                </a:rPr>
                                <m:t>𝒒</m:t>
                              </m:r>
                            </m:sub>
                          </m:sSub>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smtClean="0">
                                  <a:solidFill>
                                    <a:srgbClr val="000000"/>
                                  </a:solidFill>
                                  <a:latin typeface="Cambria Math" panose="02040503050406030204"/>
                                  <a:ea typeface="宋体" panose="02010600030101010101" pitchFamily="2" charset="-122"/>
                                </a:rPr>
                                <m:t>𝒒</m:t>
                              </m:r>
                            </m:sub>
                          </m:sSub>
                        </m:e>
                      </m:d>
                      <m:r>
                        <a:rPr lang="en-US" altLang="zh-CN" sz="2000" b="1" i="1" kern="0" smtClean="0">
                          <a:solidFill>
                            <a:srgbClr val="000000"/>
                          </a:solidFill>
                          <a:latin typeface="Cambria Math" panose="02040503050406030204"/>
                          <a:ea typeface="宋体" panose="02010600030101010101" pitchFamily="2" charset="-122"/>
                        </a:rPr>
                        <m:t>𝒎𝒐𝒅</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𝒏</m:t>
                      </m:r>
                    </m:oMath>
                  </m:oMathPara>
                </a14:m>
                <a:endParaRPr lang="en-US" altLang="zh-CN" sz="2000" b="1" kern="0" dirty="0">
                  <a:solidFill>
                    <a:srgbClr val="000000"/>
                  </a:solidFill>
                  <a:latin typeface="Tahoma" panose="020B0604030504040204"/>
                  <a:ea typeface="宋体" panose="02010600030101010101" pitchFamily="2" charset="-122"/>
                </a:endParaRPr>
              </a:p>
              <a:p>
                <a:pPr marL="361950" lvl="2" indent="0" eaLnBrk="1" hangingPunct="1">
                  <a:lnSpc>
                    <a:spcPct val="130000"/>
                  </a:lnSpc>
                  <a:spcBef>
                    <a:spcPct val="20000"/>
                  </a:spcBef>
                  <a:buClr>
                    <a:srgbClr val="4768F5"/>
                  </a:buClr>
                  <a:buSzPct val="60000"/>
                  <a:buNone/>
                </a:pPr>
                <a:r>
                  <a:rPr lang="zh-CN" altLang="en-US" sz="2000" b="1" kern="0" dirty="0">
                    <a:solidFill>
                      <a:srgbClr val="000000"/>
                    </a:solidFill>
                    <a:latin typeface="Tahoma" panose="020B0604030504040204"/>
                    <a:ea typeface="宋体" panose="02010600030101010101" pitchFamily="2" charset="-122"/>
                  </a:rPr>
                  <a:t>进一步地，用费马定理</a:t>
                </a:r>
                <a:r>
                  <a:rPr lang="en-US" altLang="zh-CN" sz="1600" b="1" kern="0" dirty="0">
                    <a:solidFill>
                      <a:schemeClr val="bg1">
                        <a:lumMod val="65000"/>
                      </a:schemeClr>
                    </a:solidFill>
                    <a:latin typeface="Tahoma" panose="020B0604030504040204"/>
                    <a:ea typeface="宋体" panose="02010600030101010101" pitchFamily="2" charset="-122"/>
                  </a:rPr>
                  <a:t>(P32</a:t>
                </a:r>
                <a:r>
                  <a:rPr lang="zh-CN" altLang="en-US" sz="1600" b="1" kern="0" dirty="0">
                    <a:solidFill>
                      <a:schemeClr val="bg1">
                        <a:lumMod val="65000"/>
                      </a:schemeClr>
                    </a:solidFill>
                    <a:latin typeface="Tahoma" panose="020B0604030504040204"/>
                    <a:ea typeface="宋体" panose="02010600030101010101" pitchFamily="2" charset="-122"/>
                  </a:rPr>
                  <a:t>页</a:t>
                </a:r>
                <a:r>
                  <a:rPr lang="en-US" altLang="zh-CN" sz="1600" b="1" kern="0" dirty="0">
                    <a:solidFill>
                      <a:schemeClr val="bg1">
                        <a:lumMod val="65000"/>
                      </a:schemeClr>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来简化</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𝑽</m:t>
                        </m:r>
                      </m:e>
                      <m:sub>
                        <m:r>
                          <a:rPr lang="en-US" altLang="zh-CN" sz="2000" b="1" i="1" kern="0">
                            <a:solidFill>
                              <a:srgbClr val="000000"/>
                            </a:solidFill>
                            <a:latin typeface="Cambria Math" panose="02040503050406030204"/>
                            <a:ea typeface="宋体" panose="02010600030101010101" pitchFamily="2" charset="-122"/>
                          </a:rPr>
                          <m:t>𝒑</m:t>
                        </m:r>
                      </m:sub>
                    </m:sSub>
                  </m:oMath>
                </a14:m>
                <a:r>
                  <a:rPr lang="zh-CN" altLang="en-US" sz="2000" b="1" kern="0" dirty="0">
                    <a:solidFill>
                      <a:srgbClr val="000000"/>
                    </a:solidFill>
                    <a:latin typeface="Tahoma" panose="020B0604030504040204"/>
                    <a:ea typeface="宋体" panose="02010600030101010101" pitchFamily="2" charset="-122"/>
                  </a:rPr>
                  <a:t>和</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𝑽</m:t>
                        </m:r>
                      </m:e>
                      <m:sub>
                        <m:r>
                          <a:rPr lang="en-US" altLang="zh-CN" sz="2000" b="1" i="1" kern="0">
                            <a:solidFill>
                              <a:srgbClr val="000000"/>
                            </a:solidFill>
                            <a:latin typeface="Cambria Math" panose="02040503050406030204"/>
                            <a:ea typeface="宋体" panose="02010600030101010101" pitchFamily="2" charset="-122"/>
                          </a:rPr>
                          <m:t>𝒒</m:t>
                        </m:r>
                      </m:sub>
                    </m:sSub>
                  </m:oMath>
                </a14:m>
                <a:r>
                  <a:rPr lang="zh-CN" altLang="en-US" sz="2000" b="1" kern="0" dirty="0">
                    <a:solidFill>
                      <a:srgbClr val="000000"/>
                    </a:solidFill>
                    <a:latin typeface="Tahoma" panose="020B0604030504040204"/>
                    <a:ea typeface="宋体" panose="02010600030101010101" pitchFamily="2" charset="-122"/>
                  </a:rPr>
                  <a:t>的计算。</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14:m>
                  <m:oMathPara xmlns:m="http://schemas.openxmlformats.org/officeDocument/2006/math">
                    <m:oMathParaPr>
                      <m:jc m:val="centerGroup"/>
                    </m:oMathParaPr>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𝑽</m:t>
                          </m:r>
                        </m:e>
                        <m:sub>
                          <m:r>
                            <a:rPr lang="en-US" altLang="zh-CN" sz="2000" b="1" i="1" kern="0">
                              <a:solidFill>
                                <a:srgbClr val="000000"/>
                              </a:solidFill>
                              <a:latin typeface="Cambria Math" panose="02040503050406030204"/>
                              <a:ea typeface="宋体" panose="02010600030101010101" pitchFamily="2" charset="-122"/>
                            </a:rPr>
                            <m:t>𝒑</m:t>
                          </m:r>
                        </m:sub>
                      </m:sSub>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smtClea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a:ea typeface="宋体" panose="02010600030101010101" pitchFamily="2" charset="-122"/>
                            </a:rPr>
                            <m:t>𝑪</m:t>
                          </m:r>
                        </m:e>
                        <m:sup>
                          <m:r>
                            <a:rPr lang="en-US" altLang="zh-CN" sz="2000" b="1" i="1" kern="0" smtClean="0">
                              <a:solidFill>
                                <a:srgbClr val="000000"/>
                              </a:solidFill>
                              <a:latin typeface="Cambria Math" panose="02040503050406030204"/>
                              <a:ea typeface="宋体" panose="02010600030101010101" pitchFamily="2" charset="-122"/>
                            </a:rPr>
                            <m:t>𝒅</m:t>
                          </m:r>
                        </m:sup>
                      </m:sSup>
                      <m:r>
                        <a:rPr lang="en-US" altLang="zh-CN" sz="2000" b="1" i="1" kern="0" smtClean="0">
                          <a:solidFill>
                            <a:srgbClr val="000000"/>
                          </a:solidFill>
                          <a:latin typeface="Cambria Math" panose="02040503050406030204"/>
                          <a:ea typeface="宋体" panose="02010600030101010101" pitchFamily="2" charset="-122"/>
                        </a:rPr>
                        <m:t>𝒎𝒐𝒅</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𝒑</m:t>
                      </m:r>
                      <m:r>
                        <a:rPr lang="en-US" altLang="zh-CN" sz="2000" b="1" i="1" kern="0" smtClea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𝑪</m:t>
                          </m:r>
                        </m:e>
                        <m:sup>
                          <m:r>
                            <a:rPr lang="en-US" altLang="zh-CN" sz="2000" b="1" i="1" kern="0">
                              <a:solidFill>
                                <a:srgbClr val="000000"/>
                              </a:solidFill>
                              <a:latin typeface="Cambria Math" panose="02040503050406030204"/>
                              <a:ea typeface="宋体" panose="02010600030101010101" pitchFamily="2" charset="-122"/>
                            </a:rPr>
                            <m:t>𝒅</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𝒎𝒐𝒅</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𝒑</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𝟏</m:t>
                          </m:r>
                          <m:r>
                            <a:rPr lang="en-US" altLang="zh-CN" sz="2000" b="1" i="1" kern="0" smtClean="0">
                              <a:solidFill>
                                <a:srgbClr val="000000"/>
                              </a:solidFill>
                              <a:latin typeface="Cambria Math" panose="02040503050406030204"/>
                              <a:ea typeface="宋体" panose="02010600030101010101" pitchFamily="2" charset="-122"/>
                            </a:rPr>
                            <m:t>)</m:t>
                          </m:r>
                        </m:sup>
                      </m:sSup>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𝒑</m:t>
                      </m:r>
                    </m:oMath>
                  </m:oMathPara>
                </a14:m>
                <a:endParaRPr lang="en-US" altLang="zh-CN" sz="2000" b="1" i="1" kern="0" dirty="0">
                  <a:solidFill>
                    <a:srgbClr val="000000"/>
                  </a:solidFill>
                  <a:latin typeface="Cambria Math" panose="02040503050406030204"/>
                  <a:ea typeface="宋体" panose="02010600030101010101" pitchFamily="2" charset="-122"/>
                </a:endParaRPr>
              </a:p>
              <a:p>
                <a:pPr marL="625475" lvl="2" indent="0" eaLnBrk="1" hangingPunct="1">
                  <a:lnSpc>
                    <a:spcPct val="130000"/>
                  </a:lnSpc>
                  <a:spcBef>
                    <a:spcPct val="20000"/>
                  </a:spcBef>
                  <a:buClr>
                    <a:srgbClr val="4768F5"/>
                  </a:buClr>
                  <a:buSzPct val="60000"/>
                  <a:buNone/>
                </a:pPr>
                <a14:m>
                  <m:oMathPara xmlns:m="http://schemas.openxmlformats.org/officeDocument/2006/math">
                    <m:oMathParaPr>
                      <m:jc m:val="centerGroup"/>
                    </m:oMathParaPr>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𝑽</m:t>
                          </m:r>
                        </m:e>
                        <m:sub>
                          <m:r>
                            <a:rPr lang="en-US" altLang="zh-CN" sz="2000" b="1" i="1" kern="0" smtClean="0">
                              <a:solidFill>
                                <a:srgbClr val="000000"/>
                              </a:solidFill>
                              <a:latin typeface="Cambria Math" panose="02040503050406030204"/>
                              <a:ea typeface="宋体" panose="02010600030101010101" pitchFamily="2" charset="-122"/>
                            </a:rPr>
                            <m:t>𝒒</m:t>
                          </m:r>
                        </m:sub>
                      </m:sSub>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𝑪</m:t>
                          </m:r>
                        </m:e>
                        <m:sup>
                          <m:r>
                            <a:rPr lang="en-US" altLang="zh-CN" sz="2000" b="1" i="1" kern="0">
                              <a:solidFill>
                                <a:srgbClr val="000000"/>
                              </a:solidFill>
                              <a:latin typeface="Cambria Math" panose="02040503050406030204"/>
                              <a:ea typeface="宋体" panose="02010600030101010101" pitchFamily="2" charset="-122"/>
                            </a:rPr>
                            <m:t>𝒅</m:t>
                          </m:r>
                        </m:sup>
                      </m:sSup>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𝒒</m:t>
                      </m:r>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𝑪</m:t>
                          </m:r>
                        </m:e>
                        <m:sup>
                          <m:r>
                            <a:rPr lang="en-US" altLang="zh-CN" sz="2000" b="1" i="1" kern="0">
                              <a:solidFill>
                                <a:srgbClr val="000000"/>
                              </a:solidFill>
                              <a:latin typeface="Cambria Math" panose="02040503050406030204"/>
                              <a:ea typeface="宋体" panose="02010600030101010101" pitchFamily="2" charset="-122"/>
                            </a:rPr>
                            <m:t>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𝒒</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𝟏</m:t>
                          </m:r>
                          <m:r>
                            <a:rPr lang="en-US" altLang="zh-CN" sz="2000" b="1" i="1" kern="0">
                              <a:solidFill>
                                <a:srgbClr val="000000"/>
                              </a:solidFill>
                              <a:latin typeface="Cambria Math" panose="02040503050406030204"/>
                              <a:ea typeface="宋体" panose="02010600030101010101" pitchFamily="2" charset="-122"/>
                            </a:rPr>
                            <m:t>)</m:t>
                          </m:r>
                        </m:sup>
                      </m:sSup>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𝒒</m:t>
                      </m:r>
                    </m:oMath>
                  </m:oMathPara>
                </a14:m>
                <a:endParaRPr lang="en-US" altLang="zh-CN" sz="2000" b="1" i="1" kern="0" dirty="0">
                  <a:solidFill>
                    <a:srgbClr val="000000"/>
                  </a:solidFill>
                  <a:latin typeface="Cambria Math" panose="0204050305040603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360040"/>
                <a:ext cx="8229600" cy="5589240"/>
              </a:xfrm>
              <a:prstGeom prst="rect">
                <a:avLst/>
              </a:prstGeom>
              <a:blipFill rotWithShape="1">
                <a:blip r:embed="rId1"/>
                <a:stretch>
                  <a:fillRect l="-2" t="-11" r="2" b="-673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7308304" y="0"/>
            <a:ext cx="18297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9.2 RSA</a:t>
            </a:r>
            <a:r>
              <a:rPr lang="zh-CN" altLang="en-US" sz="2000" dirty="0">
                <a:solidFill>
                  <a:srgbClr val="4F56AD"/>
                </a:solidFill>
                <a:latin typeface="黑体" panose="02010609060101010101" pitchFamily="49" charset="-122"/>
              </a:rPr>
              <a:t>算法</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20688"/>
                <a:ext cx="8229600" cy="5589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361950" lvl="2" indent="-36195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从而得到了一种简化的计算方法：</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1.</a:t>
                </a:r>
                <a:r>
                  <a:rPr lang="zh-CN" altLang="en-US" sz="2000" b="1" kern="0" dirty="0">
                    <a:solidFill>
                      <a:srgbClr val="000000"/>
                    </a:solidFill>
                    <a:latin typeface="Tahoma" panose="020B0604030504040204"/>
                    <a:ea typeface="宋体" panose="02010600030101010101" pitchFamily="2" charset="-122"/>
                  </a:rPr>
                  <a:t>预先计算出：</a:t>
                </a:r>
                <a:r>
                  <a:rPr lang="en-US" altLang="zh-CN" sz="2000" b="1" kern="0" dirty="0">
                    <a:solidFill>
                      <a:srgbClr val="000000"/>
                    </a:solidFill>
                    <a:ea typeface="宋体" panose="02010600030101010101" pitchFamily="2" charset="-122"/>
                  </a:rPr>
                  <a:t> </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𝒑</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𝟏</m:t>
                    </m:r>
                    <m:r>
                      <a:rPr lang="en-US" altLang="zh-CN" sz="2000" b="1" i="1" kern="0">
                        <a:solidFill>
                          <a:srgbClr val="000000"/>
                        </a:solidFill>
                        <a:latin typeface="Cambria Math" panose="02040503050406030204"/>
                        <a:ea typeface="宋体" panose="02010600030101010101" pitchFamily="2" charset="-122"/>
                      </a:rPr>
                      <m:t>)</m:t>
                    </m:r>
                  </m:oMath>
                </a14:m>
                <a:r>
                  <a:rPr lang="zh-CN" altLang="en-US" sz="2000" b="1" kern="0" dirty="0">
                    <a:solidFill>
                      <a:srgbClr val="000000"/>
                    </a:solidFill>
                    <a:latin typeface="Tahoma" panose="020B0604030504040204"/>
                    <a:ea typeface="宋体" panose="02010600030101010101" pitchFamily="2" charset="-122"/>
                  </a:rPr>
                  <a:t>和</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𝒒</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𝟏</m:t>
                    </m:r>
                    <m:r>
                      <a:rPr lang="en-US" altLang="zh-CN" sz="2000" b="1" i="1" kern="0">
                        <a:solidFill>
                          <a:srgbClr val="000000"/>
                        </a:solidFill>
                        <a:latin typeface="Cambria Math" panose="02040503050406030204"/>
                        <a:ea typeface="宋体" panose="02010600030101010101" pitchFamily="2" charset="-122"/>
                      </a:rPr>
                      <m:t>)</m:t>
                    </m:r>
                  </m:oMath>
                </a14:m>
                <a:r>
                  <a:rPr lang="zh-CN" altLang="en-US" sz="2000" b="1" kern="0" dirty="0">
                    <a:solidFill>
                      <a:srgbClr val="000000"/>
                    </a:solidFill>
                    <a:latin typeface="Tahoma" panose="020B0604030504040204"/>
                    <a:ea typeface="宋体" panose="02010600030101010101" pitchFamily="2" charset="-122"/>
                  </a:rPr>
                  <a:t>和</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a:solidFill>
                              <a:srgbClr val="000000"/>
                            </a:solidFill>
                            <a:latin typeface="Cambria Math" panose="02040503050406030204"/>
                            <a:ea typeface="宋体" panose="02010600030101010101" pitchFamily="2" charset="-122"/>
                          </a:rPr>
                          <m:t>𝒑</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𝒒</m:t>
                    </m:r>
                    <m:r>
                      <a:rPr lang="en-US" altLang="zh-CN" sz="2000" b="1" i="1" kern="0">
                        <a:solidFill>
                          <a:srgbClr val="000000"/>
                        </a:solidFill>
                        <a:latin typeface="Cambria Math" panose="02040503050406030204"/>
                        <a:ea typeface="Cambria Math" panose="02040503050406030204"/>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𝒒</m:t>
                        </m:r>
                      </m:e>
                      <m:sup>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𝟏</m:t>
                        </m:r>
                      </m:sup>
                    </m:sSup>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𝒑</m:t>
                    </m:r>
                    <m:r>
                      <a:rPr lang="en-US" altLang="zh-CN" sz="2000" b="1" i="1" kern="0">
                        <a:solidFill>
                          <a:srgbClr val="000000"/>
                        </a:solidFill>
                        <a:latin typeface="Cambria Math" panose="02040503050406030204"/>
                        <a:ea typeface="宋体" panose="02010600030101010101" pitchFamily="2" charset="-122"/>
                      </a:rPr>
                      <m:t>)</m:t>
                    </m:r>
                  </m:oMath>
                </a14:m>
                <a:r>
                  <a:rPr lang="en-US" altLang="zh-CN" sz="2000" b="1" kern="0" dirty="0">
                    <a:solidFill>
                      <a:srgbClr val="000000"/>
                    </a:solidFill>
                    <a:ea typeface="宋体" panose="02010600030101010101" pitchFamily="2" charset="-122"/>
                  </a:rPr>
                  <a:t>   </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a:solidFill>
                              <a:srgbClr val="000000"/>
                            </a:solidFill>
                            <a:latin typeface="Cambria Math" panose="02040503050406030204"/>
                            <a:ea typeface="宋体" panose="02010600030101010101" pitchFamily="2" charset="-122"/>
                          </a:rPr>
                          <m:t>𝒒</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𝒑</m:t>
                    </m:r>
                    <m:r>
                      <a:rPr lang="en-US" altLang="zh-CN" sz="2000" b="1" i="1" kern="0">
                        <a:solidFill>
                          <a:srgbClr val="000000"/>
                        </a:solidFill>
                        <a:latin typeface="Cambria Math" panose="02040503050406030204"/>
                        <a:ea typeface="Cambria Math" panose="02040503050406030204"/>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𝒑</m:t>
                        </m:r>
                      </m:e>
                      <m:sup>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𝟏</m:t>
                        </m:r>
                      </m:sup>
                    </m:sSup>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𝒒</m:t>
                    </m:r>
                    <m:r>
                      <a:rPr lang="en-US" altLang="zh-CN" sz="2000" b="1" i="1" kern="0">
                        <a:solidFill>
                          <a:srgbClr val="000000"/>
                        </a:solidFill>
                        <a:latin typeface="Cambria Math" panose="02040503050406030204"/>
                        <a:ea typeface="宋体" panose="02010600030101010101" pitchFamily="2" charset="-122"/>
                      </a:rPr>
                      <m:t>)</m:t>
                    </m:r>
                  </m:oMath>
                </a14:m>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2.</a:t>
                </a:r>
                <a:r>
                  <a:rPr lang="zh-CN" altLang="en-US" sz="2000" b="1" kern="0" dirty="0">
                    <a:solidFill>
                      <a:srgbClr val="000000"/>
                    </a:solidFill>
                    <a:latin typeface="Tahoma" panose="020B0604030504040204"/>
                    <a:ea typeface="宋体" panose="02010600030101010101" pitchFamily="2" charset="-122"/>
                  </a:rPr>
                  <a:t>当密文</a:t>
                </a:r>
                <a:r>
                  <a:rPr lang="en-US" altLang="zh-CN" sz="2000" b="1" kern="0" dirty="0">
                    <a:solidFill>
                      <a:srgbClr val="000000"/>
                    </a:solidFill>
                    <a:latin typeface="Tahoma" panose="020B0604030504040204"/>
                    <a:ea typeface="宋体" panose="02010600030101010101" pitchFamily="2" charset="-122"/>
                  </a:rPr>
                  <a:t>C</a:t>
                </a:r>
                <a:r>
                  <a:rPr lang="zh-CN" altLang="en-US" sz="2000" b="1" kern="0" dirty="0">
                    <a:solidFill>
                      <a:srgbClr val="000000"/>
                    </a:solidFill>
                    <a:latin typeface="Tahoma" panose="020B0604030504040204"/>
                    <a:ea typeface="宋体" panose="02010600030101010101" pitchFamily="2" charset="-122"/>
                  </a:rPr>
                  <a:t>到来时，计算：</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14:m>
                  <m:oMathPara xmlns:m="http://schemas.openxmlformats.org/officeDocument/2006/math">
                    <m:oMathParaPr>
                      <m:jc m:val="centerGroup"/>
                    </m:oMathParaPr>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𝑽</m:t>
                          </m:r>
                        </m:e>
                        <m:sub>
                          <m:r>
                            <a:rPr lang="en-US" altLang="zh-CN" sz="2000" b="1" i="1" kern="0">
                              <a:solidFill>
                                <a:srgbClr val="000000"/>
                              </a:solidFill>
                              <a:latin typeface="Cambria Math" panose="02040503050406030204"/>
                              <a:ea typeface="宋体" panose="02010600030101010101" pitchFamily="2" charset="-122"/>
                            </a:rPr>
                            <m:t>𝒑</m:t>
                          </m:r>
                        </m:sub>
                      </m:sSub>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𝑪</m:t>
                          </m:r>
                        </m:e>
                        <m:sup>
                          <m:r>
                            <a:rPr lang="en-US" altLang="zh-CN" sz="2000" b="1" i="1" kern="0">
                              <a:solidFill>
                                <a:srgbClr val="000000"/>
                              </a:solidFill>
                              <a:latin typeface="Cambria Math" panose="02040503050406030204"/>
                              <a:ea typeface="宋体" panose="02010600030101010101" pitchFamily="2" charset="-122"/>
                            </a:rPr>
                            <m:t>𝒅</m:t>
                          </m:r>
                        </m:sup>
                      </m:sSup>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𝒑</m:t>
                      </m:r>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𝑪</m:t>
                          </m:r>
                        </m:e>
                        <m:sup>
                          <m:r>
                            <a:rPr lang="en-US" altLang="zh-CN" sz="2000" b="1" i="1" kern="0">
                              <a:solidFill>
                                <a:srgbClr val="000000"/>
                              </a:solidFill>
                              <a:latin typeface="Cambria Math" panose="02040503050406030204"/>
                              <a:ea typeface="宋体" panose="02010600030101010101" pitchFamily="2" charset="-122"/>
                            </a:rPr>
                            <m:t>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𝒑</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𝟏</m:t>
                          </m:r>
                          <m:r>
                            <a:rPr lang="en-US" altLang="zh-CN" sz="2000" b="1" i="1" kern="0">
                              <a:solidFill>
                                <a:srgbClr val="000000"/>
                              </a:solidFill>
                              <a:latin typeface="Cambria Math" panose="02040503050406030204"/>
                              <a:ea typeface="宋体" panose="02010600030101010101" pitchFamily="2" charset="-122"/>
                            </a:rPr>
                            <m:t>)</m:t>
                          </m:r>
                        </m:sup>
                      </m:sSup>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𝒑</m:t>
                      </m:r>
                    </m:oMath>
                  </m:oMathPara>
                </a14:m>
                <a:endParaRPr lang="en-US" altLang="zh-CN" sz="2000" b="1" i="1" kern="0" dirty="0">
                  <a:solidFill>
                    <a:srgbClr val="000000"/>
                  </a:solidFill>
                  <a:latin typeface="Cambria Math" panose="02040503050406030204"/>
                  <a:ea typeface="宋体" panose="02010600030101010101" pitchFamily="2" charset="-122"/>
                </a:endParaRPr>
              </a:p>
              <a:p>
                <a:pPr marL="625475" lvl="2" indent="0" eaLnBrk="1" hangingPunct="1">
                  <a:lnSpc>
                    <a:spcPct val="130000"/>
                  </a:lnSpc>
                  <a:spcBef>
                    <a:spcPct val="20000"/>
                  </a:spcBef>
                  <a:buClr>
                    <a:srgbClr val="4768F5"/>
                  </a:buClr>
                  <a:buSzPct val="60000"/>
                  <a:buNone/>
                </a:pPr>
                <a14:m>
                  <m:oMathPara xmlns:m="http://schemas.openxmlformats.org/officeDocument/2006/math">
                    <m:oMathParaPr>
                      <m:jc m:val="centerGroup"/>
                    </m:oMathParaPr>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𝑽</m:t>
                          </m:r>
                        </m:e>
                        <m:sub>
                          <m:r>
                            <a:rPr lang="en-US" altLang="zh-CN" sz="2000" b="1" i="1" kern="0">
                              <a:solidFill>
                                <a:srgbClr val="000000"/>
                              </a:solidFill>
                              <a:latin typeface="Cambria Math" panose="02040503050406030204"/>
                              <a:ea typeface="宋体" panose="02010600030101010101" pitchFamily="2" charset="-122"/>
                            </a:rPr>
                            <m:t>𝒒</m:t>
                          </m:r>
                        </m:sub>
                      </m:sSub>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𝑪</m:t>
                          </m:r>
                        </m:e>
                        <m:sup>
                          <m:r>
                            <a:rPr lang="en-US" altLang="zh-CN" sz="2000" b="1" i="1" kern="0">
                              <a:solidFill>
                                <a:srgbClr val="000000"/>
                              </a:solidFill>
                              <a:latin typeface="Cambria Math" panose="02040503050406030204"/>
                              <a:ea typeface="宋体" panose="02010600030101010101" pitchFamily="2" charset="-122"/>
                            </a:rPr>
                            <m:t>𝒅</m:t>
                          </m:r>
                        </m:sup>
                      </m:sSup>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𝒒</m:t>
                      </m:r>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𝑪</m:t>
                          </m:r>
                        </m:e>
                        <m:sup>
                          <m:r>
                            <a:rPr lang="en-US" altLang="zh-CN" sz="2000" b="1" i="1" kern="0">
                              <a:solidFill>
                                <a:srgbClr val="000000"/>
                              </a:solidFill>
                              <a:latin typeface="Cambria Math" panose="02040503050406030204"/>
                              <a:ea typeface="宋体" panose="02010600030101010101" pitchFamily="2" charset="-122"/>
                            </a:rPr>
                            <m:t>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𝒒</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𝟏</m:t>
                          </m:r>
                          <m:r>
                            <a:rPr lang="en-US" altLang="zh-CN" sz="2000" b="1" i="1" kern="0">
                              <a:solidFill>
                                <a:srgbClr val="000000"/>
                              </a:solidFill>
                              <a:latin typeface="Cambria Math" panose="02040503050406030204"/>
                              <a:ea typeface="宋体" panose="02010600030101010101" pitchFamily="2" charset="-122"/>
                            </a:rPr>
                            <m:t>)</m:t>
                          </m:r>
                        </m:sup>
                      </m:sSup>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𝒒</m:t>
                      </m:r>
                    </m:oMath>
                  </m:oMathPara>
                </a14:m>
                <a:endParaRPr lang="en-US" altLang="zh-CN" sz="2000" b="1" i="1" kern="0" dirty="0">
                  <a:solidFill>
                    <a:srgbClr val="000000"/>
                  </a:solidFill>
                  <a:latin typeface="Cambria Math" panose="0204050305040603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3.</a:t>
                </a:r>
                <a:r>
                  <a:rPr lang="zh-CN" altLang="en-US" sz="2000" b="1" kern="0" dirty="0">
                    <a:solidFill>
                      <a:srgbClr val="000000"/>
                    </a:solidFill>
                    <a:latin typeface="Tahoma" panose="020B0604030504040204"/>
                    <a:ea typeface="宋体" panose="02010600030101010101" pitchFamily="2" charset="-122"/>
                  </a:rPr>
                  <a:t>最后，通过</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𝑴</m:t>
                    </m:r>
                    <m:r>
                      <a:rPr lang="en-US" altLang="zh-CN" sz="2000" b="1" i="1" kern="0">
                        <a:solidFill>
                          <a:srgbClr val="000000"/>
                        </a:solidFill>
                        <a:latin typeface="Cambria Math" panose="02040503050406030204"/>
                        <a:ea typeface="宋体" panose="02010600030101010101" pitchFamily="2" charset="-122"/>
                      </a:rPr>
                      <m:t>=</m:t>
                    </m:r>
                    <m:d>
                      <m:dPr>
                        <m:ctrlPr>
                          <a:rPr lang="en-US" altLang="zh-CN" sz="2000" b="1" i="1" kern="0">
                            <a:solidFill>
                              <a:srgbClr val="000000"/>
                            </a:solidFill>
                            <a:latin typeface="Cambria Math" panose="02040503050406030204" pitchFamily="18" charset="0"/>
                            <a:ea typeface="宋体" panose="02010600030101010101" pitchFamily="2" charset="-122"/>
                          </a:rPr>
                        </m:ctrlPr>
                      </m:dPr>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𝑽</m:t>
                            </m:r>
                          </m:e>
                          <m:sub>
                            <m:r>
                              <a:rPr lang="en-US" altLang="zh-CN" sz="2000" b="1" i="1" kern="0">
                                <a:solidFill>
                                  <a:srgbClr val="000000"/>
                                </a:solidFill>
                                <a:latin typeface="Cambria Math" panose="02040503050406030204"/>
                                <a:ea typeface="宋体" panose="02010600030101010101" pitchFamily="2" charset="-122"/>
                              </a:rPr>
                              <m:t>𝒑</m:t>
                            </m:r>
                          </m:sub>
                        </m:sSub>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a:solidFill>
                                  <a:srgbClr val="000000"/>
                                </a:solidFill>
                                <a:latin typeface="Cambria Math" panose="02040503050406030204"/>
                                <a:ea typeface="宋体" panose="02010600030101010101" pitchFamily="2" charset="-122"/>
                              </a:rPr>
                              <m:t>𝒑</m:t>
                            </m:r>
                          </m:sub>
                        </m:sSub>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𝑽</m:t>
                            </m:r>
                          </m:e>
                          <m:sub>
                            <m:r>
                              <a:rPr lang="en-US" altLang="zh-CN" sz="2000" b="1" i="1" kern="0">
                                <a:solidFill>
                                  <a:srgbClr val="000000"/>
                                </a:solidFill>
                                <a:latin typeface="Cambria Math" panose="02040503050406030204"/>
                                <a:ea typeface="宋体" panose="02010600030101010101" pitchFamily="2" charset="-122"/>
                              </a:rPr>
                              <m:t>𝒒</m:t>
                            </m:r>
                          </m:sub>
                        </m:sSub>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𝑿</m:t>
                            </m:r>
                          </m:e>
                          <m:sub>
                            <m:r>
                              <a:rPr lang="en-US" altLang="zh-CN" sz="2000" b="1" i="1" kern="0">
                                <a:solidFill>
                                  <a:srgbClr val="000000"/>
                                </a:solidFill>
                                <a:latin typeface="Cambria Math" panose="02040503050406030204"/>
                                <a:ea typeface="宋体" panose="02010600030101010101" pitchFamily="2" charset="-122"/>
                              </a:rPr>
                              <m:t>𝒒</m:t>
                            </m:r>
                          </m:sub>
                        </m:sSub>
                      </m:e>
                    </m:d>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𝒏</m:t>
                    </m:r>
                  </m:oMath>
                </a14:m>
                <a:r>
                  <a:rPr lang="zh-CN" altLang="en-US" sz="2000" b="1" kern="0" dirty="0">
                    <a:solidFill>
                      <a:srgbClr val="000000"/>
                    </a:solidFill>
                    <a:latin typeface="Tahoma" panose="020B0604030504040204"/>
                    <a:ea typeface="宋体" panose="02010600030101010101" pitchFamily="2" charset="-122"/>
                  </a:rPr>
                  <a:t>得到明文。</a:t>
                </a:r>
                <a:endParaRPr lang="en-US" altLang="zh-CN" sz="2000" b="1" kern="0" dirty="0">
                  <a:solidFill>
                    <a:srgbClr val="000000"/>
                  </a:solidFill>
                  <a:latin typeface="Tahoma" panose="020B0604030504040204"/>
                  <a:ea typeface="宋体" panose="02010600030101010101" pitchFamily="2" charset="-122"/>
                </a:endParaRPr>
              </a:p>
              <a:p>
                <a:pPr marL="80200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该方法比直接计算</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𝑴</m:t>
                    </m:r>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𝑪</m:t>
                        </m:r>
                      </m:e>
                      <m:sup>
                        <m:r>
                          <a:rPr lang="en-US" altLang="zh-CN" sz="2000" b="1" i="1" kern="0">
                            <a:solidFill>
                              <a:srgbClr val="000000"/>
                            </a:solidFill>
                            <a:latin typeface="Cambria Math" panose="02040503050406030204"/>
                            <a:ea typeface="宋体" panose="02010600030101010101" pitchFamily="2" charset="-122"/>
                          </a:rPr>
                          <m:t>𝒅</m:t>
                        </m:r>
                      </m:sup>
                    </m:sSup>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𝒏</m:t>
                    </m:r>
                  </m:oMath>
                </a14:m>
                <a:r>
                  <a:rPr lang="zh-CN" altLang="en-US" sz="2000" b="1" kern="0" dirty="0">
                    <a:solidFill>
                      <a:srgbClr val="000000"/>
                    </a:solidFill>
                    <a:latin typeface="Tahoma" panose="020B0604030504040204"/>
                    <a:ea typeface="宋体" panose="02010600030101010101" pitchFamily="2" charset="-122"/>
                  </a:rPr>
                  <a:t>的计算速度大约快</a:t>
                </a:r>
                <a:r>
                  <a:rPr lang="en-US" altLang="zh-CN" sz="2000" b="1" kern="0" dirty="0">
                    <a:solidFill>
                      <a:srgbClr val="000000"/>
                    </a:solidFill>
                    <a:latin typeface="Tahoma" panose="020B0604030504040204"/>
                    <a:ea typeface="宋体" panose="02010600030101010101" pitchFamily="2" charset="-122"/>
                  </a:rPr>
                  <a:t>4</a:t>
                </a:r>
                <a:r>
                  <a:rPr lang="zh-CN" altLang="en-US" sz="2000" b="1" kern="0" dirty="0">
                    <a:solidFill>
                      <a:srgbClr val="000000"/>
                    </a:solidFill>
                    <a:latin typeface="Tahoma" panose="020B0604030504040204"/>
                    <a:ea typeface="宋体" panose="02010600030101010101" pitchFamily="2" charset="-122"/>
                  </a:rPr>
                  <a:t>倍。</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20688"/>
                <a:ext cx="8229600" cy="5589240"/>
              </a:xfrm>
              <a:prstGeom prst="rect">
                <a:avLst/>
              </a:prstGeom>
              <a:blipFill rotWithShape="1">
                <a:blip r:embed="rId1"/>
                <a:stretch>
                  <a:fillRect l="-2" t="-5" r="2" b="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7308304" y="0"/>
            <a:ext cx="18297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9.2 RSA</a:t>
            </a:r>
            <a:r>
              <a:rPr lang="zh-CN" altLang="en-US" sz="2000" dirty="0">
                <a:solidFill>
                  <a:srgbClr val="4F56AD"/>
                </a:solidFill>
                <a:latin typeface="黑体" panose="02010609060101010101" pitchFamily="49" charset="-122"/>
              </a:rPr>
              <a:t>算法</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79512" y="548680"/>
            <a:ext cx="8517632" cy="5589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271780" lvl="1" indent="-271780" eaLnBrk="1" hangingPunct="1">
              <a:lnSpc>
                <a:spcPct val="120000"/>
              </a:lnSpc>
              <a:spcBef>
                <a:spcPct val="20000"/>
              </a:spcBef>
              <a:buClr>
                <a:srgbClr val="40458C"/>
              </a:buClr>
              <a:buSzPct val="90000"/>
              <a:buFont typeface="Wingdings" panose="05000000000000000000" pitchFamily="2" charset="2"/>
              <a:buChar char="Ø"/>
            </a:pPr>
            <a:r>
              <a:rPr lang="zh-CN" altLang="en-US" sz="2400" kern="0" dirty="0">
                <a:solidFill>
                  <a:srgbClr val="40458C"/>
                </a:solidFill>
                <a:latin typeface="+mn-ea"/>
              </a:rPr>
              <a:t>密钥产生：</a:t>
            </a:r>
            <a:endParaRPr lang="en-US" altLang="zh-CN" sz="2400" b="1" kern="0" dirty="0">
              <a:solidFill>
                <a:srgbClr val="000000"/>
              </a:solidFill>
              <a:latin typeface="+mn-ea"/>
            </a:endParaRPr>
          </a:p>
          <a:p>
            <a:pPr marL="63055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400" b="1" kern="0" dirty="0">
                <a:solidFill>
                  <a:srgbClr val="000000"/>
                </a:solidFill>
                <a:latin typeface="Tahoma" panose="020B0604030504040204"/>
                <a:ea typeface="宋体" panose="02010600030101010101" pitchFamily="2" charset="-122"/>
              </a:rPr>
              <a:t>在应用公钥密码进行通信之前，通信各方都必须产生一对密钥：</a:t>
            </a:r>
            <a:endParaRPr lang="en-US" altLang="zh-CN" sz="2400" b="1" kern="0" dirty="0">
              <a:solidFill>
                <a:srgbClr val="000000"/>
              </a:solidFill>
              <a:latin typeface="Tahoma" panose="020B0604030504040204"/>
              <a:ea typeface="宋体" panose="02010600030101010101" pitchFamily="2" charset="-122"/>
            </a:endParaRPr>
          </a:p>
          <a:p>
            <a:pPr marL="982980" lvl="2" indent="-342900" eaLnBrk="1" hangingPunct="1">
              <a:lnSpc>
                <a:spcPct val="130000"/>
              </a:lnSpc>
              <a:spcBef>
                <a:spcPct val="20000"/>
              </a:spcBef>
              <a:buClr>
                <a:srgbClr val="4768F5"/>
              </a:buClr>
              <a:buSzPct val="60000"/>
              <a:buFont typeface="Wingdings" panose="05000000000000000000" pitchFamily="2" charset="2"/>
              <a:buChar char="l"/>
            </a:pPr>
            <a:r>
              <a:rPr lang="zh-CN" altLang="en-US" sz="2000" b="1" kern="0" dirty="0">
                <a:solidFill>
                  <a:srgbClr val="000000"/>
                </a:solidFill>
                <a:latin typeface="Tahoma" panose="020B0604030504040204"/>
                <a:ea typeface="宋体" panose="02010600030101010101" pitchFamily="2" charset="-122"/>
              </a:rPr>
              <a:t>确定两个素数</a:t>
            </a:r>
            <a:r>
              <a:rPr lang="en-US" altLang="zh-CN" sz="2000" b="1" kern="0" dirty="0">
                <a:solidFill>
                  <a:srgbClr val="000000"/>
                </a:solidFill>
                <a:latin typeface="Tahoma" panose="020B0604030504040204"/>
                <a:ea typeface="宋体" panose="02010600030101010101" pitchFamily="2" charset="-122"/>
              </a:rPr>
              <a:t>p</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q</a:t>
            </a:r>
            <a:endParaRPr lang="en-US" altLang="zh-CN" sz="2000" b="1" kern="0" dirty="0">
              <a:solidFill>
                <a:srgbClr val="000000"/>
              </a:solidFill>
              <a:latin typeface="Tahoma" panose="020B0604030504040204"/>
              <a:ea typeface="宋体" panose="02010600030101010101" pitchFamily="2" charset="-122"/>
            </a:endParaRPr>
          </a:p>
          <a:p>
            <a:pPr marL="982980" lvl="2" indent="-342900" eaLnBrk="1" hangingPunct="1">
              <a:lnSpc>
                <a:spcPct val="130000"/>
              </a:lnSpc>
              <a:spcBef>
                <a:spcPct val="20000"/>
              </a:spcBef>
              <a:buClr>
                <a:srgbClr val="4768F5"/>
              </a:buClr>
              <a:buSzPct val="60000"/>
              <a:buFont typeface="Wingdings" panose="05000000000000000000" pitchFamily="2" charset="2"/>
              <a:buChar char="l"/>
            </a:pPr>
            <a:r>
              <a:rPr lang="zh-CN" altLang="en-US" sz="2000" b="1" kern="0" dirty="0">
                <a:solidFill>
                  <a:srgbClr val="000000"/>
                </a:solidFill>
                <a:latin typeface="Tahoma" panose="020B0604030504040204"/>
                <a:ea typeface="宋体" panose="02010600030101010101" pitchFamily="2" charset="-122"/>
              </a:rPr>
              <a:t>选择</a:t>
            </a:r>
            <a:r>
              <a:rPr lang="en-US" altLang="zh-CN" sz="2000" b="1" kern="0" dirty="0">
                <a:solidFill>
                  <a:srgbClr val="000000"/>
                </a:solidFill>
                <a:latin typeface="Tahoma" panose="020B0604030504040204"/>
                <a:ea typeface="宋体" panose="02010600030101010101" pitchFamily="2" charset="-122"/>
              </a:rPr>
              <a:t>e</a:t>
            </a:r>
            <a:r>
              <a:rPr lang="zh-CN" altLang="en-US" sz="2000" b="1" kern="0" dirty="0">
                <a:solidFill>
                  <a:srgbClr val="000000"/>
                </a:solidFill>
                <a:latin typeface="Tahoma" panose="020B0604030504040204"/>
                <a:ea typeface="宋体" panose="02010600030101010101" pitchFamily="2" charset="-122"/>
              </a:rPr>
              <a:t>或者</a:t>
            </a:r>
            <a:r>
              <a:rPr lang="en-US" altLang="zh-CN" sz="2000" b="1" kern="0" dirty="0">
                <a:solidFill>
                  <a:srgbClr val="000000"/>
                </a:solidFill>
                <a:latin typeface="Tahoma" panose="020B0604030504040204"/>
                <a:ea typeface="宋体" panose="02010600030101010101" pitchFamily="2" charset="-122"/>
              </a:rPr>
              <a:t>d</a:t>
            </a:r>
            <a:r>
              <a:rPr lang="zh-CN" altLang="en-US" sz="2000" b="1" kern="0" dirty="0">
                <a:solidFill>
                  <a:srgbClr val="000000"/>
                </a:solidFill>
                <a:latin typeface="Tahoma" panose="020B0604030504040204"/>
                <a:ea typeface="宋体" panose="02010600030101010101" pitchFamily="2" charset="-122"/>
              </a:rPr>
              <a:t>，并计算</a:t>
            </a:r>
            <a:r>
              <a:rPr lang="en-US" altLang="zh-CN" sz="2000" b="1" kern="0" dirty="0">
                <a:solidFill>
                  <a:srgbClr val="000000"/>
                </a:solidFill>
                <a:latin typeface="Tahoma" panose="020B0604030504040204"/>
                <a:ea typeface="宋体" panose="02010600030101010101" pitchFamily="2" charset="-122"/>
              </a:rPr>
              <a:t>d</a:t>
            </a:r>
            <a:r>
              <a:rPr lang="zh-CN" altLang="en-US" sz="2000" b="1" kern="0" dirty="0">
                <a:solidFill>
                  <a:srgbClr val="000000"/>
                </a:solidFill>
                <a:latin typeface="Tahoma" panose="020B0604030504040204"/>
                <a:ea typeface="宋体" panose="02010600030101010101" pitchFamily="2" charset="-122"/>
              </a:rPr>
              <a:t>或者</a:t>
            </a:r>
            <a:r>
              <a:rPr lang="en-US" altLang="zh-CN" sz="2000" b="1" kern="0" dirty="0">
                <a:solidFill>
                  <a:srgbClr val="000000"/>
                </a:solidFill>
                <a:latin typeface="Tahoma" panose="020B0604030504040204"/>
                <a:ea typeface="宋体" panose="02010600030101010101" pitchFamily="2" charset="-122"/>
              </a:rPr>
              <a:t>e</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63055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400" b="1" kern="0" dirty="0">
                <a:solidFill>
                  <a:srgbClr val="000000"/>
                </a:solidFill>
                <a:latin typeface="Tahoma" panose="020B0604030504040204"/>
                <a:ea typeface="宋体" panose="02010600030101010101" pitchFamily="2" charset="-122"/>
              </a:rPr>
              <a:t>首先考虑</a:t>
            </a:r>
            <a:r>
              <a:rPr lang="en-US" altLang="zh-CN" sz="2400" b="1" kern="0" dirty="0">
                <a:solidFill>
                  <a:srgbClr val="000000"/>
                </a:solidFill>
                <a:latin typeface="Tahoma" panose="020B0604030504040204"/>
                <a:ea typeface="宋体" panose="02010600030101010101" pitchFamily="2" charset="-122"/>
              </a:rPr>
              <a:t>p</a:t>
            </a:r>
            <a:r>
              <a:rPr lang="zh-CN" altLang="en-US" sz="2400" b="1" kern="0" dirty="0">
                <a:solidFill>
                  <a:srgbClr val="000000"/>
                </a:solidFill>
                <a:latin typeface="Tahoma" panose="020B0604030504040204"/>
                <a:ea typeface="宋体" panose="02010600030101010101" pitchFamily="2" charset="-122"/>
              </a:rPr>
              <a:t>和</a:t>
            </a:r>
            <a:r>
              <a:rPr lang="en-US" altLang="zh-CN" sz="2400" b="1" kern="0" dirty="0">
                <a:solidFill>
                  <a:srgbClr val="000000"/>
                </a:solidFill>
                <a:latin typeface="Tahoma" panose="020B0604030504040204"/>
                <a:ea typeface="宋体" panose="02010600030101010101" pitchFamily="2" charset="-122"/>
              </a:rPr>
              <a:t>q</a:t>
            </a:r>
            <a:r>
              <a:rPr lang="zh-CN" altLang="en-US" sz="2400" b="1" kern="0" dirty="0">
                <a:solidFill>
                  <a:srgbClr val="000000"/>
                </a:solidFill>
                <a:latin typeface="Tahoma" panose="020B0604030504040204"/>
                <a:ea typeface="宋体" panose="02010600030101010101" pitchFamily="2" charset="-122"/>
              </a:rPr>
              <a:t>的选择问题。</a:t>
            </a:r>
            <a:endParaRPr lang="en-US" altLang="zh-CN" sz="2400" b="1" kern="0" dirty="0">
              <a:solidFill>
                <a:srgbClr val="000000"/>
              </a:solidFill>
              <a:latin typeface="Tahoma" panose="020B0604030504040204"/>
              <a:ea typeface="宋体" panose="02010600030101010101" pitchFamily="2" charset="-122"/>
            </a:endParaRPr>
          </a:p>
          <a:p>
            <a:pPr marL="982980" lvl="2" indent="-452755" eaLnBrk="1" hangingPunct="1">
              <a:lnSpc>
                <a:spcPct val="130000"/>
              </a:lnSpc>
              <a:spcBef>
                <a:spcPct val="20000"/>
              </a:spcBef>
              <a:buClr>
                <a:srgbClr val="4768F5"/>
              </a:buClr>
              <a:buSzPct val="60000"/>
              <a:buFont typeface="Wingdings" panose="05000000000000000000" pitchFamily="2" charset="2"/>
              <a:buChar char="l"/>
            </a:pPr>
            <a:r>
              <a:rPr lang="zh-CN" altLang="en-US" sz="2000" b="1" kern="0" dirty="0">
                <a:solidFill>
                  <a:srgbClr val="000000"/>
                </a:solidFill>
                <a:latin typeface="Tahoma" panose="020B0604030504040204"/>
                <a:ea typeface="宋体" panose="02010600030101010101" pitchFamily="2" charset="-122"/>
              </a:rPr>
              <a:t>由于任何攻击者可以知道</a:t>
            </a:r>
            <a:r>
              <a:rPr lang="en-US" altLang="zh-CN" sz="2000" b="1" kern="0" dirty="0">
                <a:solidFill>
                  <a:srgbClr val="000000"/>
                </a:solidFill>
                <a:latin typeface="Tahoma" panose="020B0604030504040204"/>
                <a:ea typeface="宋体" panose="02010600030101010101" pitchFamily="2" charset="-122"/>
              </a:rPr>
              <a:t>n=</a:t>
            </a:r>
            <a:r>
              <a:rPr lang="en-US" altLang="zh-CN" sz="2000" b="1" kern="0" dirty="0" err="1">
                <a:solidFill>
                  <a:srgbClr val="000000"/>
                </a:solidFill>
                <a:latin typeface="Tahoma" panose="020B0604030504040204"/>
                <a:ea typeface="宋体" panose="02010600030101010101" pitchFamily="2" charset="-122"/>
              </a:rPr>
              <a:t>pq</a:t>
            </a:r>
            <a:r>
              <a:rPr lang="zh-CN" altLang="en-US" sz="2000" b="1" kern="0" dirty="0">
                <a:solidFill>
                  <a:srgbClr val="000000"/>
                </a:solidFill>
                <a:latin typeface="Tahoma" panose="020B0604030504040204"/>
                <a:ea typeface="宋体" panose="02010600030101010101" pitchFamily="2" charset="-122"/>
              </a:rPr>
              <a:t>，所以为了避免攻击者用穷举法求出</a:t>
            </a:r>
            <a:r>
              <a:rPr lang="en-US" altLang="zh-CN" sz="2000" b="1" kern="0" dirty="0">
                <a:solidFill>
                  <a:srgbClr val="000000"/>
                </a:solidFill>
                <a:latin typeface="Tahoma" panose="020B0604030504040204"/>
                <a:ea typeface="宋体" panose="02010600030101010101" pitchFamily="2" charset="-122"/>
              </a:rPr>
              <a:t>p</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q</a:t>
            </a:r>
            <a:r>
              <a:rPr lang="zh-CN" altLang="en-US" sz="2000" b="1" kern="0" dirty="0">
                <a:solidFill>
                  <a:srgbClr val="000000"/>
                </a:solidFill>
                <a:latin typeface="Tahoma" panose="020B0604030504040204"/>
                <a:ea typeface="宋体" panose="02010600030101010101" pitchFamily="2" charset="-122"/>
              </a:rPr>
              <a:t>，应该从足够大的集合中选取</a:t>
            </a:r>
            <a:r>
              <a:rPr lang="en-US" altLang="zh-CN" sz="2000" b="1" kern="0" dirty="0">
                <a:solidFill>
                  <a:srgbClr val="000000"/>
                </a:solidFill>
                <a:latin typeface="Tahoma" panose="020B0604030504040204"/>
                <a:ea typeface="宋体" panose="02010600030101010101" pitchFamily="2" charset="-122"/>
              </a:rPr>
              <a:t>p</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q(</a:t>
            </a:r>
            <a:r>
              <a:rPr lang="zh-CN" altLang="en-US" sz="2000" b="1" kern="0" dirty="0">
                <a:solidFill>
                  <a:srgbClr val="000000"/>
                </a:solidFill>
                <a:latin typeface="Tahoma" panose="020B0604030504040204"/>
                <a:ea typeface="宋体" panose="02010600030101010101" pitchFamily="2" charset="-122"/>
              </a:rPr>
              <a:t>即</a:t>
            </a:r>
            <a:r>
              <a:rPr lang="en-US" altLang="zh-CN" sz="2000" b="1" kern="0" dirty="0">
                <a:solidFill>
                  <a:srgbClr val="000000"/>
                </a:solidFill>
                <a:latin typeface="Tahoma" panose="020B0604030504040204"/>
                <a:ea typeface="宋体" panose="02010600030101010101" pitchFamily="2" charset="-122"/>
              </a:rPr>
              <a:t>p</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q</a:t>
            </a:r>
            <a:r>
              <a:rPr lang="zh-CN" altLang="en-US" sz="2000" b="1" kern="0" dirty="0">
                <a:solidFill>
                  <a:srgbClr val="000000"/>
                </a:solidFill>
                <a:latin typeface="Tahoma" panose="020B0604030504040204"/>
                <a:ea typeface="宋体" panose="02010600030101010101" pitchFamily="2" charset="-122"/>
              </a:rPr>
              <a:t>必须是大素数</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。另一方面，选择大素数的方法必须是有效的。</a:t>
            </a:r>
            <a:endParaRPr lang="en-US" altLang="zh-CN" sz="2000" b="1" kern="0" dirty="0">
              <a:solidFill>
                <a:srgbClr val="000000"/>
              </a:solidFill>
              <a:latin typeface="Tahoma" panose="020B0604030504040204"/>
              <a:ea typeface="宋体" panose="02010600030101010101" pitchFamily="2" charset="-122"/>
            </a:endParaRPr>
          </a:p>
          <a:p>
            <a:pPr marL="361950" lvl="2" indent="0" eaLnBrk="1" hangingPunct="1">
              <a:lnSpc>
                <a:spcPct val="130000"/>
              </a:lnSpc>
              <a:spcBef>
                <a:spcPct val="20000"/>
              </a:spcBef>
              <a:buClr>
                <a:srgbClr val="4768F5"/>
              </a:buClr>
              <a:buSzPct val="60000"/>
              <a:buNone/>
            </a:pPr>
            <a:r>
              <a:rPr lang="zh-CN" altLang="en-US" sz="2000" b="1" kern="0" dirty="0">
                <a:solidFill>
                  <a:srgbClr val="000000"/>
                </a:solidFill>
                <a:latin typeface="Tahoma" panose="020B0604030504040204"/>
                <a:ea typeface="宋体" panose="02010600030101010101" pitchFamily="2" charset="-122"/>
              </a:rPr>
              <a:t>目前没有有效的方法可以产生任意大素数。通常使用的方法是，随机挑选一个期望大小的奇数，然后测试它是否是素数。若不是，则挑选下一个随机数直至检测到素数为止（通过测试的数为素数的概率接近</a:t>
            </a:r>
            <a:r>
              <a:rPr lang="en-US" altLang="zh-CN" sz="2000" b="1" kern="0" dirty="0">
                <a:solidFill>
                  <a:srgbClr val="000000"/>
                </a:solidFill>
                <a:latin typeface="Tahoma" panose="020B0604030504040204"/>
                <a:ea typeface="宋体" panose="02010600030101010101" pitchFamily="2" charset="-122"/>
              </a:rPr>
              <a:t>1.0</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7308304" y="0"/>
            <a:ext cx="18297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9.2 RSA</a:t>
            </a:r>
            <a:r>
              <a:rPr lang="zh-CN" altLang="en-US" sz="2000" dirty="0">
                <a:solidFill>
                  <a:srgbClr val="4F56AD"/>
                </a:solidFill>
                <a:latin typeface="黑体" panose="02010609060101010101" pitchFamily="49" charset="-122"/>
              </a:rPr>
              <a:t>算法</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500063" y="836712"/>
            <a:ext cx="8229600" cy="5026297"/>
          </a:xfrm>
        </p:spPr>
        <p:txBody>
          <a:bodyPr/>
          <a:lstStyle/>
          <a:p>
            <a:pPr marL="271780" lvl="1" indent="-271780" defTabSz="897255" eaLnBrk="1" hangingPunct="1">
              <a:lnSpc>
                <a:spcPct val="120000"/>
              </a:lnSpc>
              <a:spcBef>
                <a:spcPts val="1200"/>
              </a:spcBef>
              <a:buClr>
                <a:srgbClr val="40458C"/>
              </a:buClr>
              <a:buSzPct val="90000"/>
              <a:buFont typeface="Wingdings" panose="05000000000000000000" pitchFamily="2" charset="2"/>
              <a:buChar char="Ø"/>
            </a:pPr>
            <a:r>
              <a:rPr kumimoji="1" lang="zh-CN" altLang="en-US" sz="2400" kern="0" dirty="0">
                <a:solidFill>
                  <a:srgbClr val="40458C"/>
                </a:solidFill>
                <a:latin typeface="+mn-ea"/>
              </a:rPr>
              <a:t>关于公钥密码的常见的几种误解：</a:t>
            </a:r>
            <a:endParaRPr kumimoji="1" lang="en-US" altLang="zh-CN"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ts val="1200"/>
              </a:spcBef>
              <a:buClr>
                <a:srgbClr val="4768F5"/>
              </a:buClr>
              <a:buSzPct val="60000"/>
              <a:buFont typeface="Wingdings" panose="05000000000000000000" pitchFamily="2" charset="2"/>
              <a:buChar char="q"/>
            </a:pPr>
            <a:r>
              <a:rPr kumimoji="1" lang="en-US" altLang="zh-CN" b="1" kern="0" dirty="0">
                <a:solidFill>
                  <a:srgbClr val="000000"/>
                </a:solidFill>
                <a:latin typeface="Tahoma" panose="020B0604030504040204"/>
                <a:ea typeface="宋体" panose="02010600030101010101" pitchFamily="2" charset="-122"/>
              </a:rPr>
              <a:t>1.</a:t>
            </a:r>
            <a:r>
              <a:rPr kumimoji="1" lang="zh-CN" altLang="en-US" b="1" kern="0" dirty="0">
                <a:solidFill>
                  <a:srgbClr val="000000"/>
                </a:solidFill>
                <a:latin typeface="Tahoma" panose="020B0604030504040204"/>
                <a:ea typeface="宋体" panose="02010600030101010101" pitchFamily="2" charset="-122"/>
              </a:rPr>
              <a:t>从密码分析的角度看，公钥密码比传统密码更安全。</a:t>
            </a:r>
            <a:endParaRPr kumimoji="1" lang="en-US" altLang="zh-CN"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ts val="1200"/>
              </a:spcBef>
              <a:buClr>
                <a:srgbClr val="4768F5"/>
              </a:buClr>
              <a:buSzPct val="60000"/>
              <a:buNone/>
            </a:pPr>
            <a:r>
              <a:rPr kumimoji="1" lang="zh-CN" altLang="en-US" sz="1800" b="1" kern="0" dirty="0">
                <a:solidFill>
                  <a:srgbClr val="000000"/>
                </a:solidFill>
                <a:latin typeface="Tahoma" panose="020B0604030504040204"/>
                <a:ea typeface="宋体" panose="02010600030101010101" pitchFamily="2" charset="-122"/>
              </a:rPr>
              <a:t>事实上，任何加密的安全性依赖于密钥的长度和破译密文所需要的计算量。</a:t>
            </a:r>
            <a:endParaRPr kumimoji="1" lang="en-US" altLang="zh-CN" sz="18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ts val="1200"/>
              </a:spcBef>
              <a:buClr>
                <a:srgbClr val="4768F5"/>
              </a:buClr>
              <a:buSzPct val="60000"/>
              <a:buNone/>
            </a:pPr>
            <a:r>
              <a:rPr kumimoji="1" lang="zh-CN" altLang="en-US" sz="1800" b="1" kern="0" dirty="0">
                <a:solidFill>
                  <a:srgbClr val="000000"/>
                </a:solidFill>
                <a:latin typeface="Tahoma" panose="020B0604030504040204"/>
                <a:ea typeface="宋体" panose="02010600030101010101" pitchFamily="2" charset="-122"/>
              </a:rPr>
              <a:t>从抗密码分析的角度看，原则上不能说传统密码优于公钥密码，也不能说公钥密码优于传统密码。</a:t>
            </a:r>
            <a:endParaRPr kumimoji="1" lang="en-US" altLang="zh-CN" sz="18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ts val="1200"/>
              </a:spcBef>
              <a:buClr>
                <a:srgbClr val="4768F5"/>
              </a:buClr>
              <a:buSzPct val="60000"/>
              <a:buFont typeface="Wingdings" panose="05000000000000000000" pitchFamily="2" charset="2"/>
              <a:buChar char="q"/>
            </a:pPr>
            <a:r>
              <a:rPr kumimoji="1" lang="en-US" altLang="zh-CN" b="1" kern="0" dirty="0">
                <a:solidFill>
                  <a:srgbClr val="000000"/>
                </a:solidFill>
                <a:latin typeface="Tahoma" panose="020B0604030504040204"/>
                <a:ea typeface="宋体" panose="02010600030101010101" pitchFamily="2" charset="-122"/>
              </a:rPr>
              <a:t>2.</a:t>
            </a:r>
            <a:r>
              <a:rPr kumimoji="1" lang="zh-CN" altLang="en-US" b="1" kern="0" dirty="0">
                <a:solidFill>
                  <a:srgbClr val="000000"/>
                </a:solidFill>
                <a:latin typeface="Tahoma" panose="020B0604030504040204"/>
                <a:ea typeface="宋体" panose="02010600030101010101" pitchFamily="2" charset="-122"/>
              </a:rPr>
              <a:t>公钥密码是一种通用的密码，所以传统密码已经过时。</a:t>
            </a:r>
            <a:endParaRPr kumimoji="1" lang="en-US" altLang="zh-CN"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ts val="1200"/>
              </a:spcBef>
              <a:buClr>
                <a:srgbClr val="4768F5"/>
              </a:buClr>
              <a:buSzPct val="60000"/>
              <a:buNone/>
            </a:pPr>
            <a:r>
              <a:rPr kumimoji="1" lang="zh-CN" altLang="en-US" sz="1800" b="1" kern="0" dirty="0">
                <a:solidFill>
                  <a:srgbClr val="000000"/>
                </a:solidFill>
                <a:latin typeface="Tahoma" panose="020B0604030504040204"/>
                <a:ea typeface="宋体" panose="02010600030101010101" pitchFamily="2" charset="-122"/>
              </a:rPr>
              <a:t>其实正相反，由于现有的公钥密码方法所需的计算量大，所以取缔传统密码似乎不太可能。“公钥密码学仅限于用在密钥管理和签名这类应用中”。</a:t>
            </a:r>
            <a:endParaRPr kumimoji="1" lang="en-US" altLang="zh-CN" sz="18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5508104" y="0"/>
            <a:ext cx="36299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eaLnBrk="1" fontAlgn="auto" hangingPunct="1">
              <a:spcAft>
                <a:spcPts val="0"/>
              </a:spcAft>
              <a:defRPr/>
            </a:pPr>
            <a:r>
              <a:rPr lang="zh-CN" altLang="en-US" sz="2000" dirty="0">
                <a:solidFill>
                  <a:srgbClr val="0070C0"/>
                </a:solidFill>
              </a:rPr>
              <a:t>第九章 </a:t>
            </a:r>
            <a:r>
              <a:rPr lang="en-US" altLang="zh-CN" sz="2000" dirty="0">
                <a:solidFill>
                  <a:srgbClr val="0070C0"/>
                </a:solidFill>
              </a:rPr>
              <a:t>– </a:t>
            </a:r>
            <a:r>
              <a:rPr lang="zh-CN" altLang="en-US" sz="2000" dirty="0">
                <a:solidFill>
                  <a:srgbClr val="0070C0"/>
                </a:solidFill>
              </a:rPr>
              <a:t>公钥密码学与</a:t>
            </a:r>
            <a:r>
              <a:rPr lang="en-US" altLang="zh-CN" sz="2000" dirty="0">
                <a:solidFill>
                  <a:srgbClr val="0070C0"/>
                </a:solidFill>
              </a:rPr>
              <a:t>RSA</a:t>
            </a:r>
            <a:endParaRPr lang="en-AU" altLang="zh-CN" sz="2000" dirty="0">
              <a:solidFill>
                <a:srgbClr val="0070C0"/>
              </a:solidFill>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634082"/>
            <a:ext cx="8229600" cy="5143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361950" lvl="2" indent="-361950" eaLnBrk="1" hangingPunct="1">
              <a:lnSpc>
                <a:spcPct val="130000"/>
              </a:lnSpc>
              <a:spcBef>
                <a:spcPct val="20000"/>
              </a:spcBef>
              <a:buClr>
                <a:srgbClr val="4768F5"/>
              </a:buClr>
              <a:buSzPct val="60000"/>
              <a:buFont typeface="Wingdings" panose="05000000000000000000" pitchFamily="2" charset="2"/>
              <a:buChar char="Ø"/>
            </a:pPr>
            <a:r>
              <a:rPr lang="zh-CN" altLang="en-US" sz="2400" b="1" kern="0" dirty="0">
                <a:solidFill>
                  <a:srgbClr val="000000"/>
                </a:solidFill>
                <a:latin typeface="Tahoma" panose="020B0604030504040204"/>
                <a:ea typeface="宋体" panose="02010600030101010101" pitchFamily="2" charset="-122"/>
              </a:rPr>
              <a:t>归纳起来，挑选素数的过程如下：</a:t>
            </a:r>
            <a:endParaRPr lang="en-US" altLang="zh-CN" sz="2400" b="1" kern="0" dirty="0">
              <a:solidFill>
                <a:srgbClr val="000000"/>
              </a:solidFill>
              <a:latin typeface="Tahoma" panose="020B0604030504040204"/>
              <a:ea typeface="宋体" panose="02010600030101010101" pitchFamily="2" charset="-122"/>
            </a:endParaRPr>
          </a:p>
          <a:p>
            <a:pPr marL="968375" lvl="2" indent="-342900" eaLnBrk="1" hangingPunct="1">
              <a:lnSpc>
                <a:spcPct val="130000"/>
              </a:lnSpc>
              <a:spcBef>
                <a:spcPct val="20000"/>
              </a:spcBef>
              <a:buClr>
                <a:srgbClr val="4768F5"/>
              </a:buClr>
              <a:buSzPct val="60000"/>
              <a:buFont typeface="Wingdings" panose="05000000000000000000" pitchFamily="2" charset="2"/>
              <a:buChar char="l"/>
            </a:pPr>
            <a:r>
              <a:rPr lang="en-US" altLang="zh-CN" sz="2000" b="1" kern="0" dirty="0">
                <a:solidFill>
                  <a:srgbClr val="000000"/>
                </a:solidFill>
                <a:latin typeface="Tahoma" panose="020B0604030504040204"/>
                <a:ea typeface="宋体" panose="02010600030101010101" pitchFamily="2" charset="-122"/>
              </a:rPr>
              <a:t>1.</a:t>
            </a:r>
            <a:r>
              <a:rPr lang="zh-CN" altLang="en-US" sz="2000" b="1" kern="0" dirty="0">
                <a:solidFill>
                  <a:srgbClr val="000000"/>
                </a:solidFill>
                <a:latin typeface="Tahoma" panose="020B0604030504040204"/>
                <a:ea typeface="宋体" panose="02010600030101010101" pitchFamily="2" charset="-122"/>
              </a:rPr>
              <a:t>随机选择一个奇整数</a:t>
            </a:r>
            <a:r>
              <a:rPr lang="en-US" altLang="zh-CN" sz="2000" b="1" kern="0" dirty="0">
                <a:solidFill>
                  <a:srgbClr val="000000"/>
                </a:solidFill>
                <a:latin typeface="Tahoma" panose="020B0604030504040204"/>
                <a:ea typeface="宋体" panose="02010600030101010101" pitchFamily="2" charset="-122"/>
              </a:rPr>
              <a:t>n(</a:t>
            </a:r>
            <a:r>
              <a:rPr lang="zh-CN" altLang="en-US" sz="2000" b="1" kern="0" dirty="0">
                <a:solidFill>
                  <a:srgbClr val="000000"/>
                </a:solidFill>
                <a:latin typeface="Tahoma" panose="020B0604030504040204"/>
                <a:ea typeface="宋体" panose="02010600030101010101" pitchFamily="2" charset="-122"/>
              </a:rPr>
              <a:t>如利用伪随机数发生器</a:t>
            </a:r>
            <a:r>
              <a:rPr lang="en-US" altLang="zh-CN"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968375" lvl="2" indent="-342900" eaLnBrk="1" hangingPunct="1">
              <a:lnSpc>
                <a:spcPct val="130000"/>
              </a:lnSpc>
              <a:spcBef>
                <a:spcPct val="20000"/>
              </a:spcBef>
              <a:buClr>
                <a:srgbClr val="4768F5"/>
              </a:buClr>
              <a:buSzPct val="60000"/>
              <a:buFont typeface="Wingdings" panose="05000000000000000000" pitchFamily="2" charset="2"/>
              <a:buChar char="l"/>
            </a:pPr>
            <a:r>
              <a:rPr lang="en-US" altLang="zh-CN" sz="2000" b="1" kern="0" dirty="0">
                <a:solidFill>
                  <a:srgbClr val="000000"/>
                </a:solidFill>
                <a:latin typeface="Tahoma" panose="020B0604030504040204"/>
                <a:ea typeface="宋体" panose="02010600030101010101" pitchFamily="2" charset="-122"/>
              </a:rPr>
              <a:t>2.</a:t>
            </a:r>
            <a:r>
              <a:rPr lang="zh-CN" altLang="en-US" sz="2000" b="1" kern="0" dirty="0">
                <a:solidFill>
                  <a:srgbClr val="000000"/>
                </a:solidFill>
                <a:latin typeface="Tahoma" panose="020B0604030504040204"/>
                <a:ea typeface="宋体" panose="02010600030101010101" pitchFamily="2" charset="-122"/>
              </a:rPr>
              <a:t>随机选择一个整数</a:t>
            </a:r>
            <a:r>
              <a:rPr lang="en-US" altLang="zh-CN" sz="2000" b="1" kern="0" dirty="0">
                <a:solidFill>
                  <a:srgbClr val="000000"/>
                </a:solidFill>
                <a:latin typeface="Tahoma" panose="020B0604030504040204"/>
                <a:ea typeface="宋体" panose="02010600030101010101" pitchFamily="2" charset="-122"/>
              </a:rPr>
              <a:t>a&lt;n</a:t>
            </a:r>
            <a:endParaRPr lang="en-US" altLang="zh-CN" sz="2000" b="1" kern="0" dirty="0">
              <a:solidFill>
                <a:srgbClr val="000000"/>
              </a:solidFill>
              <a:latin typeface="Tahoma" panose="020B0604030504040204"/>
              <a:ea typeface="宋体" panose="02010600030101010101" pitchFamily="2" charset="-122"/>
            </a:endParaRPr>
          </a:p>
          <a:p>
            <a:pPr marL="968375" lvl="2" indent="-342900" eaLnBrk="1" hangingPunct="1">
              <a:lnSpc>
                <a:spcPct val="130000"/>
              </a:lnSpc>
              <a:spcBef>
                <a:spcPct val="20000"/>
              </a:spcBef>
              <a:buClr>
                <a:srgbClr val="4768F5"/>
              </a:buClr>
              <a:buSzPct val="60000"/>
              <a:buFont typeface="Wingdings" panose="05000000000000000000" pitchFamily="2" charset="2"/>
              <a:buChar char="l"/>
            </a:pPr>
            <a:r>
              <a:rPr lang="en-US" altLang="zh-CN" sz="2000" b="1" kern="0" dirty="0">
                <a:solidFill>
                  <a:srgbClr val="000000"/>
                </a:solidFill>
                <a:latin typeface="Tahoma" panose="020B0604030504040204"/>
                <a:ea typeface="宋体" panose="02010600030101010101" pitchFamily="2" charset="-122"/>
              </a:rPr>
              <a:t>3.</a:t>
            </a:r>
            <a:r>
              <a:rPr lang="zh-CN" altLang="en-US" sz="2000" b="1" kern="0" dirty="0">
                <a:solidFill>
                  <a:srgbClr val="000000"/>
                </a:solidFill>
                <a:latin typeface="Tahoma" panose="020B0604030504040204"/>
                <a:ea typeface="宋体" panose="02010600030101010101" pitchFamily="2" charset="-122"/>
              </a:rPr>
              <a:t>执行诸如</a:t>
            </a:r>
            <a:r>
              <a:rPr lang="en-US" altLang="zh-CN" sz="2000" b="1" kern="0" dirty="0">
                <a:solidFill>
                  <a:srgbClr val="000000"/>
                </a:solidFill>
                <a:latin typeface="Tahoma" panose="020B0604030504040204"/>
                <a:ea typeface="宋体" panose="02010600030101010101" pitchFamily="2" charset="-122"/>
              </a:rPr>
              <a:t>Miller-Rabin (</a:t>
            </a:r>
            <a:r>
              <a:rPr lang="en-US" altLang="zh-CN" sz="2000" b="1" kern="0" dirty="0">
                <a:solidFill>
                  <a:schemeClr val="bg1">
                    <a:lumMod val="65000"/>
                  </a:schemeClr>
                </a:solidFill>
                <a:latin typeface="Tahoma" panose="020B0604030504040204"/>
                <a:ea typeface="宋体" panose="02010600030101010101" pitchFamily="2" charset="-122"/>
              </a:rPr>
              <a:t>p34</a:t>
            </a:r>
            <a:r>
              <a:rPr lang="zh-CN" altLang="en-US" sz="2000" b="1" kern="0" dirty="0">
                <a:solidFill>
                  <a:schemeClr val="bg1">
                    <a:lumMod val="65000"/>
                  </a:schemeClr>
                </a:solidFill>
                <a:latin typeface="Tahoma" panose="020B0604030504040204"/>
                <a:ea typeface="宋体" panose="02010600030101010101" pitchFamily="2" charset="-122"/>
              </a:rPr>
              <a:t>页</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之类的概率素数测试。若</a:t>
            </a:r>
            <a:r>
              <a:rPr lang="en-US" altLang="zh-CN" sz="2000" b="1" kern="0" dirty="0">
                <a:solidFill>
                  <a:srgbClr val="000000"/>
                </a:solidFill>
                <a:latin typeface="Tahoma" panose="020B0604030504040204"/>
                <a:ea typeface="宋体" panose="02010600030101010101" pitchFamily="2" charset="-122"/>
              </a:rPr>
              <a:t>n</a:t>
            </a:r>
            <a:r>
              <a:rPr lang="zh-CN" altLang="en-US" sz="2000" b="1" kern="0" dirty="0">
                <a:solidFill>
                  <a:srgbClr val="000000"/>
                </a:solidFill>
                <a:latin typeface="Tahoma" panose="020B0604030504040204"/>
                <a:ea typeface="宋体" panose="02010600030101010101" pitchFamily="2" charset="-122"/>
              </a:rPr>
              <a:t>未通过测试，则拒绝</a:t>
            </a:r>
            <a:r>
              <a:rPr lang="en-US" altLang="zh-CN" sz="2000" b="1" kern="0" dirty="0">
                <a:solidFill>
                  <a:srgbClr val="000000"/>
                </a:solidFill>
                <a:latin typeface="Tahoma" panose="020B0604030504040204"/>
                <a:ea typeface="宋体" panose="02010600030101010101" pitchFamily="2" charset="-122"/>
              </a:rPr>
              <a:t>n</a:t>
            </a:r>
            <a:r>
              <a:rPr lang="zh-CN" altLang="en-US" sz="2000" b="1" kern="0" dirty="0">
                <a:solidFill>
                  <a:srgbClr val="000000"/>
                </a:solidFill>
                <a:latin typeface="Tahoma" panose="020B0604030504040204"/>
                <a:ea typeface="宋体" panose="02010600030101010101" pitchFamily="2" charset="-122"/>
              </a:rPr>
              <a:t>，并转到步骤</a:t>
            </a:r>
            <a:r>
              <a:rPr lang="en-US" altLang="zh-CN" sz="2000" b="1" kern="0" dirty="0">
                <a:solidFill>
                  <a:srgbClr val="000000"/>
                </a:solidFill>
                <a:latin typeface="Tahoma" panose="020B0604030504040204"/>
                <a:ea typeface="宋体" panose="02010600030101010101" pitchFamily="2" charset="-122"/>
              </a:rPr>
              <a:t>(1).</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zh-CN" altLang="en-US" sz="2000" b="1" kern="0" dirty="0">
                <a:solidFill>
                  <a:srgbClr val="000000"/>
                </a:solidFill>
                <a:latin typeface="Tahoma" panose="020B0604030504040204"/>
                <a:ea typeface="宋体" panose="02010600030101010101" pitchFamily="2" charset="-122"/>
              </a:rPr>
              <a:t>若</a:t>
            </a:r>
            <a:r>
              <a:rPr lang="en-US" altLang="zh-CN" sz="2000" b="1" kern="0" dirty="0">
                <a:solidFill>
                  <a:srgbClr val="000000"/>
                </a:solidFill>
                <a:latin typeface="Tahoma" panose="020B0604030504040204"/>
                <a:ea typeface="宋体" panose="02010600030101010101" pitchFamily="2" charset="-122"/>
              </a:rPr>
              <a:t>n</a:t>
            </a:r>
            <a:r>
              <a:rPr lang="zh-CN" altLang="en-US" sz="2000" b="1" kern="0" dirty="0">
                <a:solidFill>
                  <a:srgbClr val="000000"/>
                </a:solidFill>
                <a:latin typeface="Tahoma" panose="020B0604030504040204"/>
                <a:ea typeface="宋体" panose="02010600030101010101" pitchFamily="2" charset="-122"/>
              </a:rPr>
              <a:t>通过测试足够多次，则接受</a:t>
            </a:r>
            <a:r>
              <a:rPr lang="en-US" altLang="zh-CN" sz="2000" b="1" kern="0" dirty="0">
                <a:solidFill>
                  <a:srgbClr val="000000"/>
                </a:solidFill>
                <a:latin typeface="Tahoma" panose="020B0604030504040204"/>
                <a:ea typeface="宋体" panose="02010600030101010101" pitchFamily="2" charset="-122"/>
              </a:rPr>
              <a:t>n</a:t>
            </a:r>
            <a:r>
              <a:rPr lang="zh-CN" altLang="en-US" sz="2000" b="1" kern="0" dirty="0">
                <a:solidFill>
                  <a:srgbClr val="000000"/>
                </a:solidFill>
                <a:latin typeface="Tahoma" panose="020B0604030504040204"/>
                <a:ea typeface="宋体" panose="02010600030101010101" pitchFamily="2" charset="-122"/>
              </a:rPr>
              <a:t>；否则转到步骤</a:t>
            </a:r>
            <a:r>
              <a:rPr lang="en-US" altLang="zh-CN" sz="2000" b="1" kern="0" dirty="0">
                <a:solidFill>
                  <a:srgbClr val="000000"/>
                </a:solidFill>
                <a:latin typeface="Tahoma" panose="020B0604030504040204"/>
                <a:ea typeface="宋体" panose="02010600030101010101" pitchFamily="2" charset="-122"/>
              </a:rPr>
              <a:t>2.</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该过程比较烦琐，但一般不会很频繁的执行这个过程，因为只有在需要一对新的秘钥</a:t>
            </a:r>
            <a:r>
              <a:rPr lang="en-US" altLang="zh-CN" sz="2000" b="1" kern="0" dirty="0">
                <a:solidFill>
                  <a:srgbClr val="000000"/>
                </a:solidFill>
                <a:latin typeface="Tahoma" panose="020B0604030504040204"/>
                <a:ea typeface="宋体" panose="02010600030101010101" pitchFamily="2" charset="-122"/>
              </a:rPr>
              <a:t>(PU</a:t>
            </a:r>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latin typeface="Tahoma" panose="020B0604030504040204"/>
                <a:ea typeface="宋体" panose="02010600030101010101" pitchFamily="2" charset="-122"/>
              </a:rPr>
              <a:t>PR)</a:t>
            </a:r>
            <a:r>
              <a:rPr lang="zh-CN" altLang="en-US" sz="2000" b="1" kern="0" dirty="0">
                <a:solidFill>
                  <a:srgbClr val="000000"/>
                </a:solidFill>
                <a:latin typeface="Tahoma" panose="020B0604030504040204"/>
                <a:ea typeface="宋体" panose="02010600030101010101" pitchFamily="2" charset="-122"/>
              </a:rPr>
              <a:t>时才会执行它。</a:t>
            </a:r>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在</a:t>
            </a:r>
            <a:r>
              <a:rPr lang="en-US" altLang="zh-CN" sz="2000" b="1" kern="0" dirty="0">
                <a:solidFill>
                  <a:srgbClr val="000000"/>
                </a:solidFill>
                <a:latin typeface="Tahoma" panose="020B0604030504040204"/>
                <a:ea typeface="宋体" panose="02010600030101010101" pitchFamily="2" charset="-122"/>
              </a:rPr>
              <a:t>N</a:t>
            </a:r>
            <a:r>
              <a:rPr lang="zh-CN" altLang="en-US" sz="2000" b="1" kern="0" dirty="0">
                <a:solidFill>
                  <a:srgbClr val="000000"/>
                </a:solidFill>
                <a:latin typeface="Tahoma" panose="020B0604030504040204"/>
                <a:ea typeface="宋体" panose="02010600030101010101" pitchFamily="2" charset="-122"/>
              </a:rPr>
              <a:t>附近平均每隔</a:t>
            </a:r>
            <a:r>
              <a:rPr lang="en-US" altLang="zh-CN" sz="2000" b="1" kern="0" dirty="0">
                <a:solidFill>
                  <a:srgbClr val="000000"/>
                </a:solidFill>
                <a:latin typeface="Tahoma" panose="020B0604030504040204"/>
                <a:ea typeface="宋体" panose="02010600030101010101" pitchFamily="2" charset="-122"/>
              </a:rPr>
              <a:t>ln(N)</a:t>
            </a:r>
            <a:r>
              <a:rPr lang="zh-CN" altLang="en-US" sz="2000" b="1" kern="0" dirty="0">
                <a:solidFill>
                  <a:srgbClr val="000000"/>
                </a:solidFill>
                <a:latin typeface="Tahoma" panose="020B0604030504040204"/>
                <a:ea typeface="宋体" panose="02010600030101010101" pitchFamily="2" charset="-122"/>
              </a:rPr>
              <a:t>个整数就有一个素数，因此实际需要测试大约</a:t>
            </a:r>
            <a:r>
              <a:rPr lang="en-US" altLang="zh-CN" sz="2000" b="1" kern="0" dirty="0">
                <a:solidFill>
                  <a:srgbClr val="000000"/>
                </a:solidFill>
                <a:latin typeface="Tahoma" panose="020B0604030504040204"/>
                <a:ea typeface="宋体" panose="02010600030101010101" pitchFamily="2" charset="-122"/>
              </a:rPr>
              <a:t>ln(N)/2</a:t>
            </a:r>
            <a:r>
              <a:rPr lang="zh-CN" altLang="en-US" sz="2000" b="1" kern="0" dirty="0">
                <a:solidFill>
                  <a:srgbClr val="000000"/>
                </a:solidFill>
                <a:latin typeface="Tahoma" panose="020B0604030504040204"/>
                <a:ea typeface="宋体" panose="02010600030101010101" pitchFamily="2" charset="-122"/>
              </a:rPr>
              <a:t>个整数</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只测试奇数</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7308304" y="0"/>
            <a:ext cx="18297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9.2 RSA</a:t>
            </a:r>
            <a:r>
              <a:rPr lang="zh-CN" altLang="en-US" sz="2000" dirty="0">
                <a:solidFill>
                  <a:srgbClr val="4F56AD"/>
                </a:solidFill>
                <a:latin typeface="黑体" panose="02010609060101010101" pitchFamily="49" charset="-122"/>
              </a:rPr>
              <a:t>算法</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1124744"/>
                <a:ext cx="8229600" cy="4653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若确定了素数</a:t>
                </a:r>
                <a:r>
                  <a:rPr lang="en-US" altLang="zh-CN" sz="2000" b="1" kern="0" dirty="0">
                    <a:solidFill>
                      <a:srgbClr val="000000"/>
                    </a:solidFill>
                    <a:latin typeface="Tahoma" panose="020B0604030504040204"/>
                    <a:ea typeface="宋体" panose="02010600030101010101" pitchFamily="2" charset="-122"/>
                  </a:rPr>
                  <a:t>p</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q</a:t>
                </a:r>
                <a:r>
                  <a:rPr lang="zh-CN" altLang="en-US" sz="2000" b="1" kern="0" dirty="0">
                    <a:solidFill>
                      <a:srgbClr val="000000"/>
                    </a:solidFill>
                    <a:latin typeface="Tahoma" panose="020B0604030504040204"/>
                    <a:ea typeface="宋体" panose="02010600030101010101" pitchFamily="2" charset="-122"/>
                  </a:rPr>
                  <a:t>，则可通过选择</a:t>
                </a:r>
                <a:r>
                  <a:rPr lang="en-US" altLang="zh-CN" sz="2000" b="1" kern="0" dirty="0">
                    <a:solidFill>
                      <a:srgbClr val="000000"/>
                    </a:solidFill>
                    <a:latin typeface="Tahoma" panose="020B0604030504040204"/>
                    <a:ea typeface="宋体" panose="02010600030101010101" pitchFamily="2" charset="-122"/>
                  </a:rPr>
                  <a:t>e</a:t>
                </a:r>
                <a:r>
                  <a:rPr lang="zh-CN" altLang="en-US" sz="2000" b="1" kern="0" dirty="0">
                    <a:solidFill>
                      <a:srgbClr val="000000"/>
                    </a:solidFill>
                    <a:latin typeface="Tahoma" panose="020B0604030504040204"/>
                    <a:ea typeface="宋体" panose="02010600030101010101" pitchFamily="2" charset="-122"/>
                  </a:rPr>
                  <a:t>并计算</a:t>
                </a:r>
                <a:r>
                  <a:rPr lang="en-US" altLang="zh-CN" sz="2000" b="1" kern="0" dirty="0">
                    <a:solidFill>
                      <a:srgbClr val="000000"/>
                    </a:solidFill>
                    <a:latin typeface="Tahoma" panose="020B0604030504040204"/>
                    <a:ea typeface="宋体" panose="02010600030101010101" pitchFamily="2" charset="-122"/>
                  </a:rPr>
                  <a:t>d</a:t>
                </a:r>
                <a:r>
                  <a:rPr lang="zh-CN" altLang="en-US" sz="2000" b="1" kern="0" dirty="0">
                    <a:solidFill>
                      <a:srgbClr val="000000"/>
                    </a:solidFill>
                    <a:latin typeface="Tahoma" panose="020B0604030504040204"/>
                    <a:ea typeface="宋体" panose="02010600030101010101" pitchFamily="2" charset="-122"/>
                  </a:rPr>
                  <a:t>或者选择</a:t>
                </a:r>
                <a:r>
                  <a:rPr lang="en-US" altLang="zh-CN" sz="2000" b="1" kern="0" dirty="0">
                    <a:solidFill>
                      <a:srgbClr val="000000"/>
                    </a:solidFill>
                    <a:latin typeface="Tahoma" panose="020B0604030504040204"/>
                    <a:ea typeface="宋体" panose="02010600030101010101" pitchFamily="2" charset="-122"/>
                  </a:rPr>
                  <a:t>d</a:t>
                </a:r>
                <a:r>
                  <a:rPr lang="zh-CN" altLang="en-US" sz="2000" b="1" kern="0" dirty="0">
                    <a:solidFill>
                      <a:srgbClr val="000000"/>
                    </a:solidFill>
                    <a:latin typeface="Tahoma" panose="020B0604030504040204"/>
                    <a:ea typeface="宋体" panose="02010600030101010101" pitchFamily="2" charset="-122"/>
                  </a:rPr>
                  <a:t>并计算</a:t>
                </a:r>
                <a:r>
                  <a:rPr lang="en-US" altLang="zh-CN" sz="2000" b="1" kern="0" dirty="0">
                    <a:solidFill>
                      <a:srgbClr val="000000"/>
                    </a:solidFill>
                    <a:latin typeface="Tahoma" panose="020B0604030504040204"/>
                    <a:ea typeface="宋体" panose="02010600030101010101" pitchFamily="2" charset="-122"/>
                  </a:rPr>
                  <a:t>e</a:t>
                </a:r>
                <a:r>
                  <a:rPr lang="zh-CN" altLang="en-US" sz="2000" b="1" kern="0" dirty="0">
                    <a:solidFill>
                      <a:srgbClr val="000000"/>
                    </a:solidFill>
                    <a:latin typeface="Tahoma" panose="020B0604030504040204"/>
                    <a:ea typeface="宋体" panose="02010600030101010101" pitchFamily="2" charset="-122"/>
                  </a:rPr>
                  <a:t>来产生秘钥。</a:t>
                </a:r>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选择</a:t>
                </a:r>
                <a:r>
                  <a:rPr lang="en-US" altLang="zh-CN" sz="2000" b="1" kern="0" dirty="0">
                    <a:solidFill>
                      <a:srgbClr val="000000"/>
                    </a:solidFill>
                    <a:latin typeface="Tahoma" panose="020B0604030504040204"/>
                    <a:ea typeface="宋体" panose="02010600030101010101" pitchFamily="2" charset="-122"/>
                  </a:rPr>
                  <a:t>e</a:t>
                </a:r>
                <a:r>
                  <a:rPr lang="zh-CN" altLang="en-US" sz="2000" b="1" kern="0" dirty="0">
                    <a:solidFill>
                      <a:srgbClr val="000000"/>
                    </a:solidFill>
                    <a:latin typeface="Tahoma" panose="020B0604030504040204"/>
                    <a:ea typeface="宋体" panose="02010600030101010101" pitchFamily="2" charset="-122"/>
                  </a:rPr>
                  <a:t>计算</a:t>
                </a:r>
                <a:r>
                  <a:rPr lang="en-US" altLang="zh-CN" sz="2000" b="1" kern="0" dirty="0">
                    <a:solidFill>
                      <a:srgbClr val="000000"/>
                    </a:solidFill>
                    <a:latin typeface="Tahoma" panose="020B0604030504040204"/>
                    <a:ea typeface="宋体" panose="02010600030101010101" pitchFamily="2" charset="-122"/>
                  </a:rPr>
                  <a:t>d</a:t>
                </a:r>
                <a:r>
                  <a:rPr lang="zh-CN" altLang="en-US" sz="2000" b="1" kern="0" dirty="0">
                    <a:solidFill>
                      <a:srgbClr val="000000"/>
                    </a:solidFill>
                    <a:latin typeface="Tahoma" panose="020B0604030504040204"/>
                    <a:ea typeface="宋体" panose="02010600030101010101" pitchFamily="2" charset="-122"/>
                  </a:rPr>
                  <a:t>：需要选择满足</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𝒈𝒄𝒅</m:t>
                    </m:r>
                    <m:d>
                      <m:dPr>
                        <m:ctrlPr>
                          <a:rPr lang="en-US" altLang="zh-CN" sz="2000" b="1" i="1" kern="0" smtClean="0">
                            <a:solidFill>
                              <a:srgbClr val="000000"/>
                            </a:solidFill>
                            <a:latin typeface="Cambria Math" panose="02040503050406030204" pitchFamily="18" charset="0"/>
                            <a:ea typeface="宋体" panose="02010600030101010101" pitchFamily="2" charset="-122"/>
                          </a:rPr>
                        </m:ctrlPr>
                      </m:dPr>
                      <m:e>
                        <m:r>
                          <a:rPr lang="en-US" altLang="zh-CN" sz="2000" b="1" i="1" kern="0" smtClean="0">
                            <a:solidFill>
                              <a:srgbClr val="000000"/>
                            </a:solidFill>
                            <a:latin typeface="Cambria Math" panose="02040503050406030204"/>
                            <a:ea typeface="Cambria Math" panose="02040503050406030204"/>
                          </a:rPr>
                          <m:t>∅</m:t>
                        </m:r>
                        <m:d>
                          <m:dPr>
                            <m:ctrlPr>
                              <a:rPr lang="en-US" altLang="zh-CN" sz="2000" b="1" i="1" kern="0" smtClean="0">
                                <a:solidFill>
                                  <a:srgbClr val="000000"/>
                                </a:solidFill>
                                <a:latin typeface="Cambria Math" panose="02040503050406030204" pitchFamily="18" charset="0"/>
                                <a:ea typeface="Cambria Math" panose="02040503050406030204"/>
                              </a:rPr>
                            </m:ctrlPr>
                          </m:dPr>
                          <m:e>
                            <m:r>
                              <a:rPr lang="en-US" altLang="zh-CN" sz="2000" b="1" i="1" kern="0" smtClean="0">
                                <a:solidFill>
                                  <a:srgbClr val="000000"/>
                                </a:solidFill>
                                <a:latin typeface="Cambria Math" panose="02040503050406030204"/>
                                <a:ea typeface="Cambria Math" panose="02040503050406030204"/>
                              </a:rPr>
                              <m:t>𝒏</m:t>
                            </m:r>
                          </m:e>
                        </m:d>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𝒆</m:t>
                        </m:r>
                      </m:e>
                    </m:d>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𝟏</m:t>
                    </m:r>
                  </m:oMath>
                </a14:m>
                <a:r>
                  <a:rPr lang="zh-CN" altLang="en-US" sz="2000" b="1" kern="0" dirty="0">
                    <a:solidFill>
                      <a:srgbClr val="000000"/>
                    </a:solidFill>
                    <a:latin typeface="Tahoma" panose="020B0604030504040204"/>
                    <a:ea typeface="宋体" panose="02010600030101010101" pitchFamily="2" charset="-122"/>
                  </a:rPr>
                  <a:t>的</a:t>
                </a:r>
                <a:r>
                  <a:rPr lang="en-US" altLang="zh-CN" sz="2000" b="1" kern="0" dirty="0">
                    <a:solidFill>
                      <a:srgbClr val="000000"/>
                    </a:solidFill>
                    <a:latin typeface="Tahoma" panose="020B0604030504040204"/>
                    <a:ea typeface="宋体" panose="02010600030101010101" pitchFamily="2" charset="-122"/>
                  </a:rPr>
                  <a:t>e</a:t>
                </a:r>
                <a:r>
                  <a:rPr lang="zh-CN" altLang="en-US" sz="2000" b="1" kern="0" dirty="0">
                    <a:solidFill>
                      <a:srgbClr val="000000"/>
                    </a:solidFill>
                    <a:latin typeface="Tahoma" panose="020B0604030504040204"/>
                    <a:ea typeface="宋体" panose="02010600030101010101" pitchFamily="2" charset="-122"/>
                  </a:rPr>
                  <a:t>，并计算</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𝒅</m:t>
                    </m:r>
                    <m:r>
                      <a:rPr lang="en-US" altLang="zh-CN" sz="2000" b="1" i="1" kern="0" smtClean="0">
                        <a:solidFill>
                          <a:srgbClr val="000000"/>
                        </a:solidFill>
                        <a:latin typeface="Cambria Math" panose="02040503050406030204"/>
                        <a:ea typeface="Cambria Math" panose="02040503050406030204"/>
                      </a:rPr>
                      <m:t>≡</m:t>
                    </m:r>
                    <m:sSup>
                      <m:sSupPr>
                        <m:ctrlPr>
                          <a:rPr lang="en-US" altLang="zh-CN" sz="2000" b="1" i="1" kern="0" smtClean="0">
                            <a:solidFill>
                              <a:srgbClr val="000000"/>
                            </a:solidFill>
                            <a:latin typeface="Cambria Math" panose="02040503050406030204" pitchFamily="18" charset="0"/>
                            <a:ea typeface="Cambria Math" panose="02040503050406030204"/>
                          </a:rPr>
                        </m:ctrlPr>
                      </m:sSupPr>
                      <m:e>
                        <m:r>
                          <a:rPr lang="en-US" altLang="zh-CN" sz="2000" b="1" i="1" kern="0" smtClean="0">
                            <a:solidFill>
                              <a:srgbClr val="000000"/>
                            </a:solidFill>
                            <a:latin typeface="Cambria Math" panose="02040503050406030204"/>
                            <a:ea typeface="Cambria Math" panose="02040503050406030204"/>
                          </a:rPr>
                          <m:t>𝒆</m:t>
                        </m:r>
                      </m:e>
                      <m:sup>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𝟏</m:t>
                        </m:r>
                      </m:sup>
                    </m:sSup>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𝒎𝒐𝒅</m:t>
                    </m:r>
                    <m:r>
                      <a:rPr lang="en-US" altLang="zh-CN" sz="2000" b="1" i="1" kern="0">
                        <a:solidFill>
                          <a:srgbClr val="000000"/>
                        </a:solidFill>
                        <a:latin typeface="Cambria Math" panose="02040503050406030204"/>
                        <a:ea typeface="Cambria Math" panose="02040503050406030204"/>
                      </a:rPr>
                      <m:t>∅</m:t>
                    </m:r>
                    <m:d>
                      <m:dPr>
                        <m:ctrlPr>
                          <a:rPr lang="en-US" altLang="zh-CN" sz="2000" b="1" i="1" kern="0">
                            <a:solidFill>
                              <a:srgbClr val="000000"/>
                            </a:solidFill>
                            <a:latin typeface="Cambria Math" panose="02040503050406030204" pitchFamily="18" charset="0"/>
                            <a:ea typeface="Cambria Math" panose="02040503050406030204"/>
                          </a:rPr>
                        </m:ctrlPr>
                      </m:dPr>
                      <m:e>
                        <m:r>
                          <a:rPr lang="en-US" altLang="zh-CN" sz="2000" b="1" i="1" kern="0">
                            <a:solidFill>
                              <a:srgbClr val="000000"/>
                            </a:solidFill>
                            <a:latin typeface="Cambria Math" panose="02040503050406030204"/>
                            <a:ea typeface="Cambria Math" panose="02040503050406030204"/>
                          </a:rPr>
                          <m:t>𝒏</m:t>
                        </m:r>
                      </m:e>
                    </m:d>
                    <m:r>
                      <a:rPr lang="en-US" altLang="zh-CN" sz="2000" b="1" i="1" kern="0" smtClea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随机选择</a:t>
                </a:r>
                <a:r>
                  <a:rPr lang="en-US" altLang="zh-CN" sz="2000" b="1" kern="0" dirty="0">
                    <a:solidFill>
                      <a:srgbClr val="000000"/>
                    </a:solidFill>
                    <a:latin typeface="Tahoma" panose="020B0604030504040204"/>
                    <a:ea typeface="宋体" panose="02010600030101010101" pitchFamily="2" charset="-122"/>
                  </a:rPr>
                  <a:t>e</a:t>
                </a:r>
                <a:r>
                  <a:rPr lang="zh-CN" altLang="en-US" sz="2000" b="1" kern="0" dirty="0">
                    <a:solidFill>
                      <a:srgbClr val="000000"/>
                    </a:solidFill>
                    <a:latin typeface="Tahoma" panose="020B0604030504040204"/>
                    <a:ea typeface="宋体" panose="02010600030101010101" pitchFamily="2" charset="-122"/>
                  </a:rPr>
                  <a:t>或</a:t>
                </a:r>
                <a:r>
                  <a:rPr lang="en-US" altLang="zh-CN" sz="2000" b="1" kern="0" dirty="0">
                    <a:solidFill>
                      <a:srgbClr val="000000"/>
                    </a:solidFill>
                    <a:latin typeface="Tahoma" panose="020B0604030504040204"/>
                    <a:ea typeface="宋体" panose="02010600030101010101" pitchFamily="2" charset="-122"/>
                  </a:rPr>
                  <a:t>d</a:t>
                </a:r>
                <a:r>
                  <a:rPr lang="zh-CN" altLang="en-US" sz="2000" b="1" kern="0" dirty="0">
                    <a:solidFill>
                      <a:srgbClr val="000000"/>
                    </a:solidFill>
                    <a:latin typeface="Tahoma" panose="020B0604030504040204"/>
                    <a:ea typeface="宋体" panose="02010600030101010101" pitchFamily="2" charset="-122"/>
                  </a:rPr>
                  <a:t>，与</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d>
                      <m:dPr>
                        <m:ctrlPr>
                          <a:rPr lang="en-US" altLang="zh-CN" sz="2000" b="1" i="1" kern="0">
                            <a:solidFill>
                              <a:srgbClr val="000000"/>
                            </a:solidFill>
                            <a:latin typeface="Cambria Math" panose="02040503050406030204" pitchFamily="18" charset="0"/>
                            <a:ea typeface="Cambria Math" panose="02040503050406030204"/>
                          </a:rPr>
                        </m:ctrlPr>
                      </m:dPr>
                      <m:e>
                        <m:r>
                          <a:rPr lang="en-US" altLang="zh-CN" sz="2000" b="1" i="1" kern="0">
                            <a:solidFill>
                              <a:srgbClr val="000000"/>
                            </a:solidFill>
                            <a:latin typeface="Cambria Math" panose="02040503050406030204"/>
                            <a:ea typeface="Cambria Math" panose="02040503050406030204"/>
                          </a:rPr>
                          <m:t>𝒏</m:t>
                        </m:r>
                      </m:e>
                    </m:d>
                  </m:oMath>
                </a14:m>
                <a:r>
                  <a:rPr lang="zh-CN" altLang="en-US" sz="2000" b="1" kern="0" dirty="0">
                    <a:solidFill>
                      <a:srgbClr val="000000"/>
                    </a:solidFill>
                    <a:latin typeface="Tahoma" panose="020B0604030504040204"/>
                    <a:ea typeface="宋体" panose="02010600030101010101" pitchFamily="2" charset="-122"/>
                  </a:rPr>
                  <a:t>互素的概率是</a:t>
                </a:r>
                <a:r>
                  <a:rPr lang="en-US" altLang="zh-CN" sz="2000" b="1" kern="0" dirty="0">
                    <a:solidFill>
                      <a:srgbClr val="000000"/>
                    </a:solidFill>
                    <a:latin typeface="Tahoma" panose="020B0604030504040204"/>
                    <a:ea typeface="宋体" panose="02010600030101010101" pitchFamily="2" charset="-122"/>
                  </a:rPr>
                  <a:t>0.6)</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1124744"/>
                <a:ext cx="8229600" cy="4653136"/>
              </a:xfrm>
              <a:prstGeom prst="rect">
                <a:avLst/>
              </a:prstGeom>
              <a:blipFill rotWithShape="1">
                <a:blip r:embed="rId1"/>
                <a:stretch>
                  <a:fillRect l="-2" t="-3" r="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7308304" y="0"/>
            <a:ext cx="18297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9.2 RSA</a:t>
            </a:r>
            <a:r>
              <a:rPr lang="zh-CN" altLang="en-US" sz="2000" dirty="0">
                <a:solidFill>
                  <a:srgbClr val="4F56AD"/>
                </a:solidFill>
                <a:latin typeface="黑体" panose="02010609060101010101" pitchFamily="49" charset="-122"/>
              </a:rPr>
              <a:t>算法</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46856" y="692696"/>
            <a:ext cx="8229600"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457200" lvl="0" indent="-457200" eaLnBrk="1" hangingPunct="1">
              <a:lnSpc>
                <a:spcPct val="120000"/>
              </a:lnSpc>
              <a:spcBef>
                <a:spcPct val="20000"/>
              </a:spcBef>
              <a:buClr>
                <a:srgbClr val="40458C"/>
              </a:buClr>
              <a:buSzTx/>
              <a:buFont typeface="+mj-lt"/>
              <a:buAutoNum type="arabicPeriod" startAt="3"/>
            </a:pPr>
            <a:r>
              <a:rPr lang="en-US" altLang="zh-CN" sz="2400" kern="0" dirty="0">
                <a:solidFill>
                  <a:srgbClr val="E24C05"/>
                </a:solidFill>
                <a:latin typeface="Tahoma" panose="020B0604030504040204"/>
              </a:rPr>
              <a:t>RSA</a:t>
            </a:r>
            <a:r>
              <a:rPr lang="zh-CN" altLang="en-US" sz="2400" kern="0" dirty="0">
                <a:solidFill>
                  <a:srgbClr val="E24C05"/>
                </a:solidFill>
                <a:latin typeface="Tahoma" panose="020B0604030504040204"/>
              </a:rPr>
              <a:t>的安全性</a:t>
            </a:r>
            <a:endParaRPr lang="en-US" altLang="zh-CN" sz="2000" b="1" kern="0" dirty="0">
              <a:solidFill>
                <a:srgbClr val="000000"/>
              </a:solidFill>
              <a:latin typeface="Tahoma" panose="020B0604030504040204"/>
              <a:ea typeface="宋体" panose="02010600030101010101" pitchFamily="2" charset="-122"/>
            </a:endParaRPr>
          </a:p>
          <a:p>
            <a:pPr marL="716280" lvl="2" indent="-342900" eaLnBrk="1" hangingPunct="1">
              <a:lnSpc>
                <a:spcPct val="130000"/>
              </a:lnSpc>
              <a:spcBef>
                <a:spcPct val="20000"/>
              </a:spcBef>
              <a:buClr>
                <a:srgbClr val="4768F5"/>
              </a:buClr>
              <a:buFont typeface="Wingdings" panose="05000000000000000000" pitchFamily="2" charset="2"/>
              <a:buChar char="Ø"/>
            </a:pPr>
            <a:r>
              <a:rPr lang="zh-CN" altLang="en-US" sz="2000" b="1" kern="0" dirty="0">
                <a:solidFill>
                  <a:srgbClr val="000000"/>
                </a:solidFill>
                <a:latin typeface="Tahoma" panose="020B0604030504040204"/>
                <a:ea typeface="宋体" panose="02010600030101010101" pitchFamily="2" charset="-122"/>
              </a:rPr>
              <a:t>对</a:t>
            </a:r>
            <a:r>
              <a:rPr lang="en-US" altLang="zh-CN" sz="2000" b="1" kern="0" dirty="0">
                <a:solidFill>
                  <a:srgbClr val="000000"/>
                </a:solidFill>
                <a:latin typeface="Tahoma" panose="020B0604030504040204"/>
                <a:ea typeface="宋体" panose="02010600030101010101" pitchFamily="2" charset="-122"/>
              </a:rPr>
              <a:t>RSA</a:t>
            </a:r>
            <a:r>
              <a:rPr lang="zh-CN" altLang="en-US" sz="2000" b="1" kern="0" dirty="0">
                <a:solidFill>
                  <a:srgbClr val="000000"/>
                </a:solidFill>
                <a:latin typeface="Tahoma" panose="020B0604030504040204"/>
                <a:ea typeface="宋体" panose="02010600030101010101" pitchFamily="2" charset="-122"/>
              </a:rPr>
              <a:t>算法的攻击可能有如下</a:t>
            </a:r>
            <a:r>
              <a:rPr lang="en-US" altLang="zh-CN" sz="2000" b="1" kern="0" dirty="0">
                <a:solidFill>
                  <a:srgbClr val="000000"/>
                </a:solidFill>
                <a:latin typeface="Tahoma" panose="020B0604030504040204"/>
                <a:ea typeface="宋体" panose="02010600030101010101" pitchFamily="2" charset="-122"/>
              </a:rPr>
              <a:t>5</a:t>
            </a:r>
            <a:r>
              <a:rPr lang="zh-CN" altLang="en-US" sz="2000" b="1" kern="0" dirty="0">
                <a:solidFill>
                  <a:srgbClr val="000000"/>
                </a:solidFill>
                <a:latin typeface="Tahoma" panose="020B0604030504040204"/>
                <a:ea typeface="宋体" panose="02010600030101010101" pitchFamily="2" charset="-122"/>
              </a:rPr>
              <a:t>种方式：</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dirty="0">
                <a:solidFill>
                  <a:srgbClr val="FF0000"/>
                </a:solidFill>
                <a:ea typeface="宋体" panose="02010600030101010101" pitchFamily="2" charset="-122"/>
              </a:rPr>
              <a:t>穷举攻击：</a:t>
            </a:r>
            <a:r>
              <a:rPr lang="zh-CN" altLang="en-US" sz="2000" b="1" kern="0" dirty="0">
                <a:solidFill>
                  <a:srgbClr val="000000"/>
                </a:solidFill>
                <a:latin typeface="Tahoma" panose="020B0604030504040204"/>
                <a:ea typeface="宋体" panose="02010600030101010101" pitchFamily="2" charset="-122"/>
              </a:rPr>
              <a:t>这种方法试图穷举所有可能的私钥。</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dirty="0">
                <a:solidFill>
                  <a:srgbClr val="FF0000"/>
                </a:solidFill>
                <a:ea typeface="宋体" panose="02010600030101010101" pitchFamily="2" charset="-122"/>
              </a:rPr>
              <a:t>数学攻击：</a:t>
            </a:r>
            <a:r>
              <a:rPr lang="zh-CN" altLang="en-US" sz="2000" b="1" kern="0" dirty="0">
                <a:solidFill>
                  <a:srgbClr val="000000"/>
                </a:solidFill>
                <a:latin typeface="Tahoma" panose="020B0604030504040204"/>
                <a:ea typeface="宋体" panose="02010600030101010101" pitchFamily="2" charset="-122"/>
              </a:rPr>
              <a:t>有多种数学攻击方法，他们的实质都是试图分解两个素数的乘积。</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dirty="0">
                <a:solidFill>
                  <a:srgbClr val="FF0000"/>
                </a:solidFill>
                <a:ea typeface="宋体" panose="02010600030101010101" pitchFamily="2" charset="-122"/>
              </a:rPr>
              <a:t>计时攻击：</a:t>
            </a:r>
            <a:r>
              <a:rPr lang="zh-CN" altLang="en-US" sz="2000" b="1" kern="0" dirty="0">
                <a:solidFill>
                  <a:srgbClr val="000000"/>
                </a:solidFill>
                <a:latin typeface="Tahoma" panose="020B0604030504040204"/>
                <a:ea typeface="宋体" panose="02010600030101010101" pitchFamily="2" charset="-122"/>
              </a:rPr>
              <a:t>这类方法依赖于解密算法的运行时间。</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dirty="0">
                <a:solidFill>
                  <a:srgbClr val="FF0000"/>
                </a:solidFill>
                <a:ea typeface="宋体" panose="02010600030101010101" pitchFamily="2" charset="-122"/>
              </a:rPr>
              <a:t>基于硬件故障的攻击：</a:t>
            </a:r>
            <a:r>
              <a:rPr lang="zh-CN" altLang="en-US" sz="2000" b="1" kern="0" dirty="0">
                <a:solidFill>
                  <a:srgbClr val="000000"/>
                </a:solidFill>
                <a:latin typeface="Tahoma" panose="020B0604030504040204"/>
                <a:ea typeface="宋体" panose="02010600030101010101" pitchFamily="2" charset="-122"/>
              </a:rPr>
              <a:t>这种方法应用产生签名过程中处理器发生的故障。</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dirty="0">
                <a:solidFill>
                  <a:srgbClr val="FF0000"/>
                </a:solidFill>
                <a:ea typeface="宋体" panose="02010600030101010101" pitchFamily="2" charset="-122"/>
              </a:rPr>
              <a:t>选择密文攻击：</a:t>
            </a:r>
            <a:r>
              <a:rPr lang="zh-CN" altLang="en-US" sz="2000" b="1" kern="0" dirty="0">
                <a:solidFill>
                  <a:srgbClr val="000000"/>
                </a:solidFill>
                <a:latin typeface="Tahoma" panose="020B0604030504040204"/>
                <a:ea typeface="宋体" panose="02010600030101010101" pitchFamily="2" charset="-122"/>
              </a:rPr>
              <a:t>这种攻击利用了</a:t>
            </a:r>
            <a:r>
              <a:rPr lang="en-US" altLang="zh-CN" sz="2000" b="1" kern="0" dirty="0">
                <a:solidFill>
                  <a:srgbClr val="000000"/>
                </a:solidFill>
                <a:latin typeface="Tahoma" panose="020B0604030504040204"/>
                <a:ea typeface="宋体" panose="02010600030101010101" pitchFamily="2" charset="-122"/>
              </a:rPr>
              <a:t>RSA</a:t>
            </a:r>
            <a:r>
              <a:rPr lang="zh-CN" altLang="en-US" sz="2000" b="1" kern="0" dirty="0">
                <a:solidFill>
                  <a:srgbClr val="000000"/>
                </a:solidFill>
                <a:latin typeface="Tahoma" panose="020B0604030504040204"/>
                <a:ea typeface="宋体" panose="02010600030101010101" pitchFamily="2" charset="-122"/>
              </a:rPr>
              <a:t>算法的性质。</a:t>
            </a: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7308304" y="0"/>
            <a:ext cx="18297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9.2 RSA</a:t>
            </a:r>
            <a:r>
              <a:rPr lang="zh-CN" altLang="en-US" sz="2000" dirty="0">
                <a:solidFill>
                  <a:srgbClr val="4F56AD"/>
                </a:solidFill>
                <a:latin typeface="黑体" panose="02010609060101010101" pitchFamily="49" charset="-122"/>
              </a:rPr>
              <a:t>算法</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648072"/>
            <a:ext cx="8229600" cy="4941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lang="zh-CN" altLang="en-US" sz="2400" kern="0" dirty="0">
                <a:solidFill>
                  <a:srgbClr val="40458C"/>
                </a:solidFill>
                <a:latin typeface="+mn-ea"/>
              </a:rPr>
              <a:t>穷举攻击：</a:t>
            </a:r>
            <a:endParaRPr lang="en-US" altLang="zh-CN" sz="2400" kern="0" dirty="0">
              <a:solidFill>
                <a:srgbClr val="40458C"/>
              </a:solidFill>
              <a:latin typeface="+mn-ea"/>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如其他的密码体制一样，</a:t>
            </a:r>
            <a:r>
              <a:rPr lang="en-US" altLang="zh-CN" sz="2000" b="1" kern="0" dirty="0">
                <a:solidFill>
                  <a:srgbClr val="000000"/>
                </a:solidFill>
                <a:latin typeface="Tahoma" panose="020B0604030504040204"/>
                <a:ea typeface="宋体" panose="02010600030101010101" pitchFamily="2" charset="-122"/>
              </a:rPr>
              <a:t>RSA</a:t>
            </a:r>
            <a:r>
              <a:rPr lang="zh-CN" altLang="en-US" sz="2000" b="1" kern="0" dirty="0">
                <a:solidFill>
                  <a:srgbClr val="000000"/>
                </a:solidFill>
                <a:latin typeface="Tahoma" panose="020B0604030504040204"/>
                <a:ea typeface="宋体" panose="02010600030101010101" pitchFamily="2" charset="-122"/>
              </a:rPr>
              <a:t>抗穷举攻击的方法也是使用大密钥空间。</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所以</a:t>
            </a:r>
            <a:r>
              <a:rPr lang="en-US" altLang="zh-CN" sz="2000" b="1" kern="0" dirty="0">
                <a:solidFill>
                  <a:srgbClr val="000000"/>
                </a:solidFill>
                <a:latin typeface="Tahoma" panose="020B0604030504040204"/>
                <a:ea typeface="宋体" panose="02010600030101010101" pitchFamily="2" charset="-122"/>
              </a:rPr>
              <a:t>e</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d</a:t>
            </a:r>
            <a:r>
              <a:rPr lang="zh-CN" altLang="en-US" sz="2000" b="1" kern="0" dirty="0">
                <a:solidFill>
                  <a:srgbClr val="000000"/>
                </a:solidFill>
                <a:latin typeface="Tahoma" panose="020B0604030504040204"/>
                <a:ea typeface="宋体" panose="02010600030101010101" pitchFamily="2" charset="-122"/>
              </a:rPr>
              <a:t>的位数越大越好。</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但是密钥产生过程和加</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解密过程都包含复杂的计算，因此密钥越大，系统运行速度越慢。</a:t>
            </a: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7308304" y="0"/>
            <a:ext cx="18297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9.2 RSA</a:t>
            </a:r>
            <a:r>
              <a:rPr lang="zh-CN" altLang="en-US" sz="2000" dirty="0">
                <a:solidFill>
                  <a:srgbClr val="4F56AD"/>
                </a:solidFill>
                <a:latin typeface="黑体" panose="02010609060101010101" pitchFamily="49" charset="-122"/>
              </a:rPr>
              <a:t>算法</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7308304" y="0"/>
            <a:ext cx="18297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9.2 RSA</a:t>
            </a:r>
            <a:r>
              <a:rPr lang="zh-CN" altLang="en-US" sz="2000" dirty="0">
                <a:solidFill>
                  <a:srgbClr val="4F56AD"/>
                </a:solidFill>
                <a:latin typeface="黑体" panose="02010609060101010101" pitchFamily="49" charset="-122"/>
              </a:rPr>
              <a:t>算法</a:t>
            </a:r>
            <a:endParaRPr lang="zh-CN" altLang="en-US" sz="2000" dirty="0">
              <a:solidFill>
                <a:srgbClr val="4F56AD"/>
              </a:solidFill>
              <a:latin typeface="黑体" panose="02010609060101010101" pitchFamily="49" charset="-122"/>
            </a:endParaRPr>
          </a:p>
        </p:txBody>
      </p:sp>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792088"/>
                <a:ext cx="8229600" cy="5157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lang="zh-CN" altLang="en-US" sz="2400" kern="0" dirty="0">
                    <a:solidFill>
                      <a:srgbClr val="40458C"/>
                    </a:solidFill>
                    <a:latin typeface="+mn-ea"/>
                  </a:rPr>
                  <a:t>因子分解问题：</a:t>
                </a:r>
                <a:endParaRPr lang="en-US" altLang="zh-CN" sz="2400" b="1" kern="0" dirty="0">
                  <a:solidFill>
                    <a:srgbClr val="000000"/>
                  </a:solidFill>
                  <a:latin typeface="+mn-ea"/>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用数学方法攻击</a:t>
                </a:r>
                <a:r>
                  <a:rPr lang="en-US" altLang="zh-CN" sz="2000" b="1" kern="0" dirty="0">
                    <a:solidFill>
                      <a:srgbClr val="000000"/>
                    </a:solidFill>
                    <a:latin typeface="Tahoma" panose="020B0604030504040204"/>
                    <a:ea typeface="宋体" panose="02010600030101010101" pitchFamily="2" charset="-122"/>
                  </a:rPr>
                  <a:t>RSA</a:t>
                </a:r>
                <a:r>
                  <a:rPr lang="zh-CN" altLang="en-US" sz="2000" b="1" kern="0" dirty="0">
                    <a:solidFill>
                      <a:srgbClr val="000000"/>
                    </a:solidFill>
                    <a:latin typeface="Tahoma" panose="020B0604030504040204"/>
                    <a:ea typeface="宋体" panose="02010600030101010101" pitchFamily="2" charset="-122"/>
                  </a:rPr>
                  <a:t>的途径有以下三种：</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l"/>
                </a:pPr>
                <a:r>
                  <a:rPr lang="en-US" altLang="zh-CN" sz="2000" b="1" kern="0" dirty="0">
                    <a:solidFill>
                      <a:srgbClr val="000000"/>
                    </a:solidFill>
                    <a:latin typeface="Tahoma" panose="020B0604030504040204"/>
                    <a:ea typeface="宋体" panose="02010600030101010101" pitchFamily="2" charset="-122"/>
                  </a:rPr>
                  <a:t>1.</a:t>
                </a:r>
                <a:r>
                  <a:rPr lang="zh-CN" altLang="en-US" sz="2000" b="1" kern="0" dirty="0">
                    <a:solidFill>
                      <a:srgbClr val="000000"/>
                    </a:solidFill>
                    <a:latin typeface="Tahoma" panose="020B0604030504040204"/>
                    <a:ea typeface="宋体" panose="02010600030101010101" pitchFamily="2" charset="-122"/>
                  </a:rPr>
                  <a:t>分解</a:t>
                </a:r>
                <a:r>
                  <a:rPr lang="en-US" altLang="zh-CN" sz="2000" b="1" kern="0" dirty="0">
                    <a:solidFill>
                      <a:srgbClr val="000000"/>
                    </a:solidFill>
                    <a:latin typeface="Tahoma" panose="020B0604030504040204"/>
                    <a:ea typeface="宋体" panose="02010600030101010101" pitchFamily="2" charset="-122"/>
                  </a:rPr>
                  <a:t>n</a:t>
                </a:r>
                <a:r>
                  <a:rPr lang="zh-CN" altLang="en-US" sz="2000" b="1" kern="0" dirty="0">
                    <a:solidFill>
                      <a:srgbClr val="000000"/>
                    </a:solidFill>
                    <a:latin typeface="Tahoma" panose="020B0604030504040204"/>
                    <a:ea typeface="宋体" panose="02010600030101010101" pitchFamily="2" charset="-122"/>
                  </a:rPr>
                  <a:t>为两个素因子。这样就可以计算出</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d>
                      <m:dPr>
                        <m:ctrlPr>
                          <a:rPr lang="en-US" altLang="zh-CN" sz="2000" b="1" i="1" kern="0">
                            <a:solidFill>
                              <a:srgbClr val="000000"/>
                            </a:solidFill>
                            <a:latin typeface="Cambria Math" panose="02040503050406030204" pitchFamily="18" charset="0"/>
                            <a:ea typeface="Cambria Math" panose="02040503050406030204"/>
                          </a:rPr>
                        </m:ctrlPr>
                      </m:dPr>
                      <m:e>
                        <m:r>
                          <a:rPr lang="en-US" altLang="zh-CN" sz="2000" b="1" i="1" kern="0">
                            <a:solidFill>
                              <a:srgbClr val="000000"/>
                            </a:solidFill>
                            <a:latin typeface="Cambria Math" panose="02040503050406030204"/>
                            <a:ea typeface="Cambria Math" panose="02040503050406030204"/>
                          </a:rPr>
                          <m:t>𝒏</m:t>
                        </m:r>
                      </m:e>
                    </m:d>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𝒑</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𝟏</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𝒒</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𝟏</m:t>
                    </m:r>
                    <m:r>
                      <a:rPr lang="en-US" altLang="zh-CN" sz="2000" b="1" i="1" kern="0" smtClean="0">
                        <a:solidFill>
                          <a:srgbClr val="000000"/>
                        </a:solidFill>
                        <a:latin typeface="Cambria Math" panose="02040503050406030204"/>
                        <a:ea typeface="Cambria Math" panose="02040503050406030204"/>
                      </a:rPr>
                      <m:t>)</m:t>
                    </m:r>
                  </m:oMath>
                </a14:m>
                <a:r>
                  <a:rPr lang="zh-CN" altLang="en-US" sz="2000" b="1" kern="0" dirty="0">
                    <a:solidFill>
                      <a:srgbClr val="000000"/>
                    </a:solidFill>
                    <a:latin typeface="Tahoma" panose="020B0604030504040204"/>
                    <a:ea typeface="宋体" panose="02010600030101010101" pitchFamily="2" charset="-122"/>
                  </a:rPr>
                  <a:t>，从而可以确定</a:t>
                </a:r>
                <a14:m>
                  <m:oMath xmlns:m="http://schemas.openxmlformats.org/officeDocument/2006/math">
                    <m:r>
                      <a:rPr lang="en-US" altLang="zh-CN" sz="2000" b="1" i="1" kern="0" smtClean="0">
                        <a:solidFill>
                          <a:srgbClr val="000000"/>
                        </a:solidFill>
                        <a:latin typeface="Cambria Math" panose="02040503050406030204"/>
                        <a:ea typeface="Cambria Math" panose="02040503050406030204"/>
                      </a:rPr>
                      <m:t>𝒅</m:t>
                    </m:r>
                    <m:r>
                      <a:rPr lang="en-US" altLang="zh-CN" sz="2000" b="1" i="1" kern="0" smtClean="0">
                        <a:solidFill>
                          <a:srgbClr val="000000"/>
                        </a:solidFill>
                        <a:latin typeface="Cambria Math" panose="02040503050406030204"/>
                        <a:ea typeface="Cambria Math" panose="02040503050406030204"/>
                      </a:rPr>
                      <m:t>≡</m:t>
                    </m:r>
                    <m:sSup>
                      <m:sSupPr>
                        <m:ctrlPr>
                          <a:rPr lang="en-US" altLang="zh-CN" sz="2000" b="1" i="1" kern="0" smtClean="0">
                            <a:solidFill>
                              <a:srgbClr val="000000"/>
                            </a:solidFill>
                            <a:latin typeface="Cambria Math" panose="02040503050406030204" pitchFamily="18" charset="0"/>
                            <a:ea typeface="Cambria Math" panose="02040503050406030204"/>
                          </a:rPr>
                        </m:ctrlPr>
                      </m:sSupPr>
                      <m:e>
                        <m:r>
                          <a:rPr lang="en-US" altLang="zh-CN" sz="2000" b="1" i="1" kern="0" smtClean="0">
                            <a:solidFill>
                              <a:srgbClr val="000000"/>
                            </a:solidFill>
                            <a:latin typeface="Cambria Math" panose="02040503050406030204"/>
                            <a:ea typeface="Cambria Math" panose="02040503050406030204"/>
                          </a:rPr>
                          <m:t>𝒆</m:t>
                        </m:r>
                      </m:e>
                      <m:sup>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𝟏</m:t>
                        </m:r>
                      </m:sup>
                    </m:sSup>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𝒎𝒐𝒅</m:t>
                    </m:r>
                    <m:r>
                      <a:rPr lang="en-US" altLang="zh-CN" sz="2000" b="1" i="1" kern="0">
                        <a:solidFill>
                          <a:srgbClr val="000000"/>
                        </a:solidFill>
                        <a:latin typeface="Cambria Math" panose="02040503050406030204"/>
                        <a:ea typeface="Cambria Math" panose="02040503050406030204"/>
                      </a:rPr>
                      <m:t>∅</m:t>
                    </m:r>
                    <m:d>
                      <m:dPr>
                        <m:ctrlPr>
                          <a:rPr lang="en-US" altLang="zh-CN" sz="2000" b="1" i="1" kern="0">
                            <a:solidFill>
                              <a:srgbClr val="000000"/>
                            </a:solidFill>
                            <a:latin typeface="Cambria Math" panose="02040503050406030204" pitchFamily="18" charset="0"/>
                            <a:ea typeface="Cambria Math" panose="02040503050406030204"/>
                          </a:rPr>
                        </m:ctrlPr>
                      </m:dPr>
                      <m:e>
                        <m:r>
                          <a:rPr lang="en-US" altLang="zh-CN" sz="2000" b="1" i="1" kern="0">
                            <a:solidFill>
                              <a:srgbClr val="000000"/>
                            </a:solidFill>
                            <a:latin typeface="Cambria Math" panose="02040503050406030204"/>
                            <a:ea typeface="Cambria Math" panose="02040503050406030204"/>
                          </a:rPr>
                          <m:t>𝒏</m:t>
                        </m:r>
                      </m:e>
                    </m:d>
                    <m:r>
                      <a:rPr lang="en-US" altLang="zh-CN" sz="2000" b="1" i="1" kern="0" smtClean="0">
                        <a:solidFill>
                          <a:srgbClr val="000000"/>
                        </a:solidFill>
                        <a:latin typeface="Cambria Math" panose="02040503050406030204"/>
                        <a:ea typeface="Cambria Math" panose="02040503050406030204"/>
                      </a:rPr>
                      <m:t>)</m:t>
                    </m:r>
                  </m:oMath>
                </a14:m>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l"/>
                </a:pPr>
                <a:r>
                  <a:rPr lang="en-US" altLang="zh-CN" sz="2000" b="1" kern="0" dirty="0">
                    <a:solidFill>
                      <a:srgbClr val="000000"/>
                    </a:solidFill>
                    <a:latin typeface="Tahoma" panose="020B0604030504040204"/>
                    <a:ea typeface="宋体" panose="02010600030101010101" pitchFamily="2" charset="-122"/>
                  </a:rPr>
                  <a:t>2.</a:t>
                </a:r>
                <a:r>
                  <a:rPr lang="zh-CN" altLang="en-US" sz="2000" b="1" kern="0" dirty="0">
                    <a:solidFill>
                      <a:srgbClr val="000000"/>
                    </a:solidFill>
                    <a:latin typeface="Tahoma" panose="020B0604030504040204"/>
                    <a:ea typeface="宋体" panose="02010600030101010101" pitchFamily="2" charset="-122"/>
                  </a:rPr>
                  <a:t>直接确定</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d>
                      <m:dPr>
                        <m:ctrlPr>
                          <a:rPr lang="en-US" altLang="zh-CN" sz="2000" b="1" i="1" kern="0">
                            <a:solidFill>
                              <a:srgbClr val="000000"/>
                            </a:solidFill>
                            <a:latin typeface="Cambria Math" panose="02040503050406030204" pitchFamily="18" charset="0"/>
                            <a:ea typeface="Cambria Math" panose="02040503050406030204"/>
                          </a:rPr>
                        </m:ctrlPr>
                      </m:dPr>
                      <m:e>
                        <m:r>
                          <a:rPr lang="en-US" altLang="zh-CN" sz="2000" b="1" i="1" kern="0">
                            <a:solidFill>
                              <a:srgbClr val="000000"/>
                            </a:solidFill>
                            <a:latin typeface="Cambria Math" panose="02040503050406030204"/>
                            <a:ea typeface="Cambria Math" panose="02040503050406030204"/>
                          </a:rPr>
                          <m:t>𝒏</m:t>
                        </m:r>
                      </m:e>
                    </m:d>
                  </m:oMath>
                </a14:m>
                <a:r>
                  <a:rPr lang="zh-CN" altLang="en-US" sz="2000" b="1" kern="0" dirty="0">
                    <a:solidFill>
                      <a:srgbClr val="000000"/>
                    </a:solidFill>
                    <a:latin typeface="Tahoma" panose="020B0604030504040204"/>
                    <a:ea typeface="宋体" panose="02010600030101010101" pitchFamily="2" charset="-122"/>
                  </a:rPr>
                  <a:t>而不先确定</a:t>
                </a:r>
                <a:r>
                  <a:rPr lang="en-US" altLang="zh-CN" sz="2000" b="1" kern="0" dirty="0">
                    <a:solidFill>
                      <a:srgbClr val="000000"/>
                    </a:solidFill>
                    <a:latin typeface="Tahoma" panose="020B0604030504040204"/>
                    <a:ea typeface="宋体" panose="02010600030101010101" pitchFamily="2" charset="-122"/>
                  </a:rPr>
                  <a:t>p</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q</a:t>
                </a:r>
                <a:r>
                  <a:rPr lang="zh-CN" altLang="en-US" sz="2000" b="1" kern="0" dirty="0">
                    <a:solidFill>
                      <a:srgbClr val="000000"/>
                    </a:solidFill>
                    <a:latin typeface="Tahoma" panose="020B0604030504040204"/>
                    <a:ea typeface="宋体" panose="02010600030101010101" pitchFamily="2" charset="-122"/>
                  </a:rPr>
                  <a:t>。这同样也可以确定</a:t>
                </a:r>
                <a14:m>
                  <m:oMath xmlns:m="http://schemas.openxmlformats.org/officeDocument/2006/math">
                    <m:r>
                      <a:rPr lang="en-US" altLang="zh-CN" sz="2000" b="1" i="1" kern="0">
                        <a:solidFill>
                          <a:srgbClr val="000000"/>
                        </a:solidFill>
                        <a:latin typeface="Cambria Math" panose="02040503050406030204"/>
                        <a:ea typeface="Cambria Math" panose="02040503050406030204"/>
                      </a:rPr>
                      <m:t>𝒅</m:t>
                    </m:r>
                    <m:r>
                      <a:rPr lang="en-US" altLang="zh-CN" sz="2000" b="1" i="1" kern="0">
                        <a:solidFill>
                          <a:srgbClr val="000000"/>
                        </a:solidFill>
                        <a:latin typeface="Cambria Math" panose="02040503050406030204"/>
                        <a:ea typeface="Cambria Math" panose="02040503050406030204"/>
                      </a:rPr>
                      <m:t>≡</m:t>
                    </m:r>
                    <m:sSup>
                      <m:sSupPr>
                        <m:ctrlPr>
                          <a:rPr lang="en-US" altLang="zh-CN" sz="2000" b="1" i="1" kern="0">
                            <a:solidFill>
                              <a:srgbClr val="000000"/>
                            </a:solidFill>
                            <a:latin typeface="Cambria Math" panose="02040503050406030204" pitchFamily="18" charset="0"/>
                            <a:ea typeface="Cambria Math" panose="02040503050406030204"/>
                          </a:rPr>
                        </m:ctrlPr>
                      </m:sSupPr>
                      <m:e>
                        <m:r>
                          <a:rPr lang="en-US" altLang="zh-CN" sz="2000" b="1" i="1" kern="0">
                            <a:solidFill>
                              <a:srgbClr val="000000"/>
                            </a:solidFill>
                            <a:latin typeface="Cambria Math" panose="02040503050406030204"/>
                            <a:ea typeface="Cambria Math" panose="02040503050406030204"/>
                          </a:rPr>
                          <m:t>𝒆</m:t>
                        </m:r>
                      </m:e>
                      <m:sup>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𝟏</m:t>
                        </m:r>
                      </m:sup>
                    </m:sSup>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𝒎𝒐𝒅</m:t>
                    </m:r>
                    <m:r>
                      <a:rPr lang="en-US" altLang="zh-CN" sz="2000" b="1" i="1" kern="0">
                        <a:solidFill>
                          <a:srgbClr val="000000"/>
                        </a:solidFill>
                        <a:latin typeface="Cambria Math" panose="02040503050406030204"/>
                        <a:ea typeface="Cambria Math" panose="02040503050406030204"/>
                      </a:rPr>
                      <m:t>∅</m:t>
                    </m:r>
                    <m:d>
                      <m:dPr>
                        <m:ctrlPr>
                          <a:rPr lang="en-US" altLang="zh-CN" sz="2000" b="1" i="1" kern="0">
                            <a:solidFill>
                              <a:srgbClr val="000000"/>
                            </a:solidFill>
                            <a:latin typeface="Cambria Math" panose="02040503050406030204" pitchFamily="18" charset="0"/>
                            <a:ea typeface="Cambria Math" panose="02040503050406030204"/>
                          </a:rPr>
                        </m:ctrlPr>
                      </m:dPr>
                      <m:e>
                        <m:r>
                          <a:rPr lang="en-US" altLang="zh-CN" sz="2000" b="1" i="1" kern="0">
                            <a:solidFill>
                              <a:srgbClr val="000000"/>
                            </a:solidFill>
                            <a:latin typeface="Cambria Math" panose="02040503050406030204"/>
                            <a:ea typeface="Cambria Math" panose="02040503050406030204"/>
                          </a:rPr>
                          <m:t>𝒏</m:t>
                        </m:r>
                      </m:e>
                    </m:d>
                    <m:r>
                      <a:rPr lang="en-US" altLang="zh-CN" sz="2000" b="1" i="1" kern="0">
                        <a:solidFill>
                          <a:srgbClr val="000000"/>
                        </a:solidFill>
                        <a:latin typeface="Cambria Math" panose="02040503050406030204"/>
                        <a:ea typeface="Cambria Math" panose="02040503050406030204"/>
                      </a:rPr>
                      <m:t>)</m:t>
                    </m:r>
                  </m:oMath>
                </a14:m>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l"/>
                </a:pPr>
                <a:r>
                  <a:rPr lang="en-US" altLang="zh-CN" sz="2000" b="1" kern="0" dirty="0">
                    <a:solidFill>
                      <a:srgbClr val="000000"/>
                    </a:solidFill>
                    <a:latin typeface="Tahoma" panose="020B0604030504040204"/>
                    <a:ea typeface="宋体" panose="02010600030101010101" pitchFamily="2" charset="-122"/>
                  </a:rPr>
                  <a:t>3.</a:t>
                </a:r>
                <a:r>
                  <a:rPr lang="zh-CN" altLang="en-US" sz="2000" b="1" kern="0" dirty="0">
                    <a:solidFill>
                      <a:srgbClr val="000000"/>
                    </a:solidFill>
                    <a:latin typeface="Tahoma" panose="020B0604030504040204"/>
                    <a:ea typeface="宋体" panose="02010600030101010101" pitchFamily="2" charset="-122"/>
                  </a:rPr>
                  <a:t>直接确定</a:t>
                </a:r>
                <a:r>
                  <a:rPr lang="en-US" altLang="zh-CN" sz="2000" b="1" kern="0" dirty="0">
                    <a:solidFill>
                      <a:srgbClr val="000000"/>
                    </a:solidFill>
                    <a:latin typeface="Tahoma" panose="020B0604030504040204"/>
                    <a:ea typeface="宋体" panose="02010600030101010101" pitchFamily="2" charset="-122"/>
                  </a:rPr>
                  <a:t>d</a:t>
                </a:r>
                <a:r>
                  <a:rPr lang="zh-CN" altLang="en-US" sz="2000" b="1" kern="0" dirty="0">
                    <a:solidFill>
                      <a:srgbClr val="000000"/>
                    </a:solidFill>
                    <a:latin typeface="Tahoma" panose="020B0604030504040204"/>
                    <a:ea typeface="宋体" panose="02010600030101010101" pitchFamily="2" charset="-122"/>
                  </a:rPr>
                  <a:t>，而不先确定</a:t>
                </a:r>
                <a14:m>
                  <m:oMath xmlns:m="http://schemas.openxmlformats.org/officeDocument/2006/math">
                    <m:r>
                      <a:rPr lang="en-US" altLang="zh-CN" sz="2000" b="1" i="1" kern="0">
                        <a:solidFill>
                          <a:srgbClr val="000000"/>
                        </a:solidFill>
                        <a:latin typeface="Cambria Math" panose="02040503050406030204"/>
                        <a:ea typeface="Cambria Math" panose="02040503050406030204"/>
                      </a:rPr>
                      <m:t>∅</m:t>
                    </m:r>
                    <m:d>
                      <m:dPr>
                        <m:ctrlPr>
                          <a:rPr lang="en-US" altLang="zh-CN" sz="2000" b="1" i="1" kern="0">
                            <a:solidFill>
                              <a:srgbClr val="000000"/>
                            </a:solidFill>
                            <a:latin typeface="Cambria Math" panose="02040503050406030204" pitchFamily="18" charset="0"/>
                            <a:ea typeface="Cambria Math" panose="02040503050406030204"/>
                          </a:rPr>
                        </m:ctrlPr>
                      </m:dPr>
                      <m:e>
                        <m:r>
                          <a:rPr lang="en-US" altLang="zh-CN" sz="2000" b="1" i="1" kern="0">
                            <a:solidFill>
                              <a:srgbClr val="000000"/>
                            </a:solidFill>
                            <a:latin typeface="Cambria Math" panose="02040503050406030204"/>
                            <a:ea typeface="Cambria Math" panose="02040503050406030204"/>
                          </a:rPr>
                          <m:t>𝒏</m:t>
                        </m:r>
                      </m:e>
                    </m:d>
                  </m:oMath>
                </a14:m>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625475" lvl="2" indent="0" algn="ctr" eaLnBrk="1" hangingPunct="1">
                  <a:lnSpc>
                    <a:spcPct val="130000"/>
                  </a:lnSpc>
                  <a:spcBef>
                    <a:spcPct val="20000"/>
                  </a:spcBef>
                  <a:buClr>
                    <a:srgbClr val="4768F5"/>
                  </a:buClr>
                  <a:buSzPct val="60000"/>
                  <a:buNone/>
                </a:pPr>
                <a:r>
                  <a:rPr lang="zh-CN" altLang="en-US" sz="2000" b="1" kern="0" dirty="0">
                    <a:solidFill>
                      <a:srgbClr val="000000"/>
                    </a:solidFill>
                    <a:latin typeface="Tahoma" panose="020B0604030504040204"/>
                    <a:ea typeface="宋体" panose="02010600030101010101" pitchFamily="2" charset="-122"/>
                  </a:rPr>
                  <a:t>对</a:t>
                </a:r>
                <a:r>
                  <a:rPr lang="en-US" altLang="zh-CN" sz="2000" b="1" kern="0" dirty="0">
                    <a:solidFill>
                      <a:srgbClr val="000000"/>
                    </a:solidFill>
                    <a:latin typeface="Tahoma" panose="020B0604030504040204"/>
                    <a:ea typeface="宋体" panose="02010600030101010101" pitchFamily="2" charset="-122"/>
                  </a:rPr>
                  <a:t>RSA</a:t>
                </a:r>
                <a:r>
                  <a:rPr lang="zh-CN" altLang="en-US" sz="2000" b="1" kern="0" dirty="0">
                    <a:solidFill>
                      <a:srgbClr val="000000"/>
                    </a:solidFill>
                    <a:latin typeface="Tahoma" panose="020B0604030504040204"/>
                    <a:ea typeface="宋体" panose="02010600030101010101" pitchFamily="2" charset="-122"/>
                  </a:rPr>
                  <a:t>的密码分析的讨论大都集中于第一种攻击方法。</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尽管因子分解具有大素数因子的数</a:t>
                </a:r>
                <a:r>
                  <a:rPr lang="en-US" altLang="zh-CN" sz="2000" b="1" kern="0" dirty="0">
                    <a:solidFill>
                      <a:srgbClr val="000000"/>
                    </a:solidFill>
                    <a:latin typeface="Tahoma" panose="020B0604030504040204"/>
                    <a:ea typeface="宋体" panose="02010600030101010101" pitchFamily="2" charset="-122"/>
                  </a:rPr>
                  <a:t>n</a:t>
                </a:r>
                <a:r>
                  <a:rPr lang="zh-CN" altLang="en-US" sz="2000" b="1" kern="0" dirty="0">
                    <a:solidFill>
                      <a:srgbClr val="000000"/>
                    </a:solidFill>
                    <a:latin typeface="Tahoma" panose="020B0604030504040204"/>
                    <a:ea typeface="宋体" panose="02010600030101010101" pitchFamily="2" charset="-122"/>
                  </a:rPr>
                  <a:t>仍然是一个难题，但随着算法的改进和计算能力的提高，已经不像以前那样困难。</a:t>
                </a: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792088"/>
                <a:ext cx="8229600" cy="5157192"/>
              </a:xfrm>
              <a:prstGeom prst="rect">
                <a:avLst/>
              </a:prstGeom>
              <a:blipFill rotWithShape="1">
                <a:blip r:embed="rId1"/>
                <a:stretch>
                  <a:fillRect l="-2" t="-5" r="2" b="1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aphicFrame>
        <p:nvGraphicFramePr>
          <p:cNvPr id="2" name="表格 1"/>
          <p:cNvGraphicFramePr>
            <a:graphicFrameLocks noGrp="1"/>
          </p:cNvGraphicFramePr>
          <p:nvPr/>
        </p:nvGraphicFramePr>
        <p:xfrm>
          <a:off x="971600" y="908720"/>
          <a:ext cx="5328594" cy="4464506"/>
        </p:xfrm>
        <a:graphic>
          <a:graphicData uri="http://schemas.openxmlformats.org/drawingml/2006/table">
            <a:tbl>
              <a:tblPr firstRow="1" firstCol="1" bandRow="1" bandCol="1">
                <a:tableStyleId>{5C22544A-7EE6-4342-B048-85BDC9FD1C3A}</a:tableStyleId>
              </a:tblPr>
              <a:tblGrid>
                <a:gridCol w="1776198"/>
                <a:gridCol w="1776198"/>
                <a:gridCol w="1776198"/>
              </a:tblGrid>
              <a:tr h="279032">
                <a:tc>
                  <a:txBody>
                    <a:bodyPr/>
                    <a:lstStyle/>
                    <a:p>
                      <a:pPr algn="ctr">
                        <a:spcBef>
                          <a:spcPts val="300"/>
                        </a:spcBef>
                        <a:spcAft>
                          <a:spcPts val="300"/>
                        </a:spcAft>
                      </a:pPr>
                      <a:r>
                        <a:rPr lang="zh-CN" altLang="en-US" sz="1800" dirty="0">
                          <a:effectLst/>
                          <a:latin typeface="+mn-lt"/>
                          <a:ea typeface="+mn-ea"/>
                          <a:cs typeface="+mn-cs"/>
                        </a:rPr>
                        <a:t>十进制维数</a:t>
                      </a:r>
                      <a:endParaRPr lang="zh-CN" sz="1800" dirty="0">
                        <a:effectLst/>
                        <a:latin typeface="Times"/>
                        <a:ea typeface="Times New Roman" panose="02020603050405020304"/>
                        <a:cs typeface="Times New Roman" panose="02020603050405020304"/>
                      </a:endParaRPr>
                    </a:p>
                  </a:txBody>
                  <a:tcPr marL="68580" marR="68580" marT="0" marB="0"/>
                </a:tc>
                <a:tc>
                  <a:txBody>
                    <a:bodyPr/>
                    <a:lstStyle/>
                    <a:p>
                      <a:pPr algn="ctr">
                        <a:spcBef>
                          <a:spcPts val="300"/>
                        </a:spcBef>
                        <a:spcAft>
                          <a:spcPts val="300"/>
                        </a:spcAft>
                      </a:pPr>
                      <a:r>
                        <a:rPr lang="zh-CN" altLang="en-US" sz="1800" dirty="0">
                          <a:effectLst/>
                          <a:latin typeface="Times"/>
                          <a:ea typeface="Times New Roman" panose="02020603050405020304"/>
                          <a:cs typeface="Times New Roman" panose="02020603050405020304"/>
                        </a:rPr>
                        <a:t>二进制位数</a:t>
                      </a:r>
                      <a:endParaRPr lang="zh-CN" sz="1800" dirty="0">
                        <a:effectLst/>
                        <a:latin typeface="Times"/>
                        <a:ea typeface="Times New Roman" panose="02020603050405020304"/>
                        <a:cs typeface="Times New Roman" panose="02020603050405020304"/>
                      </a:endParaRPr>
                    </a:p>
                  </a:txBody>
                  <a:tcPr marL="68580" marR="68580" marT="0" marB="0"/>
                </a:tc>
                <a:tc>
                  <a:txBody>
                    <a:bodyPr/>
                    <a:lstStyle/>
                    <a:p>
                      <a:pPr algn="ctr">
                        <a:spcBef>
                          <a:spcPts val="300"/>
                        </a:spcBef>
                        <a:spcAft>
                          <a:spcPts val="300"/>
                        </a:spcAft>
                      </a:pPr>
                      <a:r>
                        <a:rPr lang="zh-CN" altLang="en-US" sz="1800" dirty="0">
                          <a:effectLst/>
                          <a:latin typeface="Times"/>
                          <a:ea typeface="Times New Roman" panose="02020603050405020304"/>
                          <a:cs typeface="Times New Roman" panose="02020603050405020304"/>
                        </a:rPr>
                        <a:t>完成日期</a:t>
                      </a:r>
                      <a:endParaRPr lang="zh-CN" sz="1800" dirty="0">
                        <a:effectLst/>
                        <a:latin typeface="Times"/>
                        <a:ea typeface="Times New Roman" panose="02020603050405020304"/>
                        <a:cs typeface="Times New Roman" panose="02020603050405020304"/>
                      </a:endParaRPr>
                    </a:p>
                  </a:txBody>
                  <a:tcPr marL="68580" marR="68580" marT="0" marB="0"/>
                </a:tc>
              </a:tr>
              <a:tr h="279032">
                <a:tc>
                  <a:txBody>
                    <a:bodyPr/>
                    <a:lstStyle/>
                    <a:p>
                      <a:pPr algn="ctr">
                        <a:spcBef>
                          <a:spcPts val="300"/>
                        </a:spcBef>
                        <a:spcAft>
                          <a:spcPts val="300"/>
                        </a:spcAft>
                      </a:pPr>
                      <a:r>
                        <a:rPr lang="en-US" sz="1800">
                          <a:effectLst/>
                        </a:rPr>
                        <a:t>100</a:t>
                      </a:r>
                      <a:endParaRPr lang="zh-CN" sz="1800">
                        <a:effectLst/>
                        <a:latin typeface="Times"/>
                        <a:ea typeface="Times New Roman" panose="02020603050405020304"/>
                        <a:cs typeface="Times New Roman" panose="02020603050405020304"/>
                      </a:endParaRPr>
                    </a:p>
                  </a:txBody>
                  <a:tcPr marL="68580" marR="68580" marT="0" marB="0"/>
                </a:tc>
                <a:tc>
                  <a:txBody>
                    <a:bodyPr/>
                    <a:lstStyle/>
                    <a:p>
                      <a:pPr algn="ctr">
                        <a:spcBef>
                          <a:spcPts val="300"/>
                        </a:spcBef>
                        <a:spcAft>
                          <a:spcPts val="300"/>
                        </a:spcAft>
                      </a:pPr>
                      <a:r>
                        <a:rPr lang="en-US" sz="1800" dirty="0">
                          <a:effectLst/>
                        </a:rPr>
                        <a:t>332</a:t>
                      </a:r>
                      <a:endParaRPr lang="zh-CN" sz="1800" dirty="0">
                        <a:effectLst/>
                        <a:latin typeface="Times"/>
                        <a:ea typeface="Times New Roman" panose="02020603050405020304"/>
                        <a:cs typeface="Times New Roman" panose="02020603050405020304"/>
                      </a:endParaRPr>
                    </a:p>
                  </a:txBody>
                  <a:tcPr marL="68580" marR="68580" marT="0" marB="0">
                    <a:solidFill>
                      <a:schemeClr val="bg1"/>
                    </a:solidFill>
                  </a:tcPr>
                </a:tc>
                <a:tc>
                  <a:txBody>
                    <a:bodyPr/>
                    <a:lstStyle/>
                    <a:p>
                      <a:pPr algn="ctr">
                        <a:spcBef>
                          <a:spcPts val="300"/>
                        </a:spcBef>
                        <a:spcAft>
                          <a:spcPts val="300"/>
                        </a:spcAft>
                      </a:pPr>
                      <a:r>
                        <a:rPr lang="en-US" sz="1800">
                          <a:effectLst/>
                        </a:rPr>
                        <a:t>April 1991</a:t>
                      </a:r>
                      <a:endParaRPr lang="zh-CN" sz="1800">
                        <a:effectLst/>
                        <a:latin typeface="Times"/>
                        <a:ea typeface="Times New Roman" panose="02020603050405020304"/>
                        <a:cs typeface="Times New Roman" panose="02020603050405020304"/>
                      </a:endParaRPr>
                    </a:p>
                  </a:txBody>
                  <a:tcPr marL="68580" marR="68580" marT="0" marB="0">
                    <a:solidFill>
                      <a:schemeClr val="bg1"/>
                    </a:solidFill>
                  </a:tcPr>
                </a:tc>
              </a:tr>
              <a:tr h="279032">
                <a:tc>
                  <a:txBody>
                    <a:bodyPr/>
                    <a:lstStyle/>
                    <a:p>
                      <a:pPr algn="ctr">
                        <a:spcBef>
                          <a:spcPts val="300"/>
                        </a:spcBef>
                        <a:spcAft>
                          <a:spcPts val="300"/>
                        </a:spcAft>
                      </a:pPr>
                      <a:r>
                        <a:rPr lang="en-US" sz="1800" dirty="0">
                          <a:effectLst/>
                        </a:rPr>
                        <a:t>110</a:t>
                      </a:r>
                      <a:endParaRPr lang="zh-CN" sz="1800" dirty="0">
                        <a:effectLst/>
                        <a:latin typeface="Times"/>
                        <a:ea typeface="Times New Roman" panose="02020603050405020304"/>
                        <a:cs typeface="Times New Roman" panose="02020603050405020304"/>
                      </a:endParaRPr>
                    </a:p>
                  </a:txBody>
                  <a:tcPr marL="68580" marR="68580" marT="0" marB="0"/>
                </a:tc>
                <a:tc>
                  <a:txBody>
                    <a:bodyPr/>
                    <a:lstStyle/>
                    <a:p>
                      <a:pPr algn="ctr">
                        <a:spcBef>
                          <a:spcPts val="300"/>
                        </a:spcBef>
                        <a:spcAft>
                          <a:spcPts val="300"/>
                        </a:spcAft>
                      </a:pPr>
                      <a:r>
                        <a:rPr lang="en-US" sz="1800" dirty="0">
                          <a:effectLst/>
                        </a:rPr>
                        <a:t>365</a:t>
                      </a:r>
                      <a:endParaRPr lang="zh-CN" sz="1800" dirty="0">
                        <a:effectLst/>
                        <a:latin typeface="Times"/>
                        <a:ea typeface="Times New Roman" panose="02020603050405020304"/>
                        <a:cs typeface="Times New Roman" panose="02020603050405020304"/>
                      </a:endParaRPr>
                    </a:p>
                  </a:txBody>
                  <a:tcPr marL="68580" marR="68580" marT="0" marB="0">
                    <a:solidFill>
                      <a:schemeClr val="bg1"/>
                    </a:solidFill>
                  </a:tcPr>
                </a:tc>
                <a:tc>
                  <a:txBody>
                    <a:bodyPr/>
                    <a:lstStyle/>
                    <a:p>
                      <a:pPr algn="ctr">
                        <a:spcBef>
                          <a:spcPts val="300"/>
                        </a:spcBef>
                        <a:spcAft>
                          <a:spcPts val="300"/>
                        </a:spcAft>
                      </a:pPr>
                      <a:r>
                        <a:rPr lang="en-US" sz="1800">
                          <a:effectLst/>
                        </a:rPr>
                        <a:t>April 1992</a:t>
                      </a:r>
                      <a:endParaRPr lang="zh-CN" sz="1800">
                        <a:effectLst/>
                        <a:latin typeface="Times"/>
                        <a:ea typeface="Times New Roman" panose="02020603050405020304"/>
                        <a:cs typeface="Times New Roman" panose="02020603050405020304"/>
                      </a:endParaRPr>
                    </a:p>
                  </a:txBody>
                  <a:tcPr marL="68580" marR="68580" marT="0" marB="0">
                    <a:solidFill>
                      <a:schemeClr val="bg1"/>
                    </a:solidFill>
                  </a:tcPr>
                </a:tc>
              </a:tr>
              <a:tr h="279032">
                <a:tc>
                  <a:txBody>
                    <a:bodyPr/>
                    <a:lstStyle/>
                    <a:p>
                      <a:pPr algn="ctr">
                        <a:spcBef>
                          <a:spcPts val="300"/>
                        </a:spcBef>
                        <a:spcAft>
                          <a:spcPts val="300"/>
                        </a:spcAft>
                      </a:pPr>
                      <a:r>
                        <a:rPr lang="en-US" sz="1800" dirty="0">
                          <a:effectLst/>
                        </a:rPr>
                        <a:t>120</a:t>
                      </a:r>
                      <a:endParaRPr lang="zh-CN" sz="1800" dirty="0">
                        <a:effectLst/>
                        <a:latin typeface="Times"/>
                        <a:ea typeface="Times New Roman" panose="02020603050405020304"/>
                        <a:cs typeface="Times New Roman" panose="02020603050405020304"/>
                      </a:endParaRPr>
                    </a:p>
                  </a:txBody>
                  <a:tcPr marL="68580" marR="68580" marT="0" marB="0"/>
                </a:tc>
                <a:tc>
                  <a:txBody>
                    <a:bodyPr/>
                    <a:lstStyle/>
                    <a:p>
                      <a:pPr algn="ctr">
                        <a:spcBef>
                          <a:spcPts val="300"/>
                        </a:spcBef>
                        <a:spcAft>
                          <a:spcPts val="300"/>
                        </a:spcAft>
                      </a:pPr>
                      <a:r>
                        <a:rPr lang="en-US" sz="1800" dirty="0">
                          <a:effectLst/>
                        </a:rPr>
                        <a:t>398</a:t>
                      </a:r>
                      <a:endParaRPr lang="zh-CN" sz="1800" dirty="0">
                        <a:effectLst/>
                        <a:latin typeface="Times"/>
                        <a:ea typeface="Times New Roman" panose="02020603050405020304"/>
                        <a:cs typeface="Times New Roman" panose="02020603050405020304"/>
                      </a:endParaRPr>
                    </a:p>
                  </a:txBody>
                  <a:tcPr marL="68580" marR="68580" marT="0" marB="0">
                    <a:solidFill>
                      <a:schemeClr val="bg1"/>
                    </a:solidFill>
                  </a:tcPr>
                </a:tc>
                <a:tc>
                  <a:txBody>
                    <a:bodyPr/>
                    <a:lstStyle/>
                    <a:p>
                      <a:pPr algn="ctr">
                        <a:spcBef>
                          <a:spcPts val="300"/>
                        </a:spcBef>
                        <a:spcAft>
                          <a:spcPts val="300"/>
                        </a:spcAft>
                      </a:pPr>
                      <a:r>
                        <a:rPr lang="en-US" sz="1800">
                          <a:effectLst/>
                        </a:rPr>
                        <a:t>June 1993</a:t>
                      </a:r>
                      <a:endParaRPr lang="zh-CN" sz="1800">
                        <a:effectLst/>
                        <a:latin typeface="Times"/>
                        <a:ea typeface="Times New Roman" panose="02020603050405020304"/>
                        <a:cs typeface="Times New Roman" panose="02020603050405020304"/>
                      </a:endParaRPr>
                    </a:p>
                  </a:txBody>
                  <a:tcPr marL="68580" marR="68580" marT="0" marB="0">
                    <a:solidFill>
                      <a:schemeClr val="bg1"/>
                    </a:solidFill>
                  </a:tcPr>
                </a:tc>
              </a:tr>
              <a:tr h="279032">
                <a:tc>
                  <a:txBody>
                    <a:bodyPr/>
                    <a:lstStyle/>
                    <a:p>
                      <a:pPr algn="ctr">
                        <a:spcBef>
                          <a:spcPts val="300"/>
                        </a:spcBef>
                        <a:spcAft>
                          <a:spcPts val="300"/>
                        </a:spcAft>
                      </a:pPr>
                      <a:r>
                        <a:rPr lang="en-US" sz="1800" dirty="0">
                          <a:effectLst/>
                        </a:rPr>
                        <a:t>129</a:t>
                      </a:r>
                      <a:endParaRPr lang="zh-CN" sz="1800" dirty="0">
                        <a:effectLst/>
                        <a:latin typeface="Times"/>
                        <a:ea typeface="Times New Roman" panose="02020603050405020304"/>
                        <a:cs typeface="Times New Roman" panose="02020603050405020304"/>
                      </a:endParaRPr>
                    </a:p>
                  </a:txBody>
                  <a:tcPr marL="68580" marR="68580" marT="0" marB="0"/>
                </a:tc>
                <a:tc>
                  <a:txBody>
                    <a:bodyPr/>
                    <a:lstStyle/>
                    <a:p>
                      <a:pPr algn="ctr">
                        <a:spcBef>
                          <a:spcPts val="300"/>
                        </a:spcBef>
                        <a:spcAft>
                          <a:spcPts val="300"/>
                        </a:spcAft>
                      </a:pPr>
                      <a:r>
                        <a:rPr lang="en-US" sz="1800" dirty="0">
                          <a:effectLst/>
                        </a:rPr>
                        <a:t>428</a:t>
                      </a:r>
                      <a:endParaRPr lang="zh-CN" sz="1800" dirty="0">
                        <a:effectLst/>
                        <a:latin typeface="Times"/>
                        <a:ea typeface="Times New Roman" panose="02020603050405020304"/>
                        <a:cs typeface="Times New Roman" panose="02020603050405020304"/>
                      </a:endParaRPr>
                    </a:p>
                  </a:txBody>
                  <a:tcPr marL="68580" marR="68580" marT="0" marB="0">
                    <a:solidFill>
                      <a:schemeClr val="bg1"/>
                    </a:solidFill>
                  </a:tcPr>
                </a:tc>
                <a:tc>
                  <a:txBody>
                    <a:bodyPr/>
                    <a:lstStyle/>
                    <a:p>
                      <a:pPr algn="ctr">
                        <a:spcBef>
                          <a:spcPts val="300"/>
                        </a:spcBef>
                        <a:spcAft>
                          <a:spcPts val="300"/>
                        </a:spcAft>
                      </a:pPr>
                      <a:r>
                        <a:rPr lang="en-US" sz="1800" dirty="0">
                          <a:effectLst/>
                        </a:rPr>
                        <a:t>April 1994</a:t>
                      </a:r>
                      <a:endParaRPr lang="zh-CN" sz="1800" dirty="0">
                        <a:effectLst/>
                        <a:latin typeface="Times"/>
                        <a:ea typeface="Times New Roman" panose="02020603050405020304"/>
                        <a:cs typeface="Times New Roman" panose="02020603050405020304"/>
                      </a:endParaRPr>
                    </a:p>
                  </a:txBody>
                  <a:tcPr marL="68580" marR="68580" marT="0" marB="0">
                    <a:solidFill>
                      <a:schemeClr val="bg1"/>
                    </a:solidFill>
                  </a:tcPr>
                </a:tc>
              </a:tr>
              <a:tr h="279032">
                <a:tc>
                  <a:txBody>
                    <a:bodyPr/>
                    <a:lstStyle/>
                    <a:p>
                      <a:pPr algn="ctr">
                        <a:spcBef>
                          <a:spcPts val="300"/>
                        </a:spcBef>
                        <a:spcAft>
                          <a:spcPts val="300"/>
                        </a:spcAft>
                      </a:pPr>
                      <a:r>
                        <a:rPr lang="en-US" sz="1800" dirty="0">
                          <a:effectLst/>
                        </a:rPr>
                        <a:t>130</a:t>
                      </a:r>
                      <a:endParaRPr lang="zh-CN" sz="1800" dirty="0">
                        <a:effectLst/>
                        <a:latin typeface="Times"/>
                        <a:ea typeface="Times New Roman" panose="02020603050405020304"/>
                        <a:cs typeface="Times New Roman" panose="02020603050405020304"/>
                      </a:endParaRPr>
                    </a:p>
                  </a:txBody>
                  <a:tcPr marL="68580" marR="68580" marT="0" marB="0"/>
                </a:tc>
                <a:tc>
                  <a:txBody>
                    <a:bodyPr/>
                    <a:lstStyle/>
                    <a:p>
                      <a:pPr algn="ctr">
                        <a:spcBef>
                          <a:spcPts val="300"/>
                        </a:spcBef>
                        <a:spcAft>
                          <a:spcPts val="300"/>
                        </a:spcAft>
                      </a:pPr>
                      <a:r>
                        <a:rPr lang="en-US" sz="1800" dirty="0">
                          <a:effectLst/>
                        </a:rPr>
                        <a:t>431</a:t>
                      </a:r>
                      <a:endParaRPr lang="zh-CN" sz="1800" dirty="0">
                        <a:effectLst/>
                        <a:latin typeface="Times"/>
                        <a:ea typeface="Times New Roman" panose="02020603050405020304"/>
                        <a:cs typeface="Times New Roman" panose="02020603050405020304"/>
                      </a:endParaRPr>
                    </a:p>
                  </a:txBody>
                  <a:tcPr marL="68580" marR="68580" marT="0" marB="0">
                    <a:solidFill>
                      <a:schemeClr val="bg1"/>
                    </a:solidFill>
                  </a:tcPr>
                </a:tc>
                <a:tc>
                  <a:txBody>
                    <a:bodyPr/>
                    <a:lstStyle/>
                    <a:p>
                      <a:pPr algn="ctr">
                        <a:spcBef>
                          <a:spcPts val="300"/>
                        </a:spcBef>
                        <a:spcAft>
                          <a:spcPts val="300"/>
                        </a:spcAft>
                      </a:pPr>
                      <a:r>
                        <a:rPr lang="en-US" sz="1800" dirty="0">
                          <a:effectLst/>
                        </a:rPr>
                        <a:t>April 1996</a:t>
                      </a:r>
                      <a:endParaRPr lang="zh-CN" sz="1800" dirty="0">
                        <a:effectLst/>
                        <a:latin typeface="Times"/>
                        <a:ea typeface="Times New Roman" panose="02020603050405020304"/>
                        <a:cs typeface="Times New Roman" panose="02020603050405020304"/>
                      </a:endParaRPr>
                    </a:p>
                  </a:txBody>
                  <a:tcPr marL="68580" marR="68580" marT="0" marB="0">
                    <a:solidFill>
                      <a:schemeClr val="bg1"/>
                    </a:solidFill>
                  </a:tcPr>
                </a:tc>
              </a:tr>
              <a:tr h="279032">
                <a:tc>
                  <a:txBody>
                    <a:bodyPr/>
                    <a:lstStyle/>
                    <a:p>
                      <a:pPr algn="ctr">
                        <a:spcBef>
                          <a:spcPts val="300"/>
                        </a:spcBef>
                        <a:spcAft>
                          <a:spcPts val="300"/>
                        </a:spcAft>
                      </a:pPr>
                      <a:r>
                        <a:rPr lang="en-US" sz="1800" dirty="0">
                          <a:effectLst/>
                        </a:rPr>
                        <a:t>140</a:t>
                      </a:r>
                      <a:endParaRPr lang="zh-CN" sz="1800" dirty="0">
                        <a:effectLst/>
                        <a:latin typeface="Times"/>
                        <a:ea typeface="Times New Roman" panose="02020603050405020304"/>
                        <a:cs typeface="Times New Roman" panose="02020603050405020304"/>
                      </a:endParaRPr>
                    </a:p>
                  </a:txBody>
                  <a:tcPr marL="68580" marR="68580" marT="0" marB="0"/>
                </a:tc>
                <a:tc>
                  <a:txBody>
                    <a:bodyPr/>
                    <a:lstStyle/>
                    <a:p>
                      <a:pPr algn="ctr">
                        <a:spcBef>
                          <a:spcPts val="300"/>
                        </a:spcBef>
                        <a:spcAft>
                          <a:spcPts val="300"/>
                        </a:spcAft>
                      </a:pPr>
                      <a:r>
                        <a:rPr lang="en-US" sz="1800" dirty="0">
                          <a:effectLst/>
                        </a:rPr>
                        <a:t>465</a:t>
                      </a:r>
                      <a:endParaRPr lang="zh-CN" sz="1800" dirty="0">
                        <a:effectLst/>
                        <a:latin typeface="Times"/>
                        <a:ea typeface="Times New Roman" panose="02020603050405020304"/>
                        <a:cs typeface="Times New Roman" panose="02020603050405020304"/>
                      </a:endParaRPr>
                    </a:p>
                  </a:txBody>
                  <a:tcPr marL="68580" marR="68580" marT="0" marB="0">
                    <a:solidFill>
                      <a:schemeClr val="bg1"/>
                    </a:solidFill>
                  </a:tcPr>
                </a:tc>
                <a:tc>
                  <a:txBody>
                    <a:bodyPr/>
                    <a:lstStyle/>
                    <a:p>
                      <a:pPr algn="ctr">
                        <a:spcBef>
                          <a:spcPts val="300"/>
                        </a:spcBef>
                        <a:spcAft>
                          <a:spcPts val="300"/>
                        </a:spcAft>
                      </a:pPr>
                      <a:r>
                        <a:rPr lang="en-US" sz="1800" dirty="0">
                          <a:effectLst/>
                        </a:rPr>
                        <a:t>February 1999</a:t>
                      </a:r>
                      <a:endParaRPr lang="zh-CN" sz="1800" dirty="0">
                        <a:effectLst/>
                        <a:latin typeface="Times"/>
                        <a:ea typeface="Times New Roman" panose="02020603050405020304"/>
                        <a:cs typeface="Times New Roman" panose="02020603050405020304"/>
                      </a:endParaRPr>
                    </a:p>
                  </a:txBody>
                  <a:tcPr marL="68580" marR="68580" marT="0" marB="0">
                    <a:solidFill>
                      <a:schemeClr val="bg1"/>
                    </a:solidFill>
                  </a:tcPr>
                </a:tc>
              </a:tr>
              <a:tr h="279032">
                <a:tc>
                  <a:txBody>
                    <a:bodyPr/>
                    <a:lstStyle/>
                    <a:p>
                      <a:pPr algn="ctr">
                        <a:spcBef>
                          <a:spcPts val="300"/>
                        </a:spcBef>
                        <a:spcAft>
                          <a:spcPts val="300"/>
                        </a:spcAft>
                      </a:pPr>
                      <a:r>
                        <a:rPr lang="en-US" sz="1800" dirty="0">
                          <a:effectLst/>
                        </a:rPr>
                        <a:t>155</a:t>
                      </a:r>
                      <a:endParaRPr lang="zh-CN" sz="1800" dirty="0">
                        <a:effectLst/>
                        <a:latin typeface="Times"/>
                        <a:ea typeface="Times New Roman" panose="02020603050405020304"/>
                        <a:cs typeface="Times New Roman" panose="02020603050405020304"/>
                      </a:endParaRPr>
                    </a:p>
                  </a:txBody>
                  <a:tcPr marL="68580" marR="68580" marT="0" marB="0"/>
                </a:tc>
                <a:tc>
                  <a:txBody>
                    <a:bodyPr/>
                    <a:lstStyle/>
                    <a:p>
                      <a:pPr algn="ctr">
                        <a:spcBef>
                          <a:spcPts val="300"/>
                        </a:spcBef>
                        <a:spcAft>
                          <a:spcPts val="300"/>
                        </a:spcAft>
                      </a:pPr>
                      <a:r>
                        <a:rPr lang="en-US" sz="1800" dirty="0">
                          <a:effectLst/>
                        </a:rPr>
                        <a:t>512</a:t>
                      </a:r>
                      <a:endParaRPr lang="zh-CN" sz="1800" dirty="0">
                        <a:effectLst/>
                        <a:latin typeface="Times"/>
                        <a:ea typeface="Times New Roman" panose="02020603050405020304"/>
                        <a:cs typeface="Times New Roman" panose="02020603050405020304"/>
                      </a:endParaRPr>
                    </a:p>
                  </a:txBody>
                  <a:tcPr marL="68580" marR="68580" marT="0" marB="0">
                    <a:solidFill>
                      <a:schemeClr val="bg1"/>
                    </a:solidFill>
                  </a:tcPr>
                </a:tc>
                <a:tc>
                  <a:txBody>
                    <a:bodyPr/>
                    <a:lstStyle/>
                    <a:p>
                      <a:pPr algn="ctr">
                        <a:spcBef>
                          <a:spcPts val="300"/>
                        </a:spcBef>
                        <a:spcAft>
                          <a:spcPts val="300"/>
                        </a:spcAft>
                      </a:pPr>
                      <a:r>
                        <a:rPr lang="en-US" sz="1800" dirty="0">
                          <a:effectLst/>
                        </a:rPr>
                        <a:t>August 1999</a:t>
                      </a:r>
                      <a:endParaRPr lang="zh-CN" sz="1800" dirty="0">
                        <a:effectLst/>
                        <a:latin typeface="Times"/>
                        <a:ea typeface="Times New Roman" panose="02020603050405020304"/>
                        <a:cs typeface="Times New Roman" panose="02020603050405020304"/>
                      </a:endParaRPr>
                    </a:p>
                  </a:txBody>
                  <a:tcPr marL="68580" marR="68580" marT="0" marB="0">
                    <a:solidFill>
                      <a:schemeClr val="bg1"/>
                    </a:solidFill>
                  </a:tcPr>
                </a:tc>
              </a:tr>
              <a:tr h="279032">
                <a:tc>
                  <a:txBody>
                    <a:bodyPr/>
                    <a:lstStyle/>
                    <a:p>
                      <a:pPr algn="ctr">
                        <a:spcBef>
                          <a:spcPts val="300"/>
                        </a:spcBef>
                        <a:spcAft>
                          <a:spcPts val="300"/>
                        </a:spcAft>
                      </a:pPr>
                      <a:r>
                        <a:rPr lang="en-US" sz="1800" dirty="0">
                          <a:effectLst/>
                        </a:rPr>
                        <a:t>160</a:t>
                      </a:r>
                      <a:endParaRPr lang="zh-CN" sz="1800" dirty="0">
                        <a:effectLst/>
                        <a:latin typeface="Times"/>
                        <a:ea typeface="Times New Roman" panose="02020603050405020304"/>
                        <a:cs typeface="Times New Roman" panose="02020603050405020304"/>
                      </a:endParaRPr>
                    </a:p>
                  </a:txBody>
                  <a:tcPr marL="68580" marR="68580" marT="0" marB="0"/>
                </a:tc>
                <a:tc>
                  <a:txBody>
                    <a:bodyPr/>
                    <a:lstStyle/>
                    <a:p>
                      <a:pPr algn="ctr">
                        <a:spcBef>
                          <a:spcPts val="300"/>
                        </a:spcBef>
                        <a:spcAft>
                          <a:spcPts val="300"/>
                        </a:spcAft>
                      </a:pPr>
                      <a:r>
                        <a:rPr lang="en-US" sz="1800" dirty="0">
                          <a:effectLst/>
                        </a:rPr>
                        <a:t>530</a:t>
                      </a:r>
                      <a:endParaRPr lang="zh-CN" sz="1800" dirty="0">
                        <a:effectLst/>
                        <a:latin typeface="Times"/>
                        <a:ea typeface="Times New Roman" panose="02020603050405020304"/>
                        <a:cs typeface="Times New Roman" panose="02020603050405020304"/>
                      </a:endParaRPr>
                    </a:p>
                  </a:txBody>
                  <a:tcPr marL="68580" marR="68580" marT="0" marB="0">
                    <a:solidFill>
                      <a:schemeClr val="bg1"/>
                    </a:solidFill>
                  </a:tcPr>
                </a:tc>
                <a:tc>
                  <a:txBody>
                    <a:bodyPr/>
                    <a:lstStyle/>
                    <a:p>
                      <a:pPr algn="ctr">
                        <a:spcBef>
                          <a:spcPts val="300"/>
                        </a:spcBef>
                        <a:spcAft>
                          <a:spcPts val="300"/>
                        </a:spcAft>
                      </a:pPr>
                      <a:r>
                        <a:rPr lang="en-US" sz="1800" dirty="0">
                          <a:effectLst/>
                        </a:rPr>
                        <a:t>April 2003</a:t>
                      </a:r>
                      <a:endParaRPr lang="zh-CN" sz="1800" dirty="0">
                        <a:effectLst/>
                        <a:latin typeface="Times"/>
                        <a:ea typeface="Times New Roman" panose="02020603050405020304"/>
                        <a:cs typeface="Times New Roman" panose="02020603050405020304"/>
                      </a:endParaRPr>
                    </a:p>
                  </a:txBody>
                  <a:tcPr marL="68580" marR="68580" marT="0" marB="0">
                    <a:solidFill>
                      <a:schemeClr val="bg1"/>
                    </a:solidFill>
                  </a:tcPr>
                </a:tc>
              </a:tr>
              <a:tr h="558062">
                <a:tc>
                  <a:txBody>
                    <a:bodyPr/>
                    <a:lstStyle/>
                    <a:p>
                      <a:pPr algn="ctr">
                        <a:spcBef>
                          <a:spcPts val="300"/>
                        </a:spcBef>
                        <a:spcAft>
                          <a:spcPts val="300"/>
                        </a:spcAft>
                      </a:pPr>
                      <a:r>
                        <a:rPr lang="en-US" sz="1800" dirty="0">
                          <a:effectLst/>
                        </a:rPr>
                        <a:t>174</a:t>
                      </a:r>
                      <a:endParaRPr lang="zh-CN" sz="1800" dirty="0">
                        <a:effectLst/>
                        <a:latin typeface="Times"/>
                        <a:ea typeface="Times New Roman" panose="02020603050405020304"/>
                        <a:cs typeface="Times New Roman" panose="02020603050405020304"/>
                      </a:endParaRPr>
                    </a:p>
                  </a:txBody>
                  <a:tcPr marL="68580" marR="68580" marT="0" marB="0"/>
                </a:tc>
                <a:tc>
                  <a:txBody>
                    <a:bodyPr/>
                    <a:lstStyle/>
                    <a:p>
                      <a:pPr algn="ctr">
                        <a:spcBef>
                          <a:spcPts val="300"/>
                        </a:spcBef>
                        <a:spcAft>
                          <a:spcPts val="300"/>
                        </a:spcAft>
                      </a:pPr>
                      <a:r>
                        <a:rPr lang="en-US" sz="1800">
                          <a:effectLst/>
                        </a:rPr>
                        <a:t>576</a:t>
                      </a:r>
                      <a:endParaRPr lang="zh-CN" sz="1800">
                        <a:effectLst/>
                        <a:latin typeface="Times"/>
                        <a:ea typeface="Times New Roman" panose="02020603050405020304"/>
                        <a:cs typeface="Times New Roman" panose="02020603050405020304"/>
                      </a:endParaRPr>
                    </a:p>
                  </a:txBody>
                  <a:tcPr marL="68580" marR="68580" marT="0" marB="0">
                    <a:solidFill>
                      <a:schemeClr val="bg1"/>
                    </a:solidFill>
                  </a:tcPr>
                </a:tc>
                <a:tc>
                  <a:txBody>
                    <a:bodyPr/>
                    <a:lstStyle/>
                    <a:p>
                      <a:pPr algn="ctr">
                        <a:spcBef>
                          <a:spcPts val="300"/>
                        </a:spcBef>
                        <a:spcAft>
                          <a:spcPts val="300"/>
                        </a:spcAft>
                      </a:pPr>
                      <a:r>
                        <a:rPr lang="en-US" sz="1800" dirty="0">
                          <a:effectLst/>
                        </a:rPr>
                        <a:t>December 2003</a:t>
                      </a:r>
                      <a:endParaRPr lang="zh-CN" sz="1800" dirty="0">
                        <a:effectLst/>
                        <a:latin typeface="Times"/>
                        <a:ea typeface="Times New Roman" panose="02020603050405020304"/>
                        <a:cs typeface="Times New Roman" panose="02020603050405020304"/>
                      </a:endParaRPr>
                    </a:p>
                  </a:txBody>
                  <a:tcPr marL="68580" marR="68580" marT="0" marB="0">
                    <a:solidFill>
                      <a:schemeClr val="bg1"/>
                    </a:solidFill>
                  </a:tcPr>
                </a:tc>
              </a:tr>
              <a:tr h="279032">
                <a:tc>
                  <a:txBody>
                    <a:bodyPr/>
                    <a:lstStyle/>
                    <a:p>
                      <a:pPr algn="ctr">
                        <a:spcBef>
                          <a:spcPts val="300"/>
                        </a:spcBef>
                        <a:spcAft>
                          <a:spcPts val="300"/>
                        </a:spcAft>
                      </a:pPr>
                      <a:r>
                        <a:rPr lang="en-US" sz="1800">
                          <a:effectLst/>
                        </a:rPr>
                        <a:t>200</a:t>
                      </a:r>
                      <a:endParaRPr lang="zh-CN" sz="1800">
                        <a:effectLst/>
                        <a:latin typeface="Times"/>
                        <a:ea typeface="Times New Roman" panose="02020603050405020304"/>
                        <a:cs typeface="Times New Roman" panose="02020603050405020304"/>
                      </a:endParaRPr>
                    </a:p>
                  </a:txBody>
                  <a:tcPr marL="68580" marR="68580" marT="0" marB="0"/>
                </a:tc>
                <a:tc>
                  <a:txBody>
                    <a:bodyPr/>
                    <a:lstStyle/>
                    <a:p>
                      <a:pPr algn="ctr">
                        <a:spcBef>
                          <a:spcPts val="300"/>
                        </a:spcBef>
                        <a:spcAft>
                          <a:spcPts val="300"/>
                        </a:spcAft>
                      </a:pPr>
                      <a:r>
                        <a:rPr lang="en-US" sz="1800">
                          <a:effectLst/>
                        </a:rPr>
                        <a:t>663</a:t>
                      </a:r>
                      <a:endParaRPr lang="zh-CN" sz="1800">
                        <a:effectLst/>
                        <a:latin typeface="Times"/>
                        <a:ea typeface="Times New Roman" panose="02020603050405020304"/>
                        <a:cs typeface="Times New Roman" panose="02020603050405020304"/>
                      </a:endParaRPr>
                    </a:p>
                  </a:txBody>
                  <a:tcPr marL="68580" marR="68580" marT="0" marB="0">
                    <a:solidFill>
                      <a:schemeClr val="bg1"/>
                    </a:solidFill>
                  </a:tcPr>
                </a:tc>
                <a:tc>
                  <a:txBody>
                    <a:bodyPr/>
                    <a:lstStyle/>
                    <a:p>
                      <a:pPr algn="ctr">
                        <a:spcBef>
                          <a:spcPts val="300"/>
                        </a:spcBef>
                        <a:spcAft>
                          <a:spcPts val="300"/>
                        </a:spcAft>
                      </a:pPr>
                      <a:r>
                        <a:rPr lang="en-US" sz="1800" dirty="0">
                          <a:effectLst/>
                        </a:rPr>
                        <a:t>May 2005</a:t>
                      </a:r>
                      <a:endParaRPr lang="zh-CN" sz="1800" dirty="0">
                        <a:effectLst/>
                        <a:latin typeface="Times"/>
                        <a:ea typeface="Times New Roman" panose="02020603050405020304"/>
                        <a:cs typeface="Times New Roman" panose="02020603050405020304"/>
                      </a:endParaRPr>
                    </a:p>
                  </a:txBody>
                  <a:tcPr marL="68580" marR="68580" marT="0" marB="0">
                    <a:solidFill>
                      <a:schemeClr val="bg1"/>
                    </a:solidFill>
                  </a:tcPr>
                </a:tc>
              </a:tr>
              <a:tr h="558062">
                <a:tc>
                  <a:txBody>
                    <a:bodyPr/>
                    <a:lstStyle/>
                    <a:p>
                      <a:pPr algn="ctr">
                        <a:spcBef>
                          <a:spcPts val="300"/>
                        </a:spcBef>
                        <a:spcAft>
                          <a:spcPts val="300"/>
                        </a:spcAft>
                      </a:pPr>
                      <a:r>
                        <a:rPr lang="en-US" sz="1800">
                          <a:effectLst/>
                        </a:rPr>
                        <a:t>193</a:t>
                      </a:r>
                      <a:endParaRPr lang="zh-CN" sz="1800">
                        <a:effectLst/>
                        <a:latin typeface="Times"/>
                        <a:ea typeface="Times New Roman" panose="02020603050405020304"/>
                        <a:cs typeface="Times New Roman" panose="02020603050405020304"/>
                      </a:endParaRPr>
                    </a:p>
                  </a:txBody>
                  <a:tcPr marL="68580" marR="68580" marT="0" marB="0"/>
                </a:tc>
                <a:tc>
                  <a:txBody>
                    <a:bodyPr/>
                    <a:lstStyle/>
                    <a:p>
                      <a:pPr algn="ctr">
                        <a:spcBef>
                          <a:spcPts val="300"/>
                        </a:spcBef>
                        <a:spcAft>
                          <a:spcPts val="300"/>
                        </a:spcAft>
                      </a:pPr>
                      <a:r>
                        <a:rPr lang="en-US" sz="1800">
                          <a:effectLst/>
                        </a:rPr>
                        <a:t>640</a:t>
                      </a:r>
                      <a:endParaRPr lang="zh-CN" sz="1800">
                        <a:effectLst/>
                        <a:latin typeface="Times"/>
                        <a:ea typeface="Times New Roman" panose="02020603050405020304"/>
                        <a:cs typeface="Times New Roman" panose="02020603050405020304"/>
                      </a:endParaRPr>
                    </a:p>
                  </a:txBody>
                  <a:tcPr marL="68580" marR="68580" marT="0" marB="0">
                    <a:solidFill>
                      <a:schemeClr val="bg1"/>
                    </a:solidFill>
                  </a:tcPr>
                </a:tc>
                <a:tc>
                  <a:txBody>
                    <a:bodyPr/>
                    <a:lstStyle/>
                    <a:p>
                      <a:pPr algn="ctr">
                        <a:spcBef>
                          <a:spcPts val="300"/>
                        </a:spcBef>
                        <a:spcAft>
                          <a:spcPts val="300"/>
                        </a:spcAft>
                      </a:pPr>
                      <a:r>
                        <a:rPr lang="en-US" sz="1800" dirty="0">
                          <a:effectLst/>
                        </a:rPr>
                        <a:t>November 2005</a:t>
                      </a:r>
                      <a:endParaRPr lang="zh-CN" sz="1800" dirty="0">
                        <a:effectLst/>
                        <a:latin typeface="Times"/>
                        <a:ea typeface="Times New Roman" panose="02020603050405020304"/>
                        <a:cs typeface="Times New Roman" panose="02020603050405020304"/>
                      </a:endParaRPr>
                    </a:p>
                  </a:txBody>
                  <a:tcPr marL="68580" marR="68580" marT="0" marB="0">
                    <a:solidFill>
                      <a:schemeClr val="bg1"/>
                    </a:solidFill>
                  </a:tcPr>
                </a:tc>
              </a:tr>
              <a:tr h="558062">
                <a:tc>
                  <a:txBody>
                    <a:bodyPr/>
                    <a:lstStyle/>
                    <a:p>
                      <a:pPr algn="ctr">
                        <a:spcBef>
                          <a:spcPts val="300"/>
                        </a:spcBef>
                        <a:spcAft>
                          <a:spcPts val="300"/>
                        </a:spcAft>
                      </a:pPr>
                      <a:r>
                        <a:rPr lang="en-US" sz="1800">
                          <a:effectLst/>
                        </a:rPr>
                        <a:t>232</a:t>
                      </a:r>
                      <a:endParaRPr lang="zh-CN" sz="1800">
                        <a:effectLst/>
                        <a:latin typeface="Times"/>
                        <a:ea typeface="Times New Roman" panose="02020603050405020304"/>
                        <a:cs typeface="Times New Roman" panose="02020603050405020304"/>
                      </a:endParaRPr>
                    </a:p>
                  </a:txBody>
                  <a:tcPr marL="68580" marR="68580" marT="0" marB="0"/>
                </a:tc>
                <a:tc>
                  <a:txBody>
                    <a:bodyPr/>
                    <a:lstStyle/>
                    <a:p>
                      <a:pPr algn="ctr">
                        <a:spcBef>
                          <a:spcPts val="300"/>
                        </a:spcBef>
                        <a:spcAft>
                          <a:spcPts val="300"/>
                        </a:spcAft>
                      </a:pPr>
                      <a:r>
                        <a:rPr lang="en-US" sz="1800" dirty="0">
                          <a:effectLst/>
                        </a:rPr>
                        <a:t>768</a:t>
                      </a:r>
                      <a:endParaRPr lang="zh-CN" sz="1800" dirty="0">
                        <a:effectLst/>
                        <a:latin typeface="Times"/>
                        <a:ea typeface="Times New Roman" panose="02020603050405020304"/>
                        <a:cs typeface="Times New Roman" panose="02020603050405020304"/>
                      </a:endParaRPr>
                    </a:p>
                  </a:txBody>
                  <a:tcPr marL="68580" marR="68580" marT="0" marB="0">
                    <a:solidFill>
                      <a:schemeClr val="bg1"/>
                    </a:solidFill>
                  </a:tcPr>
                </a:tc>
                <a:tc>
                  <a:txBody>
                    <a:bodyPr/>
                    <a:lstStyle/>
                    <a:p>
                      <a:pPr algn="ctr">
                        <a:spcBef>
                          <a:spcPts val="300"/>
                        </a:spcBef>
                        <a:spcAft>
                          <a:spcPts val="300"/>
                        </a:spcAft>
                      </a:pPr>
                      <a:r>
                        <a:rPr lang="en-US" sz="1800" dirty="0">
                          <a:effectLst/>
                        </a:rPr>
                        <a:t>December 2009</a:t>
                      </a:r>
                      <a:endParaRPr lang="zh-CN" sz="1800" dirty="0">
                        <a:effectLst/>
                        <a:latin typeface="Times"/>
                        <a:ea typeface="Times New Roman" panose="02020603050405020304"/>
                        <a:cs typeface="Times New Roman" panose="02020603050405020304"/>
                      </a:endParaRPr>
                    </a:p>
                  </a:txBody>
                  <a:tcPr marL="68580" marR="68580" marT="0" marB="0">
                    <a:solidFill>
                      <a:schemeClr val="bg1"/>
                    </a:solidFill>
                  </a:tcPr>
                </a:tc>
              </a:tr>
            </a:tbl>
          </a:graphicData>
        </a:graphic>
      </p:graphicFrame>
      <p:sp>
        <p:nvSpPr>
          <p:cNvPr id="6" name="Rectangle 3"/>
          <p:cNvSpPr txBox="1">
            <a:spLocks noChangeArrowheads="1"/>
          </p:cNvSpPr>
          <p:nvPr/>
        </p:nvSpPr>
        <p:spPr bwMode="auto">
          <a:xfrm>
            <a:off x="6372200" y="2276882"/>
            <a:ext cx="2376262" cy="2088232"/>
          </a:xfrm>
          <a:prstGeom prst="rect">
            <a:avLst/>
          </a:prstGeom>
          <a:solidFill>
            <a:schemeClr val="bg1"/>
          </a:solidFill>
          <a:ln>
            <a:noFill/>
          </a:ln>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0" lvl="1" indent="0" eaLnBrk="1" hangingPunct="1">
              <a:lnSpc>
                <a:spcPct val="120000"/>
              </a:lnSpc>
              <a:spcBef>
                <a:spcPct val="20000"/>
              </a:spcBef>
              <a:buClr>
                <a:srgbClr val="40458C"/>
              </a:buClr>
              <a:buSzPct val="90000"/>
              <a:buNone/>
            </a:pPr>
            <a:r>
              <a:rPr lang="zh-CN" altLang="en-US" sz="2000" b="1" kern="0" dirty="0">
                <a:solidFill>
                  <a:srgbClr val="000000"/>
                </a:solidFill>
                <a:latin typeface="Tahoma" panose="020B0604030504040204"/>
                <a:ea typeface="宋体" panose="02010600030101010101" pitchFamily="2" charset="-122"/>
              </a:rPr>
              <a:t>左图为因式分解问题的进展情况。</a:t>
            </a:r>
            <a:endParaRPr lang="en-US" altLang="zh-CN" sz="2000" b="1" kern="0" dirty="0">
              <a:solidFill>
                <a:srgbClr val="000000"/>
              </a:solidFill>
              <a:latin typeface="Tahoma" panose="020B0604030504040204"/>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xit" presetSubtype="4" fill="hold" grpId="0" nodeType="withEffect">
                                  <p:stCondLst>
                                    <p:cond delay="0"/>
                                  </p:stCondLst>
                                  <p:childTnLst>
                                    <p:anim calcmode="lin" valueType="num">
                                      <p:cBhvr additive="base">
                                        <p:cTn id="10" dur="500"/>
                                        <p:tgtEl>
                                          <p:spTgt spid="4"/>
                                        </p:tgtEl>
                                        <p:attrNameLst>
                                          <p:attrName>ppt_x</p:attrName>
                                        </p:attrNameLst>
                                      </p:cBhvr>
                                      <p:tavLst>
                                        <p:tav tm="0">
                                          <p:val>
                                            <p:strVal val="ppt_x"/>
                                          </p:val>
                                        </p:tav>
                                        <p:tav tm="100000">
                                          <p:val>
                                            <p:strVal val="ppt_x"/>
                                          </p:val>
                                        </p:tav>
                                      </p:tavLst>
                                    </p:anim>
                                    <p:anim calcmode="lin" valueType="num">
                                      <p:cBhvr additive="base">
                                        <p:cTn id="11" dur="500"/>
                                        <p:tgtEl>
                                          <p:spTgt spid="4"/>
                                        </p:tgtEl>
                                        <p:attrNameLst>
                                          <p:attrName>ppt_y</p:attrName>
                                        </p:attrNameLst>
                                      </p:cBhvr>
                                      <p:tavLst>
                                        <p:tav tm="0">
                                          <p:val>
                                            <p:strVal val="ppt_y"/>
                                          </p:val>
                                        </p:tav>
                                        <p:tav tm="100000">
                                          <p:val>
                                            <p:strVal val="1+ppt_h/2"/>
                                          </p:val>
                                        </p:tav>
                                      </p:tavLst>
                                    </p:anim>
                                    <p:set>
                                      <p:cBhvr>
                                        <p:cTn id="12" dur="1" fill="hold">
                                          <p:stCondLst>
                                            <p:cond delay="499"/>
                                          </p:stCondLst>
                                        </p:cTn>
                                        <p:tgtEl>
                                          <p:spTgt spid="4"/>
                                        </p:tgtEl>
                                        <p:attrNameLst>
                                          <p:attrName>style.visibility</p:attrName>
                                        </p:attrNameLst>
                                      </p:cBhvr>
                                      <p:to>
                                        <p:strVal val="hidden"/>
                                      </p:to>
                                    </p:set>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1+#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par>
                                <p:cTn id="18" presetID="2" presetClass="exit" presetSubtype="4" fill="hold" nodeType="withEffect">
                                  <p:stCondLst>
                                    <p:cond delay="0"/>
                                  </p:stCondLst>
                                  <p:childTnLst>
                                    <p:anim calcmode="lin" valueType="num">
                                      <p:cBhvr additive="base">
                                        <p:cTn id="19" dur="500"/>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0" dur="500"/>
                                        <p:tgtEl>
                                          <p:spTgt spid="4">
                                            <p:txEl>
                                              <p:pRg st="0" end="0"/>
                                            </p:txEl>
                                          </p:spTgt>
                                        </p:tgtEl>
                                        <p:attrNameLst>
                                          <p:attrName>ppt_y</p:attrName>
                                        </p:attrNameLst>
                                      </p:cBhvr>
                                      <p:tavLst>
                                        <p:tav tm="0">
                                          <p:val>
                                            <p:strVal val="ppt_y"/>
                                          </p:val>
                                        </p:tav>
                                        <p:tav tm="100000">
                                          <p:val>
                                            <p:strVal val="1+ppt_h/2"/>
                                          </p:val>
                                        </p:tav>
                                      </p:tavLst>
                                    </p:anim>
                                    <p:set>
                                      <p:cBhvr>
                                        <p:cTn id="21" dur="1" fill="hold">
                                          <p:stCondLst>
                                            <p:cond delay="499"/>
                                          </p:stCondLst>
                                        </p:cTn>
                                        <p:tgtEl>
                                          <p:spTgt spid="4">
                                            <p:txEl>
                                              <p:pRg st="0" end="0"/>
                                            </p:txEl>
                                          </p:spTgt>
                                        </p:tgtEl>
                                        <p:attrNameLst>
                                          <p:attrName>style.visibility</p:attrName>
                                        </p:attrNameLst>
                                      </p:cBhvr>
                                      <p:to>
                                        <p:strVal val="hidden"/>
                                      </p:to>
                                    </p:set>
                                  </p:childTnLst>
                                </p:cTn>
                              </p:par>
                              <p:par>
                                <p:cTn id="22" presetID="2" presetClass="exit" presetSubtype="4" fill="hold" nodeType="withEffect">
                                  <p:stCondLst>
                                    <p:cond delay="0"/>
                                  </p:stCondLst>
                                  <p:childTnLst>
                                    <p:anim calcmode="lin" valueType="num">
                                      <p:cBhvr additive="base">
                                        <p:cTn id="23" dur="500"/>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4" dur="500"/>
                                        <p:tgtEl>
                                          <p:spTgt spid="4">
                                            <p:txEl>
                                              <p:pRg st="1" end="1"/>
                                            </p:txEl>
                                          </p:spTgt>
                                        </p:tgtEl>
                                        <p:attrNameLst>
                                          <p:attrName>ppt_y</p:attrName>
                                        </p:attrNameLst>
                                      </p:cBhvr>
                                      <p:tavLst>
                                        <p:tav tm="0">
                                          <p:val>
                                            <p:strVal val="ppt_y"/>
                                          </p:val>
                                        </p:tav>
                                        <p:tav tm="100000">
                                          <p:val>
                                            <p:strVal val="1+ppt_h/2"/>
                                          </p:val>
                                        </p:tav>
                                      </p:tavLst>
                                    </p:anim>
                                    <p:set>
                                      <p:cBhvr>
                                        <p:cTn id="25" dur="1" fill="hold">
                                          <p:stCondLst>
                                            <p:cond delay="499"/>
                                          </p:stCondLst>
                                        </p:cTn>
                                        <p:tgtEl>
                                          <p:spTgt spid="4">
                                            <p:txEl>
                                              <p:pRg st="1" end="1"/>
                                            </p:txEl>
                                          </p:spTgt>
                                        </p:tgtEl>
                                        <p:attrNameLst>
                                          <p:attrName>style.visibility</p:attrName>
                                        </p:attrNameLst>
                                      </p:cBhvr>
                                      <p:to>
                                        <p:strVal val="hidden"/>
                                      </p:to>
                                    </p:set>
                                  </p:childTnLst>
                                </p:cTn>
                              </p:par>
                              <p:par>
                                <p:cTn id="26" presetID="2" presetClass="exit" presetSubtype="4" fill="hold" nodeType="withEffect">
                                  <p:stCondLst>
                                    <p:cond delay="0"/>
                                  </p:stCondLst>
                                  <p:childTnLst>
                                    <p:anim calcmode="lin" valueType="num">
                                      <p:cBhvr additive="base">
                                        <p:cTn id="27" dur="500"/>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8" dur="500"/>
                                        <p:tgtEl>
                                          <p:spTgt spid="4">
                                            <p:txEl>
                                              <p:pRg st="2" end="2"/>
                                            </p:txEl>
                                          </p:spTgt>
                                        </p:tgtEl>
                                        <p:attrNameLst>
                                          <p:attrName>ppt_y</p:attrName>
                                        </p:attrNameLst>
                                      </p:cBhvr>
                                      <p:tavLst>
                                        <p:tav tm="0">
                                          <p:val>
                                            <p:strVal val="ppt_y"/>
                                          </p:val>
                                        </p:tav>
                                        <p:tav tm="100000">
                                          <p:val>
                                            <p:strVal val="1+ppt_h/2"/>
                                          </p:val>
                                        </p:tav>
                                      </p:tavLst>
                                    </p:anim>
                                    <p:set>
                                      <p:cBhvr>
                                        <p:cTn id="29" dur="1" fill="hold">
                                          <p:stCondLst>
                                            <p:cond delay="499"/>
                                          </p:stCondLst>
                                        </p:cTn>
                                        <p:tgtEl>
                                          <p:spTgt spid="4">
                                            <p:txEl>
                                              <p:pRg st="2" end="2"/>
                                            </p:txEl>
                                          </p:spTgt>
                                        </p:tgtEl>
                                        <p:attrNameLst>
                                          <p:attrName>style.visibility</p:attrName>
                                        </p:attrNameLst>
                                      </p:cBhvr>
                                      <p:to>
                                        <p:strVal val="hidden"/>
                                      </p:to>
                                    </p:set>
                                  </p:childTnLst>
                                </p:cTn>
                              </p:par>
                              <p:par>
                                <p:cTn id="30" presetID="2" presetClass="exit" presetSubtype="4" fill="hold" nodeType="withEffect">
                                  <p:stCondLst>
                                    <p:cond delay="0"/>
                                  </p:stCondLst>
                                  <p:childTnLst>
                                    <p:anim calcmode="lin" valueType="num">
                                      <p:cBhvr additive="base">
                                        <p:cTn id="31" dur="500"/>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2" dur="500"/>
                                        <p:tgtEl>
                                          <p:spTgt spid="4">
                                            <p:txEl>
                                              <p:pRg st="3" end="3"/>
                                            </p:txEl>
                                          </p:spTgt>
                                        </p:tgtEl>
                                        <p:attrNameLst>
                                          <p:attrName>ppt_y</p:attrName>
                                        </p:attrNameLst>
                                      </p:cBhvr>
                                      <p:tavLst>
                                        <p:tav tm="0">
                                          <p:val>
                                            <p:strVal val="ppt_y"/>
                                          </p:val>
                                        </p:tav>
                                        <p:tav tm="100000">
                                          <p:val>
                                            <p:strVal val="1+ppt_h/2"/>
                                          </p:val>
                                        </p:tav>
                                      </p:tavLst>
                                    </p:anim>
                                    <p:set>
                                      <p:cBhvr>
                                        <p:cTn id="33" dur="1" fill="hold">
                                          <p:stCondLst>
                                            <p:cond delay="499"/>
                                          </p:stCondLst>
                                        </p:cTn>
                                        <p:tgtEl>
                                          <p:spTgt spid="4">
                                            <p:txEl>
                                              <p:pRg st="3" end="3"/>
                                            </p:txEl>
                                          </p:spTgt>
                                        </p:tgtEl>
                                        <p:attrNameLst>
                                          <p:attrName>style.visibility</p:attrName>
                                        </p:attrNameLst>
                                      </p:cBhvr>
                                      <p:to>
                                        <p:strVal val="hidden"/>
                                      </p:to>
                                    </p:set>
                                  </p:childTnLst>
                                </p:cTn>
                              </p:par>
                              <p:par>
                                <p:cTn id="34" presetID="2" presetClass="exit" presetSubtype="4" fill="hold" nodeType="withEffect">
                                  <p:stCondLst>
                                    <p:cond delay="0"/>
                                  </p:stCondLst>
                                  <p:childTnLst>
                                    <p:anim calcmode="lin" valueType="num">
                                      <p:cBhvr additive="base">
                                        <p:cTn id="35" dur="500"/>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6" dur="500"/>
                                        <p:tgtEl>
                                          <p:spTgt spid="4">
                                            <p:txEl>
                                              <p:pRg st="4" end="4"/>
                                            </p:txEl>
                                          </p:spTgt>
                                        </p:tgtEl>
                                        <p:attrNameLst>
                                          <p:attrName>ppt_y</p:attrName>
                                        </p:attrNameLst>
                                      </p:cBhvr>
                                      <p:tavLst>
                                        <p:tav tm="0">
                                          <p:val>
                                            <p:strVal val="ppt_y"/>
                                          </p:val>
                                        </p:tav>
                                        <p:tav tm="100000">
                                          <p:val>
                                            <p:strVal val="1+ppt_h/2"/>
                                          </p:val>
                                        </p:tav>
                                      </p:tavLst>
                                    </p:anim>
                                    <p:set>
                                      <p:cBhvr>
                                        <p:cTn id="37" dur="1" fill="hold">
                                          <p:stCondLst>
                                            <p:cond delay="499"/>
                                          </p:stCondLst>
                                        </p:cTn>
                                        <p:tgtEl>
                                          <p:spTgt spid="4">
                                            <p:txEl>
                                              <p:pRg st="4" end="4"/>
                                            </p:txEl>
                                          </p:spTgt>
                                        </p:tgtEl>
                                        <p:attrNameLst>
                                          <p:attrName>style.visibility</p:attrName>
                                        </p:attrNameLst>
                                      </p:cBhvr>
                                      <p:to>
                                        <p:strVal val="hidden"/>
                                      </p:to>
                                    </p:set>
                                  </p:childTnLst>
                                </p:cTn>
                              </p:par>
                              <p:par>
                                <p:cTn id="38" presetID="2" presetClass="exit" presetSubtype="4" fill="hold" nodeType="withEffect">
                                  <p:stCondLst>
                                    <p:cond delay="0"/>
                                  </p:stCondLst>
                                  <p:childTnLst>
                                    <p:anim calcmode="lin" valueType="num">
                                      <p:cBhvr additive="base">
                                        <p:cTn id="39" dur="500"/>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0" dur="500"/>
                                        <p:tgtEl>
                                          <p:spTgt spid="4">
                                            <p:txEl>
                                              <p:pRg st="5" end="5"/>
                                            </p:txEl>
                                          </p:spTgt>
                                        </p:tgtEl>
                                        <p:attrNameLst>
                                          <p:attrName>ppt_y</p:attrName>
                                        </p:attrNameLst>
                                      </p:cBhvr>
                                      <p:tavLst>
                                        <p:tav tm="0">
                                          <p:val>
                                            <p:strVal val="ppt_y"/>
                                          </p:val>
                                        </p:tav>
                                        <p:tav tm="100000">
                                          <p:val>
                                            <p:strVal val="1+ppt_h/2"/>
                                          </p:val>
                                        </p:tav>
                                      </p:tavLst>
                                    </p:anim>
                                    <p:set>
                                      <p:cBhvr>
                                        <p:cTn id="41" dur="1" fill="hold">
                                          <p:stCondLst>
                                            <p:cond delay="499"/>
                                          </p:stCondLst>
                                        </p:cTn>
                                        <p:tgtEl>
                                          <p:spTgt spid="4">
                                            <p:txEl>
                                              <p:pRg st="5" end="5"/>
                                            </p:txEl>
                                          </p:spTgt>
                                        </p:tgtEl>
                                        <p:attrNameLst>
                                          <p:attrName>style.visibility</p:attrName>
                                        </p:attrNameLst>
                                      </p:cBhvr>
                                      <p:to>
                                        <p:strVal val="hidden"/>
                                      </p:to>
                                    </p:set>
                                  </p:childTnLst>
                                </p:cTn>
                              </p:par>
                              <p:par>
                                <p:cTn id="42" presetID="2" presetClass="exit" presetSubtype="4" fill="hold" nodeType="withEffect">
                                  <p:stCondLst>
                                    <p:cond delay="0"/>
                                  </p:stCondLst>
                                  <p:childTnLst>
                                    <p:anim calcmode="lin" valueType="num">
                                      <p:cBhvr additive="base">
                                        <p:cTn id="43" dur="500"/>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4" dur="500"/>
                                        <p:tgtEl>
                                          <p:spTgt spid="4">
                                            <p:txEl>
                                              <p:pRg st="7" end="7"/>
                                            </p:txEl>
                                          </p:spTgt>
                                        </p:tgtEl>
                                        <p:attrNameLst>
                                          <p:attrName>ppt_y</p:attrName>
                                        </p:attrNameLst>
                                      </p:cBhvr>
                                      <p:tavLst>
                                        <p:tav tm="0">
                                          <p:val>
                                            <p:strVal val="ppt_y"/>
                                          </p:val>
                                        </p:tav>
                                        <p:tav tm="100000">
                                          <p:val>
                                            <p:strVal val="1+ppt_h/2"/>
                                          </p:val>
                                        </p:tav>
                                      </p:tavLst>
                                    </p:anim>
                                    <p:set>
                                      <p:cBhvr>
                                        <p:cTn id="45" dur="1" fill="hold">
                                          <p:stCondLst>
                                            <p:cond delay="499"/>
                                          </p:stCondLst>
                                        </p:cTn>
                                        <p:tgtEl>
                                          <p:spTgt spid="4">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P spid="4"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48072"/>
                <a:ext cx="8229600" cy="4941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分解一个</a:t>
                </a:r>
                <a:r>
                  <a:rPr lang="en-US" altLang="zh-CN" sz="2000" b="1" kern="0" dirty="0">
                    <a:solidFill>
                      <a:srgbClr val="000000"/>
                    </a:solidFill>
                    <a:latin typeface="Tahoma" panose="020B0604030504040204"/>
                    <a:ea typeface="宋体" panose="02010600030101010101" pitchFamily="2" charset="-122"/>
                  </a:rPr>
                  <a:t>RSA-1024</a:t>
                </a:r>
                <a:r>
                  <a:rPr lang="zh-CN" altLang="en-US" sz="2000" b="1" kern="0" dirty="0">
                    <a:solidFill>
                      <a:srgbClr val="000000"/>
                    </a:solidFill>
                    <a:latin typeface="Tahoma" panose="020B0604030504040204"/>
                    <a:ea typeface="宋体" panose="02010600030101010101" pitchFamily="2" charset="-122"/>
                  </a:rPr>
                  <a:t>大约比</a:t>
                </a:r>
                <a:r>
                  <a:rPr lang="en-US" altLang="zh-CN" sz="2000" b="1" kern="0" dirty="0">
                    <a:solidFill>
                      <a:srgbClr val="000000"/>
                    </a:solidFill>
                    <a:latin typeface="Tahoma" panose="020B0604030504040204"/>
                    <a:ea typeface="宋体" panose="02010600030101010101" pitchFamily="2" charset="-122"/>
                  </a:rPr>
                  <a:t>RSA-768</a:t>
                </a:r>
                <a:r>
                  <a:rPr lang="zh-CN" altLang="en-US" sz="2000" b="1" kern="0" dirty="0">
                    <a:solidFill>
                      <a:srgbClr val="000000"/>
                    </a:solidFill>
                    <a:latin typeface="Tahoma" panose="020B0604030504040204"/>
                    <a:ea typeface="宋体" panose="02010600030101010101" pitchFamily="2" charset="-122"/>
                  </a:rPr>
                  <a:t>难</a:t>
                </a:r>
                <a:r>
                  <a:rPr lang="en-US" altLang="zh-CN" sz="2000" b="1" kern="0" dirty="0">
                    <a:solidFill>
                      <a:srgbClr val="000000"/>
                    </a:solidFill>
                    <a:latin typeface="Tahoma" panose="020B0604030504040204"/>
                    <a:ea typeface="宋体" panose="02010600030101010101" pitchFamily="2" charset="-122"/>
                  </a:rPr>
                  <a:t>1000</a:t>
                </a:r>
                <a:r>
                  <a:rPr lang="zh-CN" altLang="en-US" sz="2000" b="1" kern="0" dirty="0">
                    <a:solidFill>
                      <a:srgbClr val="000000"/>
                    </a:solidFill>
                    <a:latin typeface="Tahoma" panose="020B0604030504040204"/>
                    <a:ea typeface="宋体" panose="02010600030101010101" pitchFamily="2" charset="-122"/>
                  </a:rPr>
                  <a:t>倍。因此，有理由相信</a:t>
                </a:r>
                <a:r>
                  <a:rPr lang="en-US" altLang="zh-CN" sz="2000" b="1" kern="0" dirty="0">
                    <a:solidFill>
                      <a:srgbClr val="000000"/>
                    </a:solidFill>
                    <a:latin typeface="Tahoma" panose="020B0604030504040204"/>
                    <a:ea typeface="宋体" panose="02010600030101010101" pitchFamily="2" charset="-122"/>
                  </a:rPr>
                  <a:t>RSA-1024</a:t>
                </a:r>
                <a:r>
                  <a:rPr lang="zh-CN" altLang="en-US" sz="2000" b="1" kern="0" dirty="0">
                    <a:solidFill>
                      <a:srgbClr val="000000"/>
                    </a:solidFill>
                    <a:latin typeface="Tahoma" panose="020B0604030504040204"/>
                    <a:ea typeface="宋体" panose="02010600030101010101" pitchFamily="2" charset="-122"/>
                  </a:rPr>
                  <a:t>在十年内（从</a:t>
                </a:r>
                <a:r>
                  <a:rPr lang="en-US" altLang="zh-CN" sz="2000" b="1" kern="0" dirty="0">
                    <a:solidFill>
                      <a:srgbClr val="000000"/>
                    </a:solidFill>
                    <a:latin typeface="Tahoma" panose="020B0604030504040204"/>
                    <a:ea typeface="宋体" panose="02010600030101010101" pitchFamily="2" charset="-122"/>
                  </a:rPr>
                  <a:t>2010</a:t>
                </a:r>
                <a:r>
                  <a:rPr lang="zh-CN" altLang="en-US" sz="2000" b="1" kern="0" dirty="0">
                    <a:solidFill>
                      <a:srgbClr val="000000"/>
                    </a:solidFill>
                    <a:latin typeface="Tahoma" panose="020B0604030504040204"/>
                    <a:ea typeface="宋体" panose="02010600030101010101" pitchFamily="2" charset="-122"/>
                  </a:rPr>
                  <a:t>年算起）被攻破。</a:t>
                </a:r>
                <a:endParaRPr lang="en-US" altLang="zh-CN" sz="2000" b="1" kern="0" dirty="0">
                  <a:solidFill>
                    <a:srgbClr val="000000"/>
                  </a:solidFill>
                  <a:latin typeface="Tahoma" panose="020B0604030504040204"/>
                  <a:ea typeface="宋体" panose="02010600030101010101" pitchFamily="2" charset="-122"/>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lang="zh-CN" altLang="en-US" sz="2400" kern="0" dirty="0">
                    <a:solidFill>
                      <a:srgbClr val="40458C"/>
                    </a:solidFill>
                    <a:latin typeface="+mn-ea"/>
                  </a:rPr>
                  <a:t>为了防止很容易的分解</a:t>
                </a:r>
                <a:r>
                  <a:rPr lang="en-US" altLang="zh-CN" sz="2400" kern="0" dirty="0">
                    <a:solidFill>
                      <a:srgbClr val="40458C"/>
                    </a:solidFill>
                    <a:latin typeface="+mn-ea"/>
                  </a:rPr>
                  <a:t>n</a:t>
                </a:r>
                <a:r>
                  <a:rPr lang="zh-CN" altLang="en-US" sz="2400" kern="0" dirty="0">
                    <a:solidFill>
                      <a:srgbClr val="40458C"/>
                    </a:solidFill>
                    <a:latin typeface="+mn-ea"/>
                  </a:rPr>
                  <a:t>，</a:t>
                </a:r>
                <a:r>
                  <a:rPr lang="en-US" altLang="zh-CN" sz="2400" kern="0" dirty="0">
                    <a:solidFill>
                      <a:srgbClr val="40458C"/>
                    </a:solidFill>
                    <a:latin typeface="+mn-ea"/>
                  </a:rPr>
                  <a:t>RSA</a:t>
                </a:r>
                <a:r>
                  <a:rPr lang="zh-CN" altLang="en-US" sz="2400" kern="0" dirty="0">
                    <a:solidFill>
                      <a:srgbClr val="40458C"/>
                    </a:solidFill>
                    <a:latin typeface="+mn-ea"/>
                  </a:rPr>
                  <a:t>算法建议</a:t>
                </a:r>
                <a:r>
                  <a:rPr lang="en-US" altLang="zh-CN" sz="2400" kern="0" dirty="0">
                    <a:solidFill>
                      <a:srgbClr val="40458C"/>
                    </a:solidFill>
                    <a:latin typeface="+mn-ea"/>
                  </a:rPr>
                  <a:t>p</a:t>
                </a:r>
                <a:r>
                  <a:rPr lang="zh-CN" altLang="en-US" sz="2400" kern="0" dirty="0">
                    <a:solidFill>
                      <a:srgbClr val="40458C"/>
                    </a:solidFill>
                    <a:latin typeface="+mn-ea"/>
                  </a:rPr>
                  <a:t>和</a:t>
                </a:r>
                <a:r>
                  <a:rPr lang="en-US" altLang="zh-CN" sz="2400" kern="0" dirty="0">
                    <a:solidFill>
                      <a:srgbClr val="40458C"/>
                    </a:solidFill>
                    <a:latin typeface="+mn-ea"/>
                  </a:rPr>
                  <a:t>q</a:t>
                </a:r>
                <a:r>
                  <a:rPr lang="zh-CN" altLang="en-US" sz="2400" kern="0" dirty="0">
                    <a:solidFill>
                      <a:srgbClr val="40458C"/>
                    </a:solidFill>
                    <a:latin typeface="+mn-ea"/>
                  </a:rPr>
                  <a:t>还应满足下列限制：</a:t>
                </a:r>
                <a:endParaRPr lang="en-US" altLang="zh-CN" sz="2400" kern="0" dirty="0">
                  <a:solidFill>
                    <a:srgbClr val="40458C"/>
                  </a:solidFill>
                  <a:latin typeface="+mn-ea"/>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latin typeface="Tahoma" panose="020B0604030504040204"/>
                    <a:ea typeface="宋体" panose="02010600030101010101" pitchFamily="2" charset="-122"/>
                  </a:rPr>
                  <a:t>P</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q</a:t>
                </a:r>
                <a:r>
                  <a:rPr lang="zh-CN" altLang="en-US" sz="2000" b="1" kern="0" dirty="0">
                    <a:solidFill>
                      <a:srgbClr val="000000"/>
                    </a:solidFill>
                    <a:latin typeface="Tahoma" panose="020B0604030504040204"/>
                    <a:ea typeface="宋体" panose="02010600030101010101" pitchFamily="2" charset="-122"/>
                  </a:rPr>
                  <a:t>的长度应仅相差几位。这样对于</a:t>
                </a:r>
                <a:r>
                  <a:rPr lang="en-US" altLang="zh-CN" sz="2000" b="1" kern="0" dirty="0">
                    <a:solidFill>
                      <a:srgbClr val="000000"/>
                    </a:solidFill>
                    <a:latin typeface="Tahoma" panose="020B0604030504040204"/>
                    <a:ea typeface="宋体" panose="02010600030101010101" pitchFamily="2" charset="-122"/>
                  </a:rPr>
                  <a:t>1024</a:t>
                </a:r>
                <a:r>
                  <a:rPr lang="zh-CN" altLang="en-US" sz="2000" b="1" kern="0" dirty="0">
                    <a:solidFill>
                      <a:srgbClr val="000000"/>
                    </a:solidFill>
                    <a:latin typeface="Tahoma" panose="020B0604030504040204"/>
                    <a:ea typeface="宋体" panose="02010600030101010101" pitchFamily="2" charset="-122"/>
                  </a:rPr>
                  <a:t>位（</a:t>
                </a:r>
                <a:r>
                  <a:rPr lang="en-US" altLang="zh-CN" sz="2000" b="1" kern="0" dirty="0">
                    <a:solidFill>
                      <a:srgbClr val="000000"/>
                    </a:solidFill>
                    <a:latin typeface="Tahoma" panose="020B0604030504040204"/>
                    <a:ea typeface="宋体" panose="02010600030101010101" pitchFamily="2" charset="-122"/>
                  </a:rPr>
                  <a:t>309</a:t>
                </a:r>
                <a:r>
                  <a:rPr lang="zh-CN" altLang="en-US" sz="2000" b="1" kern="0" dirty="0">
                    <a:solidFill>
                      <a:srgbClr val="000000"/>
                    </a:solidFill>
                    <a:latin typeface="Tahoma" panose="020B0604030504040204"/>
                    <a:ea typeface="宋体" panose="02010600030101010101" pitchFamily="2" charset="-122"/>
                  </a:rPr>
                  <a:t>个十进制位）的秘钥而言，</a:t>
                </a:r>
                <a:r>
                  <a:rPr lang="en-US" altLang="zh-CN" sz="2000" b="1" kern="0" dirty="0">
                    <a:solidFill>
                      <a:srgbClr val="000000"/>
                    </a:solidFill>
                    <a:latin typeface="Tahoma" panose="020B0604030504040204"/>
                    <a:ea typeface="宋体" panose="02010600030101010101" pitchFamily="2" charset="-122"/>
                  </a:rPr>
                  <a:t>p</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q</a:t>
                </a:r>
                <a:r>
                  <a:rPr lang="zh-CN" altLang="en-US" sz="2000" b="1" kern="0" dirty="0">
                    <a:solidFill>
                      <a:srgbClr val="000000"/>
                    </a:solidFill>
                    <a:latin typeface="Tahoma" panose="020B0604030504040204"/>
                    <a:ea typeface="宋体" panose="02010600030101010101" pitchFamily="2" charset="-122"/>
                  </a:rPr>
                  <a:t>都应约在</a:t>
                </a:r>
                <a14:m>
                  <m:oMath xmlns:m="http://schemas.openxmlformats.org/officeDocument/2006/math">
                    <m:sSup>
                      <m:sSupPr>
                        <m:ctrlPr>
                          <a:rPr lang="en-US" altLang="zh-CN" sz="2000" b="1" i="1" kern="0" smtClea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pitchFamily="18" charset="0"/>
                            <a:ea typeface="宋体" panose="02010600030101010101" pitchFamily="2" charset="-122"/>
                          </a:rPr>
                          <m:t>𝟏𝟎</m:t>
                        </m:r>
                      </m:e>
                      <m:sup>
                        <m:r>
                          <a:rPr lang="en-US" altLang="zh-CN" sz="2000" b="1" i="1" kern="0" smtClean="0">
                            <a:solidFill>
                              <a:srgbClr val="000000"/>
                            </a:solidFill>
                            <a:latin typeface="Cambria Math" panose="02040503050406030204" pitchFamily="18" charset="0"/>
                            <a:ea typeface="宋体" panose="02010600030101010101" pitchFamily="2" charset="-122"/>
                          </a:rPr>
                          <m:t>𝟕𝟓</m:t>
                        </m:r>
                      </m:sup>
                    </m:sSup>
                    <m:r>
                      <a:rPr lang="en-US" altLang="zh-CN" sz="2000" b="1" i="1" kern="0" smtClean="0">
                        <a:solidFill>
                          <a:srgbClr val="000000"/>
                        </a:solidFill>
                        <a:latin typeface="Cambria Math" panose="02040503050406030204" pitchFamily="18" charset="0"/>
                        <a:ea typeface="Cambria Math" panose="02040503050406030204" pitchFamily="18" charset="0"/>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pitchFamily="18" charset="0"/>
                            <a:ea typeface="宋体" panose="02010600030101010101" pitchFamily="2" charset="-122"/>
                          </a:rPr>
                          <m:t>𝟏𝟎</m:t>
                        </m:r>
                      </m:e>
                      <m:sup>
                        <m:r>
                          <a:rPr lang="en-US" altLang="zh-CN" sz="2000" b="1" i="1" kern="0" smtClean="0">
                            <a:solidFill>
                              <a:srgbClr val="000000"/>
                            </a:solidFill>
                            <a:latin typeface="Cambria Math" panose="02040503050406030204" pitchFamily="18" charset="0"/>
                            <a:ea typeface="宋体" panose="02010600030101010101" pitchFamily="2" charset="-122"/>
                          </a:rPr>
                          <m:t>𝟏𝟎𝟎</m:t>
                        </m:r>
                      </m:sup>
                    </m:sSup>
                  </m:oMath>
                </a14:m>
                <a:r>
                  <a:rPr lang="zh-CN" altLang="en-US" sz="2000" b="1" kern="0" dirty="0">
                    <a:solidFill>
                      <a:srgbClr val="000000"/>
                    </a:solidFill>
                    <a:latin typeface="Tahoma" panose="020B0604030504040204"/>
                    <a:ea typeface="宋体" panose="02010600030101010101" pitchFamily="2" charset="-122"/>
                  </a:rPr>
                  <a:t>之间。</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latin typeface="Tahoma" panose="020B0604030504040204"/>
                    <a:ea typeface="宋体" panose="02010600030101010101" pitchFamily="2" charset="-122"/>
                  </a:rPr>
                  <a:t>p-1</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q-1</a:t>
                </a:r>
                <a:r>
                  <a:rPr lang="zh-CN" altLang="en-US" sz="2000" b="1" kern="0" dirty="0">
                    <a:solidFill>
                      <a:srgbClr val="000000"/>
                    </a:solidFill>
                    <a:latin typeface="Tahoma" panose="020B0604030504040204"/>
                    <a:ea typeface="宋体" panose="02010600030101010101" pitchFamily="2" charset="-122"/>
                  </a:rPr>
                  <a:t>）都应有一个大的素因子。</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err="1">
                    <a:solidFill>
                      <a:srgbClr val="000000"/>
                    </a:solidFill>
                    <a:latin typeface="Tahoma" panose="020B0604030504040204"/>
                    <a:ea typeface="宋体" panose="02010600030101010101" pitchFamily="2" charset="-122"/>
                  </a:rPr>
                  <a:t>gcd</a:t>
                </a:r>
                <a:r>
                  <a:rPr lang="en-US" altLang="zh-CN" sz="2000" b="1" kern="0" dirty="0">
                    <a:solidFill>
                      <a:srgbClr val="000000"/>
                    </a:solidFill>
                    <a:latin typeface="Tahoma" panose="020B0604030504040204"/>
                    <a:ea typeface="宋体" panose="02010600030101010101" pitchFamily="2" charset="-122"/>
                  </a:rPr>
                  <a:t>(p-1,q-1)</a:t>
                </a:r>
                <a:r>
                  <a:rPr lang="zh-CN" altLang="en-US" sz="2000" b="1" kern="0" dirty="0">
                    <a:solidFill>
                      <a:srgbClr val="000000"/>
                    </a:solidFill>
                    <a:latin typeface="Tahoma" panose="020B0604030504040204"/>
                    <a:ea typeface="宋体" panose="02010600030101010101" pitchFamily="2" charset="-122"/>
                  </a:rPr>
                  <a:t>应该较小。</a:t>
                </a: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48072"/>
                <a:ext cx="8229600" cy="4941168"/>
              </a:xfrm>
              <a:prstGeom prst="rect">
                <a:avLst/>
              </a:prstGeom>
              <a:blipFill rotWithShape="1">
                <a:blip r:embed="rId1"/>
                <a:stretch>
                  <a:fillRect l="-2" t="-8" r="2" b="1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7308304" y="0"/>
            <a:ext cx="18297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9.2 RSA</a:t>
            </a:r>
            <a:r>
              <a:rPr lang="zh-CN" altLang="en-US" sz="2000" dirty="0">
                <a:solidFill>
                  <a:srgbClr val="4F56AD"/>
                </a:solidFill>
                <a:latin typeface="黑体" panose="02010609060101010101" pitchFamily="49" charset="-122"/>
              </a:rPr>
              <a:t>算法</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548680"/>
            <a:ext cx="8229600" cy="5904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lang="zh-CN" altLang="en-US" sz="2400" kern="0" dirty="0">
                <a:solidFill>
                  <a:srgbClr val="40458C"/>
                </a:solidFill>
                <a:latin typeface="+mn-ea"/>
              </a:rPr>
              <a:t>计时攻击：</a:t>
            </a:r>
            <a:endParaRPr lang="en-US" altLang="zh-CN" sz="2400" b="1" kern="0" dirty="0">
              <a:solidFill>
                <a:srgbClr val="000000"/>
              </a:solidFill>
              <a:latin typeface="+mn-ea"/>
            </a:endParaRPr>
          </a:p>
          <a:p>
            <a:pPr marL="1082675" lvl="2" indent="-457200" eaLnBrk="1" hangingPunct="1">
              <a:lnSpc>
                <a:spcPct val="130000"/>
              </a:lnSpc>
              <a:spcBef>
                <a:spcPts val="12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攻击者可以通过记录计算机</a:t>
            </a:r>
            <a:r>
              <a:rPr lang="zh-CN" altLang="en-US" sz="2000" b="1" kern="0" dirty="0">
                <a:solidFill>
                  <a:srgbClr val="0070C0"/>
                </a:solidFill>
                <a:latin typeface="Tahoma" panose="020B0604030504040204"/>
                <a:ea typeface="宋体" panose="02010600030101010101" pitchFamily="2" charset="-122"/>
              </a:rPr>
              <a:t>解密消息</a:t>
            </a:r>
            <a:r>
              <a:rPr lang="zh-CN" altLang="en-US" sz="2000" b="1" kern="0" dirty="0">
                <a:solidFill>
                  <a:srgbClr val="000000"/>
                </a:solidFill>
                <a:latin typeface="Tahoma" panose="020B0604030504040204"/>
                <a:ea typeface="宋体" panose="02010600030101010101" pitchFamily="2" charset="-122"/>
              </a:rPr>
              <a:t>所用的时间来确定私钥。</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ts val="1200"/>
              </a:spcBef>
              <a:buClr>
                <a:srgbClr val="4768F5"/>
              </a:buClr>
              <a:buSzPct val="60000"/>
              <a:buFont typeface="Wingdings" panose="05000000000000000000" pitchFamily="2" charset="2"/>
              <a:buChar char="q"/>
            </a:pPr>
            <a:r>
              <a:rPr lang="zh-CN" altLang="en-US" sz="2000" b="1" kern="0" dirty="0">
                <a:latin typeface="Tahoma" panose="020B0604030504040204"/>
                <a:ea typeface="宋体" panose="02010600030101010101" pitchFamily="2" charset="-122"/>
              </a:rPr>
              <a:t>计时攻击类似于窃贼通过观察他人转动保险柜拨号盘的时间长短来猜测密码。</a:t>
            </a:r>
            <a:endParaRPr lang="en-US" altLang="zh-CN" sz="2000" b="1" kern="0" dirty="0">
              <a:latin typeface="Tahoma" panose="020B0604030504040204"/>
              <a:ea typeface="宋体" panose="02010600030101010101" pitchFamily="2" charset="-122"/>
            </a:endParaRPr>
          </a:p>
          <a:p>
            <a:pPr marL="1082675" lvl="2" indent="-457200" eaLnBrk="1" hangingPunct="1">
              <a:lnSpc>
                <a:spcPct val="130000"/>
              </a:lnSpc>
              <a:spcBef>
                <a:spcPts val="12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计时攻击不仅可以用于攻击</a:t>
            </a:r>
            <a:r>
              <a:rPr lang="en-US" altLang="zh-CN" sz="2000" b="1" kern="0" dirty="0">
                <a:solidFill>
                  <a:srgbClr val="000000"/>
                </a:solidFill>
                <a:latin typeface="Tahoma" panose="020B0604030504040204"/>
                <a:ea typeface="宋体" panose="02010600030101010101" pitchFamily="2" charset="-122"/>
              </a:rPr>
              <a:t>RSA</a:t>
            </a:r>
            <a:r>
              <a:rPr lang="zh-CN" altLang="en-US" sz="2000" b="1" kern="0" dirty="0">
                <a:solidFill>
                  <a:srgbClr val="000000"/>
                </a:solidFill>
                <a:latin typeface="Tahoma" panose="020B0604030504040204"/>
                <a:ea typeface="宋体" panose="02010600030101010101" pitchFamily="2" charset="-122"/>
              </a:rPr>
              <a:t>，而且也可以用于攻击其他的公钥系统，由于这种攻击的完全不可预知性以及它依赖于密文，所以计时攻击具有很大的威胁。</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ts val="12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计时攻击可以攻击任何</a:t>
            </a:r>
            <a:r>
              <a:rPr lang="zh-CN" altLang="en-US" sz="2000" b="1" kern="0" dirty="0">
                <a:solidFill>
                  <a:srgbClr val="0070C0"/>
                </a:solidFill>
                <a:latin typeface="Tahoma" panose="020B0604030504040204"/>
                <a:ea typeface="宋体" panose="02010600030101010101" pitchFamily="2" charset="-122"/>
              </a:rPr>
              <a:t>运行时间不固定</a:t>
            </a:r>
            <a:r>
              <a:rPr lang="zh-CN" altLang="en-US" sz="2000" b="1" kern="0" dirty="0">
                <a:solidFill>
                  <a:srgbClr val="000000"/>
                </a:solidFill>
                <a:latin typeface="Tahoma" panose="020B0604030504040204"/>
                <a:ea typeface="宋体" panose="02010600030101010101" pitchFamily="2" charset="-122"/>
              </a:rPr>
              <a:t>的算法。</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7308304" y="0"/>
            <a:ext cx="18297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9.2 RSA</a:t>
            </a:r>
            <a:r>
              <a:rPr lang="zh-CN" altLang="en-US" sz="2000" dirty="0">
                <a:solidFill>
                  <a:srgbClr val="4F56AD"/>
                </a:solidFill>
                <a:latin typeface="黑体" panose="02010609060101010101" pitchFamily="49" charset="-122"/>
              </a:rPr>
              <a:t>算法</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20688"/>
                <a:ext cx="8229600" cy="568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271780" lvl="1" indent="-271780" eaLnBrk="1" hangingPunct="1">
                  <a:lnSpc>
                    <a:spcPct val="120000"/>
                  </a:lnSpc>
                  <a:spcBef>
                    <a:spcPct val="20000"/>
                  </a:spcBef>
                  <a:buClr>
                    <a:srgbClr val="40458C"/>
                  </a:buClr>
                  <a:buSzPct val="90000"/>
                  <a:buFont typeface="Wingdings" panose="05000000000000000000" pitchFamily="2" charset="2"/>
                  <a:buChar char="Ø"/>
                </a:pPr>
                <a:r>
                  <a:rPr lang="zh-CN" altLang="en-US" sz="2000" kern="0" dirty="0">
                    <a:solidFill>
                      <a:srgbClr val="40458C"/>
                    </a:solidFill>
                    <a:latin typeface="+mn-ea"/>
                  </a:rPr>
                  <a:t>计时攻击：</a:t>
                </a:r>
                <a:endParaRPr lang="en-US" altLang="zh-CN" sz="2000" b="1" kern="0" dirty="0">
                  <a:solidFill>
                    <a:srgbClr val="000000"/>
                  </a:solidFill>
                  <a:latin typeface="+mn-ea"/>
                </a:endParaRPr>
              </a:p>
              <a:p>
                <a:pPr marL="457200" lvl="2" indent="-457200" eaLnBrk="1" hangingPunct="1">
                  <a:lnSpc>
                    <a:spcPct val="130000"/>
                  </a:lnSpc>
                  <a:spcBef>
                    <a:spcPts val="1200"/>
                  </a:spcBef>
                  <a:buClr>
                    <a:srgbClr val="4768F5"/>
                  </a:buClr>
                  <a:buFont typeface="Wingdings" panose="05000000000000000000" pitchFamily="2" charset="2"/>
                  <a:buChar char="Ø"/>
                </a:pPr>
                <a:r>
                  <a:rPr lang="zh-CN" altLang="en-US" sz="2000" b="1" kern="0" dirty="0">
                    <a:solidFill>
                      <a:srgbClr val="000000"/>
                    </a:solidFill>
                    <a:latin typeface="Tahoma" panose="020B0604030504040204"/>
                    <a:ea typeface="宋体" panose="02010600030101010101" pitchFamily="2" charset="-122"/>
                  </a:rPr>
                  <a:t>模幂运算是通过一位一位来实现的，每次迭代执行一次模乘运算，若该位为</a:t>
                </a:r>
                <a:r>
                  <a:rPr lang="en-US" altLang="zh-CN" sz="2000" b="1" kern="0" dirty="0">
                    <a:solidFill>
                      <a:srgbClr val="000000"/>
                    </a:solidFill>
                    <a:latin typeface="Tahoma" panose="020B0604030504040204"/>
                    <a:ea typeface="宋体" panose="02010600030101010101" pitchFamily="2" charset="-122"/>
                  </a:rPr>
                  <a:t>1</a:t>
                </a:r>
                <a:r>
                  <a:rPr lang="zh-CN" altLang="en-US" sz="2000" b="1" kern="0" dirty="0">
                    <a:solidFill>
                      <a:srgbClr val="000000"/>
                    </a:solidFill>
                    <a:latin typeface="Tahoma" panose="020B0604030504040204"/>
                    <a:ea typeface="宋体" panose="02010600030101010101" pitchFamily="2" charset="-122"/>
                  </a:rPr>
                  <a:t>，则还需要再执行一次模乘运算。</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ts val="12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计时攻击从最左边位</a:t>
                </a:r>
                <a14:m>
                  <m:oMath xmlns:m="http://schemas.openxmlformats.org/officeDocument/2006/math">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𝒃</m:t>
                        </m:r>
                      </m:e>
                      <m:sub>
                        <m:r>
                          <a:rPr lang="en-US" altLang="zh-CN" sz="2000" b="1" i="1" kern="0" smtClean="0">
                            <a:solidFill>
                              <a:srgbClr val="000000"/>
                            </a:solidFill>
                            <a:latin typeface="Cambria Math" panose="02040503050406030204"/>
                            <a:ea typeface="宋体" panose="02010600030101010101" pitchFamily="2" charset="-122"/>
                          </a:rPr>
                          <m:t>𝒌</m:t>
                        </m:r>
                      </m:sub>
                    </m:sSub>
                  </m:oMath>
                </a14:m>
                <a:r>
                  <a:rPr lang="zh-CN" altLang="en-US" sz="2000" b="1" kern="0" dirty="0">
                    <a:solidFill>
                      <a:srgbClr val="000000"/>
                    </a:solidFill>
                    <a:latin typeface="Tahoma" panose="020B0604030504040204"/>
                    <a:ea typeface="宋体" panose="02010600030101010101" pitchFamily="2" charset="-122"/>
                  </a:rPr>
                  <a:t>开始，一位一位的进行的。</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ts val="12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假设攻击者已知前面的</a:t>
                </a:r>
                <a:r>
                  <a:rPr lang="en-US" altLang="zh-CN" sz="2000" b="1" kern="0" dirty="0">
                    <a:solidFill>
                      <a:srgbClr val="000000"/>
                    </a:solidFill>
                    <a:latin typeface="Tahoma" panose="020B0604030504040204"/>
                    <a:ea typeface="宋体" panose="02010600030101010101" pitchFamily="2" charset="-122"/>
                  </a:rPr>
                  <a:t>j</a:t>
                </a:r>
                <a:r>
                  <a:rPr lang="zh-CN" altLang="en-US" sz="2000" b="1" kern="0" dirty="0">
                    <a:solidFill>
                      <a:srgbClr val="000000"/>
                    </a:solidFill>
                    <a:latin typeface="Tahoma" panose="020B0604030504040204"/>
                    <a:ea typeface="宋体" panose="02010600030101010101" pitchFamily="2" charset="-122"/>
                  </a:rPr>
                  <a:t>位，则对给定的密文，攻击者可以完成</a:t>
                </a:r>
                <a:r>
                  <a:rPr lang="en-US" altLang="zh-CN" sz="2000" b="1" kern="0" dirty="0">
                    <a:solidFill>
                      <a:srgbClr val="000000"/>
                    </a:solidFill>
                    <a:latin typeface="Tahoma" panose="020B0604030504040204"/>
                    <a:ea typeface="宋体" panose="02010600030101010101" pitchFamily="2" charset="-122"/>
                  </a:rPr>
                  <a:t>for</a:t>
                </a:r>
                <a:r>
                  <a:rPr lang="zh-CN" altLang="en-US" sz="2000" b="1" kern="0" dirty="0">
                    <a:solidFill>
                      <a:srgbClr val="000000"/>
                    </a:solidFill>
                    <a:latin typeface="Tahoma" panose="020B0604030504040204"/>
                    <a:ea typeface="宋体" panose="02010600030101010101" pitchFamily="2" charset="-122"/>
                  </a:rPr>
                  <a:t>循环的前</a:t>
                </a:r>
                <a:r>
                  <a:rPr lang="en-US" altLang="zh-CN" sz="2000" b="1" kern="0" dirty="0">
                    <a:solidFill>
                      <a:srgbClr val="000000"/>
                    </a:solidFill>
                    <a:latin typeface="Tahoma" panose="020B0604030504040204"/>
                    <a:ea typeface="宋体" panose="02010600030101010101" pitchFamily="2" charset="-122"/>
                  </a:rPr>
                  <a:t>j</a:t>
                </a:r>
                <a:r>
                  <a:rPr lang="zh-CN" altLang="en-US" sz="2000" b="1" kern="0" dirty="0">
                    <a:solidFill>
                      <a:srgbClr val="000000"/>
                    </a:solidFill>
                    <a:latin typeface="Tahoma" panose="020B0604030504040204"/>
                    <a:ea typeface="宋体" panose="02010600030101010101" pitchFamily="2" charset="-122"/>
                  </a:rPr>
                  <a:t>次迭代，其后的操作依赖于未知的指数位。</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ts val="12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若该位为</a:t>
                </a:r>
                <a:r>
                  <a:rPr lang="en-US" altLang="zh-CN" sz="2000" b="1" kern="0" dirty="0">
                    <a:solidFill>
                      <a:srgbClr val="000000"/>
                    </a:solidFill>
                    <a:latin typeface="Tahoma" panose="020B0604030504040204"/>
                    <a:ea typeface="宋体" panose="02010600030101010101" pitchFamily="2" charset="-122"/>
                  </a:rPr>
                  <a:t>1</a:t>
                </a:r>
                <a:r>
                  <a:rPr lang="zh-CN" altLang="en-US" sz="2000" b="1" kern="0" dirty="0">
                    <a:solidFill>
                      <a:srgbClr val="000000"/>
                    </a:solidFill>
                    <a:latin typeface="Tahoma" panose="020B0604030504040204"/>
                    <a:ea typeface="宋体" panose="02010600030101010101" pitchFamily="2" charset="-122"/>
                  </a:rPr>
                  <a:t>，则要执行</a:t>
                </a:r>
                <a:r>
                  <a:rPr lang="en-US" altLang="zh-CN" sz="2000" b="1" kern="0" dirty="0">
                    <a:solidFill>
                      <a:srgbClr val="000000"/>
                    </a:solidFill>
                    <a:latin typeface="Tahoma" panose="020B0604030504040204"/>
                    <a:ea typeface="宋体" panose="02010600030101010101" pitchFamily="2" charset="-122"/>
                  </a:rPr>
                  <a:t>d←(</a:t>
                </a:r>
                <a:r>
                  <a:rPr lang="en-US" altLang="zh-CN" sz="2000" b="1" kern="0" dirty="0" err="1">
                    <a:solidFill>
                      <a:srgbClr val="000000"/>
                    </a:solidFill>
                    <a:latin typeface="Tahoma" panose="020B0604030504040204"/>
                    <a:ea typeface="宋体" panose="02010600030101010101" pitchFamily="2" charset="-122"/>
                  </a:rPr>
                  <a:t>d×a</a:t>
                </a:r>
                <a:r>
                  <a:rPr lang="en-US" altLang="zh-CN" sz="2000" b="1" kern="0" dirty="0">
                    <a:solidFill>
                      <a:srgbClr val="000000"/>
                    </a:solidFill>
                    <a:latin typeface="Tahoma" panose="020B0604030504040204"/>
                    <a:ea typeface="宋体" panose="02010600030101010101" pitchFamily="2" charset="-122"/>
                  </a:rPr>
                  <a:t>) mod n</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20688"/>
                <a:ext cx="8229600" cy="5688632"/>
              </a:xfrm>
              <a:prstGeom prst="rect">
                <a:avLst/>
              </a:prstGeom>
              <a:blipFill rotWithShape="1">
                <a:blip r:embed="rId1"/>
                <a:stretch>
                  <a:fillRect l="-2" t="-5" r="2" b="1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7308304" y="0"/>
            <a:ext cx="18297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9.2 RSA</a:t>
            </a:r>
            <a:r>
              <a:rPr lang="zh-CN" altLang="en-US" sz="2000" dirty="0">
                <a:solidFill>
                  <a:srgbClr val="4F56AD"/>
                </a:solidFill>
                <a:latin typeface="黑体" panose="02010609060101010101" pitchFamily="49" charset="-122"/>
              </a:rPr>
              <a:t>算法</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620688"/>
            <a:ext cx="8229600" cy="568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ts val="1200"/>
              </a:spcBef>
              <a:buClr>
                <a:srgbClr val="4768F5"/>
              </a:buClr>
              <a:buFont typeface="Wingdings" panose="05000000000000000000" pitchFamily="2" charset="2"/>
              <a:buChar char="Ø"/>
            </a:pPr>
            <a:r>
              <a:rPr lang="zh-CN" altLang="en-US" sz="2000" b="1" kern="0" dirty="0">
                <a:solidFill>
                  <a:srgbClr val="000000"/>
                </a:solidFill>
                <a:latin typeface="Tahoma" panose="020B0604030504040204"/>
                <a:ea typeface="宋体" panose="02010600030101010101" pitchFamily="2" charset="-122"/>
              </a:rPr>
              <a:t>在大多数情况下，模乘运算</a:t>
            </a:r>
            <a:r>
              <a:rPr lang="en-US" altLang="zh-CN" sz="2000" b="1" kern="0" dirty="0">
                <a:solidFill>
                  <a:srgbClr val="000000"/>
                </a:solidFill>
                <a:latin typeface="Tahoma" panose="020B0604030504040204"/>
                <a:ea typeface="宋体" panose="02010600030101010101" pitchFamily="2" charset="-122"/>
              </a:rPr>
              <a:t>(d←(</a:t>
            </a:r>
            <a:r>
              <a:rPr lang="en-US" altLang="zh-CN" sz="2000" b="1" kern="0" dirty="0" err="1">
                <a:solidFill>
                  <a:srgbClr val="000000"/>
                </a:solidFill>
                <a:latin typeface="Tahoma" panose="020B0604030504040204"/>
                <a:ea typeface="宋体" panose="02010600030101010101" pitchFamily="2" charset="-122"/>
              </a:rPr>
              <a:t>d×a</a:t>
            </a:r>
            <a:r>
              <a:rPr lang="en-US" altLang="zh-CN" sz="2000" b="1" kern="0" dirty="0">
                <a:solidFill>
                  <a:srgbClr val="000000"/>
                </a:solidFill>
                <a:latin typeface="Tahoma" panose="020B0604030504040204"/>
                <a:ea typeface="宋体" panose="02010600030101010101" pitchFamily="2" charset="-122"/>
              </a:rPr>
              <a:t>) mod n)</a:t>
            </a:r>
            <a:r>
              <a:rPr lang="zh-CN" altLang="en-US" sz="2000" b="1" kern="0" dirty="0">
                <a:solidFill>
                  <a:srgbClr val="000000"/>
                </a:solidFill>
                <a:latin typeface="Tahoma" panose="020B0604030504040204"/>
                <a:ea typeface="宋体" panose="02010600030101010101" pitchFamily="2" charset="-122"/>
              </a:rPr>
              <a:t>执行效率差距不大，但是有些</a:t>
            </a:r>
            <a:r>
              <a:rPr lang="en-US" altLang="zh-CN" sz="2000" b="1" kern="0" dirty="0">
                <a:solidFill>
                  <a:srgbClr val="000000"/>
                </a:solidFill>
                <a:latin typeface="Tahoma" panose="020B0604030504040204"/>
                <a:ea typeface="宋体" panose="02010600030101010101" pitchFamily="2" charset="-122"/>
              </a:rPr>
              <a:t>a</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d</a:t>
            </a:r>
            <a:r>
              <a:rPr lang="zh-CN" altLang="en-US" sz="2000" b="1" kern="0" dirty="0">
                <a:solidFill>
                  <a:srgbClr val="000000"/>
                </a:solidFill>
                <a:latin typeface="Tahoma" panose="020B0604030504040204"/>
                <a:ea typeface="宋体" panose="02010600030101010101" pitchFamily="2" charset="-122"/>
              </a:rPr>
              <a:t>的值，模乘运算的执行速度异常慢：</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ts val="12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 如果攻击者知道是哪些值，若攻击者观察到解密算法的执行总是很慢，则可认为该位为</a:t>
            </a:r>
            <a:r>
              <a:rPr lang="en-US" altLang="zh-CN" sz="2000" b="1" kern="0" dirty="0">
                <a:solidFill>
                  <a:srgbClr val="000000"/>
                </a:solidFill>
                <a:latin typeface="Tahoma" panose="020B0604030504040204"/>
                <a:ea typeface="宋体" panose="02010600030101010101" pitchFamily="2" charset="-122"/>
              </a:rPr>
              <a:t>1</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ts val="12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若攻击者多次观察到整个算法的执行都很快，则可认为该位为</a:t>
            </a:r>
            <a:r>
              <a:rPr lang="en-US" altLang="zh-CN" sz="2000" b="1" kern="0" dirty="0">
                <a:solidFill>
                  <a:srgbClr val="000000"/>
                </a:solidFill>
                <a:latin typeface="Tahoma" panose="020B0604030504040204"/>
                <a:ea typeface="宋体" panose="02010600030101010101" pitchFamily="2" charset="-122"/>
              </a:rPr>
              <a:t>0</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7308304" y="0"/>
            <a:ext cx="18297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9.2 RSA</a:t>
            </a:r>
            <a:r>
              <a:rPr lang="zh-CN" altLang="en-US" sz="2000" dirty="0">
                <a:solidFill>
                  <a:srgbClr val="4F56AD"/>
                </a:solidFill>
                <a:latin typeface="黑体" panose="02010609060101010101" pitchFamily="49" charset="-122"/>
              </a:rPr>
              <a:t>算法</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764704"/>
                <a:ext cx="8229600" cy="4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361950" lvl="2" indent="-342900" eaLnBrk="1" hangingPunct="1">
                  <a:lnSpc>
                    <a:spcPct val="130000"/>
                  </a:lnSpc>
                  <a:spcBef>
                    <a:spcPct val="20000"/>
                  </a:spcBef>
                  <a:buClr>
                    <a:srgbClr val="4768F5"/>
                  </a:buClr>
                  <a:buFont typeface="Wingdings" panose="05000000000000000000" pitchFamily="2" charset="2"/>
                  <a:buChar char="Ø"/>
                </a:pPr>
                <a:r>
                  <a:rPr lang="zh-CN" altLang="en-US" sz="2000" b="1" kern="0" dirty="0">
                    <a:solidFill>
                      <a:srgbClr val="000000"/>
                    </a:solidFill>
                    <a:latin typeface="Tahoma" panose="020B0604030504040204"/>
                    <a:ea typeface="宋体" panose="02010600030101010101" pitchFamily="2" charset="-122"/>
                  </a:rPr>
                  <a:t>尽管计时攻击会造成严重的威胁，但是有一些简单可行的解决方法。包括：</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dirty="0">
                    <a:solidFill>
                      <a:srgbClr val="FF0000"/>
                    </a:solidFill>
                    <a:ea typeface="宋体" panose="02010600030101010101" pitchFamily="2" charset="-122"/>
                  </a:rPr>
                  <a:t>不变的幂运算时间：</a:t>
                </a:r>
                <a:r>
                  <a:rPr lang="zh-CN" altLang="en-US" sz="2000" b="1" kern="0" dirty="0">
                    <a:solidFill>
                      <a:srgbClr val="000000"/>
                    </a:solidFill>
                    <a:latin typeface="Tahoma" panose="020B0604030504040204"/>
                    <a:ea typeface="宋体" panose="02010600030101010101" pitchFamily="2" charset="-122"/>
                  </a:rPr>
                  <a:t>保证所有的幂运算在返回结果前执行的时间都相同。这种方法虽然很简单，但会降低算法的性能。</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dirty="0">
                    <a:solidFill>
                      <a:srgbClr val="FF0000"/>
                    </a:solidFill>
                    <a:ea typeface="宋体" panose="02010600030101010101" pitchFamily="2" charset="-122"/>
                  </a:rPr>
                  <a:t>随机延时：</a:t>
                </a:r>
                <a:r>
                  <a:rPr lang="zh-CN" altLang="en-US" sz="2000" b="1" kern="0" dirty="0">
                    <a:solidFill>
                      <a:srgbClr val="000000"/>
                    </a:solidFill>
                    <a:latin typeface="Tahoma" panose="020B0604030504040204"/>
                    <a:ea typeface="宋体" panose="02010600030101010101" pitchFamily="2" charset="-122"/>
                  </a:rPr>
                  <a:t>通过在求幂算法中加入随机延时来迷惑计时攻击者可提高性能，但可以通过收集额外的观察数据来抵消随机延时。</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dirty="0">
                    <a:solidFill>
                      <a:srgbClr val="FF0000"/>
                    </a:solidFill>
                    <a:ea typeface="宋体" panose="02010600030101010101" pitchFamily="2" charset="-122"/>
                  </a:rPr>
                  <a:t>隐藏：</a:t>
                </a:r>
                <a:r>
                  <a:rPr lang="zh-CN" altLang="en-US" sz="2000" b="1" kern="0" dirty="0">
                    <a:solidFill>
                      <a:srgbClr val="000000"/>
                    </a:solidFill>
                    <a:latin typeface="Tahoma" panose="020B0604030504040204"/>
                    <a:ea typeface="宋体" panose="02010600030101010101" pitchFamily="2" charset="-122"/>
                  </a:rPr>
                  <a:t>在执行幂运算之前先将密文乘上一个随机数，这一过程可使攻击者不知道计算机正在处理的是密文的哪些位，这样可防止攻击者一位一位的进行分析。</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RSA</a:t>
                </a:r>
                <a:r>
                  <a:rPr lang="zh-CN" altLang="en-US" sz="2000" b="1" kern="0" dirty="0">
                    <a:solidFill>
                      <a:srgbClr val="000000"/>
                    </a:solidFill>
                    <a:latin typeface="Tahoma" panose="020B0604030504040204"/>
                    <a:ea typeface="宋体" panose="02010600030101010101" pitchFamily="2" charset="-122"/>
                  </a:rPr>
                  <a:t>数据安全公司使用了隐藏方法，该方法比传统方法的运算性能降低了</a:t>
                </a:r>
                <a14:m>
                  <m:oMath xmlns:m="http://schemas.openxmlformats.org/officeDocument/2006/math">
                    <m:r>
                      <a:rPr lang="en-US" altLang="zh-CN" sz="2000" b="1" i="1" kern="0" dirty="0" smtClean="0">
                        <a:solidFill>
                          <a:srgbClr val="000000"/>
                        </a:solidFill>
                        <a:latin typeface="Cambria Math" panose="02040503050406030204" pitchFamily="18" charset="0"/>
                        <a:ea typeface="宋体" panose="02010600030101010101" pitchFamily="2" charset="-122"/>
                      </a:rPr>
                      <m:t>𝟐</m:t>
                    </m:r>
                    <m:r>
                      <a:rPr lang="en-US" altLang="zh-CN" sz="2000" b="1" i="1" kern="0" dirty="0" smtClean="0">
                        <a:solidFill>
                          <a:srgbClr val="000000"/>
                        </a:solidFill>
                        <a:latin typeface="Cambria Math" panose="02040503050406030204" pitchFamily="18" charset="0"/>
                        <a:ea typeface="Cambria Math" panose="02040503050406030204" pitchFamily="18" charset="0"/>
                      </a:rPr>
                      <m:t>%~</m:t>
                    </m:r>
                    <m:r>
                      <a:rPr lang="en-US" altLang="zh-CN" sz="2000" b="1" i="1" kern="0" dirty="0" smtClean="0">
                        <a:solidFill>
                          <a:srgbClr val="000000"/>
                        </a:solidFill>
                        <a:latin typeface="Cambria Math" panose="02040503050406030204" pitchFamily="18" charset="0"/>
                        <a:ea typeface="宋体" panose="02010600030101010101" pitchFamily="2" charset="-122"/>
                      </a:rPr>
                      <m:t>𝟏𝟎</m:t>
                    </m:r>
                    <m:r>
                      <a:rPr lang="en-US" altLang="zh-CN" sz="2000" b="1" i="1" kern="0" dirty="0" smtClean="0">
                        <a:solidFill>
                          <a:srgbClr val="000000"/>
                        </a:solidFill>
                        <a:latin typeface="Cambria Math" panose="02040503050406030204" pitchFamily="18" charset="0"/>
                        <a:ea typeface="宋体" panose="02010600030101010101" pitchFamily="2" charset="-122"/>
                      </a:rPr>
                      <m:t>%</m:t>
                    </m:r>
                  </m:oMath>
                </a14:m>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764704"/>
                <a:ext cx="8229600" cy="4392488"/>
              </a:xfrm>
              <a:prstGeom prst="rect">
                <a:avLst/>
              </a:prstGeom>
              <a:blipFill rotWithShape="1">
                <a:blip r:embed="rId1"/>
                <a:stretch>
                  <a:fillRect l="-2" t="-4" r="-1117" b="-58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7308304" y="0"/>
            <a:ext cx="18297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9.2 RSA</a:t>
            </a:r>
            <a:r>
              <a:rPr lang="zh-CN" altLang="en-US" sz="2000" dirty="0">
                <a:solidFill>
                  <a:srgbClr val="4F56AD"/>
                </a:solidFill>
                <a:latin typeface="黑体" panose="02010609060101010101" pitchFamily="49" charset="-122"/>
              </a:rPr>
              <a:t>算法</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500063" y="836712"/>
            <a:ext cx="8229600" cy="5026297"/>
          </a:xfrm>
        </p:spPr>
        <p:txBody>
          <a:bodyPr/>
          <a:lstStyle/>
          <a:p>
            <a:pPr marL="802005" lvl="2" indent="-457200" eaLnBrk="1" hangingPunct="1">
              <a:lnSpc>
                <a:spcPct val="130000"/>
              </a:lnSpc>
              <a:spcBef>
                <a:spcPct val="20000"/>
              </a:spcBef>
              <a:buClr>
                <a:srgbClr val="4768F5"/>
              </a:buClr>
              <a:buSzPct val="60000"/>
              <a:buFont typeface="Wingdings" panose="05000000000000000000" pitchFamily="2" charset="2"/>
              <a:buChar char="q"/>
            </a:pPr>
            <a:r>
              <a:rPr kumimoji="1" lang="en-US" altLang="zh-CN" b="1" kern="0" dirty="0">
                <a:solidFill>
                  <a:srgbClr val="000000"/>
                </a:solidFill>
                <a:latin typeface="Tahoma" panose="020B0604030504040204"/>
                <a:ea typeface="宋体" panose="02010600030101010101" pitchFamily="2" charset="-122"/>
              </a:rPr>
              <a:t>3.</a:t>
            </a:r>
            <a:r>
              <a:rPr kumimoji="1" lang="zh-CN" altLang="en-US" b="1" kern="0" dirty="0">
                <a:solidFill>
                  <a:srgbClr val="000000"/>
                </a:solidFill>
                <a:latin typeface="Tahoma" panose="020B0604030504040204"/>
                <a:ea typeface="宋体" panose="02010600030101010101" pitchFamily="2" charset="-122"/>
              </a:rPr>
              <a:t>用公钥密码实现密钥分配则非常简单</a:t>
            </a:r>
            <a:r>
              <a:rPr kumimoji="1" lang="en-US" altLang="zh-CN" b="1" kern="0" dirty="0">
                <a:solidFill>
                  <a:srgbClr val="000000"/>
                </a:solidFill>
                <a:latin typeface="Tahoma" panose="020B0604030504040204"/>
                <a:ea typeface="宋体" panose="02010600030101010101" pitchFamily="2" charset="-122"/>
              </a:rPr>
              <a:t>(</a:t>
            </a:r>
            <a:r>
              <a:rPr kumimoji="1" lang="zh-CN" altLang="en-US" b="1" kern="0" dirty="0">
                <a:solidFill>
                  <a:srgbClr val="000000"/>
                </a:solidFill>
                <a:latin typeface="Tahoma" panose="020B0604030504040204"/>
                <a:ea typeface="宋体" panose="02010600030101010101" pitchFamily="2" charset="-122"/>
              </a:rPr>
              <a:t>传统密码中与密钥分配中心的会话是一件一场麻烦的事情</a:t>
            </a:r>
            <a:r>
              <a:rPr kumimoji="1" lang="en-US" altLang="zh-CN" b="1" kern="0" dirty="0">
                <a:solidFill>
                  <a:srgbClr val="000000"/>
                </a:solidFill>
                <a:latin typeface="Tahoma" panose="020B0604030504040204"/>
                <a:ea typeface="宋体" panose="02010600030101010101" pitchFamily="2" charset="-122"/>
              </a:rPr>
              <a:t>)</a:t>
            </a:r>
            <a:r>
              <a:rPr kumimoji="1" lang="zh-CN" altLang="en-US" b="1" kern="0" dirty="0">
                <a:solidFill>
                  <a:srgbClr val="000000"/>
                </a:solidFill>
                <a:latin typeface="Tahoma" panose="020B0604030504040204"/>
                <a:ea typeface="宋体" panose="02010600030101010101" pitchFamily="2" charset="-122"/>
              </a:rPr>
              <a:t>。</a:t>
            </a:r>
            <a:endParaRPr kumimoji="1" lang="en-US" altLang="zh-CN" b="1" kern="0" dirty="0">
              <a:solidFill>
                <a:srgbClr val="000000"/>
              </a:solidFill>
              <a:latin typeface="Tahoma" panose="020B0604030504040204"/>
              <a:ea typeface="宋体" panose="02010600030101010101" pitchFamily="2" charset="-122"/>
            </a:endParaRPr>
          </a:p>
          <a:p>
            <a:pPr marL="897255" lvl="2" indent="0" eaLnBrk="1" hangingPunct="1">
              <a:lnSpc>
                <a:spcPct val="130000"/>
              </a:lnSpc>
              <a:spcBef>
                <a:spcPct val="20000"/>
              </a:spcBef>
              <a:buClr>
                <a:srgbClr val="4768F5"/>
              </a:buClr>
              <a:buSzPct val="60000"/>
              <a:buNone/>
            </a:pPr>
            <a:r>
              <a:rPr kumimoji="1" lang="zh-CN" altLang="en-US" sz="1800" b="1" kern="0" dirty="0">
                <a:solidFill>
                  <a:srgbClr val="000000"/>
                </a:solidFill>
                <a:latin typeface="Tahoma" panose="020B0604030504040204"/>
                <a:ea typeface="宋体" panose="02010600030101010101" pitchFamily="2" charset="-122"/>
              </a:rPr>
              <a:t>事实上，使用公钥密码也要某种形式的协议，该协议通常包含一个中心代理，并且它所包含的处理过程既不比传统密码中的那些过程更简单，也不比之更有效。</a:t>
            </a:r>
            <a:endParaRPr kumimoji="1" lang="en-US" altLang="zh-CN" sz="18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5508104" y="0"/>
            <a:ext cx="36299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eaLnBrk="1" fontAlgn="auto" hangingPunct="1">
              <a:spcAft>
                <a:spcPts val="0"/>
              </a:spcAft>
              <a:defRPr/>
            </a:pPr>
            <a:r>
              <a:rPr lang="zh-CN" altLang="en-US" sz="2000" dirty="0">
                <a:solidFill>
                  <a:srgbClr val="0070C0"/>
                </a:solidFill>
              </a:rPr>
              <a:t>第九章 </a:t>
            </a:r>
            <a:r>
              <a:rPr lang="en-US" altLang="zh-CN" sz="2000" dirty="0">
                <a:solidFill>
                  <a:srgbClr val="0070C0"/>
                </a:solidFill>
              </a:rPr>
              <a:t>– </a:t>
            </a:r>
            <a:r>
              <a:rPr lang="zh-CN" altLang="en-US" sz="2000" dirty="0">
                <a:solidFill>
                  <a:srgbClr val="0070C0"/>
                </a:solidFill>
              </a:rPr>
              <a:t>公钥密码学与</a:t>
            </a:r>
            <a:r>
              <a:rPr lang="en-US" altLang="zh-CN" sz="2000" dirty="0">
                <a:solidFill>
                  <a:srgbClr val="0070C0"/>
                </a:solidFill>
              </a:rPr>
              <a:t>RSA</a:t>
            </a:r>
            <a:endParaRPr lang="en-AU" altLang="zh-CN" sz="2000" dirty="0">
              <a:solidFill>
                <a:srgbClr val="0070C0"/>
              </a:solidFill>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980728"/>
            <a:ext cx="8229600"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271780" lvl="1" indent="-271780" eaLnBrk="1" hangingPunct="1">
              <a:lnSpc>
                <a:spcPct val="120000"/>
              </a:lnSpc>
              <a:spcBef>
                <a:spcPct val="20000"/>
              </a:spcBef>
              <a:buClr>
                <a:srgbClr val="40458C"/>
              </a:buClr>
              <a:buSzPct val="90000"/>
              <a:buFont typeface="Wingdings" panose="05000000000000000000" pitchFamily="2" charset="2"/>
              <a:buChar char="Ø"/>
            </a:pPr>
            <a:r>
              <a:rPr lang="zh-CN" altLang="en-US" sz="2000" kern="0" dirty="0">
                <a:solidFill>
                  <a:srgbClr val="40458C"/>
                </a:solidFill>
                <a:latin typeface="+mn-ea"/>
              </a:rPr>
              <a:t>基于故障的攻击：</a:t>
            </a:r>
            <a:endParaRPr lang="en-US" altLang="zh-CN" sz="2000" b="1" kern="0" dirty="0">
              <a:solidFill>
                <a:srgbClr val="000000"/>
              </a:solidFill>
              <a:latin typeface="+mn-ea"/>
            </a:endParaRPr>
          </a:p>
          <a:p>
            <a:pPr marL="80200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这种方法是对正在产生签名的处理器进行攻击。这种攻击通过减少处理器的输入电功率，以在签名计算中引入故障。故障导致软件产生无效签名，然后攻击者通过分析恢复出密钥。</a:t>
            </a:r>
            <a:endParaRPr lang="en-US" altLang="zh-CN" sz="2000" b="1" kern="0" dirty="0">
              <a:solidFill>
                <a:srgbClr val="000000"/>
              </a:solidFill>
              <a:latin typeface="Tahoma" panose="020B0604030504040204"/>
              <a:ea typeface="宋体" panose="02010600030101010101" pitchFamily="2" charset="-122"/>
            </a:endParaRPr>
          </a:p>
          <a:p>
            <a:pPr marL="80200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利用商业通用微处理器，提取</a:t>
            </a:r>
            <a:r>
              <a:rPr lang="en-US" altLang="zh-CN" sz="2000" b="1" kern="0" dirty="0">
                <a:solidFill>
                  <a:srgbClr val="000000"/>
                </a:solidFill>
                <a:latin typeface="Tahoma" panose="020B0604030504040204"/>
                <a:ea typeface="宋体" panose="02010600030101010101" pitchFamily="2" charset="-122"/>
              </a:rPr>
              <a:t>1024</a:t>
            </a:r>
            <a:r>
              <a:rPr lang="zh-CN" altLang="en-US" sz="2000" b="1" kern="0" dirty="0">
                <a:solidFill>
                  <a:srgbClr val="000000"/>
                </a:solidFill>
                <a:latin typeface="Tahoma" panose="020B0604030504040204"/>
                <a:ea typeface="宋体" panose="02010600030101010101" pitchFamily="2" charset="-122"/>
              </a:rPr>
              <a:t>位</a:t>
            </a:r>
            <a:r>
              <a:rPr lang="en-US" altLang="zh-CN" sz="2000" b="1" kern="0" dirty="0">
                <a:solidFill>
                  <a:srgbClr val="000000"/>
                </a:solidFill>
                <a:latin typeface="Tahoma" panose="020B0604030504040204"/>
                <a:ea typeface="宋体" panose="02010600030101010101" pitchFamily="2" charset="-122"/>
              </a:rPr>
              <a:t>RSA</a:t>
            </a:r>
            <a:r>
              <a:rPr lang="zh-CN" altLang="en-US" sz="2000" b="1" kern="0" dirty="0">
                <a:solidFill>
                  <a:srgbClr val="000000"/>
                </a:solidFill>
                <a:latin typeface="Tahoma" panose="020B0604030504040204"/>
                <a:ea typeface="宋体" panose="02010600030101010101" pitchFamily="2" charset="-122"/>
              </a:rPr>
              <a:t>私钥大约需要</a:t>
            </a:r>
            <a:r>
              <a:rPr lang="en-US" altLang="zh-CN" sz="2000" b="1" kern="0" dirty="0">
                <a:solidFill>
                  <a:srgbClr val="000000"/>
                </a:solidFill>
                <a:latin typeface="Tahoma" panose="020B0604030504040204"/>
                <a:ea typeface="宋体" panose="02010600030101010101" pitchFamily="2" charset="-122"/>
              </a:rPr>
              <a:t>100</a:t>
            </a:r>
            <a:r>
              <a:rPr lang="zh-CN" altLang="en-US" sz="2000" b="1" kern="0" dirty="0">
                <a:solidFill>
                  <a:srgbClr val="000000"/>
                </a:solidFill>
                <a:latin typeface="Tahoma" panose="020B0604030504040204"/>
                <a:ea typeface="宋体" panose="02010600030101010101" pitchFamily="2" charset="-122"/>
              </a:rPr>
              <a:t>小时。</a:t>
            </a:r>
            <a:endParaRPr lang="en-US" altLang="zh-CN" sz="2000" b="1" kern="0" dirty="0">
              <a:solidFill>
                <a:srgbClr val="000000"/>
              </a:solidFill>
              <a:latin typeface="Tahoma" panose="020B0604030504040204"/>
              <a:ea typeface="宋体" panose="02010600030101010101" pitchFamily="2" charset="-122"/>
            </a:endParaRPr>
          </a:p>
          <a:p>
            <a:pPr marL="80200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这种攻击值得关注，但还没有对</a:t>
            </a:r>
            <a:r>
              <a:rPr lang="en-US" altLang="zh-CN" sz="2000" b="1" kern="0" dirty="0">
                <a:solidFill>
                  <a:srgbClr val="000000"/>
                </a:solidFill>
                <a:latin typeface="Tahoma" panose="020B0604030504040204"/>
                <a:ea typeface="宋体" panose="02010600030101010101" pitchFamily="2" charset="-122"/>
              </a:rPr>
              <a:t>RSA</a:t>
            </a:r>
            <a:r>
              <a:rPr lang="zh-CN" altLang="en-US" sz="2000" b="1" kern="0" dirty="0">
                <a:solidFill>
                  <a:srgbClr val="000000"/>
                </a:solidFill>
                <a:latin typeface="Tahoma" panose="020B0604030504040204"/>
                <a:ea typeface="宋体" panose="02010600030101010101" pitchFamily="2" charset="-122"/>
              </a:rPr>
              <a:t>构成严重的威胁。因为它需要攻击者能够物理接触目标机器并且能够直接控制处理器的输入电功率。</a:t>
            </a: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7308304" y="0"/>
            <a:ext cx="18297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9.2 RSA</a:t>
            </a:r>
            <a:r>
              <a:rPr lang="zh-CN" altLang="en-US" sz="2000" dirty="0">
                <a:solidFill>
                  <a:srgbClr val="4F56AD"/>
                </a:solidFill>
                <a:latin typeface="黑体" panose="02010609060101010101" pitchFamily="49" charset="-122"/>
              </a:rPr>
              <a:t>算法</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827584" y="634082"/>
                <a:ext cx="7776864" cy="5819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271780" lvl="1" indent="-271780" eaLnBrk="1" hangingPunct="1">
                  <a:lnSpc>
                    <a:spcPct val="120000"/>
                  </a:lnSpc>
                  <a:spcBef>
                    <a:spcPct val="20000"/>
                  </a:spcBef>
                  <a:buClr>
                    <a:srgbClr val="40458C"/>
                  </a:buClr>
                  <a:buSzPct val="90000"/>
                  <a:buFont typeface="Wingdings" panose="05000000000000000000" pitchFamily="2" charset="2"/>
                  <a:buChar char="Ø"/>
                </a:pPr>
                <a:r>
                  <a:rPr lang="zh-CN" altLang="en-US" sz="2000" kern="0" dirty="0">
                    <a:solidFill>
                      <a:srgbClr val="40458C"/>
                    </a:solidFill>
                    <a:latin typeface="+mn-ea"/>
                  </a:rPr>
                  <a:t>选择密文攻击：</a:t>
                </a:r>
                <a:endParaRPr lang="en-US" altLang="zh-CN" sz="2000" b="1" kern="0" dirty="0">
                  <a:solidFill>
                    <a:srgbClr val="000000"/>
                  </a:solidFill>
                  <a:latin typeface="+mn-ea"/>
                </a:endParaRPr>
              </a:p>
              <a:p>
                <a:pPr marL="625475" lvl="2" indent="0" eaLnBrk="1" hangingPunct="1">
                  <a:lnSpc>
                    <a:spcPct val="130000"/>
                  </a:lnSpc>
                  <a:spcBef>
                    <a:spcPct val="20000"/>
                  </a:spcBef>
                  <a:buClr>
                    <a:srgbClr val="4768F5"/>
                  </a:buClr>
                  <a:buSzPct val="60000"/>
                  <a:buNone/>
                </a:pPr>
                <a:r>
                  <a:rPr lang="zh-CN" altLang="en-US" sz="2000" b="1" kern="0" dirty="0">
                    <a:solidFill>
                      <a:srgbClr val="000000"/>
                    </a:solidFill>
                    <a:latin typeface="Tahoma" panose="020B0604030504040204"/>
                    <a:ea typeface="宋体" panose="02010600030101010101" pitchFamily="2" charset="-122"/>
                  </a:rPr>
                  <a:t>基本的</a:t>
                </a:r>
                <a:r>
                  <a:rPr lang="en-US" altLang="zh-CN" sz="2000" b="1" kern="0" dirty="0">
                    <a:solidFill>
                      <a:srgbClr val="000000"/>
                    </a:solidFill>
                    <a:latin typeface="Tahoma" panose="020B0604030504040204"/>
                    <a:ea typeface="宋体" panose="02010600030101010101" pitchFamily="2" charset="-122"/>
                  </a:rPr>
                  <a:t>RSA</a:t>
                </a:r>
                <a:r>
                  <a:rPr lang="zh-CN" altLang="en-US" sz="2000" b="1" kern="0" dirty="0">
                    <a:solidFill>
                      <a:srgbClr val="000000"/>
                    </a:solidFill>
                    <a:latin typeface="Tahoma" panose="020B0604030504040204"/>
                    <a:ea typeface="宋体" panose="02010600030101010101" pitchFamily="2" charset="-122"/>
                  </a:rPr>
                  <a:t>算法易受选择密文攻击</a:t>
                </a:r>
                <a:r>
                  <a:rPr lang="en-US" altLang="zh-CN" sz="2000" b="1" kern="0" dirty="0">
                    <a:solidFill>
                      <a:srgbClr val="000000"/>
                    </a:solidFill>
                    <a:latin typeface="Tahoma" panose="020B0604030504040204"/>
                    <a:ea typeface="宋体" panose="02010600030101010101" pitchFamily="2" charset="-122"/>
                  </a:rPr>
                  <a:t>(CCA)</a:t>
                </a:r>
                <a:r>
                  <a:rPr lang="zh-CN" altLang="en-US" sz="2000" b="1" kern="0" dirty="0">
                    <a:solidFill>
                      <a:srgbClr val="000000"/>
                    </a:solidFill>
                    <a:latin typeface="Tahoma" panose="020B0604030504040204"/>
                    <a:ea typeface="宋体" panose="02010600030101010101" pitchFamily="2" charset="-122"/>
                  </a:rPr>
                  <a:t>：攻击者选择一些密文，并获得相应的明文，这些明文是利用目标对象的私钥解密获得的。</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latin typeface="Tahoma" panose="020B0604030504040204"/>
                    <a:ea typeface="宋体" panose="02010600030101010101" pitchFamily="2" charset="-122"/>
                  </a:rPr>
                  <a:t>CCA</a:t>
                </a:r>
                <a:r>
                  <a:rPr lang="zh-CN" altLang="en-US" sz="2000" b="1" kern="0" dirty="0">
                    <a:solidFill>
                      <a:srgbClr val="000000"/>
                    </a:solidFill>
                    <a:latin typeface="Tahoma" panose="020B0604030504040204"/>
                    <a:ea typeface="宋体" panose="02010600030101010101" pitchFamily="2" charset="-122"/>
                  </a:rPr>
                  <a:t>攻击使用的</a:t>
                </a:r>
                <a:r>
                  <a:rPr lang="en-US" altLang="zh-CN" sz="2000" b="1" kern="0" dirty="0">
                    <a:solidFill>
                      <a:srgbClr val="000000"/>
                    </a:solidFill>
                    <a:latin typeface="Tahoma" panose="020B0604030504040204"/>
                    <a:ea typeface="宋体" panose="02010600030101010101" pitchFamily="2" charset="-122"/>
                  </a:rPr>
                  <a:t>RSA</a:t>
                </a:r>
                <a:r>
                  <a:rPr lang="zh-CN" altLang="en-US" sz="2000" b="1" kern="0" dirty="0">
                    <a:solidFill>
                      <a:srgbClr val="000000"/>
                    </a:solidFill>
                    <a:latin typeface="Tahoma" panose="020B0604030504040204"/>
                    <a:ea typeface="宋体" panose="02010600030101010101" pitchFamily="2" charset="-122"/>
                  </a:rPr>
                  <a:t>的如下性质：</a:t>
                </a:r>
                <a:endParaRPr lang="en-US" altLang="zh-CN" sz="2000" b="1" kern="0" dirty="0">
                  <a:solidFill>
                    <a:srgbClr val="000000"/>
                  </a:solidFill>
                  <a:latin typeface="Tahoma" panose="020B0604030504040204"/>
                  <a:ea typeface="宋体" panose="02010600030101010101" pitchFamily="2" charset="-122"/>
                </a:endParaRPr>
              </a:p>
              <a:p>
                <a:pPr marL="625475" lvl="2" indent="0" algn="ctr" eaLnBrk="1" hangingPunct="1">
                  <a:lnSpc>
                    <a:spcPct val="130000"/>
                  </a:lnSpc>
                  <a:spcBef>
                    <a:spcPct val="20000"/>
                  </a:spcBef>
                  <a:buClr>
                    <a:srgbClr val="4768F5"/>
                  </a:buClr>
                  <a:buSzPct val="60000"/>
                  <a:buNone/>
                </a:pPr>
                <a14:m>
                  <m:oMath xmlns:m="http://schemas.openxmlformats.org/officeDocument/2006/math">
                    <m:r>
                      <a:rPr lang="en-US" altLang="zh-CN" sz="2000" b="1" i="1" kern="0" smtClean="0">
                        <a:solidFill>
                          <a:srgbClr val="000000"/>
                        </a:solidFill>
                        <a:latin typeface="Cambria Math" panose="02040503050406030204" pitchFamily="18" charset="0"/>
                        <a:ea typeface="宋体" panose="02010600030101010101" pitchFamily="2" charset="-122"/>
                      </a:rPr>
                      <m:t>𝑬</m:t>
                    </m:r>
                    <m:d>
                      <m:dPr>
                        <m:ctrlPr>
                          <a:rPr lang="en-US" altLang="zh-CN" sz="2000" b="1" i="1" kern="0" smtClean="0">
                            <a:solidFill>
                              <a:srgbClr val="000000"/>
                            </a:solidFill>
                            <a:latin typeface="Cambria Math" panose="02040503050406030204" pitchFamily="18" charset="0"/>
                            <a:ea typeface="宋体" panose="02010600030101010101" pitchFamily="2" charset="-122"/>
                          </a:rPr>
                        </m:ctrlPr>
                      </m:dPr>
                      <m:e>
                        <m:r>
                          <a:rPr lang="en-US" altLang="zh-CN" sz="2000" b="1" i="1" kern="0" smtClean="0">
                            <a:solidFill>
                              <a:srgbClr val="000000"/>
                            </a:solidFill>
                            <a:latin typeface="Cambria Math" panose="02040503050406030204" pitchFamily="18" charset="0"/>
                            <a:ea typeface="宋体" panose="02010600030101010101" pitchFamily="2" charset="-122"/>
                          </a:rPr>
                          <m:t>𝑷𝑼</m:t>
                        </m:r>
                        <m:r>
                          <a:rPr lang="en-US" altLang="zh-CN" sz="2000" b="1" i="1" kern="0" smtClean="0">
                            <a:solidFill>
                              <a:srgbClr val="000000"/>
                            </a:solidFill>
                            <a:latin typeface="Cambria Math" panose="02040503050406030204" pitchFamily="18" charset="0"/>
                            <a:ea typeface="宋体" panose="02010600030101010101" pitchFamily="2" charset="-122"/>
                          </a:rPr>
                          <m:t>,</m:t>
                        </m:r>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pitchFamily="18" charset="0"/>
                                <a:ea typeface="宋体" panose="02010600030101010101" pitchFamily="2" charset="-122"/>
                              </a:rPr>
                              <m:t>𝑴</m:t>
                            </m:r>
                          </m:e>
                          <m:sub>
                            <m:r>
                              <a:rPr lang="en-US" altLang="zh-CN" sz="2000" b="1" i="1" kern="0" smtClean="0">
                                <a:solidFill>
                                  <a:srgbClr val="000000"/>
                                </a:solidFill>
                                <a:latin typeface="Cambria Math" panose="02040503050406030204" pitchFamily="18" charset="0"/>
                                <a:ea typeface="宋体" panose="02010600030101010101" pitchFamily="2" charset="-122"/>
                              </a:rPr>
                              <m:t>𝟏</m:t>
                            </m:r>
                          </m:sub>
                        </m:sSub>
                      </m:e>
                    </m:d>
                    <m:r>
                      <a:rPr lang="en-US" altLang="zh-CN" sz="2000" b="1" i="1" kern="0" smtClean="0">
                        <a:solidFill>
                          <a:srgbClr val="000000"/>
                        </a:solidFill>
                        <a:latin typeface="Cambria Math" panose="02040503050406030204" pitchFamily="18" charset="0"/>
                        <a:ea typeface="Cambria Math" panose="02040503050406030204" pitchFamily="18" charset="0"/>
                      </a:rPr>
                      <m:t>×</m:t>
                    </m:r>
                    <m:r>
                      <a:rPr lang="en-US" altLang="zh-CN" sz="2000" b="1" i="1" kern="0">
                        <a:solidFill>
                          <a:srgbClr val="000000"/>
                        </a:solidFill>
                        <a:latin typeface="Cambria Math" panose="02040503050406030204" pitchFamily="18" charset="0"/>
                        <a:ea typeface="宋体" panose="02010600030101010101" pitchFamily="2" charset="-122"/>
                      </a:rPr>
                      <m:t>𝑬</m:t>
                    </m:r>
                    <m:d>
                      <m:dPr>
                        <m:ctrlPr>
                          <a:rPr lang="en-US" altLang="zh-CN" sz="2000" b="1" i="1" kern="0">
                            <a:solidFill>
                              <a:srgbClr val="000000"/>
                            </a:solidFill>
                            <a:latin typeface="Cambria Math" panose="02040503050406030204" pitchFamily="18" charset="0"/>
                            <a:ea typeface="宋体" panose="02010600030101010101" pitchFamily="2" charset="-122"/>
                          </a:rPr>
                        </m:ctrlPr>
                      </m:dPr>
                      <m:e>
                        <m:r>
                          <a:rPr lang="en-US" altLang="zh-CN" sz="2000" b="1" i="1" kern="0">
                            <a:solidFill>
                              <a:srgbClr val="000000"/>
                            </a:solidFill>
                            <a:latin typeface="Cambria Math" panose="02040503050406030204" pitchFamily="18" charset="0"/>
                            <a:ea typeface="宋体" panose="02010600030101010101" pitchFamily="2" charset="-122"/>
                          </a:rPr>
                          <m:t>𝑷𝑼</m:t>
                        </m:r>
                        <m:r>
                          <a:rPr lang="en-US" altLang="zh-CN" sz="2000" b="1" i="1" kern="0">
                            <a:solidFill>
                              <a:srgbClr val="000000"/>
                            </a:solidFill>
                            <a:latin typeface="Cambria Math" panose="02040503050406030204" pitchFamily="18" charset="0"/>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pitchFamily="18" charset="0"/>
                                <a:ea typeface="宋体" panose="02010600030101010101" pitchFamily="2" charset="-122"/>
                              </a:rPr>
                              <m:t>𝑴</m:t>
                            </m:r>
                          </m:e>
                          <m:sub>
                            <m:r>
                              <a:rPr lang="en-US" altLang="zh-CN" sz="2000" b="1" i="1" kern="0" smtClean="0">
                                <a:solidFill>
                                  <a:srgbClr val="000000"/>
                                </a:solidFill>
                                <a:latin typeface="Cambria Math" panose="02040503050406030204" pitchFamily="18" charset="0"/>
                                <a:ea typeface="宋体" panose="02010600030101010101" pitchFamily="2" charset="-122"/>
                              </a:rPr>
                              <m:t>𝟐</m:t>
                            </m:r>
                          </m:sub>
                        </m:sSub>
                      </m:e>
                    </m:d>
                    <m:r>
                      <a:rPr lang="en-US" altLang="zh-CN" sz="2000" b="1" i="1" kern="0" smtClean="0">
                        <a:solidFill>
                          <a:srgbClr val="000000"/>
                        </a:solidFill>
                        <a:latin typeface="Cambria Math" panose="02040503050406030204" pitchFamily="18" charset="0"/>
                        <a:ea typeface="宋体" panose="02010600030101010101" pitchFamily="2" charset="-122"/>
                      </a:rPr>
                      <m:t>=</m:t>
                    </m:r>
                    <m:r>
                      <a:rPr lang="en-US" altLang="zh-CN" sz="2000" b="1" i="1" kern="0" smtClean="0">
                        <a:solidFill>
                          <a:srgbClr val="000000"/>
                        </a:solidFill>
                        <a:latin typeface="Cambria Math" panose="02040503050406030204" pitchFamily="18" charset="0"/>
                        <a:ea typeface="宋体" panose="02010600030101010101" pitchFamily="2" charset="-122"/>
                      </a:rPr>
                      <m:t>𝑬</m:t>
                    </m:r>
                    <m:r>
                      <a:rPr lang="en-US" altLang="zh-CN" sz="2000" b="1" i="1" kern="0" smtClean="0">
                        <a:solidFill>
                          <a:srgbClr val="000000"/>
                        </a:solidFill>
                        <a:latin typeface="Cambria Math" panose="02040503050406030204" pitchFamily="18" charset="0"/>
                        <a:ea typeface="宋体" panose="02010600030101010101" pitchFamily="2" charset="-122"/>
                      </a:rPr>
                      <m:t>(</m:t>
                    </m:r>
                    <m:r>
                      <a:rPr lang="en-US" altLang="zh-CN" sz="2000" b="1" i="1" kern="0" smtClean="0">
                        <a:solidFill>
                          <a:srgbClr val="000000"/>
                        </a:solidFill>
                        <a:latin typeface="Cambria Math" panose="02040503050406030204" pitchFamily="18" charset="0"/>
                        <a:ea typeface="宋体" panose="02010600030101010101" pitchFamily="2" charset="-122"/>
                      </a:rPr>
                      <m:t>𝑷𝑼</m:t>
                    </m:r>
                    <m:r>
                      <a:rPr lang="en-US" altLang="zh-CN" sz="2000" b="1" i="1" kern="0" smtClean="0">
                        <a:solidFill>
                          <a:srgbClr val="000000"/>
                        </a:solidFill>
                        <a:latin typeface="Cambria Math" panose="02040503050406030204" pitchFamily="18" charset="0"/>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pitchFamily="18" charset="0"/>
                            <a:ea typeface="宋体" panose="02010600030101010101" pitchFamily="2" charset="-122"/>
                          </a:rPr>
                          <m:t>𝑴</m:t>
                        </m:r>
                      </m:e>
                      <m:sub>
                        <m:r>
                          <a:rPr lang="en-US" altLang="zh-CN" sz="2000" b="1" i="1" kern="0">
                            <a:solidFill>
                              <a:srgbClr val="000000"/>
                            </a:solidFill>
                            <a:latin typeface="Cambria Math" panose="02040503050406030204" pitchFamily="18" charset="0"/>
                            <a:ea typeface="宋体" panose="02010600030101010101" pitchFamily="2" charset="-122"/>
                          </a:rPr>
                          <m:t>𝟏</m:t>
                        </m:r>
                      </m:sub>
                    </m:sSub>
                    <m:r>
                      <a:rPr lang="en-US" altLang="zh-CN" sz="2000" b="1" i="1" kern="0">
                        <a:solidFill>
                          <a:srgbClr val="000000"/>
                        </a:solidFill>
                        <a:latin typeface="Cambria Math" panose="02040503050406030204" pitchFamily="18" charset="0"/>
                        <a:ea typeface="Cambria Math" panose="02040503050406030204" pitchFamily="18" charset="0"/>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pitchFamily="18" charset="0"/>
                            <a:ea typeface="宋体" panose="02010600030101010101" pitchFamily="2" charset="-122"/>
                          </a:rPr>
                          <m:t>𝑴</m:t>
                        </m:r>
                      </m:e>
                      <m:sub>
                        <m:r>
                          <a:rPr lang="en-US" altLang="zh-CN" sz="2000" b="1" i="1" kern="0">
                            <a:solidFill>
                              <a:srgbClr val="000000"/>
                            </a:solidFill>
                            <a:latin typeface="Cambria Math" panose="02040503050406030204" pitchFamily="18" charset="0"/>
                            <a:ea typeface="宋体" panose="02010600030101010101" pitchFamily="2" charset="-122"/>
                          </a:rPr>
                          <m:t>𝟐</m:t>
                        </m:r>
                      </m:sub>
                    </m:sSub>
                    <m:r>
                      <a:rPr lang="en-US" altLang="zh-CN" sz="2000" b="1" i="1" kern="0" smtClean="0">
                        <a:solidFill>
                          <a:srgbClr val="000000"/>
                        </a:solidFill>
                        <a:latin typeface="Cambria Math" panose="02040503050406030204" pitchFamily="18" charset="0"/>
                        <a:ea typeface="宋体" panose="02010600030101010101" pitchFamily="2" charset="-122"/>
                      </a:rPr>
                      <m:t>])</m:t>
                    </m:r>
                  </m:oMath>
                </a14:m>
                <a:r>
                  <a:rPr lang="en-US" altLang="zh-CN" sz="2000" b="1" kern="0" dirty="0">
                    <a:solidFill>
                      <a:srgbClr val="000000"/>
                    </a:solidFill>
                    <a:latin typeface="Tahoma" panose="020B0604030504040204"/>
                    <a:ea typeface="宋体" panose="02010600030101010101" pitchFamily="2" charset="-122"/>
                  </a:rPr>
                  <a:t>          (9.2)</a:t>
                </a: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827584" y="634082"/>
                <a:ext cx="7776864" cy="5819254"/>
              </a:xfrm>
              <a:prstGeom prst="rect">
                <a:avLst/>
              </a:prstGeom>
              <a:blipFill rotWithShape="1">
                <a:blip r:embed="rId1"/>
                <a:stretch>
                  <a:fillRect l="-2" t="-6" r="3" b="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7308304" y="0"/>
            <a:ext cx="18297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9.2 RSA</a:t>
            </a:r>
            <a:r>
              <a:rPr lang="zh-CN" altLang="en-US" sz="2000" dirty="0">
                <a:solidFill>
                  <a:srgbClr val="4F56AD"/>
                </a:solidFill>
                <a:latin typeface="黑体" panose="02010609060101010101" pitchFamily="49" charset="-122"/>
              </a:rPr>
              <a:t>算法</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34082"/>
                <a:ext cx="8424936" cy="5819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利用</a:t>
                </a:r>
                <a:r>
                  <a:rPr lang="en-US" altLang="zh-CN" sz="2000" b="1" kern="0" dirty="0">
                    <a:solidFill>
                      <a:srgbClr val="000000"/>
                    </a:solidFill>
                    <a:latin typeface="Tahoma" panose="020B0604030504040204"/>
                    <a:ea typeface="宋体" panose="02010600030101010101" pitchFamily="2" charset="-122"/>
                  </a:rPr>
                  <a:t>CCA</a:t>
                </a:r>
                <a:r>
                  <a:rPr lang="zh-CN" altLang="en-US" sz="2000" b="1" kern="0" dirty="0">
                    <a:solidFill>
                      <a:srgbClr val="000000"/>
                    </a:solidFill>
                    <a:latin typeface="Tahoma" panose="020B0604030504040204"/>
                    <a:ea typeface="宋体" panose="02010600030101010101" pitchFamily="2" charset="-122"/>
                  </a:rPr>
                  <a:t>攻击，可以如下方式解密</a:t>
                </a:r>
                <a14:m>
                  <m:oMath xmlns:m="http://schemas.openxmlformats.org/officeDocument/2006/math">
                    <m:r>
                      <a:rPr lang="en-US" altLang="zh-CN" sz="2000" b="1" i="1" kern="0" smtClean="0">
                        <a:solidFill>
                          <a:srgbClr val="000000"/>
                        </a:solidFill>
                        <a:latin typeface="Cambria Math" panose="02040503050406030204" pitchFamily="18" charset="0"/>
                        <a:ea typeface="宋体" panose="02010600030101010101" pitchFamily="2" charset="-122"/>
                      </a:rPr>
                      <m:t>𝑪</m:t>
                    </m:r>
                    <m:r>
                      <a:rPr lang="en-US" altLang="zh-CN" sz="2000" b="1" i="1" kern="0" smtClean="0">
                        <a:solidFill>
                          <a:srgbClr val="000000"/>
                        </a:solidFill>
                        <a:latin typeface="Cambria Math" panose="02040503050406030204" pitchFamily="18" charset="0"/>
                        <a:ea typeface="宋体" panose="02010600030101010101" pitchFamily="2" charset="-122"/>
                      </a:rPr>
                      <m:t>=</m:t>
                    </m:r>
                    <m:sSup>
                      <m:sSupPr>
                        <m:ctrlPr>
                          <a:rPr lang="en-US" altLang="zh-CN" sz="2000" b="1" i="1" kern="0" smtClea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pitchFamily="18" charset="0"/>
                            <a:ea typeface="宋体" panose="02010600030101010101" pitchFamily="2" charset="-122"/>
                          </a:rPr>
                          <m:t>𝑴</m:t>
                        </m:r>
                      </m:e>
                      <m:sup>
                        <m:r>
                          <a:rPr lang="en-US" altLang="zh-CN" sz="2000" b="1" i="1" kern="0" smtClean="0">
                            <a:solidFill>
                              <a:srgbClr val="000000"/>
                            </a:solidFill>
                            <a:latin typeface="Cambria Math" panose="02040503050406030204" pitchFamily="18" charset="0"/>
                            <a:ea typeface="宋体" panose="02010600030101010101" pitchFamily="2" charset="-122"/>
                          </a:rPr>
                          <m:t>𝒆</m:t>
                        </m:r>
                      </m:sup>
                    </m:sSup>
                    <m:r>
                      <a:rPr lang="en-US" altLang="zh-CN" sz="2000" b="1" i="1" kern="0" smtClean="0">
                        <a:solidFill>
                          <a:srgbClr val="000000"/>
                        </a:solidFill>
                        <a:latin typeface="Cambria Math" panose="02040503050406030204" pitchFamily="18" charset="0"/>
                        <a:ea typeface="宋体" panose="02010600030101010101" pitchFamily="2" charset="-122"/>
                      </a:rPr>
                      <m:t> </m:t>
                    </m:r>
                    <m:r>
                      <a:rPr lang="en-US" altLang="zh-CN" sz="2000" b="1" i="1" kern="0" smtClean="0">
                        <a:solidFill>
                          <a:srgbClr val="000000"/>
                        </a:solidFill>
                        <a:latin typeface="Cambria Math" panose="02040503050406030204" pitchFamily="18" charset="0"/>
                        <a:ea typeface="宋体" panose="02010600030101010101" pitchFamily="2" charset="-122"/>
                      </a:rPr>
                      <m:t>𝒎𝒐𝒅</m:t>
                    </m:r>
                    <m:r>
                      <a:rPr lang="en-US" altLang="zh-CN" sz="2000" b="1" i="1" kern="0" smtClean="0">
                        <a:solidFill>
                          <a:srgbClr val="000000"/>
                        </a:solidFill>
                        <a:latin typeface="Cambria Math" panose="02040503050406030204" pitchFamily="18" charset="0"/>
                        <a:ea typeface="宋体" panose="02010600030101010101" pitchFamily="2" charset="-122"/>
                      </a:rPr>
                      <m:t> </m:t>
                    </m:r>
                    <m:r>
                      <a:rPr lang="en-US" altLang="zh-CN" sz="2000" b="1" i="1" kern="0" smtClean="0">
                        <a:solidFill>
                          <a:srgbClr val="000000"/>
                        </a:solidFill>
                        <a:latin typeface="Cambria Math" panose="02040503050406030204" pitchFamily="18" charset="0"/>
                        <a:ea typeface="宋体" panose="02010600030101010101" pitchFamily="2" charset="-122"/>
                      </a:rPr>
                      <m:t>𝒏</m:t>
                    </m:r>
                  </m:oMath>
                </a14:m>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	(1)</a:t>
                </a:r>
                <a:r>
                  <a:rPr lang="zh-CN" altLang="en-US" sz="2000" b="1" kern="0" dirty="0">
                    <a:solidFill>
                      <a:srgbClr val="000000"/>
                    </a:solidFill>
                    <a:latin typeface="Tahoma" panose="020B0604030504040204"/>
                    <a:ea typeface="宋体" panose="02010600030101010101" pitchFamily="2" charset="-122"/>
                  </a:rPr>
                  <a:t>攻击者计算</a:t>
                </a:r>
                <a14:m>
                  <m:oMath xmlns:m="http://schemas.openxmlformats.org/officeDocument/2006/math">
                    <m:r>
                      <a:rPr lang="en-US" altLang="zh-CN" sz="2000" b="1" i="1" kern="0" smtClean="0">
                        <a:solidFill>
                          <a:srgbClr val="000000"/>
                        </a:solidFill>
                        <a:latin typeface="Cambria Math" panose="02040503050406030204" pitchFamily="18" charset="0"/>
                        <a:ea typeface="宋体" panose="02010600030101010101" pitchFamily="2" charset="-122"/>
                      </a:rPr>
                      <m:t>𝑿</m:t>
                    </m:r>
                    <m:r>
                      <a:rPr lang="en-US" altLang="zh-CN" sz="2000" b="1" i="1" kern="0">
                        <a:solidFill>
                          <a:srgbClr val="000000"/>
                        </a:solidFill>
                        <a:latin typeface="Cambria Math" panose="02040503050406030204" pitchFamily="18" charset="0"/>
                        <a:ea typeface="宋体" panose="02010600030101010101" pitchFamily="2" charset="-122"/>
                      </a:rPr>
                      <m:t>=</m:t>
                    </m:r>
                    <m:r>
                      <a:rPr lang="en-US" altLang="zh-CN" sz="2000" b="1" i="1" kern="0" smtClean="0">
                        <a:solidFill>
                          <a:srgbClr val="000000"/>
                        </a:solidFill>
                        <a:latin typeface="Cambria Math" panose="02040503050406030204" pitchFamily="18" charset="0"/>
                        <a:ea typeface="宋体" panose="02010600030101010101" pitchFamily="2" charset="-122"/>
                      </a:rPr>
                      <m:t>(</m:t>
                    </m:r>
                    <m:r>
                      <a:rPr lang="en-US" altLang="zh-CN" sz="2000" b="1" i="1" kern="0" smtClean="0">
                        <a:solidFill>
                          <a:srgbClr val="000000"/>
                        </a:solidFill>
                        <a:latin typeface="Cambria Math" panose="02040503050406030204" pitchFamily="18" charset="0"/>
                        <a:ea typeface="宋体" panose="02010600030101010101" pitchFamily="2" charset="-122"/>
                      </a:rPr>
                      <m:t>𝑪</m:t>
                    </m:r>
                    <m:r>
                      <a:rPr lang="en-US" altLang="zh-CN" sz="2000" b="1" i="1" kern="0">
                        <a:solidFill>
                          <a:srgbClr val="000000"/>
                        </a:solidFill>
                        <a:latin typeface="Cambria Math" panose="02040503050406030204" pitchFamily="18" charset="0"/>
                        <a:ea typeface="Cambria Math" panose="02040503050406030204" pitchFamily="18" charset="0"/>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pitchFamily="18" charset="0"/>
                            <a:ea typeface="宋体" panose="02010600030101010101" pitchFamily="2" charset="-122"/>
                          </a:rPr>
                          <m:t>𝟐</m:t>
                        </m:r>
                      </m:e>
                      <m:sup>
                        <m:r>
                          <a:rPr lang="en-US" altLang="zh-CN" sz="2000" b="1" i="1" kern="0">
                            <a:solidFill>
                              <a:srgbClr val="000000"/>
                            </a:solidFill>
                            <a:latin typeface="Cambria Math" panose="02040503050406030204" pitchFamily="18" charset="0"/>
                            <a:ea typeface="宋体" panose="02010600030101010101" pitchFamily="2" charset="-122"/>
                          </a:rPr>
                          <m:t>𝒆</m:t>
                        </m:r>
                      </m:sup>
                    </m:sSup>
                    <m:r>
                      <a:rPr lang="en-US" altLang="zh-CN" sz="2000" b="1" i="1" kern="0" smtClean="0">
                        <a:solidFill>
                          <a:srgbClr val="000000"/>
                        </a:solidFill>
                        <a:latin typeface="Cambria Math" panose="02040503050406030204" pitchFamily="18" charset="0"/>
                        <a:ea typeface="宋体" panose="02010600030101010101" pitchFamily="2" charset="-122"/>
                      </a:rPr>
                      <m:t>)</m:t>
                    </m:r>
                    <m:r>
                      <a:rPr lang="en-US" altLang="zh-CN" sz="2000" b="1" i="1" kern="0">
                        <a:solidFill>
                          <a:srgbClr val="000000"/>
                        </a:solidFill>
                        <a:latin typeface="Cambria Math" panose="02040503050406030204" pitchFamily="18" charset="0"/>
                        <a:ea typeface="宋体" panose="02010600030101010101" pitchFamily="2" charset="-122"/>
                      </a:rPr>
                      <m:t> </m:t>
                    </m:r>
                    <m:r>
                      <a:rPr lang="en-US" altLang="zh-CN" sz="2000" b="1" i="1" kern="0">
                        <a:solidFill>
                          <a:srgbClr val="000000"/>
                        </a:solidFill>
                        <a:latin typeface="Cambria Math" panose="02040503050406030204" pitchFamily="18" charset="0"/>
                        <a:ea typeface="宋体" panose="02010600030101010101" pitchFamily="2" charset="-122"/>
                      </a:rPr>
                      <m:t>𝒎𝒐𝒅</m:t>
                    </m:r>
                    <m:r>
                      <a:rPr lang="en-US" altLang="zh-CN" sz="2000" b="1" i="1" kern="0">
                        <a:solidFill>
                          <a:srgbClr val="000000"/>
                        </a:solidFill>
                        <a:latin typeface="Cambria Math" panose="02040503050406030204" pitchFamily="18" charset="0"/>
                        <a:ea typeface="宋体" panose="02010600030101010101" pitchFamily="2" charset="-122"/>
                      </a:rPr>
                      <m:t> </m:t>
                    </m:r>
                    <m:r>
                      <a:rPr lang="en-US" altLang="zh-CN" sz="2000" b="1" i="1" kern="0">
                        <a:solidFill>
                          <a:srgbClr val="000000"/>
                        </a:solidFill>
                        <a:latin typeface="Cambria Math" panose="02040503050406030204" pitchFamily="18" charset="0"/>
                        <a:ea typeface="宋体" panose="02010600030101010101" pitchFamily="2" charset="-122"/>
                      </a:rPr>
                      <m:t>𝒏</m:t>
                    </m:r>
                  </m:oMath>
                </a14:m>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	(2)</a:t>
                </a:r>
                <a:r>
                  <a:rPr lang="zh-CN" altLang="en-US" sz="2000" b="1" kern="0" dirty="0">
                    <a:solidFill>
                      <a:srgbClr val="000000"/>
                    </a:solidFill>
                    <a:latin typeface="Tahoma" panose="020B0604030504040204"/>
                    <a:ea typeface="宋体" panose="02010600030101010101" pitchFamily="2" charset="-122"/>
                  </a:rPr>
                  <a:t>攻击者将</a:t>
                </a:r>
                <a14:m>
                  <m:oMath xmlns:m="http://schemas.openxmlformats.org/officeDocument/2006/math">
                    <m:r>
                      <a:rPr lang="en-US" altLang="zh-CN" sz="2000" b="1" i="1" kern="0">
                        <a:solidFill>
                          <a:srgbClr val="000000"/>
                        </a:solidFill>
                        <a:latin typeface="Cambria Math" panose="02040503050406030204" pitchFamily="18" charset="0"/>
                        <a:ea typeface="宋体" panose="02010600030101010101" pitchFamily="2" charset="-122"/>
                      </a:rPr>
                      <m:t>𝑿</m:t>
                    </m:r>
                  </m:oMath>
                </a14:m>
                <a:r>
                  <a:rPr lang="zh-CN" altLang="en-US" sz="2000" b="1" kern="0" dirty="0">
                    <a:solidFill>
                      <a:srgbClr val="000000"/>
                    </a:solidFill>
                    <a:latin typeface="Tahoma" panose="020B0604030504040204"/>
                    <a:ea typeface="宋体" panose="02010600030101010101" pitchFamily="2" charset="-122"/>
                  </a:rPr>
                  <a:t>作为选择密文提交给被攻击者，</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    (3)</a:t>
                </a:r>
                <a:r>
                  <a:rPr lang="zh-CN" altLang="en-US" sz="2000" b="1" kern="0" dirty="0">
                    <a:solidFill>
                      <a:srgbClr val="000000"/>
                    </a:solidFill>
                    <a:latin typeface="Tahoma" panose="020B0604030504040204"/>
                    <a:ea typeface="宋体" panose="02010600030101010101" pitchFamily="2" charset="-122"/>
                  </a:rPr>
                  <a:t>被攻击者计算</a:t>
                </a:r>
                <a14:m>
                  <m:oMath xmlns:m="http://schemas.openxmlformats.org/officeDocument/2006/math">
                    <m:r>
                      <a:rPr lang="en-US" altLang="zh-CN" sz="2000" b="1" i="1" kern="0" smtClean="0">
                        <a:solidFill>
                          <a:srgbClr val="000000"/>
                        </a:solidFill>
                        <a:latin typeface="Cambria Math" panose="02040503050406030204" pitchFamily="18" charset="0"/>
                        <a:ea typeface="宋体" panose="02010600030101010101" pitchFamily="2" charset="-122"/>
                      </a:rPr>
                      <m:t>𝒀</m:t>
                    </m:r>
                    <m:r>
                      <a:rPr lang="en-US" altLang="zh-CN" sz="2000" b="1" i="1" kern="0">
                        <a:solidFill>
                          <a:srgbClr val="000000"/>
                        </a:solidFill>
                        <a:latin typeface="Cambria Math" panose="02040503050406030204" pitchFamily="18" charset="0"/>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pitchFamily="18" charset="0"/>
                            <a:ea typeface="宋体" panose="02010600030101010101" pitchFamily="2" charset="-122"/>
                          </a:rPr>
                          <m:t>𝑿</m:t>
                        </m:r>
                      </m:e>
                      <m:sup>
                        <m:r>
                          <a:rPr lang="en-US" altLang="zh-CN" sz="2000" b="1" i="1" kern="0" smtClean="0">
                            <a:solidFill>
                              <a:srgbClr val="000000"/>
                            </a:solidFill>
                            <a:latin typeface="Cambria Math" panose="02040503050406030204" pitchFamily="18" charset="0"/>
                            <a:ea typeface="宋体" panose="02010600030101010101" pitchFamily="2" charset="-122"/>
                          </a:rPr>
                          <m:t>𝒅</m:t>
                        </m:r>
                      </m:sup>
                    </m:sSup>
                    <m:r>
                      <a:rPr lang="en-US" altLang="zh-CN" sz="2000" b="1" i="1" kern="0">
                        <a:solidFill>
                          <a:srgbClr val="000000"/>
                        </a:solidFill>
                        <a:latin typeface="Cambria Math" panose="02040503050406030204" pitchFamily="18" charset="0"/>
                        <a:ea typeface="宋体" panose="02010600030101010101" pitchFamily="2" charset="-122"/>
                      </a:rPr>
                      <m:t> </m:t>
                    </m:r>
                    <m:r>
                      <a:rPr lang="en-US" altLang="zh-CN" sz="2000" b="1" i="1" kern="0">
                        <a:solidFill>
                          <a:srgbClr val="000000"/>
                        </a:solidFill>
                        <a:latin typeface="Cambria Math" panose="02040503050406030204" pitchFamily="18" charset="0"/>
                        <a:ea typeface="宋体" panose="02010600030101010101" pitchFamily="2" charset="-122"/>
                      </a:rPr>
                      <m:t>𝒎𝒐𝒅</m:t>
                    </m:r>
                    <m:r>
                      <a:rPr lang="en-US" altLang="zh-CN" sz="2000" b="1" i="1" kern="0">
                        <a:solidFill>
                          <a:srgbClr val="000000"/>
                        </a:solidFill>
                        <a:latin typeface="Cambria Math" panose="02040503050406030204" pitchFamily="18" charset="0"/>
                        <a:ea typeface="宋体" panose="02010600030101010101" pitchFamily="2" charset="-122"/>
                      </a:rPr>
                      <m:t> </m:t>
                    </m:r>
                    <m:r>
                      <a:rPr lang="en-US" altLang="zh-CN" sz="2000" b="1" i="1" kern="0" smtClean="0">
                        <a:solidFill>
                          <a:srgbClr val="000000"/>
                        </a:solidFill>
                        <a:latin typeface="Cambria Math" panose="02040503050406030204" pitchFamily="18" charset="0"/>
                        <a:ea typeface="宋体" panose="02010600030101010101" pitchFamily="2" charset="-122"/>
                      </a:rPr>
                      <m:t>𝒏</m:t>
                    </m:r>
                    <m:r>
                      <a:rPr lang="zh-CN" altLang="en-US" sz="2000" b="1" i="1" kern="0">
                        <a:solidFill>
                          <a:srgbClr val="000000"/>
                        </a:solidFill>
                        <a:latin typeface="Cambria Math" panose="02040503050406030204" pitchFamily="18" charset="0"/>
                        <a:ea typeface="宋体" panose="02010600030101010101" pitchFamily="2" charset="-122"/>
                      </a:rPr>
                      <m:t>，</m:t>
                    </m:r>
                  </m:oMath>
                </a14:m>
                <a:r>
                  <a:rPr lang="zh-CN" altLang="en-US" sz="2000" b="1" kern="0" dirty="0">
                    <a:solidFill>
                      <a:srgbClr val="000000"/>
                    </a:solidFill>
                    <a:latin typeface="Tahoma" panose="020B0604030504040204"/>
                    <a:ea typeface="宋体" panose="02010600030101010101" pitchFamily="2" charset="-122"/>
                  </a:rPr>
                  <a:t>并将</a:t>
                </a:r>
                <a14:m>
                  <m:oMath xmlns:m="http://schemas.openxmlformats.org/officeDocument/2006/math">
                    <m:r>
                      <a:rPr lang="en-US" altLang="zh-CN" sz="2000" b="1" i="1" kern="0">
                        <a:solidFill>
                          <a:srgbClr val="000000"/>
                        </a:solidFill>
                        <a:latin typeface="Cambria Math" panose="02040503050406030204" pitchFamily="18" charset="0"/>
                        <a:ea typeface="宋体" panose="02010600030101010101" pitchFamily="2" charset="-122"/>
                      </a:rPr>
                      <m:t>𝒀</m:t>
                    </m:r>
                  </m:oMath>
                </a14:m>
                <a:r>
                  <a:rPr lang="zh-CN" altLang="en-US" sz="2000" b="1" kern="0" dirty="0">
                    <a:solidFill>
                      <a:srgbClr val="000000"/>
                    </a:solidFill>
                    <a:latin typeface="Tahoma" panose="020B0604030504040204"/>
                    <a:ea typeface="宋体" panose="02010600030101010101" pitchFamily="2" charset="-122"/>
                  </a:rPr>
                  <a:t>发给攻击者。</a:t>
                </a:r>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推导：</a:t>
                </a:r>
                <a14:m>
                  <m:oMath xmlns:m="http://schemas.openxmlformats.org/officeDocument/2006/math">
                    <m:r>
                      <a:rPr lang="en-US" altLang="zh-CN" sz="2000" b="1" i="1" kern="0" smtClean="0">
                        <a:solidFill>
                          <a:srgbClr val="000000"/>
                        </a:solidFill>
                        <a:latin typeface="Cambria Math" panose="02040503050406030204" pitchFamily="18" charset="0"/>
                        <a:ea typeface="宋体" panose="02010600030101010101" pitchFamily="2" charset="-122"/>
                      </a:rPr>
                      <m:t>𝑿</m:t>
                    </m:r>
                    <m:r>
                      <a:rPr lang="en-US" altLang="zh-CN" sz="2000" b="1" i="1" kern="0">
                        <a:solidFill>
                          <a:srgbClr val="000000"/>
                        </a:solidFill>
                        <a:latin typeface="Cambria Math" panose="02040503050406030204" pitchFamily="18" charset="0"/>
                        <a:ea typeface="宋体" panose="02010600030101010101" pitchFamily="2" charset="-122"/>
                      </a:rPr>
                      <m:t>=</m:t>
                    </m:r>
                    <m:d>
                      <m:dPr>
                        <m:ctrlPr>
                          <a:rPr lang="en-US" altLang="zh-CN" sz="2000" b="1" i="1" kern="0" smtClean="0">
                            <a:solidFill>
                              <a:srgbClr val="000000"/>
                            </a:solidFill>
                            <a:latin typeface="Cambria Math" panose="02040503050406030204" pitchFamily="18" charset="0"/>
                            <a:ea typeface="宋体" panose="02010600030101010101" pitchFamily="2" charset="-122"/>
                          </a:rPr>
                        </m:ctrlPr>
                      </m:dPr>
                      <m:e>
                        <m:r>
                          <a:rPr lang="en-US" altLang="zh-CN" sz="2000" b="1" i="1" kern="0">
                            <a:solidFill>
                              <a:srgbClr val="000000"/>
                            </a:solidFill>
                            <a:latin typeface="Cambria Math" panose="02040503050406030204" pitchFamily="18" charset="0"/>
                            <a:ea typeface="宋体" panose="02010600030101010101" pitchFamily="2" charset="-122"/>
                          </a:rPr>
                          <m:t>𝑪</m:t>
                        </m:r>
                        <m:r>
                          <a:rPr lang="en-US" altLang="zh-CN" sz="2000" b="1" i="1" kern="0">
                            <a:solidFill>
                              <a:srgbClr val="000000"/>
                            </a:solidFill>
                            <a:latin typeface="Cambria Math" panose="02040503050406030204" pitchFamily="18" charset="0"/>
                            <a:ea typeface="宋体" panose="02010600030101010101" pitchFamily="2" charset="-122"/>
                          </a:rPr>
                          <m:t> </m:t>
                        </m:r>
                        <m:r>
                          <a:rPr lang="en-US" altLang="zh-CN" sz="2000" b="1" i="1" kern="0">
                            <a:solidFill>
                              <a:srgbClr val="000000"/>
                            </a:solidFill>
                            <a:latin typeface="Cambria Math" panose="02040503050406030204" pitchFamily="18" charset="0"/>
                            <a:ea typeface="宋体" panose="02010600030101010101" pitchFamily="2" charset="-122"/>
                          </a:rPr>
                          <m:t>𝒎𝒐𝒅</m:t>
                        </m:r>
                        <m:r>
                          <a:rPr lang="en-US" altLang="zh-CN" sz="2000" b="1" i="1" kern="0">
                            <a:solidFill>
                              <a:srgbClr val="000000"/>
                            </a:solidFill>
                            <a:latin typeface="Cambria Math" panose="02040503050406030204" pitchFamily="18" charset="0"/>
                            <a:ea typeface="宋体" panose="02010600030101010101" pitchFamily="2" charset="-122"/>
                          </a:rPr>
                          <m:t> </m:t>
                        </m:r>
                        <m:r>
                          <a:rPr lang="en-US" altLang="zh-CN" sz="2000" b="1" i="1" kern="0">
                            <a:solidFill>
                              <a:srgbClr val="000000"/>
                            </a:solidFill>
                            <a:latin typeface="Cambria Math" panose="02040503050406030204" pitchFamily="18" charset="0"/>
                            <a:ea typeface="宋体" panose="02010600030101010101" pitchFamily="2" charset="-122"/>
                          </a:rPr>
                          <m:t>𝒏</m:t>
                        </m:r>
                      </m:e>
                    </m:d>
                    <m:r>
                      <a:rPr lang="en-US" altLang="zh-CN" sz="2000" b="1" i="1" kern="0" smtClean="0">
                        <a:solidFill>
                          <a:srgbClr val="000000"/>
                        </a:solidFill>
                        <a:latin typeface="Cambria Math" panose="02040503050406030204" pitchFamily="18" charset="0"/>
                        <a:ea typeface="Cambria Math" panose="02040503050406030204" pitchFamily="18" charset="0"/>
                      </a:rPr>
                      <m:t>×</m:t>
                    </m:r>
                    <m:d>
                      <m:dPr>
                        <m:ctrlPr>
                          <a:rPr lang="en-US" altLang="zh-CN" sz="2000" b="1" i="1" kern="0" smtClean="0">
                            <a:solidFill>
                              <a:srgbClr val="000000"/>
                            </a:solidFill>
                            <a:latin typeface="Cambria Math" panose="02040503050406030204" pitchFamily="18" charset="0"/>
                            <a:ea typeface="宋体" panose="02010600030101010101" pitchFamily="2" charset="-122"/>
                          </a:rPr>
                        </m:ctrlPr>
                      </m:dPr>
                      <m:e>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pitchFamily="18" charset="0"/>
                                <a:ea typeface="宋体" panose="02010600030101010101" pitchFamily="2" charset="-122"/>
                              </a:rPr>
                              <m:t>𝟐</m:t>
                            </m:r>
                          </m:e>
                          <m:sup>
                            <m:r>
                              <a:rPr lang="en-US" altLang="zh-CN" sz="2000" b="1" i="1" kern="0">
                                <a:solidFill>
                                  <a:srgbClr val="000000"/>
                                </a:solidFill>
                                <a:latin typeface="Cambria Math" panose="02040503050406030204" pitchFamily="18" charset="0"/>
                                <a:ea typeface="宋体" panose="02010600030101010101" pitchFamily="2" charset="-122"/>
                              </a:rPr>
                              <m:t>𝒆</m:t>
                            </m:r>
                          </m:sup>
                        </m:sSup>
                        <m:r>
                          <a:rPr lang="en-US" altLang="zh-CN" sz="2000" b="1" i="1" kern="0" smtClean="0">
                            <a:solidFill>
                              <a:srgbClr val="000000"/>
                            </a:solidFill>
                            <a:latin typeface="Cambria Math" panose="02040503050406030204" pitchFamily="18" charset="0"/>
                            <a:ea typeface="宋体" panose="02010600030101010101" pitchFamily="2" charset="-122"/>
                          </a:rPr>
                          <m:t> </m:t>
                        </m:r>
                        <m:r>
                          <a:rPr lang="en-US" altLang="zh-CN" sz="2000" b="1" i="1" kern="0">
                            <a:solidFill>
                              <a:srgbClr val="000000"/>
                            </a:solidFill>
                            <a:latin typeface="Cambria Math" panose="02040503050406030204" pitchFamily="18" charset="0"/>
                            <a:ea typeface="宋体" panose="02010600030101010101" pitchFamily="2" charset="-122"/>
                          </a:rPr>
                          <m:t>𝒎𝒐𝒅</m:t>
                        </m:r>
                        <m:r>
                          <a:rPr lang="en-US" altLang="zh-CN" sz="2000" b="1" i="1" kern="0">
                            <a:solidFill>
                              <a:srgbClr val="000000"/>
                            </a:solidFill>
                            <a:latin typeface="Cambria Math" panose="02040503050406030204" pitchFamily="18" charset="0"/>
                            <a:ea typeface="宋体" panose="02010600030101010101" pitchFamily="2" charset="-122"/>
                          </a:rPr>
                          <m:t> </m:t>
                        </m:r>
                        <m:r>
                          <a:rPr lang="en-US" altLang="zh-CN" sz="2000" b="1" i="1" kern="0">
                            <a:solidFill>
                              <a:srgbClr val="000000"/>
                            </a:solidFill>
                            <a:latin typeface="Cambria Math" panose="02040503050406030204" pitchFamily="18" charset="0"/>
                            <a:ea typeface="宋体" panose="02010600030101010101" pitchFamily="2" charset="-122"/>
                          </a:rPr>
                          <m:t>𝒏</m:t>
                        </m:r>
                      </m:e>
                    </m:d>
                    <m:r>
                      <a:rPr lang="en-US" altLang="zh-CN" sz="2000" b="1" i="1" kern="0" smtClean="0">
                        <a:solidFill>
                          <a:srgbClr val="000000"/>
                        </a:solidFill>
                        <a:latin typeface="Cambria Math" panose="02040503050406030204" pitchFamily="18" charset="0"/>
                        <a:ea typeface="宋体" panose="02010600030101010101" pitchFamily="2" charset="-122"/>
                      </a:rPr>
                      <m:t>=</m:t>
                    </m:r>
                    <m:d>
                      <m:dPr>
                        <m:ctrlPr>
                          <a:rPr lang="en-US" altLang="zh-CN" sz="2000" b="1" i="1" kern="0">
                            <a:solidFill>
                              <a:srgbClr val="000000"/>
                            </a:solidFill>
                            <a:latin typeface="Cambria Math" panose="02040503050406030204" pitchFamily="18" charset="0"/>
                            <a:ea typeface="宋体" panose="02010600030101010101" pitchFamily="2" charset="-122"/>
                          </a:rPr>
                        </m:ctrlPr>
                      </m:dPr>
                      <m:e>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pitchFamily="18" charset="0"/>
                                <a:ea typeface="宋体" panose="02010600030101010101" pitchFamily="2" charset="-122"/>
                              </a:rPr>
                              <m:t>𝑴</m:t>
                            </m:r>
                          </m:e>
                          <m:sup>
                            <m:r>
                              <a:rPr lang="en-US" altLang="zh-CN" sz="2000" b="1" i="1" kern="0">
                                <a:solidFill>
                                  <a:srgbClr val="000000"/>
                                </a:solidFill>
                                <a:latin typeface="Cambria Math" panose="02040503050406030204" pitchFamily="18" charset="0"/>
                                <a:ea typeface="宋体" panose="02010600030101010101" pitchFamily="2" charset="-122"/>
                              </a:rPr>
                              <m:t>𝒆</m:t>
                            </m:r>
                          </m:sup>
                        </m:sSup>
                        <m:r>
                          <a:rPr lang="en-US" altLang="zh-CN" sz="2000" b="1" i="1" kern="0">
                            <a:solidFill>
                              <a:srgbClr val="000000"/>
                            </a:solidFill>
                            <a:latin typeface="Cambria Math" panose="02040503050406030204" pitchFamily="18" charset="0"/>
                            <a:ea typeface="宋体" panose="02010600030101010101" pitchFamily="2" charset="-122"/>
                          </a:rPr>
                          <m:t>𝒎𝒐𝒅</m:t>
                        </m:r>
                        <m:r>
                          <a:rPr lang="en-US" altLang="zh-CN" sz="2000" b="1" i="1" kern="0">
                            <a:solidFill>
                              <a:srgbClr val="000000"/>
                            </a:solidFill>
                            <a:latin typeface="Cambria Math" panose="02040503050406030204" pitchFamily="18" charset="0"/>
                            <a:ea typeface="宋体" panose="02010600030101010101" pitchFamily="2" charset="-122"/>
                          </a:rPr>
                          <m:t> </m:t>
                        </m:r>
                        <m:r>
                          <a:rPr lang="en-US" altLang="zh-CN" sz="2000" b="1" i="1" kern="0">
                            <a:solidFill>
                              <a:srgbClr val="000000"/>
                            </a:solidFill>
                            <a:latin typeface="Cambria Math" panose="02040503050406030204" pitchFamily="18" charset="0"/>
                            <a:ea typeface="宋体" panose="02010600030101010101" pitchFamily="2" charset="-122"/>
                          </a:rPr>
                          <m:t>𝒏</m:t>
                        </m:r>
                      </m:e>
                    </m:d>
                    <m:r>
                      <a:rPr lang="en-US" altLang="zh-CN" sz="2000" b="1" i="1" kern="0">
                        <a:solidFill>
                          <a:srgbClr val="000000"/>
                        </a:solidFill>
                        <a:latin typeface="Cambria Math" panose="02040503050406030204" pitchFamily="18" charset="0"/>
                        <a:ea typeface="Cambria Math" panose="02040503050406030204" pitchFamily="18" charset="0"/>
                      </a:rPr>
                      <m:t>×</m:t>
                    </m:r>
                    <m:d>
                      <m:dPr>
                        <m:ctrlPr>
                          <a:rPr lang="en-US" altLang="zh-CN" sz="2000" b="1" i="1" kern="0">
                            <a:solidFill>
                              <a:srgbClr val="000000"/>
                            </a:solidFill>
                            <a:latin typeface="Cambria Math" panose="02040503050406030204" pitchFamily="18" charset="0"/>
                            <a:ea typeface="宋体" panose="02010600030101010101" pitchFamily="2" charset="-122"/>
                          </a:rPr>
                        </m:ctrlPr>
                      </m:dPr>
                      <m:e>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pitchFamily="18" charset="0"/>
                                <a:ea typeface="宋体" panose="02010600030101010101" pitchFamily="2" charset="-122"/>
                              </a:rPr>
                              <m:t>𝟐</m:t>
                            </m:r>
                          </m:e>
                          <m:sup>
                            <m:r>
                              <a:rPr lang="en-US" altLang="zh-CN" sz="2000" b="1" i="1" kern="0">
                                <a:solidFill>
                                  <a:srgbClr val="000000"/>
                                </a:solidFill>
                                <a:latin typeface="Cambria Math" panose="02040503050406030204" pitchFamily="18" charset="0"/>
                                <a:ea typeface="宋体" panose="02010600030101010101" pitchFamily="2" charset="-122"/>
                              </a:rPr>
                              <m:t>𝒆</m:t>
                            </m:r>
                          </m:sup>
                        </m:sSup>
                        <m:r>
                          <a:rPr lang="en-US" altLang="zh-CN" sz="2000" b="1" i="1" kern="0">
                            <a:solidFill>
                              <a:srgbClr val="000000"/>
                            </a:solidFill>
                            <a:latin typeface="Cambria Math" panose="02040503050406030204" pitchFamily="18" charset="0"/>
                            <a:ea typeface="宋体" panose="02010600030101010101" pitchFamily="2" charset="-122"/>
                          </a:rPr>
                          <m:t> </m:t>
                        </m:r>
                        <m:r>
                          <a:rPr lang="en-US" altLang="zh-CN" sz="2000" b="1" i="1" kern="0">
                            <a:solidFill>
                              <a:srgbClr val="000000"/>
                            </a:solidFill>
                            <a:latin typeface="Cambria Math" panose="02040503050406030204" pitchFamily="18" charset="0"/>
                            <a:ea typeface="宋体" panose="02010600030101010101" pitchFamily="2" charset="-122"/>
                          </a:rPr>
                          <m:t>𝒎𝒐𝒅</m:t>
                        </m:r>
                        <m:r>
                          <a:rPr lang="en-US" altLang="zh-CN" sz="2000" b="1" i="1" kern="0">
                            <a:solidFill>
                              <a:srgbClr val="000000"/>
                            </a:solidFill>
                            <a:latin typeface="Cambria Math" panose="02040503050406030204" pitchFamily="18" charset="0"/>
                            <a:ea typeface="宋体" panose="02010600030101010101" pitchFamily="2" charset="-122"/>
                          </a:rPr>
                          <m:t> </m:t>
                        </m:r>
                        <m:r>
                          <a:rPr lang="en-US" altLang="zh-CN" sz="2000" b="1" i="1" kern="0">
                            <a:solidFill>
                              <a:srgbClr val="000000"/>
                            </a:solidFill>
                            <a:latin typeface="Cambria Math" panose="02040503050406030204" pitchFamily="18" charset="0"/>
                            <a:ea typeface="宋体" panose="02010600030101010101" pitchFamily="2" charset="-122"/>
                          </a:rPr>
                          <m:t>𝒏</m:t>
                        </m:r>
                      </m:e>
                    </m:d>
                    <m:r>
                      <a:rPr lang="en-US" altLang="zh-CN" sz="2000" b="1" i="1" kern="0">
                        <a:solidFill>
                          <a:srgbClr val="000000"/>
                        </a:solidFill>
                        <a:latin typeface="Cambria Math" panose="02040503050406030204" pitchFamily="18" charset="0"/>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pitchFamily="18" charset="0"/>
                            <a:ea typeface="宋体" panose="02010600030101010101" pitchFamily="2" charset="-122"/>
                          </a:rPr>
                          <m:t>(</m:t>
                        </m:r>
                        <m:r>
                          <a:rPr lang="en-US" altLang="zh-CN" sz="2000" b="1" i="1" kern="0">
                            <a:solidFill>
                              <a:srgbClr val="000000"/>
                            </a:solidFill>
                            <a:latin typeface="Cambria Math" panose="02040503050406030204" pitchFamily="18" charset="0"/>
                            <a:ea typeface="宋体" panose="02010600030101010101" pitchFamily="2" charset="-122"/>
                          </a:rPr>
                          <m:t>𝟐</m:t>
                        </m:r>
                        <m:r>
                          <a:rPr lang="en-US" altLang="zh-CN" sz="2000" b="1" i="1" kern="0">
                            <a:solidFill>
                              <a:srgbClr val="000000"/>
                            </a:solidFill>
                            <a:latin typeface="Cambria Math" panose="02040503050406030204" pitchFamily="18" charset="0"/>
                            <a:ea typeface="宋体" panose="02010600030101010101" pitchFamily="2" charset="-122"/>
                          </a:rPr>
                          <m:t>𝑴</m:t>
                        </m:r>
                        <m:r>
                          <a:rPr lang="en-US" altLang="zh-CN" sz="2000" b="1" i="1" kern="0">
                            <a:solidFill>
                              <a:srgbClr val="000000"/>
                            </a:solidFill>
                            <a:latin typeface="Cambria Math" panose="02040503050406030204" pitchFamily="18" charset="0"/>
                            <a:ea typeface="宋体" panose="02010600030101010101" pitchFamily="2" charset="-122"/>
                          </a:rPr>
                          <m:t>)</m:t>
                        </m:r>
                      </m:e>
                      <m:sup>
                        <m:r>
                          <a:rPr lang="en-US" altLang="zh-CN" sz="2000" b="1" i="1" kern="0">
                            <a:solidFill>
                              <a:srgbClr val="000000"/>
                            </a:solidFill>
                            <a:latin typeface="Cambria Math" panose="02040503050406030204" pitchFamily="18" charset="0"/>
                            <a:ea typeface="宋体" panose="02010600030101010101" pitchFamily="2" charset="-122"/>
                          </a:rPr>
                          <m:t>𝒆</m:t>
                        </m:r>
                      </m:sup>
                    </m:sSup>
                    <m:r>
                      <a:rPr lang="en-US" altLang="zh-CN" sz="2000" b="1" i="1" kern="0">
                        <a:solidFill>
                          <a:srgbClr val="000000"/>
                        </a:solidFill>
                        <a:latin typeface="Cambria Math" panose="02040503050406030204" pitchFamily="18" charset="0"/>
                        <a:ea typeface="宋体" panose="02010600030101010101" pitchFamily="2" charset="-122"/>
                      </a:rPr>
                      <m:t>𝒎𝒐𝒅</m:t>
                    </m:r>
                    <m:r>
                      <a:rPr lang="en-US" altLang="zh-CN" sz="2000" b="1" i="1" kern="0">
                        <a:solidFill>
                          <a:srgbClr val="000000"/>
                        </a:solidFill>
                        <a:latin typeface="Cambria Math" panose="02040503050406030204" pitchFamily="18" charset="0"/>
                        <a:ea typeface="宋体" panose="02010600030101010101" pitchFamily="2" charset="-122"/>
                      </a:rPr>
                      <m:t> </m:t>
                    </m:r>
                    <m:r>
                      <a:rPr lang="en-US" altLang="zh-CN" sz="2000" b="1" i="1" kern="0" smtClean="0">
                        <a:solidFill>
                          <a:srgbClr val="000000"/>
                        </a:solidFill>
                        <a:latin typeface="Cambria Math" panose="02040503050406030204" pitchFamily="18" charset="0"/>
                        <a:ea typeface="宋体" panose="02010600030101010101" pitchFamily="2" charset="-122"/>
                      </a:rPr>
                      <m:t>𝒏</m:t>
                    </m:r>
                  </m:oMath>
                </a14:m>
                <a:endParaRPr lang="en-US" altLang="zh-CN" sz="2000" b="1" kern="0" dirty="0">
                  <a:solidFill>
                    <a:srgbClr val="000000"/>
                  </a:solidFill>
                  <a:latin typeface="Tahoma" panose="020B0604030504040204"/>
                  <a:ea typeface="宋体" panose="02010600030101010101" pitchFamily="2" charset="-122"/>
                </a:endParaRPr>
              </a:p>
              <a:p>
                <a:pPr marL="0" lvl="2" indent="0" eaLnBrk="1" hangingPunct="1">
                  <a:lnSpc>
                    <a:spcPct val="130000"/>
                  </a:lnSpc>
                  <a:spcBef>
                    <a:spcPct val="20000"/>
                  </a:spcBef>
                  <a:buClr>
                    <a:srgbClr val="4768F5"/>
                  </a:buClr>
                  <a:buSzPct val="60000"/>
                  <a:buNone/>
                </a:pPr>
                <a:r>
                  <a:rPr lang="zh-CN" altLang="en-US" sz="2000" b="1" kern="0" dirty="0">
                    <a:solidFill>
                      <a:srgbClr val="000000"/>
                    </a:solidFill>
                    <a:latin typeface="Tahoma" panose="020B0604030504040204"/>
                    <a:ea typeface="宋体" panose="02010600030101010101" pitchFamily="2" charset="-122"/>
                  </a:rPr>
                  <a:t>则：</a:t>
                </a:r>
                <a14:m>
                  <m:oMath xmlns:m="http://schemas.openxmlformats.org/officeDocument/2006/math">
                    <m:r>
                      <a:rPr lang="en-US" altLang="zh-CN" sz="2000" b="1" i="1" kern="0">
                        <a:solidFill>
                          <a:srgbClr val="000000"/>
                        </a:solidFill>
                        <a:latin typeface="Cambria Math" panose="02040503050406030204" pitchFamily="18" charset="0"/>
                        <a:ea typeface="宋体" panose="02010600030101010101" pitchFamily="2" charset="-122"/>
                      </a:rPr>
                      <m:t>𝒀</m:t>
                    </m:r>
                    <m:r>
                      <a:rPr lang="en-US" altLang="zh-CN" sz="2000" b="1" i="1" kern="0">
                        <a:solidFill>
                          <a:srgbClr val="000000"/>
                        </a:solidFill>
                        <a:latin typeface="Cambria Math" panose="02040503050406030204" pitchFamily="18" charset="0"/>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pitchFamily="18" charset="0"/>
                            <a:ea typeface="宋体" panose="02010600030101010101" pitchFamily="2" charset="-122"/>
                          </a:rPr>
                          <m:t>𝑿</m:t>
                        </m:r>
                      </m:e>
                      <m:sup>
                        <m:r>
                          <a:rPr lang="en-US" altLang="zh-CN" sz="2000" b="1" i="1" kern="0">
                            <a:solidFill>
                              <a:srgbClr val="000000"/>
                            </a:solidFill>
                            <a:latin typeface="Cambria Math" panose="02040503050406030204" pitchFamily="18" charset="0"/>
                            <a:ea typeface="宋体" panose="02010600030101010101" pitchFamily="2" charset="-122"/>
                          </a:rPr>
                          <m:t>𝒅</m:t>
                        </m:r>
                      </m:sup>
                    </m:sSup>
                    <m:r>
                      <a:rPr lang="en-US" altLang="zh-CN" sz="2000" b="1" i="1" kern="0">
                        <a:solidFill>
                          <a:srgbClr val="000000"/>
                        </a:solidFill>
                        <a:latin typeface="Cambria Math" panose="02040503050406030204" pitchFamily="18" charset="0"/>
                        <a:ea typeface="宋体" panose="02010600030101010101" pitchFamily="2" charset="-122"/>
                      </a:rPr>
                      <m:t> </m:t>
                    </m:r>
                    <m:r>
                      <a:rPr lang="en-US" altLang="zh-CN" sz="2000" b="1" i="1" kern="0">
                        <a:solidFill>
                          <a:srgbClr val="000000"/>
                        </a:solidFill>
                        <a:latin typeface="Cambria Math" panose="02040503050406030204" pitchFamily="18" charset="0"/>
                        <a:ea typeface="宋体" panose="02010600030101010101" pitchFamily="2" charset="-122"/>
                      </a:rPr>
                      <m:t>𝒎𝒐𝒅</m:t>
                    </m:r>
                    <m:r>
                      <a:rPr lang="en-US" altLang="zh-CN" sz="2000" b="1" i="1" kern="0">
                        <a:solidFill>
                          <a:srgbClr val="000000"/>
                        </a:solidFill>
                        <a:latin typeface="Cambria Math" panose="02040503050406030204" pitchFamily="18" charset="0"/>
                        <a:ea typeface="宋体" panose="02010600030101010101" pitchFamily="2" charset="-122"/>
                      </a:rPr>
                      <m:t> </m:t>
                    </m:r>
                    <m:r>
                      <a:rPr lang="en-US" altLang="zh-CN" sz="2000" b="1" i="1" kern="0">
                        <a:solidFill>
                          <a:srgbClr val="000000"/>
                        </a:solidFill>
                        <a:latin typeface="Cambria Math" panose="02040503050406030204" pitchFamily="18" charset="0"/>
                        <a:ea typeface="宋体" panose="02010600030101010101" pitchFamily="2" charset="-122"/>
                      </a:rPr>
                      <m:t>𝒏</m:t>
                    </m:r>
                    <m:r>
                      <a:rPr lang="en-US" altLang="zh-CN" sz="2000" b="1" i="1" kern="0">
                        <a:solidFill>
                          <a:srgbClr val="000000"/>
                        </a:solidFill>
                        <a:latin typeface="Cambria Math" panose="02040503050406030204" pitchFamily="18" charset="0"/>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pitchFamily="18" charset="0"/>
                            <a:ea typeface="宋体" panose="02010600030101010101" pitchFamily="2" charset="-122"/>
                          </a:rPr>
                          <m:t>(</m:t>
                        </m:r>
                        <m:r>
                          <a:rPr lang="en-US" altLang="zh-CN" sz="2000" b="1" i="1" kern="0">
                            <a:solidFill>
                              <a:srgbClr val="000000"/>
                            </a:solidFill>
                            <a:latin typeface="Cambria Math" panose="02040503050406030204" pitchFamily="18" charset="0"/>
                            <a:ea typeface="宋体" panose="02010600030101010101" pitchFamily="2" charset="-122"/>
                          </a:rPr>
                          <m:t>𝟐</m:t>
                        </m:r>
                        <m:r>
                          <a:rPr lang="en-US" altLang="zh-CN" sz="2000" b="1" i="1" kern="0">
                            <a:solidFill>
                              <a:srgbClr val="000000"/>
                            </a:solidFill>
                            <a:latin typeface="Cambria Math" panose="02040503050406030204" pitchFamily="18" charset="0"/>
                            <a:ea typeface="宋体" panose="02010600030101010101" pitchFamily="2" charset="-122"/>
                          </a:rPr>
                          <m:t>𝑴</m:t>
                        </m:r>
                        <m:r>
                          <a:rPr lang="en-US" altLang="zh-CN" sz="2000" b="1" i="1" kern="0">
                            <a:solidFill>
                              <a:srgbClr val="000000"/>
                            </a:solidFill>
                            <a:latin typeface="Cambria Math" panose="02040503050406030204" pitchFamily="18" charset="0"/>
                            <a:ea typeface="宋体" panose="02010600030101010101" pitchFamily="2" charset="-122"/>
                          </a:rPr>
                          <m:t>)</m:t>
                        </m:r>
                      </m:e>
                      <m:sup>
                        <m:r>
                          <a:rPr lang="en-US" altLang="zh-CN" sz="2000" b="1" i="1" kern="0">
                            <a:solidFill>
                              <a:srgbClr val="000000"/>
                            </a:solidFill>
                            <a:latin typeface="Cambria Math" panose="02040503050406030204" pitchFamily="18" charset="0"/>
                            <a:ea typeface="宋体" panose="02010600030101010101" pitchFamily="2" charset="-122"/>
                          </a:rPr>
                          <m:t>𝒆</m:t>
                        </m:r>
                        <m:r>
                          <a:rPr lang="en-US" altLang="zh-CN" sz="2000" b="1" i="1" kern="0" smtClean="0">
                            <a:solidFill>
                              <a:srgbClr val="000000"/>
                            </a:solidFill>
                            <a:latin typeface="Cambria Math" panose="02040503050406030204" pitchFamily="18" charset="0"/>
                            <a:ea typeface="宋体" panose="02010600030101010101" pitchFamily="2" charset="-122"/>
                          </a:rPr>
                          <m:t>𝒅</m:t>
                        </m:r>
                      </m:sup>
                    </m:sSup>
                    <m:r>
                      <a:rPr lang="en-US" altLang="zh-CN" sz="2000" b="1" i="1" kern="0">
                        <a:solidFill>
                          <a:srgbClr val="000000"/>
                        </a:solidFill>
                        <a:latin typeface="Cambria Math" panose="02040503050406030204" pitchFamily="18" charset="0"/>
                        <a:ea typeface="宋体" panose="02010600030101010101" pitchFamily="2" charset="-122"/>
                      </a:rPr>
                      <m:t>𝒎𝒐𝒅</m:t>
                    </m:r>
                    <m:r>
                      <a:rPr lang="en-US" altLang="zh-CN" sz="2000" b="1" i="1" kern="0">
                        <a:solidFill>
                          <a:srgbClr val="000000"/>
                        </a:solidFill>
                        <a:latin typeface="Cambria Math" panose="02040503050406030204" pitchFamily="18" charset="0"/>
                        <a:ea typeface="宋体" panose="02010600030101010101" pitchFamily="2" charset="-122"/>
                      </a:rPr>
                      <m:t> </m:t>
                    </m:r>
                    <m:r>
                      <a:rPr lang="en-US" altLang="zh-CN" sz="2000" b="1" i="1" kern="0">
                        <a:solidFill>
                          <a:srgbClr val="000000"/>
                        </a:solidFill>
                        <a:latin typeface="Cambria Math" panose="02040503050406030204" pitchFamily="18" charset="0"/>
                        <a:ea typeface="宋体" panose="02010600030101010101" pitchFamily="2" charset="-122"/>
                      </a:rPr>
                      <m:t>𝒏</m:t>
                    </m:r>
                    <m:r>
                      <a:rPr lang="en-US" altLang="zh-CN" sz="2000" b="1" i="1" kern="0" smtClean="0">
                        <a:solidFill>
                          <a:srgbClr val="000000"/>
                        </a:solidFill>
                        <a:latin typeface="Cambria Math" panose="02040503050406030204" pitchFamily="18" charset="0"/>
                        <a:ea typeface="宋体" panose="02010600030101010101" pitchFamily="2" charset="-122"/>
                      </a:rPr>
                      <m:t>=</m:t>
                    </m:r>
                    <m:d>
                      <m:dPr>
                        <m:ctrlPr>
                          <a:rPr lang="en-US" altLang="zh-CN" sz="2000" b="1" i="1" kern="0">
                            <a:solidFill>
                              <a:srgbClr val="000000"/>
                            </a:solidFill>
                            <a:latin typeface="Cambria Math" panose="02040503050406030204" pitchFamily="18" charset="0"/>
                            <a:ea typeface="宋体" panose="02010600030101010101" pitchFamily="2" charset="-122"/>
                          </a:rPr>
                        </m:ctrlPr>
                      </m:dPr>
                      <m:e>
                        <m:r>
                          <a:rPr lang="en-US" altLang="zh-CN" sz="2000" b="1" i="1" kern="0">
                            <a:solidFill>
                              <a:srgbClr val="000000"/>
                            </a:solidFill>
                            <a:latin typeface="Cambria Math" panose="02040503050406030204" pitchFamily="18" charset="0"/>
                            <a:ea typeface="宋体" panose="02010600030101010101" pitchFamily="2" charset="-122"/>
                          </a:rPr>
                          <m:t>𝟐</m:t>
                        </m:r>
                        <m:r>
                          <a:rPr lang="en-US" altLang="zh-CN" sz="2000" b="1" i="1" kern="0">
                            <a:solidFill>
                              <a:srgbClr val="000000"/>
                            </a:solidFill>
                            <a:latin typeface="Cambria Math" panose="02040503050406030204" pitchFamily="18" charset="0"/>
                            <a:ea typeface="宋体" panose="02010600030101010101" pitchFamily="2" charset="-122"/>
                          </a:rPr>
                          <m:t>𝑴</m:t>
                        </m:r>
                      </m:e>
                    </m:d>
                    <m:r>
                      <a:rPr lang="en-US" altLang="zh-CN" sz="2000" b="1" i="1" kern="0" smtClean="0">
                        <a:solidFill>
                          <a:srgbClr val="000000"/>
                        </a:solidFill>
                        <a:latin typeface="Cambria Math" panose="02040503050406030204" pitchFamily="18" charset="0"/>
                        <a:ea typeface="宋体" panose="02010600030101010101" pitchFamily="2" charset="-122"/>
                      </a:rPr>
                      <m:t> </m:t>
                    </m:r>
                    <m:r>
                      <a:rPr lang="en-US" altLang="zh-CN" sz="2000" b="1" i="1" kern="0">
                        <a:solidFill>
                          <a:srgbClr val="000000"/>
                        </a:solidFill>
                        <a:latin typeface="Cambria Math" panose="02040503050406030204" pitchFamily="18" charset="0"/>
                        <a:ea typeface="宋体" panose="02010600030101010101" pitchFamily="2" charset="-122"/>
                      </a:rPr>
                      <m:t>𝒎𝒐𝒅</m:t>
                    </m:r>
                    <m:r>
                      <a:rPr lang="en-US" altLang="zh-CN" sz="2000" b="1" i="1" kern="0">
                        <a:solidFill>
                          <a:srgbClr val="000000"/>
                        </a:solidFill>
                        <a:latin typeface="Cambria Math" panose="02040503050406030204" pitchFamily="18" charset="0"/>
                        <a:ea typeface="宋体" panose="02010600030101010101" pitchFamily="2" charset="-122"/>
                      </a:rPr>
                      <m:t> </m:t>
                    </m:r>
                    <m:r>
                      <a:rPr lang="en-US" altLang="zh-CN" sz="2000" b="1" i="1" kern="0">
                        <a:solidFill>
                          <a:srgbClr val="000000"/>
                        </a:solidFill>
                        <a:latin typeface="Cambria Math" panose="02040503050406030204" pitchFamily="18" charset="0"/>
                        <a:ea typeface="宋体" panose="02010600030101010101" pitchFamily="2" charset="-122"/>
                      </a:rPr>
                      <m:t>𝒏</m:t>
                    </m:r>
                  </m:oMath>
                </a14:m>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0" lvl="2" indent="0" eaLnBrk="1" hangingPunct="1">
                  <a:lnSpc>
                    <a:spcPct val="130000"/>
                  </a:lnSpc>
                  <a:spcBef>
                    <a:spcPct val="20000"/>
                  </a:spcBef>
                  <a:buClr>
                    <a:srgbClr val="4768F5"/>
                  </a:buClr>
                  <a:buSzPct val="60000"/>
                  <a:buNone/>
                </a:pPr>
                <a:r>
                  <a:rPr lang="zh-CN" altLang="en-US" sz="2000" b="1" kern="0" dirty="0">
                    <a:solidFill>
                      <a:srgbClr val="000000"/>
                    </a:solidFill>
                    <a:latin typeface="Tahoma" panose="020B0604030504040204"/>
                    <a:ea typeface="宋体" panose="02010600030101010101" pitchFamily="2" charset="-122"/>
                  </a:rPr>
                  <a:t>由此可得明文</a:t>
                </a:r>
                <a:r>
                  <a:rPr lang="en-US" altLang="zh-CN" sz="2000" b="1" kern="0" dirty="0">
                    <a:solidFill>
                      <a:srgbClr val="000000"/>
                    </a:solidFill>
                    <a:latin typeface="Tahoma" panose="020B0604030504040204"/>
                    <a:ea typeface="宋体" panose="02010600030101010101" pitchFamily="2" charset="-122"/>
                  </a:rPr>
                  <a:t>M</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为了防止选择密文攻击攻击，实用的基于</a:t>
                </a:r>
                <a:r>
                  <a:rPr lang="en-US" altLang="zh-CN" sz="2000" b="1" kern="0" dirty="0">
                    <a:solidFill>
                      <a:srgbClr val="000000"/>
                    </a:solidFill>
                    <a:latin typeface="Tahoma" panose="020B0604030504040204"/>
                    <a:ea typeface="宋体" panose="02010600030101010101" pitchFamily="2" charset="-122"/>
                  </a:rPr>
                  <a:t>RSA</a:t>
                </a:r>
                <a:r>
                  <a:rPr lang="zh-CN" altLang="en-US" sz="2000" b="1" kern="0" dirty="0">
                    <a:solidFill>
                      <a:srgbClr val="000000"/>
                    </a:solidFill>
                    <a:latin typeface="Tahoma" panose="020B0604030504040204"/>
                    <a:ea typeface="宋体" panose="02010600030101010101" pitchFamily="2" charset="-122"/>
                  </a:rPr>
                  <a:t>的密码体制在加密之前都会对明文进行随机填充，从而使式上式不成立。</a:t>
                </a: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34082"/>
                <a:ext cx="8424936" cy="5819254"/>
              </a:xfrm>
              <a:prstGeom prst="rect">
                <a:avLst/>
              </a:prstGeom>
              <a:blipFill rotWithShape="1">
                <a:blip r:embed="rId1"/>
                <a:stretch>
                  <a:fillRect l="-2" t="-6" r="7" b="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7308304" y="0"/>
            <a:ext cx="18297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9.2 RSA</a:t>
            </a:r>
            <a:r>
              <a:rPr lang="zh-CN" altLang="en-US" sz="2000" dirty="0">
                <a:solidFill>
                  <a:srgbClr val="4F56AD"/>
                </a:solidFill>
                <a:latin typeface="黑体" panose="02010609060101010101" pitchFamily="49" charset="-122"/>
              </a:rPr>
              <a:t>算法</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56792"/>
            <a:ext cx="8229600" cy="4525962"/>
          </a:xfrm>
        </p:spPr>
        <p:txBody>
          <a:bodyPr/>
          <a:lstStyle/>
          <a:p>
            <a:pPr marL="80200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latin typeface="Tahoma" panose="020B0604030504040204"/>
                <a:ea typeface="宋体" panose="02010600030101010101" pitchFamily="2" charset="-122"/>
              </a:rPr>
              <a:t>(1) </a:t>
            </a:r>
            <a:r>
              <a:rPr lang="zh-CN" altLang="en-US" sz="2000" b="1" kern="0" dirty="0">
                <a:solidFill>
                  <a:srgbClr val="000000"/>
                </a:solidFill>
                <a:latin typeface="Tahoma" panose="020B0604030504040204"/>
                <a:ea typeface="宋体" panose="02010600030101010101" pitchFamily="2" charset="-122"/>
              </a:rPr>
              <a:t>使用两个素数，</a:t>
            </a:r>
            <a:r>
              <a:rPr lang="en-US" altLang="zh-CN" sz="2000" b="1" kern="0" dirty="0">
                <a:solidFill>
                  <a:srgbClr val="000000"/>
                </a:solidFill>
                <a:latin typeface="Tahoma" panose="020B0604030504040204"/>
                <a:ea typeface="宋体" panose="02010600030101010101" pitchFamily="2" charset="-122"/>
              </a:rPr>
              <a:t>p=17</a:t>
            </a:r>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latin typeface="Tahoma" panose="020B0604030504040204"/>
                <a:ea typeface="宋体" panose="02010600030101010101" pitchFamily="2" charset="-122"/>
              </a:rPr>
              <a:t>q=11</a:t>
            </a:r>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latin typeface="Tahoma" panose="020B0604030504040204"/>
                <a:ea typeface="宋体" panose="02010600030101010101" pitchFamily="2" charset="-122"/>
              </a:rPr>
              <a:t> e=7</a:t>
            </a:r>
            <a:r>
              <a:rPr lang="zh-CN" altLang="en-US" sz="2000" b="1" kern="0" dirty="0">
                <a:solidFill>
                  <a:srgbClr val="000000"/>
                </a:solidFill>
                <a:latin typeface="Tahoma" panose="020B0604030504040204"/>
                <a:ea typeface="宋体" panose="02010600030101010101" pitchFamily="2" charset="-122"/>
              </a:rPr>
              <a:t>其私钥和公钥；</a:t>
            </a:r>
            <a:endParaRPr lang="en-US" altLang="zh-CN" sz="2000" b="1" kern="0" dirty="0">
              <a:solidFill>
                <a:srgbClr val="000000"/>
              </a:solidFill>
              <a:latin typeface="Tahoma" panose="020B0604030504040204"/>
              <a:ea typeface="宋体" panose="02010600030101010101" pitchFamily="2" charset="-122"/>
            </a:endParaRPr>
          </a:p>
          <a:p>
            <a:pPr marL="80200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latin typeface="Tahoma" panose="020B0604030504040204"/>
                <a:ea typeface="宋体" panose="02010600030101010101" pitchFamily="2" charset="-122"/>
              </a:rPr>
              <a:t>(2) </a:t>
            </a:r>
            <a:r>
              <a:rPr lang="zh-CN" altLang="en-US" sz="2000" b="1" kern="0" dirty="0">
                <a:solidFill>
                  <a:srgbClr val="000000"/>
                </a:solidFill>
                <a:latin typeface="Tahoma" panose="020B0604030504040204"/>
                <a:ea typeface="宋体" panose="02010600030101010101" pitchFamily="2" charset="-122"/>
              </a:rPr>
              <a:t>对数字</a:t>
            </a:r>
            <a:r>
              <a:rPr lang="en-US" altLang="zh-CN" sz="2000" b="1" kern="0" dirty="0">
                <a:solidFill>
                  <a:srgbClr val="000000"/>
                </a:solidFill>
                <a:latin typeface="Tahoma" panose="020B0604030504040204"/>
                <a:ea typeface="宋体" panose="02010600030101010101" pitchFamily="2" charset="-122"/>
              </a:rPr>
              <a:t>88</a:t>
            </a:r>
            <a:r>
              <a:rPr lang="zh-CN" altLang="en-US" sz="2000" b="1" kern="0" dirty="0">
                <a:solidFill>
                  <a:srgbClr val="000000"/>
                </a:solidFill>
                <a:latin typeface="Tahoma" panose="020B0604030504040204"/>
                <a:ea typeface="宋体" panose="02010600030101010101" pitchFamily="2" charset="-122"/>
              </a:rPr>
              <a:t>，使用</a:t>
            </a:r>
            <a:r>
              <a:rPr lang="en-US" altLang="zh-CN" sz="2000" b="1" kern="0" dirty="0">
                <a:solidFill>
                  <a:srgbClr val="000000"/>
                </a:solidFill>
                <a:latin typeface="Tahoma" panose="020B0604030504040204"/>
                <a:ea typeface="宋体" panose="02010600030101010101" pitchFamily="2" charset="-122"/>
              </a:rPr>
              <a:t>(1)</a:t>
            </a:r>
            <a:r>
              <a:rPr lang="zh-CN" altLang="en-US" sz="2000" b="1" kern="0" dirty="0">
                <a:solidFill>
                  <a:srgbClr val="000000"/>
                </a:solidFill>
                <a:latin typeface="Tahoma" panose="020B0604030504040204"/>
                <a:ea typeface="宋体" panose="02010600030101010101" pitchFamily="2" charset="-122"/>
              </a:rPr>
              <a:t>中所得的公钥</a:t>
            </a:r>
            <a:r>
              <a:rPr lang="en-US" altLang="zh-CN" sz="2000" b="1" kern="0" dirty="0">
                <a:solidFill>
                  <a:srgbClr val="000000"/>
                </a:solidFill>
                <a:latin typeface="Tahoma" panose="020B0604030504040204"/>
                <a:ea typeface="宋体" panose="02010600030101010101" pitchFamily="2" charset="-122"/>
              </a:rPr>
              <a:t>PU</a:t>
            </a:r>
            <a:r>
              <a:rPr lang="zh-CN" altLang="en-US" sz="2000" b="1" kern="0" dirty="0">
                <a:solidFill>
                  <a:srgbClr val="000000"/>
                </a:solidFill>
                <a:latin typeface="Tahoma" panose="020B0604030504040204"/>
                <a:ea typeface="宋体" panose="02010600030101010101" pitchFamily="2" charset="-122"/>
              </a:rPr>
              <a:t>进行加密，得到密文</a:t>
            </a:r>
            <a:r>
              <a:rPr lang="en-US" altLang="zh-CN" sz="2000" b="1" kern="0" dirty="0">
                <a:solidFill>
                  <a:srgbClr val="000000"/>
                </a:solidFill>
                <a:latin typeface="Tahoma" panose="020B0604030504040204"/>
                <a:ea typeface="宋体" panose="02010600030101010101" pitchFamily="2" charset="-122"/>
              </a:rPr>
              <a:t>C</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80200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latin typeface="Tahoma" panose="020B0604030504040204"/>
                <a:ea typeface="宋体" panose="02010600030101010101" pitchFamily="2" charset="-122"/>
              </a:rPr>
              <a:t>(3)</a:t>
            </a:r>
            <a:r>
              <a:rPr lang="zh-CN" altLang="en-US" sz="2000" b="1" kern="0" dirty="0">
                <a:solidFill>
                  <a:srgbClr val="000000"/>
                </a:solidFill>
                <a:latin typeface="Tahoma" panose="020B0604030504040204"/>
                <a:ea typeface="宋体" panose="02010600030101010101" pitchFamily="2" charset="-122"/>
              </a:rPr>
              <a:t>使用使用</a:t>
            </a:r>
            <a:r>
              <a:rPr lang="en-US" altLang="zh-CN" sz="2000" b="1" kern="0" dirty="0">
                <a:solidFill>
                  <a:srgbClr val="000000"/>
                </a:solidFill>
                <a:latin typeface="Tahoma" panose="020B0604030504040204"/>
                <a:ea typeface="宋体" panose="02010600030101010101" pitchFamily="2" charset="-122"/>
              </a:rPr>
              <a:t>(1)</a:t>
            </a:r>
            <a:r>
              <a:rPr lang="zh-CN" altLang="en-US" sz="2000" b="1" kern="0" dirty="0">
                <a:solidFill>
                  <a:srgbClr val="000000"/>
                </a:solidFill>
                <a:latin typeface="Tahoma" panose="020B0604030504040204"/>
                <a:ea typeface="宋体" panose="02010600030101010101" pitchFamily="2" charset="-122"/>
              </a:rPr>
              <a:t>中所得的私钥</a:t>
            </a:r>
            <a:r>
              <a:rPr lang="en-US" altLang="zh-CN" sz="2000" b="1" kern="0" dirty="0">
                <a:solidFill>
                  <a:srgbClr val="000000"/>
                </a:solidFill>
                <a:latin typeface="Tahoma" panose="020B0604030504040204"/>
                <a:ea typeface="宋体" panose="02010600030101010101" pitchFamily="2" charset="-122"/>
              </a:rPr>
              <a:t>PR</a:t>
            </a:r>
            <a:r>
              <a:rPr lang="zh-CN" altLang="en-US" sz="2000" b="1" kern="0" dirty="0">
                <a:solidFill>
                  <a:srgbClr val="000000"/>
                </a:solidFill>
                <a:latin typeface="Tahoma" panose="020B0604030504040204"/>
                <a:ea typeface="宋体" panose="02010600030101010101" pitchFamily="2" charset="-122"/>
              </a:rPr>
              <a:t>，对密文</a:t>
            </a:r>
            <a:r>
              <a:rPr lang="en-US" altLang="zh-CN" sz="2000" b="1" kern="0" dirty="0">
                <a:solidFill>
                  <a:srgbClr val="000000"/>
                </a:solidFill>
                <a:latin typeface="Tahoma" panose="020B0604030504040204"/>
                <a:ea typeface="宋体" panose="02010600030101010101" pitchFamily="2" charset="-122"/>
              </a:rPr>
              <a:t>C</a:t>
            </a:r>
            <a:r>
              <a:rPr lang="zh-CN" altLang="en-US" sz="2000" b="1" kern="0" dirty="0">
                <a:solidFill>
                  <a:srgbClr val="000000"/>
                </a:solidFill>
                <a:latin typeface="Tahoma" panose="020B0604030504040204"/>
                <a:ea typeface="宋体" panose="02010600030101010101" pitchFamily="2" charset="-122"/>
              </a:rPr>
              <a:t>进行解密。</a:t>
            </a:r>
            <a:endParaRPr lang="zh-CN" altLang="en-US" dirty="0"/>
          </a:p>
        </p:txBody>
      </p:sp>
      <p:sp>
        <p:nvSpPr>
          <p:cNvPr id="3" name="标题 2"/>
          <p:cNvSpPr>
            <a:spLocks noGrp="1"/>
          </p:cNvSpPr>
          <p:nvPr>
            <p:ph type="title"/>
          </p:nvPr>
        </p:nvSpPr>
        <p:spPr/>
        <p:txBody>
          <a:bodyPr/>
          <a:lstStyle/>
          <a:p>
            <a:r>
              <a:rPr lang="zh-CN" altLang="en-US" dirty="0"/>
              <a:t>计算题</a:t>
            </a:r>
            <a:r>
              <a:rPr lang="en-US" altLang="zh-CN" dirty="0"/>
              <a:t>1</a:t>
            </a:r>
            <a:endParaRPr lang="en-US" altLang="zh-C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556792"/>
            <a:ext cx="8229600" cy="4525962"/>
          </a:xfrm>
        </p:spPr>
        <p:txBody>
          <a:bodyPr/>
          <a:lstStyle/>
          <a:p>
            <a:pPr marL="80200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latin typeface="Tahoma" panose="020B0604030504040204"/>
                <a:ea typeface="宋体" panose="02010600030101010101" pitchFamily="2" charset="-122"/>
              </a:rPr>
              <a:t>(1) </a:t>
            </a:r>
            <a:r>
              <a:rPr lang="zh-CN" altLang="en-US" sz="2000" b="1" kern="0" dirty="0">
                <a:solidFill>
                  <a:srgbClr val="000000"/>
                </a:solidFill>
                <a:latin typeface="Tahoma" panose="020B0604030504040204"/>
                <a:ea typeface="宋体" panose="02010600030101010101" pitchFamily="2" charset="-122"/>
              </a:rPr>
              <a:t>使用两个素数，</a:t>
            </a:r>
            <a:r>
              <a:rPr lang="en-US" altLang="zh-CN" sz="2000" b="1" kern="0" dirty="0">
                <a:solidFill>
                  <a:srgbClr val="000000"/>
                </a:solidFill>
                <a:latin typeface="Tahoma" panose="020B0604030504040204"/>
                <a:ea typeface="宋体" panose="02010600030101010101" pitchFamily="2" charset="-122"/>
              </a:rPr>
              <a:t>p=13</a:t>
            </a:r>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latin typeface="Tahoma" panose="020B0604030504040204"/>
                <a:ea typeface="宋体" panose="02010600030101010101" pitchFamily="2" charset="-122"/>
              </a:rPr>
              <a:t>q=7</a:t>
            </a:r>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latin typeface="Tahoma" panose="020B0604030504040204"/>
                <a:ea typeface="宋体" panose="02010600030101010101" pitchFamily="2" charset="-122"/>
              </a:rPr>
              <a:t> e=5</a:t>
            </a:r>
            <a:r>
              <a:rPr lang="zh-CN" altLang="en-US" sz="2000" b="1" kern="0" dirty="0">
                <a:solidFill>
                  <a:srgbClr val="000000"/>
                </a:solidFill>
                <a:latin typeface="Tahoma" panose="020B0604030504040204"/>
                <a:ea typeface="宋体" panose="02010600030101010101" pitchFamily="2" charset="-122"/>
              </a:rPr>
              <a:t>其私钥和公钥；</a:t>
            </a:r>
            <a:endParaRPr lang="en-US" altLang="zh-CN" sz="2000" b="1" kern="0" dirty="0">
              <a:solidFill>
                <a:srgbClr val="000000"/>
              </a:solidFill>
              <a:latin typeface="Tahoma" panose="020B0604030504040204"/>
              <a:ea typeface="宋体" panose="02010600030101010101" pitchFamily="2" charset="-122"/>
            </a:endParaRPr>
          </a:p>
          <a:p>
            <a:pPr marL="80200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latin typeface="Tahoma" panose="020B0604030504040204"/>
                <a:ea typeface="宋体" panose="02010600030101010101" pitchFamily="2" charset="-122"/>
              </a:rPr>
              <a:t>(2) </a:t>
            </a:r>
            <a:r>
              <a:rPr lang="zh-CN" altLang="en-US" sz="2000" b="1" kern="0" dirty="0">
                <a:solidFill>
                  <a:srgbClr val="000000"/>
                </a:solidFill>
                <a:latin typeface="Tahoma" panose="020B0604030504040204"/>
                <a:ea typeface="宋体" panose="02010600030101010101" pitchFamily="2" charset="-122"/>
              </a:rPr>
              <a:t>对数字</a:t>
            </a:r>
            <a:r>
              <a:rPr lang="en-US" altLang="zh-CN" sz="2000" b="1" kern="0" dirty="0">
                <a:solidFill>
                  <a:srgbClr val="000000"/>
                </a:solidFill>
                <a:latin typeface="Tahoma" panose="020B0604030504040204"/>
                <a:ea typeface="宋体" panose="02010600030101010101" pitchFamily="2" charset="-122"/>
              </a:rPr>
              <a:t>11</a:t>
            </a:r>
            <a:r>
              <a:rPr lang="zh-CN" altLang="en-US" sz="2000" b="1" kern="0" dirty="0">
                <a:solidFill>
                  <a:srgbClr val="000000"/>
                </a:solidFill>
                <a:latin typeface="Tahoma" panose="020B0604030504040204"/>
                <a:ea typeface="宋体" panose="02010600030101010101" pitchFamily="2" charset="-122"/>
              </a:rPr>
              <a:t>，使用</a:t>
            </a:r>
            <a:r>
              <a:rPr lang="en-US" altLang="zh-CN" sz="2000" b="1" kern="0" dirty="0">
                <a:solidFill>
                  <a:srgbClr val="000000"/>
                </a:solidFill>
                <a:latin typeface="Tahoma" panose="020B0604030504040204"/>
                <a:ea typeface="宋体" panose="02010600030101010101" pitchFamily="2" charset="-122"/>
              </a:rPr>
              <a:t>(1)</a:t>
            </a:r>
            <a:r>
              <a:rPr lang="zh-CN" altLang="en-US" sz="2000" b="1" kern="0" dirty="0">
                <a:solidFill>
                  <a:srgbClr val="000000"/>
                </a:solidFill>
                <a:latin typeface="Tahoma" panose="020B0604030504040204"/>
                <a:ea typeface="宋体" panose="02010600030101010101" pitchFamily="2" charset="-122"/>
              </a:rPr>
              <a:t>中所得的公钥</a:t>
            </a:r>
            <a:r>
              <a:rPr lang="en-US" altLang="zh-CN" sz="2000" b="1" kern="0" dirty="0">
                <a:solidFill>
                  <a:srgbClr val="000000"/>
                </a:solidFill>
                <a:latin typeface="Tahoma" panose="020B0604030504040204"/>
                <a:ea typeface="宋体" panose="02010600030101010101" pitchFamily="2" charset="-122"/>
              </a:rPr>
              <a:t>PU</a:t>
            </a:r>
            <a:r>
              <a:rPr lang="zh-CN" altLang="en-US" sz="2000" b="1" kern="0" dirty="0">
                <a:solidFill>
                  <a:srgbClr val="000000"/>
                </a:solidFill>
                <a:latin typeface="Tahoma" panose="020B0604030504040204"/>
                <a:ea typeface="宋体" panose="02010600030101010101" pitchFamily="2" charset="-122"/>
              </a:rPr>
              <a:t>进行加密，得到密文</a:t>
            </a:r>
            <a:r>
              <a:rPr lang="en-US" altLang="zh-CN" sz="2000" b="1" kern="0" dirty="0">
                <a:solidFill>
                  <a:srgbClr val="000000"/>
                </a:solidFill>
                <a:latin typeface="Tahoma" panose="020B0604030504040204"/>
                <a:ea typeface="宋体" panose="02010600030101010101" pitchFamily="2" charset="-122"/>
              </a:rPr>
              <a:t>C</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80200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latin typeface="Tahoma" panose="020B0604030504040204"/>
                <a:ea typeface="宋体" panose="02010600030101010101" pitchFamily="2" charset="-122"/>
              </a:rPr>
              <a:t>(3)</a:t>
            </a:r>
            <a:r>
              <a:rPr lang="zh-CN" altLang="en-US" sz="2000" b="1" kern="0" dirty="0">
                <a:solidFill>
                  <a:srgbClr val="000000"/>
                </a:solidFill>
                <a:latin typeface="Tahoma" panose="020B0604030504040204"/>
                <a:ea typeface="宋体" panose="02010600030101010101" pitchFamily="2" charset="-122"/>
              </a:rPr>
              <a:t>使用使用</a:t>
            </a:r>
            <a:r>
              <a:rPr lang="en-US" altLang="zh-CN" sz="2000" b="1" kern="0" dirty="0">
                <a:solidFill>
                  <a:srgbClr val="000000"/>
                </a:solidFill>
                <a:latin typeface="Tahoma" panose="020B0604030504040204"/>
                <a:ea typeface="宋体" panose="02010600030101010101" pitchFamily="2" charset="-122"/>
              </a:rPr>
              <a:t>(1)</a:t>
            </a:r>
            <a:r>
              <a:rPr lang="zh-CN" altLang="en-US" sz="2000" b="1" kern="0" dirty="0">
                <a:solidFill>
                  <a:srgbClr val="000000"/>
                </a:solidFill>
                <a:latin typeface="Tahoma" panose="020B0604030504040204"/>
                <a:ea typeface="宋体" panose="02010600030101010101" pitchFamily="2" charset="-122"/>
              </a:rPr>
              <a:t>中所得的私钥</a:t>
            </a:r>
            <a:r>
              <a:rPr lang="en-US" altLang="zh-CN" sz="2000" b="1" kern="0" dirty="0">
                <a:solidFill>
                  <a:srgbClr val="000000"/>
                </a:solidFill>
                <a:latin typeface="Tahoma" panose="020B0604030504040204"/>
                <a:ea typeface="宋体" panose="02010600030101010101" pitchFamily="2" charset="-122"/>
              </a:rPr>
              <a:t>PR</a:t>
            </a:r>
            <a:r>
              <a:rPr lang="zh-CN" altLang="en-US" sz="2000" b="1" kern="0" dirty="0">
                <a:solidFill>
                  <a:srgbClr val="000000"/>
                </a:solidFill>
                <a:latin typeface="Tahoma" panose="020B0604030504040204"/>
                <a:ea typeface="宋体" panose="02010600030101010101" pitchFamily="2" charset="-122"/>
              </a:rPr>
              <a:t>，对密文</a:t>
            </a:r>
            <a:r>
              <a:rPr lang="en-US" altLang="zh-CN" sz="2000" b="1" kern="0" dirty="0">
                <a:solidFill>
                  <a:srgbClr val="000000"/>
                </a:solidFill>
                <a:latin typeface="Tahoma" panose="020B0604030504040204"/>
                <a:ea typeface="宋体" panose="02010600030101010101" pitchFamily="2" charset="-122"/>
              </a:rPr>
              <a:t>C</a:t>
            </a:r>
            <a:r>
              <a:rPr lang="zh-CN" altLang="en-US" sz="2000" b="1" kern="0" dirty="0">
                <a:solidFill>
                  <a:srgbClr val="000000"/>
                </a:solidFill>
                <a:latin typeface="Tahoma" panose="020B0604030504040204"/>
                <a:ea typeface="宋体" panose="02010600030101010101" pitchFamily="2" charset="-122"/>
              </a:rPr>
              <a:t>进行解密。</a:t>
            </a:r>
            <a:endParaRPr lang="zh-CN" altLang="en-US" dirty="0"/>
          </a:p>
        </p:txBody>
      </p:sp>
      <p:sp>
        <p:nvSpPr>
          <p:cNvPr id="3" name="标题 2"/>
          <p:cNvSpPr>
            <a:spLocks noGrp="1"/>
          </p:cNvSpPr>
          <p:nvPr>
            <p:ph type="title"/>
          </p:nvPr>
        </p:nvSpPr>
        <p:spPr/>
        <p:txBody>
          <a:bodyPr/>
          <a:lstStyle/>
          <a:p>
            <a:r>
              <a:rPr lang="zh-CN" altLang="en-US" dirty="0"/>
              <a:t>计算题</a:t>
            </a:r>
            <a:r>
              <a:rPr lang="en-US" altLang="zh-CN" dirty="0"/>
              <a:t>2</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500063" y="404664"/>
            <a:ext cx="8229600" cy="5026297"/>
          </a:xfrm>
        </p:spPr>
        <p:txBody>
          <a:bodyPr/>
          <a:lstStyle/>
          <a:p>
            <a:pPr marL="27178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000" kern="0" dirty="0">
                <a:solidFill>
                  <a:srgbClr val="40458C"/>
                </a:solidFill>
                <a:latin typeface="黑体" panose="02010609060101010101" pitchFamily="49" charset="-122"/>
              </a:rPr>
              <a:t>公钥密码术语：</a:t>
            </a:r>
            <a:endParaRPr kumimoji="1" lang="en-US" altLang="zh-CN" sz="2000" b="1" kern="0" dirty="0">
              <a:solidFill>
                <a:srgbClr val="000000"/>
              </a:solidFill>
              <a:latin typeface="Tahoma" panose="020B0604030504040204"/>
              <a:ea typeface="宋体" panose="02010600030101010101" pitchFamily="2" charset="-122"/>
            </a:endParaRPr>
          </a:p>
          <a:p>
            <a:pPr marL="80200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非对称密钥</a:t>
            </a:r>
            <a:endParaRPr kumimoji="1"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kumimoji="1" lang="zh-CN" altLang="en-US" sz="1800" b="1" kern="0" dirty="0">
                <a:solidFill>
                  <a:srgbClr val="000000"/>
                </a:solidFill>
                <a:latin typeface="Tahoma" panose="020B0604030504040204"/>
                <a:ea typeface="宋体" panose="02010600030101010101" pitchFamily="2" charset="-122"/>
              </a:rPr>
              <a:t>两个密钥：公钥和私钥，用来实现互补运算，即加密和解密，或者生成签名与验证签名</a:t>
            </a:r>
            <a:endParaRPr kumimoji="1" lang="en-US" altLang="zh-CN" sz="1800" b="1" kern="0" dirty="0">
              <a:solidFill>
                <a:srgbClr val="000000"/>
              </a:solidFill>
              <a:latin typeface="Tahoma" panose="020B0604030504040204"/>
              <a:ea typeface="宋体" panose="02010600030101010101" pitchFamily="2" charset="-122"/>
            </a:endParaRPr>
          </a:p>
          <a:p>
            <a:pPr marL="80200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公钥证书</a:t>
            </a:r>
            <a:endParaRPr kumimoji="1"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kumimoji="1" lang="zh-CN" altLang="en-US" sz="1800" b="1" kern="0" dirty="0">
                <a:solidFill>
                  <a:srgbClr val="000000"/>
                </a:solidFill>
                <a:latin typeface="Tahoma" panose="020B0604030504040204"/>
                <a:ea typeface="宋体" panose="02010600030101010101" pitchFamily="2" charset="-122"/>
              </a:rPr>
              <a:t>认证机构将用户的姓名和公钥绑定在一起，用户用自己的私钥对数字文件签名后，可以通过证书识别签名者，因为签名者是唯一拥有与证书上对应的秘钥的用户</a:t>
            </a:r>
            <a:endParaRPr kumimoji="1" lang="en-US" altLang="zh-CN" sz="1800" b="1" kern="0" dirty="0">
              <a:solidFill>
                <a:srgbClr val="000000"/>
              </a:solidFill>
              <a:latin typeface="Tahoma" panose="020B0604030504040204"/>
              <a:ea typeface="宋体" panose="02010600030101010101" pitchFamily="2" charset="-122"/>
            </a:endParaRPr>
          </a:p>
          <a:p>
            <a:pPr marL="80200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公钥密码</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非对称密码</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算法</a:t>
            </a:r>
            <a:endParaRPr kumimoji="1"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kumimoji="1" lang="zh-CN" altLang="en-US" sz="1800" b="1" kern="0" dirty="0">
                <a:solidFill>
                  <a:srgbClr val="000000"/>
                </a:solidFill>
                <a:latin typeface="Tahoma" panose="020B0604030504040204"/>
                <a:ea typeface="宋体" panose="02010600030101010101" pitchFamily="2" charset="-122"/>
              </a:rPr>
              <a:t>含有两个密钥：公钥和私钥。从公钥中推出私钥在计算上不可行。</a:t>
            </a:r>
            <a:endParaRPr kumimoji="1" lang="en-US" altLang="zh-CN" sz="1800" b="1" kern="0" dirty="0">
              <a:solidFill>
                <a:srgbClr val="000000"/>
              </a:solidFill>
              <a:latin typeface="Tahoma" panose="020B0604030504040204"/>
              <a:ea typeface="宋体" panose="02010600030101010101" pitchFamily="2" charset="-122"/>
            </a:endParaRPr>
          </a:p>
          <a:p>
            <a:pPr marL="80200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公钥基础</a:t>
            </a:r>
            <a:endParaRPr kumimoji="1"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kumimoji="1" lang="zh-CN" altLang="en-US" sz="1800" b="1" kern="0" dirty="0">
                <a:solidFill>
                  <a:srgbClr val="000000"/>
                </a:solidFill>
                <a:latin typeface="Tahoma" panose="020B0604030504040204"/>
                <a:ea typeface="宋体" panose="02010600030101010101" pitchFamily="2" charset="-122"/>
              </a:rPr>
              <a:t>由一系列的协议、服务平台、软件和工作站组成，用于管理证书和公钥</a:t>
            </a:r>
            <a:r>
              <a:rPr kumimoji="1" lang="en-US" altLang="zh-CN" sz="1800" b="1" kern="0" dirty="0">
                <a:solidFill>
                  <a:srgbClr val="000000"/>
                </a:solidFill>
                <a:latin typeface="Tahoma" panose="020B0604030504040204"/>
                <a:ea typeface="宋体" panose="02010600030101010101" pitchFamily="2" charset="-122"/>
              </a:rPr>
              <a:t>-</a:t>
            </a:r>
            <a:r>
              <a:rPr kumimoji="1" lang="zh-CN" altLang="en-US" sz="1800" b="1" kern="0" dirty="0">
                <a:solidFill>
                  <a:srgbClr val="000000"/>
                </a:solidFill>
                <a:latin typeface="Tahoma" panose="020B0604030504040204"/>
                <a:ea typeface="宋体" panose="02010600030101010101" pitchFamily="2" charset="-122"/>
              </a:rPr>
              <a:t>私钥对，并产生、维护和废除公钥证书。</a:t>
            </a:r>
            <a:endParaRPr kumimoji="1" lang="en-US" altLang="zh-CN" sz="18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5508104" y="0"/>
            <a:ext cx="36299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eaLnBrk="1" fontAlgn="auto" hangingPunct="1">
              <a:spcAft>
                <a:spcPts val="0"/>
              </a:spcAft>
              <a:defRPr/>
            </a:pPr>
            <a:r>
              <a:rPr lang="zh-CN" altLang="en-US" sz="2000" dirty="0">
                <a:solidFill>
                  <a:srgbClr val="0070C0"/>
                </a:solidFill>
              </a:rPr>
              <a:t>第九章 </a:t>
            </a:r>
            <a:r>
              <a:rPr lang="en-US" altLang="zh-CN" sz="2000" dirty="0">
                <a:solidFill>
                  <a:srgbClr val="0070C0"/>
                </a:solidFill>
              </a:rPr>
              <a:t>– </a:t>
            </a:r>
            <a:r>
              <a:rPr lang="zh-CN" altLang="en-US" sz="2000" dirty="0">
                <a:solidFill>
                  <a:srgbClr val="0070C0"/>
                </a:solidFill>
              </a:rPr>
              <a:t>公钥密码学与</a:t>
            </a:r>
            <a:r>
              <a:rPr lang="en-US" altLang="zh-CN" sz="2000" dirty="0">
                <a:solidFill>
                  <a:srgbClr val="0070C0"/>
                </a:solidFill>
              </a:rPr>
              <a:t>RSA</a:t>
            </a:r>
            <a:endParaRPr lang="en-AU" altLang="zh-CN" sz="2000" dirty="0">
              <a:solidFill>
                <a:srgbClr val="0070C0"/>
              </a:solidFill>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28625" y="1268760"/>
            <a:ext cx="8229600" cy="4525963"/>
          </a:xfrm>
        </p:spPr>
        <p:txBody>
          <a:bodyPr>
            <a:noAutofit/>
          </a:bodyPr>
          <a:lstStyle/>
          <a:p>
            <a:pPr marL="457200"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公钥密码学的概念是为了解决传统密码中最困难的两个问题而提出的。</a:t>
            </a:r>
            <a:endParaRPr kumimoji="1"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kumimoji="1" lang="en-US" altLang="zh-CN" sz="2000" b="1" kern="0" dirty="0">
                <a:solidFill>
                  <a:srgbClr val="000000"/>
                </a:solidFill>
                <a:latin typeface="Tahoma" panose="020B0604030504040204"/>
                <a:ea typeface="宋体" panose="02010600030101010101" pitchFamily="2" charset="-122"/>
              </a:rPr>
              <a:t>1.</a:t>
            </a:r>
            <a:r>
              <a:rPr kumimoji="1" lang="zh-CN" altLang="en-US" sz="2000" b="1" kern="0" dirty="0">
                <a:solidFill>
                  <a:srgbClr val="000000"/>
                </a:solidFill>
                <a:latin typeface="Tahoma" panose="020B0604030504040204"/>
                <a:ea typeface="宋体" panose="02010600030101010101" pitchFamily="2" charset="-122"/>
              </a:rPr>
              <a:t>密钥分配问题</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第</a:t>
            </a:r>
            <a:r>
              <a:rPr kumimoji="1" lang="en-US" altLang="zh-CN" sz="2000" b="1" kern="0" dirty="0">
                <a:solidFill>
                  <a:srgbClr val="000000"/>
                </a:solidFill>
                <a:latin typeface="Tahoma" panose="020B0604030504040204"/>
                <a:ea typeface="宋体" panose="02010600030101010101" pitchFamily="2" charset="-122"/>
              </a:rPr>
              <a:t>14</a:t>
            </a:r>
            <a:r>
              <a:rPr kumimoji="1" lang="zh-CN" altLang="en-US" sz="2000" b="1" kern="0" dirty="0">
                <a:solidFill>
                  <a:srgbClr val="000000"/>
                </a:solidFill>
                <a:latin typeface="Tahoma" panose="020B0604030504040204"/>
                <a:ea typeface="宋体" panose="02010600030101010101" pitchFamily="2" charset="-122"/>
              </a:rPr>
              <a:t>章</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，用对称密码进行秘钥分配要求</a:t>
            </a:r>
            <a:r>
              <a:rPr kumimoji="1" lang="en-US" altLang="zh-CN" sz="2000" b="1" kern="0" dirty="0">
                <a:solidFill>
                  <a:srgbClr val="000000"/>
                </a:solidFill>
                <a:latin typeface="Tahoma" panose="020B0604030504040204"/>
                <a:ea typeface="宋体" panose="02010600030101010101" pitchFamily="2" charset="-122"/>
              </a:rPr>
              <a:t>(1)</a:t>
            </a:r>
            <a:r>
              <a:rPr kumimoji="1" lang="zh-CN" altLang="en-US" sz="2000" b="1" kern="0" dirty="0">
                <a:solidFill>
                  <a:srgbClr val="000000"/>
                </a:solidFill>
                <a:latin typeface="Tahoma" panose="020B0604030504040204"/>
                <a:ea typeface="宋体" panose="02010600030101010101" pitchFamily="2" charset="-122"/>
              </a:rPr>
              <a:t>通信双方已经共享一个密钥，而该密钥已通过某种方式分配给通信双方；或者</a:t>
            </a:r>
            <a:r>
              <a:rPr kumimoji="1" lang="en-US" altLang="zh-CN" sz="2000" b="1" kern="0" dirty="0">
                <a:solidFill>
                  <a:srgbClr val="000000"/>
                </a:solidFill>
                <a:latin typeface="Tahoma" panose="020B0604030504040204"/>
                <a:ea typeface="宋体" panose="02010600030101010101" pitchFamily="2" charset="-122"/>
              </a:rPr>
              <a:t>(2)</a:t>
            </a:r>
            <a:r>
              <a:rPr kumimoji="1" lang="zh-CN" altLang="en-US" sz="2000" b="1" kern="0" dirty="0">
                <a:solidFill>
                  <a:srgbClr val="000000"/>
                </a:solidFill>
                <a:latin typeface="Tahoma" panose="020B0604030504040204"/>
                <a:ea typeface="宋体" panose="02010600030101010101" pitchFamily="2" charset="-122"/>
              </a:rPr>
              <a:t>利用密钥分配中心。公钥密钥发明人之一</a:t>
            </a:r>
            <a:r>
              <a:rPr kumimoji="1" lang="en-US" altLang="zh-CN" sz="2000" b="1" kern="0" dirty="0" err="1">
                <a:solidFill>
                  <a:srgbClr val="000000"/>
                </a:solidFill>
                <a:latin typeface="Tahoma" panose="020B0604030504040204"/>
                <a:ea typeface="宋体" panose="02010600030101010101" pitchFamily="2" charset="-122"/>
              </a:rPr>
              <a:t>Diffie</a:t>
            </a:r>
            <a:r>
              <a:rPr kumimoji="1" lang="zh-CN" altLang="en-US" sz="2000" b="1" kern="0" dirty="0">
                <a:solidFill>
                  <a:srgbClr val="000000"/>
                </a:solidFill>
                <a:latin typeface="Tahoma" panose="020B0604030504040204"/>
                <a:ea typeface="宋体" panose="02010600030101010101" pitchFamily="2" charset="-122"/>
              </a:rPr>
              <a:t>认为：第二个要求有悖于密码学的精髓，即应在通信过程中完全保持保密性。</a:t>
            </a:r>
            <a:endParaRPr kumimoji="1"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kumimoji="1" lang="en-US" altLang="zh-CN" sz="2000" b="1" kern="0" dirty="0">
                <a:solidFill>
                  <a:srgbClr val="000000"/>
                </a:solidFill>
                <a:latin typeface="Tahoma" panose="020B0604030504040204"/>
                <a:ea typeface="宋体" panose="02010600030101010101" pitchFamily="2" charset="-122"/>
              </a:rPr>
              <a:t>2.</a:t>
            </a:r>
            <a:r>
              <a:rPr kumimoji="1" lang="zh-CN" altLang="en-US" sz="2000" b="1" kern="0" dirty="0">
                <a:solidFill>
                  <a:srgbClr val="000000"/>
                </a:solidFill>
                <a:latin typeface="Tahoma" panose="020B0604030504040204"/>
                <a:ea typeface="宋体" panose="02010600030101010101" pitchFamily="2" charset="-122"/>
              </a:rPr>
              <a:t>“数字签名”问题：能否设计一种方法，它能确保数字签名是出自某特定的人，并且各方对此均无异议？</a:t>
            </a:r>
            <a:endParaRPr kumimoji="1"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kumimoji="1" lang="en-US" altLang="zh-CN" sz="2000" b="1" kern="0" dirty="0">
                <a:solidFill>
                  <a:srgbClr val="000000"/>
                </a:solidFill>
                <a:latin typeface="Tahoma" panose="020B0604030504040204"/>
                <a:ea typeface="宋体" panose="02010600030101010101" pitchFamily="2" charset="-122"/>
              </a:rPr>
              <a:t>1976</a:t>
            </a:r>
            <a:r>
              <a:rPr kumimoji="1" lang="zh-CN" altLang="en-US" sz="2000" b="1" kern="0" dirty="0">
                <a:solidFill>
                  <a:srgbClr val="000000"/>
                </a:solidFill>
                <a:latin typeface="Tahoma" panose="020B0604030504040204"/>
                <a:ea typeface="宋体" panose="02010600030101010101" pitchFamily="2" charset="-122"/>
              </a:rPr>
              <a:t>年</a:t>
            </a:r>
            <a:r>
              <a:rPr kumimoji="1" lang="en-US" altLang="zh-CN" sz="2000" b="1" kern="0" dirty="0" err="1">
                <a:solidFill>
                  <a:srgbClr val="000000"/>
                </a:solidFill>
                <a:latin typeface="Tahoma" panose="020B0604030504040204"/>
                <a:ea typeface="宋体" panose="02010600030101010101" pitchFamily="2" charset="-122"/>
              </a:rPr>
              <a:t>Diffie</a:t>
            </a:r>
            <a:r>
              <a:rPr kumimoji="1" lang="zh-CN" altLang="en-US" sz="2000" b="1" kern="0" dirty="0">
                <a:solidFill>
                  <a:srgbClr val="000000"/>
                </a:solidFill>
                <a:latin typeface="Tahoma" panose="020B0604030504040204"/>
                <a:ea typeface="宋体" panose="02010600030101010101" pitchFamily="2" charset="-122"/>
              </a:rPr>
              <a:t>和</a:t>
            </a:r>
            <a:r>
              <a:rPr kumimoji="1" lang="en-US" altLang="zh-CN" sz="2000" b="1" kern="0" dirty="0">
                <a:solidFill>
                  <a:srgbClr val="000000"/>
                </a:solidFill>
                <a:latin typeface="Tahoma" panose="020B0604030504040204"/>
                <a:ea typeface="宋体" panose="02010600030101010101" pitchFamily="2" charset="-122"/>
              </a:rPr>
              <a:t>Hellman</a:t>
            </a:r>
            <a:r>
              <a:rPr kumimoji="1" lang="zh-CN" altLang="en-US" sz="2000" b="1" kern="0" dirty="0">
                <a:solidFill>
                  <a:srgbClr val="000000"/>
                </a:solidFill>
                <a:latin typeface="Tahoma" panose="020B0604030504040204"/>
                <a:ea typeface="宋体" panose="02010600030101010101" pitchFamily="2" charset="-122"/>
              </a:rPr>
              <a:t>针对上述两个问题提出了一种方法，即公钥密码体制。</a:t>
            </a:r>
            <a:endParaRPr kumimoji="1" lang="en-US" altLang="zh-CN" sz="2000" b="1" kern="0" dirty="0">
              <a:solidFill>
                <a:srgbClr val="000000"/>
              </a:solidFill>
              <a:latin typeface="Tahoma" panose="020B0604030504040204"/>
              <a:ea typeface="宋体" panose="02010600030101010101" pitchFamily="2" charset="-122"/>
            </a:endParaRPr>
          </a:p>
        </p:txBody>
      </p:sp>
      <p:sp>
        <p:nvSpPr>
          <p:cNvPr id="5" name="Text Box 6"/>
          <p:cNvSpPr txBox="1">
            <a:spLocks noChangeArrowheads="1"/>
          </p:cNvSpPr>
          <p:nvPr/>
        </p:nvSpPr>
        <p:spPr bwMode="auto">
          <a:xfrm>
            <a:off x="0" y="548680"/>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r>
              <a:rPr lang="en-US" altLang="zh-CN" sz="2800" dirty="0">
                <a:solidFill>
                  <a:srgbClr val="000000"/>
                </a:solidFill>
                <a:latin typeface="黑体" panose="02010609060101010101" pitchFamily="49" charset="-122"/>
              </a:rPr>
              <a:t>9.1 </a:t>
            </a:r>
            <a:r>
              <a:rPr lang="zh-CN" altLang="en-US" sz="2800" dirty="0">
                <a:solidFill>
                  <a:srgbClr val="000000"/>
                </a:solidFill>
                <a:latin typeface="黑体" panose="02010609060101010101" pitchFamily="49" charset="-122"/>
              </a:rPr>
              <a:t>公钥密码体制的基本原理</a:t>
            </a:r>
            <a:endParaRPr lang="zh-CN" altLang="en-US" sz="2800" dirty="0">
              <a:solidFill>
                <a:srgbClr val="000000"/>
              </a:solidFill>
              <a:latin typeface="黑体" panose="02010609060101010101" pitchFamily="49" charset="-122"/>
            </a:endParaRPr>
          </a:p>
        </p:txBody>
      </p:sp>
      <p:sp>
        <p:nvSpPr>
          <p:cNvPr id="7" name="Rectangle 2"/>
          <p:cNvSpPr txBox="1">
            <a:spLocks noChangeArrowheads="1"/>
          </p:cNvSpPr>
          <p:nvPr/>
        </p:nvSpPr>
        <p:spPr>
          <a:xfrm>
            <a:off x="5508104" y="0"/>
            <a:ext cx="36299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eaLnBrk="1" fontAlgn="auto" hangingPunct="1">
              <a:spcAft>
                <a:spcPts val="0"/>
              </a:spcAft>
              <a:defRPr/>
            </a:pPr>
            <a:r>
              <a:rPr lang="zh-CN" altLang="en-US" sz="2000" dirty="0">
                <a:solidFill>
                  <a:srgbClr val="0070C0"/>
                </a:solidFill>
              </a:rPr>
              <a:t>第九章 </a:t>
            </a:r>
            <a:r>
              <a:rPr lang="en-US" altLang="zh-CN" sz="2000" dirty="0">
                <a:solidFill>
                  <a:srgbClr val="0070C0"/>
                </a:solidFill>
              </a:rPr>
              <a:t>– </a:t>
            </a:r>
            <a:r>
              <a:rPr lang="zh-CN" altLang="en-US" sz="2000" dirty="0">
                <a:solidFill>
                  <a:srgbClr val="0070C0"/>
                </a:solidFill>
              </a:rPr>
              <a:t>公钥密码学与</a:t>
            </a:r>
            <a:r>
              <a:rPr lang="en-US" altLang="zh-CN" sz="2000" dirty="0">
                <a:solidFill>
                  <a:srgbClr val="0070C0"/>
                </a:solidFill>
              </a:rPr>
              <a:t>RSA</a:t>
            </a:r>
            <a:endParaRPr lang="en-US" altLang="zh-CN" sz="2000" dirty="0">
              <a:solidFill>
                <a:srgbClr val="0070C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692696"/>
            <a:ext cx="8229600" cy="583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361950" lvl="0" indent="-361950" eaLnBrk="1" hangingPunct="1">
              <a:lnSpc>
                <a:spcPct val="120000"/>
              </a:lnSpc>
              <a:spcBef>
                <a:spcPct val="20000"/>
              </a:spcBef>
              <a:buClr>
                <a:srgbClr val="40458C"/>
              </a:buClr>
              <a:buSzTx/>
              <a:buFont typeface="+mj-lt"/>
              <a:buAutoNum type="arabicPeriod"/>
            </a:pPr>
            <a:r>
              <a:rPr lang="zh-CN" altLang="en-US" sz="2800" kern="0" dirty="0">
                <a:solidFill>
                  <a:srgbClr val="E24C05"/>
                </a:solidFill>
                <a:latin typeface="Tahoma" panose="020B0604030504040204"/>
              </a:rPr>
              <a:t>公钥密码体制</a:t>
            </a:r>
            <a:endParaRPr lang="en-US" altLang="zh-CN" sz="2400" b="1" kern="0" dirty="0">
              <a:solidFill>
                <a:srgbClr val="000000"/>
              </a:solidFill>
              <a:latin typeface="Tahoma" panose="020B0604030504040204"/>
              <a:ea typeface="宋体" panose="02010600030101010101" pitchFamily="2" charset="-122"/>
            </a:endParaRPr>
          </a:p>
          <a:p>
            <a:pPr marL="716280" lvl="1" indent="-357505" defTabSz="982980" eaLnBrk="1" hangingPunct="1">
              <a:lnSpc>
                <a:spcPct val="120000"/>
              </a:lnSpc>
              <a:spcBef>
                <a:spcPct val="20000"/>
              </a:spcBef>
              <a:buClr>
                <a:srgbClr val="40458C"/>
              </a:buClr>
              <a:buSzPct val="90000"/>
              <a:buFont typeface="Wingdings" panose="05000000000000000000" pitchFamily="2" charset="2"/>
              <a:buChar char="Ø"/>
            </a:pPr>
            <a:r>
              <a:rPr lang="zh-CN" altLang="en-US" sz="2400" kern="0" dirty="0">
                <a:solidFill>
                  <a:srgbClr val="40458C"/>
                </a:solidFill>
                <a:latin typeface="+mn-ea"/>
              </a:rPr>
              <a:t>公钥算法依赖于一个加密密钥和一个与之相关不同的解密密钥，这些算法都具有下述重要特点：</a:t>
            </a:r>
            <a:endParaRPr lang="en-US" altLang="zh-CN" sz="2400" kern="0" dirty="0">
              <a:solidFill>
                <a:srgbClr val="40458C"/>
              </a:solidFill>
              <a:latin typeface="+mn-ea"/>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仅根据密码算法和加密密钥来确定解密密钥在计算上是不可行的。</a:t>
            </a:r>
            <a:endParaRPr lang="en-US" altLang="zh-CN" sz="2400" b="1" kern="0" dirty="0">
              <a:solidFill>
                <a:srgbClr val="000000"/>
              </a:solidFill>
              <a:latin typeface="Tahoma" panose="020B0604030504040204"/>
              <a:ea typeface="宋体" panose="02010600030101010101" pitchFamily="2" charset="-122"/>
            </a:endParaRPr>
          </a:p>
          <a:p>
            <a:pPr marL="716280" lvl="1" indent="-354330" eaLnBrk="1" hangingPunct="1">
              <a:lnSpc>
                <a:spcPct val="120000"/>
              </a:lnSpc>
              <a:spcBef>
                <a:spcPct val="20000"/>
              </a:spcBef>
              <a:buClr>
                <a:srgbClr val="40458C"/>
              </a:buClr>
              <a:buSzPct val="90000"/>
              <a:buFont typeface="Wingdings" panose="05000000000000000000" pitchFamily="2" charset="2"/>
              <a:buChar char="Ø"/>
            </a:pPr>
            <a:r>
              <a:rPr lang="zh-CN" altLang="en-US" sz="2400" kern="0" dirty="0">
                <a:solidFill>
                  <a:srgbClr val="40458C"/>
                </a:solidFill>
                <a:latin typeface="+mn-ea"/>
              </a:rPr>
              <a:t>另外，有些算法</a:t>
            </a:r>
            <a:r>
              <a:rPr lang="en-US" altLang="zh-CN" sz="2400" kern="0" dirty="0">
                <a:solidFill>
                  <a:srgbClr val="40458C"/>
                </a:solidFill>
                <a:latin typeface="+mn-ea"/>
              </a:rPr>
              <a:t>(</a:t>
            </a:r>
            <a:r>
              <a:rPr lang="zh-CN" altLang="en-US" sz="2400" kern="0" dirty="0">
                <a:solidFill>
                  <a:srgbClr val="40458C"/>
                </a:solidFill>
                <a:latin typeface="+mn-ea"/>
              </a:rPr>
              <a:t>如</a:t>
            </a:r>
            <a:r>
              <a:rPr lang="en-US" altLang="zh-CN" sz="2400" kern="0" dirty="0">
                <a:solidFill>
                  <a:srgbClr val="40458C"/>
                </a:solidFill>
                <a:latin typeface="+mn-ea"/>
              </a:rPr>
              <a:t>RSA)</a:t>
            </a:r>
            <a:r>
              <a:rPr lang="zh-CN" altLang="en-US" sz="2400" kern="0" dirty="0">
                <a:solidFill>
                  <a:srgbClr val="40458C"/>
                </a:solidFill>
                <a:latin typeface="+mn-ea"/>
              </a:rPr>
              <a:t>，还有以下特点：</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两个密钥中任何一个都可用来加密，另一个用来解密。</a:t>
            </a: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5796136" y="0"/>
            <a:ext cx="334193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9.1 </a:t>
            </a:r>
            <a:r>
              <a:rPr lang="zh-CN" altLang="en-US" sz="2000" dirty="0">
                <a:solidFill>
                  <a:srgbClr val="4F56AD"/>
                </a:solidFill>
                <a:latin typeface="黑体" panose="02010609060101010101" pitchFamily="49" charset="-122"/>
              </a:rPr>
              <a:t>公钥密码体制的基本原理</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620688"/>
            <a:ext cx="8229600" cy="5976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271780" lvl="1" indent="-271780" eaLnBrk="1" hangingPunct="1">
              <a:lnSpc>
                <a:spcPct val="120000"/>
              </a:lnSpc>
              <a:spcBef>
                <a:spcPts val="1200"/>
              </a:spcBef>
              <a:buClr>
                <a:srgbClr val="40458C"/>
              </a:buClr>
              <a:buSzPct val="90000"/>
              <a:buFont typeface="Wingdings" panose="05000000000000000000" pitchFamily="2" charset="2"/>
              <a:buChar char="Ø"/>
            </a:pPr>
            <a:r>
              <a:rPr lang="zh-CN" altLang="en-US" sz="2400" kern="0" dirty="0">
                <a:solidFill>
                  <a:srgbClr val="40458C"/>
                </a:solidFill>
                <a:latin typeface="+mn-ea"/>
              </a:rPr>
              <a:t>公钥密码体制有</a:t>
            </a:r>
            <a:r>
              <a:rPr lang="en-US" altLang="zh-CN" sz="2400" kern="0" dirty="0">
                <a:solidFill>
                  <a:srgbClr val="40458C"/>
                </a:solidFill>
                <a:latin typeface="+mn-ea"/>
              </a:rPr>
              <a:t>6</a:t>
            </a:r>
            <a:r>
              <a:rPr lang="zh-CN" altLang="en-US" sz="2400" kern="0" dirty="0">
                <a:solidFill>
                  <a:srgbClr val="40458C"/>
                </a:solidFill>
                <a:latin typeface="+mn-ea"/>
              </a:rPr>
              <a:t>个组成部分：</a:t>
            </a:r>
            <a:endParaRPr lang="en-US" altLang="zh-CN" sz="2400" kern="0" dirty="0">
              <a:solidFill>
                <a:srgbClr val="40458C"/>
              </a:solidFill>
              <a:latin typeface="+mn-ea"/>
            </a:endParaRPr>
          </a:p>
          <a:p>
            <a:pPr marL="802005" lvl="2" indent="-457200" eaLnBrk="1" hangingPunct="1">
              <a:lnSpc>
                <a:spcPct val="130000"/>
              </a:lnSpc>
              <a:spcBef>
                <a:spcPts val="1200"/>
              </a:spcBef>
              <a:buClr>
                <a:srgbClr val="4768F5"/>
              </a:buClr>
              <a:buSzPct val="60000"/>
              <a:buFont typeface="Wingdings" panose="05000000000000000000" pitchFamily="2" charset="2"/>
              <a:buChar char="q"/>
            </a:pPr>
            <a:r>
              <a:rPr lang="zh-CN" altLang="en-US" sz="2000" b="1" dirty="0">
                <a:solidFill>
                  <a:srgbClr val="FF0000"/>
                </a:solidFill>
                <a:ea typeface="宋体" panose="02010600030101010101" pitchFamily="2" charset="-122"/>
              </a:rPr>
              <a:t>明文：</a:t>
            </a:r>
            <a:r>
              <a:rPr lang="zh-CN" altLang="en-US" sz="2000" b="1" kern="0" dirty="0">
                <a:solidFill>
                  <a:srgbClr val="000000"/>
                </a:solidFill>
                <a:latin typeface="Tahoma" panose="020B0604030504040204"/>
                <a:ea typeface="宋体" panose="02010600030101010101" pitchFamily="2" charset="-122"/>
              </a:rPr>
              <a:t>算法的输入。它们是可读信息或数据。</a:t>
            </a:r>
            <a:endParaRPr lang="en-US" altLang="zh-CN" sz="2000" b="1" kern="0" dirty="0">
              <a:solidFill>
                <a:srgbClr val="000000"/>
              </a:solidFill>
              <a:latin typeface="Tahoma" panose="020B0604030504040204"/>
              <a:ea typeface="宋体" panose="02010600030101010101" pitchFamily="2" charset="-122"/>
            </a:endParaRPr>
          </a:p>
          <a:p>
            <a:pPr marL="802005" lvl="2" indent="-457200" eaLnBrk="1" hangingPunct="1">
              <a:lnSpc>
                <a:spcPct val="130000"/>
              </a:lnSpc>
              <a:spcBef>
                <a:spcPts val="1200"/>
              </a:spcBef>
              <a:buClr>
                <a:srgbClr val="4768F5"/>
              </a:buClr>
              <a:buSzPct val="60000"/>
              <a:buFont typeface="Wingdings" panose="05000000000000000000" pitchFamily="2" charset="2"/>
              <a:buChar char="q"/>
            </a:pPr>
            <a:r>
              <a:rPr lang="zh-CN" altLang="en-US" sz="2000" b="1" dirty="0">
                <a:solidFill>
                  <a:srgbClr val="FF0000"/>
                </a:solidFill>
                <a:ea typeface="宋体" panose="02010600030101010101" pitchFamily="2" charset="-122"/>
              </a:rPr>
              <a:t>加密算法：</a:t>
            </a:r>
            <a:r>
              <a:rPr lang="zh-CN" altLang="en-US" sz="2000" b="1" kern="0" dirty="0">
                <a:solidFill>
                  <a:srgbClr val="000000"/>
                </a:solidFill>
                <a:latin typeface="Tahoma" panose="020B0604030504040204"/>
                <a:ea typeface="宋体" panose="02010600030101010101" pitchFamily="2" charset="-122"/>
              </a:rPr>
              <a:t>加密算法对明文进行各种转换。</a:t>
            </a:r>
            <a:endParaRPr lang="en-US" altLang="zh-CN" sz="2000" b="1" kern="0" dirty="0">
              <a:solidFill>
                <a:srgbClr val="000000"/>
              </a:solidFill>
              <a:latin typeface="Tahoma" panose="020B0604030504040204"/>
              <a:ea typeface="宋体" panose="02010600030101010101" pitchFamily="2" charset="-122"/>
            </a:endParaRPr>
          </a:p>
          <a:p>
            <a:pPr marL="802005" lvl="2" indent="-457200" eaLnBrk="1" hangingPunct="1">
              <a:lnSpc>
                <a:spcPct val="130000"/>
              </a:lnSpc>
              <a:spcBef>
                <a:spcPts val="1200"/>
              </a:spcBef>
              <a:buClr>
                <a:srgbClr val="4768F5"/>
              </a:buClr>
              <a:buSzPct val="60000"/>
              <a:buFont typeface="Wingdings" panose="05000000000000000000" pitchFamily="2" charset="2"/>
              <a:buChar char="q"/>
            </a:pPr>
            <a:r>
              <a:rPr lang="zh-CN" altLang="en-US" sz="2000" b="1" dirty="0">
                <a:solidFill>
                  <a:srgbClr val="FF0000"/>
                </a:solidFill>
                <a:ea typeface="宋体" panose="02010600030101010101" pitchFamily="2" charset="-122"/>
              </a:rPr>
              <a:t>公钥和私钥：</a:t>
            </a:r>
            <a:r>
              <a:rPr lang="zh-CN" altLang="en-US" sz="2000" b="1" kern="0" dirty="0">
                <a:solidFill>
                  <a:srgbClr val="000000"/>
                </a:solidFill>
                <a:latin typeface="Tahoma" panose="020B0604030504040204"/>
                <a:ea typeface="宋体" panose="02010600030101010101" pitchFamily="2" charset="-122"/>
              </a:rPr>
              <a:t>算法的输入。这对密钥中一个用于加密，一个用于解密。加密算法执行的变换依赖于公钥或者私钥。</a:t>
            </a:r>
            <a:endParaRPr lang="en-US" altLang="zh-CN" sz="2000" b="1" kern="0" dirty="0">
              <a:solidFill>
                <a:srgbClr val="000000"/>
              </a:solidFill>
              <a:latin typeface="Tahoma" panose="020B0604030504040204"/>
              <a:ea typeface="宋体" panose="02010600030101010101" pitchFamily="2" charset="-122"/>
            </a:endParaRPr>
          </a:p>
          <a:p>
            <a:pPr marL="802005" lvl="2" indent="-457200" eaLnBrk="1" hangingPunct="1">
              <a:lnSpc>
                <a:spcPct val="130000"/>
              </a:lnSpc>
              <a:spcBef>
                <a:spcPts val="1200"/>
              </a:spcBef>
              <a:buClr>
                <a:srgbClr val="4768F5"/>
              </a:buClr>
              <a:buSzPct val="60000"/>
              <a:buFont typeface="Wingdings" panose="05000000000000000000" pitchFamily="2" charset="2"/>
              <a:buChar char="q"/>
            </a:pPr>
            <a:r>
              <a:rPr lang="zh-CN" altLang="en-US" sz="2000" b="1" dirty="0">
                <a:solidFill>
                  <a:srgbClr val="FF0000"/>
                </a:solidFill>
                <a:ea typeface="宋体" panose="02010600030101010101" pitchFamily="2" charset="-122"/>
              </a:rPr>
              <a:t>密文：</a:t>
            </a:r>
            <a:r>
              <a:rPr lang="zh-CN" altLang="en-US" sz="2000" b="1" kern="0" dirty="0">
                <a:solidFill>
                  <a:srgbClr val="000000"/>
                </a:solidFill>
                <a:latin typeface="Tahoma" panose="020B0604030504040204"/>
                <a:ea typeface="宋体" panose="02010600030101010101" pitchFamily="2" charset="-122"/>
              </a:rPr>
              <a:t>算法的输出。它依赖于明文和密钥，对给定的消息，不同的秘钥产生的密文不同。</a:t>
            </a:r>
            <a:endParaRPr lang="en-US" altLang="zh-CN" sz="2000" b="1" kern="0" dirty="0">
              <a:solidFill>
                <a:srgbClr val="000000"/>
              </a:solidFill>
              <a:latin typeface="Tahoma" panose="020B0604030504040204"/>
              <a:ea typeface="宋体" panose="02010600030101010101" pitchFamily="2" charset="-122"/>
            </a:endParaRPr>
          </a:p>
          <a:p>
            <a:pPr marL="802005" lvl="2" indent="-457200" eaLnBrk="1" hangingPunct="1">
              <a:lnSpc>
                <a:spcPct val="130000"/>
              </a:lnSpc>
              <a:spcBef>
                <a:spcPts val="1200"/>
              </a:spcBef>
              <a:buClr>
                <a:srgbClr val="4768F5"/>
              </a:buClr>
              <a:buSzPct val="60000"/>
              <a:buFont typeface="Wingdings" panose="05000000000000000000" pitchFamily="2" charset="2"/>
              <a:buChar char="q"/>
            </a:pPr>
            <a:r>
              <a:rPr lang="zh-CN" altLang="en-US" sz="2000" b="1" dirty="0">
                <a:solidFill>
                  <a:srgbClr val="FF0000"/>
                </a:solidFill>
                <a:ea typeface="宋体" panose="02010600030101010101" pitchFamily="2" charset="-122"/>
              </a:rPr>
              <a:t>解密算法：</a:t>
            </a:r>
            <a:r>
              <a:rPr lang="zh-CN" altLang="en-US" sz="2000" b="1" kern="0" dirty="0">
                <a:solidFill>
                  <a:srgbClr val="000000"/>
                </a:solidFill>
                <a:latin typeface="Tahoma" panose="020B0604030504040204"/>
                <a:ea typeface="宋体" panose="02010600030101010101" pitchFamily="2" charset="-122"/>
              </a:rPr>
              <a:t>该算法接收密文和相应的密钥，并产生原始的明文。</a:t>
            </a: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5796136" y="0"/>
            <a:ext cx="3341936"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9.1 </a:t>
            </a:r>
            <a:r>
              <a:rPr lang="zh-CN" altLang="en-US" sz="2000" dirty="0">
                <a:solidFill>
                  <a:srgbClr val="4F56AD"/>
                </a:solidFill>
                <a:latin typeface="黑体" panose="02010609060101010101" pitchFamily="49" charset="-122"/>
              </a:rPr>
              <a:t>公钥密码体制的基本原理</a:t>
            </a:r>
            <a:endParaRPr lang="zh-CN" altLang="en-US" sz="2000" dirty="0">
              <a:solidFill>
                <a:srgbClr val="4F56AD"/>
              </a:solidFill>
              <a:latin typeface="黑体" panose="02010609060101010101" pitchFamily="49" charset="-122"/>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otalTime>0</TotalTime>
  <Words>11669</Words>
  <Application>WPS 演示</Application>
  <PresentationFormat>全屏显示(4:3)</PresentationFormat>
  <Paragraphs>676</Paragraphs>
  <Slides>54</Slides>
  <Notes>52</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54</vt:i4>
      </vt:variant>
    </vt:vector>
  </HeadingPairs>
  <TitlesOfParts>
    <vt:vector size="76" baseType="lpstr">
      <vt:lpstr>Arial</vt:lpstr>
      <vt:lpstr>宋体</vt:lpstr>
      <vt:lpstr>Wingdings</vt:lpstr>
      <vt:lpstr>Times New Roman</vt:lpstr>
      <vt:lpstr>Lucida Sans Unicode</vt:lpstr>
      <vt:lpstr>黑体</vt:lpstr>
      <vt:lpstr>Wingdings 3</vt:lpstr>
      <vt:lpstr>Symbol</vt:lpstr>
      <vt:lpstr>Verdana</vt:lpstr>
      <vt:lpstr>Wingdings 2</vt:lpstr>
      <vt:lpstr>Wingdings</vt:lpstr>
      <vt:lpstr>Wingdings 2</vt:lpstr>
      <vt:lpstr>Tahoma</vt:lpstr>
      <vt:lpstr>Tahoma</vt:lpstr>
      <vt:lpstr>微软雅黑</vt:lpstr>
      <vt:lpstr>Arial Unicode MS</vt:lpstr>
      <vt:lpstr>Calibri</vt:lpstr>
      <vt:lpstr>Cambria Math</vt:lpstr>
      <vt:lpstr>Cambria Math</vt:lpstr>
      <vt:lpstr>Times</vt:lpstr>
      <vt:lpstr>Times New Roman</vt:lpstr>
      <vt:lpstr>聚合</vt:lpstr>
      <vt:lpstr>第二部分 – 公钥密码</vt:lpstr>
      <vt:lpstr>第九章 – 公钥密码学与RSA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计算题1</vt:lpstr>
      <vt:lpstr>计算题2</vt:lpstr>
    </vt:vector>
  </TitlesOfParts>
  <Company>sjtu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对称密码</dc:title>
  <dc:creator>Yang</dc:creator>
  <cp:lastModifiedBy>一水</cp:lastModifiedBy>
  <cp:revision>505</cp:revision>
  <dcterms:created xsi:type="dcterms:W3CDTF">2002-08-09T01:27:00Z</dcterms:created>
  <dcterms:modified xsi:type="dcterms:W3CDTF">2021-10-28T02:22:58Z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9D29FF050ACB43A1956CE73EA314FEA8</vt:lpwstr>
  </property>
  <property fmtid="{D5CDD505-2E9C-101B-9397-08002B2CF9AE}" pid="3" name="KSOProductBuildVer">
    <vt:lpwstr>2052-11.1.0.10938</vt:lpwstr>
  </property>
</Properties>
</file>