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wav" ContentType="audio/x-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7"/>
  </p:notesMasterIdLst>
  <p:handoutMasterIdLst>
    <p:handoutMasterId r:id="rId58"/>
  </p:handoutMasterIdLst>
  <p:sldIdLst>
    <p:sldId id="377" r:id="rId2"/>
    <p:sldId id="347" r:id="rId3"/>
    <p:sldId id="328" r:id="rId4"/>
    <p:sldId id="430" r:id="rId5"/>
    <p:sldId id="481" r:id="rId6"/>
    <p:sldId id="348" r:id="rId7"/>
    <p:sldId id="329" r:id="rId8"/>
    <p:sldId id="330" r:id="rId9"/>
    <p:sldId id="379" r:id="rId10"/>
    <p:sldId id="331" r:id="rId11"/>
    <p:sldId id="349" r:id="rId12"/>
    <p:sldId id="332" r:id="rId13"/>
    <p:sldId id="333" r:id="rId14"/>
    <p:sldId id="350" r:id="rId15"/>
    <p:sldId id="351" r:id="rId16"/>
    <p:sldId id="334" r:id="rId17"/>
    <p:sldId id="335" r:id="rId18"/>
    <p:sldId id="340" r:id="rId19"/>
    <p:sldId id="342" r:id="rId20"/>
    <p:sldId id="343" r:id="rId21"/>
    <p:sldId id="345" r:id="rId22"/>
    <p:sldId id="341" r:id="rId23"/>
    <p:sldId id="352" r:id="rId24"/>
    <p:sldId id="353" r:id="rId25"/>
    <p:sldId id="344" r:id="rId26"/>
    <p:sldId id="346" r:id="rId27"/>
    <p:sldId id="337" r:id="rId28"/>
    <p:sldId id="336" r:id="rId29"/>
    <p:sldId id="338" r:id="rId30"/>
    <p:sldId id="354" r:id="rId31"/>
    <p:sldId id="355" r:id="rId32"/>
    <p:sldId id="356" r:id="rId33"/>
    <p:sldId id="357" r:id="rId34"/>
    <p:sldId id="358" r:id="rId35"/>
    <p:sldId id="359" r:id="rId36"/>
    <p:sldId id="360" r:id="rId37"/>
    <p:sldId id="361" r:id="rId38"/>
    <p:sldId id="362" r:id="rId39"/>
    <p:sldId id="363" r:id="rId40"/>
    <p:sldId id="364" r:id="rId41"/>
    <p:sldId id="365" r:id="rId42"/>
    <p:sldId id="366" r:id="rId43"/>
    <p:sldId id="367" r:id="rId44"/>
    <p:sldId id="368" r:id="rId45"/>
    <p:sldId id="369" r:id="rId46"/>
    <p:sldId id="370" r:id="rId47"/>
    <p:sldId id="339" r:id="rId48"/>
    <p:sldId id="371" r:id="rId49"/>
    <p:sldId id="378" r:id="rId50"/>
    <p:sldId id="372" r:id="rId51"/>
    <p:sldId id="373" r:id="rId52"/>
    <p:sldId id="375" r:id="rId53"/>
    <p:sldId id="374" r:id="rId54"/>
    <p:sldId id="376" r:id="rId55"/>
    <p:sldId id="270" r:id="rId56"/>
  </p:sldIdLst>
  <p:sldSz cx="9144000" cy="6858000" type="screen4x3"/>
  <p:notesSz cx="6797675" cy="9926638"/>
  <p:custDataLst>
    <p:tags r:id="rId59"/>
  </p:custDataLst>
  <p:defaultTextStyle>
    <a:defPPr>
      <a:defRPr lang="zh-CN"/>
    </a:defPPr>
    <a:lvl1pPr marL="0" lvl="0" indent="0" algn="l" defTabSz="914400" rtl="0" eaLnBrk="0" fontAlgn="base" latinLnBrk="0" hangingPunct="0">
      <a:lnSpc>
        <a:spcPct val="100000"/>
      </a:lnSpc>
      <a:spcBef>
        <a:spcPct val="0"/>
      </a:spcBef>
      <a:spcAft>
        <a:spcPct val="0"/>
      </a:spcAft>
      <a:buNone/>
      <a:defRPr sz="3200" b="0" i="0" u="none" kern="1200" baseline="0">
        <a:solidFill>
          <a:srgbClr val="FFFF99"/>
        </a:solidFill>
        <a:latin typeface="Times New Roman" panose="02020603050405020304" pitchFamily="18" charset="0"/>
        <a:ea typeface="黑体" panose="0201060906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3200" b="0" i="0" u="none" kern="1200" baseline="0">
        <a:solidFill>
          <a:srgbClr val="FFFF99"/>
        </a:solidFill>
        <a:latin typeface="Times New Roman" panose="02020603050405020304" pitchFamily="18" charset="0"/>
        <a:ea typeface="黑体" panose="0201060906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3200" b="0" i="0" u="none" kern="1200" baseline="0">
        <a:solidFill>
          <a:srgbClr val="FFFF99"/>
        </a:solidFill>
        <a:latin typeface="Times New Roman" panose="02020603050405020304" pitchFamily="18" charset="0"/>
        <a:ea typeface="黑体" panose="0201060906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3200" b="0" i="0" u="none" kern="1200" baseline="0">
        <a:solidFill>
          <a:srgbClr val="FFFF99"/>
        </a:solidFill>
        <a:latin typeface="Times New Roman" panose="02020603050405020304" pitchFamily="18" charset="0"/>
        <a:ea typeface="黑体" panose="0201060906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3200" b="0" i="0" u="none" kern="1200" baseline="0">
        <a:solidFill>
          <a:srgbClr val="FFFF99"/>
        </a:solidFill>
        <a:latin typeface="Times New Roman" panose="02020603050405020304" pitchFamily="18" charset="0"/>
        <a:ea typeface="黑体" panose="0201060906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3200" b="0" i="0" u="none" kern="1200" baseline="0">
        <a:solidFill>
          <a:srgbClr val="FFFF99"/>
        </a:solidFill>
        <a:latin typeface="Times New Roman" panose="02020603050405020304" pitchFamily="18" charset="0"/>
        <a:ea typeface="黑体" panose="0201060906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3200" b="0" i="0" u="none" kern="1200" baseline="0">
        <a:solidFill>
          <a:srgbClr val="FFFF99"/>
        </a:solidFill>
        <a:latin typeface="Times New Roman" panose="02020603050405020304" pitchFamily="18" charset="0"/>
        <a:ea typeface="黑体" panose="0201060906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3200" b="0" i="0" u="none" kern="1200" baseline="0">
        <a:solidFill>
          <a:srgbClr val="FFFF99"/>
        </a:solidFill>
        <a:latin typeface="Times New Roman" panose="02020603050405020304" pitchFamily="18" charset="0"/>
        <a:ea typeface="黑体" panose="0201060906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3200" b="0" i="0" u="none" kern="1200" baseline="0">
        <a:solidFill>
          <a:srgbClr val="FFFF99"/>
        </a:solidFill>
        <a:latin typeface="Times New Roman" panose="02020603050405020304" pitchFamily="18" charset="0"/>
        <a:ea typeface="黑体" panose="02010609060101010101" pitchFamily="2" charset="-122"/>
        <a:cs typeface="+mn-cs"/>
      </a:defRPr>
    </a:lvl9pPr>
  </p:defaultTextStyle>
  <p:extLst>
    <p:ext uri="{EFAFB233-063F-42B5-8137-9DF3F51BA10A}">
      <p15:sldGuideLst xmlns:p15="http://schemas.microsoft.com/office/powerpoint/2012/main">
        <p15:guide id="1" orient="horz" pos="412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99"/>
    <a:srgbClr val="0000CC"/>
    <a:srgbClr val="EAEAEA"/>
    <a:srgbClr val="CC0066"/>
    <a:srgbClr val="99FFCC"/>
    <a:srgbClr val="FFFFCC"/>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howGuides="1">
      <p:cViewPr varScale="1">
        <p:scale>
          <a:sx n="73" d="100"/>
          <a:sy n="73" d="100"/>
        </p:scale>
        <p:origin x="426" y="66"/>
      </p:cViewPr>
      <p:guideLst>
        <p:guide orient="horz" pos="4122"/>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75" d="100"/>
        <a:sy n="75" d="100"/>
      </p:scale>
      <p:origin x="0" y="988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46400"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0"/>
              </a:spcBef>
              <a:defRPr sz="12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sz="quarter" idx="1"/>
          </p:nvPr>
        </p:nvSpPr>
        <p:spPr bwMode="auto">
          <a:xfrm>
            <a:off x="3851275" y="0"/>
            <a:ext cx="2946400"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0"/>
              </a:spcBef>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4AEFAB2-31C0-4B73-83B9-9AC6D2A408AC}" type="datetime1">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2023/9/19</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ChangeArrowheads="1"/>
          </p:cNvSpPr>
          <p:nvPr>
            <p:ph type="ftr" sz="quarter" idx="2"/>
          </p:nvPr>
        </p:nvSpPr>
        <p:spPr bwMode="auto">
          <a:xfrm>
            <a:off x="0" y="9429750"/>
            <a:ext cx="2946400"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l" eaLnBrk="1" hangingPunct="1">
              <a:spcBef>
                <a:spcPct val="0"/>
              </a:spcBef>
              <a:defRPr sz="12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7" name="Rectangle 5"/>
          <p:cNvSpPr>
            <a:spLocks noGrp="1" noChangeArrowheads="1"/>
          </p:cNvSpPr>
          <p:nvPr>
            <p:ph type="sldNum" sz="quarter" idx="3"/>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spcBef>
                <a:spcPct val="0"/>
              </a:spcBef>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9248F64-69AF-41C8-8C22-100E193559DC}"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46400"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0"/>
              </a:spcBef>
              <a:defRPr sz="12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1" name="Rectangle 3"/>
          <p:cNvSpPr>
            <a:spLocks noGrp="1" noChangeArrowheads="1"/>
          </p:cNvSpPr>
          <p:nvPr>
            <p:ph type="dt" idx="1"/>
          </p:nvPr>
        </p:nvSpPr>
        <p:spPr bwMode="auto">
          <a:xfrm>
            <a:off x="3851275" y="0"/>
            <a:ext cx="2946400"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0"/>
              </a:spcBef>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3C1B2F0-380A-405F-925D-4CA044525E2A}" type="datetime1">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2023/9/19</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Grp="1" noRot="1" noChangeAspect="1"/>
          </p:cNvSpPr>
          <p:nvPr>
            <p:ph type="sldImg" idx="2"/>
          </p:nvPr>
        </p:nvSpPr>
        <p:spPr>
          <a:xfrm>
            <a:off x="915988" y="744538"/>
            <a:ext cx="4965700" cy="3722687"/>
          </a:xfrm>
          <a:prstGeom prst="rect">
            <a:avLst/>
          </a:prstGeom>
          <a:noFill/>
          <a:ln w="9525" cap="flat" cmpd="sng">
            <a:solidFill>
              <a:srgbClr val="000000"/>
            </a:solidFill>
            <a:prstDash val="solid"/>
            <a:miter/>
            <a:headEnd type="none" w="med" len="med"/>
            <a:tailEnd type="none" w="med" len="med"/>
          </a:ln>
        </p:spPr>
      </p:sp>
      <p:sp>
        <p:nvSpPr>
          <p:cNvPr id="2053" name="Rectangle 5"/>
          <p:cNvSpPr>
            <a:spLocks noGrp="1" noChangeArrowheads="1"/>
          </p:cNvSpPr>
          <p:nvPr>
            <p:ph type="body" sz="quarter" idx="3"/>
          </p:nvPr>
        </p:nvSpPr>
        <p:spPr bwMode="auto">
          <a:xfrm>
            <a:off x="906463" y="4714875"/>
            <a:ext cx="4984750" cy="4467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单击以编辑母版文本样式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2054" name="Rectangle 6"/>
          <p:cNvSpPr>
            <a:spLocks noGrp="1" noChangeArrowheads="1"/>
          </p:cNvSpPr>
          <p:nvPr>
            <p:ph type="ftr" sz="quarter" idx="4"/>
          </p:nvPr>
        </p:nvSpPr>
        <p:spPr bwMode="auto">
          <a:xfrm>
            <a:off x="0" y="9429750"/>
            <a:ext cx="2946400"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l" eaLnBrk="1" hangingPunct="1">
              <a:spcBef>
                <a:spcPct val="0"/>
              </a:spcBef>
              <a:defRPr sz="1200">
                <a:solidFill>
                  <a:schemeClr val="tx1"/>
                </a:solidFill>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5" name="Rectangle 7"/>
          <p:cNvSpPr>
            <a:spLocks noGrp="1" noChangeArrowheads="1"/>
          </p:cNvSpPr>
          <p:nvPr>
            <p:ph type="sldNum" sz="quarter" idx="5"/>
          </p:nvPr>
        </p:nvSpPr>
        <p:spPr bwMode="auto">
          <a:xfrm>
            <a:off x="3851275" y="9429750"/>
            <a:ext cx="2946400" cy="496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eaLnBrk="1" hangingPunct="1">
              <a:spcBef>
                <a:spcPct val="0"/>
              </a:spcBef>
              <a:defRPr sz="1200">
                <a:solidFill>
                  <a:schemeClr val="tx1"/>
                </a:solidFill>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97B6D0A-6348-4C72-9CFB-6F2546319817}"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a:t>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5123"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1</a:t>
            </a:fld>
            <a:endParaRPr lang="en-US" altLang="zh-CN" sz="1200" dirty="0">
              <a:solidFill>
                <a:schemeClr val="tx1"/>
              </a:solidFill>
              <a:ea typeface="宋体" panose="02010600030101010101" pitchFamily="2" charset="-122"/>
            </a:endParaRPr>
          </a:p>
        </p:txBody>
      </p:sp>
      <p:sp>
        <p:nvSpPr>
          <p:cNvPr id="5124" name="Rectangle 2"/>
          <p:cNvSpPr>
            <a:spLocks noGrp="1" noRot="1" noChangeAspect="1" noTextEdit="1"/>
          </p:cNvSpPr>
          <p:nvPr>
            <p:ph type="sldImg"/>
          </p:nvPr>
        </p:nvSpPr>
        <p:spPr>
          <a:xfrm>
            <a:off x="917575" y="744538"/>
            <a:ext cx="4962525" cy="3722687"/>
          </a:xfrm>
        </p:spPr>
      </p:sp>
      <p:sp>
        <p:nvSpPr>
          <p:cNvPr id="5125"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37891"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25</a:t>
            </a:fld>
            <a:endParaRPr lang="en-US" altLang="zh-CN" sz="1200" dirty="0">
              <a:solidFill>
                <a:schemeClr val="tx1"/>
              </a:solidFill>
              <a:ea typeface="宋体" panose="02010600030101010101" pitchFamily="2" charset="-122"/>
            </a:endParaRPr>
          </a:p>
        </p:txBody>
      </p:sp>
      <p:sp>
        <p:nvSpPr>
          <p:cNvPr id="37892" name="Rectangle 2"/>
          <p:cNvSpPr>
            <a:spLocks noGrp="1" noRot="1" noChangeAspect="1" noTextEdit="1"/>
          </p:cNvSpPr>
          <p:nvPr>
            <p:ph type="sldImg"/>
          </p:nvPr>
        </p:nvSpPr>
        <p:spPr>
          <a:xfrm>
            <a:off x="917575" y="744538"/>
            <a:ext cx="4962525" cy="3722687"/>
          </a:xfrm>
        </p:spPr>
      </p:sp>
      <p:sp>
        <p:nvSpPr>
          <p:cNvPr id="37893"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39939"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26</a:t>
            </a:fld>
            <a:endParaRPr lang="en-US" altLang="zh-CN" sz="1200" dirty="0">
              <a:solidFill>
                <a:schemeClr val="tx1"/>
              </a:solidFill>
              <a:ea typeface="宋体" panose="02010600030101010101" pitchFamily="2" charset="-122"/>
            </a:endParaRPr>
          </a:p>
        </p:txBody>
      </p:sp>
      <p:sp>
        <p:nvSpPr>
          <p:cNvPr id="39940" name="Rectangle 2"/>
          <p:cNvSpPr>
            <a:spLocks noGrp="1" noRot="1" noChangeAspect="1" noTextEdit="1"/>
          </p:cNvSpPr>
          <p:nvPr>
            <p:ph type="sldImg"/>
          </p:nvPr>
        </p:nvSpPr>
        <p:spPr>
          <a:xfrm>
            <a:off x="917575" y="744538"/>
            <a:ext cx="4962525" cy="3722687"/>
          </a:xfrm>
        </p:spPr>
      </p:sp>
      <p:sp>
        <p:nvSpPr>
          <p:cNvPr id="39941"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41987"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27</a:t>
            </a:fld>
            <a:endParaRPr lang="en-US" altLang="zh-CN" sz="1200" dirty="0">
              <a:solidFill>
                <a:schemeClr val="tx1"/>
              </a:solidFill>
              <a:ea typeface="宋体" panose="02010600030101010101" pitchFamily="2" charset="-122"/>
            </a:endParaRPr>
          </a:p>
        </p:txBody>
      </p:sp>
      <p:sp>
        <p:nvSpPr>
          <p:cNvPr id="41988" name="Rectangle 2"/>
          <p:cNvSpPr>
            <a:spLocks noGrp="1" noRot="1" noChangeAspect="1" noTextEdit="1"/>
          </p:cNvSpPr>
          <p:nvPr>
            <p:ph type="sldImg"/>
          </p:nvPr>
        </p:nvSpPr>
        <p:spPr>
          <a:xfrm>
            <a:off x="917575" y="744538"/>
            <a:ext cx="4962525" cy="3722687"/>
          </a:xfrm>
        </p:spPr>
      </p:sp>
      <p:sp>
        <p:nvSpPr>
          <p:cNvPr id="41989"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44035"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28</a:t>
            </a:fld>
            <a:endParaRPr lang="en-US" altLang="zh-CN" sz="1200" dirty="0">
              <a:solidFill>
                <a:schemeClr val="tx1"/>
              </a:solidFill>
              <a:ea typeface="宋体" panose="02010600030101010101" pitchFamily="2" charset="-122"/>
            </a:endParaRPr>
          </a:p>
        </p:txBody>
      </p:sp>
      <p:sp>
        <p:nvSpPr>
          <p:cNvPr id="44036" name="Rectangle 2"/>
          <p:cNvSpPr>
            <a:spLocks noGrp="1" noRot="1" noChangeAspect="1" noTextEdit="1"/>
          </p:cNvSpPr>
          <p:nvPr>
            <p:ph type="sldImg"/>
          </p:nvPr>
        </p:nvSpPr>
        <p:spPr>
          <a:xfrm>
            <a:off x="917575" y="744538"/>
            <a:ext cx="4962525" cy="3722687"/>
          </a:xfrm>
        </p:spPr>
      </p:sp>
      <p:sp>
        <p:nvSpPr>
          <p:cNvPr id="44037"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46083"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29</a:t>
            </a:fld>
            <a:endParaRPr lang="en-US" altLang="zh-CN" sz="1200" dirty="0">
              <a:solidFill>
                <a:schemeClr val="tx1"/>
              </a:solidFill>
              <a:ea typeface="宋体" panose="02010600030101010101" pitchFamily="2" charset="-122"/>
            </a:endParaRPr>
          </a:p>
        </p:txBody>
      </p:sp>
      <p:sp>
        <p:nvSpPr>
          <p:cNvPr id="46084" name="Rectangle 2"/>
          <p:cNvSpPr>
            <a:spLocks noGrp="1" noRot="1" noChangeAspect="1" noTextEdit="1"/>
          </p:cNvSpPr>
          <p:nvPr>
            <p:ph type="sldImg"/>
          </p:nvPr>
        </p:nvSpPr>
        <p:spPr>
          <a:xfrm>
            <a:off x="917575" y="744538"/>
            <a:ext cx="4962525" cy="3722687"/>
          </a:xfrm>
        </p:spPr>
      </p:sp>
      <p:sp>
        <p:nvSpPr>
          <p:cNvPr id="46085"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65539"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47</a:t>
            </a:fld>
            <a:endParaRPr lang="en-US" altLang="zh-CN" sz="1200" dirty="0">
              <a:solidFill>
                <a:schemeClr val="tx1"/>
              </a:solidFill>
              <a:ea typeface="宋体" panose="02010600030101010101" pitchFamily="2" charset="-122"/>
            </a:endParaRPr>
          </a:p>
        </p:txBody>
      </p:sp>
      <p:sp>
        <p:nvSpPr>
          <p:cNvPr id="65540" name="Rectangle 2"/>
          <p:cNvSpPr>
            <a:spLocks noGrp="1" noRot="1" noChangeAspect="1" noTextEdit="1"/>
          </p:cNvSpPr>
          <p:nvPr>
            <p:ph type="sldImg"/>
          </p:nvPr>
        </p:nvSpPr>
        <p:spPr>
          <a:xfrm>
            <a:off x="917575" y="744538"/>
            <a:ext cx="4962525" cy="3722687"/>
          </a:xfrm>
        </p:spPr>
      </p:sp>
      <p:sp>
        <p:nvSpPr>
          <p:cNvPr id="65541"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67587"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48</a:t>
            </a:fld>
            <a:endParaRPr lang="en-US" altLang="zh-CN" sz="1200" dirty="0">
              <a:solidFill>
                <a:schemeClr val="tx1"/>
              </a:solidFill>
              <a:ea typeface="宋体" panose="02010600030101010101" pitchFamily="2" charset="-122"/>
            </a:endParaRPr>
          </a:p>
        </p:txBody>
      </p:sp>
      <p:sp>
        <p:nvSpPr>
          <p:cNvPr id="67588" name="Rectangle 2"/>
          <p:cNvSpPr>
            <a:spLocks noGrp="1" noRot="1" noChangeAspect="1" noTextEdit="1"/>
          </p:cNvSpPr>
          <p:nvPr>
            <p:ph type="sldImg"/>
          </p:nvPr>
        </p:nvSpPr>
        <p:spPr>
          <a:xfrm>
            <a:off x="917575" y="744538"/>
            <a:ext cx="4962525" cy="3722687"/>
          </a:xfrm>
        </p:spPr>
      </p:sp>
      <p:sp>
        <p:nvSpPr>
          <p:cNvPr id="67589"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70659"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50</a:t>
            </a:fld>
            <a:endParaRPr lang="en-US" altLang="zh-CN" sz="1200" dirty="0">
              <a:solidFill>
                <a:schemeClr val="tx1"/>
              </a:solidFill>
              <a:ea typeface="宋体" panose="02010600030101010101" pitchFamily="2" charset="-122"/>
            </a:endParaRPr>
          </a:p>
        </p:txBody>
      </p:sp>
      <p:sp>
        <p:nvSpPr>
          <p:cNvPr id="70660" name="Rectangle 2"/>
          <p:cNvSpPr>
            <a:spLocks noGrp="1" noRot="1" noChangeAspect="1" noTextEdit="1"/>
          </p:cNvSpPr>
          <p:nvPr>
            <p:ph type="sldImg"/>
          </p:nvPr>
        </p:nvSpPr>
        <p:spPr>
          <a:xfrm>
            <a:off x="917575" y="744538"/>
            <a:ext cx="4962525" cy="3722687"/>
          </a:xfrm>
        </p:spPr>
      </p:sp>
      <p:sp>
        <p:nvSpPr>
          <p:cNvPr id="70661"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72707"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51</a:t>
            </a:fld>
            <a:endParaRPr lang="en-US" altLang="zh-CN" sz="1200" dirty="0">
              <a:solidFill>
                <a:schemeClr val="tx1"/>
              </a:solidFill>
              <a:ea typeface="宋体" panose="02010600030101010101" pitchFamily="2" charset="-122"/>
            </a:endParaRPr>
          </a:p>
        </p:txBody>
      </p:sp>
      <p:sp>
        <p:nvSpPr>
          <p:cNvPr id="72708" name="Rectangle 2"/>
          <p:cNvSpPr>
            <a:spLocks noGrp="1" noRot="1" noChangeAspect="1" noTextEdit="1"/>
          </p:cNvSpPr>
          <p:nvPr>
            <p:ph type="sldImg"/>
          </p:nvPr>
        </p:nvSpPr>
        <p:spPr>
          <a:xfrm>
            <a:off x="917575" y="744538"/>
            <a:ext cx="4962525" cy="3722687"/>
          </a:xfrm>
        </p:spPr>
      </p:sp>
      <p:sp>
        <p:nvSpPr>
          <p:cNvPr id="72709"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75779"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53</a:t>
            </a:fld>
            <a:endParaRPr lang="en-US" altLang="zh-CN" sz="1200" dirty="0">
              <a:solidFill>
                <a:schemeClr val="tx1"/>
              </a:solidFill>
              <a:ea typeface="宋体" panose="02010600030101010101" pitchFamily="2" charset="-122"/>
            </a:endParaRPr>
          </a:p>
        </p:txBody>
      </p:sp>
      <p:sp>
        <p:nvSpPr>
          <p:cNvPr id="75780" name="Rectangle 2"/>
          <p:cNvSpPr>
            <a:spLocks noGrp="1" noRot="1" noChangeAspect="1" noTextEdit="1"/>
          </p:cNvSpPr>
          <p:nvPr>
            <p:ph type="sldImg"/>
          </p:nvPr>
        </p:nvSpPr>
        <p:spPr>
          <a:xfrm>
            <a:off x="917575" y="744538"/>
            <a:ext cx="4962525" cy="3722687"/>
          </a:xfrm>
        </p:spPr>
      </p:sp>
      <p:sp>
        <p:nvSpPr>
          <p:cNvPr id="75781"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17411"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13</a:t>
            </a:fld>
            <a:endParaRPr lang="en-US" altLang="zh-CN" sz="1200" dirty="0">
              <a:solidFill>
                <a:schemeClr val="tx1"/>
              </a:solidFill>
              <a:ea typeface="宋体" panose="02010600030101010101" pitchFamily="2" charset="-122"/>
            </a:endParaRPr>
          </a:p>
        </p:txBody>
      </p:sp>
      <p:sp>
        <p:nvSpPr>
          <p:cNvPr id="17412" name="Rectangle 2"/>
          <p:cNvSpPr>
            <a:spLocks noGrp="1" noRot="1" noChangeAspect="1" noTextEdit="1"/>
          </p:cNvSpPr>
          <p:nvPr>
            <p:ph type="sldImg"/>
          </p:nvPr>
        </p:nvSpPr>
        <p:spPr>
          <a:xfrm>
            <a:off x="917575" y="744538"/>
            <a:ext cx="4962525" cy="3722687"/>
          </a:xfrm>
        </p:spPr>
      </p:sp>
      <p:sp>
        <p:nvSpPr>
          <p:cNvPr id="17413"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21507"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16</a:t>
            </a:fld>
            <a:endParaRPr lang="en-US" altLang="zh-CN" sz="1200" dirty="0">
              <a:solidFill>
                <a:schemeClr val="tx1"/>
              </a:solidFill>
              <a:ea typeface="宋体" panose="02010600030101010101" pitchFamily="2" charset="-122"/>
            </a:endParaRPr>
          </a:p>
        </p:txBody>
      </p:sp>
      <p:sp>
        <p:nvSpPr>
          <p:cNvPr id="21508" name="Rectangle 2"/>
          <p:cNvSpPr>
            <a:spLocks noGrp="1" noRot="1" noChangeAspect="1" noTextEdit="1"/>
          </p:cNvSpPr>
          <p:nvPr>
            <p:ph type="sldImg"/>
          </p:nvPr>
        </p:nvSpPr>
        <p:spPr>
          <a:xfrm>
            <a:off x="917575" y="744538"/>
            <a:ext cx="4962525" cy="3722687"/>
          </a:xfrm>
        </p:spPr>
      </p:sp>
      <p:sp>
        <p:nvSpPr>
          <p:cNvPr id="21509"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23555"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17</a:t>
            </a:fld>
            <a:endParaRPr lang="en-US" altLang="zh-CN" sz="1200" dirty="0">
              <a:solidFill>
                <a:schemeClr val="tx1"/>
              </a:solidFill>
              <a:ea typeface="宋体" panose="02010600030101010101" pitchFamily="2" charset="-122"/>
            </a:endParaRPr>
          </a:p>
        </p:txBody>
      </p:sp>
      <p:sp>
        <p:nvSpPr>
          <p:cNvPr id="23556" name="Rectangle 2"/>
          <p:cNvSpPr>
            <a:spLocks noGrp="1" noRot="1" noChangeAspect="1" noTextEdit="1"/>
          </p:cNvSpPr>
          <p:nvPr>
            <p:ph type="sldImg"/>
          </p:nvPr>
        </p:nvSpPr>
        <p:spPr>
          <a:xfrm>
            <a:off x="917575" y="744538"/>
            <a:ext cx="4962525" cy="3722687"/>
          </a:xfrm>
        </p:spPr>
      </p:sp>
      <p:sp>
        <p:nvSpPr>
          <p:cNvPr id="23557"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25603"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18</a:t>
            </a:fld>
            <a:endParaRPr lang="en-US" altLang="zh-CN" sz="1200" dirty="0">
              <a:solidFill>
                <a:schemeClr val="tx1"/>
              </a:solidFill>
              <a:ea typeface="宋体" panose="02010600030101010101" pitchFamily="2" charset="-122"/>
            </a:endParaRPr>
          </a:p>
        </p:txBody>
      </p:sp>
      <p:sp>
        <p:nvSpPr>
          <p:cNvPr id="25604" name="Rectangle 2"/>
          <p:cNvSpPr>
            <a:spLocks noGrp="1" noRot="1" noChangeAspect="1" noTextEdit="1"/>
          </p:cNvSpPr>
          <p:nvPr>
            <p:ph type="sldImg"/>
          </p:nvPr>
        </p:nvSpPr>
        <p:spPr>
          <a:xfrm>
            <a:off x="917575" y="744538"/>
            <a:ext cx="4962525" cy="3722687"/>
          </a:xfrm>
        </p:spPr>
      </p:sp>
      <p:sp>
        <p:nvSpPr>
          <p:cNvPr id="25605"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27651"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19</a:t>
            </a:fld>
            <a:endParaRPr lang="en-US" altLang="zh-CN" sz="1200" dirty="0">
              <a:solidFill>
                <a:schemeClr val="tx1"/>
              </a:solidFill>
              <a:ea typeface="宋体" panose="02010600030101010101" pitchFamily="2" charset="-122"/>
            </a:endParaRPr>
          </a:p>
        </p:txBody>
      </p:sp>
      <p:sp>
        <p:nvSpPr>
          <p:cNvPr id="27652" name="Rectangle 2"/>
          <p:cNvSpPr>
            <a:spLocks noGrp="1" noRot="1" noChangeAspect="1" noTextEdit="1"/>
          </p:cNvSpPr>
          <p:nvPr>
            <p:ph type="sldImg"/>
          </p:nvPr>
        </p:nvSpPr>
        <p:spPr>
          <a:xfrm>
            <a:off x="917575" y="744538"/>
            <a:ext cx="4962525" cy="3722687"/>
          </a:xfrm>
        </p:spPr>
      </p:sp>
      <p:sp>
        <p:nvSpPr>
          <p:cNvPr id="27653"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29699"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20</a:t>
            </a:fld>
            <a:endParaRPr lang="en-US" altLang="zh-CN" sz="1200" dirty="0">
              <a:solidFill>
                <a:schemeClr val="tx1"/>
              </a:solidFill>
              <a:ea typeface="宋体" panose="02010600030101010101" pitchFamily="2" charset="-122"/>
            </a:endParaRPr>
          </a:p>
        </p:txBody>
      </p:sp>
      <p:sp>
        <p:nvSpPr>
          <p:cNvPr id="29700" name="Rectangle 2"/>
          <p:cNvSpPr>
            <a:spLocks noGrp="1" noRot="1" noChangeAspect="1" noTextEdit="1"/>
          </p:cNvSpPr>
          <p:nvPr>
            <p:ph type="sldImg"/>
          </p:nvPr>
        </p:nvSpPr>
        <p:spPr>
          <a:xfrm>
            <a:off x="917575" y="744538"/>
            <a:ext cx="4962525" cy="3722687"/>
          </a:xfrm>
        </p:spPr>
      </p:sp>
      <p:sp>
        <p:nvSpPr>
          <p:cNvPr id="29701"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31747"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21</a:t>
            </a:fld>
            <a:endParaRPr lang="en-US" altLang="zh-CN" sz="1200" dirty="0">
              <a:solidFill>
                <a:schemeClr val="tx1"/>
              </a:solidFill>
              <a:ea typeface="宋体" panose="02010600030101010101" pitchFamily="2" charset="-122"/>
            </a:endParaRPr>
          </a:p>
        </p:txBody>
      </p:sp>
      <p:sp>
        <p:nvSpPr>
          <p:cNvPr id="31748" name="Rectangle 2"/>
          <p:cNvSpPr>
            <a:spLocks noGrp="1" noRot="1" noChangeAspect="1" noTextEdit="1"/>
          </p:cNvSpPr>
          <p:nvPr>
            <p:ph type="sldImg"/>
          </p:nvPr>
        </p:nvSpPr>
        <p:spPr>
          <a:xfrm>
            <a:off x="917575" y="744538"/>
            <a:ext cx="4962525" cy="3722687"/>
          </a:xfrm>
        </p:spPr>
      </p:sp>
      <p:sp>
        <p:nvSpPr>
          <p:cNvPr id="31749"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txBox="1">
            <a:spLocks noGrp="1"/>
          </p:cNvSpPr>
          <p:nvPr>
            <p:ph type="dt" sz="half"/>
          </p:nvPr>
        </p:nvSpPr>
        <p:spPr>
          <a:xfrm>
            <a:off x="3851275" y="0"/>
            <a:ext cx="2946400" cy="496888"/>
          </a:xfrm>
          <a:prstGeom prst="rect">
            <a:avLst/>
          </a:prstGeom>
          <a:noFill/>
          <a:ln w="9525">
            <a:noFill/>
          </a:ln>
        </p:spPr>
        <p:txBody>
          <a:bodyPr/>
          <a:lstStyle/>
          <a:p>
            <a:pPr lvl="0" algn="r" eaLnBrk="1" hangingPunct="1"/>
            <a:fld id="{BB962C8B-B14F-4D97-AF65-F5344CB8AC3E}" type="datetime1">
              <a:rPr lang="zh-CN" altLang="en-US" sz="1200" dirty="0">
                <a:solidFill>
                  <a:schemeClr val="tx1"/>
                </a:solidFill>
                <a:ea typeface="宋体" panose="02010600030101010101" pitchFamily="2" charset="-122"/>
              </a:rPr>
              <a:t>2023/9/19</a:t>
            </a:fld>
            <a:endParaRPr lang="zh-CN" altLang="en-US" sz="1200" dirty="0">
              <a:solidFill>
                <a:schemeClr val="tx1"/>
              </a:solidFill>
              <a:ea typeface="宋体" panose="02010600030101010101" pitchFamily="2" charset="-122"/>
            </a:endParaRPr>
          </a:p>
        </p:txBody>
      </p:sp>
      <p:sp>
        <p:nvSpPr>
          <p:cNvPr id="33795" name="Rectangle 7"/>
          <p:cNvSpPr txBox="1">
            <a:spLocks noGrp="1"/>
          </p:cNvSpPr>
          <p:nvPr>
            <p:ph type="sldNum" sz="quarter"/>
          </p:nvPr>
        </p:nvSpPr>
        <p:spPr>
          <a:xfrm>
            <a:off x="3851275" y="9429750"/>
            <a:ext cx="2946400" cy="496888"/>
          </a:xfrm>
          <a:prstGeom prst="rect">
            <a:avLst/>
          </a:prstGeom>
          <a:noFill/>
          <a:ln w="9525">
            <a:noFill/>
          </a:ln>
        </p:spPr>
        <p:txBody>
          <a:bodyPr anchor="b" anchorCtr="0"/>
          <a:lstStyle/>
          <a:p>
            <a:pPr lvl="0" algn="r" eaLnBrk="1" hangingPunct="1"/>
            <a:fld id="{9A0DB2DC-4C9A-4742-B13C-FB6460FD3503}" type="slidenum">
              <a:rPr lang="en-US" altLang="zh-CN" sz="1200" dirty="0">
                <a:solidFill>
                  <a:schemeClr val="tx1"/>
                </a:solidFill>
                <a:ea typeface="宋体" panose="02010600030101010101" pitchFamily="2" charset="-122"/>
              </a:rPr>
              <a:t>22</a:t>
            </a:fld>
            <a:endParaRPr lang="en-US" altLang="zh-CN" sz="1200" dirty="0">
              <a:solidFill>
                <a:schemeClr val="tx1"/>
              </a:solidFill>
              <a:ea typeface="宋体" panose="02010600030101010101" pitchFamily="2" charset="-122"/>
            </a:endParaRPr>
          </a:p>
        </p:txBody>
      </p:sp>
      <p:sp>
        <p:nvSpPr>
          <p:cNvPr id="33796" name="Rectangle 2"/>
          <p:cNvSpPr>
            <a:spLocks noGrp="1" noRot="1" noChangeAspect="1" noTextEdit="1"/>
          </p:cNvSpPr>
          <p:nvPr>
            <p:ph type="sldImg"/>
          </p:nvPr>
        </p:nvSpPr>
        <p:spPr>
          <a:xfrm>
            <a:off x="917575" y="744538"/>
            <a:ext cx="4962525" cy="3722687"/>
          </a:xfrm>
        </p:spPr>
      </p:sp>
      <p:sp>
        <p:nvSpPr>
          <p:cNvPr id="33797" name="Rectangle 3"/>
          <p:cNvSpPr>
            <a:spLocks noGrp="1"/>
          </p:cNvSpPr>
          <p:nvPr>
            <p:ph type="body" idx="1"/>
          </p:nvPr>
        </p:nvSpPr>
        <p:spPr/>
        <p:txBody>
          <a:bodyPr wrap="square" lIns="91440" tIns="45720" rIns="91440" bIns="45720" anchor="t" anchorCtr="0"/>
          <a:lstStyle/>
          <a:p>
            <a:pPr lvl="0" eaLnBrk="1" hangingPunct="1"/>
            <a:endParaRPr lang="zh-CN"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73087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762625" cy="57308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D1D72"/>
            </a:gs>
            <a:gs pos="50000">
              <a:schemeClr val="accent2"/>
            </a:gs>
            <a:gs pos="100000">
              <a:srgbClr val="1D1D72"/>
            </a:gs>
          </a:gsLst>
          <a:lin ang="2700000" scaled="1"/>
        </a:gradFill>
        <a:effectLst/>
      </p:bgPr>
    </p:bg>
    <p:spTree>
      <p:nvGrpSpPr>
        <p:cNvPr id="1" name=""/>
        <p:cNvGrpSpPr/>
        <p:nvPr/>
      </p:nvGrpSpPr>
      <p:grpSpPr>
        <a:xfrm>
          <a:off x="0" y="0"/>
          <a:ext cx="0" cy="0"/>
          <a:chOff x="0" y="0"/>
          <a:chExt cx="0" cy="0"/>
        </a:xfrm>
      </p:grpSpPr>
      <p:sp>
        <p:nvSpPr>
          <p:cNvPr id="1026" name="Rectangle 3"/>
          <p:cNvSpPr>
            <a:spLocks noGrp="1"/>
          </p:cNvSpPr>
          <p:nvPr>
            <p:ph type="body" idx="1"/>
          </p:nvPr>
        </p:nvSpPr>
        <p:spPr>
          <a:xfrm>
            <a:off x="685800" y="1981200"/>
            <a:ext cx="7772400" cy="4114800"/>
          </a:xfrm>
          <a:prstGeom prst="rect">
            <a:avLst/>
          </a:prstGeom>
          <a:noFill/>
          <a:ln w="9525">
            <a:noFill/>
          </a:ln>
        </p:spPr>
        <p:txBody>
          <a:bodyPr/>
          <a:lstStyle/>
          <a:p>
            <a:pPr lvl="0"/>
            <a:r>
              <a:rPr lang="zh-CN" altLang="en-US" dirty="0"/>
              <a:t>单击以编辑母版文本样式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Rectangle 4"/>
          <p:cNvSpPr>
            <a:spLocks noGrp="1" noChangeArrowheads="1"/>
          </p:cNvSpPr>
          <p:nvPr>
            <p:ph type="dt" sz="half" idx="2"/>
          </p:nvPr>
        </p:nvSpPr>
        <p:spPr bwMode="auto">
          <a:xfrm>
            <a:off x="685800" y="6381750"/>
            <a:ext cx="2085975"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l" eaLnBrk="1" hangingPunct="1">
              <a:spcBef>
                <a:spcPct val="50000"/>
              </a:spcBef>
              <a:defRPr sz="800">
                <a:solidFill>
                  <a:schemeClr val="hlink"/>
                </a:solidFill>
                <a:ea typeface="+mn-ea"/>
              </a:defRPr>
            </a:lvl1p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eaLnBrk="1" hangingPunct="1">
              <a:spcBef>
                <a:spcPct val="50000"/>
              </a:spcBef>
              <a:defRPr sz="1400">
                <a:solidFill>
                  <a:schemeClr val="tx1"/>
                </a:solidFill>
                <a:ea typeface="+mn-ea"/>
              </a:defRPr>
            </a:lvl1pPr>
          </a:lstStyle>
          <a:p>
            <a:pPr marL="0" marR="0" lvl="0" indent="0" algn="ctr" defTabSz="914400" rtl="0" eaLnBrk="1" fontAlgn="base" latinLnBrk="0" hangingPunct="1">
              <a:lnSpc>
                <a:spcPct val="100000"/>
              </a:lnSpc>
              <a:spcBef>
                <a:spcPct val="5000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eaLnBrk="1" hangingPunct="1">
              <a:spcBef>
                <a:spcPct val="50000"/>
              </a:spcBef>
              <a:defRPr sz="1400">
                <a:solidFill>
                  <a:schemeClr val="bg1"/>
                </a:solidFill>
                <a:ea typeface="+mn-ea"/>
              </a:defRPr>
            </a:lvl1pPr>
          </a:lstStyle>
          <a:p>
            <a:pPr marL="0" marR="0" lvl="0" indent="0" algn="r" defTabSz="914400" rtl="0" eaLnBrk="1" fontAlgn="base" latinLnBrk="0" hangingPunct="1">
              <a:lnSpc>
                <a:spcPct val="100000"/>
              </a:lnSpc>
              <a:spcBef>
                <a:spcPct val="50000"/>
              </a:spcBef>
              <a:spcAft>
                <a:spcPct val="0"/>
              </a:spcAft>
              <a:buClrTx/>
              <a:buSzTx/>
              <a:buFontTx/>
              <a:buNone/>
              <a:defRPr/>
            </a:pPr>
            <a:fld id="{B96280BB-3F08-4EEB-81A5-82AFA377BA2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2" name="Group 31"/>
          <p:cNvGrpSpPr/>
          <p:nvPr/>
        </p:nvGrpSpPr>
        <p:grpSpPr>
          <a:xfrm>
            <a:off x="0" y="533400"/>
            <a:ext cx="8686800" cy="457200"/>
            <a:chOff x="0" y="864"/>
            <a:chExt cx="5472" cy="288"/>
          </a:xfrm>
        </p:grpSpPr>
        <p:sp>
          <p:nvSpPr>
            <p:cNvPr id="1031" name="Line 9"/>
            <p:cNvSpPr/>
            <p:nvPr/>
          </p:nvSpPr>
          <p:spPr>
            <a:xfrm>
              <a:off x="0" y="1056"/>
              <a:ext cx="5136" cy="0"/>
            </a:xfrm>
            <a:prstGeom prst="line">
              <a:avLst/>
            </a:prstGeom>
            <a:ln w="69850" cap="flat" cmpd="sng">
              <a:solidFill>
                <a:srgbClr val="33CC33"/>
              </a:solidFill>
              <a:prstDash val="solid"/>
              <a:headEnd type="none" w="med" len="med"/>
              <a:tailEnd type="none" w="med" len="med"/>
            </a:ln>
          </p:spPr>
        </p:sp>
        <p:sp>
          <p:nvSpPr>
            <p:cNvPr id="1032" name="Line 10"/>
            <p:cNvSpPr/>
            <p:nvPr/>
          </p:nvSpPr>
          <p:spPr>
            <a:xfrm>
              <a:off x="0" y="1008"/>
              <a:ext cx="5136" cy="0"/>
            </a:xfrm>
            <a:prstGeom prst="line">
              <a:avLst/>
            </a:prstGeom>
            <a:ln w="69850" cap="flat" cmpd="sng">
              <a:solidFill>
                <a:srgbClr val="333399"/>
              </a:solidFill>
              <a:prstDash val="solid"/>
              <a:headEnd type="none" w="med" len="med"/>
              <a:tailEnd type="none" w="med" len="med"/>
            </a:ln>
          </p:spPr>
        </p:sp>
        <p:pic>
          <p:nvPicPr>
            <p:cNvPr id="1033" name="Picture 12" descr="earth1"/>
            <p:cNvPicPr>
              <a:picLocks noChangeAspect="1"/>
            </p:cNvPicPr>
            <p:nvPr/>
          </p:nvPicPr>
          <p:blipFill>
            <a:blip r:embed="rId13"/>
            <a:stretch>
              <a:fillRect/>
            </a:stretch>
          </p:blipFill>
          <p:spPr>
            <a:xfrm>
              <a:off x="5184" y="864"/>
              <a:ext cx="288" cy="288"/>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nLst>
      <p:par>
        <p:cTn id="1" dur="indefinite" restart="never" nodeType="tmRoot"/>
      </p:par>
    </p:tnLst>
  </p:timing>
  <p:hf sldNum="0" hdr="0" ftr="0"/>
  <p:txStyles>
    <p:titleStyle>
      <a:lvl1pPr algn="ctr" rtl="0" eaLnBrk="0" fontAlgn="base" hangingPunct="0">
        <a:spcBef>
          <a:spcPct val="0"/>
        </a:spcBef>
        <a:spcAft>
          <a:spcPct val="0"/>
        </a:spcAft>
        <a:defRPr kumimoji="1" sz="3200" kern="1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5.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10"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D20FC085-0787-4B84-9524-9A7EC966673B}"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1</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100" name="Rectangle 2"/>
          <p:cNvSpPr/>
          <p:nvPr/>
        </p:nvSpPr>
        <p:spPr>
          <a:xfrm>
            <a:off x="0" y="0"/>
            <a:ext cx="9144000" cy="6858000"/>
          </a:xfrm>
          <a:prstGeom prst="rect">
            <a:avLst/>
          </a:prstGeom>
          <a:solidFill>
            <a:srgbClr val="000066"/>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grpSp>
        <p:nvGrpSpPr>
          <p:cNvPr id="167939" name="Group 3"/>
          <p:cNvGrpSpPr/>
          <p:nvPr/>
        </p:nvGrpSpPr>
        <p:grpSpPr>
          <a:xfrm>
            <a:off x="0" y="2133600"/>
            <a:ext cx="9144000" cy="3124200"/>
            <a:chOff x="0" y="1344"/>
            <a:chExt cx="5760" cy="1968"/>
          </a:xfrm>
        </p:grpSpPr>
        <p:sp>
          <p:nvSpPr>
            <p:cNvPr id="4104" name="Rectangle 4"/>
            <p:cNvSpPr/>
            <p:nvPr/>
          </p:nvSpPr>
          <p:spPr>
            <a:xfrm>
              <a:off x="0" y="1344"/>
              <a:ext cx="5760" cy="1968"/>
            </a:xfrm>
            <a:prstGeom prst="rect">
              <a:avLst/>
            </a:prstGeom>
            <a:solidFill>
              <a:srgbClr val="000066"/>
            </a:solid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pic>
          <p:nvPicPr>
            <p:cNvPr id="4105" name="Picture 5" descr="0072"/>
            <p:cNvPicPr>
              <a:picLocks noChangeAspect="1"/>
            </p:cNvPicPr>
            <p:nvPr/>
          </p:nvPicPr>
          <p:blipFill>
            <a:blip r:embed="rId3"/>
            <a:stretch>
              <a:fillRect/>
            </a:stretch>
          </p:blipFill>
          <p:spPr>
            <a:xfrm>
              <a:off x="1008" y="1344"/>
              <a:ext cx="3744" cy="1968"/>
            </a:xfrm>
            <a:prstGeom prst="rect">
              <a:avLst/>
            </a:prstGeom>
            <a:noFill/>
            <a:ln w="9525">
              <a:noFill/>
            </a:ln>
          </p:spPr>
        </p:pic>
      </p:grpSp>
      <p:sp>
        <p:nvSpPr>
          <p:cNvPr id="167942" name="Text Box 6"/>
          <p:cNvSpPr txBox="1"/>
          <p:nvPr/>
        </p:nvSpPr>
        <p:spPr>
          <a:xfrm>
            <a:off x="684213" y="1557338"/>
            <a:ext cx="7559675" cy="9144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5400" b="1" dirty="0">
                <a:solidFill>
                  <a:schemeClr val="bg1"/>
                </a:solidFill>
                <a:ea typeface="文鼎CS长宋" pitchFamily="49" charset="-122"/>
              </a:rPr>
              <a:t>计算机原理与汇编</a:t>
            </a:r>
            <a:endParaRPr lang="zh-CN" altLang="en-US" sz="4400" b="1" i="1" dirty="0">
              <a:solidFill>
                <a:srgbClr val="FFFF66"/>
              </a:solidFill>
              <a:latin typeface="宋体" panose="02010600030101010101" pitchFamily="2" charset="-122"/>
            </a:endParaRPr>
          </a:p>
        </p:txBody>
      </p:sp>
      <p:sp>
        <p:nvSpPr>
          <p:cNvPr id="167943" name="Text Box 7"/>
          <p:cNvSpPr txBox="1"/>
          <p:nvPr/>
        </p:nvSpPr>
        <p:spPr>
          <a:xfrm>
            <a:off x="1371600" y="5715000"/>
            <a:ext cx="77724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r>
              <a:rPr lang="zh-CN" altLang="en-US" sz="4400" dirty="0">
                <a:solidFill>
                  <a:srgbClr val="FFFFCC"/>
                </a:solidFill>
                <a:ea typeface="华文行楷" panose="02010800040101010101" pitchFamily="2" charset="-122"/>
              </a:rPr>
              <a:t>上海海事大学信息工程学院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67939"/>
                                        </p:tgtEl>
                                        <p:attrNameLst>
                                          <p:attrName>style.visibility</p:attrName>
                                        </p:attrNameLst>
                                      </p:cBhvr>
                                      <p:to>
                                        <p:strVal val="visible"/>
                                      </p:to>
                                    </p:set>
                                    <p:animEffect transition="in" filter="barn(outVertical)">
                                      <p:cBhvr>
                                        <p:cTn id="7" dur="2000"/>
                                        <p:tgtEl>
                                          <p:spTgt spid="167939"/>
                                        </p:tgtEl>
                                      </p:cBhvr>
                                    </p:animEffect>
                                  </p:childTnLst>
                                </p:cTn>
                              </p:par>
                            </p:childTnLst>
                          </p:cTn>
                        </p:par>
                        <p:par>
                          <p:cTn id="8" fill="hold">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167942"/>
                                        </p:tgtEl>
                                        <p:attrNameLst>
                                          <p:attrName>style.visibility</p:attrName>
                                        </p:attrNameLst>
                                      </p:cBhvr>
                                      <p:to>
                                        <p:strVal val="visible"/>
                                      </p:to>
                                    </p:set>
                                  </p:childTnLst>
                                </p:cTn>
                              </p:par>
                            </p:childTnLst>
                          </p:cTn>
                        </p:par>
                        <p:par>
                          <p:cTn id="11" fill="hold">
                            <p:stCondLst>
                              <p:cond delay="2500"/>
                            </p:stCondLst>
                            <p:childTnLst>
                              <p:par>
                                <p:cTn id="12" presetID="3" presetClass="entr" presetSubtype="5" fill="hold" grpId="0" nodeType="afterEffect">
                                  <p:stCondLst>
                                    <p:cond delay="0"/>
                                  </p:stCondLst>
                                  <p:childTnLst>
                                    <p:set>
                                      <p:cBhvr>
                                        <p:cTn id="13" dur="1" fill="hold">
                                          <p:stCondLst>
                                            <p:cond delay="0"/>
                                          </p:stCondLst>
                                        </p:cTn>
                                        <p:tgtEl>
                                          <p:spTgt spid="167943"/>
                                        </p:tgtEl>
                                        <p:attrNameLst>
                                          <p:attrName>style.visibility</p:attrName>
                                        </p:attrNameLst>
                                      </p:cBhvr>
                                      <p:to>
                                        <p:strVal val="visible"/>
                                      </p:to>
                                    </p:set>
                                    <p:animEffect transition="in" filter="blinds(vertical)">
                                      <p:cBhvr>
                                        <p:cTn id="14" dur="1000"/>
                                        <p:tgtEl>
                                          <p:spTgt spid="1679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42" grpId="0"/>
      <p:bldP spid="1679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p:cNvSpPr txBox="1"/>
          <p:nvPr/>
        </p:nvSpPr>
        <p:spPr>
          <a:xfrm>
            <a:off x="323850" y="1066800"/>
            <a:ext cx="8569325" cy="38036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AutoNum type="arabicPeriod" startAt="2"/>
            </a:pPr>
            <a:r>
              <a:rPr lang="en-US" altLang="zh-CN" sz="2400" b="1" dirty="0">
                <a:solidFill>
                  <a:srgbClr val="FF3399"/>
                </a:solidFill>
                <a:latin typeface="Tahoma" panose="020B0604030504040204" pitchFamily="34" charset="0"/>
              </a:rPr>
              <a:t>  </a:t>
            </a:r>
            <a:r>
              <a:rPr lang="zh-CN" altLang="en-US" sz="3600" b="1" dirty="0">
                <a:solidFill>
                  <a:srgbClr val="FF7C80"/>
                </a:solidFill>
                <a:latin typeface="宋体" panose="02010600030101010101" pitchFamily="2" charset="-122"/>
              </a:rPr>
              <a:t>存储程序的工作方式</a:t>
            </a:r>
          </a:p>
          <a:p>
            <a:pPr marL="0" lvl="0" indent="0" eaLnBrk="1" hangingPunct="1">
              <a:lnSpc>
                <a:spcPct val="130000"/>
              </a:lnSpc>
              <a:spcBef>
                <a:spcPct val="50000"/>
              </a:spcBef>
              <a:buNone/>
            </a:pPr>
            <a:r>
              <a:rPr lang="zh-CN" altLang="en-US" sz="2400" b="1" dirty="0">
                <a:latin typeface="幼圆" panose="02010509060101010101" pitchFamily="49" charset="-122"/>
                <a:ea typeface="幼圆" panose="02010509060101010101" pitchFamily="49" charset="-122"/>
              </a:rPr>
              <a:t>     </a:t>
            </a:r>
            <a:r>
              <a:rPr lang="zh-CN" altLang="en-US" sz="3600" b="1" u="sng" dirty="0">
                <a:solidFill>
                  <a:srgbClr val="FFFF99"/>
                </a:solidFill>
                <a:latin typeface="等线" panose="02010600030101010101" pitchFamily="2" charset="-122"/>
                <a:ea typeface="等线" panose="02010600030101010101" pitchFamily="2" charset="-122"/>
              </a:rPr>
              <a:t>人们</a:t>
            </a:r>
            <a:r>
              <a:rPr lang="zh-CN" altLang="en-US" sz="3600" b="1" dirty="0">
                <a:solidFill>
                  <a:srgbClr val="FFFF99"/>
                </a:solidFill>
                <a:latin typeface="等线" panose="02010600030101010101" pitchFamily="2" charset="-122"/>
                <a:ea typeface="等线" panose="02010600030101010101" pitchFamily="2" charset="-122"/>
              </a:rPr>
              <a:t>将编好的程序和原始数据存入</a:t>
            </a:r>
            <a:r>
              <a:rPr lang="zh-CN" altLang="en-US" sz="3600" b="1" u="sng" dirty="0">
                <a:solidFill>
                  <a:srgbClr val="FFFF99"/>
                </a:solidFill>
                <a:latin typeface="等线" panose="02010600030101010101" pitchFamily="2" charset="-122"/>
                <a:ea typeface="等线" panose="02010600030101010101" pitchFamily="2" charset="-122"/>
              </a:rPr>
              <a:t>主存储器</a:t>
            </a:r>
            <a:r>
              <a:rPr lang="zh-CN" altLang="en-US" sz="3600" b="1" dirty="0">
                <a:solidFill>
                  <a:srgbClr val="FFFF99"/>
                </a:solidFill>
                <a:latin typeface="等线" panose="02010600030101010101" pitchFamily="2" charset="-122"/>
                <a:ea typeface="等线" panose="02010600030101010101" pitchFamily="2" charset="-122"/>
              </a:rPr>
              <a:t>中，然后</a:t>
            </a:r>
            <a:r>
              <a:rPr lang="zh-CN" altLang="en-US" sz="3600" b="1" u="sng" dirty="0">
                <a:solidFill>
                  <a:srgbClr val="FFFF99"/>
                </a:solidFill>
                <a:latin typeface="等线" panose="02010600030101010101" pitchFamily="2" charset="-122"/>
                <a:ea typeface="等线" panose="02010600030101010101" pitchFamily="2" charset="-122"/>
              </a:rPr>
              <a:t>启动</a:t>
            </a:r>
            <a:r>
              <a:rPr lang="zh-CN" altLang="en-US" sz="3600" b="1" dirty="0">
                <a:solidFill>
                  <a:srgbClr val="FFFF99"/>
                </a:solidFill>
                <a:latin typeface="等线" panose="02010600030101010101" pitchFamily="2" charset="-122"/>
                <a:ea typeface="等线" panose="02010600030101010101" pitchFamily="2" charset="-122"/>
              </a:rPr>
              <a:t>计算机</a:t>
            </a:r>
            <a:r>
              <a:rPr lang="en-US" altLang="zh-CN" sz="3600" b="1" dirty="0">
                <a:solidFill>
                  <a:srgbClr val="FFFF99"/>
                </a:solidFill>
                <a:latin typeface="等线" panose="02010600030101010101" pitchFamily="2" charset="-122"/>
                <a:ea typeface="等线" panose="02010600030101010101" pitchFamily="2" charset="-122"/>
              </a:rPr>
              <a:t>(</a:t>
            </a:r>
            <a:r>
              <a:rPr lang="zh-CN" altLang="en-US" sz="3600" b="1" dirty="0">
                <a:solidFill>
                  <a:srgbClr val="FFFF99"/>
                </a:solidFill>
                <a:latin typeface="等线" panose="02010600030101010101" pitchFamily="2" charset="-122"/>
                <a:ea typeface="等线" panose="02010600030101010101" pitchFamily="2" charset="-122"/>
              </a:rPr>
              <a:t>程序</a:t>
            </a:r>
            <a:r>
              <a:rPr lang="en-US" altLang="zh-CN" sz="3600" b="1" dirty="0">
                <a:solidFill>
                  <a:srgbClr val="FFFF99"/>
                </a:solidFill>
                <a:latin typeface="等线" panose="02010600030101010101" pitchFamily="2" charset="-122"/>
                <a:ea typeface="等线" panose="02010600030101010101" pitchFamily="2" charset="-122"/>
              </a:rPr>
              <a:t>)</a:t>
            </a:r>
            <a:r>
              <a:rPr lang="zh-CN" altLang="en-US" sz="3600" b="1" dirty="0">
                <a:solidFill>
                  <a:srgbClr val="FFFF99"/>
                </a:solidFill>
                <a:latin typeface="等线" panose="02010600030101010101" pitchFamily="2" charset="-122"/>
                <a:ea typeface="等线" panose="02010600030101010101" pitchFamily="2" charset="-122"/>
              </a:rPr>
              <a:t>工作，计算机</a:t>
            </a:r>
            <a:r>
              <a:rPr lang="en-US" altLang="zh-CN" sz="3600" b="1" dirty="0">
                <a:solidFill>
                  <a:srgbClr val="FFFF99"/>
                </a:solidFill>
                <a:latin typeface="等线" panose="02010600030101010101" pitchFamily="2" charset="-122"/>
                <a:ea typeface="等线" panose="02010600030101010101" pitchFamily="2" charset="-122"/>
              </a:rPr>
              <a:t>(</a:t>
            </a:r>
            <a:r>
              <a:rPr lang="zh-CN" altLang="en-US" sz="3600" b="1" dirty="0">
                <a:solidFill>
                  <a:srgbClr val="FFFF99"/>
                </a:solidFill>
                <a:latin typeface="等线" panose="02010600030101010101" pitchFamily="2" charset="-122"/>
                <a:ea typeface="等线" panose="02010600030101010101" pitchFamily="2" charset="-122"/>
              </a:rPr>
              <a:t>程序</a:t>
            </a:r>
            <a:r>
              <a:rPr lang="en-US" altLang="zh-CN" sz="3600" b="1" dirty="0">
                <a:solidFill>
                  <a:srgbClr val="FFFF99"/>
                </a:solidFill>
                <a:latin typeface="等线" panose="02010600030101010101" pitchFamily="2" charset="-122"/>
                <a:ea typeface="等线" panose="02010600030101010101" pitchFamily="2" charset="-122"/>
              </a:rPr>
              <a:t>)</a:t>
            </a:r>
            <a:r>
              <a:rPr lang="zh-CN" altLang="en-US" sz="3600" b="1" dirty="0">
                <a:solidFill>
                  <a:srgbClr val="FFFF99"/>
                </a:solidFill>
                <a:latin typeface="等线" panose="02010600030101010101" pitchFamily="2" charset="-122"/>
                <a:ea typeface="等线" panose="02010600030101010101" pitchFamily="2" charset="-122"/>
              </a:rPr>
              <a:t>在不需要人工干预的情况下，</a:t>
            </a:r>
            <a:r>
              <a:rPr lang="zh-CN" altLang="en-US" sz="3600" b="1" u="sng" dirty="0">
                <a:solidFill>
                  <a:srgbClr val="FFFF99"/>
                </a:solidFill>
                <a:latin typeface="等线" panose="02010600030101010101" pitchFamily="2" charset="-122"/>
                <a:ea typeface="等线" panose="02010600030101010101" pitchFamily="2" charset="-122"/>
              </a:rPr>
              <a:t>自动完成</a:t>
            </a:r>
            <a:r>
              <a:rPr lang="zh-CN" altLang="en-US" sz="3600" b="1" dirty="0">
                <a:solidFill>
                  <a:srgbClr val="FFFF99"/>
                </a:solidFill>
                <a:latin typeface="等线" panose="02010600030101010101" pitchFamily="2" charset="-122"/>
                <a:ea typeface="等线" panose="02010600030101010101" pitchFamily="2" charset="-122"/>
              </a:rPr>
              <a:t>逐条取出指令并执行指令的任务。</a:t>
            </a:r>
          </a:p>
        </p:txBody>
      </p:sp>
      <p:sp>
        <p:nvSpPr>
          <p:cNvPr id="13315" name="Text Box 7"/>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11"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44551EE-197E-4641-9FE6-314E9676D776}"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11</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9028" name="Text Box 4"/>
          <p:cNvSpPr txBox="1"/>
          <p:nvPr/>
        </p:nvSpPr>
        <p:spPr>
          <a:xfrm>
            <a:off x="250825" y="260350"/>
            <a:ext cx="4314825"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FF99"/>
                </a:solidFill>
              </a:rPr>
              <a:t>1.  </a:t>
            </a:r>
            <a:r>
              <a:rPr lang="zh-CN" altLang="en-US" sz="3600" b="1" dirty="0">
                <a:solidFill>
                  <a:srgbClr val="FFFF99"/>
                </a:solidFill>
              </a:rPr>
              <a:t>事先编制程序</a:t>
            </a:r>
          </a:p>
        </p:txBody>
      </p:sp>
      <p:sp>
        <p:nvSpPr>
          <p:cNvPr id="129029" name="Text Box 5"/>
          <p:cNvSpPr txBox="1"/>
          <p:nvPr/>
        </p:nvSpPr>
        <p:spPr>
          <a:xfrm>
            <a:off x="250825" y="1052513"/>
            <a:ext cx="8893175" cy="5191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chemeClr val="bg1"/>
                </a:solidFill>
                <a:sym typeface="Symbol" panose="05050102010706020507" pitchFamily="18" charset="2"/>
              </a:rPr>
              <a:t> </a:t>
            </a:r>
            <a:r>
              <a:rPr lang="zh-CN" altLang="en-US" sz="2800" dirty="0">
                <a:solidFill>
                  <a:schemeClr val="bg1"/>
                </a:solidFill>
              </a:rPr>
              <a:t>指令：</a:t>
            </a:r>
            <a:r>
              <a:rPr lang="zh-CN" altLang="en-US" sz="2400" dirty="0">
                <a:solidFill>
                  <a:schemeClr val="bg1"/>
                </a:solidFill>
              </a:rPr>
              <a:t>计算机硬件一步执行的操作命令，如加法指令</a:t>
            </a:r>
          </a:p>
        </p:txBody>
      </p:sp>
      <p:sp>
        <p:nvSpPr>
          <p:cNvPr id="129030" name="Text Box 6"/>
          <p:cNvSpPr txBox="1"/>
          <p:nvPr/>
        </p:nvSpPr>
        <p:spPr>
          <a:xfrm>
            <a:off x="250825" y="1628775"/>
            <a:ext cx="7993063" cy="51911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chemeClr val="bg1"/>
                </a:solidFill>
                <a:sym typeface="Symbol" panose="05050102010706020507" pitchFamily="18" charset="2"/>
              </a:rPr>
              <a:t> </a:t>
            </a:r>
            <a:r>
              <a:rPr lang="zh-CN" altLang="en-US" sz="2800" dirty="0">
                <a:solidFill>
                  <a:schemeClr val="bg1"/>
                </a:solidFill>
              </a:rPr>
              <a:t>计算机最终执行的程序：</a:t>
            </a:r>
            <a:r>
              <a:rPr lang="zh-CN" altLang="en-US" sz="2400" dirty="0">
                <a:solidFill>
                  <a:schemeClr val="bg1"/>
                </a:solidFill>
              </a:rPr>
              <a:t>指令序列</a:t>
            </a:r>
          </a:p>
        </p:txBody>
      </p:sp>
      <p:sp>
        <p:nvSpPr>
          <p:cNvPr id="129031" name="Text Box 7"/>
          <p:cNvSpPr txBox="1"/>
          <p:nvPr/>
        </p:nvSpPr>
        <p:spPr>
          <a:xfrm>
            <a:off x="250825" y="2133600"/>
            <a:ext cx="8424863"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dirty="0">
                <a:solidFill>
                  <a:schemeClr val="bg1"/>
                </a:solidFill>
                <a:sym typeface="Symbol" panose="05050102010706020507" pitchFamily="18" charset="2"/>
              </a:rPr>
              <a:t> </a:t>
            </a:r>
            <a:r>
              <a:rPr lang="zh-CN" altLang="en-US" sz="2800" dirty="0">
                <a:solidFill>
                  <a:schemeClr val="bg1"/>
                </a:solidFill>
              </a:rPr>
              <a:t>事先编好的求解问题的程序最终变成：</a:t>
            </a:r>
          </a:p>
          <a:p>
            <a:pPr marL="0" lvl="0" indent="0" eaLnBrk="1" hangingPunct="1">
              <a:spcBef>
                <a:spcPct val="0"/>
              </a:spcBef>
              <a:buNone/>
            </a:pPr>
            <a:r>
              <a:rPr lang="zh-CN" altLang="en-US" sz="2800" dirty="0">
                <a:solidFill>
                  <a:schemeClr val="bg1"/>
                </a:solidFill>
              </a:rPr>
              <a:t>         指令序列  和 需处理的数据</a:t>
            </a:r>
            <a:endParaRPr lang="zh-CN" altLang="en-US" sz="2400" dirty="0">
              <a:solidFill>
                <a:schemeClr val="bg1"/>
              </a:solidFill>
            </a:endParaRPr>
          </a:p>
        </p:txBody>
      </p:sp>
      <p:sp>
        <p:nvSpPr>
          <p:cNvPr id="129032" name="Text Box 8"/>
          <p:cNvSpPr txBox="1"/>
          <p:nvPr/>
        </p:nvSpPr>
        <p:spPr>
          <a:xfrm>
            <a:off x="252413" y="3068638"/>
            <a:ext cx="446405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FF99"/>
                </a:solidFill>
              </a:rPr>
              <a:t>2.  </a:t>
            </a:r>
            <a:r>
              <a:rPr lang="zh-CN" altLang="en-US" sz="3600" b="1" dirty="0">
                <a:solidFill>
                  <a:srgbClr val="FFFF99"/>
                </a:solidFill>
              </a:rPr>
              <a:t>事先存储程序</a:t>
            </a:r>
          </a:p>
        </p:txBody>
      </p:sp>
      <p:sp>
        <p:nvSpPr>
          <p:cNvPr id="129033" name="Text Box 9"/>
          <p:cNvSpPr txBox="1"/>
          <p:nvPr/>
        </p:nvSpPr>
        <p:spPr>
          <a:xfrm>
            <a:off x="250825" y="3933825"/>
            <a:ext cx="5976938"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FF99"/>
                </a:solidFill>
              </a:rPr>
              <a:t>3.  </a:t>
            </a:r>
            <a:r>
              <a:rPr lang="zh-CN" altLang="en-US" sz="3600" b="1" dirty="0">
                <a:solidFill>
                  <a:srgbClr val="FFFF99"/>
                </a:solidFill>
              </a:rPr>
              <a:t>自动、连续地执行程序</a:t>
            </a:r>
          </a:p>
        </p:txBody>
      </p:sp>
      <p:sp>
        <p:nvSpPr>
          <p:cNvPr id="129035" name="Text Box 11"/>
          <p:cNvSpPr txBox="1"/>
          <p:nvPr/>
        </p:nvSpPr>
        <p:spPr>
          <a:xfrm>
            <a:off x="468313" y="4797425"/>
            <a:ext cx="8351837"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dirty="0">
                <a:solidFill>
                  <a:schemeClr val="bg1"/>
                </a:solidFill>
              </a:rPr>
              <a:t>启动，计算机按一定的顺序通常是指令存放的顺序，从存储器中逐条取出指令，按指令的要求执行操作，直到该程序执行结束。</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8">
                                            <p:txEl>
                                              <p:pRg st="0" end="0"/>
                                            </p:txEl>
                                          </p:spTgt>
                                        </p:tgtEl>
                                        <p:attrNameLst>
                                          <p:attrName>style.visibility</p:attrName>
                                        </p:attrNameLst>
                                      </p:cBhvr>
                                      <p:to>
                                        <p:strVal val="visible"/>
                                      </p:to>
                                    </p:set>
                                    <p:animEffect transition="in" filter="wipe(left)">
                                      <p:cBhvr>
                                        <p:cTn id="7" dur="500"/>
                                        <p:tgtEl>
                                          <p:spTgt spid="1290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9029">
                                            <p:txEl>
                                              <p:pRg st="0" end="0"/>
                                            </p:txEl>
                                          </p:spTgt>
                                        </p:tgtEl>
                                        <p:attrNameLst>
                                          <p:attrName>style.visibility</p:attrName>
                                        </p:attrNameLst>
                                      </p:cBhvr>
                                      <p:to>
                                        <p:strVal val="visible"/>
                                      </p:to>
                                    </p:set>
                                    <p:animEffect transition="in" filter="wipe(left)">
                                      <p:cBhvr>
                                        <p:cTn id="12" dur="500"/>
                                        <p:tgtEl>
                                          <p:spTgt spid="12902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9030">
                                            <p:txEl>
                                              <p:pRg st="0" end="0"/>
                                            </p:txEl>
                                          </p:spTgt>
                                        </p:tgtEl>
                                        <p:attrNameLst>
                                          <p:attrName>style.visibility</p:attrName>
                                        </p:attrNameLst>
                                      </p:cBhvr>
                                      <p:to>
                                        <p:strVal val="visible"/>
                                      </p:to>
                                    </p:set>
                                    <p:animEffect transition="in" filter="wipe(left)">
                                      <p:cBhvr>
                                        <p:cTn id="17" dur="500"/>
                                        <p:tgtEl>
                                          <p:spTgt spid="1290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9031">
                                            <p:txEl>
                                              <p:pRg st="0" end="0"/>
                                            </p:txEl>
                                          </p:spTgt>
                                        </p:tgtEl>
                                        <p:attrNameLst>
                                          <p:attrName>style.visibility</p:attrName>
                                        </p:attrNameLst>
                                      </p:cBhvr>
                                      <p:to>
                                        <p:strVal val="visible"/>
                                      </p:to>
                                    </p:set>
                                    <p:animEffect transition="in" filter="wipe(left)">
                                      <p:cBhvr>
                                        <p:cTn id="22" dur="500"/>
                                        <p:tgtEl>
                                          <p:spTgt spid="1290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9031">
                                            <p:txEl>
                                              <p:pRg st="1" end="1"/>
                                            </p:txEl>
                                          </p:spTgt>
                                        </p:tgtEl>
                                        <p:attrNameLst>
                                          <p:attrName>style.visibility</p:attrName>
                                        </p:attrNameLst>
                                      </p:cBhvr>
                                      <p:to>
                                        <p:strVal val="visible"/>
                                      </p:to>
                                    </p:set>
                                    <p:animEffect transition="in" filter="wipe(left)">
                                      <p:cBhvr>
                                        <p:cTn id="27" dur="500"/>
                                        <p:tgtEl>
                                          <p:spTgt spid="129031">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9032">
                                            <p:txEl>
                                              <p:pRg st="0" end="0"/>
                                            </p:txEl>
                                          </p:spTgt>
                                        </p:tgtEl>
                                        <p:attrNameLst>
                                          <p:attrName>style.visibility</p:attrName>
                                        </p:attrNameLst>
                                      </p:cBhvr>
                                      <p:to>
                                        <p:strVal val="visible"/>
                                      </p:to>
                                    </p:set>
                                    <p:animEffect transition="in" filter="wipe(left)">
                                      <p:cBhvr>
                                        <p:cTn id="32" dur="500"/>
                                        <p:tgtEl>
                                          <p:spTgt spid="12903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9033">
                                            <p:txEl>
                                              <p:pRg st="0" end="0"/>
                                            </p:txEl>
                                          </p:spTgt>
                                        </p:tgtEl>
                                        <p:attrNameLst>
                                          <p:attrName>style.visibility</p:attrName>
                                        </p:attrNameLst>
                                      </p:cBhvr>
                                      <p:to>
                                        <p:strVal val="visible"/>
                                      </p:to>
                                    </p:set>
                                    <p:animEffect transition="in" filter="wipe(left)">
                                      <p:cBhvr>
                                        <p:cTn id="37" dur="500"/>
                                        <p:tgtEl>
                                          <p:spTgt spid="12903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9035">
                                            <p:txEl>
                                              <p:pRg st="0" end="0"/>
                                            </p:txEl>
                                          </p:spTgt>
                                        </p:tgtEl>
                                        <p:attrNameLst>
                                          <p:attrName>style.visibility</p:attrName>
                                        </p:attrNameLst>
                                      </p:cBhvr>
                                      <p:to>
                                        <p:strVal val="visible"/>
                                      </p:to>
                                    </p:set>
                                    <p:animEffect transition="in" filter="wipe(left)">
                                      <p:cBhvr>
                                        <p:cTn id="42" dur="500"/>
                                        <p:tgtEl>
                                          <p:spTgt spid="1290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build="p"/>
      <p:bldP spid="129029" grpId="0" build="p"/>
      <p:bldP spid="129030" grpId="0" build="p"/>
      <p:bldP spid="129031" grpId="0" build="p"/>
      <p:bldP spid="129032" grpId="0" build="p"/>
      <p:bldP spid="129033" grpId="0" build="p"/>
      <p:bldP spid="129035"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4"/>
          <p:cNvSpPr/>
          <p:nvPr/>
        </p:nvSpPr>
        <p:spPr>
          <a:xfrm>
            <a:off x="323850" y="836613"/>
            <a:ext cx="7620000" cy="641350"/>
          </a:xfrm>
          <a:prstGeom prst="flowChartProcess">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rgbClr val="FF3399"/>
                </a:solidFill>
                <a:latin typeface="楷体_GB2312" pitchFamily="49" charset="-122"/>
                <a:ea typeface="楷体_GB2312" pitchFamily="49" charset="-122"/>
              </a:rPr>
              <a:t>3. </a:t>
            </a:r>
            <a:r>
              <a:rPr lang="zh-CN" altLang="en-US" sz="3600" b="1" dirty="0">
                <a:solidFill>
                  <a:srgbClr val="FF7C80"/>
                </a:solidFill>
                <a:latin typeface="宋体" panose="02010600030101010101" pitchFamily="2" charset="-122"/>
              </a:rPr>
              <a:t>计算机硬件组成及各部件功能</a:t>
            </a:r>
          </a:p>
        </p:txBody>
      </p:sp>
      <p:sp>
        <p:nvSpPr>
          <p:cNvPr id="15363" name="Rectangle 5"/>
          <p:cNvSpPr/>
          <p:nvPr/>
        </p:nvSpPr>
        <p:spPr>
          <a:xfrm>
            <a:off x="3505200" y="1676400"/>
            <a:ext cx="18288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ahoma" panose="020B0604030504040204" pitchFamily="34" charset="0"/>
              </a:rPr>
              <a:t>运算器</a:t>
            </a:r>
          </a:p>
        </p:txBody>
      </p:sp>
      <p:sp>
        <p:nvSpPr>
          <p:cNvPr id="15364" name="Rectangle 6"/>
          <p:cNvSpPr/>
          <p:nvPr/>
        </p:nvSpPr>
        <p:spPr>
          <a:xfrm>
            <a:off x="3505200" y="3200400"/>
            <a:ext cx="18288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ahoma" panose="020B0604030504040204" pitchFamily="34" charset="0"/>
              </a:rPr>
              <a:t>存储器</a:t>
            </a:r>
          </a:p>
        </p:txBody>
      </p:sp>
      <p:sp>
        <p:nvSpPr>
          <p:cNvPr id="15365" name="Rectangle 7"/>
          <p:cNvSpPr/>
          <p:nvPr/>
        </p:nvSpPr>
        <p:spPr>
          <a:xfrm>
            <a:off x="3505200" y="4572000"/>
            <a:ext cx="18288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ahoma" panose="020B0604030504040204" pitchFamily="34" charset="0"/>
              </a:rPr>
              <a:t>控制器</a:t>
            </a:r>
          </a:p>
        </p:txBody>
      </p:sp>
      <p:sp>
        <p:nvSpPr>
          <p:cNvPr id="15366" name="AutoShape 8"/>
          <p:cNvSpPr/>
          <p:nvPr/>
        </p:nvSpPr>
        <p:spPr>
          <a:xfrm>
            <a:off x="1066800" y="3048000"/>
            <a:ext cx="1371600" cy="6858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ahoma" panose="020B0604030504040204" pitchFamily="34" charset="0"/>
              </a:rPr>
              <a:t>输入设备</a:t>
            </a:r>
          </a:p>
        </p:txBody>
      </p:sp>
      <p:sp>
        <p:nvSpPr>
          <p:cNvPr id="15367" name="AutoShape 9"/>
          <p:cNvSpPr/>
          <p:nvPr/>
        </p:nvSpPr>
        <p:spPr>
          <a:xfrm>
            <a:off x="6553200" y="3048000"/>
            <a:ext cx="1371600" cy="685800"/>
          </a:xfrm>
          <a:prstGeom prst="roundRect">
            <a:avLst>
              <a:gd name="adj" fmla="val 16667"/>
            </a:avLst>
          </a:prstGeom>
          <a:solidFill>
            <a:schemeClr val="accent1"/>
          </a:solidFill>
          <a:ln w="9525" cap="flat" cmpd="sng">
            <a:solidFill>
              <a:schemeClr val="tx1"/>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latin typeface="Tahoma" panose="020B0604030504040204" pitchFamily="34" charset="0"/>
              </a:rPr>
              <a:t>输出设备</a:t>
            </a:r>
          </a:p>
        </p:txBody>
      </p:sp>
      <p:sp>
        <p:nvSpPr>
          <p:cNvPr id="15368" name="AutoShape 10"/>
          <p:cNvSpPr/>
          <p:nvPr/>
        </p:nvSpPr>
        <p:spPr>
          <a:xfrm>
            <a:off x="304800" y="3352800"/>
            <a:ext cx="685800" cy="228600"/>
          </a:xfrm>
          <a:prstGeom prst="rightArrow">
            <a:avLst>
              <a:gd name="adj1" fmla="val 50000"/>
              <a:gd name="adj2" fmla="val 7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5369" name="Text Box 11"/>
          <p:cNvSpPr txBox="1"/>
          <p:nvPr/>
        </p:nvSpPr>
        <p:spPr>
          <a:xfrm>
            <a:off x="0" y="2895600"/>
            <a:ext cx="914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99"/>
                </a:solidFill>
                <a:latin typeface="Tahoma" panose="020B0604030504040204" pitchFamily="34" charset="0"/>
              </a:rPr>
              <a:t>程序</a:t>
            </a:r>
          </a:p>
        </p:txBody>
      </p:sp>
      <p:sp>
        <p:nvSpPr>
          <p:cNvPr id="15370" name="AutoShape 12"/>
          <p:cNvSpPr/>
          <p:nvPr/>
        </p:nvSpPr>
        <p:spPr>
          <a:xfrm>
            <a:off x="2514600" y="3352800"/>
            <a:ext cx="990600" cy="228600"/>
          </a:xfrm>
          <a:prstGeom prst="rightArrow">
            <a:avLst>
              <a:gd name="adj1" fmla="val 50000"/>
              <a:gd name="adj2" fmla="val 108333"/>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5371" name="AutoShape 13"/>
          <p:cNvSpPr/>
          <p:nvPr/>
        </p:nvSpPr>
        <p:spPr>
          <a:xfrm>
            <a:off x="5410200" y="3352800"/>
            <a:ext cx="1143000" cy="228600"/>
          </a:xfrm>
          <a:prstGeom prst="rightArrow">
            <a:avLst>
              <a:gd name="adj1" fmla="val 50000"/>
              <a:gd name="adj2" fmla="val 125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5372" name="AutoShape 14"/>
          <p:cNvSpPr/>
          <p:nvPr/>
        </p:nvSpPr>
        <p:spPr>
          <a:xfrm>
            <a:off x="8001000" y="3352800"/>
            <a:ext cx="914400" cy="228600"/>
          </a:xfrm>
          <a:prstGeom prst="rightArrow">
            <a:avLst>
              <a:gd name="adj1" fmla="val 50000"/>
              <a:gd name="adj2" fmla="val 10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5373" name="Text Box 15"/>
          <p:cNvSpPr txBox="1"/>
          <p:nvPr/>
        </p:nvSpPr>
        <p:spPr>
          <a:xfrm>
            <a:off x="7924800" y="2895600"/>
            <a:ext cx="990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99"/>
                </a:solidFill>
                <a:latin typeface="Tahoma" panose="020B0604030504040204" pitchFamily="34" charset="0"/>
              </a:rPr>
              <a:t>结果</a:t>
            </a:r>
          </a:p>
        </p:txBody>
      </p:sp>
      <p:cxnSp>
        <p:nvCxnSpPr>
          <p:cNvPr id="15374" name="AutoShape 16"/>
          <p:cNvCxnSpPr/>
          <p:nvPr/>
        </p:nvCxnSpPr>
        <p:spPr>
          <a:xfrm flipV="1">
            <a:off x="4114800" y="2133600"/>
            <a:ext cx="0" cy="1066800"/>
          </a:xfrm>
          <a:prstGeom prst="straightConnector1">
            <a:avLst/>
          </a:prstGeom>
          <a:ln w="9525" cap="flat" cmpd="sng">
            <a:solidFill>
              <a:srgbClr val="FFCCCC"/>
            </a:solidFill>
            <a:prstDash val="solid"/>
            <a:headEnd type="none" w="med" len="med"/>
            <a:tailEnd type="triangle" w="med" len="med"/>
          </a:ln>
        </p:spPr>
      </p:cxnSp>
      <p:cxnSp>
        <p:nvCxnSpPr>
          <p:cNvPr id="15375" name="AutoShape 17"/>
          <p:cNvCxnSpPr/>
          <p:nvPr/>
        </p:nvCxnSpPr>
        <p:spPr>
          <a:xfrm>
            <a:off x="4724400" y="2133600"/>
            <a:ext cx="0" cy="1066800"/>
          </a:xfrm>
          <a:prstGeom prst="straightConnector1">
            <a:avLst/>
          </a:prstGeom>
          <a:ln w="9525" cap="flat" cmpd="sng">
            <a:solidFill>
              <a:srgbClr val="FFCCCC"/>
            </a:solidFill>
            <a:prstDash val="solid"/>
            <a:headEnd type="none" w="med" len="med"/>
            <a:tailEnd type="triangle" w="med" len="med"/>
          </a:ln>
        </p:spPr>
      </p:cxnSp>
      <p:cxnSp>
        <p:nvCxnSpPr>
          <p:cNvPr id="15376" name="AutoShape 18"/>
          <p:cNvCxnSpPr/>
          <p:nvPr/>
        </p:nvCxnSpPr>
        <p:spPr>
          <a:xfrm>
            <a:off x="4724400" y="3657600"/>
            <a:ext cx="0" cy="914400"/>
          </a:xfrm>
          <a:prstGeom prst="straightConnector1">
            <a:avLst/>
          </a:prstGeom>
          <a:ln w="9525" cap="flat" cmpd="sng">
            <a:solidFill>
              <a:srgbClr val="FFCCCC"/>
            </a:solidFill>
            <a:prstDash val="solid"/>
            <a:headEnd type="none" w="med" len="med"/>
            <a:tailEnd type="triangle" w="med" len="med"/>
          </a:ln>
        </p:spPr>
      </p:cxnSp>
      <p:cxnSp>
        <p:nvCxnSpPr>
          <p:cNvPr id="15377" name="AutoShape 19"/>
          <p:cNvCxnSpPr/>
          <p:nvPr/>
        </p:nvCxnSpPr>
        <p:spPr>
          <a:xfrm flipV="1">
            <a:off x="4114800" y="3657600"/>
            <a:ext cx="0" cy="914400"/>
          </a:xfrm>
          <a:prstGeom prst="straightConnector1">
            <a:avLst/>
          </a:prstGeom>
          <a:ln w="9525" cap="flat" cmpd="sng">
            <a:solidFill>
              <a:srgbClr val="FFCCCC"/>
            </a:solidFill>
            <a:prstDash val="solid"/>
            <a:headEnd type="none" w="med" len="med"/>
            <a:tailEnd type="triangle" w="med" len="med"/>
          </a:ln>
        </p:spPr>
      </p:cxnSp>
      <p:cxnSp>
        <p:nvCxnSpPr>
          <p:cNvPr id="15378" name="AutoShape 20"/>
          <p:cNvCxnSpPr/>
          <p:nvPr/>
        </p:nvCxnSpPr>
        <p:spPr>
          <a:xfrm flipV="1">
            <a:off x="5334000" y="1752600"/>
            <a:ext cx="1588" cy="2897188"/>
          </a:xfrm>
          <a:prstGeom prst="bentConnector3">
            <a:avLst>
              <a:gd name="adj1" fmla="val 14300000"/>
            </a:avLst>
          </a:prstGeom>
          <a:ln w="9525" cap="flat" cmpd="sng">
            <a:solidFill>
              <a:srgbClr val="FFCCCC"/>
            </a:solidFill>
            <a:prstDash val="solid"/>
            <a:miter/>
            <a:headEnd type="none" w="med" len="med"/>
            <a:tailEnd type="triangle" w="med" len="med"/>
          </a:ln>
        </p:spPr>
      </p:cxnSp>
      <p:cxnSp>
        <p:nvCxnSpPr>
          <p:cNvPr id="15379" name="AutoShape 21"/>
          <p:cNvCxnSpPr/>
          <p:nvPr/>
        </p:nvCxnSpPr>
        <p:spPr>
          <a:xfrm rot="10800000" flipH="1" flipV="1">
            <a:off x="3505200" y="1752600"/>
            <a:ext cx="1588" cy="2895600"/>
          </a:xfrm>
          <a:prstGeom prst="bentConnector3">
            <a:avLst>
              <a:gd name="adj1" fmla="val -14400000"/>
            </a:avLst>
          </a:prstGeom>
          <a:ln w="9525" cap="flat" cmpd="sng">
            <a:solidFill>
              <a:srgbClr val="FFCCCC"/>
            </a:solidFill>
            <a:prstDash val="solid"/>
            <a:miter/>
            <a:headEnd type="none" w="med" len="med"/>
            <a:tailEnd type="triangle" w="med" len="med"/>
          </a:ln>
        </p:spPr>
      </p:cxnSp>
      <p:cxnSp>
        <p:nvCxnSpPr>
          <p:cNvPr id="15380" name="AutoShape 22"/>
          <p:cNvCxnSpPr/>
          <p:nvPr/>
        </p:nvCxnSpPr>
        <p:spPr>
          <a:xfrm rot="10800000">
            <a:off x="2035175" y="3730625"/>
            <a:ext cx="1465263" cy="1066800"/>
          </a:xfrm>
          <a:prstGeom prst="bentConnector2">
            <a:avLst/>
          </a:prstGeom>
          <a:ln w="9525" cap="flat" cmpd="sng">
            <a:solidFill>
              <a:srgbClr val="FFCCCC"/>
            </a:solidFill>
            <a:prstDash val="solid"/>
            <a:miter/>
            <a:headEnd type="none" w="med" len="med"/>
            <a:tailEnd type="triangle" w="med" len="med"/>
          </a:ln>
        </p:spPr>
      </p:cxnSp>
      <p:cxnSp>
        <p:nvCxnSpPr>
          <p:cNvPr id="15381" name="AutoShape 23"/>
          <p:cNvCxnSpPr/>
          <p:nvPr/>
        </p:nvCxnSpPr>
        <p:spPr>
          <a:xfrm rot="-5400000" flipH="1">
            <a:off x="1939925" y="3386138"/>
            <a:ext cx="1209675" cy="1897062"/>
          </a:xfrm>
          <a:prstGeom prst="bentConnector2">
            <a:avLst/>
          </a:prstGeom>
          <a:ln w="9525" cap="flat" cmpd="sng">
            <a:solidFill>
              <a:srgbClr val="FFCCCC"/>
            </a:solidFill>
            <a:prstDash val="solid"/>
            <a:miter/>
            <a:headEnd type="none" w="med" len="med"/>
            <a:tailEnd type="triangle" w="med" len="med"/>
          </a:ln>
        </p:spPr>
      </p:cxnSp>
      <p:cxnSp>
        <p:nvCxnSpPr>
          <p:cNvPr id="15382" name="AutoShape 24"/>
          <p:cNvCxnSpPr/>
          <p:nvPr/>
        </p:nvCxnSpPr>
        <p:spPr>
          <a:xfrm flipV="1">
            <a:off x="5334000" y="3810000"/>
            <a:ext cx="1655763" cy="989013"/>
          </a:xfrm>
          <a:prstGeom prst="bentConnector2">
            <a:avLst/>
          </a:prstGeom>
          <a:ln w="9525" cap="flat" cmpd="sng">
            <a:solidFill>
              <a:srgbClr val="FFCCCC"/>
            </a:solidFill>
            <a:prstDash val="solid"/>
            <a:miter/>
            <a:headEnd type="none" w="med" len="med"/>
            <a:tailEnd type="triangle" w="med" len="med"/>
          </a:ln>
        </p:spPr>
      </p:cxnSp>
      <p:cxnSp>
        <p:nvCxnSpPr>
          <p:cNvPr id="15383" name="AutoShape 25"/>
          <p:cNvCxnSpPr/>
          <p:nvPr/>
        </p:nvCxnSpPr>
        <p:spPr>
          <a:xfrm rot="5400000">
            <a:off x="5842000" y="3338513"/>
            <a:ext cx="1144588" cy="2079625"/>
          </a:xfrm>
          <a:prstGeom prst="bentConnector2">
            <a:avLst/>
          </a:prstGeom>
          <a:ln w="9525" cap="flat" cmpd="sng">
            <a:solidFill>
              <a:srgbClr val="FFCCCC"/>
            </a:solidFill>
            <a:prstDash val="solid"/>
            <a:miter/>
            <a:headEnd type="none" w="med" len="med"/>
            <a:tailEnd type="triangle" w="med" len="med"/>
          </a:ln>
        </p:spPr>
      </p:cxnSp>
      <p:sp>
        <p:nvSpPr>
          <p:cNvPr id="15384" name="Text Box 26"/>
          <p:cNvSpPr txBox="1"/>
          <p:nvPr/>
        </p:nvSpPr>
        <p:spPr>
          <a:xfrm>
            <a:off x="3657600" y="2209800"/>
            <a:ext cx="4572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数据</a:t>
            </a:r>
          </a:p>
        </p:txBody>
      </p:sp>
      <p:sp>
        <p:nvSpPr>
          <p:cNvPr id="15385" name="Text Box 27"/>
          <p:cNvSpPr txBox="1"/>
          <p:nvPr/>
        </p:nvSpPr>
        <p:spPr>
          <a:xfrm>
            <a:off x="4724400" y="2209800"/>
            <a:ext cx="5334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结果</a:t>
            </a:r>
          </a:p>
        </p:txBody>
      </p:sp>
      <p:sp>
        <p:nvSpPr>
          <p:cNvPr id="15386" name="Text Box 28"/>
          <p:cNvSpPr txBox="1"/>
          <p:nvPr/>
        </p:nvSpPr>
        <p:spPr>
          <a:xfrm>
            <a:off x="3563938" y="3789363"/>
            <a:ext cx="4572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地址</a:t>
            </a:r>
          </a:p>
        </p:txBody>
      </p:sp>
      <p:sp>
        <p:nvSpPr>
          <p:cNvPr id="15387" name="Text Box 29"/>
          <p:cNvSpPr txBox="1"/>
          <p:nvPr/>
        </p:nvSpPr>
        <p:spPr>
          <a:xfrm>
            <a:off x="4787900" y="3716338"/>
            <a:ext cx="5334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指令</a:t>
            </a:r>
          </a:p>
        </p:txBody>
      </p:sp>
      <p:sp>
        <p:nvSpPr>
          <p:cNvPr id="15388" name="Text Box 30"/>
          <p:cNvSpPr txBox="1"/>
          <p:nvPr/>
        </p:nvSpPr>
        <p:spPr>
          <a:xfrm>
            <a:off x="5562600" y="1981200"/>
            <a:ext cx="6096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命令</a:t>
            </a:r>
          </a:p>
        </p:txBody>
      </p:sp>
      <p:sp>
        <p:nvSpPr>
          <p:cNvPr id="15389" name="Text Box 31"/>
          <p:cNvSpPr txBox="1"/>
          <p:nvPr/>
        </p:nvSpPr>
        <p:spPr>
          <a:xfrm>
            <a:off x="2819400" y="1981200"/>
            <a:ext cx="5334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状态</a:t>
            </a:r>
          </a:p>
        </p:txBody>
      </p:sp>
      <p:sp>
        <p:nvSpPr>
          <p:cNvPr id="15390" name="Text Box 32"/>
          <p:cNvSpPr txBox="1"/>
          <p:nvPr/>
        </p:nvSpPr>
        <p:spPr>
          <a:xfrm>
            <a:off x="2286000" y="4953000"/>
            <a:ext cx="990600" cy="427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请求</a:t>
            </a:r>
          </a:p>
        </p:txBody>
      </p:sp>
      <p:sp>
        <p:nvSpPr>
          <p:cNvPr id="15391" name="Text Box 33"/>
          <p:cNvSpPr txBox="1"/>
          <p:nvPr/>
        </p:nvSpPr>
        <p:spPr>
          <a:xfrm>
            <a:off x="2057400" y="3886200"/>
            <a:ext cx="5334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命令</a:t>
            </a:r>
          </a:p>
        </p:txBody>
      </p:sp>
      <p:sp>
        <p:nvSpPr>
          <p:cNvPr id="15392" name="Text Box 34"/>
          <p:cNvSpPr txBox="1"/>
          <p:nvPr/>
        </p:nvSpPr>
        <p:spPr>
          <a:xfrm>
            <a:off x="5715000" y="4953000"/>
            <a:ext cx="990600" cy="4270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请求</a:t>
            </a:r>
          </a:p>
        </p:txBody>
      </p:sp>
      <p:sp>
        <p:nvSpPr>
          <p:cNvPr id="15393" name="Text Box 35"/>
          <p:cNvSpPr txBox="1"/>
          <p:nvPr/>
        </p:nvSpPr>
        <p:spPr>
          <a:xfrm>
            <a:off x="6553200" y="3886200"/>
            <a:ext cx="533400" cy="762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200" b="1" dirty="0">
                <a:solidFill>
                  <a:srgbClr val="FFFF99"/>
                </a:solidFill>
                <a:latin typeface="Tahoma" panose="020B0604030504040204" pitchFamily="34" charset="0"/>
                <a:ea typeface="楷体_GB2312" pitchFamily="49" charset="-122"/>
              </a:rPr>
              <a:t>命令</a:t>
            </a:r>
          </a:p>
        </p:txBody>
      </p:sp>
      <p:sp>
        <p:nvSpPr>
          <p:cNvPr id="15394" name="Text Box 36"/>
          <p:cNvSpPr txBox="1"/>
          <p:nvPr/>
        </p:nvSpPr>
        <p:spPr>
          <a:xfrm>
            <a:off x="381000" y="5486400"/>
            <a:ext cx="8305800"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chemeClr val="bg1"/>
                </a:solidFill>
                <a:latin typeface="Tahoma" panose="020B0604030504040204" pitchFamily="34" charset="0"/>
              </a:rPr>
              <a:t>计算机：</a:t>
            </a:r>
            <a:r>
              <a:rPr lang="en-US" altLang="zh-CN" sz="2400" b="1" dirty="0">
                <a:solidFill>
                  <a:schemeClr val="bg1"/>
                </a:solidFill>
                <a:latin typeface="Tahoma" panose="020B0604030504040204" pitchFamily="34" charset="0"/>
              </a:rPr>
              <a:t>CPU </a:t>
            </a:r>
            <a:r>
              <a:rPr lang="zh-CN" altLang="en-US" sz="2400" b="1" dirty="0">
                <a:solidFill>
                  <a:schemeClr val="bg1"/>
                </a:solidFill>
                <a:latin typeface="Tahoma" panose="020B0604030504040204" pitchFamily="34" charset="0"/>
              </a:rPr>
              <a:t>、存储器、输入输出设备（</a:t>
            </a:r>
            <a:r>
              <a:rPr lang="en-US" altLang="zh-CN" sz="2400" b="1" dirty="0">
                <a:solidFill>
                  <a:schemeClr val="bg1"/>
                </a:solidFill>
                <a:latin typeface="Tahoma" panose="020B0604030504040204" pitchFamily="34" charset="0"/>
              </a:rPr>
              <a:t>I/O</a:t>
            </a:r>
            <a:r>
              <a:rPr lang="zh-CN" altLang="en-US" sz="2400" b="1" dirty="0">
                <a:solidFill>
                  <a:schemeClr val="bg1"/>
                </a:solidFill>
                <a:latin typeface="Tahoma" panose="020B0604030504040204" pitchFamily="34" charset="0"/>
              </a:rPr>
              <a:t>）</a:t>
            </a:r>
            <a:r>
              <a:rPr lang="en-US" altLang="zh-CN" sz="2400" b="1" dirty="0">
                <a:solidFill>
                  <a:schemeClr val="bg1"/>
                </a:solidFill>
                <a:latin typeface="Tahoma" panose="020B0604030504040204" pitchFamily="34" charset="0"/>
              </a:rPr>
              <a:t>+</a:t>
            </a:r>
            <a:r>
              <a:rPr lang="zh-CN" altLang="en-US" sz="2400" b="1" dirty="0">
                <a:solidFill>
                  <a:schemeClr val="bg1"/>
                </a:solidFill>
                <a:latin typeface="Tahoma" panose="020B0604030504040204" pitchFamily="34" charset="0"/>
              </a:rPr>
              <a:t>总线</a:t>
            </a:r>
          </a:p>
          <a:p>
            <a:pPr marL="0" lvl="0" indent="0" eaLnBrk="1" hangingPunct="1">
              <a:spcBef>
                <a:spcPct val="50000"/>
              </a:spcBef>
              <a:buNone/>
            </a:pPr>
            <a:r>
              <a:rPr lang="zh-CN" altLang="en-US" sz="2400" b="1" dirty="0">
                <a:solidFill>
                  <a:schemeClr val="bg1"/>
                </a:solidFill>
                <a:latin typeface="Tahoma" panose="020B0604030504040204" pitchFamily="34" charset="0"/>
              </a:rPr>
              <a:t>运算器</a:t>
            </a:r>
            <a:r>
              <a:rPr lang="en-US" altLang="zh-CN" sz="2400" b="1" dirty="0">
                <a:solidFill>
                  <a:schemeClr val="bg1"/>
                </a:solidFill>
                <a:latin typeface="Tahoma" panose="020B0604030504040204" pitchFamily="34" charset="0"/>
              </a:rPr>
              <a:t>ALU+</a:t>
            </a:r>
            <a:r>
              <a:rPr lang="zh-CN" altLang="en-US" sz="2400" b="1" dirty="0">
                <a:solidFill>
                  <a:schemeClr val="bg1"/>
                </a:solidFill>
                <a:latin typeface="Tahoma" panose="020B0604030504040204" pitchFamily="34" charset="0"/>
              </a:rPr>
              <a:t>控制器</a:t>
            </a:r>
          </a:p>
        </p:txBody>
      </p:sp>
      <p:sp>
        <p:nvSpPr>
          <p:cNvPr id="15395" name="Line 37"/>
          <p:cNvSpPr/>
          <p:nvPr/>
        </p:nvSpPr>
        <p:spPr>
          <a:xfrm flipH="1">
            <a:off x="1219200" y="5867400"/>
            <a:ext cx="838200" cy="228600"/>
          </a:xfrm>
          <a:prstGeom prst="line">
            <a:avLst/>
          </a:prstGeom>
          <a:ln w="9525" cap="flat" cmpd="sng">
            <a:solidFill>
              <a:srgbClr val="FFCCCC"/>
            </a:solidFill>
            <a:prstDash val="solid"/>
            <a:headEnd type="none" w="med" len="med"/>
            <a:tailEnd type="none" w="med" len="med"/>
          </a:ln>
        </p:spPr>
      </p:sp>
      <p:sp>
        <p:nvSpPr>
          <p:cNvPr id="15396" name="Line 38"/>
          <p:cNvSpPr/>
          <p:nvPr/>
        </p:nvSpPr>
        <p:spPr>
          <a:xfrm>
            <a:off x="2057400" y="5867400"/>
            <a:ext cx="685800" cy="228600"/>
          </a:xfrm>
          <a:prstGeom prst="line">
            <a:avLst/>
          </a:prstGeom>
          <a:ln w="9525" cap="flat" cmpd="sng">
            <a:solidFill>
              <a:srgbClr val="FFCCCC"/>
            </a:solidFill>
            <a:prstDash val="solid"/>
            <a:headEnd type="none" w="med" len="med"/>
            <a:tailEnd type="none" w="med" len="med"/>
          </a:ln>
        </p:spPr>
      </p:sp>
      <p:sp>
        <p:nvSpPr>
          <p:cNvPr id="15397" name="Text Box 40"/>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4"/>
          <p:cNvSpPr txBox="1"/>
          <p:nvPr/>
        </p:nvSpPr>
        <p:spPr>
          <a:xfrm>
            <a:off x="0" y="914400"/>
            <a:ext cx="9144000" cy="62515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i="1" dirty="0">
                <a:solidFill>
                  <a:schemeClr val="bg1"/>
                </a:solidFill>
                <a:latin typeface="黑体" panose="02010609060101010101" pitchFamily="2" charset="-122"/>
                <a:ea typeface="黑体" panose="02010609060101010101" pitchFamily="2" charset="-122"/>
              </a:rPr>
              <a:t>1.1.2 </a:t>
            </a:r>
            <a:r>
              <a:rPr lang="zh-CN" altLang="en-US" sz="3600" i="1" dirty="0">
                <a:solidFill>
                  <a:schemeClr val="bg1"/>
                </a:solidFill>
                <a:latin typeface="黑体" panose="02010609060101010101" pitchFamily="2" charset="-122"/>
                <a:ea typeface="黑体" panose="02010609060101010101" pitchFamily="2" charset="-122"/>
              </a:rPr>
              <a:t>信息的数字化</a:t>
            </a:r>
          </a:p>
          <a:p>
            <a:pPr marL="0" lvl="0" indent="0" eaLnBrk="1" hangingPunct="1">
              <a:spcBef>
                <a:spcPct val="50000"/>
              </a:spcBef>
              <a:buNone/>
            </a:pPr>
            <a:r>
              <a:rPr lang="en-US" altLang="zh-CN" dirty="0">
                <a:solidFill>
                  <a:srgbClr val="FF7C80"/>
                </a:solidFill>
                <a:latin typeface="Tahoma" panose="020B0604030504040204" pitchFamily="34" charset="0"/>
                <a:ea typeface="楷体_GB2312" pitchFamily="49" charset="-122"/>
              </a:rPr>
              <a:t>1.</a:t>
            </a:r>
            <a:r>
              <a:rPr lang="en-US" altLang="zh-CN" sz="2400" dirty="0">
                <a:latin typeface="Tahoma" panose="020B0604030504040204" pitchFamily="34" charset="0"/>
                <a:ea typeface="楷体_GB2312" pitchFamily="49" charset="-122"/>
              </a:rPr>
              <a:t> </a:t>
            </a:r>
            <a:r>
              <a:rPr lang="zh-CN" altLang="en-US" sz="3600" dirty="0">
                <a:solidFill>
                  <a:srgbClr val="FF7C80"/>
                </a:solidFill>
                <a:latin typeface="宋体" panose="02010600030101010101" pitchFamily="2" charset="-122"/>
              </a:rPr>
              <a:t>各种信息</a:t>
            </a:r>
            <a:r>
              <a:rPr lang="en-US" altLang="zh-CN" sz="3600" dirty="0">
                <a:solidFill>
                  <a:srgbClr val="FF7C80"/>
                </a:solidFill>
                <a:latin typeface="宋体" panose="02010600030101010101" pitchFamily="2" charset="-122"/>
                <a:ea typeface="Tahoma" panose="020B0604030504040204" pitchFamily="34" charset="0"/>
              </a:rPr>
              <a:t>—</a:t>
            </a:r>
            <a:r>
              <a:rPr lang="en-US" altLang="zh-CN" sz="3600" dirty="0">
                <a:solidFill>
                  <a:srgbClr val="FF7C80"/>
                </a:solidFill>
                <a:latin typeface="宋体" panose="02010600030101010101" pitchFamily="2" charset="-122"/>
                <a:cs typeface="Tahoma" panose="020B0604030504040204" pitchFamily="34" charset="0"/>
              </a:rPr>
              <a:t>&gt;</a:t>
            </a:r>
            <a:r>
              <a:rPr lang="zh-CN" altLang="en-US" sz="3600" dirty="0">
                <a:solidFill>
                  <a:srgbClr val="FF7C80"/>
                </a:solidFill>
                <a:latin typeface="宋体" panose="02010600030101010101" pitchFamily="2" charset="-122"/>
              </a:rPr>
              <a:t>数字代码</a:t>
            </a:r>
          </a:p>
          <a:p>
            <a:pPr marL="0" lvl="0" indent="0" eaLnBrk="1" hangingPunct="1">
              <a:spcBef>
                <a:spcPct val="50000"/>
              </a:spcBef>
              <a:buNone/>
            </a:pPr>
            <a:r>
              <a:rPr lang="zh-CN" altLang="en-US" sz="2400" dirty="0">
                <a:latin typeface="Tahoma" panose="020B0604030504040204" pitchFamily="34" charset="0"/>
              </a:rPr>
              <a:t>	</a:t>
            </a:r>
            <a:r>
              <a:rPr lang="zh-CN" altLang="en-US" b="1" dirty="0">
                <a:solidFill>
                  <a:srgbClr val="FFFF99"/>
                </a:solidFill>
                <a:latin typeface="幼圆" panose="02010509060101010101" pitchFamily="49" charset="-122"/>
                <a:ea typeface="幼圆" panose="02010509060101010101" pitchFamily="49" charset="-122"/>
              </a:rPr>
              <a:t>数值（正负、大小）、字符、状态编码、图像、声音、逻辑信息</a:t>
            </a:r>
          </a:p>
          <a:p>
            <a:pPr marL="0" lvl="0" indent="0" eaLnBrk="1" hangingPunct="1">
              <a:spcBef>
                <a:spcPct val="50000"/>
              </a:spcBef>
              <a:buNone/>
            </a:pPr>
            <a:r>
              <a:rPr lang="en-US" altLang="zh-CN" dirty="0">
                <a:solidFill>
                  <a:srgbClr val="FF7C80"/>
                </a:solidFill>
                <a:latin typeface="Tahoma" panose="020B0604030504040204" pitchFamily="34" charset="0"/>
                <a:ea typeface="楷体_GB2312" pitchFamily="49" charset="-122"/>
              </a:rPr>
              <a:t>2.</a:t>
            </a:r>
            <a:r>
              <a:rPr lang="en-US" altLang="zh-CN" sz="2400" dirty="0">
                <a:latin typeface="Tahoma" panose="020B0604030504040204" pitchFamily="34" charset="0"/>
              </a:rPr>
              <a:t> </a:t>
            </a:r>
            <a:r>
              <a:rPr lang="zh-CN" altLang="en-US" sz="3600" dirty="0">
                <a:solidFill>
                  <a:srgbClr val="FF7C80"/>
                </a:solidFill>
                <a:latin typeface="宋体" panose="02010600030101010101" pitchFamily="2" charset="-122"/>
              </a:rPr>
              <a:t>数字代码</a:t>
            </a:r>
            <a:r>
              <a:rPr lang="en-US" altLang="zh-CN" sz="3600" dirty="0">
                <a:solidFill>
                  <a:srgbClr val="FF7C80"/>
                </a:solidFill>
                <a:latin typeface="宋体" panose="02010600030101010101" pitchFamily="2" charset="-122"/>
              </a:rPr>
              <a:t>—&gt;</a:t>
            </a:r>
            <a:r>
              <a:rPr lang="zh-CN" altLang="en-US" sz="3600" dirty="0">
                <a:solidFill>
                  <a:srgbClr val="FF7C80"/>
                </a:solidFill>
                <a:latin typeface="宋体" panose="02010600030101010101" pitchFamily="2" charset="-122"/>
              </a:rPr>
              <a:t>数字型信号（物理实现）</a:t>
            </a:r>
          </a:p>
          <a:p>
            <a:pPr marL="0" lvl="0" indent="0" eaLnBrk="1" hangingPunct="1">
              <a:spcBef>
                <a:spcPct val="50000"/>
              </a:spcBef>
              <a:buNone/>
            </a:pPr>
            <a:r>
              <a:rPr lang="zh-CN" altLang="en-US" sz="2400" dirty="0">
                <a:latin typeface="Tahoma" panose="020B0604030504040204" pitchFamily="34" charset="0"/>
              </a:rPr>
              <a:t>	</a:t>
            </a:r>
            <a:r>
              <a:rPr lang="zh-CN" altLang="en-US" b="1" dirty="0">
                <a:solidFill>
                  <a:srgbClr val="FFFF99"/>
                </a:solidFill>
                <a:latin typeface="幼圆" panose="02010509060101010101" pitchFamily="49" charset="-122"/>
                <a:ea typeface="幼圆" panose="02010509060101010101" pitchFamily="49" charset="-122"/>
              </a:rPr>
              <a:t>数字信号是在时间上或空间上离散的信号。</a:t>
            </a:r>
          </a:p>
          <a:p>
            <a:pPr marL="0" lvl="0" indent="0" eaLnBrk="1" hangingPunct="1">
              <a:spcBef>
                <a:spcPct val="50000"/>
              </a:spcBef>
              <a:buNone/>
            </a:pPr>
            <a:r>
              <a:rPr lang="zh-CN" altLang="en-US" b="1" dirty="0">
                <a:solidFill>
                  <a:srgbClr val="FFFF99"/>
                </a:solidFill>
                <a:latin typeface="幼圆" panose="02010509060101010101" pitchFamily="49" charset="-122"/>
                <a:ea typeface="幼圆" panose="02010509060101010101" pitchFamily="49" charset="-122"/>
              </a:rPr>
              <a:t>	脉冲型、数字型</a:t>
            </a:r>
          </a:p>
          <a:p>
            <a:pPr marL="0" lvl="0" indent="0" eaLnBrk="1" hangingPunct="1">
              <a:spcBef>
                <a:spcPct val="50000"/>
              </a:spcBef>
              <a:buNone/>
            </a:pPr>
            <a:r>
              <a:rPr lang="zh-CN" altLang="en-US" b="1" dirty="0">
                <a:solidFill>
                  <a:srgbClr val="FFFF99"/>
                </a:solidFill>
                <a:latin typeface="幼圆" panose="02010509060101010101" pitchFamily="49" charset="-122"/>
                <a:ea typeface="幼圆" panose="02010509060101010101" pitchFamily="49" charset="-122"/>
              </a:rPr>
              <a:t>    表示压力、温度等</a:t>
            </a:r>
          </a:p>
          <a:p>
            <a:pPr marL="0" lvl="0" indent="0" eaLnBrk="1" hangingPunct="1">
              <a:spcBef>
                <a:spcPct val="50000"/>
              </a:spcBef>
              <a:buNone/>
            </a:pPr>
            <a:endParaRPr lang="en-US" altLang="zh-CN" sz="2400" dirty="0">
              <a:latin typeface="Tahoma" panose="020B0604030504040204" pitchFamily="34" charset="0"/>
            </a:endParaRPr>
          </a:p>
        </p:txBody>
      </p:sp>
      <p:sp>
        <p:nvSpPr>
          <p:cNvPr id="16387" name="Text Box 6"/>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23"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67461F5-48F4-474C-84DF-BC5AF3E3355B}"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14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0052" name="Text Box 4"/>
          <p:cNvSpPr txBox="1"/>
          <p:nvPr/>
        </p:nvSpPr>
        <p:spPr>
          <a:xfrm>
            <a:off x="323850" y="260350"/>
            <a:ext cx="5715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例</a:t>
            </a:r>
            <a:r>
              <a:rPr lang="en-US" altLang="zh-CN" sz="3600" b="1" dirty="0">
                <a:solidFill>
                  <a:schemeClr val="bg1"/>
                </a:solidFill>
              </a:rPr>
              <a:t>1  </a:t>
            </a:r>
            <a:r>
              <a:rPr lang="zh-CN" altLang="en-US" sz="3600" b="1" dirty="0">
                <a:solidFill>
                  <a:schemeClr val="bg1"/>
                </a:solidFill>
              </a:rPr>
              <a:t>用数字代码表示数据</a:t>
            </a:r>
            <a:r>
              <a:rPr lang="zh-CN" altLang="en-US" sz="2400" dirty="0">
                <a:solidFill>
                  <a:schemeClr val="bg1"/>
                </a:solidFill>
              </a:rPr>
              <a:t> </a:t>
            </a:r>
          </a:p>
        </p:txBody>
      </p:sp>
      <p:sp>
        <p:nvSpPr>
          <p:cNvPr id="130053" name="Text Box 5"/>
          <p:cNvSpPr txBox="1"/>
          <p:nvPr/>
        </p:nvSpPr>
        <p:spPr>
          <a:xfrm>
            <a:off x="1517650" y="979488"/>
            <a:ext cx="1524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rgbClr val="FFCCCC"/>
                </a:solidFill>
              </a:rPr>
              <a:t>5</a:t>
            </a:r>
            <a:r>
              <a:rPr lang="en-US" altLang="zh-CN" sz="2400" dirty="0">
                <a:solidFill>
                  <a:srgbClr val="FFCCCC"/>
                </a:solidFill>
              </a:rPr>
              <a:t> </a:t>
            </a:r>
          </a:p>
        </p:txBody>
      </p:sp>
      <p:sp>
        <p:nvSpPr>
          <p:cNvPr id="130054" name="Text Box 6"/>
          <p:cNvSpPr txBox="1"/>
          <p:nvPr/>
        </p:nvSpPr>
        <p:spPr>
          <a:xfrm>
            <a:off x="1212850" y="1741488"/>
            <a:ext cx="1219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rgbClr val="FFCCCC"/>
                </a:solidFill>
              </a:rPr>
              <a:t>- 5</a:t>
            </a:r>
            <a:r>
              <a:rPr lang="en-US" altLang="zh-CN" sz="2400" dirty="0">
                <a:solidFill>
                  <a:srgbClr val="FFCCCC"/>
                </a:solidFill>
              </a:rPr>
              <a:t> </a:t>
            </a:r>
          </a:p>
        </p:txBody>
      </p:sp>
      <p:sp>
        <p:nvSpPr>
          <p:cNvPr id="130055" name="Text Box 7"/>
          <p:cNvSpPr txBox="1"/>
          <p:nvPr/>
        </p:nvSpPr>
        <p:spPr>
          <a:xfrm>
            <a:off x="2432050" y="979488"/>
            <a:ext cx="3429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表示为  </a:t>
            </a:r>
            <a:r>
              <a:rPr lang="en-US" altLang="zh-CN" sz="3600" b="1" dirty="0">
                <a:solidFill>
                  <a:srgbClr val="99FFCC"/>
                </a:solidFill>
              </a:rPr>
              <a:t>0</a:t>
            </a:r>
            <a:r>
              <a:rPr lang="en-US" altLang="zh-CN" sz="3600" b="1" dirty="0">
                <a:solidFill>
                  <a:schemeClr val="bg1"/>
                </a:solidFill>
              </a:rPr>
              <a:t> </a:t>
            </a:r>
            <a:r>
              <a:rPr lang="en-US" altLang="zh-CN" sz="3600" b="1" dirty="0">
                <a:solidFill>
                  <a:srgbClr val="FFFF99"/>
                </a:solidFill>
              </a:rPr>
              <a:t>101</a:t>
            </a:r>
            <a:r>
              <a:rPr lang="en-US" altLang="zh-CN" sz="2400" dirty="0">
                <a:solidFill>
                  <a:schemeClr val="bg1"/>
                </a:solidFill>
              </a:rPr>
              <a:t> </a:t>
            </a:r>
          </a:p>
        </p:txBody>
      </p:sp>
      <p:sp>
        <p:nvSpPr>
          <p:cNvPr id="130056" name="Text Box 8"/>
          <p:cNvSpPr txBox="1"/>
          <p:nvPr/>
        </p:nvSpPr>
        <p:spPr>
          <a:xfrm>
            <a:off x="2432050" y="1741488"/>
            <a:ext cx="3429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表示为 </a:t>
            </a:r>
            <a:r>
              <a:rPr lang="zh-CN" altLang="en-US" sz="3600" b="1" dirty="0">
                <a:solidFill>
                  <a:srgbClr val="99FFCC"/>
                </a:solidFill>
              </a:rPr>
              <a:t> </a:t>
            </a:r>
            <a:r>
              <a:rPr lang="en-US" altLang="zh-CN" sz="3600" b="1" dirty="0">
                <a:solidFill>
                  <a:srgbClr val="99FFCC"/>
                </a:solidFill>
              </a:rPr>
              <a:t>1 </a:t>
            </a:r>
            <a:r>
              <a:rPr lang="en-US" altLang="zh-CN" sz="3600" b="1" dirty="0">
                <a:solidFill>
                  <a:srgbClr val="FFFF99"/>
                </a:solidFill>
              </a:rPr>
              <a:t>101</a:t>
            </a:r>
            <a:r>
              <a:rPr lang="en-US" altLang="zh-CN" sz="2400" dirty="0">
                <a:solidFill>
                  <a:schemeClr val="bg1"/>
                </a:solidFill>
              </a:rPr>
              <a:t> </a:t>
            </a:r>
          </a:p>
        </p:txBody>
      </p:sp>
      <p:sp>
        <p:nvSpPr>
          <p:cNvPr id="130057" name="Text Box 9"/>
          <p:cNvSpPr txBox="1"/>
          <p:nvPr/>
        </p:nvSpPr>
        <p:spPr>
          <a:xfrm>
            <a:off x="395288" y="2420938"/>
            <a:ext cx="5715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例</a:t>
            </a:r>
            <a:r>
              <a:rPr lang="en-US" altLang="zh-CN" sz="3600" b="1" dirty="0">
                <a:solidFill>
                  <a:schemeClr val="bg1"/>
                </a:solidFill>
              </a:rPr>
              <a:t>2  </a:t>
            </a:r>
            <a:r>
              <a:rPr lang="zh-CN" altLang="en-US" sz="3600" b="1" dirty="0">
                <a:solidFill>
                  <a:schemeClr val="bg1"/>
                </a:solidFill>
              </a:rPr>
              <a:t>用数字代码表示字符</a:t>
            </a:r>
            <a:r>
              <a:rPr lang="zh-CN" altLang="en-US" sz="2400" dirty="0">
                <a:solidFill>
                  <a:schemeClr val="bg1"/>
                </a:solidFill>
              </a:rPr>
              <a:t> </a:t>
            </a:r>
          </a:p>
        </p:txBody>
      </p:sp>
      <p:sp>
        <p:nvSpPr>
          <p:cNvPr id="130058" name="Text Box 10"/>
          <p:cNvSpPr txBox="1"/>
          <p:nvPr/>
        </p:nvSpPr>
        <p:spPr>
          <a:xfrm>
            <a:off x="776605" y="3183255"/>
            <a:ext cx="1840230"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rgbClr val="FF0000"/>
                </a:solidFill>
              </a:rPr>
              <a:t>A(0x41)</a:t>
            </a:r>
            <a:r>
              <a:rPr lang="en-US" altLang="zh-CN" sz="2400" dirty="0">
                <a:solidFill>
                  <a:srgbClr val="FF0000"/>
                </a:solidFill>
              </a:rPr>
              <a:t> </a:t>
            </a:r>
          </a:p>
        </p:txBody>
      </p:sp>
      <p:sp>
        <p:nvSpPr>
          <p:cNvPr id="130059" name="Text Box 11"/>
          <p:cNvSpPr txBox="1"/>
          <p:nvPr/>
        </p:nvSpPr>
        <p:spPr>
          <a:xfrm>
            <a:off x="755650" y="3789680"/>
            <a:ext cx="1872615" cy="64516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rgbClr val="FF0000"/>
                </a:solidFill>
              </a:rPr>
              <a:t>B</a:t>
            </a:r>
            <a:r>
              <a:rPr lang="en-US" altLang="zh-CN" sz="3600" b="1" dirty="0">
                <a:solidFill>
                  <a:srgbClr val="FF0000"/>
                </a:solidFill>
                <a:sym typeface="+mn-ea"/>
              </a:rPr>
              <a:t>(0x42)</a:t>
            </a:r>
            <a:r>
              <a:rPr lang="en-US" altLang="zh-CN" sz="3600" b="1" dirty="0">
                <a:solidFill>
                  <a:srgbClr val="FF0000"/>
                </a:solidFill>
              </a:rPr>
              <a:t> </a:t>
            </a:r>
          </a:p>
        </p:txBody>
      </p:sp>
      <p:sp>
        <p:nvSpPr>
          <p:cNvPr id="130060" name="Text Box 12"/>
          <p:cNvSpPr txBox="1"/>
          <p:nvPr/>
        </p:nvSpPr>
        <p:spPr>
          <a:xfrm>
            <a:off x="2699703" y="3130868"/>
            <a:ext cx="4800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表示为</a:t>
            </a:r>
            <a:r>
              <a:rPr lang="zh-CN" altLang="en-US" sz="3600" b="1" dirty="0"/>
              <a:t>  </a:t>
            </a:r>
            <a:r>
              <a:rPr lang="en-US" altLang="zh-CN" sz="3600" b="1" dirty="0">
                <a:solidFill>
                  <a:srgbClr val="FFCCCC"/>
                </a:solidFill>
              </a:rPr>
              <a:t>1000001</a:t>
            </a:r>
            <a:r>
              <a:rPr lang="en-US" altLang="zh-CN" sz="2400" dirty="0"/>
              <a:t> </a:t>
            </a:r>
          </a:p>
        </p:txBody>
      </p:sp>
      <p:sp>
        <p:nvSpPr>
          <p:cNvPr id="130061" name="Text Box 13"/>
          <p:cNvSpPr txBox="1"/>
          <p:nvPr/>
        </p:nvSpPr>
        <p:spPr>
          <a:xfrm>
            <a:off x="2771775" y="3644900"/>
            <a:ext cx="4648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表示为</a:t>
            </a:r>
            <a:r>
              <a:rPr lang="zh-CN" altLang="en-US" sz="3600" b="1" dirty="0"/>
              <a:t>  </a:t>
            </a:r>
            <a:r>
              <a:rPr lang="en-US" altLang="zh-CN" sz="3600" b="1" dirty="0">
                <a:solidFill>
                  <a:srgbClr val="FFCCCC"/>
                </a:solidFill>
              </a:rPr>
              <a:t>1000010</a:t>
            </a:r>
            <a:r>
              <a:rPr lang="en-US" altLang="zh-CN" sz="2400" dirty="0"/>
              <a:t> </a:t>
            </a:r>
          </a:p>
        </p:txBody>
      </p:sp>
      <p:sp>
        <p:nvSpPr>
          <p:cNvPr id="130062" name="Text Box 14"/>
          <p:cNvSpPr txBox="1"/>
          <p:nvPr/>
        </p:nvSpPr>
        <p:spPr>
          <a:xfrm>
            <a:off x="323850" y="4365625"/>
            <a:ext cx="6934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例</a:t>
            </a:r>
            <a:r>
              <a:rPr lang="en-US" altLang="zh-CN" sz="3600" b="1" dirty="0">
                <a:solidFill>
                  <a:schemeClr val="bg1"/>
                </a:solidFill>
              </a:rPr>
              <a:t>3  </a:t>
            </a:r>
            <a:r>
              <a:rPr lang="zh-CN" altLang="en-US" sz="3600" b="1" dirty="0">
                <a:solidFill>
                  <a:schemeClr val="bg1"/>
                </a:solidFill>
              </a:rPr>
              <a:t>用数字代码表示命令、状态</a:t>
            </a:r>
            <a:r>
              <a:rPr lang="zh-CN" altLang="en-US" sz="2400" dirty="0">
                <a:solidFill>
                  <a:schemeClr val="bg1"/>
                </a:solidFill>
              </a:rPr>
              <a:t> </a:t>
            </a:r>
          </a:p>
        </p:txBody>
      </p:sp>
      <p:sp>
        <p:nvSpPr>
          <p:cNvPr id="130063" name="Text Box 15"/>
          <p:cNvSpPr txBox="1"/>
          <p:nvPr/>
        </p:nvSpPr>
        <p:spPr>
          <a:xfrm>
            <a:off x="465138" y="5013325"/>
            <a:ext cx="1524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rgbClr val="FF0000"/>
                </a:solidFill>
              </a:rPr>
              <a:t>启动</a:t>
            </a:r>
            <a:r>
              <a:rPr lang="zh-CN" altLang="en-US" sz="2400" dirty="0">
                <a:solidFill>
                  <a:srgbClr val="FF0000"/>
                </a:solidFill>
              </a:rPr>
              <a:t> </a:t>
            </a:r>
          </a:p>
        </p:txBody>
      </p:sp>
      <p:sp>
        <p:nvSpPr>
          <p:cNvPr id="130064" name="Text Box 16"/>
          <p:cNvSpPr txBox="1"/>
          <p:nvPr/>
        </p:nvSpPr>
        <p:spPr>
          <a:xfrm>
            <a:off x="465138" y="5699125"/>
            <a:ext cx="1524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rgbClr val="FF0000"/>
                </a:solidFill>
              </a:rPr>
              <a:t>停止</a:t>
            </a:r>
            <a:r>
              <a:rPr lang="zh-CN" altLang="en-US" sz="2400" dirty="0">
                <a:solidFill>
                  <a:srgbClr val="FF0000"/>
                </a:solidFill>
              </a:rPr>
              <a:t> </a:t>
            </a:r>
          </a:p>
        </p:txBody>
      </p:sp>
      <p:sp>
        <p:nvSpPr>
          <p:cNvPr id="130065" name="Text Box 17"/>
          <p:cNvSpPr txBox="1"/>
          <p:nvPr/>
        </p:nvSpPr>
        <p:spPr>
          <a:xfrm>
            <a:off x="4500563" y="4941888"/>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rgbClr val="FF0000"/>
                </a:solidFill>
              </a:rPr>
              <a:t>正在工作</a:t>
            </a:r>
            <a:r>
              <a:rPr lang="zh-CN" altLang="en-US" sz="2400" dirty="0">
                <a:solidFill>
                  <a:srgbClr val="FF0000"/>
                </a:solidFill>
              </a:rPr>
              <a:t> </a:t>
            </a:r>
          </a:p>
        </p:txBody>
      </p:sp>
      <p:sp>
        <p:nvSpPr>
          <p:cNvPr id="130066" name="Text Box 18"/>
          <p:cNvSpPr txBox="1"/>
          <p:nvPr/>
        </p:nvSpPr>
        <p:spPr>
          <a:xfrm>
            <a:off x="4500563" y="5703888"/>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rgbClr val="FF0000"/>
                </a:solidFill>
              </a:rPr>
              <a:t>工作结束</a:t>
            </a:r>
            <a:r>
              <a:rPr lang="zh-CN" altLang="en-US" sz="2400" dirty="0">
                <a:solidFill>
                  <a:srgbClr val="FF0000"/>
                </a:solidFill>
              </a:rPr>
              <a:t> </a:t>
            </a:r>
          </a:p>
        </p:txBody>
      </p:sp>
      <p:sp>
        <p:nvSpPr>
          <p:cNvPr id="130067" name="Text Box 19"/>
          <p:cNvSpPr txBox="1"/>
          <p:nvPr/>
        </p:nvSpPr>
        <p:spPr>
          <a:xfrm>
            <a:off x="1908175" y="5013325"/>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chemeClr val="bg1"/>
                </a:solidFill>
              </a:rPr>
              <a:t>00</a:t>
            </a:r>
            <a:r>
              <a:rPr lang="en-US" altLang="zh-CN" sz="2400" dirty="0">
                <a:solidFill>
                  <a:schemeClr val="bg1"/>
                </a:solidFill>
              </a:rPr>
              <a:t> </a:t>
            </a:r>
          </a:p>
        </p:txBody>
      </p:sp>
      <p:sp>
        <p:nvSpPr>
          <p:cNvPr id="130068" name="Text Box 20"/>
          <p:cNvSpPr txBox="1"/>
          <p:nvPr/>
        </p:nvSpPr>
        <p:spPr>
          <a:xfrm>
            <a:off x="1908175" y="5699125"/>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chemeClr val="bg1"/>
                </a:solidFill>
              </a:rPr>
              <a:t>01</a:t>
            </a:r>
            <a:r>
              <a:rPr lang="en-US" altLang="zh-CN" sz="2400" dirty="0">
                <a:solidFill>
                  <a:schemeClr val="bg1"/>
                </a:solidFill>
              </a:rPr>
              <a:t> </a:t>
            </a:r>
          </a:p>
        </p:txBody>
      </p:sp>
      <p:sp>
        <p:nvSpPr>
          <p:cNvPr id="130069" name="Text Box 21"/>
          <p:cNvSpPr txBox="1"/>
          <p:nvPr/>
        </p:nvSpPr>
        <p:spPr>
          <a:xfrm>
            <a:off x="6588125" y="5013325"/>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chemeClr val="bg1"/>
                </a:solidFill>
              </a:rPr>
              <a:t>10</a:t>
            </a:r>
            <a:r>
              <a:rPr lang="en-US" altLang="zh-CN" sz="2400" dirty="0">
                <a:solidFill>
                  <a:schemeClr val="bg1"/>
                </a:solidFill>
              </a:rPr>
              <a:t> </a:t>
            </a:r>
          </a:p>
        </p:txBody>
      </p:sp>
      <p:sp>
        <p:nvSpPr>
          <p:cNvPr id="130070" name="Text Box 22"/>
          <p:cNvSpPr txBox="1"/>
          <p:nvPr/>
        </p:nvSpPr>
        <p:spPr>
          <a:xfrm>
            <a:off x="6659563" y="5734050"/>
            <a:ext cx="335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chemeClr val="bg1"/>
                </a:solidFill>
              </a:rPr>
              <a:t>11</a:t>
            </a:r>
            <a:r>
              <a:rPr lang="en-US" altLang="zh-CN" sz="2400" dirty="0">
                <a:solidFill>
                  <a:schemeClr val="bg1"/>
                </a:solidFill>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Effect transition="in" filter="wipe(left)">
                                      <p:cBhvr>
                                        <p:cTn id="7" dur="500"/>
                                        <p:tgtEl>
                                          <p:spTgt spid="1300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0053"/>
                                        </p:tgtEl>
                                        <p:attrNameLst>
                                          <p:attrName>style.visibility</p:attrName>
                                        </p:attrNameLst>
                                      </p:cBhvr>
                                      <p:to>
                                        <p:strVal val="visible"/>
                                      </p:to>
                                    </p:set>
                                    <p:animEffect transition="in" filter="dissolve">
                                      <p:cBhvr>
                                        <p:cTn id="12" dur="500"/>
                                        <p:tgtEl>
                                          <p:spTgt spid="13005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0054"/>
                                        </p:tgtEl>
                                        <p:attrNameLst>
                                          <p:attrName>style.visibility</p:attrName>
                                        </p:attrNameLst>
                                      </p:cBhvr>
                                      <p:to>
                                        <p:strVal val="visible"/>
                                      </p:to>
                                    </p:set>
                                    <p:animEffect transition="in" filter="dissolve">
                                      <p:cBhvr>
                                        <p:cTn id="17" dur="500"/>
                                        <p:tgtEl>
                                          <p:spTgt spid="1300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0055"/>
                                        </p:tgtEl>
                                        <p:attrNameLst>
                                          <p:attrName>style.visibility</p:attrName>
                                        </p:attrNameLst>
                                      </p:cBhvr>
                                      <p:to>
                                        <p:strVal val="visible"/>
                                      </p:to>
                                    </p:set>
                                    <p:animEffect transition="in" filter="wipe(left)">
                                      <p:cBhvr>
                                        <p:cTn id="22" dur="500"/>
                                        <p:tgtEl>
                                          <p:spTgt spid="1300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0056"/>
                                        </p:tgtEl>
                                        <p:attrNameLst>
                                          <p:attrName>style.visibility</p:attrName>
                                        </p:attrNameLst>
                                      </p:cBhvr>
                                      <p:to>
                                        <p:strVal val="visible"/>
                                      </p:to>
                                    </p:set>
                                    <p:animEffect transition="in" filter="wipe(left)">
                                      <p:cBhvr>
                                        <p:cTn id="27" dur="500"/>
                                        <p:tgtEl>
                                          <p:spTgt spid="1300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0057"/>
                                        </p:tgtEl>
                                        <p:attrNameLst>
                                          <p:attrName>style.visibility</p:attrName>
                                        </p:attrNameLst>
                                      </p:cBhvr>
                                      <p:to>
                                        <p:strVal val="visible"/>
                                      </p:to>
                                    </p:set>
                                    <p:animEffect transition="in" filter="wipe(left)">
                                      <p:cBhvr>
                                        <p:cTn id="32" dur="500"/>
                                        <p:tgtEl>
                                          <p:spTgt spid="13005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30058"/>
                                        </p:tgtEl>
                                        <p:attrNameLst>
                                          <p:attrName>style.visibility</p:attrName>
                                        </p:attrNameLst>
                                      </p:cBhvr>
                                      <p:to>
                                        <p:strVal val="visible"/>
                                      </p:to>
                                    </p:set>
                                    <p:animEffect transition="in" filter="dissolve">
                                      <p:cBhvr>
                                        <p:cTn id="37" dur="500"/>
                                        <p:tgtEl>
                                          <p:spTgt spid="13005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30059"/>
                                        </p:tgtEl>
                                        <p:attrNameLst>
                                          <p:attrName>style.visibility</p:attrName>
                                        </p:attrNameLst>
                                      </p:cBhvr>
                                      <p:to>
                                        <p:strVal val="visible"/>
                                      </p:to>
                                    </p:set>
                                    <p:animEffect transition="in" filter="dissolve">
                                      <p:cBhvr>
                                        <p:cTn id="42" dur="500"/>
                                        <p:tgtEl>
                                          <p:spTgt spid="13005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0060"/>
                                        </p:tgtEl>
                                        <p:attrNameLst>
                                          <p:attrName>style.visibility</p:attrName>
                                        </p:attrNameLst>
                                      </p:cBhvr>
                                      <p:to>
                                        <p:strVal val="visible"/>
                                      </p:to>
                                    </p:set>
                                    <p:animEffect transition="in" filter="wipe(left)">
                                      <p:cBhvr>
                                        <p:cTn id="47" dur="500"/>
                                        <p:tgtEl>
                                          <p:spTgt spid="13006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0061"/>
                                        </p:tgtEl>
                                        <p:attrNameLst>
                                          <p:attrName>style.visibility</p:attrName>
                                        </p:attrNameLst>
                                      </p:cBhvr>
                                      <p:to>
                                        <p:strVal val="visible"/>
                                      </p:to>
                                    </p:set>
                                    <p:animEffect transition="in" filter="wipe(left)">
                                      <p:cBhvr>
                                        <p:cTn id="52" dur="500"/>
                                        <p:tgtEl>
                                          <p:spTgt spid="13006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30062"/>
                                        </p:tgtEl>
                                        <p:attrNameLst>
                                          <p:attrName>style.visibility</p:attrName>
                                        </p:attrNameLst>
                                      </p:cBhvr>
                                      <p:to>
                                        <p:strVal val="visible"/>
                                      </p:to>
                                    </p:set>
                                    <p:animEffect transition="in" filter="wipe(left)">
                                      <p:cBhvr>
                                        <p:cTn id="57" dur="500"/>
                                        <p:tgtEl>
                                          <p:spTgt spid="130062"/>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130063"/>
                                        </p:tgtEl>
                                        <p:attrNameLst>
                                          <p:attrName>style.visibility</p:attrName>
                                        </p:attrNameLst>
                                      </p:cBhvr>
                                      <p:to>
                                        <p:strVal val="visible"/>
                                      </p:to>
                                    </p:set>
                                    <p:animEffect transition="in" filter="dissolve">
                                      <p:cBhvr>
                                        <p:cTn id="62" dur="500"/>
                                        <p:tgtEl>
                                          <p:spTgt spid="130063"/>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130064"/>
                                        </p:tgtEl>
                                        <p:attrNameLst>
                                          <p:attrName>style.visibility</p:attrName>
                                        </p:attrNameLst>
                                      </p:cBhvr>
                                      <p:to>
                                        <p:strVal val="visible"/>
                                      </p:to>
                                    </p:set>
                                    <p:animEffect transition="in" filter="dissolve">
                                      <p:cBhvr>
                                        <p:cTn id="67" dur="500"/>
                                        <p:tgtEl>
                                          <p:spTgt spid="130064"/>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130065"/>
                                        </p:tgtEl>
                                        <p:attrNameLst>
                                          <p:attrName>style.visibility</p:attrName>
                                        </p:attrNameLst>
                                      </p:cBhvr>
                                      <p:to>
                                        <p:strVal val="visible"/>
                                      </p:to>
                                    </p:set>
                                    <p:animEffect transition="in" filter="dissolve">
                                      <p:cBhvr>
                                        <p:cTn id="72" dur="500"/>
                                        <p:tgtEl>
                                          <p:spTgt spid="130065"/>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30066"/>
                                        </p:tgtEl>
                                        <p:attrNameLst>
                                          <p:attrName>style.visibility</p:attrName>
                                        </p:attrNameLst>
                                      </p:cBhvr>
                                      <p:to>
                                        <p:strVal val="visible"/>
                                      </p:to>
                                    </p:set>
                                    <p:animEffect transition="in" filter="dissolve">
                                      <p:cBhvr>
                                        <p:cTn id="77" dur="500"/>
                                        <p:tgtEl>
                                          <p:spTgt spid="13006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30067"/>
                                        </p:tgtEl>
                                        <p:attrNameLst>
                                          <p:attrName>style.visibility</p:attrName>
                                        </p:attrNameLst>
                                      </p:cBhvr>
                                      <p:to>
                                        <p:strVal val="visible"/>
                                      </p:to>
                                    </p:set>
                                    <p:animEffect transition="in" filter="wipe(left)">
                                      <p:cBhvr>
                                        <p:cTn id="82" dur="500"/>
                                        <p:tgtEl>
                                          <p:spTgt spid="13006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30068"/>
                                        </p:tgtEl>
                                        <p:attrNameLst>
                                          <p:attrName>style.visibility</p:attrName>
                                        </p:attrNameLst>
                                      </p:cBhvr>
                                      <p:to>
                                        <p:strVal val="visible"/>
                                      </p:to>
                                    </p:set>
                                    <p:animEffect transition="in" filter="wipe(left)">
                                      <p:cBhvr>
                                        <p:cTn id="87" dur="500"/>
                                        <p:tgtEl>
                                          <p:spTgt spid="13006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30069"/>
                                        </p:tgtEl>
                                        <p:attrNameLst>
                                          <p:attrName>style.visibility</p:attrName>
                                        </p:attrNameLst>
                                      </p:cBhvr>
                                      <p:to>
                                        <p:strVal val="visible"/>
                                      </p:to>
                                    </p:set>
                                    <p:animEffect transition="in" filter="wipe(left)">
                                      <p:cBhvr>
                                        <p:cTn id="92" dur="500"/>
                                        <p:tgtEl>
                                          <p:spTgt spid="13006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30070"/>
                                        </p:tgtEl>
                                        <p:attrNameLst>
                                          <p:attrName>style.visibility</p:attrName>
                                        </p:attrNameLst>
                                      </p:cBhvr>
                                      <p:to>
                                        <p:strVal val="visible"/>
                                      </p:to>
                                    </p:set>
                                    <p:animEffect transition="in" filter="wipe(left)">
                                      <p:cBhvr>
                                        <p:cTn id="97" dur="500"/>
                                        <p:tgtEl>
                                          <p:spTgt spid="130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p:bldP spid="130053" grpId="0"/>
      <p:bldP spid="130054" grpId="0"/>
      <p:bldP spid="130055" grpId="0"/>
      <p:bldP spid="130056" grpId="0"/>
      <p:bldP spid="130057" grpId="0"/>
      <p:bldP spid="130058" grpId="0"/>
      <p:bldP spid="130059" grpId="0"/>
      <p:bldP spid="130060" grpId="0"/>
      <p:bldP spid="130061" grpId="0"/>
      <p:bldP spid="130062" grpId="0"/>
      <p:bldP spid="130063" grpId="0"/>
      <p:bldP spid="130064" grpId="0"/>
      <p:bldP spid="130065" grpId="0"/>
      <p:bldP spid="130066" grpId="0"/>
      <p:bldP spid="130067" grpId="0"/>
      <p:bldP spid="130068" grpId="0"/>
      <p:bldP spid="130069" grpId="0"/>
      <p:bldP spid="13007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4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87C82C82-E1F3-4C3F-88DF-145FC3F08D0C}"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15</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1085" name="Text Box 13"/>
          <p:cNvSpPr txBox="1"/>
          <p:nvPr/>
        </p:nvSpPr>
        <p:spPr>
          <a:xfrm>
            <a:off x="0" y="0"/>
            <a:ext cx="91440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4000" b="1" dirty="0">
                <a:solidFill>
                  <a:schemeClr val="bg1"/>
                </a:solidFill>
                <a:ea typeface="黑体" panose="02010609060101010101" pitchFamily="2" charset="-122"/>
              </a:rPr>
              <a:t> </a:t>
            </a:r>
            <a:r>
              <a:rPr lang="en-US" altLang="zh-CN" sz="3600" b="1" dirty="0">
                <a:solidFill>
                  <a:schemeClr val="bg1"/>
                </a:solidFill>
              </a:rPr>
              <a:t>2. </a:t>
            </a:r>
            <a:r>
              <a:rPr lang="zh-CN" altLang="en-US" sz="3600" b="1" dirty="0">
                <a:solidFill>
                  <a:schemeClr val="bg1"/>
                </a:solidFill>
              </a:rPr>
              <a:t>在物理机制上用</a:t>
            </a:r>
            <a:r>
              <a:rPr lang="zh-CN" altLang="en-US" sz="3600" b="1" i="1" dirty="0">
                <a:solidFill>
                  <a:schemeClr val="bg1"/>
                </a:solidFill>
              </a:rPr>
              <a:t>数字信号</a:t>
            </a:r>
            <a:r>
              <a:rPr lang="zh-CN" altLang="en-US" sz="3600" b="1" dirty="0">
                <a:solidFill>
                  <a:schemeClr val="bg1"/>
                </a:solidFill>
              </a:rPr>
              <a:t>表示数字代码 </a:t>
            </a:r>
          </a:p>
        </p:txBody>
      </p:sp>
      <p:sp>
        <p:nvSpPr>
          <p:cNvPr id="131086" name="Line 14"/>
          <p:cNvSpPr/>
          <p:nvPr/>
        </p:nvSpPr>
        <p:spPr>
          <a:xfrm>
            <a:off x="3962400" y="609600"/>
            <a:ext cx="1752600" cy="0"/>
          </a:xfrm>
          <a:prstGeom prst="line">
            <a:avLst/>
          </a:prstGeom>
          <a:ln w="19050" cap="flat" cmpd="sng">
            <a:solidFill>
              <a:srgbClr val="FFCCCC"/>
            </a:solidFill>
            <a:prstDash val="solid"/>
            <a:headEnd type="none" w="med" len="med"/>
            <a:tailEnd type="none" w="med" len="med"/>
          </a:ln>
        </p:spPr>
      </p:sp>
      <p:sp>
        <p:nvSpPr>
          <p:cNvPr id="131087" name="Line 15"/>
          <p:cNvSpPr/>
          <p:nvPr/>
        </p:nvSpPr>
        <p:spPr>
          <a:xfrm>
            <a:off x="5715000" y="609600"/>
            <a:ext cx="76200" cy="381000"/>
          </a:xfrm>
          <a:prstGeom prst="line">
            <a:avLst/>
          </a:prstGeom>
          <a:ln w="28575" cap="flat" cmpd="sng">
            <a:solidFill>
              <a:srgbClr val="FFCCCC"/>
            </a:solidFill>
            <a:prstDash val="solid"/>
            <a:headEnd type="none" w="med" len="med"/>
            <a:tailEnd type="none" w="med" len="med"/>
          </a:ln>
        </p:spPr>
      </p:sp>
      <p:sp>
        <p:nvSpPr>
          <p:cNvPr id="131088" name="Text Box 16"/>
          <p:cNvSpPr txBox="1"/>
          <p:nvPr/>
        </p:nvSpPr>
        <p:spPr>
          <a:xfrm>
            <a:off x="4267200" y="838200"/>
            <a:ext cx="35814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数字型电信号</a:t>
            </a:r>
          </a:p>
        </p:txBody>
      </p:sp>
      <p:sp>
        <p:nvSpPr>
          <p:cNvPr id="131089" name="Text Box 17"/>
          <p:cNvSpPr txBox="1"/>
          <p:nvPr/>
        </p:nvSpPr>
        <p:spPr>
          <a:xfrm>
            <a:off x="685800" y="1524000"/>
            <a:ext cx="716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例</a:t>
            </a:r>
            <a:r>
              <a:rPr lang="en-US" altLang="zh-CN" sz="3600" b="1" dirty="0">
                <a:solidFill>
                  <a:schemeClr val="bg1"/>
                </a:solidFill>
              </a:rPr>
              <a:t>1  </a:t>
            </a:r>
            <a:r>
              <a:rPr lang="zh-CN" altLang="en-US" sz="3600" b="1" dirty="0">
                <a:solidFill>
                  <a:schemeClr val="bg1"/>
                </a:solidFill>
              </a:rPr>
              <a:t>用电平信号表示数字代码</a:t>
            </a:r>
            <a:r>
              <a:rPr lang="zh-CN" altLang="en-US" sz="2400" dirty="0">
                <a:solidFill>
                  <a:schemeClr val="bg1"/>
                </a:solidFill>
              </a:rPr>
              <a:t> </a:t>
            </a:r>
          </a:p>
        </p:txBody>
      </p:sp>
      <p:sp>
        <p:nvSpPr>
          <p:cNvPr id="131090" name="Text Box 18"/>
          <p:cNvSpPr txBox="1"/>
          <p:nvPr/>
        </p:nvSpPr>
        <p:spPr>
          <a:xfrm>
            <a:off x="1219200" y="2209800"/>
            <a:ext cx="2362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rgbClr val="FFFF99"/>
                </a:solidFill>
              </a:rPr>
              <a:t>高电平</a:t>
            </a:r>
            <a:r>
              <a:rPr lang="zh-CN" altLang="en-US" sz="2400" dirty="0">
                <a:solidFill>
                  <a:srgbClr val="FFFF99"/>
                </a:solidFill>
              </a:rPr>
              <a:t> </a:t>
            </a:r>
          </a:p>
        </p:txBody>
      </p:sp>
      <p:sp>
        <p:nvSpPr>
          <p:cNvPr id="131091" name="Text Box 19"/>
          <p:cNvSpPr txBox="1"/>
          <p:nvPr/>
        </p:nvSpPr>
        <p:spPr>
          <a:xfrm>
            <a:off x="5943600" y="2209800"/>
            <a:ext cx="1219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chemeClr val="bg1"/>
                </a:solidFill>
              </a:rPr>
              <a:t>1</a:t>
            </a:r>
            <a:r>
              <a:rPr lang="en-US" altLang="zh-CN" sz="2400" dirty="0">
                <a:solidFill>
                  <a:schemeClr val="bg1"/>
                </a:solidFill>
              </a:rPr>
              <a:t> </a:t>
            </a:r>
          </a:p>
        </p:txBody>
      </p:sp>
      <p:grpSp>
        <p:nvGrpSpPr>
          <p:cNvPr id="131092" name="Group 20"/>
          <p:cNvGrpSpPr/>
          <p:nvPr/>
        </p:nvGrpSpPr>
        <p:grpSpPr>
          <a:xfrm>
            <a:off x="3124200" y="2362200"/>
            <a:ext cx="2362200" cy="381000"/>
            <a:chOff x="1968" y="1824"/>
            <a:chExt cx="1488" cy="240"/>
          </a:xfrm>
        </p:grpSpPr>
        <p:sp>
          <p:nvSpPr>
            <p:cNvPr id="19498" name="Line 21"/>
            <p:cNvSpPr/>
            <p:nvPr/>
          </p:nvSpPr>
          <p:spPr>
            <a:xfrm>
              <a:off x="1968" y="2064"/>
              <a:ext cx="144" cy="0"/>
            </a:xfrm>
            <a:prstGeom prst="line">
              <a:avLst/>
            </a:prstGeom>
            <a:ln w="38100" cap="flat" cmpd="sng">
              <a:solidFill>
                <a:srgbClr val="FFCCCC"/>
              </a:solidFill>
              <a:prstDash val="solid"/>
              <a:headEnd type="none" w="med" len="med"/>
              <a:tailEnd type="none" w="med" len="med"/>
            </a:ln>
          </p:spPr>
        </p:sp>
        <p:sp>
          <p:nvSpPr>
            <p:cNvPr id="19499" name="Line 22"/>
            <p:cNvSpPr/>
            <p:nvPr/>
          </p:nvSpPr>
          <p:spPr>
            <a:xfrm flipV="1">
              <a:off x="2112" y="1824"/>
              <a:ext cx="0" cy="240"/>
            </a:xfrm>
            <a:prstGeom prst="line">
              <a:avLst/>
            </a:prstGeom>
            <a:ln w="38100" cap="flat" cmpd="sng">
              <a:solidFill>
                <a:srgbClr val="FFCCCC"/>
              </a:solidFill>
              <a:prstDash val="solid"/>
              <a:headEnd type="none" w="med" len="med"/>
              <a:tailEnd type="none" w="med" len="med"/>
            </a:ln>
          </p:spPr>
        </p:sp>
        <p:sp>
          <p:nvSpPr>
            <p:cNvPr id="19500" name="Line 23"/>
            <p:cNvSpPr/>
            <p:nvPr/>
          </p:nvSpPr>
          <p:spPr>
            <a:xfrm>
              <a:off x="2112" y="1824"/>
              <a:ext cx="1200" cy="0"/>
            </a:xfrm>
            <a:prstGeom prst="line">
              <a:avLst/>
            </a:prstGeom>
            <a:ln w="38100" cap="flat" cmpd="sng">
              <a:solidFill>
                <a:srgbClr val="FFCCCC"/>
              </a:solidFill>
              <a:prstDash val="solid"/>
              <a:headEnd type="none" w="med" len="med"/>
              <a:tailEnd type="none" w="med" len="med"/>
            </a:ln>
          </p:spPr>
        </p:sp>
        <p:sp>
          <p:nvSpPr>
            <p:cNvPr id="19501" name="Line 24"/>
            <p:cNvSpPr/>
            <p:nvPr/>
          </p:nvSpPr>
          <p:spPr>
            <a:xfrm flipV="1">
              <a:off x="3312" y="1824"/>
              <a:ext cx="0" cy="240"/>
            </a:xfrm>
            <a:prstGeom prst="line">
              <a:avLst/>
            </a:prstGeom>
            <a:ln w="38100" cap="flat" cmpd="sng">
              <a:solidFill>
                <a:srgbClr val="FFCCCC"/>
              </a:solidFill>
              <a:prstDash val="solid"/>
              <a:headEnd type="none" w="med" len="med"/>
              <a:tailEnd type="none" w="med" len="med"/>
            </a:ln>
          </p:spPr>
        </p:sp>
        <p:sp>
          <p:nvSpPr>
            <p:cNvPr id="19502" name="Line 25"/>
            <p:cNvSpPr/>
            <p:nvPr/>
          </p:nvSpPr>
          <p:spPr>
            <a:xfrm>
              <a:off x="3312" y="2064"/>
              <a:ext cx="144" cy="0"/>
            </a:xfrm>
            <a:prstGeom prst="line">
              <a:avLst/>
            </a:prstGeom>
            <a:ln w="38100" cap="flat" cmpd="sng">
              <a:solidFill>
                <a:srgbClr val="FFCCCC"/>
              </a:solidFill>
              <a:prstDash val="solid"/>
              <a:headEnd type="none" w="med" len="med"/>
              <a:tailEnd type="none" w="med" len="med"/>
            </a:ln>
          </p:spPr>
        </p:sp>
      </p:grpSp>
      <p:sp>
        <p:nvSpPr>
          <p:cNvPr id="131098" name="Text Box 26"/>
          <p:cNvSpPr txBox="1"/>
          <p:nvPr/>
        </p:nvSpPr>
        <p:spPr>
          <a:xfrm>
            <a:off x="1219200" y="2895600"/>
            <a:ext cx="2362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rgbClr val="FFFF99"/>
                </a:solidFill>
              </a:rPr>
              <a:t>低电平</a:t>
            </a:r>
            <a:r>
              <a:rPr lang="zh-CN" altLang="en-US" sz="2400" dirty="0">
                <a:solidFill>
                  <a:srgbClr val="FFFF99"/>
                </a:solidFill>
              </a:rPr>
              <a:t> </a:t>
            </a:r>
          </a:p>
        </p:txBody>
      </p:sp>
      <p:grpSp>
        <p:nvGrpSpPr>
          <p:cNvPr id="131099" name="Group 27"/>
          <p:cNvGrpSpPr/>
          <p:nvPr/>
        </p:nvGrpSpPr>
        <p:grpSpPr>
          <a:xfrm flipV="1">
            <a:off x="3124200" y="3048000"/>
            <a:ext cx="2362200" cy="381000"/>
            <a:chOff x="1968" y="1824"/>
            <a:chExt cx="1488" cy="240"/>
          </a:xfrm>
        </p:grpSpPr>
        <p:sp>
          <p:nvSpPr>
            <p:cNvPr id="19493" name="Line 28"/>
            <p:cNvSpPr/>
            <p:nvPr/>
          </p:nvSpPr>
          <p:spPr>
            <a:xfrm>
              <a:off x="1968" y="2064"/>
              <a:ext cx="144" cy="0"/>
            </a:xfrm>
            <a:prstGeom prst="line">
              <a:avLst/>
            </a:prstGeom>
            <a:ln w="38100" cap="flat" cmpd="sng">
              <a:solidFill>
                <a:srgbClr val="FFCCCC"/>
              </a:solidFill>
              <a:prstDash val="solid"/>
              <a:headEnd type="none" w="med" len="med"/>
              <a:tailEnd type="none" w="med" len="med"/>
            </a:ln>
          </p:spPr>
        </p:sp>
        <p:sp>
          <p:nvSpPr>
            <p:cNvPr id="19494" name="Line 29"/>
            <p:cNvSpPr/>
            <p:nvPr/>
          </p:nvSpPr>
          <p:spPr>
            <a:xfrm flipV="1">
              <a:off x="2112" y="1824"/>
              <a:ext cx="0" cy="240"/>
            </a:xfrm>
            <a:prstGeom prst="line">
              <a:avLst/>
            </a:prstGeom>
            <a:ln w="38100" cap="flat" cmpd="sng">
              <a:solidFill>
                <a:srgbClr val="FFCCCC"/>
              </a:solidFill>
              <a:prstDash val="solid"/>
              <a:headEnd type="none" w="med" len="med"/>
              <a:tailEnd type="none" w="med" len="med"/>
            </a:ln>
          </p:spPr>
        </p:sp>
        <p:sp>
          <p:nvSpPr>
            <p:cNvPr id="19495" name="Line 30"/>
            <p:cNvSpPr/>
            <p:nvPr/>
          </p:nvSpPr>
          <p:spPr>
            <a:xfrm>
              <a:off x="2112" y="1824"/>
              <a:ext cx="1200" cy="0"/>
            </a:xfrm>
            <a:prstGeom prst="line">
              <a:avLst/>
            </a:prstGeom>
            <a:ln w="38100" cap="flat" cmpd="sng">
              <a:solidFill>
                <a:srgbClr val="FFCCCC"/>
              </a:solidFill>
              <a:prstDash val="solid"/>
              <a:headEnd type="none" w="med" len="med"/>
              <a:tailEnd type="none" w="med" len="med"/>
            </a:ln>
          </p:spPr>
        </p:sp>
        <p:sp>
          <p:nvSpPr>
            <p:cNvPr id="19496" name="Line 31"/>
            <p:cNvSpPr/>
            <p:nvPr/>
          </p:nvSpPr>
          <p:spPr>
            <a:xfrm flipV="1">
              <a:off x="3312" y="1824"/>
              <a:ext cx="0" cy="240"/>
            </a:xfrm>
            <a:prstGeom prst="line">
              <a:avLst/>
            </a:prstGeom>
            <a:ln w="38100" cap="flat" cmpd="sng">
              <a:solidFill>
                <a:srgbClr val="FFCCCC"/>
              </a:solidFill>
              <a:prstDash val="solid"/>
              <a:headEnd type="none" w="med" len="med"/>
              <a:tailEnd type="none" w="med" len="med"/>
            </a:ln>
          </p:spPr>
        </p:sp>
        <p:sp>
          <p:nvSpPr>
            <p:cNvPr id="19497" name="Line 32"/>
            <p:cNvSpPr/>
            <p:nvPr/>
          </p:nvSpPr>
          <p:spPr>
            <a:xfrm>
              <a:off x="3312" y="2064"/>
              <a:ext cx="144" cy="0"/>
            </a:xfrm>
            <a:prstGeom prst="line">
              <a:avLst/>
            </a:prstGeom>
            <a:ln w="38100" cap="flat" cmpd="sng">
              <a:solidFill>
                <a:srgbClr val="FFCCCC"/>
              </a:solidFill>
              <a:prstDash val="solid"/>
              <a:headEnd type="none" w="med" len="med"/>
              <a:tailEnd type="none" w="med" len="med"/>
            </a:ln>
          </p:spPr>
        </p:sp>
      </p:grpSp>
      <p:sp>
        <p:nvSpPr>
          <p:cNvPr id="131112" name="Text Box 40"/>
          <p:cNvSpPr txBox="1"/>
          <p:nvPr/>
        </p:nvSpPr>
        <p:spPr>
          <a:xfrm>
            <a:off x="5943600" y="2895600"/>
            <a:ext cx="12192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b="1" dirty="0">
                <a:solidFill>
                  <a:schemeClr val="bg1"/>
                </a:solidFill>
              </a:rPr>
              <a:t>0</a:t>
            </a:r>
            <a:r>
              <a:rPr lang="en-US" altLang="zh-CN" sz="2400" dirty="0">
                <a:solidFill>
                  <a:schemeClr val="bg1"/>
                </a:solidFill>
              </a:rPr>
              <a:t> </a:t>
            </a:r>
          </a:p>
        </p:txBody>
      </p:sp>
      <p:sp>
        <p:nvSpPr>
          <p:cNvPr id="131114" name="Text Box 42"/>
          <p:cNvSpPr txBox="1"/>
          <p:nvPr/>
        </p:nvSpPr>
        <p:spPr>
          <a:xfrm>
            <a:off x="685800" y="3933825"/>
            <a:ext cx="7162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例</a:t>
            </a:r>
            <a:r>
              <a:rPr lang="en-US" altLang="zh-CN" sz="3600" b="1" dirty="0">
                <a:solidFill>
                  <a:schemeClr val="bg1"/>
                </a:solidFill>
              </a:rPr>
              <a:t>2  </a:t>
            </a:r>
            <a:r>
              <a:rPr lang="zh-CN" altLang="en-US" sz="3600" b="1" dirty="0">
                <a:solidFill>
                  <a:schemeClr val="bg1"/>
                </a:solidFill>
              </a:rPr>
              <a:t>用脉冲信号表示数字代码</a:t>
            </a:r>
            <a:r>
              <a:rPr lang="zh-CN" altLang="en-US" sz="2400" dirty="0">
                <a:solidFill>
                  <a:schemeClr val="bg1"/>
                </a:solidFill>
              </a:rPr>
              <a:t> </a:t>
            </a:r>
          </a:p>
        </p:txBody>
      </p:sp>
      <p:sp>
        <p:nvSpPr>
          <p:cNvPr id="131115" name="Line 43"/>
          <p:cNvSpPr/>
          <p:nvPr/>
        </p:nvSpPr>
        <p:spPr>
          <a:xfrm flipV="1">
            <a:off x="2819400" y="5381625"/>
            <a:ext cx="0" cy="381000"/>
          </a:xfrm>
          <a:prstGeom prst="line">
            <a:avLst/>
          </a:prstGeom>
          <a:ln w="38100" cap="flat" cmpd="sng">
            <a:solidFill>
              <a:srgbClr val="FFFFCC"/>
            </a:solidFill>
            <a:prstDash val="dash"/>
            <a:headEnd type="none" w="med" len="med"/>
            <a:tailEnd type="none" w="med" len="med"/>
          </a:ln>
        </p:spPr>
      </p:sp>
      <p:grpSp>
        <p:nvGrpSpPr>
          <p:cNvPr id="131116" name="Group 44"/>
          <p:cNvGrpSpPr/>
          <p:nvPr/>
        </p:nvGrpSpPr>
        <p:grpSpPr>
          <a:xfrm>
            <a:off x="2590800" y="5000625"/>
            <a:ext cx="2971800" cy="381000"/>
            <a:chOff x="1632" y="3456"/>
            <a:chExt cx="1872" cy="240"/>
          </a:xfrm>
        </p:grpSpPr>
        <p:sp>
          <p:nvSpPr>
            <p:cNvPr id="19484" name="Line 45"/>
            <p:cNvSpPr/>
            <p:nvPr/>
          </p:nvSpPr>
          <p:spPr>
            <a:xfrm>
              <a:off x="1632" y="3696"/>
              <a:ext cx="144" cy="0"/>
            </a:xfrm>
            <a:prstGeom prst="line">
              <a:avLst/>
            </a:prstGeom>
            <a:ln w="38100" cap="flat" cmpd="sng">
              <a:solidFill>
                <a:srgbClr val="FFCCCC"/>
              </a:solidFill>
              <a:prstDash val="solid"/>
              <a:headEnd type="none" w="med" len="med"/>
              <a:tailEnd type="none" w="med" len="med"/>
            </a:ln>
          </p:spPr>
        </p:sp>
        <p:sp>
          <p:nvSpPr>
            <p:cNvPr id="19485" name="Line 46"/>
            <p:cNvSpPr/>
            <p:nvPr/>
          </p:nvSpPr>
          <p:spPr>
            <a:xfrm flipV="1">
              <a:off x="1776" y="3456"/>
              <a:ext cx="0" cy="240"/>
            </a:xfrm>
            <a:prstGeom prst="line">
              <a:avLst/>
            </a:prstGeom>
            <a:ln w="38100" cap="flat" cmpd="sng">
              <a:solidFill>
                <a:srgbClr val="FFCCCC"/>
              </a:solidFill>
              <a:prstDash val="solid"/>
              <a:headEnd type="none" w="med" len="med"/>
              <a:tailEnd type="none" w="med" len="med"/>
            </a:ln>
          </p:spPr>
        </p:sp>
        <p:sp>
          <p:nvSpPr>
            <p:cNvPr id="19486" name="Line 47"/>
            <p:cNvSpPr/>
            <p:nvPr/>
          </p:nvSpPr>
          <p:spPr>
            <a:xfrm>
              <a:off x="1776" y="3456"/>
              <a:ext cx="288" cy="0"/>
            </a:xfrm>
            <a:prstGeom prst="line">
              <a:avLst/>
            </a:prstGeom>
            <a:ln w="38100" cap="flat" cmpd="sng">
              <a:solidFill>
                <a:srgbClr val="FFCCCC"/>
              </a:solidFill>
              <a:prstDash val="solid"/>
              <a:headEnd type="none" w="med" len="med"/>
              <a:tailEnd type="none" w="med" len="med"/>
            </a:ln>
          </p:spPr>
        </p:sp>
        <p:sp>
          <p:nvSpPr>
            <p:cNvPr id="19487" name="Line 48"/>
            <p:cNvSpPr/>
            <p:nvPr/>
          </p:nvSpPr>
          <p:spPr>
            <a:xfrm flipV="1">
              <a:off x="2064" y="3456"/>
              <a:ext cx="0" cy="240"/>
            </a:xfrm>
            <a:prstGeom prst="line">
              <a:avLst/>
            </a:prstGeom>
            <a:ln w="38100" cap="flat" cmpd="sng">
              <a:solidFill>
                <a:srgbClr val="FFCCCC"/>
              </a:solidFill>
              <a:prstDash val="solid"/>
              <a:headEnd type="none" w="med" len="med"/>
              <a:tailEnd type="none" w="med" len="med"/>
            </a:ln>
          </p:spPr>
        </p:sp>
        <p:sp>
          <p:nvSpPr>
            <p:cNvPr id="19488" name="Line 49"/>
            <p:cNvSpPr/>
            <p:nvPr/>
          </p:nvSpPr>
          <p:spPr>
            <a:xfrm>
              <a:off x="2064" y="3696"/>
              <a:ext cx="864" cy="0"/>
            </a:xfrm>
            <a:prstGeom prst="line">
              <a:avLst/>
            </a:prstGeom>
            <a:ln w="38100" cap="flat" cmpd="sng">
              <a:solidFill>
                <a:srgbClr val="FFCCCC"/>
              </a:solidFill>
              <a:prstDash val="solid"/>
              <a:headEnd type="none" w="med" len="med"/>
              <a:tailEnd type="none" w="med" len="med"/>
            </a:ln>
          </p:spPr>
        </p:sp>
        <p:sp>
          <p:nvSpPr>
            <p:cNvPr id="19489" name="Line 50"/>
            <p:cNvSpPr/>
            <p:nvPr/>
          </p:nvSpPr>
          <p:spPr>
            <a:xfrm flipV="1">
              <a:off x="2928" y="3456"/>
              <a:ext cx="0" cy="240"/>
            </a:xfrm>
            <a:prstGeom prst="line">
              <a:avLst/>
            </a:prstGeom>
            <a:ln w="38100" cap="flat" cmpd="sng">
              <a:solidFill>
                <a:srgbClr val="FFCCCC"/>
              </a:solidFill>
              <a:prstDash val="solid"/>
              <a:headEnd type="none" w="med" len="med"/>
              <a:tailEnd type="none" w="med" len="med"/>
            </a:ln>
          </p:spPr>
        </p:sp>
        <p:sp>
          <p:nvSpPr>
            <p:cNvPr id="19490" name="Line 51"/>
            <p:cNvSpPr/>
            <p:nvPr/>
          </p:nvSpPr>
          <p:spPr>
            <a:xfrm>
              <a:off x="3216" y="3696"/>
              <a:ext cx="288" cy="0"/>
            </a:xfrm>
            <a:prstGeom prst="line">
              <a:avLst/>
            </a:prstGeom>
            <a:ln w="38100" cap="flat" cmpd="sng">
              <a:solidFill>
                <a:srgbClr val="FFCCCC"/>
              </a:solidFill>
              <a:prstDash val="solid"/>
              <a:headEnd type="none" w="med" len="med"/>
              <a:tailEnd type="none" w="med" len="med"/>
            </a:ln>
          </p:spPr>
        </p:sp>
        <p:sp>
          <p:nvSpPr>
            <p:cNvPr id="19491" name="Line 52"/>
            <p:cNvSpPr/>
            <p:nvPr/>
          </p:nvSpPr>
          <p:spPr>
            <a:xfrm>
              <a:off x="2928" y="3456"/>
              <a:ext cx="288" cy="0"/>
            </a:xfrm>
            <a:prstGeom prst="line">
              <a:avLst/>
            </a:prstGeom>
            <a:ln w="38100" cap="flat" cmpd="sng">
              <a:solidFill>
                <a:srgbClr val="FFCCCC"/>
              </a:solidFill>
              <a:prstDash val="solid"/>
              <a:headEnd type="none" w="med" len="med"/>
              <a:tailEnd type="none" w="med" len="med"/>
            </a:ln>
          </p:spPr>
        </p:sp>
        <p:sp>
          <p:nvSpPr>
            <p:cNvPr id="19492" name="Line 53"/>
            <p:cNvSpPr/>
            <p:nvPr/>
          </p:nvSpPr>
          <p:spPr>
            <a:xfrm flipV="1">
              <a:off x="3216" y="3456"/>
              <a:ext cx="0" cy="240"/>
            </a:xfrm>
            <a:prstGeom prst="line">
              <a:avLst/>
            </a:prstGeom>
            <a:ln w="38100" cap="flat" cmpd="sng">
              <a:solidFill>
                <a:srgbClr val="FFCCCC"/>
              </a:solidFill>
              <a:prstDash val="solid"/>
              <a:headEnd type="none" w="med" len="med"/>
              <a:tailEnd type="none" w="med" len="med"/>
            </a:ln>
          </p:spPr>
        </p:sp>
      </p:grpSp>
      <p:sp>
        <p:nvSpPr>
          <p:cNvPr id="131126" name="Text Box 54"/>
          <p:cNvSpPr txBox="1"/>
          <p:nvPr/>
        </p:nvSpPr>
        <p:spPr>
          <a:xfrm>
            <a:off x="2209800" y="5762625"/>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chemeClr val="bg1"/>
                </a:solidFill>
              </a:rPr>
              <a:t>有脉冲</a:t>
            </a:r>
          </a:p>
        </p:txBody>
      </p:sp>
      <p:sp>
        <p:nvSpPr>
          <p:cNvPr id="131127" name="Text Box 55"/>
          <p:cNvSpPr txBox="1"/>
          <p:nvPr/>
        </p:nvSpPr>
        <p:spPr>
          <a:xfrm>
            <a:off x="3429000" y="5762625"/>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chemeClr val="bg1"/>
                </a:solidFill>
              </a:rPr>
              <a:t>无脉冲</a:t>
            </a:r>
          </a:p>
        </p:txBody>
      </p:sp>
      <p:sp>
        <p:nvSpPr>
          <p:cNvPr id="131128" name="Text Box 56"/>
          <p:cNvSpPr txBox="1"/>
          <p:nvPr/>
        </p:nvSpPr>
        <p:spPr>
          <a:xfrm>
            <a:off x="4495800" y="5762625"/>
            <a:ext cx="1447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chemeClr val="bg1"/>
                </a:solidFill>
              </a:rPr>
              <a:t>有脉冲</a:t>
            </a:r>
          </a:p>
        </p:txBody>
      </p:sp>
      <p:sp>
        <p:nvSpPr>
          <p:cNvPr id="131129" name="Line 57"/>
          <p:cNvSpPr/>
          <p:nvPr/>
        </p:nvSpPr>
        <p:spPr>
          <a:xfrm flipV="1">
            <a:off x="3733800" y="5381625"/>
            <a:ext cx="0" cy="381000"/>
          </a:xfrm>
          <a:prstGeom prst="line">
            <a:avLst/>
          </a:prstGeom>
          <a:ln w="38100" cap="flat" cmpd="sng">
            <a:solidFill>
              <a:srgbClr val="FFFFCC"/>
            </a:solidFill>
            <a:prstDash val="dash"/>
            <a:headEnd type="none" w="med" len="med"/>
            <a:tailEnd type="none" w="med" len="med"/>
          </a:ln>
        </p:spPr>
      </p:sp>
      <p:sp>
        <p:nvSpPr>
          <p:cNvPr id="131130" name="Line 58"/>
          <p:cNvSpPr/>
          <p:nvPr/>
        </p:nvSpPr>
        <p:spPr>
          <a:xfrm flipV="1">
            <a:off x="4648200" y="5381625"/>
            <a:ext cx="0" cy="381000"/>
          </a:xfrm>
          <a:prstGeom prst="line">
            <a:avLst/>
          </a:prstGeom>
          <a:ln w="38100" cap="flat" cmpd="sng">
            <a:solidFill>
              <a:srgbClr val="FFFFCC"/>
            </a:solidFill>
            <a:prstDash val="dash"/>
            <a:headEnd type="none" w="med" len="med"/>
            <a:tailEnd type="none" w="med" len="med"/>
          </a:ln>
        </p:spPr>
      </p:sp>
      <p:sp>
        <p:nvSpPr>
          <p:cNvPr id="131131" name="Text Box 59"/>
          <p:cNvSpPr txBox="1"/>
          <p:nvPr/>
        </p:nvSpPr>
        <p:spPr>
          <a:xfrm>
            <a:off x="2819400" y="4543425"/>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400" b="1" dirty="0">
                <a:solidFill>
                  <a:schemeClr val="bg1"/>
                </a:solidFill>
              </a:rPr>
              <a:t>1</a:t>
            </a:r>
          </a:p>
        </p:txBody>
      </p:sp>
      <p:sp>
        <p:nvSpPr>
          <p:cNvPr id="131132" name="Text Box 60"/>
          <p:cNvSpPr txBox="1"/>
          <p:nvPr/>
        </p:nvSpPr>
        <p:spPr>
          <a:xfrm>
            <a:off x="3657600" y="4543425"/>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400" b="1" dirty="0">
                <a:solidFill>
                  <a:schemeClr val="bg1"/>
                </a:solidFill>
              </a:rPr>
              <a:t>0</a:t>
            </a:r>
          </a:p>
        </p:txBody>
      </p:sp>
      <p:sp>
        <p:nvSpPr>
          <p:cNvPr id="131133" name="Text Box 61"/>
          <p:cNvSpPr txBox="1"/>
          <p:nvPr/>
        </p:nvSpPr>
        <p:spPr>
          <a:xfrm>
            <a:off x="4572000" y="4543425"/>
            <a:ext cx="6858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400" b="1" dirty="0">
                <a:solidFill>
                  <a:schemeClr val="bg1"/>
                </a:solidFill>
              </a:rPr>
              <a:t>1</a:t>
            </a:r>
          </a:p>
        </p:txBody>
      </p:sp>
      <p:sp>
        <p:nvSpPr>
          <p:cNvPr id="131134" name="Text Box 62"/>
          <p:cNvSpPr txBox="1"/>
          <p:nvPr/>
        </p:nvSpPr>
        <p:spPr>
          <a:xfrm>
            <a:off x="7010400" y="2667000"/>
            <a:ext cx="2133600" cy="1190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实现并行操作</a:t>
            </a:r>
          </a:p>
        </p:txBody>
      </p:sp>
      <p:sp>
        <p:nvSpPr>
          <p:cNvPr id="131135" name="Text Box 63"/>
          <p:cNvSpPr txBox="1"/>
          <p:nvPr/>
        </p:nvSpPr>
        <p:spPr>
          <a:xfrm>
            <a:off x="7010400" y="4772025"/>
            <a:ext cx="2133600" cy="1190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rPr>
              <a:t>实现串行操作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1085">
                                            <p:txEl>
                                              <p:pRg st="0" end="0"/>
                                            </p:txEl>
                                          </p:spTgt>
                                        </p:tgtEl>
                                        <p:attrNameLst>
                                          <p:attrName>style.visibility</p:attrName>
                                        </p:attrNameLst>
                                      </p:cBhvr>
                                      <p:to>
                                        <p:strVal val="visible"/>
                                      </p:to>
                                    </p:set>
                                    <p:animEffect transition="in" filter="wipe(left)">
                                      <p:cBhvr>
                                        <p:cTn id="7" dur="500"/>
                                        <p:tgtEl>
                                          <p:spTgt spid="13108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1086"/>
                                        </p:tgtEl>
                                        <p:attrNameLst>
                                          <p:attrName>style.visibility</p:attrName>
                                        </p:attrNameLst>
                                      </p:cBhvr>
                                      <p:to>
                                        <p:strVal val="visible"/>
                                      </p:to>
                                    </p:set>
                                    <p:animEffect transition="in" filter="wipe(left)">
                                      <p:cBhvr>
                                        <p:cTn id="12" dur="500"/>
                                        <p:tgtEl>
                                          <p:spTgt spid="131086"/>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131087"/>
                                        </p:tgtEl>
                                        <p:attrNameLst>
                                          <p:attrName>style.visibility</p:attrName>
                                        </p:attrNameLst>
                                      </p:cBhvr>
                                      <p:to>
                                        <p:strVal val="visible"/>
                                      </p:to>
                                    </p:set>
                                    <p:animEffect transition="in" filter="wipe(up)">
                                      <p:cBhvr>
                                        <p:cTn id="16" dur="500"/>
                                        <p:tgtEl>
                                          <p:spTgt spid="131087"/>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131088"/>
                                        </p:tgtEl>
                                        <p:attrNameLst>
                                          <p:attrName>style.visibility</p:attrName>
                                        </p:attrNameLst>
                                      </p:cBhvr>
                                      <p:to>
                                        <p:strVal val="visible"/>
                                      </p:to>
                                    </p:set>
                                    <p:animEffect transition="in" filter="wipe(up)">
                                      <p:cBhvr>
                                        <p:cTn id="20" dur="500"/>
                                        <p:tgtEl>
                                          <p:spTgt spid="13108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31089"/>
                                        </p:tgtEl>
                                        <p:attrNameLst>
                                          <p:attrName>style.visibility</p:attrName>
                                        </p:attrNameLst>
                                      </p:cBhvr>
                                      <p:to>
                                        <p:strVal val="visible"/>
                                      </p:to>
                                    </p:set>
                                    <p:animEffect transition="in" filter="wipe(left)">
                                      <p:cBhvr>
                                        <p:cTn id="25" dur="500"/>
                                        <p:tgtEl>
                                          <p:spTgt spid="13108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31090"/>
                                        </p:tgtEl>
                                        <p:attrNameLst>
                                          <p:attrName>style.visibility</p:attrName>
                                        </p:attrNameLst>
                                      </p:cBhvr>
                                      <p:to>
                                        <p:strVal val="visible"/>
                                      </p:to>
                                    </p:set>
                                    <p:animEffect transition="in" filter="dissolve">
                                      <p:cBhvr>
                                        <p:cTn id="30" dur="500"/>
                                        <p:tgtEl>
                                          <p:spTgt spid="13109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1092"/>
                                        </p:tgtEl>
                                        <p:attrNameLst>
                                          <p:attrName>style.visibility</p:attrName>
                                        </p:attrNameLst>
                                      </p:cBhvr>
                                      <p:to>
                                        <p:strVal val="visible"/>
                                      </p:to>
                                    </p:set>
                                    <p:animEffect transition="in" filter="wipe(left)">
                                      <p:cBhvr>
                                        <p:cTn id="35" dur="500"/>
                                        <p:tgtEl>
                                          <p:spTgt spid="13109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31098"/>
                                        </p:tgtEl>
                                        <p:attrNameLst>
                                          <p:attrName>style.visibility</p:attrName>
                                        </p:attrNameLst>
                                      </p:cBhvr>
                                      <p:to>
                                        <p:strVal val="visible"/>
                                      </p:to>
                                    </p:set>
                                    <p:animEffect transition="in" filter="dissolve">
                                      <p:cBhvr>
                                        <p:cTn id="40" dur="500"/>
                                        <p:tgtEl>
                                          <p:spTgt spid="13109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1099"/>
                                        </p:tgtEl>
                                        <p:attrNameLst>
                                          <p:attrName>style.visibility</p:attrName>
                                        </p:attrNameLst>
                                      </p:cBhvr>
                                      <p:to>
                                        <p:strVal val="visible"/>
                                      </p:to>
                                    </p:set>
                                    <p:animEffect transition="in" filter="wipe(left)">
                                      <p:cBhvr>
                                        <p:cTn id="45" dur="500"/>
                                        <p:tgtEl>
                                          <p:spTgt spid="13109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31091"/>
                                        </p:tgtEl>
                                        <p:attrNameLst>
                                          <p:attrName>style.visibility</p:attrName>
                                        </p:attrNameLst>
                                      </p:cBhvr>
                                      <p:to>
                                        <p:strVal val="visible"/>
                                      </p:to>
                                    </p:set>
                                    <p:animEffect transition="in" filter="dissolve">
                                      <p:cBhvr>
                                        <p:cTn id="50" dur="500"/>
                                        <p:tgtEl>
                                          <p:spTgt spid="131091"/>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131112"/>
                                        </p:tgtEl>
                                        <p:attrNameLst>
                                          <p:attrName>style.visibility</p:attrName>
                                        </p:attrNameLst>
                                      </p:cBhvr>
                                      <p:to>
                                        <p:strVal val="visible"/>
                                      </p:to>
                                    </p:set>
                                    <p:animEffect transition="in" filter="dissolve">
                                      <p:cBhvr>
                                        <p:cTn id="55" dur="500"/>
                                        <p:tgtEl>
                                          <p:spTgt spid="131112"/>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31134"/>
                                        </p:tgtEl>
                                        <p:attrNameLst>
                                          <p:attrName>style.visibility</p:attrName>
                                        </p:attrNameLst>
                                      </p:cBhvr>
                                      <p:to>
                                        <p:strVal val="visible"/>
                                      </p:to>
                                    </p:set>
                                    <p:animEffect transition="in" filter="dissolve">
                                      <p:cBhvr>
                                        <p:cTn id="60" dur="500"/>
                                        <p:tgtEl>
                                          <p:spTgt spid="13113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131114"/>
                                        </p:tgtEl>
                                        <p:attrNameLst>
                                          <p:attrName>style.visibility</p:attrName>
                                        </p:attrNameLst>
                                      </p:cBhvr>
                                      <p:to>
                                        <p:strVal val="visible"/>
                                      </p:to>
                                    </p:set>
                                    <p:animEffect transition="in" filter="wipe(left)">
                                      <p:cBhvr>
                                        <p:cTn id="65" dur="500"/>
                                        <p:tgtEl>
                                          <p:spTgt spid="131114"/>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131116"/>
                                        </p:tgtEl>
                                        <p:attrNameLst>
                                          <p:attrName>style.visibility</p:attrName>
                                        </p:attrNameLst>
                                      </p:cBhvr>
                                      <p:to>
                                        <p:strVal val="visible"/>
                                      </p:to>
                                    </p:set>
                                    <p:animEffect transition="in" filter="wipe(left)">
                                      <p:cBhvr>
                                        <p:cTn id="70" dur="500"/>
                                        <p:tgtEl>
                                          <p:spTgt spid="13111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nodeType="clickEffect">
                                  <p:stCondLst>
                                    <p:cond delay="0"/>
                                  </p:stCondLst>
                                  <p:childTnLst>
                                    <p:set>
                                      <p:cBhvr>
                                        <p:cTn id="74" dur="1" fill="hold">
                                          <p:stCondLst>
                                            <p:cond delay="0"/>
                                          </p:stCondLst>
                                        </p:cTn>
                                        <p:tgtEl>
                                          <p:spTgt spid="131115"/>
                                        </p:tgtEl>
                                        <p:attrNameLst>
                                          <p:attrName>style.visibility</p:attrName>
                                        </p:attrNameLst>
                                      </p:cBhvr>
                                      <p:to>
                                        <p:strVal val="visible"/>
                                      </p:to>
                                    </p:set>
                                    <p:animEffect transition="in" filter="wipe(up)">
                                      <p:cBhvr>
                                        <p:cTn id="75" dur="500"/>
                                        <p:tgtEl>
                                          <p:spTgt spid="13111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31129"/>
                                        </p:tgtEl>
                                        <p:attrNameLst>
                                          <p:attrName>style.visibility</p:attrName>
                                        </p:attrNameLst>
                                      </p:cBhvr>
                                      <p:to>
                                        <p:strVal val="visible"/>
                                      </p:to>
                                    </p:set>
                                    <p:animEffect transition="in" filter="wipe(up)">
                                      <p:cBhvr>
                                        <p:cTn id="80" dur="500"/>
                                        <p:tgtEl>
                                          <p:spTgt spid="131129"/>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131130"/>
                                        </p:tgtEl>
                                        <p:attrNameLst>
                                          <p:attrName>style.visibility</p:attrName>
                                        </p:attrNameLst>
                                      </p:cBhvr>
                                      <p:to>
                                        <p:strVal val="visible"/>
                                      </p:to>
                                    </p:set>
                                    <p:animEffect transition="in" filter="wipe(up)">
                                      <p:cBhvr>
                                        <p:cTn id="85" dur="500"/>
                                        <p:tgtEl>
                                          <p:spTgt spid="13113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131126"/>
                                        </p:tgtEl>
                                        <p:attrNameLst>
                                          <p:attrName>style.visibility</p:attrName>
                                        </p:attrNameLst>
                                      </p:cBhvr>
                                      <p:to>
                                        <p:strVal val="visible"/>
                                      </p:to>
                                    </p:set>
                                    <p:animEffect transition="in" filter="dissolve">
                                      <p:cBhvr>
                                        <p:cTn id="90" dur="500"/>
                                        <p:tgtEl>
                                          <p:spTgt spid="131126"/>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131131"/>
                                        </p:tgtEl>
                                        <p:attrNameLst>
                                          <p:attrName>style.visibility</p:attrName>
                                        </p:attrNameLst>
                                      </p:cBhvr>
                                      <p:to>
                                        <p:strVal val="visible"/>
                                      </p:to>
                                    </p:set>
                                    <p:animEffect transition="in" filter="dissolve">
                                      <p:cBhvr>
                                        <p:cTn id="95" dur="500"/>
                                        <p:tgtEl>
                                          <p:spTgt spid="131131"/>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31127"/>
                                        </p:tgtEl>
                                        <p:attrNameLst>
                                          <p:attrName>style.visibility</p:attrName>
                                        </p:attrNameLst>
                                      </p:cBhvr>
                                      <p:to>
                                        <p:strVal val="visible"/>
                                      </p:to>
                                    </p:set>
                                    <p:animEffect transition="in" filter="dissolve">
                                      <p:cBhvr>
                                        <p:cTn id="100" dur="500"/>
                                        <p:tgtEl>
                                          <p:spTgt spid="131127"/>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31132"/>
                                        </p:tgtEl>
                                        <p:attrNameLst>
                                          <p:attrName>style.visibility</p:attrName>
                                        </p:attrNameLst>
                                      </p:cBhvr>
                                      <p:to>
                                        <p:strVal val="visible"/>
                                      </p:to>
                                    </p:set>
                                    <p:animEffect transition="in" filter="dissolve">
                                      <p:cBhvr>
                                        <p:cTn id="105" dur="500"/>
                                        <p:tgtEl>
                                          <p:spTgt spid="131132"/>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131128"/>
                                        </p:tgtEl>
                                        <p:attrNameLst>
                                          <p:attrName>style.visibility</p:attrName>
                                        </p:attrNameLst>
                                      </p:cBhvr>
                                      <p:to>
                                        <p:strVal val="visible"/>
                                      </p:to>
                                    </p:set>
                                    <p:animEffect transition="in" filter="dissolve">
                                      <p:cBhvr>
                                        <p:cTn id="110" dur="500"/>
                                        <p:tgtEl>
                                          <p:spTgt spid="131128"/>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131133"/>
                                        </p:tgtEl>
                                        <p:attrNameLst>
                                          <p:attrName>style.visibility</p:attrName>
                                        </p:attrNameLst>
                                      </p:cBhvr>
                                      <p:to>
                                        <p:strVal val="visible"/>
                                      </p:to>
                                    </p:set>
                                    <p:animEffect transition="in" filter="dissolve">
                                      <p:cBhvr>
                                        <p:cTn id="115" dur="500"/>
                                        <p:tgtEl>
                                          <p:spTgt spid="131133"/>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31135"/>
                                        </p:tgtEl>
                                        <p:attrNameLst>
                                          <p:attrName>style.visibility</p:attrName>
                                        </p:attrNameLst>
                                      </p:cBhvr>
                                      <p:to>
                                        <p:strVal val="visible"/>
                                      </p:to>
                                    </p:set>
                                    <p:animEffect transition="in" filter="dissolve">
                                      <p:cBhvr>
                                        <p:cTn id="120" dur="500"/>
                                        <p:tgtEl>
                                          <p:spTgt spid="131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5" grpId="0" build="p"/>
      <p:bldP spid="131088" grpId="0"/>
      <p:bldP spid="131089" grpId="0"/>
      <p:bldP spid="131090" grpId="0"/>
      <p:bldP spid="131091" grpId="0"/>
      <p:bldP spid="131098" grpId="0"/>
      <p:bldP spid="131112" grpId="0"/>
      <p:bldP spid="131114" grpId="0"/>
      <p:bldP spid="131126" grpId="0"/>
      <p:bldP spid="131127" grpId="0"/>
      <p:bldP spid="131128" grpId="0"/>
      <p:bldP spid="131131" grpId="0"/>
      <p:bldP spid="131132" grpId="0"/>
      <p:bldP spid="131133" grpId="0"/>
      <p:bldP spid="131134" grpId="0"/>
      <p:bldP spid="13113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p:nvPr/>
        </p:nvSpPr>
        <p:spPr>
          <a:xfrm>
            <a:off x="395288" y="981075"/>
            <a:ext cx="79248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dirty="0">
                <a:solidFill>
                  <a:srgbClr val="FF7C80"/>
                </a:solidFill>
                <a:latin typeface="宋体" panose="02010600030101010101" pitchFamily="2" charset="-122"/>
              </a:rPr>
              <a:t>3.</a:t>
            </a:r>
            <a:r>
              <a:rPr lang="en-US" altLang="zh-CN" b="1" dirty="0">
                <a:solidFill>
                  <a:srgbClr val="FFFF99"/>
                </a:solidFill>
                <a:latin typeface="幼圆" panose="02010509060101010101" pitchFamily="49" charset="-122"/>
                <a:ea typeface="幼圆" panose="02010509060101010101" pitchFamily="49" charset="-122"/>
              </a:rPr>
              <a:t> </a:t>
            </a:r>
            <a:r>
              <a:rPr lang="zh-CN" altLang="en-US" sz="3600" dirty="0">
                <a:solidFill>
                  <a:srgbClr val="FF7C80"/>
                </a:solidFill>
                <a:latin typeface="宋体" panose="02010600030101010101" pitchFamily="2" charset="-122"/>
              </a:rPr>
              <a:t>数字化的优点：</a:t>
            </a:r>
          </a:p>
        </p:txBody>
      </p:sp>
      <p:sp>
        <p:nvSpPr>
          <p:cNvPr id="20483" name="Text Box 5"/>
          <p:cNvSpPr txBox="1"/>
          <p:nvPr/>
        </p:nvSpPr>
        <p:spPr>
          <a:xfrm>
            <a:off x="1547813" y="1844675"/>
            <a:ext cx="5638800" cy="35067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pPr>
            <a:r>
              <a:rPr lang="en-US" altLang="zh-CN" b="1" dirty="0">
                <a:solidFill>
                  <a:srgbClr val="FFFF99"/>
                </a:solidFill>
                <a:latin typeface="Tahoma" panose="020B0604030504040204" pitchFamily="34" charset="0"/>
                <a:ea typeface="华文细黑" panose="02010600040101010101" pitchFamily="2" charset="-122"/>
              </a:rPr>
              <a:t> </a:t>
            </a:r>
            <a:r>
              <a:rPr lang="zh-CN" altLang="en-US" b="1" dirty="0">
                <a:solidFill>
                  <a:srgbClr val="FFFF99"/>
                </a:solidFill>
                <a:latin typeface="Tahoma" panose="020B0604030504040204" pitchFamily="34" charset="0"/>
                <a:ea typeface="华文细黑" panose="02010600040101010101" pitchFamily="2" charset="-122"/>
              </a:rPr>
              <a:t>抗干扰、可靠</a:t>
            </a:r>
          </a:p>
          <a:p>
            <a:pPr marL="0" lvl="0" indent="0" eaLnBrk="1" hangingPunct="1">
              <a:spcBef>
                <a:spcPct val="50000"/>
              </a:spcBef>
            </a:pPr>
            <a:r>
              <a:rPr lang="zh-CN" altLang="en-US" b="1" dirty="0">
                <a:solidFill>
                  <a:srgbClr val="FFFF99"/>
                </a:solidFill>
                <a:latin typeface="Tahoma" panose="020B0604030504040204" pitchFamily="34" charset="0"/>
                <a:ea typeface="华文细黑" panose="02010600040101010101" pitchFamily="2" charset="-122"/>
              </a:rPr>
              <a:t> 精度高</a:t>
            </a:r>
          </a:p>
          <a:p>
            <a:pPr marL="0" lvl="0" indent="0" eaLnBrk="1" hangingPunct="1">
              <a:spcBef>
                <a:spcPct val="50000"/>
              </a:spcBef>
            </a:pPr>
            <a:r>
              <a:rPr lang="zh-CN" altLang="en-US" b="1" dirty="0">
                <a:solidFill>
                  <a:srgbClr val="FFFF99"/>
                </a:solidFill>
                <a:latin typeface="Tahoma" panose="020B0604030504040204" pitchFamily="34" charset="0"/>
                <a:ea typeface="华文细黑" panose="02010600040101010101" pitchFamily="2" charset="-122"/>
              </a:rPr>
              <a:t> 易实现</a:t>
            </a:r>
          </a:p>
          <a:p>
            <a:pPr marL="0" lvl="0" indent="0" eaLnBrk="1" hangingPunct="1">
              <a:spcBef>
                <a:spcPct val="50000"/>
              </a:spcBef>
            </a:pPr>
            <a:r>
              <a:rPr lang="zh-CN" altLang="en-US" b="1" dirty="0">
                <a:solidFill>
                  <a:srgbClr val="FFFF99"/>
                </a:solidFill>
                <a:latin typeface="Tahoma" panose="020B0604030504040204" pitchFamily="34" charset="0"/>
                <a:ea typeface="华文细黑" panose="02010600040101010101" pitchFamily="2" charset="-122"/>
              </a:rPr>
              <a:t> 存储信息</a:t>
            </a:r>
          </a:p>
          <a:p>
            <a:pPr marL="0" lvl="0" indent="0" eaLnBrk="1" hangingPunct="1">
              <a:spcBef>
                <a:spcPct val="50000"/>
              </a:spcBef>
            </a:pPr>
            <a:r>
              <a:rPr lang="zh-CN" altLang="en-US" b="1" dirty="0">
                <a:solidFill>
                  <a:srgbClr val="FFFF99"/>
                </a:solidFill>
                <a:latin typeface="Tahoma" panose="020B0604030504040204" pitchFamily="34" charset="0"/>
                <a:ea typeface="华文细黑" panose="02010600040101010101" pitchFamily="2" charset="-122"/>
              </a:rPr>
              <a:t> 通用性强</a:t>
            </a:r>
          </a:p>
        </p:txBody>
      </p:sp>
      <p:sp>
        <p:nvSpPr>
          <p:cNvPr id="20484" name="Text Box 7"/>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4"/>
          <p:cNvSpPr txBox="1"/>
          <p:nvPr/>
        </p:nvSpPr>
        <p:spPr>
          <a:xfrm>
            <a:off x="0" y="908050"/>
            <a:ext cx="831691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dirty="0">
                <a:solidFill>
                  <a:srgbClr val="FFFF99"/>
                </a:solidFill>
                <a:latin typeface="黑体" panose="02010609060101010101" pitchFamily="2" charset="-122"/>
                <a:ea typeface="黑体" panose="02010609060101010101" pitchFamily="2" charset="-122"/>
              </a:rPr>
              <a:t>1.2   </a:t>
            </a:r>
            <a:r>
              <a:rPr lang="zh-CN" altLang="en-US" sz="3600" dirty="0">
                <a:solidFill>
                  <a:srgbClr val="FFFF99"/>
                </a:solidFill>
                <a:latin typeface="黑体" panose="02010609060101010101" pitchFamily="2" charset="-122"/>
                <a:ea typeface="黑体" panose="02010609060101010101" pitchFamily="2" charset="-122"/>
              </a:rPr>
              <a:t>计算机的硬、软件组成</a:t>
            </a:r>
          </a:p>
        </p:txBody>
      </p:sp>
      <p:sp>
        <p:nvSpPr>
          <p:cNvPr id="22531" name="Text Box 5"/>
          <p:cNvSpPr txBox="1"/>
          <p:nvPr/>
        </p:nvSpPr>
        <p:spPr>
          <a:xfrm>
            <a:off x="323850" y="1773238"/>
            <a:ext cx="7848600" cy="42370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FFFF66"/>
                </a:solidFill>
                <a:latin typeface="宋体" panose="02010600030101010101" pitchFamily="2" charset="-122"/>
              </a:rPr>
              <a:t>一、硬件系统</a:t>
            </a:r>
          </a:p>
          <a:p>
            <a:pPr marL="0" lvl="0" indent="0" eaLnBrk="1" hangingPunct="1">
              <a:spcBef>
                <a:spcPct val="50000"/>
              </a:spcBef>
              <a:buClr>
                <a:srgbClr val="FFFF99"/>
              </a:buClr>
            </a:pPr>
            <a:r>
              <a:rPr lang="zh-CN" altLang="en-US" sz="2400" dirty="0">
                <a:latin typeface="楷体_GB2312" pitchFamily="49" charset="-122"/>
                <a:ea typeface="楷体_GB2312" pitchFamily="49" charset="-122"/>
              </a:rPr>
              <a:t> </a:t>
            </a:r>
            <a:r>
              <a:rPr lang="en-US" altLang="zh-CN" b="1" dirty="0">
                <a:solidFill>
                  <a:srgbClr val="FF7C80"/>
                </a:solidFill>
                <a:latin typeface="楷体_GB2312" pitchFamily="49" charset="-122"/>
                <a:ea typeface="楷体_GB2312" pitchFamily="49" charset="-122"/>
              </a:rPr>
              <a:t>CPU</a:t>
            </a:r>
            <a:r>
              <a:rPr lang="zh-CN" altLang="en-US" b="1" dirty="0">
                <a:solidFill>
                  <a:srgbClr val="FF7C80"/>
                </a:solidFill>
                <a:latin typeface="楷体_GB2312" pitchFamily="49" charset="-122"/>
                <a:ea typeface="楷体_GB2312" pitchFamily="49" charset="-122"/>
              </a:rPr>
              <a:t>（运算器、控制器）</a:t>
            </a:r>
            <a:r>
              <a:rPr lang="en-US" altLang="zh-CN" b="1" dirty="0">
                <a:solidFill>
                  <a:srgbClr val="FFFF99"/>
                </a:solidFill>
                <a:ea typeface="楷体_GB2312" pitchFamily="49" charset="-122"/>
              </a:rPr>
              <a:t>——</a:t>
            </a:r>
            <a:r>
              <a:rPr lang="zh-CN" altLang="en-US" b="1" dirty="0">
                <a:solidFill>
                  <a:srgbClr val="FFFF99"/>
                </a:solidFill>
                <a:latin typeface="楷体_GB2312" pitchFamily="49" charset="-122"/>
                <a:ea typeface="楷体_GB2312" pitchFamily="49" charset="-122"/>
              </a:rPr>
              <a:t>核心</a:t>
            </a:r>
            <a:br>
              <a:rPr lang="zh-CN" altLang="en-US" b="1" dirty="0">
                <a:solidFill>
                  <a:srgbClr val="FFFF99"/>
                </a:solidFill>
                <a:latin typeface="楷体_GB2312" pitchFamily="49" charset="-122"/>
                <a:ea typeface="楷体_GB2312" pitchFamily="49" charset="-122"/>
              </a:rPr>
            </a:br>
            <a:r>
              <a:rPr lang="zh-CN" altLang="en-US" b="1" dirty="0">
                <a:solidFill>
                  <a:srgbClr val="FFFF99"/>
                </a:solidFill>
                <a:latin typeface="楷体_GB2312" pitchFamily="49" charset="-122"/>
                <a:ea typeface="楷体_GB2312" pitchFamily="49" charset="-122"/>
              </a:rPr>
              <a:t>	组合逻辑控制器、微程序控制器</a:t>
            </a:r>
          </a:p>
          <a:p>
            <a:pPr marL="0" lvl="0" indent="0" eaLnBrk="1" hangingPunct="1">
              <a:spcBef>
                <a:spcPct val="50000"/>
              </a:spcBef>
            </a:pPr>
            <a:r>
              <a:rPr lang="zh-CN" altLang="en-US" b="1" dirty="0">
                <a:solidFill>
                  <a:srgbClr val="FFFF99"/>
                </a:solidFill>
                <a:latin typeface="楷体_GB2312" pitchFamily="49" charset="-122"/>
                <a:ea typeface="楷体_GB2312" pitchFamily="49" charset="-122"/>
              </a:rPr>
              <a:t> </a:t>
            </a:r>
            <a:r>
              <a:rPr lang="zh-CN" altLang="en-US" b="1" dirty="0">
                <a:solidFill>
                  <a:srgbClr val="FF7C80"/>
                </a:solidFill>
                <a:latin typeface="楷体_GB2312" pitchFamily="49" charset="-122"/>
                <a:ea typeface="楷体_GB2312" pitchFamily="49" charset="-122"/>
              </a:rPr>
              <a:t>存储器</a:t>
            </a:r>
            <a:r>
              <a:rPr lang="en-US" altLang="zh-CN" b="1" dirty="0">
                <a:solidFill>
                  <a:srgbClr val="FFFF99"/>
                </a:solidFill>
                <a:ea typeface="楷体_GB2312" pitchFamily="49" charset="-122"/>
              </a:rPr>
              <a:t>——</a:t>
            </a:r>
            <a:r>
              <a:rPr lang="zh-CN" altLang="en-US" b="1" dirty="0">
                <a:solidFill>
                  <a:srgbClr val="FFFF99"/>
                </a:solidFill>
                <a:latin typeface="楷体_GB2312" pitchFamily="49" charset="-122"/>
                <a:ea typeface="楷体_GB2312" pitchFamily="49" charset="-122"/>
              </a:rPr>
              <a:t>容量、速度、价格</a:t>
            </a:r>
            <a:br>
              <a:rPr lang="zh-CN" altLang="en-US" b="1" dirty="0">
                <a:solidFill>
                  <a:srgbClr val="FFFF99"/>
                </a:solidFill>
                <a:latin typeface="楷体_GB2312" pitchFamily="49" charset="-122"/>
                <a:ea typeface="楷体_GB2312" pitchFamily="49" charset="-122"/>
              </a:rPr>
            </a:br>
            <a:r>
              <a:rPr lang="zh-CN" altLang="en-US" b="1" dirty="0">
                <a:solidFill>
                  <a:srgbClr val="FFFF99"/>
                </a:solidFill>
                <a:latin typeface="楷体_GB2312" pitchFamily="49" charset="-122"/>
                <a:ea typeface="楷体_GB2312" pitchFamily="49" charset="-122"/>
              </a:rPr>
              <a:t>	主存（内存）、辅存（外存）、高速缓冲存储器（</a:t>
            </a:r>
            <a:r>
              <a:rPr lang="en-US" altLang="zh-CN" b="1" dirty="0">
                <a:solidFill>
                  <a:srgbClr val="FFFF99"/>
                </a:solidFill>
                <a:latin typeface="楷体_GB2312" pitchFamily="49" charset="-122"/>
                <a:ea typeface="楷体_GB2312" pitchFamily="49" charset="-122"/>
              </a:rPr>
              <a:t>CACHE</a:t>
            </a:r>
            <a:r>
              <a:rPr lang="zh-CN" altLang="en-US" b="1" dirty="0">
                <a:solidFill>
                  <a:srgbClr val="FFFF99"/>
                </a:solidFill>
                <a:latin typeface="楷体_GB2312" pitchFamily="49" charset="-122"/>
                <a:ea typeface="楷体_GB2312" pitchFamily="49" charset="-122"/>
              </a:rPr>
              <a:t>）、虚拟存储器</a:t>
            </a:r>
          </a:p>
          <a:p>
            <a:pPr marL="0" lvl="0" indent="0" eaLnBrk="1" hangingPunct="1">
              <a:spcBef>
                <a:spcPct val="50000"/>
              </a:spcBef>
            </a:pPr>
            <a:r>
              <a:rPr lang="zh-CN" altLang="en-US" b="1" dirty="0">
                <a:solidFill>
                  <a:srgbClr val="FFFF99"/>
                </a:solidFill>
                <a:latin typeface="楷体_GB2312" pitchFamily="49" charset="-122"/>
                <a:ea typeface="楷体_GB2312" pitchFamily="49" charset="-122"/>
              </a:rPr>
              <a:t> </a:t>
            </a:r>
            <a:r>
              <a:rPr lang="en-US" altLang="zh-CN" b="1" dirty="0">
                <a:solidFill>
                  <a:srgbClr val="FF7C80"/>
                </a:solidFill>
                <a:latin typeface="楷体_GB2312" pitchFamily="49" charset="-122"/>
                <a:ea typeface="楷体_GB2312" pitchFamily="49" charset="-122"/>
              </a:rPr>
              <a:t>I/O</a:t>
            </a:r>
            <a:r>
              <a:rPr lang="zh-CN" altLang="en-US" b="1" dirty="0">
                <a:solidFill>
                  <a:srgbClr val="FF7C80"/>
                </a:solidFill>
                <a:latin typeface="楷体_GB2312" pitchFamily="49" charset="-122"/>
                <a:ea typeface="楷体_GB2312" pitchFamily="49" charset="-122"/>
              </a:rPr>
              <a:t>设备</a:t>
            </a:r>
            <a:r>
              <a:rPr lang="en-US" altLang="zh-CN" b="1" dirty="0">
                <a:solidFill>
                  <a:srgbClr val="FFFF99"/>
                </a:solidFill>
                <a:ea typeface="黑体" panose="02010609060101010101" pitchFamily="2" charset="-122"/>
              </a:rPr>
              <a:t>——</a:t>
            </a:r>
            <a:r>
              <a:rPr lang="en-US" altLang="zh-CN" dirty="0">
                <a:solidFill>
                  <a:srgbClr val="FFFF99"/>
                </a:solidFill>
                <a:ea typeface="黑体" panose="02010609060101010101" pitchFamily="2" charset="-122"/>
              </a:rPr>
              <a:t> </a:t>
            </a:r>
            <a:r>
              <a:rPr lang="en-US" altLang="zh-CN" b="1" dirty="0">
                <a:solidFill>
                  <a:srgbClr val="FFFF99"/>
                </a:solidFill>
                <a:latin typeface="楷体_GB2312" pitchFamily="49" charset="-122"/>
                <a:ea typeface="楷体_GB2312" pitchFamily="49" charset="-122"/>
              </a:rPr>
              <a:t>I/O</a:t>
            </a:r>
            <a:r>
              <a:rPr lang="zh-CN" altLang="en-US" b="1" dirty="0">
                <a:solidFill>
                  <a:srgbClr val="FFFF99"/>
                </a:solidFill>
                <a:latin typeface="楷体_GB2312" pitchFamily="49" charset="-122"/>
                <a:ea typeface="楷体_GB2312" pitchFamily="49" charset="-122"/>
              </a:rPr>
              <a:t>接口</a:t>
            </a:r>
          </a:p>
        </p:txBody>
      </p:sp>
      <p:sp>
        <p:nvSpPr>
          <p:cNvPr id="22532" name="Text Box 7"/>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7"/>
          <p:cNvSpPr txBox="1"/>
          <p:nvPr/>
        </p:nvSpPr>
        <p:spPr>
          <a:xfrm>
            <a:off x="0" y="404813"/>
            <a:ext cx="5943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dirty="0">
                <a:solidFill>
                  <a:srgbClr val="FFFF99"/>
                </a:solidFill>
                <a:latin typeface="黑体" panose="02010609060101010101" pitchFamily="2" charset="-122"/>
                <a:ea typeface="黑体" panose="02010609060101010101" pitchFamily="2" charset="-122"/>
              </a:rPr>
              <a:t>1   CPU</a:t>
            </a:r>
          </a:p>
        </p:txBody>
      </p:sp>
      <p:sp>
        <p:nvSpPr>
          <p:cNvPr id="24579" name="Text Box 8"/>
          <p:cNvSpPr txBox="1"/>
          <p:nvPr/>
        </p:nvSpPr>
        <p:spPr>
          <a:xfrm>
            <a:off x="0" y="1412875"/>
            <a:ext cx="9144000" cy="44799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Clr>
                <a:srgbClr val="FFFF99"/>
              </a:buClr>
            </a:pPr>
            <a:r>
              <a:rPr lang="en-US" altLang="zh-CN" sz="2800" b="1" dirty="0">
                <a:latin typeface="Tahoma" panose="020B0604030504040204" pitchFamily="34" charset="0"/>
                <a:ea typeface="华文细黑" panose="02010600040101010101" pitchFamily="2" charset="-122"/>
              </a:rPr>
              <a:t>    </a:t>
            </a:r>
            <a:r>
              <a:rPr lang="en-US" altLang="zh-CN" b="1" dirty="0">
                <a:solidFill>
                  <a:srgbClr val="FFFF99"/>
                </a:solidFill>
                <a:latin typeface="Tahoma" panose="020B0604030504040204" pitchFamily="34" charset="0"/>
                <a:ea typeface="华文细黑" panose="02010600040101010101" pitchFamily="2" charset="-122"/>
              </a:rPr>
              <a:t>CPU</a:t>
            </a:r>
            <a:r>
              <a:rPr lang="zh-CN" altLang="en-US" b="1" dirty="0">
                <a:solidFill>
                  <a:srgbClr val="FFFF99"/>
                </a:solidFill>
                <a:latin typeface="Tahoma" panose="020B0604030504040204" pitchFamily="34" charset="0"/>
                <a:ea typeface="华文细黑" panose="02010600040101010101" pitchFamily="2" charset="-122"/>
              </a:rPr>
              <a:t>的</a:t>
            </a:r>
            <a:r>
              <a:rPr lang="zh-CN" altLang="en-US" b="1" dirty="0">
                <a:solidFill>
                  <a:srgbClr val="FF3399"/>
                </a:solidFill>
                <a:latin typeface="Tahoma" panose="020B0604030504040204" pitchFamily="34" charset="0"/>
                <a:ea typeface="华文细黑" panose="02010600040101010101" pitchFamily="2" charset="-122"/>
              </a:rPr>
              <a:t>功能</a:t>
            </a:r>
            <a:r>
              <a:rPr lang="zh-CN" altLang="en-US" b="1" dirty="0">
                <a:solidFill>
                  <a:srgbClr val="FFFF99"/>
                </a:solidFill>
                <a:latin typeface="Tahoma" panose="020B0604030504040204" pitchFamily="34" charset="0"/>
                <a:ea typeface="华文细黑" panose="02010600040101010101" pitchFamily="2" charset="-122"/>
              </a:rPr>
              <a:t>：从主存储器中取出指令、解释指令和执行指令，即按指令控制计算机各部件工作，并对数据进行处理</a:t>
            </a:r>
          </a:p>
          <a:p>
            <a:pPr marL="0" lvl="0" indent="0" eaLnBrk="1" hangingPunct="1">
              <a:spcBef>
                <a:spcPct val="50000"/>
              </a:spcBef>
              <a:buNone/>
            </a:pPr>
            <a:r>
              <a:rPr lang="zh-CN" altLang="en-US" b="1" dirty="0">
                <a:latin typeface="Tahoma" panose="020B0604030504040204" pitchFamily="34" charset="0"/>
                <a:ea typeface="华文细黑" panose="02010600040101010101" pitchFamily="2" charset="-122"/>
              </a:rPr>
              <a:t>	</a:t>
            </a:r>
            <a:r>
              <a:rPr lang="zh-CN" altLang="en-US" b="1" dirty="0">
                <a:solidFill>
                  <a:srgbClr val="FFFF66"/>
                </a:solidFill>
                <a:latin typeface="Tahoma" panose="020B0604030504040204" pitchFamily="34" charset="0"/>
                <a:ea typeface="华文细黑" panose="02010600040101010101" pitchFamily="2" charset="-122"/>
              </a:rPr>
              <a:t>运算</a:t>
            </a:r>
            <a:r>
              <a:rPr lang="en-US" altLang="zh-CN" b="1" dirty="0">
                <a:solidFill>
                  <a:srgbClr val="FFFF66"/>
                </a:solidFill>
                <a:latin typeface="Tahoma" panose="020B0604030504040204" pitchFamily="34" charset="0"/>
                <a:ea typeface="华文细黑" panose="02010600040101010101" pitchFamily="2" charset="-122"/>
              </a:rPr>
              <a:t>+</a:t>
            </a:r>
            <a:r>
              <a:rPr lang="zh-CN" altLang="en-US" b="1" dirty="0">
                <a:solidFill>
                  <a:srgbClr val="FFFF66"/>
                </a:solidFill>
                <a:latin typeface="Tahoma" panose="020B0604030504040204" pitchFamily="34" charset="0"/>
                <a:ea typeface="华文细黑" panose="02010600040101010101" pitchFamily="2" charset="-122"/>
              </a:rPr>
              <a:t>控制</a:t>
            </a:r>
          </a:p>
          <a:p>
            <a:pPr marL="0" lvl="0" indent="0" eaLnBrk="1" hangingPunct="1">
              <a:spcBef>
                <a:spcPct val="50000"/>
              </a:spcBef>
              <a:buClr>
                <a:srgbClr val="FFFF99"/>
              </a:buClr>
            </a:pPr>
            <a:r>
              <a:rPr lang="zh-CN" altLang="en-US" b="1" dirty="0">
                <a:latin typeface="Tahoma" panose="020B0604030504040204" pitchFamily="34" charset="0"/>
                <a:ea typeface="华文细黑" panose="02010600040101010101" pitchFamily="2" charset="-122"/>
              </a:rPr>
              <a:t>  </a:t>
            </a:r>
            <a:r>
              <a:rPr lang="en-US" altLang="zh-CN" b="1" dirty="0">
                <a:solidFill>
                  <a:srgbClr val="FFFF99"/>
                </a:solidFill>
                <a:latin typeface="Tahoma" panose="020B0604030504040204" pitchFamily="34" charset="0"/>
                <a:ea typeface="华文细黑" panose="02010600040101010101" pitchFamily="2" charset="-122"/>
              </a:rPr>
              <a:t>CPU</a:t>
            </a:r>
            <a:r>
              <a:rPr lang="zh-CN" altLang="en-US" b="1" dirty="0">
                <a:solidFill>
                  <a:srgbClr val="FFFF99"/>
                </a:solidFill>
                <a:latin typeface="Tahoma" panose="020B0604030504040204" pitchFamily="34" charset="0"/>
                <a:ea typeface="华文细黑" panose="02010600040101010101" pitchFamily="2" charset="-122"/>
              </a:rPr>
              <a:t>的</a:t>
            </a:r>
            <a:r>
              <a:rPr lang="zh-CN" altLang="en-US" b="1" dirty="0">
                <a:solidFill>
                  <a:srgbClr val="FF3399"/>
                </a:solidFill>
                <a:latin typeface="Tahoma" panose="020B0604030504040204" pitchFamily="34" charset="0"/>
                <a:ea typeface="华文细黑" panose="02010600040101010101" pitchFamily="2" charset="-122"/>
              </a:rPr>
              <a:t>组成</a:t>
            </a:r>
            <a:r>
              <a:rPr lang="zh-CN" altLang="en-US" b="1" dirty="0">
                <a:latin typeface="Tahoma" panose="020B0604030504040204" pitchFamily="34" charset="0"/>
                <a:ea typeface="华文细黑" panose="02010600040101010101" pitchFamily="2" charset="-122"/>
              </a:rPr>
              <a:t>：</a:t>
            </a:r>
            <a:r>
              <a:rPr lang="en-US" altLang="zh-CN" b="1" dirty="0">
                <a:solidFill>
                  <a:srgbClr val="FFFF99"/>
                </a:solidFill>
                <a:latin typeface="Tahoma" panose="020B0604030504040204" pitchFamily="34" charset="0"/>
                <a:ea typeface="华文细黑" panose="02010600040101010101" pitchFamily="2" charset="-122"/>
              </a:rPr>
              <a:t>ALU</a:t>
            </a:r>
            <a:r>
              <a:rPr lang="zh-CN" altLang="en-US" b="1" dirty="0">
                <a:solidFill>
                  <a:srgbClr val="FFFF99"/>
                </a:solidFill>
                <a:latin typeface="Tahoma" panose="020B0604030504040204" pitchFamily="34" charset="0"/>
                <a:ea typeface="华文细黑" panose="02010600040101010101" pitchFamily="2" charset="-122"/>
              </a:rPr>
              <a:t>（</a:t>
            </a:r>
            <a:r>
              <a:rPr lang="en-US" altLang="zh-CN" b="1" dirty="0">
                <a:solidFill>
                  <a:srgbClr val="FFFF99"/>
                </a:solidFill>
                <a:latin typeface="Tahoma" panose="020B0604030504040204" pitchFamily="34" charset="0"/>
                <a:ea typeface="华文细黑" panose="02010600040101010101" pitchFamily="2" charset="-122"/>
              </a:rPr>
              <a:t>Arithmatic Logic Unit)</a:t>
            </a:r>
            <a:br>
              <a:rPr lang="en-US" altLang="zh-CN" b="1" dirty="0">
                <a:solidFill>
                  <a:srgbClr val="FFFF99"/>
                </a:solidFill>
                <a:latin typeface="Tahoma" panose="020B0604030504040204" pitchFamily="34" charset="0"/>
                <a:ea typeface="华文细黑" panose="02010600040101010101" pitchFamily="2" charset="-122"/>
              </a:rPr>
            </a:br>
            <a:r>
              <a:rPr lang="en-US" altLang="zh-CN" b="1" dirty="0">
                <a:solidFill>
                  <a:srgbClr val="FFFF99"/>
                </a:solidFill>
                <a:latin typeface="Tahoma" panose="020B0604030504040204" pitchFamily="34" charset="0"/>
                <a:ea typeface="华文细黑" panose="02010600040101010101" pitchFamily="2" charset="-122"/>
              </a:rPr>
              <a:t>		</a:t>
            </a:r>
            <a:r>
              <a:rPr lang="zh-CN" altLang="en-US" b="1" dirty="0">
                <a:solidFill>
                  <a:srgbClr val="FFFF99"/>
                </a:solidFill>
                <a:latin typeface="Tahoma" panose="020B0604030504040204" pitchFamily="34" charset="0"/>
                <a:ea typeface="华文细黑" panose="02010600040101010101" pitchFamily="2" charset="-122"/>
              </a:rPr>
              <a:t>控制部件</a:t>
            </a:r>
            <a:br>
              <a:rPr lang="zh-CN" altLang="en-US" b="1" dirty="0">
                <a:solidFill>
                  <a:srgbClr val="FFFF99"/>
                </a:solidFill>
                <a:latin typeface="Tahoma" panose="020B0604030504040204" pitchFamily="34" charset="0"/>
                <a:ea typeface="华文细黑" panose="02010600040101010101" pitchFamily="2" charset="-122"/>
              </a:rPr>
            </a:br>
            <a:r>
              <a:rPr lang="zh-CN" altLang="en-US" b="1" dirty="0">
                <a:solidFill>
                  <a:srgbClr val="FFFF99"/>
                </a:solidFill>
                <a:latin typeface="Tahoma" panose="020B0604030504040204" pitchFamily="34" charset="0"/>
                <a:ea typeface="华文细黑" panose="02010600040101010101" pitchFamily="2" charset="-122"/>
              </a:rPr>
              <a:t>		寄存器</a:t>
            </a:r>
            <a:br>
              <a:rPr lang="zh-CN" altLang="en-US" b="1" dirty="0">
                <a:solidFill>
                  <a:srgbClr val="FFFF99"/>
                </a:solidFill>
                <a:latin typeface="Tahoma" panose="020B0604030504040204" pitchFamily="34" charset="0"/>
                <a:ea typeface="华文细黑" panose="02010600040101010101" pitchFamily="2" charset="-122"/>
              </a:rPr>
            </a:br>
            <a:r>
              <a:rPr lang="zh-CN" altLang="en-US" b="1" dirty="0">
                <a:solidFill>
                  <a:srgbClr val="FFFF99"/>
                </a:solidFill>
                <a:latin typeface="Tahoma" panose="020B0604030504040204" pitchFamily="34" charset="0"/>
                <a:ea typeface="华文细黑" panose="02010600040101010101" pitchFamily="2" charset="-122"/>
              </a:rPr>
              <a:t>		</a:t>
            </a:r>
            <a:r>
              <a:rPr lang="en-US" altLang="zh-CN" b="1" dirty="0">
                <a:solidFill>
                  <a:srgbClr val="FFFF99"/>
                </a:solidFill>
                <a:latin typeface="Tahoma" panose="020B0604030504040204" pitchFamily="34" charset="0"/>
                <a:ea typeface="华文细黑" panose="02010600040101010101" pitchFamily="2" charset="-122"/>
              </a:rPr>
              <a:t>CPU</a:t>
            </a:r>
            <a:r>
              <a:rPr lang="zh-CN" altLang="en-US" b="1" dirty="0">
                <a:solidFill>
                  <a:srgbClr val="FFFF99"/>
                </a:solidFill>
                <a:latin typeface="Tahoma" panose="020B0604030504040204" pitchFamily="34" charset="0"/>
                <a:ea typeface="华文细黑" panose="02010600040101010101" pitchFamily="2" charset="-122"/>
              </a:rPr>
              <a:t>内部数据通路</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p:nvPr/>
        </p:nvSpPr>
        <p:spPr>
          <a:xfrm>
            <a:off x="0" y="838200"/>
            <a:ext cx="8893175" cy="1311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latin typeface="楷体_GB2312" pitchFamily="49" charset="-122"/>
                <a:ea typeface="楷体_GB2312" pitchFamily="49" charset="-122"/>
              </a:rPr>
              <a:t>ALU</a:t>
            </a:r>
            <a:r>
              <a:rPr lang="zh-CN" altLang="en-US" b="1" dirty="0">
                <a:solidFill>
                  <a:srgbClr val="FFFF99"/>
                </a:solidFill>
                <a:latin typeface="楷体_GB2312" pitchFamily="49" charset="-122"/>
                <a:ea typeface="楷体_GB2312" pitchFamily="49" charset="-122"/>
              </a:rPr>
              <a:t>部件</a:t>
            </a:r>
          </a:p>
          <a:p>
            <a:pPr marL="0" lvl="0" indent="0" eaLnBrk="1" hangingPunct="1">
              <a:spcBef>
                <a:spcPct val="50000"/>
              </a:spcBef>
              <a:buNone/>
            </a:pPr>
            <a:r>
              <a:rPr lang="zh-CN" altLang="en-US" b="1" dirty="0">
                <a:solidFill>
                  <a:srgbClr val="FF3399"/>
                </a:solidFill>
                <a:latin typeface="楷体_GB2312" pitchFamily="49" charset="-122"/>
                <a:ea typeface="楷体_GB2312" pitchFamily="49" charset="-122"/>
              </a:rPr>
              <a:t>功能：</a:t>
            </a:r>
            <a:r>
              <a:rPr lang="zh-CN" altLang="en-US" sz="2800" b="1" dirty="0">
                <a:solidFill>
                  <a:srgbClr val="FFFF99"/>
                </a:solidFill>
                <a:latin typeface="楷体_GB2312" pitchFamily="49" charset="-122"/>
                <a:ea typeface="楷体_GB2312" pitchFamily="49" charset="-122"/>
              </a:rPr>
              <a:t>完成各种算术运算、逻辑运算及移位操作。</a:t>
            </a:r>
          </a:p>
        </p:txBody>
      </p:sp>
      <p:grpSp>
        <p:nvGrpSpPr>
          <p:cNvPr id="26627" name="Group 5"/>
          <p:cNvGrpSpPr/>
          <p:nvPr/>
        </p:nvGrpSpPr>
        <p:grpSpPr>
          <a:xfrm>
            <a:off x="395288" y="2349500"/>
            <a:ext cx="2133600" cy="2286000"/>
            <a:chOff x="480" y="1248"/>
            <a:chExt cx="1344" cy="1440"/>
          </a:xfrm>
        </p:grpSpPr>
        <p:grpSp>
          <p:nvGrpSpPr>
            <p:cNvPr id="26638" name="Group 6"/>
            <p:cNvGrpSpPr/>
            <p:nvPr/>
          </p:nvGrpSpPr>
          <p:grpSpPr>
            <a:xfrm>
              <a:off x="480" y="1680"/>
              <a:ext cx="1344" cy="624"/>
              <a:chOff x="480" y="1680"/>
              <a:chExt cx="1344" cy="624"/>
            </a:xfrm>
          </p:grpSpPr>
          <p:sp>
            <p:nvSpPr>
              <p:cNvPr id="26642" name="Line 7"/>
              <p:cNvSpPr/>
              <p:nvPr/>
            </p:nvSpPr>
            <p:spPr>
              <a:xfrm>
                <a:off x="480" y="2304"/>
                <a:ext cx="480" cy="0"/>
              </a:xfrm>
              <a:prstGeom prst="line">
                <a:avLst/>
              </a:prstGeom>
              <a:ln w="9525" cap="flat" cmpd="sng">
                <a:solidFill>
                  <a:srgbClr val="FFCCCC"/>
                </a:solidFill>
                <a:prstDash val="solid"/>
                <a:headEnd type="none" w="med" len="med"/>
                <a:tailEnd type="none" w="med" len="med"/>
              </a:ln>
            </p:spPr>
          </p:sp>
          <p:sp>
            <p:nvSpPr>
              <p:cNvPr id="26643" name="Line 8"/>
              <p:cNvSpPr/>
              <p:nvPr/>
            </p:nvSpPr>
            <p:spPr>
              <a:xfrm>
                <a:off x="1344" y="2304"/>
                <a:ext cx="480" cy="0"/>
              </a:xfrm>
              <a:prstGeom prst="line">
                <a:avLst/>
              </a:prstGeom>
              <a:ln w="9525" cap="flat" cmpd="sng">
                <a:solidFill>
                  <a:srgbClr val="FFCCCC"/>
                </a:solidFill>
                <a:prstDash val="solid"/>
                <a:headEnd type="none" w="med" len="med"/>
                <a:tailEnd type="none" w="med" len="med"/>
              </a:ln>
            </p:spPr>
          </p:sp>
          <p:sp>
            <p:nvSpPr>
              <p:cNvPr id="26644" name="Line 9"/>
              <p:cNvSpPr/>
              <p:nvPr/>
            </p:nvSpPr>
            <p:spPr>
              <a:xfrm>
                <a:off x="864" y="1680"/>
                <a:ext cx="672" cy="0"/>
              </a:xfrm>
              <a:prstGeom prst="line">
                <a:avLst/>
              </a:prstGeom>
              <a:ln w="9525" cap="flat" cmpd="sng">
                <a:solidFill>
                  <a:srgbClr val="FFCCCC"/>
                </a:solidFill>
                <a:prstDash val="solid"/>
                <a:headEnd type="none" w="med" len="med"/>
                <a:tailEnd type="none" w="med" len="med"/>
              </a:ln>
            </p:spPr>
          </p:sp>
          <p:sp>
            <p:nvSpPr>
              <p:cNvPr id="26645" name="Line 10"/>
              <p:cNvSpPr/>
              <p:nvPr/>
            </p:nvSpPr>
            <p:spPr>
              <a:xfrm flipH="1">
                <a:off x="480" y="1680"/>
                <a:ext cx="384" cy="624"/>
              </a:xfrm>
              <a:prstGeom prst="line">
                <a:avLst/>
              </a:prstGeom>
              <a:ln w="9525" cap="flat" cmpd="sng">
                <a:solidFill>
                  <a:srgbClr val="FFCCCC"/>
                </a:solidFill>
                <a:prstDash val="solid"/>
                <a:headEnd type="none" w="med" len="med"/>
                <a:tailEnd type="none" w="med" len="med"/>
              </a:ln>
            </p:spPr>
          </p:sp>
          <p:sp>
            <p:nvSpPr>
              <p:cNvPr id="26646" name="Line 11"/>
              <p:cNvSpPr/>
              <p:nvPr/>
            </p:nvSpPr>
            <p:spPr>
              <a:xfrm>
                <a:off x="1536" y="1680"/>
                <a:ext cx="288" cy="624"/>
              </a:xfrm>
              <a:prstGeom prst="line">
                <a:avLst/>
              </a:prstGeom>
              <a:ln w="9525" cap="flat" cmpd="sng">
                <a:solidFill>
                  <a:srgbClr val="FFCCCC"/>
                </a:solidFill>
                <a:prstDash val="solid"/>
                <a:headEnd type="none" w="med" len="med"/>
                <a:tailEnd type="none" w="med" len="med"/>
              </a:ln>
            </p:spPr>
          </p:sp>
          <p:sp>
            <p:nvSpPr>
              <p:cNvPr id="26647" name="Line 12"/>
              <p:cNvSpPr/>
              <p:nvPr/>
            </p:nvSpPr>
            <p:spPr>
              <a:xfrm flipH="1">
                <a:off x="960" y="2112"/>
                <a:ext cx="192" cy="192"/>
              </a:xfrm>
              <a:prstGeom prst="line">
                <a:avLst/>
              </a:prstGeom>
              <a:ln w="9525" cap="flat" cmpd="sng">
                <a:solidFill>
                  <a:srgbClr val="FFCCCC"/>
                </a:solidFill>
                <a:prstDash val="solid"/>
                <a:headEnd type="none" w="med" len="med"/>
                <a:tailEnd type="none" w="med" len="med"/>
              </a:ln>
            </p:spPr>
          </p:sp>
          <p:sp>
            <p:nvSpPr>
              <p:cNvPr id="26648" name="Line 13"/>
              <p:cNvSpPr/>
              <p:nvPr/>
            </p:nvSpPr>
            <p:spPr>
              <a:xfrm>
                <a:off x="1152" y="2112"/>
                <a:ext cx="192" cy="192"/>
              </a:xfrm>
              <a:prstGeom prst="line">
                <a:avLst/>
              </a:prstGeom>
              <a:ln w="9525" cap="flat" cmpd="sng">
                <a:solidFill>
                  <a:srgbClr val="FFCCCC"/>
                </a:solidFill>
                <a:prstDash val="solid"/>
                <a:headEnd type="none" w="med" len="med"/>
                <a:tailEnd type="none" w="med" len="med"/>
              </a:ln>
            </p:spPr>
          </p:sp>
        </p:grpSp>
        <p:sp>
          <p:nvSpPr>
            <p:cNvPr id="26639" name="Line 14"/>
            <p:cNvSpPr/>
            <p:nvPr/>
          </p:nvSpPr>
          <p:spPr>
            <a:xfrm flipH="1" flipV="1">
              <a:off x="720" y="2304"/>
              <a:ext cx="0" cy="384"/>
            </a:xfrm>
            <a:prstGeom prst="line">
              <a:avLst/>
            </a:prstGeom>
            <a:ln w="9525" cap="flat" cmpd="sng">
              <a:solidFill>
                <a:srgbClr val="FFCCCC"/>
              </a:solidFill>
              <a:prstDash val="solid"/>
              <a:headEnd type="none" w="med" len="med"/>
              <a:tailEnd type="triangle" w="med" len="lg"/>
            </a:ln>
          </p:spPr>
        </p:sp>
        <p:sp>
          <p:nvSpPr>
            <p:cNvPr id="26640" name="Line 15"/>
            <p:cNvSpPr/>
            <p:nvPr/>
          </p:nvSpPr>
          <p:spPr>
            <a:xfrm flipV="1">
              <a:off x="1584" y="2304"/>
              <a:ext cx="0" cy="384"/>
            </a:xfrm>
            <a:prstGeom prst="line">
              <a:avLst/>
            </a:prstGeom>
            <a:ln w="9525" cap="flat" cmpd="sng">
              <a:solidFill>
                <a:srgbClr val="FFCCCC"/>
              </a:solidFill>
              <a:prstDash val="solid"/>
              <a:headEnd type="none" w="med" len="med"/>
              <a:tailEnd type="triangle" w="med" len="lg"/>
            </a:ln>
          </p:spPr>
        </p:sp>
        <p:sp>
          <p:nvSpPr>
            <p:cNvPr id="26641" name="Line 16"/>
            <p:cNvSpPr/>
            <p:nvPr/>
          </p:nvSpPr>
          <p:spPr>
            <a:xfrm flipV="1">
              <a:off x="1200" y="1248"/>
              <a:ext cx="0" cy="432"/>
            </a:xfrm>
            <a:prstGeom prst="line">
              <a:avLst/>
            </a:prstGeom>
            <a:ln w="9525" cap="flat" cmpd="sng">
              <a:solidFill>
                <a:srgbClr val="FFCCCC"/>
              </a:solidFill>
              <a:prstDash val="solid"/>
              <a:headEnd type="none" w="med" len="med"/>
              <a:tailEnd type="triangle" w="med" len="lg"/>
            </a:ln>
          </p:spPr>
        </p:sp>
      </p:grpSp>
      <p:sp>
        <p:nvSpPr>
          <p:cNvPr id="26628" name="Text Box 17"/>
          <p:cNvSpPr txBox="1"/>
          <p:nvPr/>
        </p:nvSpPr>
        <p:spPr>
          <a:xfrm>
            <a:off x="838200" y="4267200"/>
            <a:ext cx="6858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dirty="0">
                <a:solidFill>
                  <a:schemeClr val="bg1"/>
                </a:solidFill>
                <a:latin typeface="Tahoma" panose="020B0604030504040204" pitchFamily="34" charset="0"/>
                <a:ea typeface="华文细黑" panose="02010600040101010101" pitchFamily="2" charset="-122"/>
              </a:rPr>
              <a:t>In 1</a:t>
            </a:r>
          </a:p>
        </p:txBody>
      </p:sp>
      <p:sp>
        <p:nvSpPr>
          <p:cNvPr id="26629" name="Text Box 18"/>
          <p:cNvSpPr txBox="1"/>
          <p:nvPr/>
        </p:nvSpPr>
        <p:spPr>
          <a:xfrm>
            <a:off x="2209800" y="4267200"/>
            <a:ext cx="8382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dirty="0">
                <a:solidFill>
                  <a:schemeClr val="bg1"/>
                </a:solidFill>
                <a:latin typeface="Tahoma" panose="020B0604030504040204" pitchFamily="34" charset="0"/>
                <a:ea typeface="华文细黑" panose="02010600040101010101" pitchFamily="2" charset="-122"/>
              </a:rPr>
              <a:t>In 2</a:t>
            </a:r>
          </a:p>
        </p:txBody>
      </p:sp>
      <p:sp>
        <p:nvSpPr>
          <p:cNvPr id="26630" name="Text Box 19"/>
          <p:cNvSpPr txBox="1"/>
          <p:nvPr/>
        </p:nvSpPr>
        <p:spPr>
          <a:xfrm>
            <a:off x="1690688" y="2197100"/>
            <a:ext cx="7620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dirty="0">
                <a:solidFill>
                  <a:schemeClr val="bg1"/>
                </a:solidFill>
                <a:latin typeface="Tahoma" panose="020B0604030504040204" pitchFamily="34" charset="0"/>
                <a:ea typeface="华文细黑" panose="02010600040101010101" pitchFamily="2" charset="-122"/>
              </a:rPr>
              <a:t>Out</a:t>
            </a:r>
          </a:p>
        </p:txBody>
      </p:sp>
      <p:sp>
        <p:nvSpPr>
          <p:cNvPr id="26631" name="Line 20"/>
          <p:cNvSpPr/>
          <p:nvPr/>
        </p:nvSpPr>
        <p:spPr>
          <a:xfrm flipH="1">
            <a:off x="2224088" y="3340100"/>
            <a:ext cx="1219200" cy="0"/>
          </a:xfrm>
          <a:prstGeom prst="line">
            <a:avLst/>
          </a:prstGeom>
          <a:ln w="9525" cap="flat" cmpd="sng">
            <a:solidFill>
              <a:srgbClr val="FFCCCC"/>
            </a:solidFill>
            <a:prstDash val="solid"/>
            <a:headEnd type="none" w="med" len="med"/>
            <a:tailEnd type="triangle" w="med" len="med"/>
          </a:ln>
        </p:spPr>
      </p:sp>
      <p:sp>
        <p:nvSpPr>
          <p:cNvPr id="26632" name="Line 21"/>
          <p:cNvSpPr/>
          <p:nvPr/>
        </p:nvSpPr>
        <p:spPr>
          <a:xfrm flipH="1">
            <a:off x="2452688" y="3797300"/>
            <a:ext cx="990600" cy="0"/>
          </a:xfrm>
          <a:prstGeom prst="line">
            <a:avLst/>
          </a:prstGeom>
          <a:ln w="9525" cap="flat" cmpd="sng">
            <a:solidFill>
              <a:srgbClr val="FFCCCC"/>
            </a:solidFill>
            <a:prstDash val="solid"/>
            <a:headEnd type="none" w="med" len="med"/>
            <a:tailEnd type="triangle" w="med" len="med"/>
          </a:ln>
        </p:spPr>
      </p:sp>
      <p:sp>
        <p:nvSpPr>
          <p:cNvPr id="26633" name="Text Box 22"/>
          <p:cNvSpPr txBox="1"/>
          <p:nvPr/>
        </p:nvSpPr>
        <p:spPr>
          <a:xfrm>
            <a:off x="3443288" y="3111500"/>
            <a:ext cx="914400" cy="10064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000" dirty="0">
                <a:solidFill>
                  <a:schemeClr val="bg1"/>
                </a:solidFill>
                <a:latin typeface="Tahoma" panose="020B0604030504040204" pitchFamily="34" charset="0"/>
                <a:ea typeface="华文细黑" panose="02010600040101010101" pitchFamily="2" charset="-122"/>
              </a:rPr>
              <a:t>控制信号端</a:t>
            </a:r>
          </a:p>
        </p:txBody>
      </p:sp>
      <p:sp>
        <p:nvSpPr>
          <p:cNvPr id="26634" name="Text Box 23"/>
          <p:cNvSpPr txBox="1"/>
          <p:nvPr/>
        </p:nvSpPr>
        <p:spPr>
          <a:xfrm>
            <a:off x="2833688" y="3111500"/>
            <a:ext cx="228600" cy="7080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000" dirty="0">
                <a:solidFill>
                  <a:schemeClr val="bg1"/>
                </a:solidFill>
                <a:latin typeface="Tahoma" panose="020B0604030504040204" pitchFamily="34" charset="0"/>
                <a:ea typeface="华文细黑" panose="02010600040101010101" pitchFamily="2" charset="-122"/>
              </a:rPr>
              <a:t>..</a:t>
            </a:r>
          </a:p>
        </p:txBody>
      </p:sp>
      <p:sp>
        <p:nvSpPr>
          <p:cNvPr id="26635" name="Text Box 24"/>
          <p:cNvSpPr txBox="1"/>
          <p:nvPr/>
        </p:nvSpPr>
        <p:spPr>
          <a:xfrm>
            <a:off x="4643438" y="2349500"/>
            <a:ext cx="4500562" cy="22288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dirty="0">
                <a:solidFill>
                  <a:srgbClr val="FFFF66"/>
                </a:solidFill>
                <a:latin typeface="Tahoma" panose="020B0604030504040204" pitchFamily="34" charset="0"/>
                <a:ea typeface="华文细黑" panose="02010600040101010101" pitchFamily="2" charset="-122"/>
              </a:rPr>
              <a:t>In</a:t>
            </a:r>
            <a:r>
              <a:rPr lang="zh-CN" altLang="en-US" sz="2800" dirty="0">
                <a:solidFill>
                  <a:srgbClr val="FFFF66"/>
                </a:solidFill>
                <a:latin typeface="Tahoma" panose="020B0604030504040204" pitchFamily="34" charset="0"/>
                <a:ea typeface="华文细黑" panose="02010600040101010101" pitchFamily="2" charset="-122"/>
              </a:rPr>
              <a:t>、</a:t>
            </a:r>
            <a:r>
              <a:rPr lang="en-US" altLang="zh-CN" sz="2800" dirty="0">
                <a:solidFill>
                  <a:srgbClr val="FFFF66"/>
                </a:solidFill>
                <a:latin typeface="Tahoma" panose="020B0604030504040204" pitchFamily="34" charset="0"/>
                <a:ea typeface="华文细黑" panose="02010600040101010101" pitchFamily="2" charset="-122"/>
              </a:rPr>
              <a:t>Out</a:t>
            </a:r>
            <a:r>
              <a:rPr lang="zh-CN" altLang="en-US" sz="2800" dirty="0">
                <a:solidFill>
                  <a:srgbClr val="FFFF66"/>
                </a:solidFill>
                <a:latin typeface="Tahoma" panose="020B0604030504040204" pitchFamily="34" charset="0"/>
                <a:ea typeface="华文细黑" panose="02010600040101010101" pitchFamily="2" charset="-122"/>
              </a:rPr>
              <a:t>的数据宽度与</a:t>
            </a:r>
            <a:r>
              <a:rPr lang="en-US" altLang="zh-CN" sz="2800" dirty="0">
                <a:solidFill>
                  <a:srgbClr val="FFFF66"/>
                </a:solidFill>
                <a:latin typeface="Tahoma" panose="020B0604030504040204" pitchFamily="34" charset="0"/>
                <a:ea typeface="华文细黑" panose="02010600040101010101" pitchFamily="2" charset="-122"/>
              </a:rPr>
              <a:t>ALU</a:t>
            </a:r>
            <a:r>
              <a:rPr lang="zh-CN" altLang="en-US" sz="2800" dirty="0">
                <a:solidFill>
                  <a:srgbClr val="FFFF66"/>
                </a:solidFill>
                <a:latin typeface="Tahoma" panose="020B0604030504040204" pitchFamily="34" charset="0"/>
                <a:ea typeface="华文细黑" panose="02010600040101010101" pitchFamily="2" charset="-122"/>
              </a:rPr>
              <a:t>处理的数据宽度相同</a:t>
            </a:r>
          </a:p>
          <a:p>
            <a:pPr marL="0" lvl="0" indent="0" eaLnBrk="1" hangingPunct="1">
              <a:spcBef>
                <a:spcPct val="50000"/>
              </a:spcBef>
              <a:buNone/>
            </a:pPr>
            <a:r>
              <a:rPr lang="en-US" altLang="zh-CN" sz="2800" dirty="0">
                <a:solidFill>
                  <a:srgbClr val="FFFF66"/>
                </a:solidFill>
                <a:latin typeface="Tahoma" panose="020B0604030504040204" pitchFamily="34" charset="0"/>
                <a:ea typeface="华文细黑" panose="02010600040101010101" pitchFamily="2" charset="-122"/>
              </a:rPr>
              <a:t>PC</a:t>
            </a:r>
            <a:r>
              <a:rPr lang="zh-CN" altLang="en-US" sz="2800" dirty="0">
                <a:solidFill>
                  <a:srgbClr val="FFFF66"/>
                </a:solidFill>
                <a:latin typeface="Tahoma" panose="020B0604030504040204" pitchFamily="34" charset="0"/>
                <a:ea typeface="华文细黑" panose="02010600040101010101" pitchFamily="2" charset="-122"/>
              </a:rPr>
              <a:t>机：</a:t>
            </a:r>
            <a:r>
              <a:rPr lang="en-US" altLang="zh-CN" sz="2800" dirty="0">
                <a:solidFill>
                  <a:srgbClr val="FFFF66"/>
                </a:solidFill>
                <a:latin typeface="Tahoma" panose="020B0604030504040204" pitchFamily="34" charset="0"/>
                <a:ea typeface="华文细黑" panose="02010600040101010101" pitchFamily="2" charset="-122"/>
              </a:rPr>
              <a:t>ALU 16</a:t>
            </a:r>
            <a:r>
              <a:rPr lang="zh-CN" altLang="en-US" sz="2800" dirty="0">
                <a:solidFill>
                  <a:srgbClr val="FFFF66"/>
                </a:solidFill>
                <a:latin typeface="Tahoma" panose="020B0604030504040204" pitchFamily="34" charset="0"/>
                <a:ea typeface="华文细黑" panose="02010600040101010101" pitchFamily="2" charset="-122"/>
              </a:rPr>
              <a:t>位</a:t>
            </a:r>
          </a:p>
          <a:p>
            <a:pPr marL="0" lvl="0" indent="0" eaLnBrk="1" hangingPunct="1">
              <a:spcBef>
                <a:spcPct val="50000"/>
              </a:spcBef>
              <a:buNone/>
            </a:pPr>
            <a:r>
              <a:rPr lang="en-US" altLang="zh-CN" sz="2800" dirty="0">
                <a:solidFill>
                  <a:srgbClr val="FFFF66"/>
                </a:solidFill>
                <a:latin typeface="Tahoma" panose="020B0604030504040204" pitchFamily="34" charset="0"/>
                <a:ea typeface="华文细黑" panose="02010600040101010101" pitchFamily="2" charset="-122"/>
              </a:rPr>
              <a:t>386</a:t>
            </a:r>
            <a:r>
              <a:rPr lang="zh-CN" altLang="en-US" sz="2800" dirty="0">
                <a:solidFill>
                  <a:srgbClr val="FFFF66"/>
                </a:solidFill>
                <a:latin typeface="Tahoma" panose="020B0604030504040204" pitchFamily="34" charset="0"/>
                <a:ea typeface="华文细黑" panose="02010600040101010101" pitchFamily="2" charset="-122"/>
              </a:rPr>
              <a:t>、</a:t>
            </a:r>
            <a:r>
              <a:rPr lang="en-US" altLang="zh-CN" sz="2800" dirty="0">
                <a:solidFill>
                  <a:srgbClr val="FFFF66"/>
                </a:solidFill>
                <a:latin typeface="Tahoma" panose="020B0604030504040204" pitchFamily="34" charset="0"/>
                <a:ea typeface="华文细黑" panose="02010600040101010101" pitchFamily="2" charset="-122"/>
              </a:rPr>
              <a:t>486</a:t>
            </a:r>
            <a:r>
              <a:rPr lang="zh-CN" altLang="en-US" sz="2800" dirty="0">
                <a:solidFill>
                  <a:srgbClr val="FFFF66"/>
                </a:solidFill>
                <a:latin typeface="Tahoma" panose="020B0604030504040204" pitchFamily="34" charset="0"/>
                <a:ea typeface="华文细黑" panose="02010600040101010101" pitchFamily="2" charset="-122"/>
              </a:rPr>
              <a:t>：</a:t>
            </a:r>
            <a:r>
              <a:rPr lang="en-US" altLang="zh-CN" sz="2800" dirty="0">
                <a:solidFill>
                  <a:srgbClr val="FFFF66"/>
                </a:solidFill>
                <a:latin typeface="Tahoma" panose="020B0604030504040204" pitchFamily="34" charset="0"/>
                <a:ea typeface="华文细黑" panose="02010600040101010101" pitchFamily="2" charset="-122"/>
              </a:rPr>
              <a:t>ALU 32</a:t>
            </a:r>
            <a:r>
              <a:rPr lang="zh-CN" altLang="en-US" sz="2800" dirty="0">
                <a:solidFill>
                  <a:srgbClr val="FFFF66"/>
                </a:solidFill>
                <a:latin typeface="Tahoma" panose="020B0604030504040204" pitchFamily="34" charset="0"/>
                <a:ea typeface="华文细黑" panose="02010600040101010101" pitchFamily="2" charset="-122"/>
              </a:rPr>
              <a:t>位</a:t>
            </a:r>
          </a:p>
        </p:txBody>
      </p:sp>
      <p:sp>
        <p:nvSpPr>
          <p:cNvPr id="26636" name="Text Box 25"/>
          <p:cNvSpPr txBox="1"/>
          <p:nvPr/>
        </p:nvSpPr>
        <p:spPr>
          <a:xfrm>
            <a:off x="468313" y="5157788"/>
            <a:ext cx="7620000" cy="11604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800" b="1" dirty="0">
                <a:solidFill>
                  <a:srgbClr val="99FFCC"/>
                </a:solidFill>
                <a:latin typeface="Tahoma" panose="020B0604030504040204" pitchFamily="34" charset="0"/>
                <a:ea typeface="华文细黑" panose="02010600040101010101" pitchFamily="2" charset="-122"/>
              </a:rPr>
              <a:t>例如：一位加法器  </a:t>
            </a:r>
            <a:r>
              <a:rPr lang="en-US" altLang="zh-CN" sz="2800" b="1" dirty="0">
                <a:solidFill>
                  <a:srgbClr val="99FFCC"/>
                </a:solidFill>
                <a:latin typeface="Tahoma" panose="020B0604030504040204" pitchFamily="34" charset="0"/>
                <a:ea typeface="华文细黑" panose="02010600040101010101" pitchFamily="2" charset="-122"/>
              </a:rPr>
              <a:t>In 1</a:t>
            </a:r>
            <a:r>
              <a:rPr lang="zh-CN" altLang="en-US" sz="2800" b="1" dirty="0">
                <a:solidFill>
                  <a:srgbClr val="99FFCC"/>
                </a:solidFill>
                <a:latin typeface="Tahoma" panose="020B0604030504040204" pitchFamily="34" charset="0"/>
                <a:ea typeface="华文细黑" panose="02010600040101010101" pitchFamily="2" charset="-122"/>
              </a:rPr>
              <a:t>、 </a:t>
            </a:r>
            <a:r>
              <a:rPr lang="en-US" altLang="zh-CN" sz="2800" b="1" dirty="0">
                <a:solidFill>
                  <a:srgbClr val="99FFCC"/>
                </a:solidFill>
                <a:latin typeface="Tahoma" panose="020B0604030504040204" pitchFamily="34" charset="0"/>
                <a:ea typeface="华文细黑" panose="02010600040101010101" pitchFamily="2" charset="-122"/>
              </a:rPr>
              <a:t>In 2</a:t>
            </a:r>
            <a:r>
              <a:rPr lang="zh-CN" altLang="en-US" sz="2800" b="1" dirty="0">
                <a:solidFill>
                  <a:srgbClr val="99FFCC"/>
                </a:solidFill>
                <a:latin typeface="Tahoma" panose="020B0604030504040204" pitchFamily="34" charset="0"/>
                <a:ea typeface="华文细黑" panose="02010600040101010101" pitchFamily="2" charset="-122"/>
              </a:rPr>
              <a:t>、 </a:t>
            </a:r>
            <a:r>
              <a:rPr lang="en-US" altLang="zh-CN" sz="2800" b="1" dirty="0">
                <a:solidFill>
                  <a:srgbClr val="99FFCC"/>
                </a:solidFill>
                <a:latin typeface="Tahoma" panose="020B0604030504040204" pitchFamily="34" charset="0"/>
                <a:ea typeface="华文细黑" panose="02010600040101010101" pitchFamily="2" charset="-122"/>
              </a:rPr>
              <a:t>Out</a:t>
            </a:r>
            <a:r>
              <a:rPr lang="zh-CN" altLang="en-US" sz="2800" b="1" dirty="0">
                <a:solidFill>
                  <a:srgbClr val="99FFCC"/>
                </a:solidFill>
                <a:latin typeface="Tahoma" panose="020B0604030504040204" pitchFamily="34" charset="0"/>
                <a:ea typeface="华文细黑" panose="02010600040101010101" pitchFamily="2" charset="-122"/>
              </a:rPr>
              <a:t>：</a:t>
            </a:r>
            <a:r>
              <a:rPr lang="en-US" altLang="zh-CN" sz="2800" b="1" dirty="0">
                <a:solidFill>
                  <a:srgbClr val="99FFCC"/>
                </a:solidFill>
                <a:latin typeface="Tahoma" panose="020B0604030504040204" pitchFamily="34" charset="0"/>
                <a:ea typeface="华文细黑" panose="02010600040101010101" pitchFamily="2" charset="-122"/>
              </a:rPr>
              <a:t>1</a:t>
            </a:r>
            <a:r>
              <a:rPr lang="zh-CN" altLang="en-US" sz="2800" b="1" dirty="0">
                <a:solidFill>
                  <a:srgbClr val="99FFCC"/>
                </a:solidFill>
                <a:latin typeface="Tahoma" panose="020B0604030504040204" pitchFamily="34" charset="0"/>
                <a:ea typeface="华文细黑" panose="02010600040101010101" pitchFamily="2" charset="-122"/>
              </a:rPr>
              <a:t>位</a:t>
            </a:r>
          </a:p>
          <a:p>
            <a:pPr marL="0" lvl="0" indent="0" eaLnBrk="1" hangingPunct="1">
              <a:spcBef>
                <a:spcPct val="50000"/>
              </a:spcBef>
              <a:buNone/>
            </a:pPr>
            <a:r>
              <a:rPr lang="zh-CN" altLang="en-US" sz="2800" b="1" dirty="0">
                <a:solidFill>
                  <a:srgbClr val="99FFCC"/>
                </a:solidFill>
                <a:latin typeface="Tahoma" panose="020B0604030504040204" pitchFamily="34" charset="0"/>
                <a:ea typeface="华文细黑" panose="02010600040101010101" pitchFamily="2" charset="-122"/>
              </a:rPr>
              <a:t>	八位加法器 </a:t>
            </a:r>
            <a:r>
              <a:rPr lang="en-US" altLang="zh-CN" sz="2800" b="1" dirty="0">
                <a:solidFill>
                  <a:srgbClr val="99FFCC"/>
                </a:solidFill>
                <a:latin typeface="Tahoma" panose="020B0604030504040204" pitchFamily="34" charset="0"/>
                <a:ea typeface="华文细黑" panose="02010600040101010101" pitchFamily="2" charset="-122"/>
              </a:rPr>
              <a:t>In 1</a:t>
            </a:r>
            <a:r>
              <a:rPr lang="zh-CN" altLang="en-US" sz="2800" b="1" dirty="0">
                <a:solidFill>
                  <a:srgbClr val="99FFCC"/>
                </a:solidFill>
                <a:latin typeface="Tahoma" panose="020B0604030504040204" pitchFamily="34" charset="0"/>
                <a:ea typeface="华文细黑" panose="02010600040101010101" pitchFamily="2" charset="-122"/>
              </a:rPr>
              <a:t>、 </a:t>
            </a:r>
            <a:r>
              <a:rPr lang="en-US" altLang="zh-CN" sz="2800" b="1" dirty="0">
                <a:solidFill>
                  <a:srgbClr val="99FFCC"/>
                </a:solidFill>
                <a:latin typeface="Tahoma" panose="020B0604030504040204" pitchFamily="34" charset="0"/>
                <a:ea typeface="华文细黑" panose="02010600040101010101" pitchFamily="2" charset="-122"/>
              </a:rPr>
              <a:t>In 2</a:t>
            </a:r>
            <a:r>
              <a:rPr lang="zh-CN" altLang="en-US" sz="2800" b="1" dirty="0">
                <a:solidFill>
                  <a:srgbClr val="99FFCC"/>
                </a:solidFill>
                <a:latin typeface="Tahoma" panose="020B0604030504040204" pitchFamily="34" charset="0"/>
                <a:ea typeface="华文细黑" panose="02010600040101010101" pitchFamily="2" charset="-122"/>
              </a:rPr>
              <a:t>、 </a:t>
            </a:r>
            <a:r>
              <a:rPr lang="en-US" altLang="zh-CN" sz="2800" b="1" dirty="0">
                <a:solidFill>
                  <a:srgbClr val="99FFCC"/>
                </a:solidFill>
                <a:latin typeface="Tahoma" panose="020B0604030504040204" pitchFamily="34" charset="0"/>
                <a:ea typeface="华文细黑" panose="02010600040101010101" pitchFamily="2" charset="-122"/>
              </a:rPr>
              <a:t>Out</a:t>
            </a:r>
            <a:r>
              <a:rPr lang="zh-CN" altLang="en-US" sz="2800" b="1" dirty="0">
                <a:solidFill>
                  <a:srgbClr val="99FFCC"/>
                </a:solidFill>
                <a:latin typeface="Tahoma" panose="020B0604030504040204" pitchFamily="34" charset="0"/>
                <a:ea typeface="华文细黑" panose="02010600040101010101" pitchFamily="2" charset="-122"/>
              </a:rPr>
              <a:t>：</a:t>
            </a:r>
            <a:r>
              <a:rPr lang="en-US" altLang="zh-CN" sz="2800" b="1" dirty="0">
                <a:solidFill>
                  <a:srgbClr val="99FFCC"/>
                </a:solidFill>
                <a:latin typeface="Tahoma" panose="020B0604030504040204" pitchFamily="34" charset="0"/>
                <a:ea typeface="华文细黑" panose="02010600040101010101" pitchFamily="2" charset="-122"/>
              </a:rPr>
              <a:t>8</a:t>
            </a:r>
            <a:r>
              <a:rPr lang="zh-CN" altLang="en-US" sz="2800" b="1" dirty="0">
                <a:solidFill>
                  <a:srgbClr val="99FFCC"/>
                </a:solidFill>
                <a:latin typeface="Tahoma" panose="020B0604030504040204" pitchFamily="34" charset="0"/>
                <a:ea typeface="华文细黑" panose="02010600040101010101" pitchFamily="2" charset="-122"/>
              </a:rPr>
              <a:t>位</a:t>
            </a:r>
          </a:p>
        </p:txBody>
      </p:sp>
      <p:sp>
        <p:nvSpPr>
          <p:cNvPr id="26637" name="Text Box 28"/>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31F7D7F8-B4B6-48F8-AEF8-E0A6E33B290B}"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2</a:t>
            </a:fld>
            <a:endParaRPr kumimoji="1" lang="en-US" altLang="zh-CN" sz="1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6148" name="Rectangle 2"/>
          <p:cNvSpPr>
            <a:spLocks noGrp="1"/>
          </p:cNvSpPr>
          <p:nvPr>
            <p:ph type="title"/>
          </p:nvPr>
        </p:nvSpPr>
        <p:spPr>
          <a:xfrm>
            <a:off x="457200" y="274638"/>
            <a:ext cx="8229600" cy="1143000"/>
          </a:xfrm>
          <a:noFill/>
          <a:ln>
            <a:noFill/>
          </a:ln>
        </p:spPr>
        <p:txBody>
          <a:bodyPr/>
          <a:lstStyle/>
          <a:p>
            <a:pPr eaLnBrk="1" hangingPunct="1"/>
            <a:r>
              <a:rPr lang="zh-CN" altLang="en-US" sz="3600" dirty="0">
                <a:solidFill>
                  <a:srgbClr val="FFFF66"/>
                </a:solidFill>
                <a:ea typeface="隶书" panose="02010509060101010101" pitchFamily="49" charset="-122"/>
              </a:rPr>
              <a:t>教材、参考书与课时安排</a:t>
            </a:r>
          </a:p>
        </p:txBody>
      </p:sp>
      <p:sp>
        <p:nvSpPr>
          <p:cNvPr id="6149" name="Rectangle 3"/>
          <p:cNvSpPr>
            <a:spLocks noGrp="1"/>
          </p:cNvSpPr>
          <p:nvPr>
            <p:ph idx="1"/>
          </p:nvPr>
        </p:nvSpPr>
        <p:spPr>
          <a:xfrm>
            <a:off x="19050" y="981075"/>
            <a:ext cx="8351838" cy="4899025"/>
          </a:xfrm>
        </p:spPr>
        <p:txBody>
          <a:bodyPr vert="horz" wrap="square" lIns="91440" tIns="45720" rIns="91440" bIns="45720" anchor="t" anchorCtr="0"/>
          <a:lstStyle/>
          <a:p>
            <a:pPr lvl="1" eaLnBrk="1" hangingPunct="1">
              <a:lnSpc>
                <a:spcPct val="80000"/>
              </a:lnSpc>
              <a:buFont typeface="MS Gothic" panose="020B0609070205080204" pitchFamily="49" charset="-128"/>
              <a:buChar char="★"/>
            </a:pPr>
            <a:r>
              <a:rPr lang="zh-CN" altLang="en-US" sz="4000" dirty="0">
                <a:solidFill>
                  <a:srgbClr val="FFFF66"/>
                </a:solidFill>
                <a:ea typeface="隶书" panose="02010509060101010101" pitchFamily="49" charset="-122"/>
              </a:rPr>
              <a:t>教材</a:t>
            </a:r>
          </a:p>
          <a:p>
            <a:pPr eaLnBrk="1" hangingPunct="1">
              <a:lnSpc>
                <a:spcPct val="80000"/>
              </a:lnSpc>
              <a:buNone/>
            </a:pPr>
            <a:r>
              <a:rPr lang="zh-CN" altLang="en-US" sz="2800" dirty="0">
                <a:solidFill>
                  <a:schemeClr val="bg1"/>
                </a:solidFill>
                <a:latin typeface="宋体" panose="02010600030101010101" pitchFamily="2" charset="-122"/>
              </a:rPr>
              <a:t>		</a:t>
            </a:r>
            <a:r>
              <a:rPr lang="en-US" altLang="zh-CN" sz="2400" dirty="0">
                <a:solidFill>
                  <a:schemeClr val="bg1"/>
                </a:solidFill>
                <a:latin typeface="宋体" panose="02010600030101010101" pitchFamily="2" charset="-122"/>
              </a:rPr>
              <a:t>《</a:t>
            </a:r>
            <a:r>
              <a:rPr lang="zh-CN" altLang="en-US" sz="2400" dirty="0">
                <a:solidFill>
                  <a:schemeClr val="bg1"/>
                </a:solidFill>
                <a:latin typeface="宋体" panose="02010600030101010101" pitchFamily="2" charset="-122"/>
              </a:rPr>
              <a:t>计算机组成原理与汇编语言程序设计（第</a:t>
            </a:r>
            <a:r>
              <a:rPr lang="en-US" altLang="zh-CN" sz="2400" dirty="0">
                <a:solidFill>
                  <a:schemeClr val="bg1"/>
                </a:solidFill>
                <a:latin typeface="宋体" panose="02010600030101010101" pitchFamily="2" charset="-122"/>
              </a:rPr>
              <a:t>4</a:t>
            </a:r>
            <a:r>
              <a:rPr lang="zh-CN" altLang="en-US" sz="2400" dirty="0">
                <a:solidFill>
                  <a:schemeClr val="bg1"/>
                </a:solidFill>
                <a:latin typeface="宋体" panose="02010600030101010101" pitchFamily="2" charset="-122"/>
              </a:rPr>
              <a:t>版）</a:t>
            </a:r>
            <a:r>
              <a:rPr lang="en-US" altLang="zh-CN" sz="2400" dirty="0">
                <a:solidFill>
                  <a:schemeClr val="bg1"/>
                </a:solidFill>
                <a:latin typeface="宋体" panose="02010600030101010101" pitchFamily="2" charset="-122"/>
              </a:rPr>
              <a:t>》</a:t>
            </a:r>
          </a:p>
          <a:p>
            <a:pPr eaLnBrk="1" hangingPunct="1">
              <a:lnSpc>
                <a:spcPct val="80000"/>
              </a:lnSpc>
              <a:buNone/>
            </a:pPr>
            <a:r>
              <a:rPr lang="en-US" altLang="zh-CN" sz="2400" dirty="0">
                <a:solidFill>
                  <a:schemeClr val="bg1"/>
                </a:solidFill>
                <a:latin typeface="宋体" panose="02010600030101010101" pitchFamily="2" charset="-122"/>
              </a:rPr>
              <a:t>			</a:t>
            </a:r>
            <a:r>
              <a:rPr lang="zh-CN" altLang="en-US" sz="2400" dirty="0">
                <a:solidFill>
                  <a:schemeClr val="bg1"/>
                </a:solidFill>
                <a:latin typeface="宋体" panose="02010600030101010101" pitchFamily="2" charset="-122"/>
              </a:rPr>
              <a:t>徐洁主编  	电子工业出版社</a:t>
            </a:r>
            <a:endParaRPr lang="zh-CN" altLang="en-US" sz="2400" dirty="0">
              <a:solidFill>
                <a:schemeClr val="bg1"/>
              </a:solidFill>
            </a:endParaRPr>
          </a:p>
          <a:p>
            <a:pPr lvl="1" eaLnBrk="1" hangingPunct="1">
              <a:lnSpc>
                <a:spcPct val="80000"/>
              </a:lnSpc>
              <a:buFont typeface="MS Gothic" panose="020B0609070205080204" pitchFamily="49" charset="-128"/>
              <a:buChar char="★"/>
            </a:pPr>
            <a:r>
              <a:rPr lang="zh-CN" altLang="en-US" sz="4000" dirty="0">
                <a:solidFill>
                  <a:srgbClr val="FFFF66"/>
                </a:solidFill>
                <a:ea typeface="隶书" panose="02010509060101010101" pitchFamily="49" charset="-122"/>
              </a:rPr>
              <a:t>参考书</a:t>
            </a:r>
            <a:endParaRPr lang="zh-CN" altLang="zh-CN" sz="4000" dirty="0">
              <a:solidFill>
                <a:srgbClr val="FFFF66"/>
              </a:solidFill>
              <a:ea typeface="隶书" panose="02010509060101010101" pitchFamily="49" charset="-122"/>
            </a:endParaRPr>
          </a:p>
          <a:p>
            <a:pPr lvl="2" eaLnBrk="1" hangingPunct="1">
              <a:lnSpc>
                <a:spcPct val="80000"/>
              </a:lnSpc>
              <a:buNone/>
            </a:pPr>
            <a:r>
              <a:rPr lang="zh-CN" altLang="zh-CN" dirty="0">
                <a:solidFill>
                  <a:schemeClr val="bg1"/>
                </a:solidFill>
              </a:rPr>
              <a:t>《</a:t>
            </a:r>
            <a:r>
              <a:rPr lang="zh-CN" altLang="en-US" dirty="0">
                <a:solidFill>
                  <a:schemeClr val="bg1"/>
                </a:solidFill>
              </a:rPr>
              <a:t>计算机组成与结构</a:t>
            </a:r>
            <a:r>
              <a:rPr lang="zh-CN" altLang="zh-CN" dirty="0">
                <a:solidFill>
                  <a:schemeClr val="bg1"/>
                </a:solidFill>
              </a:rPr>
              <a:t>》</a:t>
            </a:r>
            <a:r>
              <a:rPr lang="zh-CN" altLang="en-US" dirty="0">
                <a:solidFill>
                  <a:schemeClr val="bg1"/>
                </a:solidFill>
              </a:rPr>
              <a:t>王爱英 主编</a:t>
            </a:r>
            <a:r>
              <a:rPr lang="zh-CN" altLang="zh-CN" dirty="0">
                <a:solidFill>
                  <a:schemeClr val="bg1"/>
                </a:solidFill>
              </a:rPr>
              <a:t>/</a:t>
            </a:r>
            <a:r>
              <a:rPr lang="en-US" altLang="zh-CN" dirty="0">
                <a:solidFill>
                  <a:schemeClr val="bg1"/>
                </a:solidFill>
              </a:rPr>
              <a:t> </a:t>
            </a:r>
            <a:r>
              <a:rPr lang="zh-CN" altLang="en-US" dirty="0">
                <a:solidFill>
                  <a:schemeClr val="bg1"/>
                </a:solidFill>
              </a:rPr>
              <a:t>清华大学</a:t>
            </a:r>
            <a:r>
              <a:rPr lang="zh-CN" altLang="zh-CN" dirty="0">
                <a:solidFill>
                  <a:schemeClr val="bg1"/>
                </a:solidFill>
              </a:rPr>
              <a:t>出版社</a:t>
            </a:r>
          </a:p>
          <a:p>
            <a:pPr lvl="2" eaLnBrk="1" hangingPunct="1">
              <a:lnSpc>
                <a:spcPct val="80000"/>
              </a:lnSpc>
              <a:buNone/>
            </a:pPr>
            <a:r>
              <a:rPr lang="zh-CN" altLang="zh-CN" dirty="0">
                <a:solidFill>
                  <a:schemeClr val="bg1"/>
                </a:solidFill>
              </a:rPr>
              <a:t>《</a:t>
            </a:r>
            <a:r>
              <a:rPr lang="en-US" altLang="zh-CN" dirty="0">
                <a:solidFill>
                  <a:schemeClr val="bg1"/>
                </a:solidFill>
              </a:rPr>
              <a:t>80x86</a:t>
            </a:r>
            <a:r>
              <a:rPr lang="zh-CN" altLang="en-US" dirty="0">
                <a:solidFill>
                  <a:schemeClr val="bg1"/>
                </a:solidFill>
              </a:rPr>
              <a:t>汇编语言程序设计</a:t>
            </a:r>
            <a:r>
              <a:rPr lang="zh-CN" altLang="zh-CN" dirty="0">
                <a:solidFill>
                  <a:schemeClr val="bg1"/>
                </a:solidFill>
              </a:rPr>
              <a:t>》</a:t>
            </a:r>
            <a:r>
              <a:rPr lang="zh-CN" altLang="en-US" dirty="0">
                <a:solidFill>
                  <a:schemeClr val="bg1"/>
                </a:solidFill>
              </a:rPr>
              <a:t>沈美明 温冬蝉 主编</a:t>
            </a:r>
            <a:r>
              <a:rPr lang="zh-CN" altLang="zh-CN" dirty="0">
                <a:solidFill>
                  <a:schemeClr val="bg1"/>
                </a:solidFill>
              </a:rPr>
              <a:t>/</a:t>
            </a:r>
            <a:r>
              <a:rPr lang="en-US" altLang="zh-CN" dirty="0">
                <a:solidFill>
                  <a:schemeClr val="bg1"/>
                </a:solidFill>
              </a:rPr>
              <a:t> </a:t>
            </a:r>
            <a:r>
              <a:rPr lang="zh-CN" altLang="en-US" dirty="0">
                <a:solidFill>
                  <a:schemeClr val="bg1"/>
                </a:solidFill>
              </a:rPr>
              <a:t>清华大学出版社</a:t>
            </a:r>
            <a:endParaRPr lang="zh-CN" altLang="zh-CN" dirty="0">
              <a:solidFill>
                <a:schemeClr val="bg1"/>
              </a:solidFill>
            </a:endParaRPr>
          </a:p>
          <a:p>
            <a:pPr lvl="2" eaLnBrk="1" hangingPunct="1">
              <a:lnSpc>
                <a:spcPct val="80000"/>
              </a:lnSpc>
              <a:buNone/>
            </a:pPr>
            <a:r>
              <a:rPr lang="zh-CN" altLang="en-US" dirty="0">
                <a:gradFill>
                  <a:gsLst>
                    <a:gs pos="0">
                      <a:srgbClr val="9EE256"/>
                    </a:gs>
                    <a:gs pos="100000">
                      <a:srgbClr val="52762D"/>
                    </a:gs>
                  </a:gsLst>
                  <a:lin scaled="0"/>
                </a:gradFill>
              </a:rPr>
              <a:t>计算机科学与技术</a:t>
            </a:r>
            <a:r>
              <a:rPr lang="en-US" altLang="zh-CN" dirty="0">
                <a:gradFill>
                  <a:gsLst>
                    <a:gs pos="0">
                      <a:srgbClr val="9EE256"/>
                    </a:gs>
                    <a:gs pos="100000">
                      <a:srgbClr val="52762D"/>
                    </a:gs>
                  </a:gsLst>
                  <a:lin scaled="0"/>
                </a:gradFill>
              </a:rPr>
              <a:t>  408</a:t>
            </a:r>
            <a:r>
              <a:rPr lang="zh-CN" altLang="en-US" b="1" dirty="0">
                <a:gradFill>
                  <a:gsLst>
                    <a:gs pos="0">
                      <a:srgbClr val="9EE256"/>
                    </a:gs>
                    <a:gs pos="100000">
                      <a:srgbClr val="52762D"/>
                    </a:gs>
                  </a:gsLst>
                  <a:lin scaled="0"/>
                </a:gradFill>
              </a:rPr>
              <a:t>考研统考 </a:t>
            </a:r>
          </a:p>
          <a:p>
            <a:pPr lvl="2" eaLnBrk="1" hangingPunct="1">
              <a:lnSpc>
                <a:spcPct val="80000"/>
              </a:lnSpc>
              <a:buNone/>
            </a:pPr>
            <a:r>
              <a:rPr lang="en-US" altLang="zh-CN" dirty="0">
                <a:solidFill>
                  <a:schemeClr val="bg1"/>
                </a:solidFill>
              </a:rPr>
              <a:t>《</a:t>
            </a:r>
            <a:r>
              <a:rPr lang="zh-CN" altLang="en-US" dirty="0">
                <a:solidFill>
                  <a:schemeClr val="bg1"/>
                </a:solidFill>
              </a:rPr>
              <a:t>计算机组成原理</a:t>
            </a:r>
            <a:r>
              <a:rPr lang="en-US" altLang="zh-CN" dirty="0">
                <a:solidFill>
                  <a:schemeClr val="bg1"/>
                </a:solidFill>
              </a:rPr>
              <a:t>》</a:t>
            </a:r>
            <a:r>
              <a:rPr lang="zh-CN" altLang="en-US" dirty="0">
                <a:solidFill>
                  <a:schemeClr val="bg1"/>
                </a:solidFill>
              </a:rPr>
              <a:t>相关资料</a:t>
            </a:r>
            <a:endParaRPr lang="en-US" altLang="zh-CN" dirty="0">
              <a:solidFill>
                <a:schemeClr val="bg1"/>
              </a:solidFill>
            </a:endParaRPr>
          </a:p>
          <a:p>
            <a:pPr lvl="2" eaLnBrk="1" hangingPunct="1">
              <a:lnSpc>
                <a:spcPct val="80000"/>
              </a:lnSpc>
              <a:buNone/>
            </a:pPr>
            <a:r>
              <a:rPr lang="zh-CN" altLang="en-US" sz="3600" dirty="0">
                <a:solidFill>
                  <a:srgbClr val="FFFF66"/>
                </a:solidFill>
                <a:ea typeface="隶书" panose="02010509060101010101" pitchFamily="49" charset="-122"/>
              </a:rPr>
              <a:t>课时安排</a:t>
            </a:r>
          </a:p>
          <a:p>
            <a:pPr lvl="2" eaLnBrk="1" hangingPunct="1">
              <a:lnSpc>
                <a:spcPct val="80000"/>
              </a:lnSpc>
              <a:buNone/>
            </a:pPr>
            <a:r>
              <a:rPr lang="zh-CN" altLang="en-US" dirty="0">
                <a:solidFill>
                  <a:schemeClr val="bg1"/>
                </a:solidFill>
              </a:rPr>
              <a:t>授课：</a:t>
            </a:r>
            <a:r>
              <a:rPr lang="en-US" altLang="zh-CN" dirty="0">
                <a:solidFill>
                  <a:schemeClr val="bg1"/>
                </a:solidFill>
              </a:rPr>
              <a:t>64</a:t>
            </a:r>
            <a:r>
              <a:rPr lang="zh-CN" altLang="en-US" dirty="0">
                <a:solidFill>
                  <a:schemeClr val="bg1"/>
                </a:solidFill>
              </a:rPr>
              <a:t>学时；</a:t>
            </a:r>
          </a:p>
          <a:p>
            <a:pPr lvl="2" eaLnBrk="1" hangingPunct="1">
              <a:lnSpc>
                <a:spcPct val="80000"/>
              </a:lnSpc>
              <a:buNone/>
            </a:pPr>
            <a:r>
              <a:rPr lang="zh-CN" altLang="en-US" dirty="0">
                <a:solidFill>
                  <a:schemeClr val="bg1"/>
                </a:solidFill>
              </a:rPr>
              <a:t>实验、上机：</a:t>
            </a:r>
            <a:r>
              <a:rPr lang="en-US" altLang="zh-CN" dirty="0">
                <a:solidFill>
                  <a:schemeClr val="bg1"/>
                </a:solidFill>
              </a:rPr>
              <a:t>16</a:t>
            </a:r>
            <a:r>
              <a:rPr lang="zh-CN" altLang="en-US" dirty="0">
                <a:solidFill>
                  <a:schemeClr val="bg1"/>
                </a:solidFill>
              </a:rPr>
              <a:t>学时</a:t>
            </a:r>
          </a:p>
          <a:p>
            <a:pPr eaLnBrk="1" hangingPunct="1">
              <a:lnSpc>
                <a:spcPct val="80000"/>
              </a:lnSpc>
              <a:buNone/>
            </a:pPr>
            <a:endParaRPr lang="en-US" altLang="zh-CN" dirty="0">
              <a:solidFill>
                <a:schemeClr val="bg1"/>
              </a:solidFill>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4"/>
          <p:cNvSpPr txBox="1"/>
          <p:nvPr/>
        </p:nvSpPr>
        <p:spPr>
          <a:xfrm>
            <a:off x="0" y="838200"/>
            <a:ext cx="9144000" cy="17986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FFFF99"/>
                </a:solidFill>
                <a:latin typeface="楷体_GB2312" pitchFamily="49" charset="-122"/>
                <a:ea typeface="楷体_GB2312" pitchFamily="49" charset="-122"/>
              </a:rPr>
              <a:t>二、寄存器  </a:t>
            </a:r>
          </a:p>
          <a:p>
            <a:pPr marL="0" lvl="0" indent="0" eaLnBrk="1" hangingPunct="1">
              <a:spcBef>
                <a:spcPct val="50000"/>
              </a:spcBef>
            </a:pPr>
            <a:r>
              <a:rPr lang="zh-CN" altLang="en-US" b="1" dirty="0">
                <a:solidFill>
                  <a:srgbClr val="FFFF99"/>
                </a:solidFill>
                <a:latin typeface="楷体_GB2312" pitchFamily="49" charset="-122"/>
                <a:ea typeface="楷体_GB2312" pitchFamily="49" charset="-122"/>
              </a:rPr>
              <a:t>  通用寄存器组：用来保存参与运算的操作数和中间结果</a:t>
            </a:r>
          </a:p>
        </p:txBody>
      </p:sp>
      <p:sp>
        <p:nvSpPr>
          <p:cNvPr id="28675" name="Text Box 5"/>
          <p:cNvSpPr txBox="1"/>
          <p:nvPr/>
        </p:nvSpPr>
        <p:spPr>
          <a:xfrm>
            <a:off x="0" y="2924175"/>
            <a:ext cx="9144000" cy="27733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eaLnBrk="1" hangingPunct="1">
              <a:spcBef>
                <a:spcPct val="50000"/>
              </a:spcBef>
              <a:buClr>
                <a:srgbClr val="FF3399"/>
              </a:buClr>
              <a:buAutoNum type="arabicParenR"/>
            </a:pPr>
            <a:r>
              <a:rPr lang="zh-CN" altLang="en-US" b="1" dirty="0">
                <a:solidFill>
                  <a:srgbClr val="FF7C80"/>
                </a:solidFill>
                <a:latin typeface="Tahoma" panose="020B0604030504040204" pitchFamily="34" charset="0"/>
                <a:ea typeface="华文细黑" panose="02010600040101010101" pitchFamily="2" charset="-122"/>
              </a:rPr>
              <a:t>通用寄存器：</a:t>
            </a:r>
            <a:r>
              <a:rPr lang="zh-CN" altLang="en-US" b="1" dirty="0">
                <a:solidFill>
                  <a:srgbClr val="FFFF99"/>
                </a:solidFill>
                <a:latin typeface="Tahoma" panose="020B0604030504040204" pitchFamily="34" charset="0"/>
                <a:ea typeface="华文细黑" panose="02010600040101010101" pitchFamily="2" charset="-122"/>
              </a:rPr>
              <a:t>越多，</a:t>
            </a:r>
            <a:r>
              <a:rPr lang="en-US" altLang="zh-CN" b="1" dirty="0">
                <a:solidFill>
                  <a:srgbClr val="FFFF99"/>
                </a:solidFill>
                <a:ea typeface="华文细黑" panose="02010600040101010101" pitchFamily="2" charset="-122"/>
              </a:rPr>
              <a:t>CPU</a:t>
            </a:r>
            <a:r>
              <a:rPr lang="zh-CN" altLang="en-US" b="1" dirty="0">
                <a:solidFill>
                  <a:srgbClr val="FFFF99"/>
                </a:solidFill>
                <a:latin typeface="Tahoma" panose="020B0604030504040204" pitchFamily="34" charset="0"/>
                <a:ea typeface="华文细黑" panose="02010600040101010101" pitchFamily="2" charset="-122"/>
              </a:rPr>
              <a:t>暂存数据能力越强，减少访问</a:t>
            </a:r>
            <a:r>
              <a:rPr lang="en-US" altLang="zh-CN" b="1" dirty="0">
                <a:solidFill>
                  <a:srgbClr val="FFFF99"/>
                </a:solidFill>
                <a:ea typeface="华文细黑" panose="02010600040101010101" pitchFamily="2" charset="-122"/>
              </a:rPr>
              <a:t>Memory</a:t>
            </a:r>
            <a:r>
              <a:rPr lang="zh-CN" altLang="en-US" b="1" dirty="0">
                <a:solidFill>
                  <a:srgbClr val="FFFF99"/>
                </a:solidFill>
                <a:latin typeface="Tahoma" panose="020B0604030504040204" pitchFamily="34" charset="0"/>
                <a:ea typeface="华文细黑" panose="02010600040101010101" pitchFamily="2" charset="-122"/>
              </a:rPr>
              <a:t>次数，速度提高</a:t>
            </a:r>
            <a:br>
              <a:rPr lang="zh-CN" altLang="en-US" b="1" dirty="0">
                <a:solidFill>
                  <a:srgbClr val="FFFF99"/>
                </a:solidFill>
                <a:latin typeface="Tahoma" panose="020B0604030504040204" pitchFamily="34" charset="0"/>
                <a:ea typeface="华文细黑" panose="02010600040101010101" pitchFamily="2" charset="-122"/>
              </a:rPr>
            </a:br>
            <a:r>
              <a:rPr lang="zh-CN" altLang="en-US" b="1" dirty="0">
                <a:solidFill>
                  <a:srgbClr val="FFFF99"/>
                </a:solidFill>
                <a:latin typeface="Tahoma" panose="020B0604030504040204" pitchFamily="34" charset="0"/>
                <a:ea typeface="华文细黑" panose="02010600040101010101" pitchFamily="2" charset="-122"/>
              </a:rPr>
              <a:t> </a:t>
            </a:r>
            <a:r>
              <a:rPr lang="en-US" altLang="zh-CN" b="1" dirty="0">
                <a:solidFill>
                  <a:srgbClr val="FFFF99"/>
                </a:solidFill>
                <a:ea typeface="华文细黑" panose="02010600040101010101" pitchFamily="2" charset="-122"/>
              </a:rPr>
              <a:t>8086</a:t>
            </a:r>
            <a:r>
              <a:rPr lang="zh-CN" altLang="en-US" b="1" dirty="0">
                <a:solidFill>
                  <a:srgbClr val="FFFF99"/>
                </a:solidFill>
                <a:ea typeface="华文细黑" panose="02010600040101010101" pitchFamily="2" charset="-122"/>
              </a:rPr>
              <a:t>：</a:t>
            </a:r>
            <a:r>
              <a:rPr lang="en-US" altLang="zh-CN" b="1" dirty="0">
                <a:solidFill>
                  <a:srgbClr val="FFFF99"/>
                </a:solidFill>
                <a:ea typeface="华文细黑" panose="02010600040101010101" pitchFamily="2" charset="-122"/>
              </a:rPr>
              <a:t>AX</a:t>
            </a:r>
            <a:r>
              <a:rPr lang="zh-CN" altLang="en-US" b="1" dirty="0">
                <a:solidFill>
                  <a:srgbClr val="FFFF99"/>
                </a:solidFill>
                <a:ea typeface="华文细黑" panose="02010600040101010101" pitchFamily="2" charset="-122"/>
              </a:rPr>
              <a:t>（</a:t>
            </a:r>
            <a:r>
              <a:rPr lang="en-US" altLang="zh-CN" b="1" dirty="0">
                <a:solidFill>
                  <a:srgbClr val="FFFF99"/>
                </a:solidFill>
                <a:ea typeface="华文细黑" panose="02010600040101010101" pitchFamily="2" charset="-122"/>
              </a:rPr>
              <a:t>AH</a:t>
            </a:r>
            <a:r>
              <a:rPr lang="zh-CN" altLang="en-US" b="1" dirty="0">
                <a:solidFill>
                  <a:srgbClr val="FFFF99"/>
                </a:solidFill>
                <a:ea typeface="华文细黑" panose="02010600040101010101" pitchFamily="2" charset="-122"/>
              </a:rPr>
              <a:t>，</a:t>
            </a:r>
            <a:r>
              <a:rPr lang="en-US" altLang="zh-CN" b="1" dirty="0">
                <a:solidFill>
                  <a:srgbClr val="FFFF99"/>
                </a:solidFill>
                <a:ea typeface="华文细黑" panose="02010600040101010101" pitchFamily="2" charset="-122"/>
              </a:rPr>
              <a:t>AL</a:t>
            </a:r>
            <a:r>
              <a:rPr lang="zh-CN" altLang="en-US" b="1" dirty="0">
                <a:solidFill>
                  <a:srgbClr val="FFFF99"/>
                </a:solidFill>
                <a:ea typeface="华文细黑" panose="02010600040101010101" pitchFamily="2" charset="-122"/>
              </a:rPr>
              <a:t>）</a:t>
            </a:r>
            <a:r>
              <a:rPr lang="en-US" altLang="zh-CN" b="1" dirty="0">
                <a:solidFill>
                  <a:srgbClr val="FFFF99"/>
                </a:solidFill>
                <a:ea typeface="华文细黑" panose="02010600040101010101" pitchFamily="2" charset="-122"/>
              </a:rPr>
              <a:t>BX</a:t>
            </a:r>
            <a:r>
              <a:rPr lang="zh-CN" altLang="en-US" b="1" dirty="0">
                <a:solidFill>
                  <a:srgbClr val="FFFF99"/>
                </a:solidFill>
                <a:ea typeface="华文细黑" panose="02010600040101010101" pitchFamily="2" charset="-122"/>
              </a:rPr>
              <a:t>，</a:t>
            </a:r>
            <a:r>
              <a:rPr lang="en-US" altLang="zh-CN" b="1" dirty="0">
                <a:solidFill>
                  <a:srgbClr val="FFFF99"/>
                </a:solidFill>
                <a:ea typeface="华文细黑" panose="02010600040101010101" pitchFamily="2" charset="-122"/>
              </a:rPr>
              <a:t>CX</a:t>
            </a:r>
            <a:r>
              <a:rPr lang="zh-CN" altLang="en-US" b="1" dirty="0">
                <a:solidFill>
                  <a:srgbClr val="FFFF99"/>
                </a:solidFill>
                <a:ea typeface="华文细黑" panose="02010600040101010101" pitchFamily="2" charset="-122"/>
              </a:rPr>
              <a:t>，</a:t>
            </a:r>
            <a:r>
              <a:rPr lang="en-US" altLang="zh-CN" b="1" dirty="0">
                <a:solidFill>
                  <a:srgbClr val="FFFF99"/>
                </a:solidFill>
                <a:ea typeface="华文细黑" panose="02010600040101010101" pitchFamily="2" charset="-122"/>
              </a:rPr>
              <a:t>DX</a:t>
            </a:r>
            <a:r>
              <a:rPr lang="zh-CN" altLang="en-US" b="1" dirty="0">
                <a:solidFill>
                  <a:srgbClr val="FFFF99"/>
                </a:solidFill>
                <a:latin typeface="Tahoma" panose="020B0604030504040204" pitchFamily="34" charset="0"/>
                <a:ea typeface="华文细黑" panose="02010600040101010101" pitchFamily="2" charset="-122"/>
              </a:rPr>
              <a:t>，有地址，有多种用途</a:t>
            </a:r>
          </a:p>
          <a:p>
            <a:pPr marL="457200" lvl="0" indent="-457200" eaLnBrk="1" hangingPunct="1">
              <a:spcBef>
                <a:spcPct val="50000"/>
              </a:spcBef>
              <a:buClr>
                <a:srgbClr val="FF3399"/>
              </a:buClr>
              <a:buAutoNum type="arabicParenR"/>
            </a:pPr>
            <a:r>
              <a:rPr lang="zh-CN" altLang="en-US" b="1" dirty="0">
                <a:solidFill>
                  <a:srgbClr val="FF7C80"/>
                </a:solidFill>
                <a:latin typeface="Tahoma" panose="020B0604030504040204" pitchFamily="34" charset="0"/>
                <a:ea typeface="华文细黑" panose="02010600040101010101" pitchFamily="2" charset="-122"/>
              </a:rPr>
              <a:t>暂存器：</a:t>
            </a:r>
            <a:r>
              <a:rPr lang="zh-CN" altLang="en-US" b="1" dirty="0">
                <a:solidFill>
                  <a:srgbClr val="FFFF99"/>
                </a:solidFill>
                <a:latin typeface="Tahoma" panose="020B0604030504040204" pitchFamily="34" charset="0"/>
                <a:ea typeface="华文细黑" panose="02010600040101010101" pitchFamily="2" charset="-122"/>
              </a:rPr>
              <a:t>无寄存器号，不能直接访问</a:t>
            </a:r>
          </a:p>
        </p:txBody>
      </p:sp>
      <p:sp>
        <p:nvSpPr>
          <p:cNvPr id="28676" name="Text Box 8"/>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p:nvPr/>
        </p:nvSpPr>
        <p:spPr>
          <a:xfrm>
            <a:off x="0" y="838200"/>
            <a:ext cx="9144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FF99"/>
                </a:solidFill>
                <a:latin typeface="楷体_GB2312" pitchFamily="49" charset="-122"/>
                <a:ea typeface="楷体_GB2312" pitchFamily="49" charset="-122"/>
              </a:rPr>
              <a:t>  </a:t>
            </a:r>
            <a:r>
              <a:rPr lang="zh-CN" altLang="en-US" sz="3600" b="1" dirty="0">
                <a:solidFill>
                  <a:srgbClr val="FFFF99"/>
                </a:solidFill>
                <a:latin typeface="楷体_GB2312" pitchFamily="49" charset="-122"/>
                <a:ea typeface="楷体_GB2312" pitchFamily="49" charset="-122"/>
              </a:rPr>
              <a:t>控制寄存器：存放控制信息</a:t>
            </a:r>
          </a:p>
        </p:txBody>
      </p:sp>
      <p:sp>
        <p:nvSpPr>
          <p:cNvPr id="30723" name="Text Box 3"/>
          <p:cNvSpPr txBox="1"/>
          <p:nvPr/>
        </p:nvSpPr>
        <p:spPr>
          <a:xfrm>
            <a:off x="0" y="1916113"/>
            <a:ext cx="9144000" cy="39925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eaLnBrk="1" hangingPunct="1">
              <a:spcBef>
                <a:spcPct val="50000"/>
              </a:spcBef>
              <a:buClr>
                <a:srgbClr val="FF3399"/>
              </a:buClr>
              <a:buAutoNum type="arabicParenR"/>
            </a:pPr>
            <a:r>
              <a:rPr lang="zh-CN" altLang="en-US" b="1" dirty="0">
                <a:solidFill>
                  <a:srgbClr val="FF7C80"/>
                </a:solidFill>
                <a:latin typeface="Tahoma" panose="020B0604030504040204" pitchFamily="34" charset="0"/>
                <a:ea typeface="华文细黑" panose="02010600040101010101" pitchFamily="2" charset="-122"/>
              </a:rPr>
              <a:t>指令寄存器</a:t>
            </a:r>
            <a:r>
              <a:rPr lang="en-US" altLang="zh-CN" b="1" dirty="0">
                <a:solidFill>
                  <a:srgbClr val="FF7C80"/>
                </a:solidFill>
                <a:latin typeface="Tahoma" panose="020B0604030504040204" pitchFamily="34" charset="0"/>
                <a:ea typeface="华文细黑" panose="02010600040101010101" pitchFamily="2" charset="-122"/>
              </a:rPr>
              <a:t>IR</a:t>
            </a:r>
            <a:r>
              <a:rPr lang="zh-CN" altLang="en-US" b="1" dirty="0">
                <a:solidFill>
                  <a:srgbClr val="FF7C80"/>
                </a:solidFill>
                <a:latin typeface="Tahoma" panose="020B0604030504040204" pitchFamily="34" charset="0"/>
                <a:ea typeface="华文细黑" panose="02010600040101010101" pitchFamily="2" charset="-122"/>
              </a:rPr>
              <a:t>：</a:t>
            </a:r>
            <a:r>
              <a:rPr lang="zh-CN" altLang="en-US" b="1" dirty="0">
                <a:solidFill>
                  <a:srgbClr val="FFFF99"/>
                </a:solidFill>
                <a:latin typeface="Tahoma" panose="020B0604030504040204" pitchFamily="34" charset="0"/>
                <a:ea typeface="华文细黑" panose="02010600040101010101" pitchFamily="2" charset="-122"/>
              </a:rPr>
              <a:t>存放当前正在执行的一条指令的内容</a:t>
            </a:r>
          </a:p>
          <a:p>
            <a:pPr marL="457200" lvl="0" indent="-457200" eaLnBrk="1" hangingPunct="1">
              <a:spcBef>
                <a:spcPct val="50000"/>
              </a:spcBef>
              <a:buClr>
                <a:srgbClr val="FF3399"/>
              </a:buClr>
              <a:buAutoNum type="arabicParenR"/>
            </a:pPr>
            <a:r>
              <a:rPr lang="zh-CN" altLang="en-US" b="1" dirty="0">
                <a:solidFill>
                  <a:srgbClr val="FF7C80"/>
                </a:solidFill>
                <a:latin typeface="Tahoma" panose="020B0604030504040204" pitchFamily="34" charset="0"/>
                <a:ea typeface="华文细黑" panose="02010600040101010101" pitchFamily="2" charset="-122"/>
              </a:rPr>
              <a:t>程序计数器</a:t>
            </a:r>
            <a:r>
              <a:rPr lang="en-US" altLang="zh-CN" b="1" dirty="0">
                <a:solidFill>
                  <a:srgbClr val="FF7C80"/>
                </a:solidFill>
                <a:latin typeface="Tahoma" panose="020B0604030504040204" pitchFamily="34" charset="0"/>
                <a:ea typeface="华文细黑" panose="02010600040101010101" pitchFamily="2" charset="-122"/>
              </a:rPr>
              <a:t>PC</a:t>
            </a:r>
            <a:r>
              <a:rPr lang="zh-CN" altLang="en-US" b="1" dirty="0">
                <a:solidFill>
                  <a:srgbClr val="FF7C80"/>
                </a:solidFill>
                <a:latin typeface="Tahoma" panose="020B0604030504040204" pitchFamily="34" charset="0"/>
                <a:ea typeface="华文细黑" panose="02010600040101010101" pitchFamily="2" charset="-122"/>
              </a:rPr>
              <a:t>：</a:t>
            </a:r>
            <a:r>
              <a:rPr lang="zh-CN" altLang="en-US" b="1" dirty="0">
                <a:solidFill>
                  <a:srgbClr val="FFFF99"/>
                </a:solidFill>
                <a:latin typeface="Tahoma" panose="020B0604030504040204" pitchFamily="34" charset="0"/>
                <a:ea typeface="华文细黑" panose="02010600040101010101" pitchFamily="2" charset="-122"/>
              </a:rPr>
              <a:t>存放下一条指令地址，有</a:t>
            </a:r>
            <a:r>
              <a:rPr lang="en-US" altLang="zh-CN" b="1" dirty="0">
                <a:solidFill>
                  <a:srgbClr val="FFFF99"/>
                </a:solidFill>
                <a:latin typeface="Tahoma" panose="020B0604030504040204" pitchFamily="34" charset="0"/>
                <a:ea typeface="华文细黑" panose="02010600040101010101" pitchFamily="2" charset="-122"/>
              </a:rPr>
              <a:t>+1</a:t>
            </a:r>
            <a:r>
              <a:rPr lang="zh-CN" altLang="en-US" b="1" dirty="0">
                <a:solidFill>
                  <a:srgbClr val="FFFF99"/>
                </a:solidFill>
                <a:latin typeface="Tahoma" panose="020B0604030504040204" pitchFamily="34" charset="0"/>
                <a:ea typeface="华文细黑" panose="02010600040101010101" pitchFamily="2" charset="-122"/>
              </a:rPr>
              <a:t>或接收新值功能</a:t>
            </a:r>
          </a:p>
          <a:p>
            <a:pPr marL="457200" lvl="0" indent="-457200" eaLnBrk="1" hangingPunct="1">
              <a:spcBef>
                <a:spcPct val="50000"/>
              </a:spcBef>
              <a:buClr>
                <a:srgbClr val="FF3399"/>
              </a:buClr>
              <a:buAutoNum type="arabicParenR"/>
            </a:pPr>
            <a:r>
              <a:rPr lang="zh-CN" altLang="en-US" b="1" dirty="0">
                <a:solidFill>
                  <a:srgbClr val="FF7C80"/>
                </a:solidFill>
                <a:latin typeface="Tahoma" panose="020B0604030504040204" pitchFamily="34" charset="0"/>
                <a:ea typeface="华文细黑" panose="02010600040101010101" pitchFamily="2" charset="-122"/>
              </a:rPr>
              <a:t>状态寄存器：</a:t>
            </a:r>
            <a:r>
              <a:rPr lang="zh-CN" altLang="en-US" b="1" dirty="0">
                <a:solidFill>
                  <a:srgbClr val="FFFF99"/>
                </a:solidFill>
                <a:latin typeface="Tahoma" panose="020B0604030504040204" pitchFamily="34" charset="0"/>
                <a:ea typeface="华文细黑" panose="02010600040101010101" pitchFamily="2" charset="-122"/>
              </a:rPr>
              <a:t>存放现行程序的工作状态和工作方式，其内容称为</a:t>
            </a:r>
            <a:r>
              <a:rPr lang="en-US" altLang="zh-CN" b="1" dirty="0">
                <a:solidFill>
                  <a:srgbClr val="FFFF99"/>
                </a:solidFill>
                <a:latin typeface="Tahoma" panose="020B0604030504040204" pitchFamily="34" charset="0"/>
                <a:ea typeface="华文细黑" panose="02010600040101010101" pitchFamily="2" charset="-122"/>
              </a:rPr>
              <a:t>PSW</a:t>
            </a:r>
            <a:r>
              <a:rPr lang="zh-CN" altLang="en-US" b="1" dirty="0">
                <a:solidFill>
                  <a:srgbClr val="FFFF99"/>
                </a:solidFill>
                <a:latin typeface="Tahoma" panose="020B0604030504040204" pitchFamily="34" charset="0"/>
                <a:ea typeface="华文细黑" panose="02010600040101010101" pitchFamily="2" charset="-122"/>
              </a:rPr>
              <a:t>，例如</a:t>
            </a:r>
            <a:r>
              <a:rPr lang="en-US" altLang="zh-CN" b="1" dirty="0">
                <a:solidFill>
                  <a:srgbClr val="FFFF99"/>
                </a:solidFill>
                <a:latin typeface="Tahoma" panose="020B0604030504040204" pitchFamily="34" charset="0"/>
                <a:ea typeface="华文细黑" panose="02010600040101010101" pitchFamily="2" charset="-122"/>
              </a:rPr>
              <a:t>DIV/0</a:t>
            </a:r>
            <a:r>
              <a:rPr lang="zh-CN" altLang="en-US" b="1" dirty="0">
                <a:solidFill>
                  <a:srgbClr val="FFFF99"/>
                </a:solidFill>
                <a:latin typeface="Tahoma" panose="020B0604030504040204" pitchFamily="34" charset="0"/>
                <a:ea typeface="华文细黑" panose="02010600040101010101" pitchFamily="2" charset="-122"/>
              </a:rPr>
              <a:t>，</a:t>
            </a:r>
            <a:r>
              <a:rPr lang="en-US" altLang="zh-CN" b="1" dirty="0">
                <a:solidFill>
                  <a:srgbClr val="FFFF99"/>
                </a:solidFill>
                <a:latin typeface="Tahoma" panose="020B0604030504040204" pitchFamily="34" charset="0"/>
                <a:ea typeface="华文细黑" panose="02010600040101010101" pitchFamily="2" charset="-122"/>
              </a:rPr>
              <a:t>PSW</a:t>
            </a:r>
            <a:r>
              <a:rPr lang="zh-CN" altLang="en-US" b="1" dirty="0">
                <a:solidFill>
                  <a:srgbClr val="FFFF99"/>
                </a:solidFill>
                <a:latin typeface="Tahoma" panose="020B0604030504040204" pitchFamily="34" charset="0"/>
                <a:ea typeface="华文细黑" panose="02010600040101010101" pitchFamily="2" charset="-122"/>
              </a:rPr>
              <a:t>的某一位为</a:t>
            </a:r>
            <a:r>
              <a:rPr lang="en-US" altLang="zh-CN" b="1" dirty="0">
                <a:solidFill>
                  <a:srgbClr val="FFFF99"/>
                </a:solidFill>
                <a:latin typeface="Tahoma" panose="020B0604030504040204" pitchFamily="34" charset="0"/>
                <a:ea typeface="华文细黑" panose="02010600040101010101" pitchFamily="2" charset="-122"/>
              </a:rPr>
              <a:t>0</a:t>
            </a:r>
          </a:p>
        </p:txBody>
      </p:sp>
      <p:sp>
        <p:nvSpPr>
          <p:cNvPr id="30724" name="Text Box 6"/>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Line 2"/>
          <p:cNvSpPr/>
          <p:nvPr/>
        </p:nvSpPr>
        <p:spPr>
          <a:xfrm>
            <a:off x="0" y="609600"/>
            <a:ext cx="9144000" cy="0"/>
          </a:xfrm>
          <a:prstGeom prst="line">
            <a:avLst/>
          </a:prstGeom>
          <a:ln w="9525" cap="flat" cmpd="sng">
            <a:solidFill>
              <a:schemeClr val="tx1"/>
            </a:solidFill>
            <a:prstDash val="solid"/>
            <a:headEnd type="none" w="med" len="med"/>
            <a:tailEnd type="none" w="med" len="med"/>
          </a:ln>
        </p:spPr>
      </p:sp>
      <p:grpSp>
        <p:nvGrpSpPr>
          <p:cNvPr id="32771" name="Group 3"/>
          <p:cNvGrpSpPr/>
          <p:nvPr/>
        </p:nvGrpSpPr>
        <p:grpSpPr>
          <a:xfrm>
            <a:off x="304800" y="152400"/>
            <a:ext cx="8763000" cy="6218238"/>
            <a:chOff x="192" y="96"/>
            <a:chExt cx="5520" cy="3917"/>
          </a:xfrm>
        </p:grpSpPr>
        <p:sp>
          <p:nvSpPr>
            <p:cNvPr id="32774" name="Text Box 4"/>
            <p:cNvSpPr txBox="1"/>
            <p:nvPr/>
          </p:nvSpPr>
          <p:spPr>
            <a:xfrm>
              <a:off x="2942" y="1488"/>
              <a:ext cx="116" cy="288"/>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endParaRPr lang="zh-CN" altLang="zh-CN" sz="2400" b="1" dirty="0"/>
            </a:p>
          </p:txBody>
        </p:sp>
        <p:sp>
          <p:nvSpPr>
            <p:cNvPr id="32775" name="Line 5"/>
            <p:cNvSpPr/>
            <p:nvPr/>
          </p:nvSpPr>
          <p:spPr>
            <a:xfrm>
              <a:off x="576" y="2832"/>
              <a:ext cx="4224" cy="0"/>
            </a:xfrm>
            <a:prstGeom prst="line">
              <a:avLst/>
            </a:prstGeom>
            <a:ln w="57150" cap="flat" cmpd="sng">
              <a:solidFill>
                <a:srgbClr val="FF0000"/>
              </a:solidFill>
              <a:prstDash val="solid"/>
              <a:headEnd type="none" w="med" len="med"/>
              <a:tailEnd type="none" w="med" len="med"/>
            </a:ln>
          </p:spPr>
        </p:sp>
        <p:sp>
          <p:nvSpPr>
            <p:cNvPr id="32776" name="Line 6"/>
            <p:cNvSpPr/>
            <p:nvPr/>
          </p:nvSpPr>
          <p:spPr>
            <a:xfrm>
              <a:off x="864" y="3072"/>
              <a:ext cx="4128" cy="0"/>
            </a:xfrm>
            <a:prstGeom prst="line">
              <a:avLst/>
            </a:prstGeom>
            <a:ln w="57150" cap="flat" cmpd="sng">
              <a:solidFill>
                <a:srgbClr val="000099"/>
              </a:solidFill>
              <a:prstDash val="solid"/>
              <a:headEnd type="none" w="med" len="med"/>
              <a:tailEnd type="none" w="med" len="med"/>
            </a:ln>
          </p:spPr>
        </p:sp>
        <p:sp>
          <p:nvSpPr>
            <p:cNvPr id="32777" name="Line 7"/>
            <p:cNvSpPr/>
            <p:nvPr/>
          </p:nvSpPr>
          <p:spPr>
            <a:xfrm>
              <a:off x="912" y="2544"/>
              <a:ext cx="4464" cy="0"/>
            </a:xfrm>
            <a:prstGeom prst="line">
              <a:avLst/>
            </a:prstGeom>
            <a:ln w="57150" cap="flat" cmpd="sng">
              <a:solidFill>
                <a:schemeClr val="accent1"/>
              </a:solidFill>
              <a:prstDash val="solid"/>
              <a:headEnd type="none" w="med" len="med"/>
              <a:tailEnd type="none" w="med" len="med"/>
            </a:ln>
          </p:spPr>
        </p:sp>
        <p:sp>
          <p:nvSpPr>
            <p:cNvPr id="32778" name="Rectangle 8"/>
            <p:cNvSpPr/>
            <p:nvPr/>
          </p:nvSpPr>
          <p:spPr>
            <a:xfrm>
              <a:off x="576" y="3312"/>
              <a:ext cx="1200" cy="672"/>
            </a:xfrm>
            <a:prstGeom prst="rect">
              <a:avLst/>
            </a:prstGeom>
            <a:solidFill>
              <a:schemeClr val="hlink">
                <a:alpha val="50195"/>
              </a:scheme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779" name="Rectangle 9"/>
            <p:cNvSpPr/>
            <p:nvPr/>
          </p:nvSpPr>
          <p:spPr>
            <a:xfrm>
              <a:off x="2064" y="3312"/>
              <a:ext cx="1056" cy="624"/>
            </a:xfrm>
            <a:prstGeom prst="rect">
              <a:avLst/>
            </a:prstGeom>
            <a:solidFill>
              <a:srgbClr val="FFFF00">
                <a:alpha val="50195"/>
              </a:srgb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780" name="Rectangle 10"/>
            <p:cNvSpPr/>
            <p:nvPr/>
          </p:nvSpPr>
          <p:spPr>
            <a:xfrm>
              <a:off x="3888" y="3312"/>
              <a:ext cx="1152" cy="672"/>
            </a:xfrm>
            <a:prstGeom prst="rect">
              <a:avLst/>
            </a:prstGeom>
            <a:solidFill>
              <a:srgbClr val="FFCC66">
                <a:alpha val="50195"/>
              </a:srgb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781" name="Rectangle 11"/>
            <p:cNvSpPr/>
            <p:nvPr/>
          </p:nvSpPr>
          <p:spPr>
            <a:xfrm>
              <a:off x="192" y="480"/>
              <a:ext cx="1776" cy="1776"/>
            </a:xfrm>
            <a:prstGeom prst="rect">
              <a:avLst/>
            </a:prstGeom>
            <a:solidFill>
              <a:schemeClr val="folHlink">
                <a:alpha val="50195"/>
              </a:scheme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000" dirty="0">
                <a:solidFill>
                  <a:schemeClr val="tx2"/>
                </a:solidFill>
                <a:ea typeface="楷体_GB2312" pitchFamily="49" charset="-122"/>
              </a:endParaRPr>
            </a:p>
          </p:txBody>
        </p:sp>
        <p:sp>
          <p:nvSpPr>
            <p:cNvPr id="32782" name="Rectangle 12"/>
            <p:cNvSpPr/>
            <p:nvPr/>
          </p:nvSpPr>
          <p:spPr>
            <a:xfrm>
              <a:off x="2208" y="1632"/>
              <a:ext cx="912" cy="288"/>
            </a:xfrm>
            <a:prstGeom prst="rect">
              <a:avLst/>
            </a:prstGeom>
            <a:solidFill>
              <a:schemeClr val="hlink">
                <a:alpha val="50195"/>
              </a:schemeClr>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783" name="Rectangle 13"/>
            <p:cNvSpPr/>
            <p:nvPr/>
          </p:nvSpPr>
          <p:spPr>
            <a:xfrm>
              <a:off x="3312" y="576"/>
              <a:ext cx="1200" cy="864"/>
            </a:xfrm>
            <a:prstGeom prst="rect">
              <a:avLst/>
            </a:prstGeom>
            <a:solidFill>
              <a:schemeClr val="accent1">
                <a:alpha val="50195"/>
              </a:schemeClr>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784" name="Rectangle 14"/>
            <p:cNvSpPr/>
            <p:nvPr/>
          </p:nvSpPr>
          <p:spPr>
            <a:xfrm>
              <a:off x="4656" y="1152"/>
              <a:ext cx="432" cy="288"/>
            </a:xfrm>
            <a:prstGeom prst="rect">
              <a:avLst/>
            </a:prstGeom>
            <a:solidFill>
              <a:schemeClr val="accent1">
                <a:alpha val="50195"/>
              </a:schemeClr>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1800" b="1" dirty="0"/>
            </a:p>
          </p:txBody>
        </p:sp>
        <p:sp>
          <p:nvSpPr>
            <p:cNvPr id="32785" name="Rectangle 15"/>
            <p:cNvSpPr/>
            <p:nvPr/>
          </p:nvSpPr>
          <p:spPr>
            <a:xfrm>
              <a:off x="4656" y="1584"/>
              <a:ext cx="912" cy="288"/>
            </a:xfrm>
            <a:prstGeom prst="rect">
              <a:avLst/>
            </a:prstGeom>
            <a:solidFill>
              <a:schemeClr val="accent1">
                <a:alpha val="50195"/>
              </a:schemeClr>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786" name="Line 16"/>
            <p:cNvSpPr/>
            <p:nvPr/>
          </p:nvSpPr>
          <p:spPr>
            <a:xfrm>
              <a:off x="576" y="3456"/>
              <a:ext cx="1200" cy="0"/>
            </a:xfrm>
            <a:prstGeom prst="line">
              <a:avLst/>
            </a:prstGeom>
            <a:ln w="28575" cap="flat" cmpd="sng">
              <a:solidFill>
                <a:schemeClr val="tx1"/>
              </a:solidFill>
              <a:prstDash val="solid"/>
              <a:headEnd type="none" w="med" len="med"/>
              <a:tailEnd type="none" w="med" len="med"/>
            </a:ln>
          </p:spPr>
        </p:sp>
        <p:sp>
          <p:nvSpPr>
            <p:cNvPr id="32787" name="Line 17"/>
            <p:cNvSpPr/>
            <p:nvPr/>
          </p:nvSpPr>
          <p:spPr>
            <a:xfrm>
              <a:off x="576" y="3600"/>
              <a:ext cx="1200" cy="0"/>
            </a:xfrm>
            <a:prstGeom prst="line">
              <a:avLst/>
            </a:prstGeom>
            <a:ln w="28575" cap="flat" cmpd="sng">
              <a:solidFill>
                <a:schemeClr val="tx1"/>
              </a:solidFill>
              <a:prstDash val="solid"/>
              <a:headEnd type="none" w="med" len="med"/>
              <a:tailEnd type="none" w="med" len="med"/>
            </a:ln>
          </p:spPr>
        </p:sp>
        <p:sp>
          <p:nvSpPr>
            <p:cNvPr id="32788" name="Line 18"/>
            <p:cNvSpPr/>
            <p:nvPr/>
          </p:nvSpPr>
          <p:spPr>
            <a:xfrm>
              <a:off x="576" y="3840"/>
              <a:ext cx="1200" cy="0"/>
            </a:xfrm>
            <a:prstGeom prst="line">
              <a:avLst/>
            </a:prstGeom>
            <a:ln w="28575" cap="flat" cmpd="sng">
              <a:solidFill>
                <a:schemeClr val="tx1"/>
              </a:solidFill>
              <a:prstDash val="solid"/>
              <a:headEnd type="none" w="med" len="med"/>
              <a:tailEnd type="none" w="med" len="med"/>
            </a:ln>
          </p:spPr>
        </p:sp>
        <p:sp>
          <p:nvSpPr>
            <p:cNvPr id="32789" name="Rectangle 19"/>
            <p:cNvSpPr/>
            <p:nvPr/>
          </p:nvSpPr>
          <p:spPr>
            <a:xfrm>
              <a:off x="192" y="96"/>
              <a:ext cx="1056" cy="365"/>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ea typeface="楷体_GB2312" pitchFamily="49" charset="-122"/>
                </a:rPr>
                <a:t>运算器</a:t>
              </a:r>
              <a:endParaRPr lang="zh-CN" altLang="en-US" sz="2400" b="1" dirty="0">
                <a:ea typeface="楷体_GB2312" pitchFamily="49" charset="-122"/>
              </a:endParaRPr>
            </a:p>
          </p:txBody>
        </p:sp>
        <p:sp>
          <p:nvSpPr>
            <p:cNvPr id="32790" name="Rectangle 20"/>
            <p:cNvSpPr/>
            <p:nvPr/>
          </p:nvSpPr>
          <p:spPr>
            <a:xfrm>
              <a:off x="3552" y="154"/>
              <a:ext cx="890" cy="365"/>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b="1" dirty="0">
                  <a:ea typeface="楷体_GB2312" pitchFamily="49" charset="-122"/>
                </a:rPr>
                <a:t>控制器</a:t>
              </a:r>
              <a:endParaRPr lang="zh-CN" altLang="en-US" sz="2400" dirty="0"/>
            </a:p>
          </p:txBody>
        </p:sp>
        <p:sp>
          <p:nvSpPr>
            <p:cNvPr id="32791" name="Rectangle 21"/>
            <p:cNvSpPr/>
            <p:nvPr/>
          </p:nvSpPr>
          <p:spPr>
            <a:xfrm>
              <a:off x="3360" y="730"/>
              <a:ext cx="1020" cy="596"/>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ea typeface="楷体_GB2312" pitchFamily="49" charset="-122"/>
                </a:rPr>
                <a:t>控制     存储器</a:t>
              </a:r>
              <a:endParaRPr lang="zh-CN" altLang="en-US" sz="2400" b="1" dirty="0">
                <a:ea typeface="楷体_GB2312" pitchFamily="49" charset="-122"/>
              </a:endParaRPr>
            </a:p>
          </p:txBody>
        </p:sp>
        <p:sp>
          <p:nvSpPr>
            <p:cNvPr id="32792" name="Rectangle 22"/>
            <p:cNvSpPr/>
            <p:nvPr/>
          </p:nvSpPr>
          <p:spPr>
            <a:xfrm>
              <a:off x="3024" y="2208"/>
              <a:ext cx="921" cy="25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000" b="1" dirty="0">
                  <a:ea typeface="楷体_GB2312" pitchFamily="49" charset="-122"/>
                </a:rPr>
                <a:t>用于运算器</a:t>
              </a:r>
              <a:endParaRPr lang="zh-CN" altLang="en-US" sz="2400" b="1" dirty="0">
                <a:ea typeface="楷体_GB2312" pitchFamily="49" charset="-122"/>
              </a:endParaRPr>
            </a:p>
          </p:txBody>
        </p:sp>
        <p:sp>
          <p:nvSpPr>
            <p:cNvPr id="32793" name="Rectangle 23"/>
            <p:cNvSpPr/>
            <p:nvPr/>
          </p:nvSpPr>
          <p:spPr>
            <a:xfrm>
              <a:off x="2166" y="3620"/>
              <a:ext cx="876"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t>输入设备</a:t>
              </a:r>
              <a:endParaRPr lang="zh-CN" altLang="en-US" sz="2400" dirty="0"/>
            </a:p>
          </p:txBody>
        </p:sp>
        <p:sp>
          <p:nvSpPr>
            <p:cNvPr id="32794" name="Rectangle 24"/>
            <p:cNvSpPr/>
            <p:nvPr/>
          </p:nvSpPr>
          <p:spPr>
            <a:xfrm>
              <a:off x="4038" y="3668"/>
              <a:ext cx="876"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t>输出设备</a:t>
              </a:r>
              <a:endParaRPr lang="zh-CN" altLang="en-US" sz="2400" dirty="0"/>
            </a:p>
          </p:txBody>
        </p:sp>
        <p:sp>
          <p:nvSpPr>
            <p:cNvPr id="32795" name="Rectangle 25"/>
            <p:cNvSpPr/>
            <p:nvPr/>
          </p:nvSpPr>
          <p:spPr>
            <a:xfrm>
              <a:off x="726" y="3572"/>
              <a:ext cx="876"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t>主存储器</a:t>
              </a:r>
              <a:endParaRPr lang="zh-CN" altLang="en-US" sz="2400" dirty="0"/>
            </a:p>
          </p:txBody>
        </p:sp>
        <p:sp>
          <p:nvSpPr>
            <p:cNvPr id="32796" name="Rectangle 26"/>
            <p:cNvSpPr/>
            <p:nvPr/>
          </p:nvSpPr>
          <p:spPr>
            <a:xfrm>
              <a:off x="4782" y="2669"/>
              <a:ext cx="892"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solidFill>
                    <a:srgbClr val="FF0000"/>
                  </a:solidFill>
                  <a:ea typeface="楷体_GB2312" pitchFamily="49" charset="-122"/>
                </a:rPr>
                <a:t>控制总线</a:t>
              </a:r>
              <a:endParaRPr lang="zh-CN" altLang="en-US" sz="1800" b="1" dirty="0">
                <a:ea typeface="楷体_GB2312" pitchFamily="49" charset="-122"/>
              </a:endParaRPr>
            </a:p>
          </p:txBody>
        </p:sp>
        <p:sp>
          <p:nvSpPr>
            <p:cNvPr id="32797" name="Text Box 27"/>
            <p:cNvSpPr txBox="1"/>
            <p:nvPr/>
          </p:nvSpPr>
          <p:spPr>
            <a:xfrm>
              <a:off x="959" y="3312"/>
              <a:ext cx="382" cy="17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1200" b="1" dirty="0">
                  <a:solidFill>
                    <a:schemeClr val="tx2"/>
                  </a:solidFill>
                  <a:ea typeface="楷体_GB2312" pitchFamily="49" charset="-122"/>
                </a:rPr>
                <a:t>0 </a:t>
              </a:r>
              <a:r>
                <a:rPr lang="zh-CN" altLang="en-US" sz="1200" b="1" dirty="0"/>
                <a:t>单元</a:t>
              </a:r>
              <a:endParaRPr lang="zh-CN" altLang="en-US" sz="2400" dirty="0"/>
            </a:p>
          </p:txBody>
        </p:sp>
        <p:sp>
          <p:nvSpPr>
            <p:cNvPr id="32798" name="Text Box 28"/>
            <p:cNvSpPr txBox="1"/>
            <p:nvPr/>
          </p:nvSpPr>
          <p:spPr>
            <a:xfrm>
              <a:off x="1000" y="2736"/>
              <a:ext cx="116" cy="288"/>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400" dirty="0"/>
            </a:p>
          </p:txBody>
        </p:sp>
        <p:sp>
          <p:nvSpPr>
            <p:cNvPr id="32799" name="Text Box 29"/>
            <p:cNvSpPr txBox="1"/>
            <p:nvPr/>
          </p:nvSpPr>
          <p:spPr>
            <a:xfrm>
              <a:off x="960" y="3840"/>
              <a:ext cx="363" cy="17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1200" b="1" dirty="0">
                  <a:solidFill>
                    <a:schemeClr val="tx2"/>
                  </a:solidFill>
                  <a:ea typeface="楷体_GB2312" pitchFamily="49" charset="-122"/>
                </a:rPr>
                <a:t>n</a:t>
              </a:r>
              <a:r>
                <a:rPr lang="zh-CN" altLang="en-US" sz="1200" b="1" dirty="0"/>
                <a:t>单元</a:t>
              </a:r>
              <a:endParaRPr lang="zh-CN" altLang="en-US" sz="2400" dirty="0"/>
            </a:p>
          </p:txBody>
        </p:sp>
        <p:sp>
          <p:nvSpPr>
            <p:cNvPr id="32800" name="Rectangle 30"/>
            <p:cNvSpPr/>
            <p:nvPr/>
          </p:nvSpPr>
          <p:spPr>
            <a:xfrm>
              <a:off x="959" y="3456"/>
              <a:ext cx="358" cy="173"/>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1200" b="1" dirty="0">
                  <a:solidFill>
                    <a:schemeClr val="tx2"/>
                  </a:solidFill>
                  <a:latin typeface="宋体" panose="02010600030101010101" pitchFamily="2" charset="-122"/>
                </a:rPr>
                <a:t>1</a:t>
              </a:r>
              <a:r>
                <a:rPr lang="zh-CN" altLang="en-US" sz="1200" b="1" dirty="0">
                  <a:latin typeface="宋体" panose="02010600030101010101" pitchFamily="2" charset="-122"/>
                </a:rPr>
                <a:t>单元</a:t>
              </a:r>
              <a:endParaRPr lang="zh-CN" altLang="en-US" sz="1200" dirty="0">
                <a:latin typeface="宋体" panose="02010600030101010101" pitchFamily="2" charset="-122"/>
              </a:endParaRPr>
            </a:p>
          </p:txBody>
        </p:sp>
        <p:sp>
          <p:nvSpPr>
            <p:cNvPr id="32801" name="Line 31"/>
            <p:cNvSpPr/>
            <p:nvPr/>
          </p:nvSpPr>
          <p:spPr>
            <a:xfrm>
              <a:off x="2064" y="3648"/>
              <a:ext cx="1056" cy="0"/>
            </a:xfrm>
            <a:prstGeom prst="line">
              <a:avLst/>
            </a:prstGeom>
            <a:ln w="19050" cap="flat" cmpd="sng">
              <a:solidFill>
                <a:schemeClr val="tx1"/>
              </a:solidFill>
              <a:prstDash val="dash"/>
              <a:headEnd type="none" w="med" len="med"/>
              <a:tailEnd type="none" w="med" len="med"/>
            </a:ln>
          </p:spPr>
        </p:sp>
        <p:sp>
          <p:nvSpPr>
            <p:cNvPr id="32802" name="Line 32"/>
            <p:cNvSpPr/>
            <p:nvPr/>
          </p:nvSpPr>
          <p:spPr>
            <a:xfrm>
              <a:off x="3888" y="3648"/>
              <a:ext cx="1152" cy="0"/>
            </a:xfrm>
            <a:prstGeom prst="line">
              <a:avLst/>
            </a:prstGeom>
            <a:ln w="19050" cap="flat" cmpd="sng">
              <a:solidFill>
                <a:schemeClr val="tx1"/>
              </a:solidFill>
              <a:prstDash val="dash"/>
              <a:headEnd type="none" w="med" len="med"/>
              <a:tailEnd type="none" w="med" len="med"/>
            </a:ln>
          </p:spPr>
        </p:sp>
        <p:sp>
          <p:nvSpPr>
            <p:cNvPr id="32803" name="Text Box 33"/>
            <p:cNvSpPr txBox="1"/>
            <p:nvPr/>
          </p:nvSpPr>
          <p:spPr>
            <a:xfrm>
              <a:off x="293" y="520"/>
              <a:ext cx="209" cy="606"/>
            </a:xfrm>
            <a:prstGeom prst="rect">
              <a:avLst/>
            </a:prstGeom>
            <a:noFill/>
            <a:ln w="19050"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1400" b="1" dirty="0">
                  <a:solidFill>
                    <a:schemeClr val="tx2"/>
                  </a:solidFill>
                  <a:ea typeface="楷体_GB2312" pitchFamily="49" charset="-122"/>
                </a:rPr>
                <a:t>C</a:t>
              </a:r>
            </a:p>
            <a:p>
              <a:pPr marL="0" lvl="0" indent="0" algn="ctr" eaLnBrk="1" hangingPunct="1">
                <a:spcBef>
                  <a:spcPct val="0"/>
                </a:spcBef>
                <a:buNone/>
              </a:pPr>
              <a:r>
                <a:rPr lang="en-US" altLang="zh-CN" sz="1400" b="1" dirty="0">
                  <a:solidFill>
                    <a:schemeClr val="tx2"/>
                  </a:solidFill>
                  <a:ea typeface="楷体_GB2312" pitchFamily="49" charset="-122"/>
                </a:rPr>
                <a:t>Z</a:t>
              </a:r>
            </a:p>
            <a:p>
              <a:pPr marL="0" lvl="0" indent="0" algn="ctr" eaLnBrk="1" hangingPunct="1">
                <a:spcBef>
                  <a:spcPct val="0"/>
                </a:spcBef>
                <a:buNone/>
              </a:pPr>
              <a:r>
                <a:rPr lang="en-US" altLang="zh-CN" sz="1400" b="1" dirty="0">
                  <a:solidFill>
                    <a:schemeClr val="tx2"/>
                  </a:solidFill>
                  <a:ea typeface="楷体_GB2312" pitchFamily="49" charset="-122"/>
                </a:rPr>
                <a:t>V</a:t>
              </a:r>
            </a:p>
            <a:p>
              <a:pPr marL="0" lvl="0" indent="0" algn="ctr" eaLnBrk="1" hangingPunct="1">
                <a:spcBef>
                  <a:spcPct val="0"/>
                </a:spcBef>
                <a:buNone/>
              </a:pPr>
              <a:r>
                <a:rPr lang="en-US" altLang="zh-CN" sz="1400" b="1" dirty="0">
                  <a:solidFill>
                    <a:schemeClr val="tx2"/>
                  </a:solidFill>
                  <a:ea typeface="楷体_GB2312" pitchFamily="49" charset="-122"/>
                </a:rPr>
                <a:t>S</a:t>
              </a:r>
              <a:endParaRPr lang="en-US" altLang="zh-CN" sz="2000" dirty="0">
                <a:solidFill>
                  <a:schemeClr val="tx2"/>
                </a:solidFill>
                <a:ea typeface="楷体_GB2312" pitchFamily="49" charset="-122"/>
              </a:endParaRPr>
            </a:p>
          </p:txBody>
        </p:sp>
        <p:sp>
          <p:nvSpPr>
            <p:cNvPr id="32804" name="Rectangle 34"/>
            <p:cNvSpPr/>
            <p:nvPr/>
          </p:nvSpPr>
          <p:spPr>
            <a:xfrm>
              <a:off x="720" y="1104"/>
              <a:ext cx="1008" cy="768"/>
            </a:xfrm>
            <a:prstGeom prst="rect">
              <a:avLst/>
            </a:prstGeom>
            <a:solidFill>
              <a:srgbClr val="3333FF">
                <a:alpha val="50195"/>
              </a:srgbClr>
            </a:solidFill>
            <a:ln w="1905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endParaRPr lang="zh-CN" altLang="zh-CN" sz="2000" dirty="0">
                <a:solidFill>
                  <a:schemeClr val="tx2"/>
                </a:solidFill>
                <a:ea typeface="楷体_GB2312" pitchFamily="49" charset="-122"/>
              </a:endParaRPr>
            </a:p>
          </p:txBody>
        </p:sp>
        <p:sp>
          <p:nvSpPr>
            <p:cNvPr id="32805" name="Line 35"/>
            <p:cNvSpPr/>
            <p:nvPr/>
          </p:nvSpPr>
          <p:spPr>
            <a:xfrm>
              <a:off x="1584" y="672"/>
              <a:ext cx="144" cy="288"/>
            </a:xfrm>
            <a:prstGeom prst="line">
              <a:avLst/>
            </a:prstGeom>
            <a:ln w="28575" cap="flat" cmpd="sng">
              <a:solidFill>
                <a:schemeClr val="tx1"/>
              </a:solidFill>
              <a:prstDash val="solid"/>
              <a:headEnd type="none" w="med" len="med"/>
              <a:tailEnd type="none" w="med" len="med"/>
            </a:ln>
          </p:spPr>
        </p:sp>
        <p:sp>
          <p:nvSpPr>
            <p:cNvPr id="32806" name="Line 36"/>
            <p:cNvSpPr/>
            <p:nvPr/>
          </p:nvSpPr>
          <p:spPr>
            <a:xfrm flipH="1" flipV="1">
              <a:off x="864" y="672"/>
              <a:ext cx="720" cy="0"/>
            </a:xfrm>
            <a:prstGeom prst="line">
              <a:avLst/>
            </a:prstGeom>
            <a:ln w="28575" cap="flat" cmpd="sng">
              <a:solidFill>
                <a:schemeClr val="tx1"/>
              </a:solidFill>
              <a:prstDash val="solid"/>
              <a:headEnd type="none" w="med" len="med"/>
              <a:tailEnd type="none" w="med" len="med"/>
            </a:ln>
          </p:spPr>
        </p:sp>
        <p:sp>
          <p:nvSpPr>
            <p:cNvPr id="32807" name="Line 37"/>
            <p:cNvSpPr/>
            <p:nvPr/>
          </p:nvSpPr>
          <p:spPr>
            <a:xfrm flipV="1">
              <a:off x="720" y="672"/>
              <a:ext cx="144" cy="288"/>
            </a:xfrm>
            <a:prstGeom prst="line">
              <a:avLst/>
            </a:prstGeom>
            <a:ln w="28575" cap="flat" cmpd="sng">
              <a:solidFill>
                <a:schemeClr val="tx1"/>
              </a:solidFill>
              <a:prstDash val="solid"/>
              <a:headEnd type="none" w="med" len="med"/>
              <a:tailEnd type="none" w="med" len="med"/>
            </a:ln>
          </p:spPr>
        </p:sp>
        <p:sp>
          <p:nvSpPr>
            <p:cNvPr id="32808" name="Line 38"/>
            <p:cNvSpPr/>
            <p:nvPr/>
          </p:nvSpPr>
          <p:spPr>
            <a:xfrm>
              <a:off x="720" y="960"/>
              <a:ext cx="432" cy="0"/>
            </a:xfrm>
            <a:prstGeom prst="line">
              <a:avLst/>
            </a:prstGeom>
            <a:ln w="28575" cap="flat" cmpd="sng">
              <a:solidFill>
                <a:schemeClr val="tx1"/>
              </a:solidFill>
              <a:prstDash val="solid"/>
              <a:headEnd type="none" w="med" len="med"/>
              <a:tailEnd type="none" w="med" len="med"/>
            </a:ln>
          </p:spPr>
        </p:sp>
        <p:sp>
          <p:nvSpPr>
            <p:cNvPr id="32809" name="Line 39"/>
            <p:cNvSpPr/>
            <p:nvPr/>
          </p:nvSpPr>
          <p:spPr>
            <a:xfrm flipH="1">
              <a:off x="1344" y="960"/>
              <a:ext cx="384" cy="0"/>
            </a:xfrm>
            <a:prstGeom prst="line">
              <a:avLst/>
            </a:prstGeom>
            <a:ln w="38100" cap="flat" cmpd="sng">
              <a:solidFill>
                <a:schemeClr val="tx1"/>
              </a:solidFill>
              <a:prstDash val="solid"/>
              <a:headEnd type="none" w="med" len="med"/>
              <a:tailEnd type="none" w="med" len="med"/>
            </a:ln>
          </p:spPr>
        </p:sp>
        <p:sp>
          <p:nvSpPr>
            <p:cNvPr id="32810" name="Line 40"/>
            <p:cNvSpPr/>
            <p:nvPr/>
          </p:nvSpPr>
          <p:spPr>
            <a:xfrm>
              <a:off x="1248" y="864"/>
              <a:ext cx="96" cy="96"/>
            </a:xfrm>
            <a:prstGeom prst="line">
              <a:avLst/>
            </a:prstGeom>
            <a:ln w="28575" cap="flat" cmpd="sng">
              <a:solidFill>
                <a:schemeClr val="tx1"/>
              </a:solidFill>
              <a:prstDash val="solid"/>
              <a:headEnd type="none" w="med" len="med"/>
              <a:tailEnd type="none" w="med" len="med"/>
            </a:ln>
          </p:spPr>
        </p:sp>
        <p:sp>
          <p:nvSpPr>
            <p:cNvPr id="32811" name="Line 41"/>
            <p:cNvSpPr/>
            <p:nvPr/>
          </p:nvSpPr>
          <p:spPr>
            <a:xfrm flipV="1">
              <a:off x="1152" y="864"/>
              <a:ext cx="96" cy="96"/>
            </a:xfrm>
            <a:prstGeom prst="line">
              <a:avLst/>
            </a:prstGeom>
            <a:ln w="28575" cap="flat" cmpd="sng">
              <a:solidFill>
                <a:schemeClr val="tx1"/>
              </a:solidFill>
              <a:prstDash val="solid"/>
              <a:headEnd type="none" w="med" len="med"/>
              <a:tailEnd type="none" w="med" len="med"/>
            </a:ln>
          </p:spPr>
        </p:sp>
        <p:sp>
          <p:nvSpPr>
            <p:cNvPr id="32812" name="Line 42"/>
            <p:cNvSpPr/>
            <p:nvPr/>
          </p:nvSpPr>
          <p:spPr>
            <a:xfrm>
              <a:off x="1200" y="576"/>
              <a:ext cx="624" cy="0"/>
            </a:xfrm>
            <a:prstGeom prst="line">
              <a:avLst/>
            </a:prstGeom>
            <a:ln w="38100" cap="flat" cmpd="sng">
              <a:solidFill>
                <a:schemeClr val="tx1"/>
              </a:solidFill>
              <a:prstDash val="solid"/>
              <a:headEnd type="none" w="med" len="med"/>
              <a:tailEnd type="none" w="med" len="med"/>
            </a:ln>
          </p:spPr>
        </p:sp>
        <p:sp>
          <p:nvSpPr>
            <p:cNvPr id="32813" name="Line 43"/>
            <p:cNvSpPr/>
            <p:nvPr/>
          </p:nvSpPr>
          <p:spPr>
            <a:xfrm flipV="1">
              <a:off x="1056" y="2256"/>
              <a:ext cx="0" cy="288"/>
            </a:xfrm>
            <a:prstGeom prst="line">
              <a:avLst/>
            </a:prstGeom>
            <a:ln w="38100" cap="flat" cmpd="sng">
              <a:solidFill>
                <a:schemeClr val="accent1"/>
              </a:solidFill>
              <a:prstDash val="solid"/>
              <a:headEnd type="none" w="med" len="med"/>
              <a:tailEnd type="triangle" w="med" len="med"/>
            </a:ln>
          </p:spPr>
        </p:sp>
        <p:sp>
          <p:nvSpPr>
            <p:cNvPr id="32814" name="Line 44"/>
            <p:cNvSpPr/>
            <p:nvPr/>
          </p:nvSpPr>
          <p:spPr>
            <a:xfrm flipV="1">
              <a:off x="1536" y="960"/>
              <a:ext cx="0" cy="144"/>
            </a:xfrm>
            <a:prstGeom prst="line">
              <a:avLst/>
            </a:prstGeom>
            <a:ln w="38100" cap="flat" cmpd="sng">
              <a:solidFill>
                <a:schemeClr val="tx1"/>
              </a:solidFill>
              <a:prstDash val="solid"/>
              <a:headEnd type="none" w="med" len="med"/>
              <a:tailEnd type="triangle" w="med" len="med"/>
            </a:ln>
          </p:spPr>
        </p:sp>
        <p:sp>
          <p:nvSpPr>
            <p:cNvPr id="32815" name="Line 45"/>
            <p:cNvSpPr/>
            <p:nvPr/>
          </p:nvSpPr>
          <p:spPr>
            <a:xfrm flipV="1">
              <a:off x="960" y="960"/>
              <a:ext cx="0" cy="144"/>
            </a:xfrm>
            <a:prstGeom prst="line">
              <a:avLst/>
            </a:prstGeom>
            <a:ln w="38100" cap="flat" cmpd="sng">
              <a:solidFill>
                <a:schemeClr val="tx1"/>
              </a:solidFill>
              <a:prstDash val="solid"/>
              <a:headEnd type="none" w="med" len="med"/>
              <a:tailEnd type="triangle" w="med" len="med"/>
            </a:ln>
          </p:spPr>
        </p:sp>
        <p:sp>
          <p:nvSpPr>
            <p:cNvPr id="32816" name="Line 46"/>
            <p:cNvSpPr/>
            <p:nvPr/>
          </p:nvSpPr>
          <p:spPr>
            <a:xfrm>
              <a:off x="528" y="816"/>
              <a:ext cx="288" cy="0"/>
            </a:xfrm>
            <a:prstGeom prst="line">
              <a:avLst/>
            </a:prstGeom>
            <a:ln w="38100" cap="flat" cmpd="sng">
              <a:solidFill>
                <a:schemeClr val="tx1"/>
              </a:solidFill>
              <a:prstDash val="solid"/>
              <a:headEnd type="triangle" w="med" len="med"/>
              <a:tailEnd type="none" w="med" len="med"/>
            </a:ln>
          </p:spPr>
        </p:sp>
        <p:sp>
          <p:nvSpPr>
            <p:cNvPr id="32817" name="Line 47"/>
            <p:cNvSpPr/>
            <p:nvPr/>
          </p:nvSpPr>
          <p:spPr>
            <a:xfrm>
              <a:off x="1200" y="1872"/>
              <a:ext cx="0" cy="240"/>
            </a:xfrm>
            <a:prstGeom prst="line">
              <a:avLst/>
            </a:prstGeom>
            <a:ln w="38100" cap="flat" cmpd="sng">
              <a:solidFill>
                <a:schemeClr val="tx1"/>
              </a:solidFill>
              <a:prstDash val="solid"/>
              <a:headEnd type="triangle" w="med" len="med"/>
              <a:tailEnd type="none" w="med" len="med"/>
            </a:ln>
          </p:spPr>
        </p:sp>
        <p:sp>
          <p:nvSpPr>
            <p:cNvPr id="32818" name="Line 48"/>
            <p:cNvSpPr/>
            <p:nvPr/>
          </p:nvSpPr>
          <p:spPr>
            <a:xfrm>
              <a:off x="2352" y="1152"/>
              <a:ext cx="0" cy="480"/>
            </a:xfrm>
            <a:prstGeom prst="line">
              <a:avLst/>
            </a:prstGeom>
            <a:ln w="38100" cap="flat" cmpd="sng">
              <a:solidFill>
                <a:schemeClr val="tx1"/>
              </a:solidFill>
              <a:prstDash val="solid"/>
              <a:headEnd type="none" w="med" len="med"/>
              <a:tailEnd type="triangle" w="med" len="med"/>
            </a:ln>
          </p:spPr>
        </p:sp>
        <p:sp>
          <p:nvSpPr>
            <p:cNvPr id="32819" name="Line 49"/>
            <p:cNvSpPr/>
            <p:nvPr/>
          </p:nvSpPr>
          <p:spPr>
            <a:xfrm>
              <a:off x="1200" y="336"/>
              <a:ext cx="1392" cy="0"/>
            </a:xfrm>
            <a:prstGeom prst="line">
              <a:avLst/>
            </a:prstGeom>
            <a:ln w="38100" cap="flat" cmpd="sng">
              <a:solidFill>
                <a:schemeClr val="tx1"/>
              </a:solidFill>
              <a:prstDash val="solid"/>
              <a:headEnd type="none" w="med" len="med"/>
              <a:tailEnd type="none" w="med" len="med"/>
            </a:ln>
          </p:spPr>
        </p:sp>
        <p:sp>
          <p:nvSpPr>
            <p:cNvPr id="32820" name="Line 50"/>
            <p:cNvSpPr/>
            <p:nvPr/>
          </p:nvSpPr>
          <p:spPr>
            <a:xfrm flipV="1">
              <a:off x="1200" y="336"/>
              <a:ext cx="0" cy="336"/>
            </a:xfrm>
            <a:prstGeom prst="line">
              <a:avLst/>
            </a:prstGeom>
            <a:ln w="38100" cap="flat" cmpd="sng">
              <a:solidFill>
                <a:schemeClr val="tx1"/>
              </a:solidFill>
              <a:prstDash val="solid"/>
              <a:headEnd type="none" w="med" len="med"/>
              <a:tailEnd type="triangle" w="med" len="med"/>
            </a:ln>
          </p:spPr>
        </p:sp>
        <p:sp>
          <p:nvSpPr>
            <p:cNvPr id="32821" name="Line 51"/>
            <p:cNvSpPr/>
            <p:nvPr/>
          </p:nvSpPr>
          <p:spPr>
            <a:xfrm flipV="1">
              <a:off x="1200" y="1872"/>
              <a:ext cx="240" cy="240"/>
            </a:xfrm>
            <a:prstGeom prst="line">
              <a:avLst/>
            </a:prstGeom>
            <a:ln w="38100" cap="flat" cmpd="sng">
              <a:solidFill>
                <a:schemeClr val="tx1"/>
              </a:solidFill>
              <a:prstDash val="solid"/>
              <a:headEnd type="none" w="med" len="med"/>
              <a:tailEnd type="triangle" w="med" len="med"/>
            </a:ln>
          </p:spPr>
        </p:sp>
        <p:sp>
          <p:nvSpPr>
            <p:cNvPr id="32822" name="Line 52"/>
            <p:cNvSpPr/>
            <p:nvPr/>
          </p:nvSpPr>
          <p:spPr>
            <a:xfrm>
              <a:off x="1008" y="1872"/>
              <a:ext cx="192" cy="240"/>
            </a:xfrm>
            <a:prstGeom prst="line">
              <a:avLst/>
            </a:prstGeom>
            <a:ln w="38100" cap="flat" cmpd="sng">
              <a:solidFill>
                <a:schemeClr val="tx1"/>
              </a:solidFill>
              <a:prstDash val="solid"/>
              <a:headEnd type="triangle" w="med" len="med"/>
              <a:tailEnd type="none" w="med" len="med"/>
            </a:ln>
          </p:spPr>
        </p:sp>
        <p:sp>
          <p:nvSpPr>
            <p:cNvPr id="32823" name="Line 53"/>
            <p:cNvSpPr/>
            <p:nvPr/>
          </p:nvSpPr>
          <p:spPr>
            <a:xfrm flipH="1" flipV="1">
              <a:off x="4800" y="1440"/>
              <a:ext cx="0" cy="144"/>
            </a:xfrm>
            <a:prstGeom prst="line">
              <a:avLst/>
            </a:prstGeom>
            <a:ln w="38100" cap="flat" cmpd="sng">
              <a:solidFill>
                <a:schemeClr val="tx1"/>
              </a:solidFill>
              <a:prstDash val="solid"/>
              <a:headEnd type="none" w="med" len="med"/>
              <a:tailEnd type="triangle" w="med" len="med"/>
            </a:ln>
          </p:spPr>
        </p:sp>
        <p:sp>
          <p:nvSpPr>
            <p:cNvPr id="32824" name="Line 54"/>
            <p:cNvSpPr/>
            <p:nvPr/>
          </p:nvSpPr>
          <p:spPr>
            <a:xfrm>
              <a:off x="1488" y="3072"/>
              <a:ext cx="0" cy="240"/>
            </a:xfrm>
            <a:prstGeom prst="line">
              <a:avLst/>
            </a:prstGeom>
            <a:ln w="38100" cap="flat" cmpd="sng">
              <a:solidFill>
                <a:srgbClr val="000099"/>
              </a:solidFill>
              <a:prstDash val="solid"/>
              <a:headEnd type="none" w="med" len="med"/>
              <a:tailEnd type="triangle" w="med" len="med"/>
            </a:ln>
          </p:spPr>
        </p:sp>
        <p:sp>
          <p:nvSpPr>
            <p:cNvPr id="32825" name="Line 55"/>
            <p:cNvSpPr/>
            <p:nvPr/>
          </p:nvSpPr>
          <p:spPr>
            <a:xfrm>
              <a:off x="2592" y="1920"/>
              <a:ext cx="0" cy="1152"/>
            </a:xfrm>
            <a:prstGeom prst="line">
              <a:avLst/>
            </a:prstGeom>
            <a:ln w="38100" cap="flat" cmpd="sng">
              <a:solidFill>
                <a:srgbClr val="000099"/>
              </a:solidFill>
              <a:prstDash val="solid"/>
              <a:headEnd type="none" w="med" len="med"/>
              <a:tailEnd type="triangle" w="med" len="med"/>
            </a:ln>
          </p:spPr>
        </p:sp>
        <p:sp>
          <p:nvSpPr>
            <p:cNvPr id="32826" name="Line 56"/>
            <p:cNvSpPr/>
            <p:nvPr/>
          </p:nvSpPr>
          <p:spPr>
            <a:xfrm>
              <a:off x="4032" y="1920"/>
              <a:ext cx="0" cy="912"/>
            </a:xfrm>
            <a:prstGeom prst="line">
              <a:avLst/>
            </a:prstGeom>
            <a:ln w="38100" cap="flat" cmpd="sng">
              <a:solidFill>
                <a:srgbClr val="FF0000"/>
              </a:solidFill>
              <a:prstDash val="solid"/>
              <a:headEnd type="none" w="med" len="med"/>
              <a:tailEnd type="triangle" w="med" len="med"/>
            </a:ln>
          </p:spPr>
        </p:sp>
        <p:sp>
          <p:nvSpPr>
            <p:cNvPr id="32827" name="Line 57"/>
            <p:cNvSpPr/>
            <p:nvPr/>
          </p:nvSpPr>
          <p:spPr>
            <a:xfrm flipV="1">
              <a:off x="2304" y="2544"/>
              <a:ext cx="0" cy="768"/>
            </a:xfrm>
            <a:prstGeom prst="line">
              <a:avLst/>
            </a:prstGeom>
            <a:ln w="38100" cap="flat" cmpd="sng">
              <a:solidFill>
                <a:schemeClr val="accent1"/>
              </a:solidFill>
              <a:prstDash val="solid"/>
              <a:headEnd type="none" w="med" len="med"/>
              <a:tailEnd type="triangle" w="med" len="med"/>
            </a:ln>
          </p:spPr>
        </p:sp>
        <p:sp>
          <p:nvSpPr>
            <p:cNvPr id="32828" name="Line 58"/>
            <p:cNvSpPr/>
            <p:nvPr/>
          </p:nvSpPr>
          <p:spPr>
            <a:xfrm>
              <a:off x="2880" y="3072"/>
              <a:ext cx="0" cy="240"/>
            </a:xfrm>
            <a:prstGeom prst="line">
              <a:avLst/>
            </a:prstGeom>
            <a:ln w="38100" cap="flat" cmpd="sng">
              <a:solidFill>
                <a:srgbClr val="000099"/>
              </a:solidFill>
              <a:prstDash val="solid"/>
              <a:headEnd type="none" w="med" len="med"/>
              <a:tailEnd type="triangle" w="med" len="med"/>
            </a:ln>
          </p:spPr>
        </p:sp>
        <p:sp>
          <p:nvSpPr>
            <p:cNvPr id="32829" name="Line 59"/>
            <p:cNvSpPr/>
            <p:nvPr/>
          </p:nvSpPr>
          <p:spPr>
            <a:xfrm>
              <a:off x="4512" y="2544"/>
              <a:ext cx="0" cy="768"/>
            </a:xfrm>
            <a:prstGeom prst="line">
              <a:avLst/>
            </a:prstGeom>
            <a:ln w="38100" cap="flat" cmpd="sng">
              <a:solidFill>
                <a:schemeClr val="accent1"/>
              </a:solidFill>
              <a:prstDash val="solid"/>
              <a:headEnd type="none" w="med" len="med"/>
              <a:tailEnd type="triangle" w="med" len="med"/>
            </a:ln>
          </p:spPr>
        </p:sp>
        <p:sp>
          <p:nvSpPr>
            <p:cNvPr id="32830" name="Line 60"/>
            <p:cNvSpPr/>
            <p:nvPr/>
          </p:nvSpPr>
          <p:spPr>
            <a:xfrm>
              <a:off x="4800" y="3072"/>
              <a:ext cx="0" cy="240"/>
            </a:xfrm>
            <a:prstGeom prst="line">
              <a:avLst/>
            </a:prstGeom>
            <a:ln w="38100" cap="flat" cmpd="sng">
              <a:solidFill>
                <a:srgbClr val="000099"/>
              </a:solidFill>
              <a:prstDash val="solid"/>
              <a:headEnd type="none" w="med" len="med"/>
              <a:tailEnd type="triangle" w="med" len="med"/>
            </a:ln>
          </p:spPr>
        </p:sp>
        <p:sp>
          <p:nvSpPr>
            <p:cNvPr id="32831" name="Line 61"/>
            <p:cNvSpPr/>
            <p:nvPr/>
          </p:nvSpPr>
          <p:spPr>
            <a:xfrm flipV="1">
              <a:off x="5184" y="1872"/>
              <a:ext cx="0" cy="672"/>
            </a:xfrm>
            <a:prstGeom prst="line">
              <a:avLst/>
            </a:prstGeom>
            <a:ln w="38100" cap="flat" cmpd="sng">
              <a:solidFill>
                <a:schemeClr val="accent1"/>
              </a:solidFill>
              <a:prstDash val="solid"/>
              <a:headEnd type="none" w="med" len="med"/>
              <a:tailEnd type="triangle" w="med" len="med"/>
            </a:ln>
          </p:spPr>
        </p:sp>
        <p:sp>
          <p:nvSpPr>
            <p:cNvPr id="32832" name="Line 62"/>
            <p:cNvSpPr/>
            <p:nvPr/>
          </p:nvSpPr>
          <p:spPr>
            <a:xfrm flipH="1" flipV="1">
              <a:off x="5424" y="1392"/>
              <a:ext cx="0" cy="192"/>
            </a:xfrm>
            <a:prstGeom prst="line">
              <a:avLst/>
            </a:prstGeom>
            <a:ln w="38100" cap="flat" cmpd="sng">
              <a:solidFill>
                <a:schemeClr val="tx1"/>
              </a:solidFill>
              <a:prstDash val="solid"/>
              <a:headEnd type="none" w="med" len="med"/>
              <a:tailEnd type="triangle" w="med" len="med"/>
            </a:ln>
          </p:spPr>
        </p:sp>
        <p:sp>
          <p:nvSpPr>
            <p:cNvPr id="32833" name="Line 63"/>
            <p:cNvSpPr/>
            <p:nvPr/>
          </p:nvSpPr>
          <p:spPr>
            <a:xfrm flipV="1">
              <a:off x="5184" y="1392"/>
              <a:ext cx="0" cy="192"/>
            </a:xfrm>
            <a:prstGeom prst="line">
              <a:avLst/>
            </a:prstGeom>
            <a:ln w="38100" cap="flat" cmpd="sng">
              <a:solidFill>
                <a:schemeClr val="tx1"/>
              </a:solidFill>
              <a:prstDash val="solid"/>
              <a:headEnd type="none" w="med" len="med"/>
              <a:tailEnd type="triangle" w="med" len="med"/>
            </a:ln>
          </p:spPr>
        </p:sp>
        <p:sp>
          <p:nvSpPr>
            <p:cNvPr id="32834" name="Line 64"/>
            <p:cNvSpPr/>
            <p:nvPr/>
          </p:nvSpPr>
          <p:spPr>
            <a:xfrm>
              <a:off x="1056" y="2544"/>
              <a:ext cx="0" cy="768"/>
            </a:xfrm>
            <a:prstGeom prst="line">
              <a:avLst/>
            </a:prstGeom>
            <a:ln w="38100" cap="flat" cmpd="sng">
              <a:solidFill>
                <a:schemeClr val="accent1"/>
              </a:solidFill>
              <a:prstDash val="solid"/>
              <a:headEnd type="triangle" w="med" len="med"/>
              <a:tailEnd type="triangle" w="med" len="med"/>
            </a:ln>
          </p:spPr>
        </p:sp>
        <p:sp>
          <p:nvSpPr>
            <p:cNvPr id="32835" name="Line 65"/>
            <p:cNvSpPr/>
            <p:nvPr/>
          </p:nvSpPr>
          <p:spPr>
            <a:xfrm>
              <a:off x="4224" y="2832"/>
              <a:ext cx="0" cy="480"/>
            </a:xfrm>
            <a:prstGeom prst="line">
              <a:avLst/>
            </a:prstGeom>
            <a:ln w="38100" cap="flat" cmpd="sng">
              <a:solidFill>
                <a:srgbClr val="FF0000"/>
              </a:solidFill>
              <a:prstDash val="solid"/>
              <a:headEnd type="none" w="med" len="med"/>
              <a:tailEnd type="triangle" w="med" len="med"/>
            </a:ln>
          </p:spPr>
        </p:sp>
        <p:sp>
          <p:nvSpPr>
            <p:cNvPr id="32836" name="Line 66"/>
            <p:cNvSpPr/>
            <p:nvPr/>
          </p:nvSpPr>
          <p:spPr>
            <a:xfrm>
              <a:off x="2496" y="2832"/>
              <a:ext cx="0" cy="480"/>
            </a:xfrm>
            <a:prstGeom prst="line">
              <a:avLst/>
            </a:prstGeom>
            <a:ln w="38100" cap="flat" cmpd="sng">
              <a:solidFill>
                <a:srgbClr val="FF0000"/>
              </a:solidFill>
              <a:prstDash val="solid"/>
              <a:headEnd type="none" w="med" len="med"/>
              <a:tailEnd type="triangle" w="med" len="med"/>
            </a:ln>
          </p:spPr>
        </p:sp>
        <p:sp>
          <p:nvSpPr>
            <p:cNvPr id="32837" name="Line 67"/>
            <p:cNvSpPr/>
            <p:nvPr/>
          </p:nvSpPr>
          <p:spPr>
            <a:xfrm>
              <a:off x="1248" y="2832"/>
              <a:ext cx="0" cy="480"/>
            </a:xfrm>
            <a:prstGeom prst="line">
              <a:avLst/>
            </a:prstGeom>
            <a:ln w="38100" cap="flat" cmpd="sng">
              <a:solidFill>
                <a:srgbClr val="FF0000"/>
              </a:solidFill>
              <a:prstDash val="solid"/>
              <a:headEnd type="none" w="med" len="med"/>
              <a:tailEnd type="triangle" w="med" len="med"/>
            </a:ln>
          </p:spPr>
        </p:sp>
        <p:sp>
          <p:nvSpPr>
            <p:cNvPr id="32838" name="Rectangle 68"/>
            <p:cNvSpPr/>
            <p:nvPr/>
          </p:nvSpPr>
          <p:spPr>
            <a:xfrm>
              <a:off x="3230" y="3341"/>
              <a:ext cx="568" cy="327"/>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800" b="1" dirty="0">
                  <a:ea typeface="楷体_GB2312" pitchFamily="49" charset="-122"/>
                </a:rPr>
                <a:t>接口</a:t>
              </a:r>
              <a:endParaRPr lang="zh-CN" altLang="en-US" sz="2400" dirty="0"/>
            </a:p>
          </p:txBody>
        </p:sp>
        <p:sp>
          <p:nvSpPr>
            <p:cNvPr id="32839" name="Line 69"/>
            <p:cNvSpPr/>
            <p:nvPr/>
          </p:nvSpPr>
          <p:spPr>
            <a:xfrm>
              <a:off x="3600" y="1920"/>
              <a:ext cx="0" cy="288"/>
            </a:xfrm>
            <a:prstGeom prst="line">
              <a:avLst/>
            </a:prstGeom>
            <a:ln w="28575" cap="flat" cmpd="sng">
              <a:solidFill>
                <a:srgbClr val="FF0000"/>
              </a:solidFill>
              <a:prstDash val="solid"/>
              <a:headEnd type="none" w="med" len="med"/>
              <a:tailEnd type="triangle" w="med" len="med"/>
            </a:ln>
          </p:spPr>
        </p:sp>
        <p:sp>
          <p:nvSpPr>
            <p:cNvPr id="32840" name="Line 70"/>
            <p:cNvSpPr/>
            <p:nvPr/>
          </p:nvSpPr>
          <p:spPr>
            <a:xfrm>
              <a:off x="3696" y="1920"/>
              <a:ext cx="0" cy="288"/>
            </a:xfrm>
            <a:prstGeom prst="line">
              <a:avLst/>
            </a:prstGeom>
            <a:ln w="28575" cap="flat" cmpd="sng">
              <a:solidFill>
                <a:srgbClr val="FF0000"/>
              </a:solidFill>
              <a:prstDash val="solid"/>
              <a:headEnd type="none" w="med" len="med"/>
              <a:tailEnd type="triangle" w="med" len="med"/>
            </a:ln>
          </p:spPr>
        </p:sp>
        <p:sp>
          <p:nvSpPr>
            <p:cNvPr id="32841" name="Line 71"/>
            <p:cNvSpPr/>
            <p:nvPr/>
          </p:nvSpPr>
          <p:spPr>
            <a:xfrm>
              <a:off x="3888" y="1920"/>
              <a:ext cx="0" cy="288"/>
            </a:xfrm>
            <a:prstGeom prst="line">
              <a:avLst/>
            </a:prstGeom>
            <a:ln w="28575" cap="flat" cmpd="sng">
              <a:solidFill>
                <a:srgbClr val="FF0000"/>
              </a:solidFill>
              <a:prstDash val="solid"/>
              <a:headEnd type="none" w="med" len="med"/>
              <a:tailEnd type="triangle" w="med" len="med"/>
            </a:ln>
          </p:spPr>
        </p:sp>
        <p:sp>
          <p:nvSpPr>
            <p:cNvPr id="32842" name="Text Box 72"/>
            <p:cNvSpPr txBox="1"/>
            <p:nvPr/>
          </p:nvSpPr>
          <p:spPr>
            <a:xfrm>
              <a:off x="3696" y="1920"/>
              <a:ext cx="156" cy="25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000" b="1" dirty="0">
                  <a:solidFill>
                    <a:srgbClr val="FF0000"/>
                  </a:solidFill>
                  <a:ea typeface="楷体_GB2312" pitchFamily="49" charset="-122"/>
                </a:rPr>
                <a:t>.</a:t>
              </a:r>
            </a:p>
          </p:txBody>
        </p:sp>
        <p:sp>
          <p:nvSpPr>
            <p:cNvPr id="32843" name="Line 73"/>
            <p:cNvSpPr/>
            <p:nvPr/>
          </p:nvSpPr>
          <p:spPr>
            <a:xfrm>
              <a:off x="3504" y="1920"/>
              <a:ext cx="0" cy="192"/>
            </a:xfrm>
            <a:prstGeom prst="line">
              <a:avLst/>
            </a:prstGeom>
            <a:ln w="28575" cap="flat" cmpd="sng">
              <a:solidFill>
                <a:srgbClr val="FF0000"/>
              </a:solidFill>
              <a:prstDash val="solid"/>
              <a:headEnd type="none" w="med" len="med"/>
              <a:tailEnd type="none" w="med" len="med"/>
            </a:ln>
          </p:spPr>
        </p:sp>
        <p:sp>
          <p:nvSpPr>
            <p:cNvPr id="32844" name="Line 74"/>
            <p:cNvSpPr/>
            <p:nvPr/>
          </p:nvSpPr>
          <p:spPr>
            <a:xfrm flipH="1" flipV="1">
              <a:off x="3024" y="1920"/>
              <a:ext cx="0" cy="192"/>
            </a:xfrm>
            <a:prstGeom prst="line">
              <a:avLst/>
            </a:prstGeom>
            <a:ln w="28575" cap="flat" cmpd="sng">
              <a:solidFill>
                <a:srgbClr val="FF0000"/>
              </a:solidFill>
              <a:prstDash val="solid"/>
              <a:headEnd type="none" w="med" len="med"/>
              <a:tailEnd type="triangle" w="med" len="med"/>
            </a:ln>
          </p:spPr>
        </p:sp>
        <p:sp>
          <p:nvSpPr>
            <p:cNvPr id="32845" name="Line 75"/>
            <p:cNvSpPr/>
            <p:nvPr/>
          </p:nvSpPr>
          <p:spPr>
            <a:xfrm>
              <a:off x="3072" y="864"/>
              <a:ext cx="240" cy="0"/>
            </a:xfrm>
            <a:prstGeom prst="line">
              <a:avLst/>
            </a:prstGeom>
            <a:ln w="28575" cap="flat" cmpd="sng">
              <a:solidFill>
                <a:srgbClr val="FF0000"/>
              </a:solidFill>
              <a:prstDash val="solid"/>
              <a:headEnd type="triangle" w="med" len="med"/>
              <a:tailEnd type="triangle" w="med" len="med"/>
            </a:ln>
          </p:spPr>
        </p:sp>
        <p:sp>
          <p:nvSpPr>
            <p:cNvPr id="32846" name="Line 76"/>
            <p:cNvSpPr/>
            <p:nvPr/>
          </p:nvSpPr>
          <p:spPr>
            <a:xfrm>
              <a:off x="3216" y="864"/>
              <a:ext cx="0" cy="1248"/>
            </a:xfrm>
            <a:prstGeom prst="line">
              <a:avLst/>
            </a:prstGeom>
            <a:ln w="28575" cap="flat" cmpd="sng">
              <a:solidFill>
                <a:srgbClr val="FF0000"/>
              </a:solidFill>
              <a:prstDash val="solid"/>
              <a:headEnd type="none" w="med" len="med"/>
              <a:tailEnd type="none" w="med" len="med"/>
            </a:ln>
          </p:spPr>
        </p:sp>
        <p:sp>
          <p:nvSpPr>
            <p:cNvPr id="32847" name="Line 77"/>
            <p:cNvSpPr/>
            <p:nvPr/>
          </p:nvSpPr>
          <p:spPr>
            <a:xfrm>
              <a:off x="4320" y="1920"/>
              <a:ext cx="0" cy="192"/>
            </a:xfrm>
            <a:prstGeom prst="line">
              <a:avLst/>
            </a:prstGeom>
            <a:ln w="28575" cap="flat" cmpd="sng">
              <a:solidFill>
                <a:srgbClr val="FF0000"/>
              </a:solidFill>
              <a:prstDash val="solid"/>
              <a:headEnd type="none" w="med" len="med"/>
              <a:tailEnd type="none" w="med" len="med"/>
            </a:ln>
          </p:spPr>
        </p:sp>
        <p:sp>
          <p:nvSpPr>
            <p:cNvPr id="32848" name="Line 78"/>
            <p:cNvSpPr/>
            <p:nvPr/>
          </p:nvSpPr>
          <p:spPr>
            <a:xfrm>
              <a:off x="4320" y="2112"/>
              <a:ext cx="1344" cy="0"/>
            </a:xfrm>
            <a:prstGeom prst="line">
              <a:avLst/>
            </a:prstGeom>
            <a:ln w="28575" cap="flat" cmpd="sng">
              <a:solidFill>
                <a:srgbClr val="FF0000"/>
              </a:solidFill>
              <a:prstDash val="solid"/>
              <a:headEnd type="none" w="med" len="med"/>
              <a:tailEnd type="none" w="med" len="med"/>
            </a:ln>
          </p:spPr>
        </p:sp>
        <p:sp>
          <p:nvSpPr>
            <p:cNvPr id="32849" name="Rectangle 79"/>
            <p:cNvSpPr/>
            <p:nvPr/>
          </p:nvSpPr>
          <p:spPr>
            <a:xfrm>
              <a:off x="2160" y="3408"/>
              <a:ext cx="384" cy="144"/>
            </a:xfrm>
            <a:prstGeom prst="rect">
              <a:avLst/>
            </a:prstGeom>
            <a:solidFill>
              <a:schemeClr val="bg2">
                <a:alpha val="50195"/>
              </a:scheme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50" name="Rectangle 80"/>
            <p:cNvSpPr/>
            <p:nvPr/>
          </p:nvSpPr>
          <p:spPr>
            <a:xfrm>
              <a:off x="2640" y="3408"/>
              <a:ext cx="384" cy="144"/>
            </a:xfrm>
            <a:prstGeom prst="rect">
              <a:avLst/>
            </a:prstGeom>
            <a:solidFill>
              <a:schemeClr val="bg2">
                <a:alpha val="50195"/>
              </a:scheme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51" name="Rectangle 81"/>
            <p:cNvSpPr/>
            <p:nvPr/>
          </p:nvSpPr>
          <p:spPr>
            <a:xfrm>
              <a:off x="4560" y="3408"/>
              <a:ext cx="384" cy="144"/>
            </a:xfrm>
            <a:prstGeom prst="rect">
              <a:avLst/>
            </a:prstGeom>
            <a:solidFill>
              <a:schemeClr val="bg2">
                <a:alpha val="50195"/>
              </a:scheme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52" name="Rectangle 82"/>
            <p:cNvSpPr/>
            <p:nvPr/>
          </p:nvSpPr>
          <p:spPr>
            <a:xfrm>
              <a:off x="3984" y="3408"/>
              <a:ext cx="384" cy="144"/>
            </a:xfrm>
            <a:prstGeom prst="rect">
              <a:avLst/>
            </a:prstGeom>
            <a:solidFill>
              <a:schemeClr val="bg2">
                <a:alpha val="50195"/>
              </a:schemeClr>
            </a:solidFill>
            <a:ln w="127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53" name="Line 83"/>
            <p:cNvSpPr/>
            <p:nvPr/>
          </p:nvSpPr>
          <p:spPr>
            <a:xfrm flipV="1">
              <a:off x="2112" y="336"/>
              <a:ext cx="0" cy="816"/>
            </a:xfrm>
            <a:prstGeom prst="line">
              <a:avLst/>
            </a:prstGeom>
            <a:ln w="38100" cap="flat" cmpd="sng">
              <a:solidFill>
                <a:schemeClr val="tx1"/>
              </a:solidFill>
              <a:prstDash val="solid"/>
              <a:headEnd type="none" w="med" len="med"/>
              <a:tailEnd type="none" w="med" len="med"/>
            </a:ln>
          </p:spPr>
        </p:sp>
        <p:sp>
          <p:nvSpPr>
            <p:cNvPr id="32854" name="Text Box 84"/>
            <p:cNvSpPr txBox="1"/>
            <p:nvPr/>
          </p:nvSpPr>
          <p:spPr>
            <a:xfrm>
              <a:off x="2688" y="1008"/>
              <a:ext cx="330" cy="25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b="1" dirty="0">
                  <a:solidFill>
                    <a:schemeClr val="tx2"/>
                  </a:solidFill>
                  <a:ea typeface="楷体_GB2312" pitchFamily="49" charset="-122"/>
                </a:rPr>
                <a:t>PC</a:t>
              </a:r>
            </a:p>
          </p:txBody>
        </p:sp>
        <p:sp>
          <p:nvSpPr>
            <p:cNvPr id="32855" name="Text Box 85"/>
            <p:cNvSpPr txBox="1"/>
            <p:nvPr/>
          </p:nvSpPr>
          <p:spPr>
            <a:xfrm>
              <a:off x="2688" y="1920"/>
              <a:ext cx="348" cy="25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b="1" dirty="0">
                  <a:solidFill>
                    <a:schemeClr val="tx2"/>
                  </a:solidFill>
                  <a:ea typeface="楷体_GB2312" pitchFamily="49" charset="-122"/>
                </a:rPr>
                <a:t>AR</a:t>
              </a:r>
            </a:p>
          </p:txBody>
        </p:sp>
        <p:sp>
          <p:nvSpPr>
            <p:cNvPr id="32856" name="Text Box 86"/>
            <p:cNvSpPr txBox="1"/>
            <p:nvPr/>
          </p:nvSpPr>
          <p:spPr>
            <a:xfrm>
              <a:off x="5232" y="1872"/>
              <a:ext cx="294" cy="25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en-US" altLang="zh-CN" sz="2000" b="1" dirty="0">
                  <a:solidFill>
                    <a:schemeClr val="tx2"/>
                  </a:solidFill>
                  <a:ea typeface="楷体_GB2312" pitchFamily="49" charset="-122"/>
                </a:rPr>
                <a:t>IR</a:t>
              </a:r>
            </a:p>
          </p:txBody>
        </p:sp>
        <p:sp>
          <p:nvSpPr>
            <p:cNvPr id="32857" name="Line 87"/>
            <p:cNvSpPr/>
            <p:nvPr/>
          </p:nvSpPr>
          <p:spPr>
            <a:xfrm>
              <a:off x="3024" y="2112"/>
              <a:ext cx="480" cy="0"/>
            </a:xfrm>
            <a:prstGeom prst="line">
              <a:avLst/>
            </a:prstGeom>
            <a:ln w="38100" cap="flat" cmpd="sng">
              <a:solidFill>
                <a:srgbClr val="FF0000"/>
              </a:solidFill>
              <a:prstDash val="solid"/>
              <a:headEnd type="none" w="med" len="med"/>
              <a:tailEnd type="none" w="med" len="med"/>
            </a:ln>
          </p:spPr>
        </p:sp>
        <p:sp>
          <p:nvSpPr>
            <p:cNvPr id="32858" name="Text Box 88"/>
            <p:cNvSpPr txBox="1"/>
            <p:nvPr/>
          </p:nvSpPr>
          <p:spPr>
            <a:xfrm>
              <a:off x="912" y="672"/>
              <a:ext cx="57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1800" b="1" dirty="0"/>
                <a:t>ALU</a:t>
              </a:r>
            </a:p>
          </p:txBody>
        </p:sp>
        <p:sp>
          <p:nvSpPr>
            <p:cNvPr id="32859" name="Line 89"/>
            <p:cNvSpPr/>
            <p:nvPr/>
          </p:nvSpPr>
          <p:spPr>
            <a:xfrm>
              <a:off x="720" y="1248"/>
              <a:ext cx="1008" cy="0"/>
            </a:xfrm>
            <a:prstGeom prst="line">
              <a:avLst/>
            </a:prstGeom>
            <a:ln w="12700" cap="flat" cmpd="sng">
              <a:solidFill>
                <a:schemeClr val="tx1"/>
              </a:solidFill>
              <a:prstDash val="solid"/>
              <a:headEnd type="none" w="med" len="med"/>
              <a:tailEnd type="none" w="med" len="med"/>
            </a:ln>
          </p:spPr>
        </p:sp>
        <p:sp>
          <p:nvSpPr>
            <p:cNvPr id="32860" name="Line 90"/>
            <p:cNvSpPr/>
            <p:nvPr/>
          </p:nvSpPr>
          <p:spPr>
            <a:xfrm>
              <a:off x="720" y="1392"/>
              <a:ext cx="1008" cy="0"/>
            </a:xfrm>
            <a:prstGeom prst="line">
              <a:avLst/>
            </a:prstGeom>
            <a:ln w="12700" cap="flat" cmpd="sng">
              <a:solidFill>
                <a:schemeClr val="tx1"/>
              </a:solidFill>
              <a:prstDash val="solid"/>
              <a:headEnd type="none" w="med" len="med"/>
              <a:tailEnd type="none" w="med" len="med"/>
            </a:ln>
          </p:spPr>
        </p:sp>
        <p:sp>
          <p:nvSpPr>
            <p:cNvPr id="32861" name="Line 91"/>
            <p:cNvSpPr/>
            <p:nvPr/>
          </p:nvSpPr>
          <p:spPr>
            <a:xfrm>
              <a:off x="720" y="1728"/>
              <a:ext cx="1008" cy="0"/>
            </a:xfrm>
            <a:prstGeom prst="line">
              <a:avLst/>
            </a:prstGeom>
            <a:ln w="12700" cap="flat" cmpd="sng">
              <a:solidFill>
                <a:schemeClr val="tx1"/>
              </a:solidFill>
              <a:prstDash val="solid"/>
              <a:headEnd type="none" w="med" len="med"/>
              <a:tailEnd type="none" w="med" len="med"/>
            </a:ln>
          </p:spPr>
        </p:sp>
        <p:sp>
          <p:nvSpPr>
            <p:cNvPr id="32862" name="Line 92"/>
            <p:cNvSpPr/>
            <p:nvPr/>
          </p:nvSpPr>
          <p:spPr>
            <a:xfrm>
              <a:off x="1824" y="576"/>
              <a:ext cx="0" cy="1536"/>
            </a:xfrm>
            <a:prstGeom prst="line">
              <a:avLst/>
            </a:prstGeom>
            <a:ln w="38100" cap="flat" cmpd="sng">
              <a:solidFill>
                <a:schemeClr val="tx1"/>
              </a:solidFill>
              <a:prstDash val="solid"/>
              <a:headEnd type="none" w="med" len="med"/>
              <a:tailEnd type="none" w="med" len="med"/>
            </a:ln>
          </p:spPr>
        </p:sp>
        <p:sp>
          <p:nvSpPr>
            <p:cNvPr id="32863" name="Line 93"/>
            <p:cNvSpPr/>
            <p:nvPr/>
          </p:nvSpPr>
          <p:spPr>
            <a:xfrm>
              <a:off x="576" y="2112"/>
              <a:ext cx="1248" cy="0"/>
            </a:xfrm>
            <a:prstGeom prst="line">
              <a:avLst/>
            </a:prstGeom>
            <a:ln w="38100" cap="flat" cmpd="sng">
              <a:solidFill>
                <a:schemeClr val="tx1"/>
              </a:solidFill>
              <a:prstDash val="solid"/>
              <a:headEnd type="triangle" w="med" len="med"/>
              <a:tailEnd type="none" w="med" len="med"/>
            </a:ln>
          </p:spPr>
        </p:sp>
        <p:sp>
          <p:nvSpPr>
            <p:cNvPr id="32864" name="Text Box 94"/>
            <p:cNvSpPr txBox="1"/>
            <p:nvPr/>
          </p:nvSpPr>
          <p:spPr>
            <a:xfrm>
              <a:off x="288" y="1296"/>
              <a:ext cx="289" cy="864"/>
            </a:xfrm>
            <a:prstGeom prst="rect">
              <a:avLst/>
            </a:prstGeom>
            <a:noFill/>
            <a:ln w="9525">
              <a:noFill/>
            </a:ln>
          </p:spPr>
          <p:txBody>
            <a:bodyPr vert="eaVert">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1800" b="1" dirty="0"/>
                <a:t>乘商寄存器</a:t>
              </a:r>
            </a:p>
          </p:txBody>
        </p:sp>
        <p:sp>
          <p:nvSpPr>
            <p:cNvPr id="32865" name="Rectangle 95"/>
            <p:cNvSpPr/>
            <p:nvPr/>
          </p:nvSpPr>
          <p:spPr>
            <a:xfrm>
              <a:off x="288" y="1296"/>
              <a:ext cx="240" cy="816"/>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66" name="Rectangle 96"/>
            <p:cNvSpPr/>
            <p:nvPr/>
          </p:nvSpPr>
          <p:spPr>
            <a:xfrm>
              <a:off x="2208" y="720"/>
              <a:ext cx="864" cy="288"/>
            </a:xfrm>
            <a:prstGeom prst="rect">
              <a:avLst/>
            </a:prstGeom>
            <a:solidFill>
              <a:schemeClr val="accent1">
                <a:alpha val="50195"/>
              </a:schemeClr>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67" name="Rectangle 97"/>
            <p:cNvSpPr/>
            <p:nvPr/>
          </p:nvSpPr>
          <p:spPr>
            <a:xfrm>
              <a:off x="288" y="1296"/>
              <a:ext cx="288" cy="864"/>
            </a:xfrm>
            <a:prstGeom prst="rect">
              <a:avLst/>
            </a:prstGeom>
            <a:solidFill>
              <a:schemeClr val="accent1">
                <a:alpha val="50195"/>
              </a:schemeClr>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68" name="Text Box 98"/>
            <p:cNvSpPr txBox="1"/>
            <p:nvPr/>
          </p:nvSpPr>
          <p:spPr>
            <a:xfrm>
              <a:off x="912" y="1200"/>
              <a:ext cx="480"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1800" b="1" dirty="0"/>
                <a:t>R1</a:t>
              </a:r>
            </a:p>
          </p:txBody>
        </p:sp>
        <p:sp>
          <p:nvSpPr>
            <p:cNvPr id="32869" name="Text Box 99"/>
            <p:cNvSpPr txBox="1"/>
            <p:nvPr/>
          </p:nvSpPr>
          <p:spPr>
            <a:xfrm>
              <a:off x="768" y="1056"/>
              <a:ext cx="720"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1800" b="1" dirty="0"/>
                <a:t>R0</a:t>
              </a:r>
            </a:p>
          </p:txBody>
        </p:sp>
        <p:sp>
          <p:nvSpPr>
            <p:cNvPr id="32870" name="Text Box 100"/>
            <p:cNvSpPr txBox="1"/>
            <p:nvPr/>
          </p:nvSpPr>
          <p:spPr>
            <a:xfrm>
              <a:off x="912" y="1680"/>
              <a:ext cx="480"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1800" b="1" dirty="0"/>
                <a:t>Rn</a:t>
              </a:r>
            </a:p>
          </p:txBody>
        </p:sp>
        <p:sp>
          <p:nvSpPr>
            <p:cNvPr id="32871" name="Line 101"/>
            <p:cNvSpPr/>
            <p:nvPr/>
          </p:nvSpPr>
          <p:spPr>
            <a:xfrm>
              <a:off x="2592" y="1008"/>
              <a:ext cx="0" cy="624"/>
            </a:xfrm>
            <a:prstGeom prst="line">
              <a:avLst/>
            </a:prstGeom>
            <a:ln w="38100" cap="flat" cmpd="sng">
              <a:solidFill>
                <a:schemeClr val="tx1"/>
              </a:solidFill>
              <a:prstDash val="solid"/>
              <a:headEnd type="none" w="med" len="med"/>
              <a:tailEnd type="triangle" w="med" len="med"/>
            </a:ln>
          </p:spPr>
        </p:sp>
        <p:sp>
          <p:nvSpPr>
            <p:cNvPr id="32872" name="Line 102"/>
            <p:cNvSpPr/>
            <p:nvPr/>
          </p:nvSpPr>
          <p:spPr>
            <a:xfrm>
              <a:off x="2592" y="336"/>
              <a:ext cx="0" cy="384"/>
            </a:xfrm>
            <a:prstGeom prst="line">
              <a:avLst/>
            </a:prstGeom>
            <a:ln w="38100" cap="flat" cmpd="sng">
              <a:solidFill>
                <a:schemeClr val="tx1"/>
              </a:solidFill>
              <a:prstDash val="solid"/>
              <a:headEnd type="none" w="med" len="med"/>
              <a:tailEnd type="triangle" w="med" len="med"/>
            </a:ln>
          </p:spPr>
        </p:sp>
        <p:sp>
          <p:nvSpPr>
            <p:cNvPr id="32873" name="Line 103"/>
            <p:cNvSpPr/>
            <p:nvPr/>
          </p:nvSpPr>
          <p:spPr>
            <a:xfrm>
              <a:off x="2112" y="1152"/>
              <a:ext cx="240" cy="0"/>
            </a:xfrm>
            <a:prstGeom prst="line">
              <a:avLst/>
            </a:prstGeom>
            <a:ln w="38100" cap="flat" cmpd="sng">
              <a:solidFill>
                <a:schemeClr val="tx1"/>
              </a:solidFill>
              <a:prstDash val="solid"/>
              <a:headEnd type="none" w="med" len="med"/>
              <a:tailEnd type="none" w="med" len="med"/>
            </a:ln>
          </p:spPr>
        </p:sp>
        <p:sp>
          <p:nvSpPr>
            <p:cNvPr id="32874" name="Line 104"/>
            <p:cNvSpPr/>
            <p:nvPr/>
          </p:nvSpPr>
          <p:spPr>
            <a:xfrm>
              <a:off x="2112" y="1152"/>
              <a:ext cx="0" cy="1392"/>
            </a:xfrm>
            <a:prstGeom prst="line">
              <a:avLst/>
            </a:prstGeom>
            <a:ln w="38100" cap="flat" cmpd="sng">
              <a:solidFill>
                <a:schemeClr val="accent1"/>
              </a:solidFill>
              <a:prstDash val="solid"/>
              <a:headEnd type="none" w="med" len="med"/>
              <a:tailEnd type="triangle" w="med" len="med"/>
            </a:ln>
          </p:spPr>
        </p:sp>
        <p:sp>
          <p:nvSpPr>
            <p:cNvPr id="32875" name="Text Box 105"/>
            <p:cNvSpPr txBox="1"/>
            <p:nvPr/>
          </p:nvSpPr>
          <p:spPr>
            <a:xfrm>
              <a:off x="5088" y="1104"/>
              <a:ext cx="576" cy="319"/>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lnSpc>
                  <a:spcPct val="50000"/>
                </a:lnSpc>
                <a:spcBef>
                  <a:spcPct val="50000"/>
                </a:spcBef>
                <a:buNone/>
              </a:pPr>
              <a:r>
                <a:rPr lang="zh-CN" altLang="en-US" sz="1800" b="1" dirty="0"/>
                <a:t>操作数</a:t>
              </a:r>
            </a:p>
            <a:p>
              <a:pPr marL="0" lvl="0" indent="0" algn="ctr" eaLnBrk="1" hangingPunct="1">
                <a:lnSpc>
                  <a:spcPct val="50000"/>
                </a:lnSpc>
                <a:spcBef>
                  <a:spcPct val="50000"/>
                </a:spcBef>
                <a:buNone/>
              </a:pPr>
              <a:r>
                <a:rPr lang="zh-CN" altLang="en-US" sz="1800" b="1" dirty="0"/>
                <a:t>地址</a:t>
              </a:r>
            </a:p>
          </p:txBody>
        </p:sp>
        <p:sp>
          <p:nvSpPr>
            <p:cNvPr id="32876" name="Text Box 106"/>
            <p:cNvSpPr txBox="1"/>
            <p:nvPr/>
          </p:nvSpPr>
          <p:spPr>
            <a:xfrm>
              <a:off x="4560" y="1872"/>
              <a:ext cx="576"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1800" b="1" dirty="0"/>
                <a:t>操作码</a:t>
              </a:r>
            </a:p>
          </p:txBody>
        </p:sp>
        <p:sp>
          <p:nvSpPr>
            <p:cNvPr id="32877" name="Text Box 107"/>
            <p:cNvSpPr txBox="1"/>
            <p:nvPr/>
          </p:nvSpPr>
          <p:spPr>
            <a:xfrm>
              <a:off x="720" y="1440"/>
              <a:ext cx="960" cy="2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2400" b="1" dirty="0"/>
                <a:t>寄存器组</a:t>
              </a:r>
              <a:endParaRPr lang="zh-CN" altLang="en-US" sz="1800" b="1" dirty="0"/>
            </a:p>
          </p:txBody>
        </p:sp>
        <p:sp>
          <p:nvSpPr>
            <p:cNvPr id="32878" name="Text Box 108"/>
            <p:cNvSpPr txBox="1"/>
            <p:nvPr/>
          </p:nvSpPr>
          <p:spPr>
            <a:xfrm>
              <a:off x="4608" y="1152"/>
              <a:ext cx="52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1800" b="1" dirty="0"/>
                <a:t>映射</a:t>
              </a:r>
            </a:p>
          </p:txBody>
        </p:sp>
        <p:sp>
          <p:nvSpPr>
            <p:cNvPr id="32879" name="Line 109"/>
            <p:cNvSpPr/>
            <p:nvPr/>
          </p:nvSpPr>
          <p:spPr>
            <a:xfrm>
              <a:off x="5040" y="1584"/>
              <a:ext cx="0" cy="288"/>
            </a:xfrm>
            <a:prstGeom prst="line">
              <a:avLst/>
            </a:prstGeom>
            <a:ln w="19050" cap="flat" cmpd="sng">
              <a:solidFill>
                <a:schemeClr val="tx1"/>
              </a:solidFill>
              <a:prstDash val="solid"/>
              <a:headEnd type="none" w="med" len="med"/>
              <a:tailEnd type="none" w="med" len="med"/>
            </a:ln>
          </p:spPr>
        </p:sp>
        <p:sp>
          <p:nvSpPr>
            <p:cNvPr id="32880" name="Line 110"/>
            <p:cNvSpPr/>
            <p:nvPr/>
          </p:nvSpPr>
          <p:spPr>
            <a:xfrm flipV="1">
              <a:off x="624" y="1152"/>
              <a:ext cx="0" cy="336"/>
            </a:xfrm>
            <a:prstGeom prst="line">
              <a:avLst/>
            </a:prstGeom>
            <a:ln w="28575" cap="flat" cmpd="sng">
              <a:solidFill>
                <a:schemeClr val="tx1"/>
              </a:solidFill>
              <a:prstDash val="solid"/>
              <a:headEnd type="none" w="med" len="med"/>
              <a:tailEnd type="triangle" w="med" len="med"/>
            </a:ln>
          </p:spPr>
        </p:sp>
        <p:sp>
          <p:nvSpPr>
            <p:cNvPr id="32881" name="Line 111"/>
            <p:cNvSpPr/>
            <p:nvPr/>
          </p:nvSpPr>
          <p:spPr>
            <a:xfrm>
              <a:off x="528" y="1488"/>
              <a:ext cx="96" cy="0"/>
            </a:xfrm>
            <a:prstGeom prst="line">
              <a:avLst/>
            </a:prstGeom>
            <a:ln w="38100" cap="flat" cmpd="sng">
              <a:solidFill>
                <a:schemeClr val="tx1"/>
              </a:solidFill>
              <a:prstDash val="solid"/>
              <a:headEnd type="none" w="med" len="med"/>
              <a:tailEnd type="none" w="med" len="med"/>
            </a:ln>
          </p:spPr>
        </p:sp>
        <p:sp>
          <p:nvSpPr>
            <p:cNvPr id="32882" name="Text Box 112"/>
            <p:cNvSpPr txBox="1"/>
            <p:nvPr/>
          </p:nvSpPr>
          <p:spPr>
            <a:xfrm>
              <a:off x="2208" y="1632"/>
              <a:ext cx="8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1800" b="1" dirty="0"/>
                <a:t>地址寄存器</a:t>
              </a:r>
            </a:p>
          </p:txBody>
        </p:sp>
        <p:sp>
          <p:nvSpPr>
            <p:cNvPr id="32883" name="Text Box 113"/>
            <p:cNvSpPr txBox="1"/>
            <p:nvPr/>
          </p:nvSpPr>
          <p:spPr>
            <a:xfrm>
              <a:off x="2208" y="720"/>
              <a:ext cx="864"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1800" b="1" dirty="0"/>
                <a:t>程序计数器</a:t>
              </a:r>
            </a:p>
          </p:txBody>
        </p:sp>
        <p:sp>
          <p:nvSpPr>
            <p:cNvPr id="32884" name="Text Box 114"/>
            <p:cNvSpPr txBox="1"/>
            <p:nvPr/>
          </p:nvSpPr>
          <p:spPr>
            <a:xfrm>
              <a:off x="4656" y="1584"/>
              <a:ext cx="912"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1800" b="1" dirty="0"/>
                <a:t>指令寄存器</a:t>
              </a:r>
            </a:p>
          </p:txBody>
        </p:sp>
        <p:sp>
          <p:nvSpPr>
            <p:cNvPr id="32885" name="Rectangle 115"/>
            <p:cNvSpPr/>
            <p:nvPr/>
          </p:nvSpPr>
          <p:spPr>
            <a:xfrm>
              <a:off x="4800" y="528"/>
              <a:ext cx="672" cy="432"/>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86" name="Text Box 116"/>
            <p:cNvSpPr txBox="1"/>
            <p:nvPr/>
          </p:nvSpPr>
          <p:spPr>
            <a:xfrm>
              <a:off x="4800" y="528"/>
              <a:ext cx="672" cy="404"/>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1800" b="1" dirty="0"/>
                <a:t>微程序定序器</a:t>
              </a:r>
            </a:p>
          </p:txBody>
        </p:sp>
        <p:sp>
          <p:nvSpPr>
            <p:cNvPr id="32887" name="Line 117"/>
            <p:cNvSpPr/>
            <p:nvPr/>
          </p:nvSpPr>
          <p:spPr>
            <a:xfrm>
              <a:off x="5184" y="144"/>
              <a:ext cx="0" cy="288"/>
            </a:xfrm>
            <a:prstGeom prst="line">
              <a:avLst/>
            </a:prstGeom>
            <a:ln w="38100" cap="flat" cmpd="sng">
              <a:solidFill>
                <a:schemeClr val="tx1"/>
              </a:solidFill>
              <a:prstDash val="solid"/>
              <a:headEnd type="none" w="med" len="med"/>
              <a:tailEnd type="triangle" w="med" len="med"/>
            </a:ln>
          </p:spPr>
        </p:sp>
        <p:sp>
          <p:nvSpPr>
            <p:cNvPr id="32888" name="Text Box 118"/>
            <p:cNvSpPr txBox="1"/>
            <p:nvPr/>
          </p:nvSpPr>
          <p:spPr>
            <a:xfrm>
              <a:off x="4656" y="240"/>
              <a:ext cx="1008" cy="231"/>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1800" b="1" dirty="0"/>
                <a:t>主振    脉冲</a:t>
              </a:r>
            </a:p>
          </p:txBody>
        </p:sp>
        <p:sp>
          <p:nvSpPr>
            <p:cNvPr id="32889" name="Text Box 119"/>
            <p:cNvSpPr txBox="1"/>
            <p:nvPr/>
          </p:nvSpPr>
          <p:spPr>
            <a:xfrm>
              <a:off x="3312" y="1632"/>
              <a:ext cx="1200" cy="268"/>
            </a:xfrm>
            <a:prstGeom prst="rect">
              <a:avLst/>
            </a:prstGeom>
            <a:solidFill>
              <a:schemeClr val="accent1"/>
            </a:solidFill>
            <a:ln w="28575" cap="flat" cmpd="sng">
              <a:solidFill>
                <a:schemeClr val="tx1"/>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2000" b="1" dirty="0">
                  <a:ea typeface="黑体" panose="02010609060101010101" pitchFamily="2" charset="-122"/>
                </a:rPr>
                <a:t>微指令寄存器</a:t>
              </a:r>
              <a:endParaRPr lang="zh-CN" altLang="en-US" b="1" dirty="0">
                <a:solidFill>
                  <a:srgbClr val="990033"/>
                </a:solidFill>
              </a:endParaRPr>
            </a:p>
          </p:txBody>
        </p:sp>
        <p:sp>
          <p:nvSpPr>
            <p:cNvPr id="32890" name="AutoShape 120"/>
            <p:cNvSpPr/>
            <p:nvPr/>
          </p:nvSpPr>
          <p:spPr>
            <a:xfrm>
              <a:off x="4896" y="960"/>
              <a:ext cx="96" cy="192"/>
            </a:xfrm>
            <a:prstGeom prst="upArrow">
              <a:avLst>
                <a:gd name="adj1" fmla="val 50000"/>
                <a:gd name="adj2" fmla="val 50000"/>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91" name="Line 121"/>
            <p:cNvSpPr/>
            <p:nvPr/>
          </p:nvSpPr>
          <p:spPr>
            <a:xfrm flipH="1" flipV="1">
              <a:off x="5664" y="672"/>
              <a:ext cx="0" cy="1440"/>
            </a:xfrm>
            <a:prstGeom prst="line">
              <a:avLst/>
            </a:prstGeom>
            <a:ln w="28575" cap="flat" cmpd="sng">
              <a:solidFill>
                <a:srgbClr val="FF0000"/>
              </a:solidFill>
              <a:prstDash val="solid"/>
              <a:headEnd type="none" w="med" len="med"/>
              <a:tailEnd type="none" w="med" len="med"/>
            </a:ln>
          </p:spPr>
        </p:sp>
        <p:sp>
          <p:nvSpPr>
            <p:cNvPr id="32892" name="Line 122"/>
            <p:cNvSpPr/>
            <p:nvPr/>
          </p:nvSpPr>
          <p:spPr>
            <a:xfrm>
              <a:off x="4272" y="1920"/>
              <a:ext cx="0" cy="240"/>
            </a:xfrm>
            <a:prstGeom prst="line">
              <a:avLst/>
            </a:prstGeom>
            <a:ln w="28575" cap="flat" cmpd="sng">
              <a:solidFill>
                <a:srgbClr val="FF0000"/>
              </a:solidFill>
              <a:prstDash val="solid"/>
              <a:headEnd type="none" w="med" len="med"/>
              <a:tailEnd type="none" w="med" len="med"/>
            </a:ln>
          </p:spPr>
        </p:sp>
        <p:sp>
          <p:nvSpPr>
            <p:cNvPr id="32893" name="Line 123"/>
            <p:cNvSpPr/>
            <p:nvPr/>
          </p:nvSpPr>
          <p:spPr>
            <a:xfrm>
              <a:off x="4272" y="2160"/>
              <a:ext cx="1440" cy="0"/>
            </a:xfrm>
            <a:prstGeom prst="line">
              <a:avLst/>
            </a:prstGeom>
            <a:ln w="28575" cap="flat" cmpd="sng">
              <a:solidFill>
                <a:srgbClr val="FF0000"/>
              </a:solidFill>
              <a:prstDash val="solid"/>
              <a:headEnd type="none" w="med" len="med"/>
              <a:tailEnd type="none" w="med" len="med"/>
            </a:ln>
          </p:spPr>
        </p:sp>
        <p:sp>
          <p:nvSpPr>
            <p:cNvPr id="32894" name="Line 124"/>
            <p:cNvSpPr/>
            <p:nvPr/>
          </p:nvSpPr>
          <p:spPr>
            <a:xfrm flipV="1">
              <a:off x="5712" y="576"/>
              <a:ext cx="0" cy="1584"/>
            </a:xfrm>
            <a:prstGeom prst="line">
              <a:avLst/>
            </a:prstGeom>
            <a:ln w="28575" cap="flat" cmpd="sng">
              <a:solidFill>
                <a:srgbClr val="FF0000"/>
              </a:solidFill>
              <a:prstDash val="solid"/>
              <a:headEnd type="none" w="med" len="med"/>
              <a:tailEnd type="none" w="med" len="med"/>
            </a:ln>
          </p:spPr>
        </p:sp>
        <p:sp>
          <p:nvSpPr>
            <p:cNvPr id="32895" name="AutoShape 125"/>
            <p:cNvSpPr/>
            <p:nvPr/>
          </p:nvSpPr>
          <p:spPr>
            <a:xfrm>
              <a:off x="5472" y="576"/>
              <a:ext cx="192" cy="96"/>
            </a:xfrm>
            <a:prstGeom prst="leftArrow">
              <a:avLst>
                <a:gd name="adj1" fmla="val 50000"/>
                <a:gd name="adj2" fmla="val 50000"/>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96" name="Line 126"/>
            <p:cNvSpPr/>
            <p:nvPr/>
          </p:nvSpPr>
          <p:spPr>
            <a:xfrm flipV="1">
              <a:off x="5520" y="576"/>
              <a:ext cx="192" cy="0"/>
            </a:xfrm>
            <a:prstGeom prst="line">
              <a:avLst/>
            </a:prstGeom>
            <a:ln w="9525" cap="flat" cmpd="sng">
              <a:solidFill>
                <a:srgbClr val="FF0000"/>
              </a:solidFill>
              <a:prstDash val="solid"/>
              <a:headEnd type="none" w="med" len="med"/>
              <a:tailEnd type="none" w="med" len="med"/>
            </a:ln>
          </p:spPr>
        </p:sp>
        <p:sp>
          <p:nvSpPr>
            <p:cNvPr id="32897" name="Text Box 127"/>
            <p:cNvSpPr txBox="1"/>
            <p:nvPr/>
          </p:nvSpPr>
          <p:spPr>
            <a:xfrm>
              <a:off x="4128" y="2160"/>
              <a:ext cx="1056" cy="2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1600" b="1" dirty="0"/>
                <a:t>下地址字段内容</a:t>
              </a:r>
              <a:endParaRPr lang="zh-CN" altLang="en-US" b="1" dirty="0">
                <a:solidFill>
                  <a:srgbClr val="990033"/>
                </a:solidFill>
              </a:endParaRPr>
            </a:p>
          </p:txBody>
        </p:sp>
        <p:sp>
          <p:nvSpPr>
            <p:cNvPr id="32898" name="AutoShape 128"/>
            <p:cNvSpPr/>
            <p:nvPr/>
          </p:nvSpPr>
          <p:spPr>
            <a:xfrm>
              <a:off x="3792" y="1440"/>
              <a:ext cx="192" cy="192"/>
            </a:xfrm>
            <a:prstGeom prst="downArrow">
              <a:avLst>
                <a:gd name="adj1" fmla="val 50000"/>
                <a:gd name="adj2" fmla="val 25000"/>
              </a:avLst>
            </a:prstGeom>
            <a:noFill/>
            <a:ln w="2857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2899" name="AutoShape 129"/>
            <p:cNvSpPr/>
            <p:nvPr/>
          </p:nvSpPr>
          <p:spPr>
            <a:xfrm>
              <a:off x="4512" y="720"/>
              <a:ext cx="288" cy="96"/>
            </a:xfrm>
            <a:prstGeom prst="leftArrow">
              <a:avLst>
                <a:gd name="adj1" fmla="val 50000"/>
                <a:gd name="adj2" fmla="val 75000"/>
              </a:avLst>
            </a:prstGeom>
            <a:noFill/>
            <a:ln w="28575"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grpSp>
      <p:sp>
        <p:nvSpPr>
          <p:cNvPr id="32772" name="Text Box 130"/>
          <p:cNvSpPr txBox="1"/>
          <p:nvPr/>
        </p:nvSpPr>
        <p:spPr>
          <a:xfrm>
            <a:off x="0" y="3886200"/>
            <a:ext cx="1416050" cy="457200"/>
          </a:xfrm>
          <a:prstGeom prst="rect">
            <a:avLst/>
          </a:prstGeom>
          <a:no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solidFill>
                  <a:schemeClr val="accent1"/>
                </a:solidFill>
                <a:ea typeface="楷体_GB2312" pitchFamily="49" charset="-122"/>
              </a:rPr>
              <a:t>数据总线</a:t>
            </a:r>
            <a:endParaRPr lang="zh-CN" altLang="en-US" sz="2000" b="1" dirty="0">
              <a:solidFill>
                <a:schemeClr val="tx2"/>
              </a:solidFill>
              <a:ea typeface="楷体_GB2312" pitchFamily="49" charset="-122"/>
            </a:endParaRPr>
          </a:p>
        </p:txBody>
      </p:sp>
      <p:sp>
        <p:nvSpPr>
          <p:cNvPr id="32773" name="Text Box 131"/>
          <p:cNvSpPr txBox="1"/>
          <p:nvPr/>
        </p:nvSpPr>
        <p:spPr>
          <a:xfrm>
            <a:off x="0" y="4694238"/>
            <a:ext cx="1435100" cy="457200"/>
          </a:xfrm>
          <a:prstGeom prst="rect">
            <a:avLst/>
          </a:prstGeom>
          <a:noFill/>
          <a:ln w="9525">
            <a:noFill/>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2400" b="1" dirty="0">
                <a:solidFill>
                  <a:srgbClr val="000099"/>
                </a:solidFill>
                <a:ea typeface="楷体_GB2312" pitchFamily="49" charset="-122"/>
              </a:rPr>
              <a:t>地址总线</a:t>
            </a:r>
            <a:endParaRPr lang="zh-CN" altLang="en-US" sz="2000" b="1" dirty="0">
              <a:solidFill>
                <a:schemeClr val="tx2"/>
              </a:solidFill>
              <a:ea typeface="楷体_GB2312" pitchFamily="49" charset="-12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30"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132CA0B4-E0BA-4428-9805-73C5D6761B64}"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23</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2100" name="Text Box 4"/>
          <p:cNvSpPr txBox="1"/>
          <p:nvPr/>
        </p:nvSpPr>
        <p:spPr>
          <a:xfrm>
            <a:off x="250825" y="404813"/>
            <a:ext cx="4249738" cy="46021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80000"/>
              </a:lnSpc>
              <a:spcBef>
                <a:spcPct val="50000"/>
              </a:spcBef>
              <a:buNone/>
            </a:pPr>
            <a:r>
              <a:rPr lang="en-US" altLang="zh-CN" sz="4400" b="1" dirty="0">
                <a:solidFill>
                  <a:srgbClr val="FFFF99"/>
                </a:solidFill>
              </a:rPr>
              <a:t>2. </a:t>
            </a:r>
            <a:r>
              <a:rPr lang="zh-CN" altLang="en-US" sz="4400" b="1" dirty="0">
                <a:solidFill>
                  <a:srgbClr val="FFFF99"/>
                </a:solidFill>
              </a:rPr>
              <a:t>主存储器</a:t>
            </a:r>
          </a:p>
          <a:p>
            <a:pPr marL="0" lvl="0" indent="0" eaLnBrk="1" hangingPunct="1">
              <a:lnSpc>
                <a:spcPct val="80000"/>
              </a:lnSpc>
              <a:spcBef>
                <a:spcPct val="50000"/>
              </a:spcBef>
              <a:buNone/>
            </a:pPr>
            <a:r>
              <a:rPr lang="zh-CN" altLang="en-US" sz="4000" b="1" dirty="0">
                <a:solidFill>
                  <a:srgbClr val="FFFF99"/>
                </a:solidFill>
              </a:rPr>
              <a:t>    </a:t>
            </a:r>
            <a:r>
              <a:rPr lang="en-US" altLang="zh-CN" sz="4000" b="1" dirty="0">
                <a:solidFill>
                  <a:srgbClr val="FFFF99"/>
                </a:solidFill>
              </a:rPr>
              <a:t>1</a:t>
            </a:r>
            <a:r>
              <a:rPr lang="zh-CN" altLang="en-US" sz="4000" b="1" dirty="0">
                <a:solidFill>
                  <a:srgbClr val="FFFF99"/>
                </a:solidFill>
              </a:rPr>
              <a:t>）功能</a:t>
            </a:r>
            <a:r>
              <a:rPr lang="en-US" altLang="zh-CN" sz="4000" b="1" dirty="0">
                <a:solidFill>
                  <a:srgbClr val="FFFF99"/>
                </a:solidFill>
              </a:rPr>
              <a:t>:  </a:t>
            </a:r>
            <a:r>
              <a:rPr lang="zh-CN" altLang="en-US" sz="2800" b="1" dirty="0">
                <a:solidFill>
                  <a:srgbClr val="99FFCC"/>
                </a:solidFill>
              </a:rPr>
              <a:t>存放需执行的程序及需要处理的数据，</a:t>
            </a:r>
            <a:r>
              <a:rPr lang="en-US" altLang="zh-CN" sz="2800" b="1" dirty="0">
                <a:solidFill>
                  <a:srgbClr val="99FFCC"/>
                </a:solidFill>
              </a:rPr>
              <a:t>CPU</a:t>
            </a:r>
            <a:r>
              <a:rPr lang="zh-CN" altLang="en-US" sz="2800" b="1" dirty="0">
                <a:solidFill>
                  <a:srgbClr val="99FFCC"/>
                </a:solidFill>
              </a:rPr>
              <a:t>能直接读出或写入。</a:t>
            </a:r>
          </a:p>
          <a:p>
            <a:pPr marL="0" lvl="0" indent="0" eaLnBrk="1" hangingPunct="1">
              <a:lnSpc>
                <a:spcPct val="80000"/>
              </a:lnSpc>
              <a:spcBef>
                <a:spcPct val="50000"/>
              </a:spcBef>
              <a:buNone/>
            </a:pPr>
            <a:r>
              <a:rPr lang="zh-CN" altLang="en-US" sz="4000" b="1" dirty="0">
                <a:solidFill>
                  <a:srgbClr val="FFFF99"/>
                </a:solidFill>
              </a:rPr>
              <a:t>    </a:t>
            </a:r>
            <a:r>
              <a:rPr lang="en-US" altLang="zh-CN" sz="4000" b="1" dirty="0">
                <a:solidFill>
                  <a:srgbClr val="FFFF99"/>
                </a:solidFill>
              </a:rPr>
              <a:t>2</a:t>
            </a:r>
            <a:r>
              <a:rPr lang="zh-CN" altLang="en-US" sz="4000" b="1" dirty="0">
                <a:solidFill>
                  <a:srgbClr val="FFFF99"/>
                </a:solidFill>
              </a:rPr>
              <a:t>）逻辑组成：</a:t>
            </a:r>
            <a:r>
              <a:rPr lang="zh-CN" altLang="en-US" sz="2800" b="1" dirty="0">
                <a:solidFill>
                  <a:srgbClr val="99FFCC"/>
                </a:solidFill>
              </a:rPr>
              <a:t>由连续的单元组成。通常每个单元存放</a:t>
            </a:r>
            <a:r>
              <a:rPr lang="en-US" altLang="zh-CN" sz="2800" b="1" dirty="0">
                <a:solidFill>
                  <a:srgbClr val="99FFCC"/>
                </a:solidFill>
              </a:rPr>
              <a:t>8</a:t>
            </a:r>
            <a:r>
              <a:rPr lang="zh-CN" altLang="en-US" sz="2800" b="1" dirty="0">
                <a:solidFill>
                  <a:srgbClr val="99FFCC"/>
                </a:solidFill>
              </a:rPr>
              <a:t>位二进制数即一个字节。每个单元有一个惟一的地址。</a:t>
            </a:r>
          </a:p>
        </p:txBody>
      </p:sp>
      <p:sp>
        <p:nvSpPr>
          <p:cNvPr id="34821" name="Text Box 5"/>
          <p:cNvSpPr txBox="1"/>
          <p:nvPr/>
        </p:nvSpPr>
        <p:spPr>
          <a:xfrm>
            <a:off x="5003800" y="908050"/>
            <a:ext cx="1389063"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99"/>
                </a:solidFill>
                <a:ea typeface="黑体" panose="02010609060101010101" pitchFamily="2" charset="-122"/>
              </a:rPr>
              <a:t>  00000H</a:t>
            </a:r>
          </a:p>
        </p:txBody>
      </p:sp>
      <p:sp>
        <p:nvSpPr>
          <p:cNvPr id="34822" name="Rectangle 6"/>
          <p:cNvSpPr/>
          <p:nvPr/>
        </p:nvSpPr>
        <p:spPr>
          <a:xfrm>
            <a:off x="6284913" y="1003300"/>
            <a:ext cx="1828800" cy="3276600"/>
          </a:xfrm>
          <a:prstGeom prst="rect">
            <a:avLst/>
          </a:prstGeom>
          <a:solidFill>
            <a:schemeClr val="accent1"/>
          </a:solidFill>
          <a:ln w="12700" cap="sq" cmpd="sng">
            <a:solidFill>
              <a:schemeClr val="tx1"/>
            </a:solidFill>
            <a:prstDash val="solid"/>
            <a:miter/>
            <a:headEnd type="none" w="sm" len="sm"/>
            <a:tailEnd type="none" w="sm" len="sm"/>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4823" name="Line 7"/>
          <p:cNvSpPr/>
          <p:nvPr/>
        </p:nvSpPr>
        <p:spPr>
          <a:xfrm>
            <a:off x="6284913" y="1308100"/>
            <a:ext cx="1828800" cy="0"/>
          </a:xfrm>
          <a:prstGeom prst="line">
            <a:avLst/>
          </a:prstGeom>
          <a:ln w="12700" cap="sq" cmpd="sng">
            <a:solidFill>
              <a:schemeClr val="tx1"/>
            </a:solidFill>
            <a:prstDash val="solid"/>
            <a:headEnd type="none" w="sm" len="sm"/>
            <a:tailEnd type="none" w="sm" len="sm"/>
          </a:ln>
        </p:spPr>
      </p:sp>
      <p:sp>
        <p:nvSpPr>
          <p:cNvPr id="34824" name="Line 8"/>
          <p:cNvSpPr/>
          <p:nvPr/>
        </p:nvSpPr>
        <p:spPr>
          <a:xfrm>
            <a:off x="6284913" y="1612900"/>
            <a:ext cx="1828800" cy="0"/>
          </a:xfrm>
          <a:prstGeom prst="line">
            <a:avLst/>
          </a:prstGeom>
          <a:ln w="12700" cap="sq" cmpd="sng">
            <a:solidFill>
              <a:schemeClr val="tx1"/>
            </a:solidFill>
            <a:prstDash val="solid"/>
            <a:headEnd type="none" w="sm" len="sm"/>
            <a:tailEnd type="none" w="sm" len="sm"/>
          </a:ln>
        </p:spPr>
      </p:sp>
      <p:sp>
        <p:nvSpPr>
          <p:cNvPr id="34825" name="Line 9"/>
          <p:cNvSpPr/>
          <p:nvPr/>
        </p:nvSpPr>
        <p:spPr>
          <a:xfrm>
            <a:off x="6284913" y="1917700"/>
            <a:ext cx="1828800" cy="0"/>
          </a:xfrm>
          <a:prstGeom prst="line">
            <a:avLst/>
          </a:prstGeom>
          <a:ln w="12700" cap="sq" cmpd="sng">
            <a:solidFill>
              <a:schemeClr val="tx1"/>
            </a:solidFill>
            <a:prstDash val="solid"/>
            <a:headEnd type="none" w="sm" len="sm"/>
            <a:tailEnd type="none" w="sm" len="sm"/>
          </a:ln>
        </p:spPr>
      </p:sp>
      <p:sp>
        <p:nvSpPr>
          <p:cNvPr id="34826" name="Line 10"/>
          <p:cNvSpPr/>
          <p:nvPr/>
        </p:nvSpPr>
        <p:spPr>
          <a:xfrm>
            <a:off x="6284913" y="2222500"/>
            <a:ext cx="1828800" cy="0"/>
          </a:xfrm>
          <a:prstGeom prst="line">
            <a:avLst/>
          </a:prstGeom>
          <a:ln w="12700" cap="sq" cmpd="sng">
            <a:solidFill>
              <a:schemeClr val="tx1"/>
            </a:solidFill>
            <a:prstDash val="solid"/>
            <a:headEnd type="none" w="sm" len="sm"/>
            <a:tailEnd type="none" w="sm" len="sm"/>
          </a:ln>
        </p:spPr>
      </p:sp>
      <p:sp>
        <p:nvSpPr>
          <p:cNvPr id="34827" name="Line 11"/>
          <p:cNvSpPr/>
          <p:nvPr/>
        </p:nvSpPr>
        <p:spPr>
          <a:xfrm>
            <a:off x="6284913" y="3594100"/>
            <a:ext cx="1828800" cy="0"/>
          </a:xfrm>
          <a:prstGeom prst="line">
            <a:avLst/>
          </a:prstGeom>
          <a:ln w="12700" cap="sq" cmpd="sng">
            <a:solidFill>
              <a:schemeClr val="tx1"/>
            </a:solidFill>
            <a:prstDash val="solid"/>
            <a:headEnd type="none" w="sm" len="sm"/>
            <a:tailEnd type="none" w="sm" len="sm"/>
          </a:ln>
        </p:spPr>
      </p:sp>
      <p:sp>
        <p:nvSpPr>
          <p:cNvPr id="34828" name="Line 12"/>
          <p:cNvSpPr/>
          <p:nvPr/>
        </p:nvSpPr>
        <p:spPr>
          <a:xfrm>
            <a:off x="6284913" y="3898900"/>
            <a:ext cx="1828800" cy="0"/>
          </a:xfrm>
          <a:prstGeom prst="line">
            <a:avLst/>
          </a:prstGeom>
          <a:ln w="12700" cap="sq" cmpd="sng">
            <a:solidFill>
              <a:schemeClr val="tx1"/>
            </a:solidFill>
            <a:prstDash val="solid"/>
            <a:headEnd type="none" w="sm" len="sm"/>
            <a:tailEnd type="none" w="sm" len="sm"/>
          </a:ln>
        </p:spPr>
      </p:sp>
      <p:sp>
        <p:nvSpPr>
          <p:cNvPr id="34829" name="Rectangle 13"/>
          <p:cNvSpPr/>
          <p:nvPr/>
        </p:nvSpPr>
        <p:spPr>
          <a:xfrm>
            <a:off x="5003800" y="1196975"/>
            <a:ext cx="131921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99"/>
                </a:solidFill>
                <a:ea typeface="黑体" panose="02010609060101010101" pitchFamily="2" charset="-122"/>
              </a:rPr>
              <a:t>  00001H</a:t>
            </a:r>
          </a:p>
        </p:txBody>
      </p:sp>
      <p:sp>
        <p:nvSpPr>
          <p:cNvPr id="34830" name="Rectangle 14"/>
          <p:cNvSpPr/>
          <p:nvPr/>
        </p:nvSpPr>
        <p:spPr>
          <a:xfrm>
            <a:off x="5003800" y="1519238"/>
            <a:ext cx="131921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99"/>
                </a:solidFill>
                <a:ea typeface="黑体" panose="02010609060101010101" pitchFamily="2" charset="-122"/>
              </a:rPr>
              <a:t>  00002H</a:t>
            </a:r>
          </a:p>
        </p:txBody>
      </p:sp>
      <p:sp>
        <p:nvSpPr>
          <p:cNvPr id="34831" name="Rectangle 15"/>
          <p:cNvSpPr/>
          <p:nvPr/>
        </p:nvSpPr>
        <p:spPr>
          <a:xfrm>
            <a:off x="5003800" y="1824038"/>
            <a:ext cx="1319213"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99"/>
                </a:solidFill>
                <a:ea typeface="黑体" panose="02010609060101010101" pitchFamily="2" charset="-122"/>
              </a:rPr>
              <a:t>  00003H</a:t>
            </a:r>
          </a:p>
        </p:txBody>
      </p:sp>
      <p:sp>
        <p:nvSpPr>
          <p:cNvPr id="34832" name="Rectangle 16"/>
          <p:cNvSpPr/>
          <p:nvPr/>
        </p:nvSpPr>
        <p:spPr>
          <a:xfrm>
            <a:off x="4932363" y="3500438"/>
            <a:ext cx="1422400"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zh-CN" sz="2400" dirty="0">
                <a:solidFill>
                  <a:srgbClr val="FFFF99"/>
                </a:solidFill>
                <a:ea typeface="黑体" panose="02010609060101010101" pitchFamily="2" charset="-122"/>
              </a:rPr>
              <a:t>  </a:t>
            </a:r>
            <a:r>
              <a:rPr lang="en-US" altLang="zh-CN" sz="2400" dirty="0">
                <a:solidFill>
                  <a:srgbClr val="FFFF99"/>
                </a:solidFill>
                <a:ea typeface="黑体" panose="02010609060101010101" pitchFamily="2" charset="-122"/>
              </a:rPr>
              <a:t>FFFFEH</a:t>
            </a:r>
          </a:p>
        </p:txBody>
      </p:sp>
      <p:sp>
        <p:nvSpPr>
          <p:cNvPr id="34833" name="Rectangle 17"/>
          <p:cNvSpPr/>
          <p:nvPr/>
        </p:nvSpPr>
        <p:spPr>
          <a:xfrm>
            <a:off x="4932363" y="3860800"/>
            <a:ext cx="1406525" cy="457200"/>
          </a:xfrm>
          <a:prstGeom prst="rect">
            <a:avLst/>
          </a:prstGeom>
          <a:noFill/>
          <a:ln w="12700">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zh-CN" sz="2400" dirty="0">
                <a:ea typeface="黑体" panose="02010609060101010101" pitchFamily="2" charset="-122"/>
              </a:rPr>
              <a:t>  </a:t>
            </a:r>
            <a:r>
              <a:rPr lang="en-US" altLang="zh-CN" sz="2400" dirty="0">
                <a:solidFill>
                  <a:srgbClr val="FFFF99"/>
                </a:solidFill>
                <a:ea typeface="黑体" panose="02010609060101010101" pitchFamily="2" charset="-122"/>
              </a:rPr>
              <a:t>FFFFFH</a:t>
            </a:r>
          </a:p>
        </p:txBody>
      </p:sp>
      <p:sp>
        <p:nvSpPr>
          <p:cNvPr id="34834" name="Text Box 18"/>
          <p:cNvSpPr txBox="1"/>
          <p:nvPr/>
        </p:nvSpPr>
        <p:spPr>
          <a:xfrm>
            <a:off x="5038725" y="4508500"/>
            <a:ext cx="4105275" cy="579438"/>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rgbClr val="FFCCCC"/>
                </a:solidFill>
                <a:ea typeface="黑体" panose="02010609060101010101" pitchFamily="2" charset="-122"/>
              </a:rPr>
              <a:t>主存逻辑组成示意图</a:t>
            </a:r>
          </a:p>
        </p:txBody>
      </p:sp>
      <p:sp>
        <p:nvSpPr>
          <p:cNvPr id="34835" name="Text Box 19"/>
          <p:cNvSpPr txBox="1"/>
          <p:nvPr/>
        </p:nvSpPr>
        <p:spPr>
          <a:xfrm>
            <a:off x="5292725" y="404813"/>
            <a:ext cx="10795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CCCC"/>
                </a:solidFill>
                <a:ea typeface="黑体" panose="02010609060101010101" pitchFamily="2" charset="-122"/>
              </a:rPr>
              <a:t>地址</a:t>
            </a:r>
            <a:endParaRPr lang="zh-CN" altLang="en-US" sz="2800" dirty="0">
              <a:solidFill>
                <a:srgbClr val="FFCCCC"/>
              </a:solidFill>
              <a:ea typeface="黑体" panose="02010609060101010101" pitchFamily="2" charset="-122"/>
            </a:endParaRPr>
          </a:p>
        </p:txBody>
      </p:sp>
      <p:sp>
        <p:nvSpPr>
          <p:cNvPr id="34836" name="Text Box 20"/>
          <p:cNvSpPr txBox="1"/>
          <p:nvPr/>
        </p:nvSpPr>
        <p:spPr>
          <a:xfrm>
            <a:off x="6284913" y="622300"/>
            <a:ext cx="20574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99"/>
                </a:solidFill>
                <a:ea typeface="黑体" panose="02010609060101010101" pitchFamily="2" charset="-122"/>
              </a:rPr>
              <a:t>7                  0</a:t>
            </a:r>
          </a:p>
        </p:txBody>
      </p:sp>
      <p:sp>
        <p:nvSpPr>
          <p:cNvPr id="34837" name="Text Box 21"/>
          <p:cNvSpPr txBox="1"/>
          <p:nvPr/>
        </p:nvSpPr>
        <p:spPr>
          <a:xfrm>
            <a:off x="6208713" y="241300"/>
            <a:ext cx="2133600"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CCCC"/>
                </a:solidFill>
                <a:ea typeface="黑体" panose="02010609060101010101" pitchFamily="2" charset="-122"/>
              </a:rPr>
              <a:t>   </a:t>
            </a:r>
            <a:r>
              <a:rPr lang="zh-CN" altLang="en-US" sz="2400" b="1" dirty="0">
                <a:solidFill>
                  <a:srgbClr val="FFCCCC"/>
                </a:solidFill>
                <a:ea typeface="黑体" panose="02010609060101010101" pitchFamily="2" charset="-122"/>
              </a:rPr>
              <a:t>主存储器</a:t>
            </a:r>
          </a:p>
        </p:txBody>
      </p:sp>
      <p:sp>
        <p:nvSpPr>
          <p:cNvPr id="34838" name="Text Box 22"/>
          <p:cNvSpPr txBox="1"/>
          <p:nvPr/>
        </p:nvSpPr>
        <p:spPr>
          <a:xfrm>
            <a:off x="5302250" y="2263775"/>
            <a:ext cx="671513" cy="160020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dirty="0">
                <a:solidFill>
                  <a:srgbClr val="FFFF99"/>
                </a:solidFill>
                <a:ea typeface="黑体" panose="02010609060101010101" pitchFamily="2" charset="-122"/>
              </a:rPr>
              <a:t>：：：</a:t>
            </a:r>
          </a:p>
        </p:txBody>
      </p:sp>
      <p:sp>
        <p:nvSpPr>
          <p:cNvPr id="34839" name="Text Box 23"/>
          <p:cNvSpPr txBox="1"/>
          <p:nvPr/>
        </p:nvSpPr>
        <p:spPr>
          <a:xfrm>
            <a:off x="6742113" y="2298700"/>
            <a:ext cx="671512" cy="1600200"/>
          </a:xfrm>
          <a:prstGeom prst="rect">
            <a:avLst/>
          </a:prstGeom>
          <a:noFill/>
          <a:ln w="12700">
            <a:noFill/>
          </a:ln>
        </p:spPr>
        <p:txBody>
          <a:bodyPr vert="eaVert">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dirty="0">
                <a:solidFill>
                  <a:schemeClr val="bg1"/>
                </a:solidFill>
                <a:ea typeface="黑体" panose="02010609060101010101" pitchFamily="2" charset="-122"/>
              </a:rPr>
              <a:t>：：：</a:t>
            </a:r>
          </a:p>
        </p:txBody>
      </p:sp>
      <p:sp>
        <p:nvSpPr>
          <p:cNvPr id="34840" name="Text Box 24"/>
          <p:cNvSpPr txBox="1"/>
          <p:nvPr/>
        </p:nvSpPr>
        <p:spPr>
          <a:xfrm>
            <a:off x="6578600" y="914400"/>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chemeClr val="bg1"/>
                </a:solidFill>
                <a:ea typeface="黑体" panose="02010609060101010101" pitchFamily="2" charset="-122"/>
              </a:rPr>
              <a:t>  </a:t>
            </a:r>
            <a:r>
              <a:rPr lang="zh-CN" altLang="en-US" sz="2000" dirty="0">
                <a:solidFill>
                  <a:schemeClr val="bg1"/>
                </a:solidFill>
                <a:ea typeface="黑体" panose="02010609060101010101" pitchFamily="2" charset="-122"/>
              </a:rPr>
              <a:t>指令</a:t>
            </a:r>
            <a:r>
              <a:rPr lang="en-US" altLang="zh-CN" sz="2000" dirty="0">
                <a:solidFill>
                  <a:schemeClr val="bg1"/>
                </a:solidFill>
                <a:ea typeface="黑体" panose="02010609060101010101" pitchFamily="2" charset="-122"/>
              </a:rPr>
              <a:t>1</a:t>
            </a:r>
          </a:p>
        </p:txBody>
      </p:sp>
      <p:sp>
        <p:nvSpPr>
          <p:cNvPr id="34841" name="Text Box 25"/>
          <p:cNvSpPr txBox="1"/>
          <p:nvPr/>
        </p:nvSpPr>
        <p:spPr>
          <a:xfrm>
            <a:off x="6578600" y="1201738"/>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chemeClr val="bg1"/>
                </a:solidFill>
                <a:ea typeface="黑体" panose="02010609060101010101" pitchFamily="2" charset="-122"/>
              </a:rPr>
              <a:t>  </a:t>
            </a:r>
            <a:r>
              <a:rPr lang="zh-CN" altLang="en-US" sz="2000" dirty="0">
                <a:solidFill>
                  <a:schemeClr val="bg1"/>
                </a:solidFill>
                <a:ea typeface="黑体" panose="02010609060101010101" pitchFamily="2" charset="-122"/>
              </a:rPr>
              <a:t>指令</a:t>
            </a:r>
            <a:r>
              <a:rPr lang="en-US" altLang="zh-CN" sz="2000" dirty="0">
                <a:solidFill>
                  <a:schemeClr val="bg1"/>
                </a:solidFill>
                <a:ea typeface="黑体" panose="02010609060101010101" pitchFamily="2" charset="-122"/>
              </a:rPr>
              <a:t>2</a:t>
            </a:r>
          </a:p>
        </p:txBody>
      </p:sp>
      <p:sp>
        <p:nvSpPr>
          <p:cNvPr id="34842" name="Text Box 26"/>
          <p:cNvSpPr txBox="1"/>
          <p:nvPr/>
        </p:nvSpPr>
        <p:spPr>
          <a:xfrm>
            <a:off x="6578600" y="1489075"/>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chemeClr val="bg1"/>
                </a:solidFill>
                <a:ea typeface="黑体" panose="02010609060101010101" pitchFamily="2" charset="-122"/>
              </a:rPr>
              <a:t>  </a:t>
            </a:r>
            <a:r>
              <a:rPr lang="zh-CN" altLang="en-US" sz="2000" dirty="0">
                <a:solidFill>
                  <a:schemeClr val="bg1"/>
                </a:solidFill>
                <a:ea typeface="黑体" panose="02010609060101010101" pitchFamily="2" charset="-122"/>
              </a:rPr>
              <a:t>指令</a:t>
            </a:r>
            <a:r>
              <a:rPr lang="en-US" altLang="zh-CN" sz="2000" dirty="0">
                <a:solidFill>
                  <a:schemeClr val="bg1"/>
                </a:solidFill>
                <a:ea typeface="黑体" panose="02010609060101010101" pitchFamily="2" charset="-122"/>
              </a:rPr>
              <a:t>2</a:t>
            </a:r>
          </a:p>
        </p:txBody>
      </p:sp>
      <p:sp>
        <p:nvSpPr>
          <p:cNvPr id="34843" name="Text Box 27"/>
          <p:cNvSpPr txBox="1"/>
          <p:nvPr/>
        </p:nvSpPr>
        <p:spPr>
          <a:xfrm>
            <a:off x="6578600" y="1849438"/>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chemeClr val="bg1"/>
                </a:solidFill>
                <a:ea typeface="黑体" panose="02010609060101010101" pitchFamily="2" charset="-122"/>
              </a:rPr>
              <a:t>  </a:t>
            </a:r>
            <a:r>
              <a:rPr lang="zh-CN" altLang="en-US" sz="2000" dirty="0">
                <a:solidFill>
                  <a:schemeClr val="bg1"/>
                </a:solidFill>
                <a:ea typeface="黑体" panose="02010609060101010101" pitchFamily="2" charset="-122"/>
              </a:rPr>
              <a:t>指令</a:t>
            </a:r>
            <a:r>
              <a:rPr lang="en-US" altLang="zh-CN" sz="2000" dirty="0">
                <a:solidFill>
                  <a:schemeClr val="bg1"/>
                </a:solidFill>
                <a:ea typeface="黑体" panose="02010609060101010101" pitchFamily="2" charset="-122"/>
              </a:rPr>
              <a:t>3</a:t>
            </a:r>
          </a:p>
        </p:txBody>
      </p:sp>
      <p:sp>
        <p:nvSpPr>
          <p:cNvPr id="34844" name="Text Box 28"/>
          <p:cNvSpPr txBox="1"/>
          <p:nvPr/>
        </p:nvSpPr>
        <p:spPr>
          <a:xfrm>
            <a:off x="6578600" y="3506788"/>
            <a:ext cx="1152525" cy="457200"/>
          </a:xfrm>
          <a:prstGeom prst="rect">
            <a:avLst/>
          </a:prstGeom>
          <a:noFill/>
          <a:ln w="12700">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chemeClr val="bg1"/>
                </a:solidFill>
                <a:ea typeface="黑体" panose="02010609060101010101" pitchFamily="2" charset="-122"/>
              </a:rPr>
              <a:t>  </a:t>
            </a:r>
            <a:r>
              <a:rPr lang="zh-CN" altLang="en-US" sz="2000" dirty="0">
                <a:solidFill>
                  <a:schemeClr val="bg1"/>
                </a:solidFill>
                <a:ea typeface="黑体" panose="02010609060101010101" pitchFamily="2" charset="-122"/>
              </a:rPr>
              <a:t>操作数</a:t>
            </a:r>
          </a:p>
        </p:txBody>
      </p:sp>
      <p:sp>
        <p:nvSpPr>
          <p:cNvPr id="34845" name="Text Box 29"/>
          <p:cNvSpPr txBox="1"/>
          <p:nvPr/>
        </p:nvSpPr>
        <p:spPr>
          <a:xfrm>
            <a:off x="468313" y="5373688"/>
            <a:ext cx="8135937" cy="1128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rgbClr val="FFFFCC"/>
                </a:solidFill>
              </a:rPr>
              <a:t>主存的一个重要特点：</a:t>
            </a:r>
            <a:r>
              <a:rPr lang="zh-CN" altLang="en-US" b="1" dirty="0">
                <a:solidFill>
                  <a:srgbClr val="FFFFCC"/>
                </a:solidFill>
              </a:rPr>
              <a:t>能按地址存放或读取单元内容，即允许</a:t>
            </a:r>
            <a:r>
              <a:rPr lang="en-US" altLang="zh-CN" b="1" dirty="0">
                <a:solidFill>
                  <a:srgbClr val="FFFFCC"/>
                </a:solidFill>
              </a:rPr>
              <a:t>CPU</a:t>
            </a:r>
            <a:r>
              <a:rPr lang="zh-CN" altLang="en-US" b="1" dirty="0">
                <a:solidFill>
                  <a:srgbClr val="FFFFCC"/>
                </a:solidFill>
              </a:rPr>
              <a:t>直接编址访问。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0">
                                            <p:txEl>
                                              <p:pRg st="0" end="0"/>
                                            </p:txEl>
                                          </p:spTgt>
                                        </p:tgtEl>
                                        <p:attrNameLst>
                                          <p:attrName>style.visibility</p:attrName>
                                        </p:attrNameLst>
                                      </p:cBhvr>
                                      <p:to>
                                        <p:strVal val="visible"/>
                                      </p:to>
                                    </p:set>
                                    <p:animEffect transition="in" filter="wipe(left)">
                                      <p:cBhvr>
                                        <p:cTn id="7" dur="500"/>
                                        <p:tgtEl>
                                          <p:spTgt spid="132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0">
                                            <p:txEl>
                                              <p:pRg st="1" end="1"/>
                                            </p:txEl>
                                          </p:spTgt>
                                        </p:tgtEl>
                                        <p:attrNameLst>
                                          <p:attrName>style.visibility</p:attrName>
                                        </p:attrNameLst>
                                      </p:cBhvr>
                                      <p:to>
                                        <p:strVal val="visible"/>
                                      </p:to>
                                    </p:set>
                                    <p:animEffect transition="in" filter="wipe(left)">
                                      <p:cBhvr>
                                        <p:cTn id="12" dur="500"/>
                                        <p:tgtEl>
                                          <p:spTgt spid="132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0">
                                            <p:txEl>
                                              <p:pRg st="2" end="2"/>
                                            </p:txEl>
                                          </p:spTgt>
                                        </p:tgtEl>
                                        <p:attrNameLst>
                                          <p:attrName>style.visibility</p:attrName>
                                        </p:attrNameLst>
                                      </p:cBhvr>
                                      <p:to>
                                        <p:strVal val="visible"/>
                                      </p:to>
                                    </p:set>
                                    <p:animEffect transition="in" filter="wipe(left)">
                                      <p:cBhvr>
                                        <p:cTn id="17" dur="500"/>
                                        <p:tgtEl>
                                          <p:spTgt spid="1321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13"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18633D3-18C0-4DAD-8B39-4DAED09D8E5A}"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24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33124" name="Text Box 4"/>
          <p:cNvSpPr txBox="1"/>
          <p:nvPr/>
        </p:nvSpPr>
        <p:spPr>
          <a:xfrm>
            <a:off x="0" y="241300"/>
            <a:ext cx="8686800" cy="13716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80000"/>
              </a:lnSpc>
              <a:spcBef>
                <a:spcPct val="50000"/>
              </a:spcBef>
              <a:buNone/>
            </a:pPr>
            <a:r>
              <a:rPr lang="en-US" altLang="zh-CN" sz="4000" b="1" dirty="0">
                <a:solidFill>
                  <a:srgbClr val="FFFF99"/>
                </a:solidFill>
              </a:rPr>
              <a:t>  3. </a:t>
            </a:r>
            <a:r>
              <a:rPr lang="zh-CN" altLang="en-US" sz="4000" b="1" dirty="0">
                <a:solidFill>
                  <a:srgbClr val="FFFF99"/>
                </a:solidFill>
              </a:rPr>
              <a:t>输入</a:t>
            </a:r>
            <a:r>
              <a:rPr lang="en-US" altLang="zh-CN" sz="4000" b="1" dirty="0">
                <a:solidFill>
                  <a:srgbClr val="FFFF99"/>
                </a:solidFill>
              </a:rPr>
              <a:t>/</a:t>
            </a:r>
            <a:r>
              <a:rPr lang="zh-CN" altLang="en-US" sz="4000" b="1" dirty="0">
                <a:solidFill>
                  <a:srgbClr val="FFFF99"/>
                </a:solidFill>
              </a:rPr>
              <a:t>输出（</a:t>
            </a:r>
            <a:r>
              <a:rPr lang="en-US" altLang="zh-CN" sz="4000" b="1" dirty="0">
                <a:solidFill>
                  <a:srgbClr val="FFFF99"/>
                </a:solidFill>
              </a:rPr>
              <a:t>I/O</a:t>
            </a:r>
            <a:r>
              <a:rPr lang="zh-CN" altLang="en-US" sz="4000" b="1" dirty="0">
                <a:solidFill>
                  <a:srgbClr val="FFFF99"/>
                </a:solidFill>
              </a:rPr>
              <a:t>）设备</a:t>
            </a:r>
          </a:p>
          <a:p>
            <a:pPr marL="0" lvl="0" indent="0" eaLnBrk="1" hangingPunct="1">
              <a:lnSpc>
                <a:spcPct val="80000"/>
              </a:lnSpc>
              <a:spcBef>
                <a:spcPct val="50000"/>
              </a:spcBef>
              <a:buNone/>
            </a:pPr>
            <a:r>
              <a:rPr lang="zh-CN" altLang="en-US" sz="4000" b="1" dirty="0">
                <a:solidFill>
                  <a:srgbClr val="FFFF99"/>
                </a:solidFill>
              </a:rPr>
              <a:t>功能：转换信息         </a:t>
            </a:r>
          </a:p>
        </p:txBody>
      </p:sp>
      <p:sp>
        <p:nvSpPr>
          <p:cNvPr id="133125" name="Line 5"/>
          <p:cNvSpPr/>
          <p:nvPr/>
        </p:nvSpPr>
        <p:spPr>
          <a:xfrm>
            <a:off x="3635375" y="1989138"/>
            <a:ext cx="381000" cy="0"/>
          </a:xfrm>
          <a:prstGeom prst="line">
            <a:avLst/>
          </a:prstGeom>
          <a:ln w="38100" cap="flat" cmpd="sng">
            <a:solidFill>
              <a:srgbClr val="FFFFCC"/>
            </a:solidFill>
            <a:prstDash val="solid"/>
            <a:headEnd type="none" w="med" len="med"/>
            <a:tailEnd type="triangle" w="med" len="med"/>
          </a:ln>
        </p:spPr>
      </p:sp>
      <p:sp>
        <p:nvSpPr>
          <p:cNvPr id="133126" name="Text Box 6"/>
          <p:cNvSpPr txBox="1"/>
          <p:nvPr/>
        </p:nvSpPr>
        <p:spPr>
          <a:xfrm>
            <a:off x="323850" y="1628775"/>
            <a:ext cx="39624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4000" b="1" dirty="0">
                <a:solidFill>
                  <a:srgbClr val="FFCCCC"/>
                </a:solidFill>
              </a:rPr>
              <a:t>输入：</a:t>
            </a:r>
            <a:r>
              <a:rPr lang="zh-CN" altLang="en-US" b="1" dirty="0">
                <a:solidFill>
                  <a:srgbClr val="99FFCC"/>
                </a:solidFill>
              </a:rPr>
              <a:t>原始信息</a:t>
            </a:r>
            <a:r>
              <a:rPr lang="zh-CN" altLang="en-US" sz="4000" b="1" dirty="0">
                <a:solidFill>
                  <a:srgbClr val="FFCCCC"/>
                </a:solidFill>
              </a:rPr>
              <a:t> </a:t>
            </a:r>
            <a:endParaRPr lang="zh-CN" altLang="en-US" sz="2400" dirty="0">
              <a:solidFill>
                <a:srgbClr val="FFCCCC"/>
              </a:solidFill>
            </a:endParaRPr>
          </a:p>
        </p:txBody>
      </p:sp>
      <p:sp>
        <p:nvSpPr>
          <p:cNvPr id="133127" name="Text Box 7"/>
          <p:cNvSpPr txBox="1"/>
          <p:nvPr/>
        </p:nvSpPr>
        <p:spPr>
          <a:xfrm>
            <a:off x="3995738" y="1700213"/>
            <a:ext cx="467995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chemeClr val="hlink"/>
                </a:solidFill>
              </a:rPr>
              <a:t>二进制代码，送入主机</a:t>
            </a:r>
            <a:endParaRPr lang="zh-CN" altLang="en-US" dirty="0">
              <a:solidFill>
                <a:schemeClr val="hlink"/>
              </a:solidFill>
            </a:endParaRPr>
          </a:p>
        </p:txBody>
      </p:sp>
      <p:sp>
        <p:nvSpPr>
          <p:cNvPr id="133128" name="Text Box 8"/>
          <p:cNvSpPr txBox="1"/>
          <p:nvPr/>
        </p:nvSpPr>
        <p:spPr>
          <a:xfrm>
            <a:off x="304800" y="2268538"/>
            <a:ext cx="388620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4000" b="1" dirty="0">
                <a:solidFill>
                  <a:srgbClr val="FFCCCC"/>
                </a:solidFill>
              </a:rPr>
              <a:t>输出：</a:t>
            </a:r>
            <a:r>
              <a:rPr lang="zh-CN" altLang="en-US" b="1" dirty="0">
                <a:solidFill>
                  <a:srgbClr val="99FFCC"/>
                </a:solidFill>
              </a:rPr>
              <a:t>处理结果</a:t>
            </a:r>
            <a:r>
              <a:rPr lang="zh-CN" altLang="en-US" sz="4000" b="1" dirty="0">
                <a:solidFill>
                  <a:srgbClr val="FFFF99"/>
                </a:solidFill>
              </a:rPr>
              <a:t> </a:t>
            </a:r>
            <a:endParaRPr lang="zh-CN" altLang="en-US" sz="2400" dirty="0">
              <a:solidFill>
                <a:srgbClr val="FFFF99"/>
              </a:solidFill>
            </a:endParaRPr>
          </a:p>
        </p:txBody>
      </p:sp>
      <p:sp>
        <p:nvSpPr>
          <p:cNvPr id="133129" name="Text Box 9"/>
          <p:cNvSpPr txBox="1"/>
          <p:nvPr/>
        </p:nvSpPr>
        <p:spPr>
          <a:xfrm>
            <a:off x="4140200" y="2420938"/>
            <a:ext cx="5256213"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b="1" dirty="0">
                <a:solidFill>
                  <a:schemeClr val="hlink"/>
                </a:solidFill>
              </a:rPr>
              <a:t>人所能接受的形式并输出</a:t>
            </a:r>
            <a:endParaRPr lang="zh-CN" altLang="en-US" dirty="0">
              <a:solidFill>
                <a:srgbClr val="FFFF99"/>
              </a:solidFill>
            </a:endParaRPr>
          </a:p>
        </p:txBody>
      </p:sp>
      <p:sp>
        <p:nvSpPr>
          <p:cNvPr id="133130" name="Text Box 10"/>
          <p:cNvSpPr txBox="1"/>
          <p:nvPr/>
        </p:nvSpPr>
        <p:spPr>
          <a:xfrm>
            <a:off x="0" y="3213100"/>
            <a:ext cx="88392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80000"/>
              </a:lnSpc>
              <a:spcBef>
                <a:spcPct val="50000"/>
              </a:spcBef>
              <a:buNone/>
            </a:pPr>
            <a:r>
              <a:rPr lang="en-US" altLang="zh-CN" sz="4000" dirty="0">
                <a:solidFill>
                  <a:srgbClr val="FFFF99"/>
                </a:solidFill>
                <a:latin typeface="隶书" panose="02010509060101010101" pitchFamily="49" charset="-122"/>
                <a:ea typeface="隶书" panose="02010509060101010101" pitchFamily="49" charset="-122"/>
              </a:rPr>
              <a:t>   </a:t>
            </a:r>
            <a:r>
              <a:rPr lang="zh-CN" altLang="en-US" sz="3600" dirty="0">
                <a:solidFill>
                  <a:srgbClr val="FFFF99"/>
                </a:solidFill>
                <a:latin typeface="隶书" panose="02010509060101010101" pitchFamily="49" charset="-122"/>
                <a:ea typeface="隶书" panose="02010509060101010101" pitchFamily="49" charset="-122"/>
              </a:rPr>
              <a:t>例如：输入设备键盘，输出设备显示器。</a:t>
            </a:r>
          </a:p>
        </p:txBody>
      </p:sp>
      <p:sp>
        <p:nvSpPr>
          <p:cNvPr id="35851" name="Line 11"/>
          <p:cNvSpPr/>
          <p:nvPr/>
        </p:nvSpPr>
        <p:spPr>
          <a:xfrm>
            <a:off x="3635375" y="2708275"/>
            <a:ext cx="504825" cy="0"/>
          </a:xfrm>
          <a:prstGeom prst="line">
            <a:avLst/>
          </a:prstGeom>
          <a:ln w="38100" cap="flat" cmpd="sng">
            <a:solidFill>
              <a:srgbClr val="FFFFCC"/>
            </a:solidFill>
            <a:prstDash val="solid"/>
            <a:headEnd type="none" w="med" len="med"/>
            <a:tailEnd type="triangle" w="med" len="med"/>
          </a:ln>
        </p:spPr>
      </p:sp>
      <p:sp>
        <p:nvSpPr>
          <p:cNvPr id="133133" name="Text Box 13"/>
          <p:cNvSpPr txBox="1"/>
          <p:nvPr/>
        </p:nvSpPr>
        <p:spPr>
          <a:xfrm>
            <a:off x="0" y="4005263"/>
            <a:ext cx="9144000" cy="20748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80000"/>
              </a:lnSpc>
              <a:spcBef>
                <a:spcPct val="50000"/>
              </a:spcBef>
              <a:buNone/>
            </a:pPr>
            <a:r>
              <a:rPr lang="en-US" altLang="zh-CN" sz="4000" b="1" dirty="0">
                <a:solidFill>
                  <a:srgbClr val="FFFF99"/>
                </a:solidFill>
              </a:rPr>
              <a:t>4.  I/O</a:t>
            </a:r>
            <a:r>
              <a:rPr lang="zh-CN" altLang="en-US" sz="4000" b="1" dirty="0">
                <a:solidFill>
                  <a:srgbClr val="FFFF99"/>
                </a:solidFill>
              </a:rPr>
              <a:t>接口</a:t>
            </a:r>
            <a:r>
              <a:rPr lang="en-US" altLang="zh-CN" sz="4000" b="1" dirty="0">
                <a:solidFill>
                  <a:srgbClr val="FFFF99"/>
                </a:solidFill>
              </a:rPr>
              <a:t>:</a:t>
            </a:r>
            <a:r>
              <a:rPr lang="zh-CN" altLang="en-US" sz="2800" b="1" dirty="0">
                <a:solidFill>
                  <a:srgbClr val="FFFF99"/>
                </a:solidFill>
              </a:rPr>
              <a:t>系统总线与</a:t>
            </a:r>
            <a:r>
              <a:rPr lang="en-US" altLang="zh-CN" sz="2800" b="1" dirty="0">
                <a:solidFill>
                  <a:srgbClr val="FFFF99"/>
                </a:solidFill>
              </a:rPr>
              <a:t>I/O</a:t>
            </a:r>
            <a:r>
              <a:rPr lang="zh-CN" altLang="en-US" sz="2800" b="1" dirty="0">
                <a:solidFill>
                  <a:srgbClr val="FFFF99"/>
                </a:solidFill>
              </a:rPr>
              <a:t>设备之间的转换逻辑部件</a:t>
            </a:r>
          </a:p>
          <a:p>
            <a:pPr marL="0" lvl="0" indent="0" eaLnBrk="1" hangingPunct="1">
              <a:lnSpc>
                <a:spcPct val="80000"/>
              </a:lnSpc>
              <a:spcBef>
                <a:spcPct val="50000"/>
              </a:spcBef>
              <a:buNone/>
            </a:pPr>
            <a:r>
              <a:rPr lang="zh-CN" altLang="en-US" sz="3600" b="1" dirty="0">
                <a:solidFill>
                  <a:srgbClr val="FFFF99"/>
                </a:solidFill>
              </a:rPr>
              <a:t> 基本功能：</a:t>
            </a:r>
            <a:r>
              <a:rPr lang="zh-CN" altLang="en-US" b="1" dirty="0">
                <a:solidFill>
                  <a:srgbClr val="FFCCCC"/>
                </a:solidFill>
                <a:sym typeface="Symbol" panose="05050102010706020507" pitchFamily="18" charset="2"/>
              </a:rPr>
              <a:t>实现</a:t>
            </a:r>
            <a:r>
              <a:rPr lang="en-US" altLang="zh-CN" b="1" dirty="0">
                <a:solidFill>
                  <a:srgbClr val="FFCCCC"/>
                </a:solidFill>
                <a:sym typeface="Symbol" panose="05050102010706020507" pitchFamily="18" charset="2"/>
              </a:rPr>
              <a:t>CPU</a:t>
            </a:r>
            <a:r>
              <a:rPr lang="zh-CN" altLang="en-US" b="1" dirty="0">
                <a:solidFill>
                  <a:srgbClr val="FFCCCC"/>
                </a:solidFill>
                <a:sym typeface="Symbol" panose="05050102010706020507" pitchFamily="18" charset="2"/>
              </a:rPr>
              <a:t>与</a:t>
            </a:r>
            <a:r>
              <a:rPr lang="en-US" altLang="zh-CN" b="1" dirty="0">
                <a:solidFill>
                  <a:srgbClr val="FFCCCC"/>
                </a:solidFill>
                <a:sym typeface="Symbol" panose="05050102010706020507" pitchFamily="18" charset="2"/>
              </a:rPr>
              <a:t>I/O</a:t>
            </a:r>
            <a:r>
              <a:rPr lang="zh-CN" altLang="en-US" b="1" dirty="0">
                <a:solidFill>
                  <a:srgbClr val="FFCCCC"/>
                </a:solidFill>
                <a:sym typeface="Symbol" panose="05050102010706020507" pitchFamily="18" charset="2"/>
              </a:rPr>
              <a:t>设备之间控制信息、数据、状态信息的转换和传送；还可实现主存与</a:t>
            </a:r>
            <a:r>
              <a:rPr lang="en-US" altLang="zh-CN" b="1" dirty="0">
                <a:solidFill>
                  <a:srgbClr val="FFCCCC"/>
                </a:solidFill>
                <a:sym typeface="Symbol" panose="05050102010706020507" pitchFamily="18" charset="2"/>
              </a:rPr>
              <a:t>I/O</a:t>
            </a:r>
            <a:r>
              <a:rPr lang="zh-CN" altLang="en-US" b="1" dirty="0">
                <a:solidFill>
                  <a:srgbClr val="FFCCCC"/>
                </a:solidFill>
                <a:sym typeface="Symbol" panose="05050102010706020507" pitchFamily="18" charset="2"/>
              </a:rPr>
              <a:t>设备之间的数据转换和传送。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4">
                                            <p:txEl>
                                              <p:pRg st="0" end="0"/>
                                            </p:txEl>
                                          </p:spTgt>
                                        </p:tgtEl>
                                        <p:attrNameLst>
                                          <p:attrName>style.visibility</p:attrName>
                                        </p:attrNameLst>
                                      </p:cBhvr>
                                      <p:to>
                                        <p:strVal val="visible"/>
                                      </p:to>
                                    </p:set>
                                    <p:animEffect transition="in" filter="wipe(left)">
                                      <p:cBhvr>
                                        <p:cTn id="7" dur="500"/>
                                        <p:tgtEl>
                                          <p:spTgt spid="133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24">
                                            <p:txEl>
                                              <p:pRg st="1" end="1"/>
                                            </p:txEl>
                                          </p:spTgt>
                                        </p:tgtEl>
                                        <p:attrNameLst>
                                          <p:attrName>style.visibility</p:attrName>
                                        </p:attrNameLst>
                                      </p:cBhvr>
                                      <p:to>
                                        <p:strVal val="visible"/>
                                      </p:to>
                                    </p:set>
                                    <p:animEffect transition="in" filter="wipe(left)">
                                      <p:cBhvr>
                                        <p:cTn id="12" dur="500"/>
                                        <p:tgtEl>
                                          <p:spTgt spid="133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6"/>
                                        </p:tgtEl>
                                        <p:attrNameLst>
                                          <p:attrName>style.visibility</p:attrName>
                                        </p:attrNameLst>
                                      </p:cBhvr>
                                      <p:to>
                                        <p:strVal val="visible"/>
                                      </p:to>
                                    </p:set>
                                    <p:animEffect transition="in" filter="wipe(left)">
                                      <p:cBhvr>
                                        <p:cTn id="17" dur="500"/>
                                        <p:tgtEl>
                                          <p:spTgt spid="1331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25"/>
                                        </p:tgtEl>
                                        <p:attrNameLst>
                                          <p:attrName>style.visibility</p:attrName>
                                        </p:attrNameLst>
                                      </p:cBhvr>
                                      <p:to>
                                        <p:strVal val="visible"/>
                                      </p:to>
                                    </p:set>
                                    <p:animEffect transition="in" filter="wipe(left)">
                                      <p:cBhvr>
                                        <p:cTn id="22" dur="500"/>
                                        <p:tgtEl>
                                          <p:spTgt spid="13312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33127"/>
                                        </p:tgtEl>
                                        <p:attrNameLst>
                                          <p:attrName>style.visibility</p:attrName>
                                        </p:attrNameLst>
                                      </p:cBhvr>
                                      <p:to>
                                        <p:strVal val="visible"/>
                                      </p:to>
                                    </p:set>
                                    <p:animEffect transition="in" filter="wipe(left)">
                                      <p:cBhvr>
                                        <p:cTn id="26" dur="500"/>
                                        <p:tgtEl>
                                          <p:spTgt spid="1331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3128"/>
                                        </p:tgtEl>
                                        <p:attrNameLst>
                                          <p:attrName>style.visibility</p:attrName>
                                        </p:attrNameLst>
                                      </p:cBhvr>
                                      <p:to>
                                        <p:strVal val="visible"/>
                                      </p:to>
                                    </p:set>
                                    <p:animEffect transition="in" filter="wipe(left)">
                                      <p:cBhvr>
                                        <p:cTn id="31" dur="500"/>
                                        <p:tgtEl>
                                          <p:spTgt spid="133128"/>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133129"/>
                                        </p:tgtEl>
                                        <p:attrNameLst>
                                          <p:attrName>style.visibility</p:attrName>
                                        </p:attrNameLst>
                                      </p:cBhvr>
                                      <p:to>
                                        <p:strVal val="visible"/>
                                      </p:to>
                                    </p:set>
                                    <p:animEffect transition="in" filter="wipe(left)">
                                      <p:cBhvr>
                                        <p:cTn id="35" dur="500"/>
                                        <p:tgtEl>
                                          <p:spTgt spid="13312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33130">
                                            <p:txEl>
                                              <p:pRg st="0" end="0"/>
                                            </p:txEl>
                                          </p:spTgt>
                                        </p:tgtEl>
                                        <p:attrNameLst>
                                          <p:attrName>style.visibility</p:attrName>
                                        </p:attrNameLst>
                                      </p:cBhvr>
                                      <p:to>
                                        <p:strVal val="visible"/>
                                      </p:to>
                                    </p:set>
                                    <p:animEffect transition="in" filter="wipe(left)">
                                      <p:cBhvr>
                                        <p:cTn id="40" dur="500"/>
                                        <p:tgtEl>
                                          <p:spTgt spid="133130">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33133">
                                            <p:txEl>
                                              <p:pRg st="0" end="0"/>
                                            </p:txEl>
                                          </p:spTgt>
                                        </p:tgtEl>
                                        <p:attrNameLst>
                                          <p:attrName>style.visibility</p:attrName>
                                        </p:attrNameLst>
                                      </p:cBhvr>
                                      <p:to>
                                        <p:strVal val="visible"/>
                                      </p:to>
                                    </p:set>
                                    <p:animEffect transition="in" filter="wipe(left)">
                                      <p:cBhvr>
                                        <p:cTn id="45" dur="500"/>
                                        <p:tgtEl>
                                          <p:spTgt spid="133133">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33133">
                                            <p:txEl>
                                              <p:pRg st="1" end="1"/>
                                            </p:txEl>
                                          </p:spTgt>
                                        </p:tgtEl>
                                        <p:attrNameLst>
                                          <p:attrName>style.visibility</p:attrName>
                                        </p:attrNameLst>
                                      </p:cBhvr>
                                      <p:to>
                                        <p:strVal val="visible"/>
                                      </p:to>
                                    </p:set>
                                    <p:animEffect transition="in" filter="wipe(left)">
                                      <p:cBhvr>
                                        <p:cTn id="50" dur="500"/>
                                        <p:tgtEl>
                                          <p:spTgt spid="13313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4" grpId="0" build="p"/>
      <p:bldP spid="133126" grpId="0"/>
      <p:bldP spid="133127" grpId="0"/>
      <p:bldP spid="133128" grpId="0"/>
      <p:bldP spid="133129" grpId="0"/>
      <p:bldP spid="133130" grpId="0" build="p"/>
      <p:bldP spid="13313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p:nvPr/>
        </p:nvSpPr>
        <p:spPr>
          <a:xfrm>
            <a:off x="395288" y="1052513"/>
            <a:ext cx="8534400" cy="3749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latin typeface="楷体_GB2312" pitchFamily="49" charset="-122"/>
                <a:ea typeface="楷体_GB2312" pitchFamily="49" charset="-122"/>
              </a:rPr>
              <a:t>4.</a:t>
            </a:r>
            <a:r>
              <a:rPr lang="zh-CN" altLang="en-US" b="1" dirty="0">
                <a:solidFill>
                  <a:srgbClr val="FFFF99"/>
                </a:solidFill>
                <a:latin typeface="楷体_GB2312" pitchFamily="49" charset="-122"/>
                <a:ea typeface="楷体_GB2312" pitchFamily="49" charset="-122"/>
              </a:rPr>
              <a:t>总线</a:t>
            </a:r>
          </a:p>
          <a:p>
            <a:pPr marL="0" lvl="0" indent="0" eaLnBrk="1" hangingPunct="1">
              <a:spcBef>
                <a:spcPct val="50000"/>
              </a:spcBef>
              <a:buClr>
                <a:schemeClr val="bg1"/>
              </a:buClr>
            </a:pPr>
            <a:r>
              <a:rPr lang="zh-CN" altLang="en-US" sz="2400" dirty="0">
                <a:latin typeface="楷体_GB2312" pitchFamily="49" charset="-122"/>
                <a:ea typeface="楷体_GB2312" pitchFamily="49" charset="-122"/>
              </a:rPr>
              <a:t> </a:t>
            </a:r>
            <a:r>
              <a:rPr lang="zh-CN" altLang="en-US" b="1" dirty="0">
                <a:solidFill>
                  <a:schemeClr val="bg1"/>
                </a:solidFill>
                <a:latin typeface="楷体_GB2312" pitchFamily="49" charset="-122"/>
                <a:ea typeface="楷体_GB2312" pitchFamily="49" charset="-122"/>
              </a:rPr>
              <a:t>为多个部件分时共享</a:t>
            </a:r>
          </a:p>
          <a:p>
            <a:pPr marL="0" lvl="0" indent="0" eaLnBrk="1" hangingPunct="1">
              <a:spcBef>
                <a:spcPct val="50000"/>
              </a:spcBef>
            </a:pPr>
            <a:r>
              <a:rPr lang="zh-CN" altLang="en-US" b="1" dirty="0">
                <a:solidFill>
                  <a:schemeClr val="bg1"/>
                </a:solidFill>
                <a:latin typeface="楷体_GB2312" pitchFamily="49" charset="-122"/>
                <a:ea typeface="楷体_GB2312" pitchFamily="49" charset="-122"/>
              </a:rPr>
              <a:t> 利用总线可减少传送线的数量，使数据通路简化，便于控制</a:t>
            </a:r>
          </a:p>
          <a:p>
            <a:pPr marL="0" lvl="0" indent="0" eaLnBrk="1" hangingPunct="1">
              <a:spcBef>
                <a:spcPct val="50000"/>
              </a:spcBef>
            </a:pPr>
            <a:r>
              <a:rPr lang="zh-CN" altLang="en-US" b="1" dirty="0">
                <a:solidFill>
                  <a:schemeClr val="bg1"/>
                </a:solidFill>
                <a:latin typeface="楷体_GB2312" pitchFamily="49" charset="-122"/>
                <a:ea typeface="楷体_GB2312" pitchFamily="49" charset="-122"/>
              </a:rPr>
              <a:t> 争用总线：用总线控制逻辑解决总线控制权的问题</a:t>
            </a:r>
          </a:p>
        </p:txBody>
      </p:sp>
      <p:sp>
        <p:nvSpPr>
          <p:cNvPr id="36867" name="Text Box 8"/>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3"/>
          <p:cNvSpPr txBox="1"/>
          <p:nvPr/>
        </p:nvSpPr>
        <p:spPr>
          <a:xfrm>
            <a:off x="250825" y="981075"/>
            <a:ext cx="8893175" cy="52482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eaLnBrk="1" hangingPunct="1">
              <a:spcBef>
                <a:spcPct val="50000"/>
              </a:spcBef>
              <a:buNone/>
            </a:pPr>
            <a:r>
              <a:rPr lang="zh-CN" altLang="en-US" sz="3600" b="1" dirty="0">
                <a:solidFill>
                  <a:srgbClr val="FFFF99"/>
                </a:solidFill>
                <a:latin typeface="Tahoma" panose="020B0604030504040204" pitchFamily="34" charset="0"/>
                <a:ea typeface="华文细黑" panose="02010600040101010101" pitchFamily="2" charset="-122"/>
              </a:rPr>
              <a:t>计算机系统内三种总线类型：</a:t>
            </a:r>
          </a:p>
          <a:p>
            <a:pPr marL="457200" lvl="0" indent="-457200" eaLnBrk="1" hangingPunct="1">
              <a:spcBef>
                <a:spcPct val="50000"/>
              </a:spcBef>
              <a:buClr>
                <a:srgbClr val="FF3399"/>
              </a:buClr>
              <a:buAutoNum type="arabicPeriod"/>
            </a:pPr>
            <a:r>
              <a:rPr lang="zh-CN" altLang="en-US" sz="3600" b="1" i="1" dirty="0">
                <a:solidFill>
                  <a:srgbClr val="FF7C80"/>
                </a:solidFill>
                <a:latin typeface="Tahoma" panose="020B0604030504040204" pitchFamily="34" charset="0"/>
                <a:ea typeface="华文细黑" panose="02010600040101010101" pitchFamily="2" charset="-122"/>
              </a:rPr>
              <a:t>内部总线：</a:t>
            </a:r>
            <a:r>
              <a:rPr lang="en-US" altLang="zh-CN" b="1" i="1" dirty="0">
                <a:solidFill>
                  <a:srgbClr val="FFFF99"/>
                </a:solidFill>
                <a:ea typeface="华文细黑" panose="02010600040101010101" pitchFamily="2" charset="-122"/>
              </a:rPr>
              <a:t>CPU</a:t>
            </a:r>
            <a:r>
              <a:rPr lang="zh-CN" altLang="en-US" b="1" dirty="0">
                <a:solidFill>
                  <a:srgbClr val="FFFF99"/>
                </a:solidFill>
                <a:latin typeface="Tahoma" panose="020B0604030504040204" pitchFamily="34" charset="0"/>
                <a:ea typeface="华文细黑" panose="02010600040101010101" pitchFamily="2" charset="-122"/>
              </a:rPr>
              <a:t>内部寄存器及</a:t>
            </a:r>
            <a:r>
              <a:rPr lang="en-US" altLang="zh-CN" b="1" i="1" dirty="0">
                <a:solidFill>
                  <a:srgbClr val="FFFF99"/>
                </a:solidFill>
                <a:ea typeface="华文细黑" panose="02010600040101010101" pitchFamily="2" charset="-122"/>
              </a:rPr>
              <a:t>ALU</a:t>
            </a:r>
            <a:r>
              <a:rPr lang="zh-CN" altLang="en-US" b="1" dirty="0">
                <a:solidFill>
                  <a:srgbClr val="FFFF99"/>
                </a:solidFill>
                <a:latin typeface="Tahoma" panose="020B0604030504040204" pitchFamily="34" charset="0"/>
                <a:ea typeface="华文细黑" panose="02010600040101010101" pitchFamily="2" charset="-122"/>
              </a:rPr>
              <a:t>之间的联接通路</a:t>
            </a:r>
          </a:p>
          <a:p>
            <a:pPr marL="457200" lvl="0" indent="-457200" eaLnBrk="1" hangingPunct="1">
              <a:spcBef>
                <a:spcPct val="50000"/>
              </a:spcBef>
              <a:buClr>
                <a:srgbClr val="FF3399"/>
              </a:buClr>
              <a:buAutoNum type="arabicPeriod"/>
            </a:pPr>
            <a:r>
              <a:rPr lang="zh-CN" altLang="en-US" sz="3600" b="1" i="1" dirty="0">
                <a:solidFill>
                  <a:srgbClr val="FF7C80"/>
                </a:solidFill>
                <a:latin typeface="Tahoma" panose="020B0604030504040204" pitchFamily="34" charset="0"/>
                <a:ea typeface="华文细黑" panose="02010600040101010101" pitchFamily="2" charset="-122"/>
              </a:rPr>
              <a:t>系统总线：</a:t>
            </a:r>
            <a:r>
              <a:rPr lang="en-US" altLang="zh-CN" b="1" dirty="0">
                <a:solidFill>
                  <a:srgbClr val="FFFF99"/>
                </a:solidFill>
                <a:latin typeface="Tahoma" panose="020B0604030504040204" pitchFamily="34" charset="0"/>
                <a:ea typeface="华文细黑" panose="02010600040101010101" pitchFamily="2" charset="-122"/>
              </a:rPr>
              <a:t>CPU </a:t>
            </a:r>
            <a:r>
              <a:rPr lang="zh-CN" altLang="en-US" b="1" dirty="0">
                <a:solidFill>
                  <a:srgbClr val="FFFF99"/>
                </a:solidFill>
                <a:latin typeface="Tahoma" panose="020B0604030504040204" pitchFamily="34" charset="0"/>
                <a:ea typeface="华文细黑" panose="02010600040101010101" pitchFamily="2" charset="-122"/>
              </a:rPr>
              <a:t>主存 </a:t>
            </a:r>
            <a:r>
              <a:rPr lang="en-US" altLang="zh-CN" b="1" dirty="0">
                <a:solidFill>
                  <a:srgbClr val="FFFF99"/>
                </a:solidFill>
                <a:latin typeface="Tahoma" panose="020B0604030504040204" pitchFamily="34" charset="0"/>
                <a:ea typeface="华文细黑" panose="02010600040101010101" pitchFamily="2" charset="-122"/>
              </a:rPr>
              <a:t>I/O</a:t>
            </a:r>
            <a:r>
              <a:rPr lang="zh-CN" altLang="en-US" b="1" dirty="0">
                <a:solidFill>
                  <a:srgbClr val="FFFF99"/>
                </a:solidFill>
                <a:latin typeface="Tahoma" panose="020B0604030504040204" pitchFamily="34" charset="0"/>
                <a:ea typeface="华文细黑" panose="02010600040101010101" pitchFamily="2" charset="-122"/>
              </a:rPr>
              <a:t>接口之间的通路</a:t>
            </a:r>
          </a:p>
          <a:p>
            <a:pPr marL="457200" lvl="0" indent="-457200" eaLnBrk="1" hangingPunct="1">
              <a:spcBef>
                <a:spcPct val="50000"/>
              </a:spcBef>
              <a:buClr>
                <a:srgbClr val="FF3399"/>
              </a:buClr>
              <a:buAutoNum type="arabicPeriod"/>
            </a:pPr>
            <a:r>
              <a:rPr lang="zh-CN" altLang="en-US" sz="3600" b="1" i="1" dirty="0">
                <a:solidFill>
                  <a:srgbClr val="FF7C80"/>
                </a:solidFill>
                <a:latin typeface="Tahoma" panose="020B0604030504040204" pitchFamily="34" charset="0"/>
                <a:ea typeface="华文细黑" panose="02010600040101010101" pitchFamily="2" charset="-122"/>
              </a:rPr>
              <a:t>通讯总线：</a:t>
            </a:r>
            <a:r>
              <a:rPr lang="zh-CN" altLang="en-US" b="1" dirty="0">
                <a:solidFill>
                  <a:srgbClr val="FFFF99"/>
                </a:solidFill>
                <a:latin typeface="Tahoma" panose="020B0604030504040204" pitchFamily="34" charset="0"/>
                <a:ea typeface="华文细黑" panose="02010600040101010101" pitchFamily="2" charset="-122"/>
              </a:rPr>
              <a:t>计算机系统间的通讯线</a:t>
            </a:r>
          </a:p>
          <a:p>
            <a:pPr marL="457200" lvl="0" indent="-457200" eaLnBrk="1" hangingPunct="1">
              <a:spcBef>
                <a:spcPct val="50000"/>
              </a:spcBef>
              <a:buClr>
                <a:srgbClr val="FF3399"/>
              </a:buClr>
              <a:buNone/>
            </a:pPr>
            <a:r>
              <a:rPr lang="zh-CN" altLang="en-US" sz="3600" b="1" dirty="0">
                <a:solidFill>
                  <a:srgbClr val="FFFF99"/>
                </a:solidFill>
                <a:latin typeface="Tahoma" panose="020B0604030504040204" pitchFamily="34" charset="0"/>
                <a:ea typeface="华文细黑" panose="02010600040101010101" pitchFamily="2" charset="-122"/>
              </a:rPr>
              <a:t>按总线传送的方向分为：</a:t>
            </a:r>
          </a:p>
          <a:p>
            <a:pPr marL="457200" lvl="0" indent="-457200" eaLnBrk="1" hangingPunct="1">
              <a:spcBef>
                <a:spcPct val="50000"/>
              </a:spcBef>
              <a:buClr>
                <a:srgbClr val="FF3399"/>
              </a:buClr>
              <a:buNone/>
            </a:pPr>
            <a:r>
              <a:rPr lang="zh-CN" altLang="en-US" sz="3600" b="1" dirty="0">
                <a:solidFill>
                  <a:srgbClr val="FFFF99"/>
                </a:solidFill>
                <a:latin typeface="Tahoma" panose="020B0604030504040204" pitchFamily="34" charset="0"/>
                <a:ea typeface="华文细黑" panose="02010600040101010101" pitchFamily="2" charset="-122"/>
              </a:rPr>
              <a:t>			</a:t>
            </a:r>
            <a:r>
              <a:rPr lang="zh-CN" altLang="en-US" sz="3600" b="1" dirty="0">
                <a:solidFill>
                  <a:srgbClr val="FFCCCC"/>
                </a:solidFill>
                <a:latin typeface="Tahoma" panose="020B0604030504040204" pitchFamily="34" charset="0"/>
                <a:ea typeface="华文细黑" panose="02010600040101010101" pitchFamily="2" charset="-122"/>
              </a:rPr>
              <a:t>单向总线和双向总线</a:t>
            </a:r>
          </a:p>
        </p:txBody>
      </p:sp>
      <p:sp>
        <p:nvSpPr>
          <p:cNvPr id="38915" name="Text Box 7"/>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p:nvPr/>
        </p:nvSpPr>
        <p:spPr>
          <a:xfrm>
            <a:off x="250825" y="2201863"/>
            <a:ext cx="6477000" cy="10048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eaLnBrk="1" hangingPunct="1">
              <a:spcBef>
                <a:spcPct val="50000"/>
              </a:spcBef>
              <a:buNone/>
            </a:pPr>
            <a:r>
              <a:rPr lang="zh-CN" altLang="en-US" sz="2400" dirty="0">
                <a:solidFill>
                  <a:schemeClr val="bg1"/>
                </a:solidFill>
                <a:latin typeface="Tahoma" panose="020B0604030504040204" pitchFamily="34" charset="0"/>
                <a:ea typeface="华文细黑" panose="02010600040101010101" pitchFamily="2" charset="-122"/>
              </a:rPr>
              <a:t>各个部件如何连接起来？</a:t>
            </a:r>
          </a:p>
          <a:p>
            <a:pPr marL="457200" lvl="0" indent="-457200" eaLnBrk="1" hangingPunct="1">
              <a:spcBef>
                <a:spcPct val="50000"/>
              </a:spcBef>
              <a:buNone/>
            </a:pPr>
            <a:r>
              <a:rPr lang="zh-CN" altLang="en-US" sz="2400" dirty="0">
                <a:solidFill>
                  <a:schemeClr val="bg1"/>
                </a:solidFill>
                <a:latin typeface="Tahoma" panose="020B0604030504040204" pitchFamily="34" charset="0"/>
                <a:ea typeface="华文细黑" panose="02010600040101010101" pitchFamily="2" charset="-122"/>
              </a:rPr>
              <a:t>总线结构（微、小型机）</a:t>
            </a:r>
          </a:p>
        </p:txBody>
      </p:sp>
      <p:grpSp>
        <p:nvGrpSpPr>
          <p:cNvPr id="40963" name="Group 5"/>
          <p:cNvGrpSpPr/>
          <p:nvPr/>
        </p:nvGrpSpPr>
        <p:grpSpPr>
          <a:xfrm>
            <a:off x="0" y="3213100"/>
            <a:ext cx="6248400" cy="3422650"/>
            <a:chOff x="816" y="1344"/>
            <a:chExt cx="3936" cy="2156"/>
          </a:xfrm>
        </p:grpSpPr>
        <p:sp>
          <p:nvSpPr>
            <p:cNvPr id="40969" name="AutoShape 6"/>
            <p:cNvSpPr/>
            <p:nvPr/>
          </p:nvSpPr>
          <p:spPr>
            <a:xfrm>
              <a:off x="816" y="1344"/>
              <a:ext cx="3936" cy="192"/>
            </a:xfrm>
            <a:prstGeom prst="leftRightArrow">
              <a:avLst>
                <a:gd name="adj1" fmla="val 50000"/>
                <a:gd name="adj2" fmla="val 410000"/>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0970" name="AutoShape 7"/>
            <p:cNvSpPr/>
            <p:nvPr/>
          </p:nvSpPr>
          <p:spPr>
            <a:xfrm>
              <a:off x="2160" y="1488"/>
              <a:ext cx="144" cy="816"/>
            </a:xfrm>
            <a:prstGeom prst="upDownArrow">
              <a:avLst>
                <a:gd name="adj1" fmla="val 50000"/>
                <a:gd name="adj2" fmla="val 113333"/>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0971" name="AutoShape 8"/>
            <p:cNvSpPr/>
            <p:nvPr/>
          </p:nvSpPr>
          <p:spPr>
            <a:xfrm>
              <a:off x="1584" y="1488"/>
              <a:ext cx="144" cy="816"/>
            </a:xfrm>
            <a:prstGeom prst="upDownArrow">
              <a:avLst>
                <a:gd name="adj1" fmla="val 50000"/>
                <a:gd name="adj2" fmla="val 113333"/>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0972" name="AutoShape 9"/>
            <p:cNvSpPr/>
            <p:nvPr/>
          </p:nvSpPr>
          <p:spPr>
            <a:xfrm>
              <a:off x="2736" y="1488"/>
              <a:ext cx="144" cy="816"/>
            </a:xfrm>
            <a:prstGeom prst="upDownArrow">
              <a:avLst>
                <a:gd name="adj1" fmla="val 50000"/>
                <a:gd name="adj2" fmla="val 113333"/>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0973" name="AutoShape 10"/>
            <p:cNvSpPr/>
            <p:nvPr/>
          </p:nvSpPr>
          <p:spPr>
            <a:xfrm>
              <a:off x="3312" y="1488"/>
              <a:ext cx="144" cy="528"/>
            </a:xfrm>
            <a:prstGeom prst="upDownArrow">
              <a:avLst>
                <a:gd name="adj1" fmla="val 50000"/>
                <a:gd name="adj2" fmla="val 73333"/>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0974" name="Text Box 11"/>
            <p:cNvSpPr txBox="1"/>
            <p:nvPr/>
          </p:nvSpPr>
          <p:spPr>
            <a:xfrm>
              <a:off x="1536" y="2304"/>
              <a:ext cx="288" cy="754"/>
            </a:xfrm>
            <a:prstGeom prst="rect">
              <a:avLst/>
            </a:prstGeom>
            <a:solidFill>
              <a:schemeClr val="bg1"/>
            </a:solid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latin typeface="Tahoma" panose="020B0604030504040204" pitchFamily="34" charset="0"/>
                  <a:ea typeface="华文细黑" panose="02010600040101010101" pitchFamily="2" charset="-122"/>
                </a:rPr>
                <a:t>CPU</a:t>
              </a:r>
            </a:p>
          </p:txBody>
        </p:sp>
        <p:sp>
          <p:nvSpPr>
            <p:cNvPr id="40975" name="Text Box 12"/>
            <p:cNvSpPr txBox="1"/>
            <p:nvPr/>
          </p:nvSpPr>
          <p:spPr>
            <a:xfrm>
              <a:off x="2112" y="2304"/>
              <a:ext cx="288" cy="984"/>
            </a:xfrm>
            <a:prstGeom prst="rect">
              <a:avLst/>
            </a:prstGeom>
            <a:solidFill>
              <a:schemeClr val="bg1"/>
            </a:solid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ahoma" panose="020B0604030504040204" pitchFamily="34" charset="0"/>
                  <a:ea typeface="华文细黑" panose="02010600040101010101" pitchFamily="2" charset="-122"/>
                </a:rPr>
                <a:t>主存储器</a:t>
              </a:r>
            </a:p>
          </p:txBody>
        </p:sp>
        <p:sp>
          <p:nvSpPr>
            <p:cNvPr id="40976" name="Text Box 13"/>
            <p:cNvSpPr txBox="1"/>
            <p:nvPr/>
          </p:nvSpPr>
          <p:spPr>
            <a:xfrm>
              <a:off x="2688" y="2304"/>
              <a:ext cx="288" cy="984"/>
            </a:xfrm>
            <a:prstGeom prst="rect">
              <a:avLst/>
            </a:prstGeom>
            <a:solidFill>
              <a:schemeClr val="bg1"/>
            </a:solid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ahoma" panose="020B0604030504040204" pitchFamily="34" charset="0"/>
                  <a:ea typeface="华文细黑" panose="02010600040101010101" pitchFamily="2" charset="-122"/>
                </a:rPr>
                <a:t>公共接口</a:t>
              </a:r>
            </a:p>
          </p:txBody>
        </p:sp>
        <p:sp>
          <p:nvSpPr>
            <p:cNvPr id="40977" name="AutoShape 14"/>
            <p:cNvSpPr/>
            <p:nvPr/>
          </p:nvSpPr>
          <p:spPr>
            <a:xfrm>
              <a:off x="3840" y="1488"/>
              <a:ext cx="144" cy="528"/>
            </a:xfrm>
            <a:prstGeom prst="upDownArrow">
              <a:avLst>
                <a:gd name="adj1" fmla="val 50000"/>
                <a:gd name="adj2" fmla="val 73333"/>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0978" name="Text Box 15"/>
            <p:cNvSpPr txBox="1"/>
            <p:nvPr/>
          </p:nvSpPr>
          <p:spPr>
            <a:xfrm>
              <a:off x="3264" y="2016"/>
              <a:ext cx="288" cy="524"/>
            </a:xfrm>
            <a:prstGeom prst="rect">
              <a:avLst/>
            </a:prstGeom>
            <a:solidFill>
              <a:schemeClr val="bg1"/>
            </a:solid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ahoma" panose="020B0604030504040204" pitchFamily="34" charset="0"/>
                  <a:ea typeface="华文细黑" panose="02010600040101010101" pitchFamily="2" charset="-122"/>
                </a:rPr>
                <a:t>接口</a:t>
              </a:r>
            </a:p>
          </p:txBody>
        </p:sp>
        <p:sp>
          <p:nvSpPr>
            <p:cNvPr id="40979" name="Text Box 16"/>
            <p:cNvSpPr txBox="1"/>
            <p:nvPr/>
          </p:nvSpPr>
          <p:spPr>
            <a:xfrm>
              <a:off x="3744" y="2016"/>
              <a:ext cx="288" cy="524"/>
            </a:xfrm>
            <a:prstGeom prst="rect">
              <a:avLst/>
            </a:prstGeom>
            <a:solidFill>
              <a:schemeClr val="bg1"/>
            </a:solid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ahoma" panose="020B0604030504040204" pitchFamily="34" charset="0"/>
                  <a:ea typeface="华文细黑" panose="02010600040101010101" pitchFamily="2" charset="-122"/>
                </a:rPr>
                <a:t>接口</a:t>
              </a:r>
            </a:p>
          </p:txBody>
        </p:sp>
        <p:sp>
          <p:nvSpPr>
            <p:cNvPr id="40980" name="AutoShape 17"/>
            <p:cNvSpPr/>
            <p:nvPr/>
          </p:nvSpPr>
          <p:spPr>
            <a:xfrm>
              <a:off x="3312" y="2544"/>
              <a:ext cx="144" cy="432"/>
            </a:xfrm>
            <a:prstGeom prst="upDownArrow">
              <a:avLst>
                <a:gd name="adj1" fmla="val 50000"/>
                <a:gd name="adj2" fmla="val 60000"/>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0981" name="AutoShape 18"/>
            <p:cNvSpPr/>
            <p:nvPr/>
          </p:nvSpPr>
          <p:spPr>
            <a:xfrm>
              <a:off x="3840" y="2544"/>
              <a:ext cx="144" cy="432"/>
            </a:xfrm>
            <a:prstGeom prst="upDownArrow">
              <a:avLst>
                <a:gd name="adj1" fmla="val 50000"/>
                <a:gd name="adj2" fmla="val 60000"/>
              </a:avLst>
            </a:prstGeom>
            <a:solidFill>
              <a:schemeClr val="accent1"/>
            </a:solidFill>
            <a:ln w="9525" cap="flat" cmpd="sng">
              <a:solidFill>
                <a:schemeClr val="tx1"/>
              </a:solidFill>
              <a:prstDash val="solid"/>
              <a:miter/>
              <a:headEnd type="none" w="med" len="med"/>
              <a:tailEnd type="none" w="med" len="med"/>
            </a:ln>
          </p:spPr>
          <p:txBody>
            <a:bodyPr vert="eaVert"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0982" name="Text Box 19"/>
            <p:cNvSpPr txBox="1"/>
            <p:nvPr/>
          </p:nvSpPr>
          <p:spPr>
            <a:xfrm>
              <a:off x="3792" y="2976"/>
              <a:ext cx="288" cy="524"/>
            </a:xfrm>
            <a:prstGeom prst="rect">
              <a:avLst/>
            </a:prstGeom>
            <a:solidFill>
              <a:schemeClr val="bg1"/>
            </a:solid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ahoma" panose="020B0604030504040204" pitchFamily="34" charset="0"/>
                  <a:ea typeface="华文细黑" panose="02010600040101010101" pitchFamily="2" charset="-122"/>
                </a:rPr>
                <a:t>设备</a:t>
              </a:r>
            </a:p>
          </p:txBody>
        </p:sp>
        <p:sp>
          <p:nvSpPr>
            <p:cNvPr id="40983" name="Text Box 20"/>
            <p:cNvSpPr txBox="1"/>
            <p:nvPr/>
          </p:nvSpPr>
          <p:spPr>
            <a:xfrm>
              <a:off x="3264" y="2976"/>
              <a:ext cx="288" cy="524"/>
            </a:xfrm>
            <a:prstGeom prst="rect">
              <a:avLst/>
            </a:prstGeom>
            <a:solidFill>
              <a:schemeClr val="bg1"/>
            </a:solidFill>
            <a:ln w="9525" cap="flat" cmpd="sng">
              <a:solidFill>
                <a:schemeClr val="tx2"/>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dirty="0">
                  <a:latin typeface="Tahoma" panose="020B0604030504040204" pitchFamily="34" charset="0"/>
                  <a:ea typeface="华文细黑" panose="02010600040101010101" pitchFamily="2" charset="-122"/>
                </a:rPr>
                <a:t>设备</a:t>
              </a:r>
            </a:p>
          </p:txBody>
        </p:sp>
      </p:grpSp>
      <p:sp>
        <p:nvSpPr>
          <p:cNvPr id="40964" name="Line 21"/>
          <p:cNvSpPr/>
          <p:nvPr/>
        </p:nvSpPr>
        <p:spPr>
          <a:xfrm flipV="1">
            <a:off x="4716463" y="2217738"/>
            <a:ext cx="1371600" cy="1066800"/>
          </a:xfrm>
          <a:prstGeom prst="line">
            <a:avLst/>
          </a:prstGeom>
          <a:ln w="9525" cap="flat" cmpd="sng">
            <a:solidFill>
              <a:srgbClr val="FF6600"/>
            </a:solidFill>
            <a:prstDash val="solid"/>
            <a:headEnd type="none" w="med" len="med"/>
            <a:tailEnd type="none" w="med" len="med"/>
          </a:ln>
        </p:spPr>
      </p:sp>
      <p:sp>
        <p:nvSpPr>
          <p:cNvPr id="40965" name="Text Box 22"/>
          <p:cNvSpPr txBox="1"/>
          <p:nvPr/>
        </p:nvSpPr>
        <p:spPr>
          <a:xfrm>
            <a:off x="5791200" y="1962150"/>
            <a:ext cx="3352800" cy="10048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b="1" dirty="0">
                <a:solidFill>
                  <a:srgbClr val="FF3399"/>
                </a:solidFill>
                <a:latin typeface="Tahoma" panose="020B0604030504040204" pitchFamily="34" charset="0"/>
                <a:ea typeface="华文细黑" panose="02010600040101010101" pitchFamily="2" charset="-122"/>
              </a:rPr>
              <a:t>AB</a:t>
            </a:r>
            <a:r>
              <a:rPr lang="zh-CN" altLang="en-US" sz="2400" b="1" dirty="0">
                <a:solidFill>
                  <a:srgbClr val="FF3399"/>
                </a:solidFill>
                <a:latin typeface="Tahoma" panose="020B0604030504040204" pitchFamily="34" charset="0"/>
                <a:ea typeface="华文细黑" panose="02010600040101010101" pitchFamily="2" charset="-122"/>
              </a:rPr>
              <a:t>、</a:t>
            </a:r>
            <a:r>
              <a:rPr lang="en-US" altLang="zh-CN" sz="2400" b="1" dirty="0">
                <a:solidFill>
                  <a:srgbClr val="FF3399"/>
                </a:solidFill>
                <a:latin typeface="Tahoma" panose="020B0604030504040204" pitchFamily="34" charset="0"/>
                <a:ea typeface="华文细黑" panose="02010600040101010101" pitchFamily="2" charset="-122"/>
              </a:rPr>
              <a:t>DB</a:t>
            </a:r>
            <a:r>
              <a:rPr lang="zh-CN" altLang="en-US" sz="2400" b="1" dirty="0">
                <a:solidFill>
                  <a:srgbClr val="FF3399"/>
                </a:solidFill>
                <a:latin typeface="Tahoma" panose="020B0604030504040204" pitchFamily="34" charset="0"/>
                <a:ea typeface="华文细黑" panose="02010600040101010101" pitchFamily="2" charset="-122"/>
              </a:rPr>
              <a:t>、</a:t>
            </a:r>
            <a:r>
              <a:rPr lang="en-US" altLang="zh-CN" sz="2400" b="1" dirty="0">
                <a:solidFill>
                  <a:srgbClr val="FF3399"/>
                </a:solidFill>
                <a:latin typeface="Tahoma" panose="020B0604030504040204" pitchFamily="34" charset="0"/>
                <a:ea typeface="华文细黑" panose="02010600040101010101" pitchFamily="2" charset="-122"/>
              </a:rPr>
              <a:t>CB</a:t>
            </a:r>
            <a:r>
              <a:rPr lang="zh-CN" altLang="en-US" sz="2400" b="1" dirty="0">
                <a:solidFill>
                  <a:srgbClr val="FF3399"/>
                </a:solidFill>
                <a:latin typeface="Tahoma" panose="020B0604030504040204" pitchFamily="34" charset="0"/>
                <a:ea typeface="华文细黑" panose="02010600040101010101" pitchFamily="2" charset="-122"/>
              </a:rPr>
              <a:t>系统总线</a:t>
            </a:r>
          </a:p>
          <a:p>
            <a:pPr marL="0" lvl="0" indent="0" eaLnBrk="1" hangingPunct="1">
              <a:spcBef>
                <a:spcPct val="50000"/>
              </a:spcBef>
              <a:buNone/>
            </a:pPr>
            <a:r>
              <a:rPr lang="zh-CN" altLang="en-US" sz="2400" b="1" dirty="0">
                <a:solidFill>
                  <a:schemeClr val="bg1"/>
                </a:solidFill>
                <a:latin typeface="Tahoma" panose="020B0604030504040204" pitchFamily="34" charset="0"/>
                <a:ea typeface="华文细黑" panose="02010600040101010101" pitchFamily="2" charset="-122"/>
              </a:rPr>
              <a:t>总线特点：</a:t>
            </a:r>
            <a:r>
              <a:rPr lang="zh-CN" altLang="en-US" sz="2400" b="1" u="sng" dirty="0">
                <a:solidFill>
                  <a:srgbClr val="FF3399"/>
                </a:solidFill>
                <a:latin typeface="Tahoma" panose="020B0604030504040204" pitchFamily="34" charset="0"/>
                <a:ea typeface="华文细黑" panose="02010600040101010101" pitchFamily="2" charset="-122"/>
              </a:rPr>
              <a:t>分时、共享</a:t>
            </a:r>
          </a:p>
        </p:txBody>
      </p:sp>
      <p:sp>
        <p:nvSpPr>
          <p:cNvPr id="40966" name="Text Box 23"/>
          <p:cNvSpPr txBox="1"/>
          <p:nvPr/>
        </p:nvSpPr>
        <p:spPr>
          <a:xfrm>
            <a:off x="6553200" y="3933825"/>
            <a:ext cx="2590800" cy="16144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i="1" dirty="0">
                <a:solidFill>
                  <a:schemeClr val="bg1"/>
                </a:solidFill>
                <a:latin typeface="Tahoma" panose="020B0604030504040204" pitchFamily="34" charset="0"/>
                <a:ea typeface="华文细黑" panose="02010600040101010101" pitchFamily="2" charset="-122"/>
              </a:rPr>
              <a:t>微机常用总线：</a:t>
            </a:r>
            <a:r>
              <a:rPr lang="en-US" altLang="zh-CN" sz="2400" i="1" dirty="0">
                <a:solidFill>
                  <a:schemeClr val="bg1"/>
                </a:solidFill>
                <a:latin typeface="Tahoma" panose="020B0604030504040204" pitchFamily="34" charset="0"/>
                <a:ea typeface="华文细黑" panose="02010600040101010101" pitchFamily="2" charset="-122"/>
              </a:rPr>
              <a:t>PC</a:t>
            </a:r>
            <a:r>
              <a:rPr lang="zh-CN" altLang="en-US" sz="2400" i="1" dirty="0">
                <a:solidFill>
                  <a:schemeClr val="bg1"/>
                </a:solidFill>
                <a:latin typeface="Tahoma" panose="020B0604030504040204" pitchFamily="34" charset="0"/>
                <a:ea typeface="华文细黑" panose="02010600040101010101" pitchFamily="2" charset="-122"/>
              </a:rPr>
              <a:t>总线、</a:t>
            </a:r>
            <a:r>
              <a:rPr lang="en-US" altLang="zh-CN" sz="2400" i="1" dirty="0">
                <a:solidFill>
                  <a:schemeClr val="bg1"/>
                </a:solidFill>
                <a:latin typeface="Tahoma" panose="020B0604030504040204" pitchFamily="34" charset="0"/>
                <a:ea typeface="华文细黑" panose="02010600040101010101" pitchFamily="2" charset="-122"/>
              </a:rPr>
              <a:t>ISA</a:t>
            </a:r>
            <a:r>
              <a:rPr lang="zh-CN" altLang="en-US" sz="2400" i="1" dirty="0">
                <a:solidFill>
                  <a:schemeClr val="bg1"/>
                </a:solidFill>
                <a:latin typeface="Tahoma" panose="020B0604030504040204" pitchFamily="34" charset="0"/>
                <a:ea typeface="华文细黑" panose="02010600040101010101" pitchFamily="2" charset="-122"/>
              </a:rPr>
              <a:t>、</a:t>
            </a:r>
            <a:r>
              <a:rPr lang="en-US" altLang="zh-CN" sz="2800" i="1" dirty="0">
                <a:solidFill>
                  <a:schemeClr val="bg1"/>
                </a:solidFill>
                <a:latin typeface="Tahoma" panose="020B0604030504040204" pitchFamily="34" charset="0"/>
                <a:ea typeface="华文细黑" panose="02010600040101010101" pitchFamily="2" charset="-122"/>
              </a:rPr>
              <a:t>PCI</a:t>
            </a:r>
            <a:r>
              <a:rPr lang="zh-CN" altLang="en-US" sz="2400" i="1" dirty="0">
                <a:solidFill>
                  <a:schemeClr val="bg1"/>
                </a:solidFill>
                <a:latin typeface="Tahoma" panose="020B0604030504040204" pitchFamily="34" charset="0"/>
                <a:ea typeface="华文细黑" panose="02010600040101010101" pitchFamily="2" charset="-122"/>
              </a:rPr>
              <a:t>、</a:t>
            </a:r>
            <a:r>
              <a:rPr lang="en-US" altLang="zh-CN" sz="2400" i="1" dirty="0">
                <a:solidFill>
                  <a:schemeClr val="bg1"/>
                </a:solidFill>
                <a:latin typeface="Tahoma" panose="020B0604030504040204" pitchFamily="34" charset="0"/>
                <a:ea typeface="华文细黑" panose="02010600040101010101" pitchFamily="2" charset="-122"/>
              </a:rPr>
              <a:t>LOCAL</a:t>
            </a:r>
            <a:r>
              <a:rPr lang="en-US" altLang="zh-CN" sz="2400" i="1" dirty="0">
                <a:solidFill>
                  <a:schemeClr val="bg1"/>
                </a:solidFill>
                <a:ea typeface="华文细黑" panose="02010600040101010101" pitchFamily="2" charset="-122"/>
              </a:rPr>
              <a:t>—</a:t>
            </a:r>
            <a:r>
              <a:rPr lang="en-US" altLang="zh-CN" sz="2400" i="1" dirty="0">
                <a:solidFill>
                  <a:schemeClr val="bg1"/>
                </a:solidFill>
                <a:latin typeface="Tahoma" panose="020B0604030504040204" pitchFamily="34" charset="0"/>
                <a:ea typeface="华文细黑" panose="02010600040101010101" pitchFamily="2" charset="-122"/>
              </a:rPr>
              <a:t>BUS</a:t>
            </a:r>
            <a:r>
              <a:rPr lang="zh-CN" altLang="en-US" sz="2400" i="1" dirty="0">
                <a:solidFill>
                  <a:schemeClr val="bg1"/>
                </a:solidFill>
                <a:latin typeface="Tahoma" panose="020B0604030504040204" pitchFamily="34" charset="0"/>
                <a:ea typeface="华文细黑" panose="02010600040101010101" pitchFamily="2" charset="-122"/>
              </a:rPr>
              <a:t>等</a:t>
            </a:r>
          </a:p>
        </p:txBody>
      </p:sp>
      <p:sp>
        <p:nvSpPr>
          <p:cNvPr id="40967" name="Rectangle 50"/>
          <p:cNvSpPr/>
          <p:nvPr/>
        </p:nvSpPr>
        <p:spPr>
          <a:xfrm>
            <a:off x="250825" y="0"/>
            <a:ext cx="8893175"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ea typeface="黑体" panose="02010609060101010101" pitchFamily="2" charset="-122"/>
              </a:rPr>
              <a:t>4. </a:t>
            </a:r>
            <a:r>
              <a:rPr lang="zh-CN" altLang="en-US" b="1" dirty="0">
                <a:solidFill>
                  <a:srgbClr val="FFFF99"/>
                </a:solidFill>
                <a:ea typeface="黑体" panose="02010609060101010101" pitchFamily="2" charset="-122"/>
              </a:rPr>
              <a:t>总线     </a:t>
            </a:r>
            <a:r>
              <a:rPr lang="zh-CN" altLang="en-US" sz="2800" b="1" dirty="0">
                <a:solidFill>
                  <a:srgbClr val="FFFF99"/>
                </a:solidFill>
                <a:ea typeface="黑体" panose="02010609060101010101" pitchFamily="2" charset="-122"/>
              </a:rPr>
              <a:t>一组能为多个部件分时共享的信息传送线路</a:t>
            </a:r>
          </a:p>
        </p:txBody>
      </p:sp>
      <p:sp>
        <p:nvSpPr>
          <p:cNvPr id="106547" name="Text Box 51"/>
          <p:cNvSpPr txBox="1"/>
          <p:nvPr/>
        </p:nvSpPr>
        <p:spPr>
          <a:xfrm>
            <a:off x="0" y="836613"/>
            <a:ext cx="9144000" cy="9699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lnSpc>
                <a:spcPct val="80000"/>
              </a:lnSpc>
              <a:spcBef>
                <a:spcPct val="50000"/>
              </a:spcBef>
              <a:buNone/>
            </a:pPr>
            <a:r>
              <a:rPr lang="en-US" altLang="zh-CN" sz="4000" b="1" dirty="0">
                <a:solidFill>
                  <a:srgbClr val="FFFF99"/>
                </a:solidFill>
              </a:rPr>
              <a:t>       </a:t>
            </a:r>
            <a:r>
              <a:rPr lang="zh-CN" altLang="en-US" b="1" dirty="0">
                <a:solidFill>
                  <a:srgbClr val="FFFF99"/>
                </a:solidFill>
              </a:rPr>
              <a:t>计算机硬件系统由三大子系统：</a:t>
            </a:r>
            <a:r>
              <a:rPr lang="en-US" altLang="zh-CN" b="1" dirty="0">
                <a:solidFill>
                  <a:srgbClr val="FFFF99"/>
                </a:solidFill>
              </a:rPr>
              <a:t>CPU</a:t>
            </a:r>
            <a:r>
              <a:rPr lang="zh-CN" altLang="en-US" b="1" dirty="0">
                <a:solidFill>
                  <a:srgbClr val="FFFF99"/>
                </a:solidFill>
              </a:rPr>
              <a:t>、存储系统、输入</a:t>
            </a:r>
            <a:r>
              <a:rPr lang="en-US" altLang="zh-CN" b="1" dirty="0">
                <a:solidFill>
                  <a:srgbClr val="FFFF99"/>
                </a:solidFill>
              </a:rPr>
              <a:t>/</a:t>
            </a:r>
            <a:r>
              <a:rPr lang="zh-CN" altLang="en-US" b="1" dirty="0">
                <a:solidFill>
                  <a:srgbClr val="FFFF99"/>
                </a:solidFill>
              </a:rPr>
              <a:t>输出系统及连接它们的总线构成。</a:t>
            </a:r>
            <a:endParaRPr lang="zh-CN" altLang="en-US" b="1" dirty="0">
              <a:solidFill>
                <a:srgbClr val="FFFF99"/>
              </a:solidFill>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6547">
                                            <p:txEl>
                                              <p:pRg st="0" end="0"/>
                                            </p:txEl>
                                          </p:spTgt>
                                        </p:tgtEl>
                                        <p:attrNameLst>
                                          <p:attrName>style.visibility</p:attrName>
                                        </p:attrNameLst>
                                      </p:cBhvr>
                                      <p:to>
                                        <p:strVal val="visible"/>
                                      </p:to>
                                    </p:set>
                                    <p:animEffect transition="in" filter="wipe(left)">
                                      <p:cBhvr>
                                        <p:cTn id="7" dur="500"/>
                                        <p:tgtEl>
                                          <p:spTgt spid="1065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4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3"/>
          <p:cNvGrpSpPr/>
          <p:nvPr/>
        </p:nvGrpSpPr>
        <p:grpSpPr>
          <a:xfrm>
            <a:off x="269875" y="228600"/>
            <a:ext cx="7516813" cy="6469063"/>
            <a:chOff x="170" y="144"/>
            <a:chExt cx="4735" cy="4075"/>
          </a:xfrm>
        </p:grpSpPr>
        <p:sp>
          <p:nvSpPr>
            <p:cNvPr id="43011" name="Text Box 4"/>
            <p:cNvSpPr txBox="1"/>
            <p:nvPr/>
          </p:nvSpPr>
          <p:spPr>
            <a:xfrm>
              <a:off x="2510" y="936"/>
              <a:ext cx="116" cy="288"/>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endParaRPr lang="zh-CN" altLang="zh-CN" sz="2400" b="1" dirty="0"/>
            </a:p>
          </p:txBody>
        </p:sp>
        <p:graphicFrame>
          <p:nvGraphicFramePr>
            <p:cNvPr id="43012" name="Object 5"/>
            <p:cNvGraphicFramePr>
              <a:graphicFrameLocks noChangeAspect="1"/>
            </p:cNvGraphicFramePr>
            <p:nvPr/>
          </p:nvGraphicFramePr>
          <p:xfrm>
            <a:off x="1447" y="1086"/>
            <a:ext cx="2866" cy="2147"/>
          </p:xfrm>
          <a:graphic>
            <a:graphicData uri="http://schemas.openxmlformats.org/presentationml/2006/ole">
              <mc:AlternateContent xmlns:mc="http://schemas.openxmlformats.org/markup-compatibility/2006">
                <mc:Choice xmlns:v="urn:schemas-microsoft-com:vml" Requires="v">
                  <p:oleObj spid="_x0000_s3080" r:id="rId4" imgW="4552950" imgH="3419475" progId="PowerPoint.Slide.8">
                    <p:embed/>
                  </p:oleObj>
                </mc:Choice>
                <mc:Fallback>
                  <p:oleObj r:id="rId4" imgW="4552950" imgH="3419475" progId="PowerPoint.Slide.8">
                    <p:embed/>
                    <p:pic>
                      <p:nvPicPr>
                        <p:cNvPr id="0" name="图片 3075"/>
                        <p:cNvPicPr/>
                        <p:nvPr/>
                      </p:nvPicPr>
                      <p:blipFill>
                        <a:blip r:embed="rId5"/>
                        <a:stretch>
                          <a:fillRect/>
                        </a:stretch>
                      </p:blipFill>
                      <p:spPr>
                        <a:xfrm>
                          <a:off x="1447" y="1086"/>
                          <a:ext cx="2866" cy="2147"/>
                        </a:xfrm>
                        <a:prstGeom prst="rect">
                          <a:avLst/>
                        </a:prstGeom>
                        <a:noFill/>
                        <a:ln w="38100">
                          <a:noFill/>
                          <a:miter/>
                        </a:ln>
                      </p:spPr>
                    </p:pic>
                  </p:oleObj>
                </mc:Fallback>
              </mc:AlternateContent>
            </a:graphicData>
          </a:graphic>
        </p:graphicFrame>
        <p:graphicFrame>
          <p:nvGraphicFramePr>
            <p:cNvPr id="43013" name="Object 6"/>
            <p:cNvGraphicFramePr>
              <a:graphicFrameLocks noChangeAspect="1"/>
            </p:cNvGraphicFramePr>
            <p:nvPr/>
          </p:nvGraphicFramePr>
          <p:xfrm>
            <a:off x="1440" y="1213"/>
            <a:ext cx="2866" cy="2147"/>
          </p:xfrm>
          <a:graphic>
            <a:graphicData uri="http://schemas.openxmlformats.org/presentationml/2006/ole">
              <mc:AlternateContent xmlns:mc="http://schemas.openxmlformats.org/markup-compatibility/2006">
                <mc:Choice xmlns:v="urn:schemas-microsoft-com:vml" Requires="v">
                  <p:oleObj spid="_x0000_s3081" r:id="rId6" imgW="4495800" imgH="3373120" progId="PowerPoint.Slide.8">
                    <p:embed/>
                  </p:oleObj>
                </mc:Choice>
                <mc:Fallback>
                  <p:oleObj r:id="rId6" imgW="4495800" imgH="3373120" progId="PowerPoint.Slide.8">
                    <p:embed/>
                    <p:pic>
                      <p:nvPicPr>
                        <p:cNvPr id="0" name="图片 3076"/>
                        <p:cNvPicPr/>
                        <p:nvPr/>
                      </p:nvPicPr>
                      <p:blipFill>
                        <a:blip r:embed="rId7"/>
                        <a:stretch>
                          <a:fillRect/>
                        </a:stretch>
                      </p:blipFill>
                      <p:spPr>
                        <a:xfrm>
                          <a:off x="1440" y="1213"/>
                          <a:ext cx="2866" cy="2147"/>
                        </a:xfrm>
                        <a:prstGeom prst="rect">
                          <a:avLst/>
                        </a:prstGeom>
                        <a:noFill/>
                        <a:ln w="38100">
                          <a:noFill/>
                          <a:miter/>
                        </a:ln>
                      </p:spPr>
                    </p:pic>
                  </p:oleObj>
                </mc:Fallback>
              </mc:AlternateContent>
            </a:graphicData>
          </a:graphic>
        </p:graphicFrame>
        <p:sp>
          <p:nvSpPr>
            <p:cNvPr id="43014" name="Text Box 7"/>
            <p:cNvSpPr txBox="1"/>
            <p:nvPr/>
          </p:nvSpPr>
          <p:spPr>
            <a:xfrm>
              <a:off x="2198" y="1440"/>
              <a:ext cx="116" cy="288"/>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endParaRPr lang="zh-CN" altLang="zh-CN" sz="2400" b="1" dirty="0"/>
            </a:p>
          </p:txBody>
        </p:sp>
        <p:sp>
          <p:nvSpPr>
            <p:cNvPr id="43015" name="Text Box 8"/>
            <p:cNvSpPr txBox="1"/>
            <p:nvPr/>
          </p:nvSpPr>
          <p:spPr>
            <a:xfrm>
              <a:off x="1480" y="144"/>
              <a:ext cx="2717" cy="404"/>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3600" b="1" dirty="0">
                  <a:solidFill>
                    <a:srgbClr val="FFFF99"/>
                  </a:solidFill>
                </a:rPr>
                <a:t>计算机硬件系统组成</a:t>
              </a:r>
              <a:endParaRPr lang="zh-CN" altLang="en-US" sz="2400" b="1" dirty="0">
                <a:solidFill>
                  <a:srgbClr val="FFFF99"/>
                </a:solidFill>
              </a:endParaRPr>
            </a:p>
          </p:txBody>
        </p:sp>
        <p:sp>
          <p:nvSpPr>
            <p:cNvPr id="43016" name="Text Box 9"/>
            <p:cNvSpPr txBox="1"/>
            <p:nvPr/>
          </p:nvSpPr>
          <p:spPr>
            <a:xfrm>
              <a:off x="3742" y="912"/>
              <a:ext cx="1154" cy="383"/>
            </a:xfrm>
            <a:prstGeom prst="rect">
              <a:avLst/>
            </a:prstGeom>
            <a:solidFill>
              <a:srgbClr val="0099FF"/>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t>运  算  器</a:t>
              </a:r>
              <a:endParaRPr lang="zh-CN" altLang="en-US" sz="2400" b="1" dirty="0"/>
            </a:p>
          </p:txBody>
        </p:sp>
        <p:sp>
          <p:nvSpPr>
            <p:cNvPr id="43017" name="Text Box 10"/>
            <p:cNvSpPr txBox="1"/>
            <p:nvPr/>
          </p:nvSpPr>
          <p:spPr>
            <a:xfrm>
              <a:off x="928" y="912"/>
              <a:ext cx="1159" cy="383"/>
            </a:xfrm>
            <a:prstGeom prst="rect">
              <a:avLst/>
            </a:prstGeom>
            <a:solidFill>
              <a:srgbClr val="FF0000"/>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t>控  制  器</a:t>
              </a:r>
              <a:endParaRPr lang="zh-CN" altLang="en-US" sz="2400" b="1" dirty="0"/>
            </a:p>
          </p:txBody>
        </p:sp>
        <p:sp>
          <p:nvSpPr>
            <p:cNvPr id="43018" name="Text Box 11"/>
            <p:cNvSpPr txBox="1"/>
            <p:nvPr/>
          </p:nvSpPr>
          <p:spPr>
            <a:xfrm>
              <a:off x="961" y="2256"/>
              <a:ext cx="1151" cy="383"/>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t>主存储器</a:t>
              </a:r>
              <a:endParaRPr lang="zh-CN" altLang="en-US" sz="2400" b="1" dirty="0"/>
            </a:p>
          </p:txBody>
        </p:sp>
        <p:sp>
          <p:nvSpPr>
            <p:cNvPr id="43019" name="Text Box 12"/>
            <p:cNvSpPr txBox="1"/>
            <p:nvPr/>
          </p:nvSpPr>
          <p:spPr>
            <a:xfrm>
              <a:off x="3744" y="2785"/>
              <a:ext cx="1161" cy="383"/>
            </a:xfrm>
            <a:prstGeom prst="rect">
              <a:avLst/>
            </a:prstGeom>
            <a:solidFill>
              <a:srgbClr val="FFCC66"/>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t>输入设备</a:t>
              </a:r>
              <a:endParaRPr lang="zh-CN" altLang="en-US" sz="2400" b="1" dirty="0"/>
            </a:p>
          </p:txBody>
        </p:sp>
        <p:sp>
          <p:nvSpPr>
            <p:cNvPr id="43020" name="Text Box 13"/>
            <p:cNvSpPr txBox="1"/>
            <p:nvPr/>
          </p:nvSpPr>
          <p:spPr>
            <a:xfrm>
              <a:off x="3744" y="3409"/>
              <a:ext cx="1156" cy="383"/>
            </a:xfrm>
            <a:prstGeom prst="rect">
              <a:avLst/>
            </a:prstGeom>
            <a:solidFill>
              <a:srgbClr val="FFCC66"/>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t>输出设备</a:t>
              </a:r>
              <a:endParaRPr lang="zh-CN" altLang="en-US" sz="2400" b="1" dirty="0"/>
            </a:p>
          </p:txBody>
        </p:sp>
        <p:sp>
          <p:nvSpPr>
            <p:cNvPr id="43021" name="AutoShape 14"/>
            <p:cNvSpPr/>
            <p:nvPr/>
          </p:nvSpPr>
          <p:spPr>
            <a:xfrm>
              <a:off x="2112" y="1056"/>
              <a:ext cx="1632" cy="96"/>
            </a:xfrm>
            <a:prstGeom prst="leftRightArrow">
              <a:avLst>
                <a:gd name="adj1" fmla="val 50000"/>
                <a:gd name="adj2" fmla="val 340000"/>
              </a:avLst>
            </a:prstGeom>
            <a:solidFill>
              <a:srgbClr val="009900"/>
            </a:solidFill>
            <a:ln w="2857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3022" name="Text Box 15"/>
            <p:cNvSpPr txBox="1"/>
            <p:nvPr/>
          </p:nvSpPr>
          <p:spPr>
            <a:xfrm>
              <a:off x="2679" y="1373"/>
              <a:ext cx="441" cy="2846"/>
            </a:xfrm>
            <a:prstGeom prst="rect">
              <a:avLst/>
            </a:prstGeom>
            <a:solidFill>
              <a:srgbClr val="FFCC66"/>
            </a:solidFill>
            <a:ln w="28575" cap="flat" cmpd="sng">
              <a:solidFill>
                <a:schemeClr val="tx1"/>
              </a:solidFill>
              <a:prstDash val="solid"/>
              <a:miter/>
              <a:headEnd type="none" w="med" len="med"/>
              <a:tailEnd type="none" w="med" len="med"/>
            </a:ln>
          </p:spPr>
          <p:txBody>
            <a:bodyPr vert="eaVert"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b="1" dirty="0"/>
                <a:t>    </a:t>
              </a:r>
              <a:r>
                <a:rPr lang="zh-CN" altLang="en-US" b="1" dirty="0"/>
                <a:t>总线  和 输入输出接口</a:t>
              </a:r>
              <a:endParaRPr lang="zh-CN" altLang="en-US" sz="2400" b="1" dirty="0"/>
            </a:p>
          </p:txBody>
        </p:sp>
        <p:sp>
          <p:nvSpPr>
            <p:cNvPr id="43023" name="AutoShape 16"/>
            <p:cNvSpPr/>
            <p:nvPr/>
          </p:nvSpPr>
          <p:spPr>
            <a:xfrm>
              <a:off x="2832" y="1104"/>
              <a:ext cx="144" cy="480"/>
            </a:xfrm>
            <a:prstGeom prst="upDownArrow">
              <a:avLst>
                <a:gd name="adj1" fmla="val 50000"/>
                <a:gd name="adj2" fmla="val 66666"/>
              </a:avLst>
            </a:prstGeom>
            <a:solidFill>
              <a:srgbClr val="009900"/>
            </a:solidFill>
            <a:ln w="2857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3024" name="AutoShape 17"/>
            <p:cNvSpPr/>
            <p:nvPr/>
          </p:nvSpPr>
          <p:spPr>
            <a:xfrm>
              <a:off x="2112" y="2400"/>
              <a:ext cx="576" cy="96"/>
            </a:xfrm>
            <a:prstGeom prst="leftRightArrow">
              <a:avLst>
                <a:gd name="adj1" fmla="val 50000"/>
                <a:gd name="adj2" fmla="val 120000"/>
              </a:avLst>
            </a:prstGeom>
            <a:solidFill>
              <a:srgbClr val="009900"/>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3025" name="AutoShape 18"/>
            <p:cNvSpPr/>
            <p:nvPr/>
          </p:nvSpPr>
          <p:spPr>
            <a:xfrm>
              <a:off x="3120" y="2928"/>
              <a:ext cx="624" cy="96"/>
            </a:xfrm>
            <a:prstGeom prst="leftArrow">
              <a:avLst>
                <a:gd name="adj1" fmla="val 50000"/>
                <a:gd name="adj2" fmla="val 162500"/>
              </a:avLst>
            </a:prstGeom>
            <a:solidFill>
              <a:srgbClr val="FFCC66"/>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3026" name="AutoShape 19"/>
            <p:cNvSpPr/>
            <p:nvPr/>
          </p:nvSpPr>
          <p:spPr>
            <a:xfrm>
              <a:off x="3120" y="3552"/>
              <a:ext cx="624" cy="96"/>
            </a:xfrm>
            <a:prstGeom prst="rightArrow">
              <a:avLst>
                <a:gd name="adj1" fmla="val 50000"/>
                <a:gd name="adj2" fmla="val 162500"/>
              </a:avLst>
            </a:prstGeom>
            <a:solidFill>
              <a:srgbClr val="FFCC66"/>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3027" name="Text Box 20"/>
            <p:cNvSpPr txBox="1"/>
            <p:nvPr/>
          </p:nvSpPr>
          <p:spPr>
            <a:xfrm>
              <a:off x="960" y="1632"/>
              <a:ext cx="1156" cy="383"/>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t>高速缓存</a:t>
              </a:r>
              <a:endParaRPr lang="zh-CN" altLang="en-US" sz="2400" b="1" dirty="0"/>
            </a:p>
          </p:txBody>
        </p:sp>
        <p:sp>
          <p:nvSpPr>
            <p:cNvPr id="43028" name="AutoShape 21"/>
            <p:cNvSpPr/>
            <p:nvPr/>
          </p:nvSpPr>
          <p:spPr>
            <a:xfrm>
              <a:off x="2112" y="1776"/>
              <a:ext cx="576" cy="96"/>
            </a:xfrm>
            <a:prstGeom prst="leftRightArrow">
              <a:avLst>
                <a:gd name="adj1" fmla="val 50000"/>
                <a:gd name="adj2" fmla="val 120000"/>
              </a:avLst>
            </a:prstGeom>
            <a:solidFill>
              <a:srgbClr val="009900"/>
            </a:solidFill>
            <a:ln w="28575" cap="flat" cmpd="sng">
              <a:solidFill>
                <a:srgbClr val="009900"/>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3029" name="Text Box 22"/>
            <p:cNvSpPr txBox="1"/>
            <p:nvPr/>
          </p:nvSpPr>
          <p:spPr>
            <a:xfrm>
              <a:off x="720" y="2938"/>
              <a:ext cx="1414" cy="844"/>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b="1" dirty="0"/>
                <a:t>虚拟存储器</a:t>
              </a:r>
            </a:p>
            <a:p>
              <a:pPr marL="0" lvl="0" indent="0" algn="ctr" eaLnBrk="1" hangingPunct="1">
                <a:spcBef>
                  <a:spcPct val="50000"/>
                </a:spcBef>
                <a:buNone/>
              </a:pPr>
              <a:r>
                <a:rPr lang="en-US" altLang="zh-CN" b="1" dirty="0"/>
                <a:t>(</a:t>
              </a:r>
              <a:r>
                <a:rPr lang="zh-CN" altLang="en-US" b="1" dirty="0"/>
                <a:t>磁盘设备</a:t>
              </a:r>
              <a:r>
                <a:rPr lang="en-US" altLang="zh-CN" b="1" dirty="0"/>
                <a:t>)</a:t>
              </a:r>
            </a:p>
          </p:txBody>
        </p:sp>
        <p:sp>
          <p:nvSpPr>
            <p:cNvPr id="43030" name="AutoShape 23"/>
            <p:cNvSpPr/>
            <p:nvPr/>
          </p:nvSpPr>
          <p:spPr>
            <a:xfrm>
              <a:off x="2112" y="3312"/>
              <a:ext cx="576" cy="96"/>
            </a:xfrm>
            <a:prstGeom prst="leftRightArrow">
              <a:avLst>
                <a:gd name="adj1" fmla="val 50000"/>
                <a:gd name="adj2" fmla="val 120000"/>
              </a:avLst>
            </a:prstGeom>
            <a:solidFill>
              <a:srgbClr val="FFCC66"/>
            </a:solidFill>
            <a:ln w="28575" cap="flat" cmpd="sng">
              <a:solidFill>
                <a:schemeClr val="tx1"/>
              </a:solidFill>
              <a:prstDash val="solid"/>
              <a:miter/>
              <a:headEnd type="none" w="med" len="med"/>
              <a:tailEnd type="none" w="med" len="med"/>
            </a:ln>
          </p:spPr>
          <p:txBody>
            <a:bodyPr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3031" name="Text Box 24"/>
            <p:cNvSpPr txBox="1"/>
            <p:nvPr/>
          </p:nvSpPr>
          <p:spPr>
            <a:xfrm>
              <a:off x="4190" y="1392"/>
              <a:ext cx="356" cy="288"/>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en-US" altLang="zh-CN" sz="2400" b="1" dirty="0">
                  <a:solidFill>
                    <a:srgbClr val="FFFF99"/>
                  </a:solidFill>
                </a:rPr>
                <a:t>3.2</a:t>
              </a:r>
            </a:p>
          </p:txBody>
        </p:sp>
        <p:sp>
          <p:nvSpPr>
            <p:cNvPr id="43032" name="Text Box 25"/>
            <p:cNvSpPr txBox="1"/>
            <p:nvPr/>
          </p:nvSpPr>
          <p:spPr>
            <a:xfrm>
              <a:off x="170" y="912"/>
              <a:ext cx="695" cy="288"/>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2400" b="1" dirty="0">
                  <a:solidFill>
                    <a:srgbClr val="FF0000"/>
                  </a:solidFill>
                </a:rPr>
                <a:t>第三章</a:t>
              </a:r>
              <a:endParaRPr lang="zh-CN" altLang="en-US" sz="2400" b="1" dirty="0"/>
            </a:p>
          </p:txBody>
        </p:sp>
        <p:sp>
          <p:nvSpPr>
            <p:cNvPr id="43033" name="Text Box 26"/>
            <p:cNvSpPr txBox="1"/>
            <p:nvPr/>
          </p:nvSpPr>
          <p:spPr>
            <a:xfrm>
              <a:off x="287" y="1895"/>
              <a:ext cx="385" cy="721"/>
            </a:xfrm>
            <a:prstGeom prst="rect">
              <a:avLst/>
            </a:prstGeom>
            <a:noFill/>
            <a:ln w="28575">
              <a:noFill/>
            </a:ln>
          </p:spPr>
          <p:txBody>
            <a:bodyPr vert="eaVert"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2800" b="1" dirty="0">
                  <a:solidFill>
                    <a:srgbClr val="66FFCC"/>
                  </a:solidFill>
                </a:rPr>
                <a:t>第六章</a:t>
              </a:r>
              <a:endParaRPr lang="zh-CN" altLang="en-US" sz="2400" b="1" dirty="0">
                <a:solidFill>
                  <a:srgbClr val="66FFCC"/>
                </a:solidFill>
              </a:endParaRPr>
            </a:p>
          </p:txBody>
        </p:sp>
        <p:sp>
          <p:nvSpPr>
            <p:cNvPr id="43034" name="Text Box 27"/>
            <p:cNvSpPr txBox="1"/>
            <p:nvPr/>
          </p:nvSpPr>
          <p:spPr>
            <a:xfrm>
              <a:off x="3541" y="2280"/>
              <a:ext cx="695" cy="288"/>
            </a:xfrm>
            <a:prstGeom prst="rect">
              <a:avLst/>
            </a:prstGeom>
            <a:noFill/>
            <a:ln w="2857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2400" b="1" dirty="0">
                  <a:solidFill>
                    <a:srgbClr val="FFFF99"/>
                  </a:solidFill>
                </a:rPr>
                <a:t>第七章</a:t>
              </a: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p:nvPr/>
        </p:nvSpPr>
        <p:spPr>
          <a:xfrm>
            <a:off x="0" y="981075"/>
            <a:ext cx="8893175" cy="44243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3600" dirty="0">
                <a:solidFill>
                  <a:srgbClr val="FFFF99"/>
                </a:solidFill>
                <a:latin typeface="黑体" panose="02010609060101010101" pitchFamily="2" charset="-122"/>
                <a:ea typeface="黑体" panose="02010609060101010101" pitchFamily="2" charset="-122"/>
              </a:rPr>
              <a:t>1.2.2</a:t>
            </a:r>
            <a:r>
              <a:rPr lang="zh-CN" altLang="en-US" sz="3600" dirty="0">
                <a:solidFill>
                  <a:srgbClr val="FFFF99"/>
                </a:solidFill>
                <a:latin typeface="黑体" panose="02010609060101010101" pitchFamily="2" charset="-122"/>
                <a:ea typeface="黑体" panose="02010609060101010101" pitchFamily="2" charset="-122"/>
              </a:rPr>
              <a:t>、软件系统</a:t>
            </a:r>
          </a:p>
          <a:p>
            <a:pPr marL="0" lvl="0" indent="0" eaLnBrk="1" hangingPunct="1">
              <a:spcBef>
                <a:spcPct val="0"/>
              </a:spcBef>
              <a:buNone/>
            </a:pPr>
            <a:r>
              <a:rPr lang="zh-CN" altLang="en-US" b="1" dirty="0">
                <a:solidFill>
                  <a:srgbClr val="99FFCC"/>
                </a:solidFill>
                <a:ea typeface="黑体" panose="02010609060101010101" pitchFamily="2" charset="-122"/>
              </a:rPr>
              <a:t>    按软件配置与功能分为</a:t>
            </a:r>
            <a:endParaRPr lang="zh-CN" altLang="en-US" sz="3600" dirty="0">
              <a:solidFill>
                <a:srgbClr val="99FFCC"/>
              </a:solidFill>
              <a:latin typeface="楷体_GB2312" pitchFamily="49" charset="-122"/>
              <a:ea typeface="楷体_GB2312" pitchFamily="49" charset="-122"/>
            </a:endParaRPr>
          </a:p>
          <a:p>
            <a:pPr marL="0" lvl="0" indent="0" eaLnBrk="1" hangingPunct="1">
              <a:spcBef>
                <a:spcPct val="0"/>
              </a:spcBef>
              <a:buNone/>
            </a:pPr>
            <a:r>
              <a:rPr lang="zh-CN" altLang="en-US" sz="3600" i="1" dirty="0">
                <a:solidFill>
                  <a:srgbClr val="FFCCCC"/>
                </a:solidFill>
                <a:latin typeface="楷体_GB2312" pitchFamily="49" charset="-122"/>
                <a:ea typeface="楷体_GB2312" pitchFamily="49" charset="-122"/>
              </a:rPr>
              <a:t>     系统软件、应用软件</a:t>
            </a:r>
          </a:p>
          <a:p>
            <a:pPr marL="0" lvl="0" indent="0" eaLnBrk="1" hangingPunct="1">
              <a:spcBef>
                <a:spcPct val="0"/>
              </a:spcBef>
              <a:buNone/>
            </a:pPr>
            <a:endParaRPr lang="zh-CN" altLang="en-US" sz="3600" i="1" dirty="0">
              <a:solidFill>
                <a:srgbClr val="FFCCCC"/>
              </a:solidFill>
              <a:latin typeface="楷体_GB2312" pitchFamily="49" charset="-122"/>
              <a:ea typeface="楷体_GB2312" pitchFamily="49" charset="-122"/>
            </a:endParaRPr>
          </a:p>
          <a:p>
            <a:pPr marL="0" lvl="0" indent="0" eaLnBrk="1" hangingPunct="1">
              <a:spcBef>
                <a:spcPct val="0"/>
              </a:spcBef>
              <a:buNone/>
            </a:pPr>
            <a:r>
              <a:rPr lang="zh-CN" altLang="en-US" sz="3600" dirty="0">
                <a:solidFill>
                  <a:srgbClr val="FFFF99"/>
                </a:solidFill>
                <a:latin typeface="楷体_GB2312" pitchFamily="49" charset="-122"/>
                <a:ea typeface="楷体_GB2312" pitchFamily="49" charset="-122"/>
              </a:rPr>
              <a:t>   </a:t>
            </a:r>
            <a:r>
              <a:rPr lang="zh-CN" altLang="en-US" sz="3600" dirty="0">
                <a:solidFill>
                  <a:srgbClr val="FF7C80"/>
                </a:solidFill>
                <a:latin typeface="楷体_GB2312" pitchFamily="49" charset="-122"/>
                <a:ea typeface="楷体_GB2312" pitchFamily="49" charset="-122"/>
              </a:rPr>
              <a:t>系统软件</a:t>
            </a:r>
            <a:r>
              <a:rPr lang="en-US" altLang="zh-CN" sz="3600" dirty="0">
                <a:solidFill>
                  <a:srgbClr val="FF7C80"/>
                </a:solidFill>
                <a:ea typeface="楷体_GB2312" pitchFamily="49" charset="-122"/>
              </a:rPr>
              <a:t>——</a:t>
            </a:r>
            <a:r>
              <a:rPr lang="en-US" altLang="zh-CN" sz="3600" dirty="0">
                <a:solidFill>
                  <a:srgbClr val="FFFF99"/>
                </a:solidFill>
                <a:latin typeface="楷体_GB2312" pitchFamily="49" charset="-122"/>
                <a:ea typeface="楷体_GB2312" pitchFamily="49" charset="-122"/>
              </a:rPr>
              <a:t>OS</a:t>
            </a:r>
            <a:r>
              <a:rPr lang="zh-CN" altLang="en-US" sz="3600" dirty="0">
                <a:solidFill>
                  <a:srgbClr val="FFFF99"/>
                </a:solidFill>
                <a:latin typeface="楷体_GB2312" pitchFamily="49" charset="-122"/>
                <a:ea typeface="楷体_GB2312" pitchFamily="49" charset="-122"/>
              </a:rPr>
              <a:t>、解释程序、编译程序、数据库管理系统</a:t>
            </a:r>
            <a:r>
              <a:rPr lang="en-US" altLang="zh-CN" sz="3600" dirty="0">
                <a:solidFill>
                  <a:srgbClr val="FFFF99"/>
                </a:solidFill>
                <a:ea typeface="楷体_GB2312" pitchFamily="49" charset="-122"/>
              </a:rPr>
              <a:t>……</a:t>
            </a:r>
            <a:endParaRPr lang="en-US" altLang="zh-CN" sz="3600" dirty="0">
              <a:solidFill>
                <a:srgbClr val="FFFF99"/>
              </a:solidFill>
              <a:latin typeface="楷体_GB2312" pitchFamily="49" charset="-122"/>
              <a:ea typeface="楷体_GB2312" pitchFamily="49" charset="-122"/>
            </a:endParaRPr>
          </a:p>
          <a:p>
            <a:pPr marL="0" lvl="0" indent="0" eaLnBrk="1" hangingPunct="1">
              <a:spcBef>
                <a:spcPct val="0"/>
              </a:spcBef>
              <a:buNone/>
            </a:pPr>
            <a:r>
              <a:rPr lang="en-US" altLang="zh-CN" sz="3600" dirty="0">
                <a:solidFill>
                  <a:srgbClr val="FFFF99"/>
                </a:solidFill>
                <a:latin typeface="楷体_GB2312" pitchFamily="49" charset="-122"/>
                <a:ea typeface="楷体_GB2312" pitchFamily="49" charset="-122"/>
              </a:rPr>
              <a:t>   </a:t>
            </a:r>
            <a:r>
              <a:rPr lang="zh-CN" altLang="en-US" sz="3600" dirty="0">
                <a:solidFill>
                  <a:srgbClr val="FF7C80"/>
                </a:solidFill>
                <a:latin typeface="楷体_GB2312" pitchFamily="49" charset="-122"/>
                <a:ea typeface="楷体_GB2312" pitchFamily="49" charset="-122"/>
              </a:rPr>
              <a:t>应用软件</a:t>
            </a:r>
            <a:r>
              <a:rPr lang="en-US" altLang="zh-CN" sz="3600" dirty="0">
                <a:solidFill>
                  <a:srgbClr val="FF7C80"/>
                </a:solidFill>
                <a:ea typeface="楷体_GB2312" pitchFamily="49" charset="-122"/>
              </a:rPr>
              <a:t>——</a:t>
            </a:r>
            <a:r>
              <a:rPr lang="zh-CN" altLang="en-US" sz="3600" dirty="0">
                <a:solidFill>
                  <a:srgbClr val="FFFF99"/>
                </a:solidFill>
                <a:latin typeface="楷体_GB2312" pitchFamily="49" charset="-122"/>
                <a:ea typeface="楷体_GB2312" pitchFamily="49" charset="-122"/>
              </a:rPr>
              <a:t>科学计算、工程设计、信息管理、自动控制、情报检索</a:t>
            </a:r>
            <a:r>
              <a:rPr lang="en-US" altLang="zh-CN" sz="3600" dirty="0">
                <a:solidFill>
                  <a:srgbClr val="FFFF99"/>
                </a:solidFill>
                <a:ea typeface="楷体_GB2312" pitchFamily="49" charset="-122"/>
              </a:rPr>
              <a:t>……</a:t>
            </a:r>
            <a:endParaRPr lang="en-US" altLang="zh-CN" sz="3600" dirty="0">
              <a:solidFill>
                <a:srgbClr val="FFFF99"/>
              </a:solidFill>
              <a:latin typeface="楷体_GB2312" pitchFamily="49" charset="-122"/>
              <a:ea typeface="楷体_GB2312" pitchFamily="49" charset="-122"/>
            </a:endParaRPr>
          </a:p>
        </p:txBody>
      </p:sp>
      <p:sp>
        <p:nvSpPr>
          <p:cNvPr id="45059" name="Text Box 8"/>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7"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0B502AC-D290-4105-8956-7A880CA4779B}"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172" name="Line 3"/>
          <p:cNvSpPr/>
          <p:nvPr/>
        </p:nvSpPr>
        <p:spPr>
          <a:xfrm>
            <a:off x="2438400" y="1752600"/>
            <a:ext cx="152400" cy="0"/>
          </a:xfrm>
          <a:prstGeom prst="line">
            <a:avLst/>
          </a:prstGeom>
          <a:ln w="9525">
            <a:noFill/>
          </a:ln>
        </p:spPr>
      </p:sp>
      <p:sp>
        <p:nvSpPr>
          <p:cNvPr id="7173" name="Text Box 32"/>
          <p:cNvSpPr txBox="1"/>
          <p:nvPr/>
        </p:nvSpPr>
        <p:spPr>
          <a:xfrm>
            <a:off x="179388" y="981075"/>
            <a:ext cx="8534400" cy="566229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77825" lvl="0" indent="-377825" algn="just" eaLnBrk="1" hangingPunct="1">
              <a:spcBef>
                <a:spcPct val="50000"/>
              </a:spcBef>
            </a:pPr>
            <a:r>
              <a:rPr lang="zh-CN" altLang="en-US" sz="3600" dirty="0">
                <a:solidFill>
                  <a:srgbClr val="66FFCC"/>
                </a:solidFill>
                <a:latin typeface="Tahoma" panose="020B0604030504040204" pitchFamily="34" charset="0"/>
                <a:ea typeface="华文新魏" panose="02010800040101010101" pitchFamily="2" charset="-122"/>
              </a:rPr>
              <a:t>主要内容</a:t>
            </a:r>
            <a:r>
              <a:rPr lang="en-US" altLang="zh-CN" dirty="0">
                <a:solidFill>
                  <a:srgbClr val="FFFF99"/>
                </a:solidFill>
                <a:latin typeface="Tahoma" panose="020B0604030504040204" pitchFamily="34" charset="0"/>
              </a:rPr>
              <a:t>----</a:t>
            </a:r>
            <a:r>
              <a:rPr lang="zh-CN" altLang="en-US" b="1" dirty="0">
                <a:solidFill>
                  <a:srgbClr val="FFFF99"/>
                </a:solidFill>
                <a:latin typeface="Tahoma" panose="020B0604030504040204" pitchFamily="34" charset="0"/>
                <a:ea typeface="楷体_GB2312" pitchFamily="49" charset="-122"/>
              </a:rPr>
              <a:t>介绍计算机系统的组成和基本工作原理，从硬件角度对计算机组成部分有深入了解，介绍计算机内部各部件的结构、工作方式及它们之间的相互联系、相互作用；通过对汇编语言有关基本知识的学习，加深对计算机工作原理的理解，同时加强程序设计、程序调试的技巧</a:t>
            </a:r>
          </a:p>
          <a:p>
            <a:pPr marL="377825" lvl="0" indent="-377825" algn="just" eaLnBrk="1" hangingPunct="1">
              <a:spcBef>
                <a:spcPct val="50000"/>
              </a:spcBef>
            </a:pPr>
            <a:r>
              <a:rPr lang="zh-CN" altLang="en-US" sz="3600" dirty="0">
                <a:solidFill>
                  <a:srgbClr val="66FFCC"/>
                </a:solidFill>
                <a:latin typeface="Tahoma" panose="020B0604030504040204" pitchFamily="34" charset="0"/>
                <a:ea typeface="华文新魏" panose="02010800040101010101" pitchFamily="2" charset="-122"/>
              </a:rPr>
              <a:t>相关课程</a:t>
            </a:r>
            <a:r>
              <a:rPr lang="en-US" altLang="zh-CN" dirty="0">
                <a:solidFill>
                  <a:srgbClr val="FFFF99"/>
                </a:solidFill>
                <a:latin typeface="Tahoma" panose="020B0604030504040204" pitchFamily="34" charset="0"/>
              </a:rPr>
              <a:t>----</a:t>
            </a:r>
            <a:r>
              <a:rPr lang="en-US" altLang="zh-CN" b="1" dirty="0">
                <a:solidFill>
                  <a:srgbClr val="FFFF99"/>
                </a:solidFill>
                <a:latin typeface="Tahoma" panose="020B0604030504040204" pitchFamily="34" charset="0"/>
                <a:ea typeface="楷体_GB2312" pitchFamily="49" charset="-122"/>
              </a:rPr>
              <a:t>《</a:t>
            </a:r>
            <a:r>
              <a:rPr lang="zh-CN" altLang="en-US" b="1" dirty="0">
                <a:solidFill>
                  <a:srgbClr val="FFFF99"/>
                </a:solidFill>
                <a:latin typeface="Tahoma" panose="020B0604030504040204" pitchFamily="34" charset="0"/>
                <a:ea typeface="楷体_GB2312" pitchFamily="49" charset="-122"/>
              </a:rPr>
              <a:t>操作系统</a:t>
            </a:r>
            <a:r>
              <a:rPr lang="en-US" altLang="zh-CN" b="1" dirty="0">
                <a:solidFill>
                  <a:srgbClr val="FFFF99"/>
                </a:solidFill>
                <a:latin typeface="Tahoma" panose="020B0604030504040204" pitchFamily="34" charset="0"/>
                <a:ea typeface="楷体_GB2312" pitchFamily="49" charset="-122"/>
              </a:rPr>
              <a:t>》</a:t>
            </a:r>
            <a:r>
              <a:rPr lang="zh-CN" altLang="en-US" b="1" dirty="0">
                <a:solidFill>
                  <a:srgbClr val="FFFF99"/>
                </a:solidFill>
                <a:latin typeface="Tahoma" panose="020B0604030504040204" pitchFamily="34" charset="0"/>
                <a:ea typeface="楷体_GB2312" pitchFamily="49" charset="-122"/>
              </a:rPr>
              <a:t>、</a:t>
            </a:r>
            <a:r>
              <a:rPr lang="en-US" altLang="zh-CN" b="1" dirty="0">
                <a:solidFill>
                  <a:srgbClr val="FFFF99"/>
                </a:solidFill>
                <a:latin typeface="Tahoma" panose="020B0604030504040204" pitchFamily="34" charset="0"/>
                <a:ea typeface="楷体_GB2312" pitchFamily="49" charset="-122"/>
              </a:rPr>
              <a:t>《</a:t>
            </a:r>
            <a:r>
              <a:rPr lang="zh-CN" altLang="en-US" b="1" dirty="0">
                <a:solidFill>
                  <a:srgbClr val="FFFF99"/>
                </a:solidFill>
                <a:latin typeface="Tahoma" panose="020B0604030504040204" pitchFamily="34" charset="0"/>
                <a:ea typeface="楷体_GB2312" pitchFamily="49" charset="-122"/>
              </a:rPr>
              <a:t>系统结构</a:t>
            </a:r>
            <a:r>
              <a:rPr lang="en-US" altLang="zh-CN" b="1" dirty="0">
                <a:solidFill>
                  <a:srgbClr val="FFFF99"/>
                </a:solidFill>
                <a:latin typeface="Tahoma" panose="020B0604030504040204" pitchFamily="34" charset="0"/>
                <a:ea typeface="楷体_GB2312" pitchFamily="49" charset="-122"/>
              </a:rPr>
              <a:t>》</a:t>
            </a:r>
            <a:r>
              <a:rPr lang="zh-CN" altLang="en-US" b="1" dirty="0">
                <a:solidFill>
                  <a:srgbClr val="FFFF99"/>
                </a:solidFill>
                <a:latin typeface="Tahoma" panose="020B0604030504040204" pitchFamily="34" charset="0"/>
                <a:ea typeface="楷体_GB2312" pitchFamily="49" charset="-122"/>
              </a:rPr>
              <a:t>、</a:t>
            </a:r>
            <a:r>
              <a:rPr lang="en-US" altLang="zh-CN" b="1" dirty="0">
                <a:solidFill>
                  <a:srgbClr val="FFFF99"/>
                </a:solidFill>
                <a:latin typeface="Tahoma" panose="020B0604030504040204" pitchFamily="34" charset="0"/>
                <a:ea typeface="楷体_GB2312" pitchFamily="49" charset="-122"/>
              </a:rPr>
              <a:t>《</a:t>
            </a:r>
            <a:r>
              <a:rPr lang="zh-CN" altLang="en-US" b="1" dirty="0">
                <a:solidFill>
                  <a:srgbClr val="FFFF99"/>
                </a:solidFill>
                <a:latin typeface="Tahoma" panose="020B0604030504040204" pitchFamily="34" charset="0"/>
                <a:ea typeface="楷体_GB2312" pitchFamily="49" charset="-122"/>
              </a:rPr>
              <a:t>计算机网络</a:t>
            </a:r>
            <a:r>
              <a:rPr lang="en-US" altLang="zh-CN" b="1" dirty="0">
                <a:solidFill>
                  <a:srgbClr val="FFFF99"/>
                </a:solidFill>
                <a:latin typeface="Tahoma" panose="020B0604030504040204" pitchFamily="34" charset="0"/>
                <a:ea typeface="楷体_GB2312" pitchFamily="49" charset="-122"/>
              </a:rPr>
              <a:t>》《</a:t>
            </a:r>
            <a:r>
              <a:rPr lang="zh-CN" altLang="en-US" b="1" dirty="0">
                <a:solidFill>
                  <a:srgbClr val="FFFF99"/>
                </a:solidFill>
                <a:latin typeface="Tahoma" panose="020B0604030504040204" pitchFamily="34" charset="0"/>
                <a:ea typeface="楷体_GB2312" pitchFamily="49" charset="-122"/>
              </a:rPr>
              <a:t>编译原理</a:t>
            </a:r>
            <a:r>
              <a:rPr lang="en-US" altLang="zh-CN" b="1" dirty="0">
                <a:solidFill>
                  <a:srgbClr val="FFFF99"/>
                </a:solidFill>
                <a:latin typeface="Tahoma" panose="020B0604030504040204" pitchFamily="34" charset="0"/>
                <a:ea typeface="楷体_GB2312" pitchFamily="49" charset="-122"/>
              </a:rPr>
              <a:t>》</a:t>
            </a:r>
            <a:r>
              <a:rPr lang="zh-CN" altLang="en-US" b="1" dirty="0">
                <a:solidFill>
                  <a:srgbClr val="FFFF99"/>
                </a:solidFill>
                <a:latin typeface="Tahoma" panose="020B0604030504040204" pitchFamily="34" charset="0"/>
                <a:ea typeface="楷体_GB2312" pitchFamily="49" charset="-122"/>
              </a:rPr>
              <a:t>等</a:t>
            </a:r>
          </a:p>
          <a:p>
            <a:pPr marL="377825" lvl="0" indent="-377825" eaLnBrk="1" hangingPunct="1">
              <a:spcBef>
                <a:spcPct val="50000"/>
              </a:spcBef>
              <a:buNone/>
            </a:pPr>
            <a:endParaRPr lang="en-US" altLang="zh-CN" dirty="0">
              <a:solidFill>
                <a:srgbClr val="FFFF99"/>
              </a:solidFill>
              <a:latin typeface="Tahoma" panose="020B0604030504040204" pitchFamily="34" charset="0"/>
            </a:endParaRPr>
          </a:p>
        </p:txBody>
      </p:sp>
      <p:sp>
        <p:nvSpPr>
          <p:cNvPr id="7174" name="Rectangle 33"/>
          <p:cNvSpPr/>
          <p:nvPr/>
        </p:nvSpPr>
        <p:spPr>
          <a:xfrm>
            <a:off x="457200" y="274638"/>
            <a:ext cx="8229600" cy="11430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3600" dirty="0">
                <a:solidFill>
                  <a:srgbClr val="FFFF66"/>
                </a:solidFill>
                <a:ea typeface="隶书" panose="02010509060101010101" pitchFamily="49" charset="-122"/>
              </a:rPr>
              <a:t>主要内容、课程衔接</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10"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BC5D49E9-7618-419A-A885-BF6C7C9EC9F1}"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30</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7108" name="Text Box 8"/>
          <p:cNvSpPr txBox="1"/>
          <p:nvPr/>
        </p:nvSpPr>
        <p:spPr>
          <a:xfrm>
            <a:off x="0" y="836613"/>
            <a:ext cx="8604250" cy="2165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rPr>
              <a:t>1</a:t>
            </a:r>
            <a:r>
              <a:rPr lang="zh-CN" altLang="en-US" b="1" dirty="0">
                <a:solidFill>
                  <a:srgbClr val="FFFF99"/>
                </a:solidFill>
              </a:rPr>
              <a:t>）操作系统</a:t>
            </a:r>
          </a:p>
          <a:p>
            <a:pPr marL="0" lvl="0" indent="0">
              <a:spcBef>
                <a:spcPct val="50000"/>
              </a:spcBef>
              <a:buNone/>
            </a:pPr>
            <a:r>
              <a:rPr lang="zh-CN" altLang="en-US" b="1" dirty="0">
                <a:solidFill>
                  <a:srgbClr val="FFFF99"/>
                </a:solidFill>
              </a:rPr>
              <a:t>功能：</a:t>
            </a:r>
            <a:r>
              <a:rPr lang="zh-CN" altLang="en-US" sz="2800" b="1" dirty="0">
                <a:solidFill>
                  <a:srgbClr val="99FFCC"/>
                </a:solidFill>
              </a:rPr>
              <a:t>管理和控制计算机系统硬、软件资源及运行的程序，合理地组织计算机的工作流程，为用户提供软件的开发环境和运行环境。</a:t>
            </a:r>
            <a:endParaRPr lang="zh-CN" altLang="en-US" b="1" dirty="0">
              <a:solidFill>
                <a:srgbClr val="99FFCC"/>
              </a:solidFill>
            </a:endParaRPr>
          </a:p>
        </p:txBody>
      </p:sp>
      <p:sp>
        <p:nvSpPr>
          <p:cNvPr id="47109" name="Text Box 9"/>
          <p:cNvSpPr txBox="1"/>
          <p:nvPr/>
        </p:nvSpPr>
        <p:spPr>
          <a:xfrm>
            <a:off x="3348038" y="3455988"/>
            <a:ext cx="5795962"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800" b="1" dirty="0">
                <a:solidFill>
                  <a:srgbClr val="FFCCCC"/>
                </a:solidFill>
              </a:rPr>
              <a:t>命令行</a:t>
            </a:r>
            <a:r>
              <a:rPr lang="zh-CN" altLang="en-US" sz="2800" b="1" dirty="0">
                <a:solidFill>
                  <a:srgbClr val="FFFF99"/>
                </a:solidFill>
              </a:rPr>
              <a:t>用户接口（如</a:t>
            </a:r>
            <a:r>
              <a:rPr lang="en-US" altLang="zh-CN" sz="2800" b="1" dirty="0">
                <a:solidFill>
                  <a:srgbClr val="FFFF99"/>
                </a:solidFill>
              </a:rPr>
              <a:t>DOS</a:t>
            </a:r>
            <a:r>
              <a:rPr lang="zh-CN" altLang="en-US" sz="2800" b="1" dirty="0">
                <a:solidFill>
                  <a:srgbClr val="FFFF99"/>
                </a:solidFill>
              </a:rPr>
              <a:t>）和</a:t>
            </a:r>
            <a:br>
              <a:rPr lang="zh-CN" altLang="en-US" sz="2800" b="1" dirty="0">
                <a:solidFill>
                  <a:srgbClr val="FFFF99"/>
                </a:solidFill>
              </a:rPr>
            </a:br>
            <a:r>
              <a:rPr lang="zh-CN" altLang="en-US" sz="2800" b="1" dirty="0">
                <a:solidFill>
                  <a:srgbClr val="FFCCCC"/>
                </a:solidFill>
              </a:rPr>
              <a:t>图形用户</a:t>
            </a:r>
            <a:r>
              <a:rPr lang="zh-CN" altLang="en-US" sz="2800" b="1" dirty="0">
                <a:solidFill>
                  <a:srgbClr val="FFFF99"/>
                </a:solidFill>
              </a:rPr>
              <a:t>接口</a:t>
            </a:r>
            <a:r>
              <a:rPr lang="en-US" altLang="zh-CN" sz="2800" b="1" dirty="0">
                <a:solidFill>
                  <a:srgbClr val="FFFF99"/>
                </a:solidFill>
              </a:rPr>
              <a:t>GUI</a:t>
            </a:r>
            <a:r>
              <a:rPr lang="zh-CN" altLang="en-US" sz="2800" b="1" dirty="0">
                <a:solidFill>
                  <a:srgbClr val="FFFF99"/>
                </a:solidFill>
              </a:rPr>
              <a:t>（如</a:t>
            </a:r>
            <a:r>
              <a:rPr lang="en-US" altLang="zh-CN" sz="2800" b="1" dirty="0">
                <a:solidFill>
                  <a:srgbClr val="FFFF99"/>
                </a:solidFill>
              </a:rPr>
              <a:t>Windows </a:t>
            </a:r>
            <a:r>
              <a:rPr lang="zh-CN" altLang="en-US" sz="2800" b="1" dirty="0">
                <a:solidFill>
                  <a:srgbClr val="FFFF99"/>
                </a:solidFill>
              </a:rPr>
              <a:t>）</a:t>
            </a:r>
          </a:p>
        </p:txBody>
      </p:sp>
      <p:sp>
        <p:nvSpPr>
          <p:cNvPr id="47110" name="Text Box 10"/>
          <p:cNvSpPr txBox="1"/>
          <p:nvPr/>
        </p:nvSpPr>
        <p:spPr>
          <a:xfrm>
            <a:off x="3419475" y="4643438"/>
            <a:ext cx="5724525"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800" b="1" dirty="0">
                <a:solidFill>
                  <a:srgbClr val="FFCCCC"/>
                </a:solidFill>
              </a:rPr>
              <a:t>系统功能调用</a:t>
            </a:r>
            <a:r>
              <a:rPr lang="zh-CN" altLang="en-US" sz="2800" b="1" dirty="0">
                <a:solidFill>
                  <a:srgbClr val="FFFF99"/>
                </a:solidFill>
              </a:rPr>
              <a:t/>
            </a:r>
            <a:br>
              <a:rPr lang="zh-CN" altLang="en-US" sz="2800" b="1" dirty="0">
                <a:solidFill>
                  <a:srgbClr val="FFFF99"/>
                </a:solidFill>
              </a:rPr>
            </a:br>
            <a:r>
              <a:rPr lang="zh-CN" altLang="en-US" sz="2800" b="1" dirty="0">
                <a:solidFill>
                  <a:srgbClr val="FFFF99"/>
                </a:solidFill>
              </a:rPr>
              <a:t>（如</a:t>
            </a:r>
            <a:r>
              <a:rPr lang="en-US" altLang="zh-CN" sz="2800" b="1" dirty="0">
                <a:solidFill>
                  <a:srgbClr val="FFFF99"/>
                </a:solidFill>
              </a:rPr>
              <a:t>DOS</a:t>
            </a:r>
            <a:r>
              <a:rPr lang="zh-CN" altLang="en-US" sz="2800" b="1" dirty="0">
                <a:solidFill>
                  <a:srgbClr val="FFFF99"/>
                </a:solidFill>
              </a:rPr>
              <a:t>的</a:t>
            </a:r>
            <a:r>
              <a:rPr lang="en-US" altLang="zh-CN" sz="2800" b="1" dirty="0">
                <a:solidFill>
                  <a:srgbClr val="FFFF99"/>
                </a:solidFill>
              </a:rPr>
              <a:t>INT 21H</a:t>
            </a:r>
            <a:r>
              <a:rPr lang="zh-CN" altLang="en-US" sz="2800" b="1" dirty="0">
                <a:solidFill>
                  <a:srgbClr val="FFFF99"/>
                </a:solidFill>
              </a:rPr>
              <a:t>，</a:t>
            </a:r>
            <a:br>
              <a:rPr lang="zh-CN" altLang="en-US" sz="2800" b="1" dirty="0">
                <a:solidFill>
                  <a:srgbClr val="FFFF99"/>
                </a:solidFill>
              </a:rPr>
            </a:br>
            <a:r>
              <a:rPr lang="zh-CN" altLang="en-US" sz="2800" b="1" dirty="0">
                <a:solidFill>
                  <a:srgbClr val="FFFF99"/>
                </a:solidFill>
              </a:rPr>
              <a:t>                     </a:t>
            </a:r>
            <a:r>
              <a:rPr lang="en-US" altLang="zh-CN" sz="2800" b="1" dirty="0">
                <a:solidFill>
                  <a:srgbClr val="FFFF99"/>
                </a:solidFill>
              </a:rPr>
              <a:t>Windows API</a:t>
            </a:r>
            <a:r>
              <a:rPr lang="zh-CN" altLang="en-US" sz="2800" b="1" dirty="0">
                <a:solidFill>
                  <a:srgbClr val="FFFF99"/>
                </a:solidFill>
              </a:rPr>
              <a:t>）</a:t>
            </a:r>
          </a:p>
        </p:txBody>
      </p:sp>
      <p:sp>
        <p:nvSpPr>
          <p:cNvPr id="47111" name="AutoShape 11"/>
          <p:cNvSpPr/>
          <p:nvPr/>
        </p:nvSpPr>
        <p:spPr>
          <a:xfrm>
            <a:off x="3132138" y="3744913"/>
            <a:ext cx="215900" cy="1152525"/>
          </a:xfrm>
          <a:prstGeom prst="leftBrace">
            <a:avLst>
              <a:gd name="adj1" fmla="val 44485"/>
              <a:gd name="adj2" fmla="val 50000"/>
            </a:avLst>
          </a:prstGeom>
          <a:noFill/>
          <a:ln w="38100" cap="flat" cmpd="sng">
            <a:solidFill>
              <a:srgbClr val="FFFFCC"/>
            </a:solidFill>
            <a:prstDash val="solid"/>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47112" name="Rectangle 12"/>
          <p:cNvSpPr/>
          <p:nvPr/>
        </p:nvSpPr>
        <p:spPr>
          <a:xfrm>
            <a:off x="0" y="3960813"/>
            <a:ext cx="3040063"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b="1" dirty="0">
                <a:solidFill>
                  <a:srgbClr val="FFFF99"/>
                </a:solidFill>
              </a:rPr>
              <a:t>提供的</a:t>
            </a:r>
            <a:r>
              <a:rPr lang="zh-CN" altLang="en-US" b="1" dirty="0">
                <a:solidFill>
                  <a:srgbClr val="FFCCCC"/>
                </a:solidFill>
              </a:rPr>
              <a:t>用户界面</a:t>
            </a:r>
          </a:p>
        </p:txBody>
      </p:sp>
      <p:sp>
        <p:nvSpPr>
          <p:cNvPr id="47113" name="Text Box 14"/>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7"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219F5E14-E31C-49B3-A200-18D27DDB7E22}"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31</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8132" name="Text Box 2"/>
          <p:cNvSpPr txBox="1"/>
          <p:nvPr/>
        </p:nvSpPr>
        <p:spPr>
          <a:xfrm>
            <a:off x="0" y="3141663"/>
            <a:ext cx="860425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sym typeface="Symbol" panose="05050102010706020507" pitchFamily="18" charset="2"/>
              </a:rPr>
              <a:t> </a:t>
            </a:r>
            <a:r>
              <a:rPr lang="zh-CN" altLang="en-US" b="1" dirty="0">
                <a:solidFill>
                  <a:srgbClr val="99FFCC"/>
                </a:solidFill>
              </a:rPr>
              <a:t>机器语言</a:t>
            </a:r>
            <a:r>
              <a:rPr lang="zh-CN" altLang="en-US" b="1" dirty="0">
                <a:solidFill>
                  <a:srgbClr val="FFFF99"/>
                </a:solidFill>
              </a:rPr>
              <a:t>：</a:t>
            </a:r>
            <a:r>
              <a:rPr lang="zh-CN" altLang="en-US" sz="2800" b="1" dirty="0">
                <a:solidFill>
                  <a:srgbClr val="FFCCCC"/>
                </a:solidFill>
              </a:rPr>
              <a:t>计算机硬件能直接识别的语言，由二进制代码表示的指令组成，它是面向特定机器结构的内部语言。相应的指令称为机器指令</a:t>
            </a:r>
            <a:endParaRPr lang="zh-CN" altLang="en-US" b="1" dirty="0">
              <a:solidFill>
                <a:srgbClr val="FFCCCC"/>
              </a:solidFill>
            </a:endParaRPr>
          </a:p>
        </p:txBody>
      </p:sp>
      <p:sp>
        <p:nvSpPr>
          <p:cNvPr id="48133" name="Text Box 3"/>
          <p:cNvSpPr txBox="1"/>
          <p:nvPr/>
        </p:nvSpPr>
        <p:spPr>
          <a:xfrm>
            <a:off x="0" y="4868863"/>
            <a:ext cx="8604250"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sym typeface="Symbol" panose="05050102010706020507" pitchFamily="18" charset="2"/>
              </a:rPr>
              <a:t> </a:t>
            </a:r>
            <a:r>
              <a:rPr lang="zh-CN" altLang="en-US" b="1" dirty="0">
                <a:solidFill>
                  <a:srgbClr val="99FFCC"/>
                </a:solidFill>
              </a:rPr>
              <a:t>汇编语言</a:t>
            </a:r>
            <a:r>
              <a:rPr lang="zh-CN" altLang="en-US" b="1" dirty="0">
                <a:solidFill>
                  <a:srgbClr val="FFFF99"/>
                </a:solidFill>
              </a:rPr>
              <a:t>：</a:t>
            </a:r>
            <a:r>
              <a:rPr lang="zh-CN" altLang="en-US" sz="2800" b="1" dirty="0">
                <a:solidFill>
                  <a:srgbClr val="FFCCCC"/>
                </a:solidFill>
              </a:rPr>
              <a:t>用符号表示的与机器指令对应的程序设计语言。它是面向特定机器结构的程序设计语言，不能通用。如</a:t>
            </a:r>
            <a:r>
              <a:rPr lang="en-US" altLang="zh-CN" sz="2800" b="1" dirty="0">
                <a:solidFill>
                  <a:srgbClr val="FFCCCC"/>
                </a:solidFill>
              </a:rPr>
              <a:t>80X86</a:t>
            </a:r>
            <a:r>
              <a:rPr lang="zh-CN" altLang="en-US" sz="2800" b="1" dirty="0">
                <a:solidFill>
                  <a:srgbClr val="FFCCCC"/>
                </a:solidFill>
              </a:rPr>
              <a:t>汇编语言、</a:t>
            </a:r>
            <a:r>
              <a:rPr lang="en-US" altLang="zh-CN" sz="2800" b="1" dirty="0">
                <a:solidFill>
                  <a:srgbClr val="FFCCCC"/>
                </a:solidFill>
              </a:rPr>
              <a:t>8051</a:t>
            </a:r>
            <a:r>
              <a:rPr lang="zh-CN" altLang="en-US" sz="2800" b="1" dirty="0">
                <a:solidFill>
                  <a:srgbClr val="FFCCCC"/>
                </a:solidFill>
              </a:rPr>
              <a:t>汇编语言</a:t>
            </a:r>
            <a:endParaRPr lang="zh-CN" altLang="en-US" sz="2800" b="1" dirty="0">
              <a:solidFill>
                <a:srgbClr val="FFFF99"/>
              </a:solidFill>
            </a:endParaRPr>
          </a:p>
        </p:txBody>
      </p:sp>
      <p:sp>
        <p:nvSpPr>
          <p:cNvPr id="48134" name="Text Box 4"/>
          <p:cNvSpPr txBox="1"/>
          <p:nvPr/>
        </p:nvSpPr>
        <p:spPr>
          <a:xfrm>
            <a:off x="0" y="333375"/>
            <a:ext cx="8604250" cy="25923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rPr>
              <a:t>2</a:t>
            </a:r>
            <a:r>
              <a:rPr lang="zh-CN" altLang="en-US" b="1" dirty="0">
                <a:solidFill>
                  <a:srgbClr val="FFFF99"/>
                </a:solidFill>
              </a:rPr>
              <a:t>）编译程序与解释程序</a:t>
            </a:r>
          </a:p>
          <a:p>
            <a:pPr marL="0" lvl="0" indent="0">
              <a:spcBef>
                <a:spcPct val="50000"/>
              </a:spcBef>
              <a:buNone/>
            </a:pPr>
            <a:r>
              <a:rPr lang="zh-CN" altLang="en-US" b="1" dirty="0">
                <a:solidFill>
                  <a:srgbClr val="FFFF99"/>
                </a:solidFill>
                <a:sym typeface="Symbol" panose="05050102010706020507" pitchFamily="18" charset="2"/>
              </a:rPr>
              <a:t> </a:t>
            </a:r>
            <a:r>
              <a:rPr lang="zh-CN" altLang="en-US" b="1" dirty="0">
                <a:solidFill>
                  <a:srgbClr val="99FFCC"/>
                </a:solidFill>
              </a:rPr>
              <a:t>指令与指令系统</a:t>
            </a:r>
            <a:r>
              <a:rPr lang="zh-CN" altLang="en-US" b="1" dirty="0">
                <a:solidFill>
                  <a:srgbClr val="FFFF99"/>
                </a:solidFill>
              </a:rPr>
              <a:t>：</a:t>
            </a:r>
            <a:r>
              <a:rPr lang="zh-CN" altLang="en-US" sz="2800" b="1" dirty="0">
                <a:solidFill>
                  <a:srgbClr val="FFCCCC"/>
                </a:solidFill>
              </a:rPr>
              <a:t>一条指令规定了一种基本操作（如传送、加、减），并提供操作数地址或操作数，这些信息用二进制代码表示。指令系统是指一台计算机所有指令的集合</a:t>
            </a:r>
            <a:endParaRPr lang="zh-CN" altLang="en-US" b="1" dirty="0">
              <a:solidFill>
                <a:srgbClr val="FFCCCC"/>
              </a:solidFill>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7"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0447B1CF-8354-450C-BF99-510C3866A96E}"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9156" name="Text Box 2"/>
          <p:cNvSpPr txBox="1"/>
          <p:nvPr/>
        </p:nvSpPr>
        <p:spPr>
          <a:xfrm>
            <a:off x="0" y="3644900"/>
            <a:ext cx="9144000" cy="1860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sym typeface="Symbol" panose="05050102010706020507" pitchFamily="18" charset="2"/>
              </a:rPr>
              <a:t> </a:t>
            </a:r>
            <a:r>
              <a:rPr lang="zh-CN" altLang="en-US" b="1" dirty="0">
                <a:solidFill>
                  <a:srgbClr val="99FFCC"/>
                </a:solidFill>
              </a:rPr>
              <a:t>源程序：</a:t>
            </a:r>
            <a:r>
              <a:rPr lang="zh-CN" altLang="en-US" sz="2800" b="1" dirty="0">
                <a:solidFill>
                  <a:srgbClr val="FFCCCC"/>
                </a:solidFill>
              </a:rPr>
              <a:t>用某种高级语言或汇编语言编写的程序，它们由相应语言的语句组成。源程序必须通过这种语言的语言处理程序将其转换为机器语言程序（即二进制指令代码序列），才能在计算机上执行。</a:t>
            </a:r>
            <a:endParaRPr lang="zh-CN" altLang="en-US" b="1" dirty="0">
              <a:solidFill>
                <a:srgbClr val="FFCCCC"/>
              </a:solidFill>
            </a:endParaRPr>
          </a:p>
        </p:txBody>
      </p:sp>
      <p:sp>
        <p:nvSpPr>
          <p:cNvPr id="49157" name="Text Box 3"/>
          <p:cNvSpPr txBox="1"/>
          <p:nvPr/>
        </p:nvSpPr>
        <p:spPr>
          <a:xfrm>
            <a:off x="0" y="981075"/>
            <a:ext cx="8604250" cy="2165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rPr>
              <a:t>2</a:t>
            </a:r>
            <a:r>
              <a:rPr lang="zh-CN" altLang="en-US" b="1" dirty="0">
                <a:solidFill>
                  <a:srgbClr val="FFFF99"/>
                </a:solidFill>
              </a:rPr>
              <a:t>）编译程序与解释程序</a:t>
            </a:r>
          </a:p>
          <a:p>
            <a:pPr marL="0" lvl="0" indent="0">
              <a:spcBef>
                <a:spcPct val="50000"/>
              </a:spcBef>
              <a:buNone/>
            </a:pPr>
            <a:r>
              <a:rPr lang="zh-CN" altLang="en-US" b="1" dirty="0">
                <a:solidFill>
                  <a:srgbClr val="FFFF99"/>
                </a:solidFill>
                <a:sym typeface="Symbol" panose="05050102010706020507" pitchFamily="18" charset="2"/>
              </a:rPr>
              <a:t> </a:t>
            </a:r>
            <a:r>
              <a:rPr lang="zh-CN" altLang="en-US" b="1" dirty="0">
                <a:solidFill>
                  <a:srgbClr val="99FFCC"/>
                </a:solidFill>
              </a:rPr>
              <a:t>高级程序设计语言</a:t>
            </a:r>
            <a:r>
              <a:rPr lang="zh-CN" altLang="en-US" b="1" dirty="0">
                <a:solidFill>
                  <a:srgbClr val="FFFF99"/>
                </a:solidFill>
              </a:rPr>
              <a:t>：</a:t>
            </a:r>
            <a:r>
              <a:rPr lang="zh-CN" altLang="en-US" sz="2800" b="1" dirty="0">
                <a:solidFill>
                  <a:srgbClr val="FFCCCC"/>
                </a:solidFill>
              </a:rPr>
              <a:t>是面向用户，与特定机器属性相分离的通用语言。每种语言都有自己的语法规定与格式，也有适用范围。如</a:t>
            </a:r>
            <a:r>
              <a:rPr lang="en-US" altLang="zh-CN" sz="2800" b="1" dirty="0">
                <a:solidFill>
                  <a:srgbClr val="FFCCCC"/>
                </a:solidFill>
              </a:rPr>
              <a:t>C</a:t>
            </a:r>
            <a:r>
              <a:rPr lang="zh-CN" altLang="en-US" sz="2800" b="1" dirty="0">
                <a:solidFill>
                  <a:srgbClr val="FFCCCC"/>
                </a:solidFill>
              </a:rPr>
              <a:t>、</a:t>
            </a:r>
            <a:r>
              <a:rPr lang="en-US" altLang="zh-CN" sz="2800" b="1" dirty="0">
                <a:solidFill>
                  <a:srgbClr val="FFCCCC"/>
                </a:solidFill>
              </a:rPr>
              <a:t>Java</a:t>
            </a:r>
            <a:r>
              <a:rPr lang="zh-CN" altLang="en-US" sz="2800" b="1" dirty="0">
                <a:solidFill>
                  <a:srgbClr val="FFCCCC"/>
                </a:solidFill>
              </a:rPr>
              <a:t>、</a:t>
            </a:r>
            <a:r>
              <a:rPr lang="en-US" altLang="zh-CN" sz="2800" b="1" dirty="0">
                <a:solidFill>
                  <a:srgbClr val="FFCCCC"/>
                </a:solidFill>
              </a:rPr>
              <a:t>C++</a:t>
            </a:r>
            <a:r>
              <a:rPr lang="zh-CN" altLang="en-US" sz="2800" b="1" dirty="0">
                <a:solidFill>
                  <a:srgbClr val="FFCCCC"/>
                </a:solidFill>
              </a:rPr>
              <a:t>。</a:t>
            </a:r>
            <a:endParaRPr lang="zh-CN" altLang="en-US" b="1" dirty="0">
              <a:solidFill>
                <a:srgbClr val="FFCCCC"/>
              </a:solidFill>
            </a:endParaRPr>
          </a:p>
        </p:txBody>
      </p:sp>
      <p:sp>
        <p:nvSpPr>
          <p:cNvPr id="49158" name="Text Box 4"/>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7"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A31954E2-4BC6-4938-804B-BEEFBBA944AA}"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33</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0180" name="Text Box 2"/>
          <p:cNvSpPr txBox="1"/>
          <p:nvPr/>
        </p:nvSpPr>
        <p:spPr>
          <a:xfrm>
            <a:off x="250825" y="3860800"/>
            <a:ext cx="8893175" cy="1860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sym typeface="Symbol" panose="05050102010706020507" pitchFamily="18" charset="2"/>
              </a:rPr>
              <a:t> </a:t>
            </a:r>
            <a:r>
              <a:rPr lang="zh-CN" altLang="en-US" b="1" dirty="0">
                <a:solidFill>
                  <a:srgbClr val="99FFCC"/>
                </a:solidFill>
              </a:rPr>
              <a:t>编译方式</a:t>
            </a:r>
            <a:r>
              <a:rPr lang="zh-CN" altLang="en-US" b="1" dirty="0">
                <a:solidFill>
                  <a:srgbClr val="FFFF99"/>
                </a:solidFill>
              </a:rPr>
              <a:t>：</a:t>
            </a:r>
            <a:r>
              <a:rPr lang="zh-CN" altLang="en-US" sz="2800" b="1" dirty="0">
                <a:solidFill>
                  <a:srgbClr val="FFCCCC"/>
                </a:solidFill>
              </a:rPr>
              <a:t>将源程序输入计算机后，启动并执行这种语言的编译程序（编译器），将源程序全部翻译成机器语言程序（目标程序）后，才由硬件执行。</a:t>
            </a:r>
            <a:br>
              <a:rPr lang="zh-CN" altLang="en-US" sz="2800" b="1" dirty="0">
                <a:solidFill>
                  <a:srgbClr val="FFCCCC"/>
                </a:solidFill>
              </a:rPr>
            </a:br>
            <a:r>
              <a:rPr lang="zh-CN" altLang="en-US" sz="2800" b="1" dirty="0">
                <a:solidFill>
                  <a:srgbClr val="FFCCCC"/>
                </a:solidFill>
              </a:rPr>
              <a:t>     如 </a:t>
            </a:r>
            <a:r>
              <a:rPr lang="en-US" altLang="zh-CN" sz="2800" b="1" dirty="0">
                <a:solidFill>
                  <a:srgbClr val="FFCCCC"/>
                </a:solidFill>
              </a:rPr>
              <a:t>C</a:t>
            </a:r>
            <a:r>
              <a:rPr lang="zh-CN" altLang="en-US" sz="2800" b="1" dirty="0">
                <a:solidFill>
                  <a:srgbClr val="FFCCCC"/>
                </a:solidFill>
              </a:rPr>
              <a:t>语言 </a:t>
            </a:r>
          </a:p>
        </p:txBody>
      </p:sp>
      <p:sp>
        <p:nvSpPr>
          <p:cNvPr id="50181" name="Text Box 3"/>
          <p:cNvSpPr txBox="1"/>
          <p:nvPr/>
        </p:nvSpPr>
        <p:spPr>
          <a:xfrm>
            <a:off x="0" y="477838"/>
            <a:ext cx="9144000"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sym typeface="Symbol" panose="05050102010706020507" pitchFamily="18" charset="2"/>
              </a:rPr>
              <a:t> </a:t>
            </a:r>
            <a:r>
              <a:rPr lang="zh-CN" altLang="en-US" b="1" dirty="0">
                <a:solidFill>
                  <a:srgbClr val="FFFF99"/>
                </a:solidFill>
              </a:rPr>
              <a:t>语言处理方式有两种类型：</a:t>
            </a:r>
            <a:r>
              <a:rPr lang="zh-CN" altLang="en-US" b="1" dirty="0">
                <a:solidFill>
                  <a:srgbClr val="FFCCCC"/>
                </a:solidFill>
              </a:rPr>
              <a:t>解释与编译</a:t>
            </a:r>
            <a:endParaRPr lang="zh-CN" altLang="en-US" sz="2800" b="1" dirty="0">
              <a:solidFill>
                <a:srgbClr val="FFCCCC"/>
              </a:solidFill>
            </a:endParaRPr>
          </a:p>
        </p:txBody>
      </p:sp>
      <p:sp>
        <p:nvSpPr>
          <p:cNvPr id="50182" name="Text Box 4"/>
          <p:cNvSpPr txBox="1"/>
          <p:nvPr/>
        </p:nvSpPr>
        <p:spPr>
          <a:xfrm>
            <a:off x="250825" y="1268413"/>
            <a:ext cx="8893175" cy="22875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sym typeface="Symbol" panose="05050102010706020507" pitchFamily="18" charset="2"/>
              </a:rPr>
              <a:t> </a:t>
            </a:r>
            <a:r>
              <a:rPr lang="zh-CN" altLang="en-US" b="1" dirty="0">
                <a:solidFill>
                  <a:srgbClr val="99FFCC"/>
                </a:solidFill>
              </a:rPr>
              <a:t>解释方式</a:t>
            </a:r>
            <a:r>
              <a:rPr lang="zh-CN" altLang="en-US" b="1" dirty="0">
                <a:solidFill>
                  <a:srgbClr val="FFFF99"/>
                </a:solidFill>
              </a:rPr>
              <a:t>：</a:t>
            </a:r>
            <a:r>
              <a:rPr lang="zh-CN" altLang="en-US" sz="2800" b="1" dirty="0">
                <a:solidFill>
                  <a:srgbClr val="FFFF99"/>
                </a:solidFill>
              </a:rPr>
              <a:t>边解释边执行。</a:t>
            </a:r>
            <a:br>
              <a:rPr lang="zh-CN" altLang="en-US" sz="2800" b="1" dirty="0">
                <a:solidFill>
                  <a:srgbClr val="FFFF99"/>
                </a:solidFill>
              </a:rPr>
            </a:br>
            <a:r>
              <a:rPr lang="zh-CN" altLang="en-US" sz="2800" b="1" dirty="0">
                <a:solidFill>
                  <a:srgbClr val="FFFF99"/>
                </a:solidFill>
              </a:rPr>
              <a:t>		</a:t>
            </a:r>
            <a:r>
              <a:rPr lang="zh-CN" altLang="en-US" sz="2800" b="1" dirty="0">
                <a:solidFill>
                  <a:srgbClr val="FFCCCC"/>
                </a:solidFill>
              </a:rPr>
              <a:t>将源程序输入计算机后，启动并执行这种语言的解释程序（解释器），由它逐句分析源程序，并翻译成与该语句等价的机器指令序列由硬件执行，直到整个源程序的语句被解释执行完毕。如，</a:t>
            </a:r>
            <a:r>
              <a:rPr lang="en-US" altLang="zh-CN" sz="2800" b="1" dirty="0">
                <a:solidFill>
                  <a:srgbClr val="FFCCCC"/>
                </a:solidFill>
              </a:rPr>
              <a:t>BASIC</a:t>
            </a:r>
            <a:r>
              <a:rPr lang="zh-CN" altLang="en-US" sz="2800" b="1" dirty="0">
                <a:solidFill>
                  <a:srgbClr val="FFCCCC"/>
                </a:solidFill>
              </a:rPr>
              <a:t>解释程序</a:t>
            </a:r>
            <a:endParaRPr lang="zh-CN" altLang="en-US" b="1" dirty="0">
              <a:solidFill>
                <a:srgbClr val="FFCCCC"/>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7"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7709A6C0-0949-4F6E-AA42-6B1D787CDBCC}"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1204" name="Text Box 2"/>
          <p:cNvSpPr txBox="1"/>
          <p:nvPr/>
        </p:nvSpPr>
        <p:spPr>
          <a:xfrm>
            <a:off x="250825" y="333375"/>
            <a:ext cx="8604250" cy="218376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rPr>
              <a:t>3</a:t>
            </a:r>
            <a:r>
              <a:rPr lang="zh-CN" altLang="en-US" b="1" dirty="0">
                <a:solidFill>
                  <a:srgbClr val="FFFF99"/>
                </a:solidFill>
              </a:rPr>
              <a:t>）各种软件平台</a:t>
            </a:r>
          </a:p>
          <a:p>
            <a:pPr marL="0" lvl="0" indent="0">
              <a:spcBef>
                <a:spcPct val="50000"/>
              </a:spcBef>
              <a:buNone/>
            </a:pPr>
            <a:r>
              <a:rPr lang="zh-CN" altLang="en-US" b="1" dirty="0">
                <a:solidFill>
                  <a:srgbClr val="FFFF99"/>
                </a:solidFill>
                <a:sym typeface="Symbol" panose="05050102010706020507" pitchFamily="18" charset="2"/>
              </a:rPr>
              <a:t>　  </a:t>
            </a:r>
            <a:r>
              <a:rPr lang="zh-CN" altLang="en-US" sz="2800" b="1" dirty="0">
                <a:solidFill>
                  <a:srgbClr val="99FFCC"/>
                </a:solidFill>
                <a:sym typeface="Symbol" panose="05050102010706020507" pitchFamily="18" charset="2"/>
              </a:rPr>
              <a:t>将开发及运行过程中所需的各种软件集成为一个综合的软件系统，称为软件平台（生态的组成部分）</a:t>
            </a:r>
            <a:r>
              <a:rPr lang="zh-CN" altLang="en-US" sz="2800" b="1" dirty="0">
                <a:solidFill>
                  <a:srgbClr val="FFFF99"/>
                </a:solidFill>
                <a:sym typeface="Symbol" panose="05050102010706020507" pitchFamily="18" charset="2"/>
              </a:rPr>
              <a:t/>
            </a:r>
            <a:br>
              <a:rPr lang="zh-CN" altLang="en-US" sz="2800" b="1" dirty="0">
                <a:solidFill>
                  <a:srgbClr val="FFFF99"/>
                </a:solidFill>
                <a:sym typeface="Symbol" panose="05050102010706020507" pitchFamily="18" charset="2"/>
              </a:rPr>
            </a:br>
            <a:r>
              <a:rPr lang="zh-CN" altLang="en-US" sz="2800" b="1" dirty="0">
                <a:solidFill>
                  <a:srgbClr val="FFCCCC"/>
                </a:solidFill>
                <a:sym typeface="Symbol" panose="05050102010706020507" pitchFamily="18" charset="2"/>
              </a:rPr>
              <a:t>如：以某种高级语言编译系统为核心的开发平台</a:t>
            </a:r>
            <a:endParaRPr lang="zh-CN" altLang="en-US" sz="2800" b="1" dirty="0">
              <a:solidFill>
                <a:srgbClr val="FFCCCC"/>
              </a:solidFill>
            </a:endParaRPr>
          </a:p>
        </p:txBody>
      </p:sp>
      <p:sp>
        <p:nvSpPr>
          <p:cNvPr id="51205" name="Text Box 3"/>
          <p:cNvSpPr txBox="1"/>
          <p:nvPr/>
        </p:nvSpPr>
        <p:spPr>
          <a:xfrm>
            <a:off x="323850" y="4652963"/>
            <a:ext cx="8424863" cy="11287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rgbClr val="FFFF99"/>
                </a:solidFill>
              </a:rPr>
              <a:t>２、应用软件：</a:t>
            </a:r>
            <a:r>
              <a:rPr lang="zh-CN" altLang="en-US" b="1" dirty="0">
                <a:solidFill>
                  <a:srgbClr val="99FFCC"/>
                </a:solidFill>
              </a:rPr>
              <a:t>解决某一应用领域问题的软件，如科学计算软件、财会软件等</a:t>
            </a:r>
            <a:endParaRPr lang="zh-CN" altLang="en-US" b="1" dirty="0">
              <a:solidFill>
                <a:srgbClr val="FFFF99"/>
              </a:solidFill>
            </a:endParaRPr>
          </a:p>
        </p:txBody>
      </p:sp>
      <p:sp>
        <p:nvSpPr>
          <p:cNvPr id="51206" name="Rectangle 4"/>
          <p:cNvSpPr/>
          <p:nvPr/>
        </p:nvSpPr>
        <p:spPr>
          <a:xfrm>
            <a:off x="250825" y="2708275"/>
            <a:ext cx="8388350" cy="15541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400" b="1" dirty="0">
                <a:solidFill>
                  <a:srgbClr val="FFFF99"/>
                </a:solidFill>
              </a:rPr>
              <a:t>       </a:t>
            </a:r>
            <a:r>
              <a:rPr lang="zh-CN" altLang="en-US" b="1" dirty="0">
                <a:solidFill>
                  <a:srgbClr val="FFFF99"/>
                </a:solidFill>
              </a:rPr>
              <a:t>总之，系统软件是负责系统调度管理，提供开发和运行环境，为用户提供各种服务的一类软件。</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8"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0D28BC81-EEB7-4F1C-8B9F-A61BD866D143}"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35</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0290" name="Text Box 2"/>
          <p:cNvSpPr txBox="1"/>
          <p:nvPr/>
        </p:nvSpPr>
        <p:spPr>
          <a:xfrm>
            <a:off x="0" y="304800"/>
            <a:ext cx="5867400" cy="70675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4000" b="1" dirty="0">
                <a:solidFill>
                  <a:srgbClr val="FFFF99"/>
                </a:solidFill>
              </a:rPr>
              <a:t>1.3   </a:t>
            </a:r>
            <a:r>
              <a:rPr lang="zh-CN" altLang="en-US" sz="4000" b="1" dirty="0">
                <a:solidFill>
                  <a:srgbClr val="FFFF99"/>
                </a:solidFill>
              </a:rPr>
              <a:t>层次结构模型</a:t>
            </a:r>
          </a:p>
        </p:txBody>
      </p:sp>
      <p:sp>
        <p:nvSpPr>
          <p:cNvPr id="140291" name="Text Box 3"/>
          <p:cNvSpPr txBox="1"/>
          <p:nvPr/>
        </p:nvSpPr>
        <p:spPr>
          <a:xfrm>
            <a:off x="0" y="3716338"/>
            <a:ext cx="874871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FF99"/>
                </a:solidFill>
              </a:rPr>
              <a:t>1.3.1  </a:t>
            </a:r>
            <a:r>
              <a:rPr lang="zh-CN" altLang="en-US" sz="3600" b="1" dirty="0">
                <a:solidFill>
                  <a:srgbClr val="FFFF99"/>
                </a:solidFill>
              </a:rPr>
              <a:t>从计算机系统组成角度划分层次结构</a:t>
            </a:r>
          </a:p>
        </p:txBody>
      </p:sp>
      <p:sp>
        <p:nvSpPr>
          <p:cNvPr id="140292" name="Text Box 4"/>
          <p:cNvSpPr txBox="1"/>
          <p:nvPr/>
        </p:nvSpPr>
        <p:spPr>
          <a:xfrm>
            <a:off x="0" y="1484313"/>
            <a:ext cx="8748713" cy="206121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rPr>
              <a:t>       </a:t>
            </a:r>
            <a:r>
              <a:rPr lang="zh-CN" altLang="en-US" b="1" dirty="0">
                <a:solidFill>
                  <a:srgbClr val="FFFF99"/>
                </a:solidFill>
              </a:rPr>
              <a:t>计算机系统以硬件为基础，通过配置软件扩充功能，形成一个相当复杂的系统。通常采用层次结构的观点去分析、设计和构建它。本节将列举两种典型的层次结构模型。</a:t>
            </a:r>
          </a:p>
        </p:txBody>
      </p:sp>
      <p:sp>
        <p:nvSpPr>
          <p:cNvPr id="140293" name="Text Box 5"/>
          <p:cNvSpPr txBox="1"/>
          <p:nvPr/>
        </p:nvSpPr>
        <p:spPr>
          <a:xfrm>
            <a:off x="0" y="4508500"/>
            <a:ext cx="8748713" cy="15684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rPr>
              <a:t>       </a:t>
            </a:r>
            <a:r>
              <a:rPr lang="zh-CN" altLang="en-US" b="1" dirty="0">
                <a:solidFill>
                  <a:srgbClr val="FFFF99"/>
                </a:solidFill>
              </a:rPr>
              <a:t>下面的图给出了构成计算机系统的硬件层和多个软件层，以及它们之间的关系。每层都在下一层的基础上增加功能。</a:t>
            </a:r>
            <a:r>
              <a:rPr lang="zh-CN" altLang="en-US" b="1" dirty="0">
                <a:solidFill>
                  <a:srgbClr val="FFFF00"/>
                </a:solidFill>
              </a:rPr>
              <a:t>（计算机网络）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0290">
                                            <p:txEl>
                                              <p:pRg st="0" end="0"/>
                                            </p:txEl>
                                          </p:spTgt>
                                        </p:tgtEl>
                                        <p:attrNameLst>
                                          <p:attrName>style.visibility</p:attrName>
                                        </p:attrNameLst>
                                      </p:cBhvr>
                                      <p:to>
                                        <p:strVal val="visible"/>
                                      </p:to>
                                    </p:set>
                                    <p:animEffect transition="in" filter="barn(outVertical)">
                                      <p:cBhvr>
                                        <p:cTn id="7" dur="500"/>
                                        <p:tgtEl>
                                          <p:spTgt spid="1402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0291">
                                            <p:txEl>
                                              <p:pRg st="0" end="0"/>
                                            </p:txEl>
                                          </p:spTgt>
                                        </p:tgtEl>
                                        <p:attrNameLst>
                                          <p:attrName>style.visibility</p:attrName>
                                        </p:attrNameLst>
                                      </p:cBhvr>
                                      <p:to>
                                        <p:strVal val="visible"/>
                                      </p:to>
                                    </p:set>
                                    <p:animEffect transition="in" filter="wipe(left)">
                                      <p:cBhvr>
                                        <p:cTn id="12" dur="500"/>
                                        <p:tgtEl>
                                          <p:spTgt spid="14029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0292">
                                            <p:txEl>
                                              <p:pRg st="0" end="0"/>
                                            </p:txEl>
                                          </p:spTgt>
                                        </p:tgtEl>
                                        <p:attrNameLst>
                                          <p:attrName>style.visibility</p:attrName>
                                        </p:attrNameLst>
                                      </p:cBhvr>
                                      <p:to>
                                        <p:strVal val="visible"/>
                                      </p:to>
                                    </p:set>
                                    <p:animEffect transition="in" filter="wipe(left)">
                                      <p:cBhvr>
                                        <p:cTn id="17" dur="500"/>
                                        <p:tgtEl>
                                          <p:spTgt spid="14029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0293">
                                            <p:txEl>
                                              <p:pRg st="0" end="0"/>
                                            </p:txEl>
                                          </p:spTgt>
                                        </p:tgtEl>
                                        <p:attrNameLst>
                                          <p:attrName>style.visibility</p:attrName>
                                        </p:attrNameLst>
                                      </p:cBhvr>
                                      <p:to>
                                        <p:strVal val="visible"/>
                                      </p:to>
                                    </p:set>
                                    <p:animEffect transition="in" filter="wipe(left)">
                                      <p:cBhvr>
                                        <p:cTn id="22" dur="500"/>
                                        <p:tgtEl>
                                          <p:spTgt spid="14029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0" grpId="0" build="p"/>
      <p:bldP spid="140291" grpId="0" build="p"/>
      <p:bldP spid="140292" grpId="0" build="p"/>
      <p:bldP spid="14029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30"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3A230580-CE47-403E-BA02-3890852B8D58}"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36</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1314" name="Text Box 2"/>
          <p:cNvSpPr txBox="1"/>
          <p:nvPr/>
        </p:nvSpPr>
        <p:spPr>
          <a:xfrm>
            <a:off x="0" y="260350"/>
            <a:ext cx="4321175" cy="137318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99"/>
                </a:solidFill>
              </a:rPr>
              <a:t>     </a:t>
            </a:r>
            <a:r>
              <a:rPr lang="zh-CN" altLang="en-US" sz="2800" b="1" dirty="0">
                <a:solidFill>
                  <a:srgbClr val="FFFF99"/>
                </a:solidFill>
              </a:rPr>
              <a:t>右图是从计算机系统组成角度划分的一种层次结构模型。</a:t>
            </a:r>
          </a:p>
        </p:txBody>
      </p:sp>
      <p:sp>
        <p:nvSpPr>
          <p:cNvPr id="141315" name="Line 3"/>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41316" name="Rectangle 4"/>
          <p:cNvSpPr/>
          <p:nvPr/>
        </p:nvSpPr>
        <p:spPr>
          <a:xfrm>
            <a:off x="5399088" y="693738"/>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1317" name="Text Box 5"/>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面向问题语言层</a:t>
            </a:r>
          </a:p>
        </p:txBody>
      </p:sp>
      <p:sp>
        <p:nvSpPr>
          <p:cNvPr id="53256" name="Text Box 6"/>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5</a:t>
            </a:r>
            <a:r>
              <a:rPr lang="zh-CN" altLang="en-US" sz="2400" b="1" dirty="0">
                <a:solidFill>
                  <a:srgbClr val="99FFCC"/>
                </a:solidFill>
              </a:rPr>
              <a:t>层</a:t>
            </a:r>
          </a:p>
        </p:txBody>
      </p:sp>
      <p:sp>
        <p:nvSpPr>
          <p:cNvPr id="53257" name="Text Box 7"/>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编译器</a:t>
            </a:r>
            <a:r>
              <a:rPr lang="en-US" altLang="zh-CN" sz="2000" b="1" dirty="0">
                <a:solidFill>
                  <a:srgbClr val="FFCCCC"/>
                </a:solidFill>
              </a:rPr>
              <a:t>)</a:t>
            </a:r>
          </a:p>
        </p:txBody>
      </p:sp>
      <p:sp>
        <p:nvSpPr>
          <p:cNvPr id="141320" name="Line 8"/>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41321" name="Rectangle 9"/>
          <p:cNvSpPr/>
          <p:nvPr/>
        </p:nvSpPr>
        <p:spPr>
          <a:xfrm>
            <a:off x="5399088" y="1774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1322" name="Text Box 10"/>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汇编语言层</a:t>
            </a:r>
          </a:p>
        </p:txBody>
      </p:sp>
      <p:sp>
        <p:nvSpPr>
          <p:cNvPr id="53261" name="Text Box 11"/>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4</a:t>
            </a:r>
            <a:r>
              <a:rPr lang="zh-CN" altLang="en-US" sz="2400" b="1" dirty="0">
                <a:solidFill>
                  <a:srgbClr val="99FFCC"/>
                </a:solidFill>
              </a:rPr>
              <a:t>层</a:t>
            </a:r>
          </a:p>
        </p:txBody>
      </p:sp>
      <p:sp>
        <p:nvSpPr>
          <p:cNvPr id="53262" name="Text Box 12"/>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汇编器</a:t>
            </a:r>
            <a:r>
              <a:rPr lang="en-US" altLang="zh-CN" sz="2000" b="1" dirty="0">
                <a:solidFill>
                  <a:srgbClr val="FFCCCC"/>
                </a:solidFill>
              </a:rPr>
              <a:t>)</a:t>
            </a:r>
          </a:p>
        </p:txBody>
      </p:sp>
      <p:sp>
        <p:nvSpPr>
          <p:cNvPr id="141325" name="Line 13"/>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41326" name="Rectangle 14"/>
          <p:cNvSpPr/>
          <p:nvPr/>
        </p:nvSpPr>
        <p:spPr>
          <a:xfrm>
            <a:off x="5399088" y="28543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1327" name="Text Box 15"/>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操作系统层</a:t>
            </a:r>
          </a:p>
        </p:txBody>
      </p:sp>
      <p:sp>
        <p:nvSpPr>
          <p:cNvPr id="53266" name="Text Box 16"/>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3</a:t>
            </a:r>
            <a:r>
              <a:rPr lang="zh-CN" altLang="en-US" sz="2400" b="1" dirty="0">
                <a:solidFill>
                  <a:srgbClr val="99FFCC"/>
                </a:solidFill>
              </a:rPr>
              <a:t>层</a:t>
            </a:r>
          </a:p>
        </p:txBody>
      </p:sp>
      <p:sp>
        <p:nvSpPr>
          <p:cNvPr id="53267" name="Text Box 17"/>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部分解释</a:t>
            </a:r>
            <a:r>
              <a:rPr lang="en-US" altLang="zh-CN" sz="2000" b="1" dirty="0">
                <a:solidFill>
                  <a:srgbClr val="FFCCCC"/>
                </a:solidFill>
              </a:rPr>
              <a:t>(</a:t>
            </a:r>
            <a:r>
              <a:rPr lang="zh-CN" altLang="en-US" sz="2000" b="1" dirty="0">
                <a:solidFill>
                  <a:srgbClr val="FFCCCC"/>
                </a:solidFill>
              </a:rPr>
              <a:t>操作系统</a:t>
            </a:r>
            <a:r>
              <a:rPr lang="en-US" altLang="zh-CN" sz="2000" b="1" dirty="0">
                <a:solidFill>
                  <a:srgbClr val="FFCCCC"/>
                </a:solidFill>
              </a:rPr>
              <a:t>)</a:t>
            </a:r>
          </a:p>
        </p:txBody>
      </p:sp>
      <p:sp>
        <p:nvSpPr>
          <p:cNvPr id="141330" name="Line 18"/>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41331" name="Rectangle 19"/>
          <p:cNvSpPr/>
          <p:nvPr/>
        </p:nvSpPr>
        <p:spPr>
          <a:xfrm>
            <a:off x="5399088" y="3933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1332" name="Text Box 20"/>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指令系统层</a:t>
            </a:r>
          </a:p>
        </p:txBody>
      </p:sp>
      <p:sp>
        <p:nvSpPr>
          <p:cNvPr id="53271" name="Text Box 21"/>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2</a:t>
            </a:r>
            <a:r>
              <a:rPr lang="zh-CN" altLang="en-US" sz="2400" b="1" dirty="0">
                <a:solidFill>
                  <a:srgbClr val="99FFCC"/>
                </a:solidFill>
              </a:rPr>
              <a:t>层</a:t>
            </a:r>
          </a:p>
        </p:txBody>
      </p:sp>
      <p:sp>
        <p:nvSpPr>
          <p:cNvPr id="53272" name="Text Box 22"/>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直接执行</a:t>
            </a:r>
            <a:r>
              <a:rPr lang="en-US" altLang="zh-CN" sz="2000" b="1" dirty="0">
                <a:solidFill>
                  <a:srgbClr val="FFCCCC"/>
                </a:solidFill>
              </a:rPr>
              <a:t>/</a:t>
            </a:r>
            <a:r>
              <a:rPr lang="zh-CN" altLang="en-US" sz="2000" b="1" dirty="0">
                <a:solidFill>
                  <a:srgbClr val="FFCCCC"/>
                </a:solidFill>
              </a:rPr>
              <a:t>解释</a:t>
            </a:r>
            <a:r>
              <a:rPr lang="en-US" altLang="zh-CN" sz="2000" b="1" dirty="0">
                <a:solidFill>
                  <a:srgbClr val="FFCCCC"/>
                </a:solidFill>
              </a:rPr>
              <a:t>(</a:t>
            </a:r>
            <a:r>
              <a:rPr lang="zh-CN" altLang="en-US" sz="2000" b="1" dirty="0">
                <a:solidFill>
                  <a:srgbClr val="FFCCCC"/>
                </a:solidFill>
              </a:rPr>
              <a:t>微程序</a:t>
            </a:r>
            <a:r>
              <a:rPr lang="en-US" altLang="zh-CN" sz="2000" b="1" dirty="0">
                <a:solidFill>
                  <a:srgbClr val="FFCCCC"/>
                </a:solidFill>
              </a:rPr>
              <a:t>)</a:t>
            </a:r>
          </a:p>
        </p:txBody>
      </p:sp>
      <p:sp>
        <p:nvSpPr>
          <p:cNvPr id="141335" name="Rectangle 23"/>
          <p:cNvSpPr/>
          <p:nvPr/>
        </p:nvSpPr>
        <p:spPr>
          <a:xfrm>
            <a:off x="5399088" y="5014913"/>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1336" name="Text Box 24"/>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微体系结构层</a:t>
            </a:r>
          </a:p>
        </p:txBody>
      </p:sp>
      <p:sp>
        <p:nvSpPr>
          <p:cNvPr id="53275" name="Text Box 25"/>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1</a:t>
            </a:r>
            <a:r>
              <a:rPr lang="zh-CN" altLang="en-US" sz="2400" b="1" dirty="0">
                <a:solidFill>
                  <a:srgbClr val="99FFCC"/>
                </a:solidFill>
              </a:rPr>
              <a:t>层</a:t>
            </a:r>
          </a:p>
        </p:txBody>
      </p:sp>
      <p:sp>
        <p:nvSpPr>
          <p:cNvPr id="53276" name="Text Box 26"/>
          <p:cNvSpPr txBox="1"/>
          <p:nvPr/>
        </p:nvSpPr>
        <p:spPr>
          <a:xfrm>
            <a:off x="250825" y="1628775"/>
            <a:ext cx="3313113"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rPr>
              <a:t>1</a:t>
            </a:r>
            <a:r>
              <a:rPr lang="zh-CN" altLang="en-US" b="1" dirty="0">
                <a:solidFill>
                  <a:srgbClr val="FFFF99"/>
                </a:solidFill>
              </a:rPr>
              <a:t>、微体系结构层</a:t>
            </a:r>
          </a:p>
        </p:txBody>
      </p:sp>
      <p:sp>
        <p:nvSpPr>
          <p:cNvPr id="53277" name="Text Box 27"/>
          <p:cNvSpPr txBox="1"/>
          <p:nvPr/>
        </p:nvSpPr>
        <p:spPr>
          <a:xfrm>
            <a:off x="323850" y="2420938"/>
            <a:ext cx="3743325" cy="41497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FFFF99"/>
                </a:solidFill>
              </a:rPr>
              <a:t>    </a:t>
            </a:r>
            <a:r>
              <a:rPr lang="zh-CN" altLang="en-US" sz="2800" b="1" dirty="0">
                <a:solidFill>
                  <a:srgbClr val="FFFF99"/>
                </a:solidFill>
              </a:rPr>
              <a:t>微体系结构层是硬件层次，它主要是从寄存器级观察</a:t>
            </a:r>
            <a:r>
              <a:rPr lang="en-US" altLang="zh-CN" sz="2800" b="1" dirty="0">
                <a:solidFill>
                  <a:srgbClr val="FFFF99"/>
                </a:solidFill>
              </a:rPr>
              <a:t>CPU</a:t>
            </a:r>
            <a:r>
              <a:rPr lang="zh-CN" altLang="en-US" sz="2800" b="1" dirty="0">
                <a:solidFill>
                  <a:srgbClr val="FFFF99"/>
                </a:solidFill>
              </a:rPr>
              <a:t>的结构，分析</a:t>
            </a:r>
            <a:r>
              <a:rPr lang="en-US" altLang="zh-CN" sz="2800" b="1" dirty="0">
                <a:solidFill>
                  <a:srgbClr val="FFFF99"/>
                </a:solidFill>
              </a:rPr>
              <a:t>CPU</a:t>
            </a:r>
            <a:r>
              <a:rPr lang="zh-CN" altLang="en-US" sz="2800" b="1" dirty="0">
                <a:solidFill>
                  <a:srgbClr val="FFFF99"/>
                </a:solidFill>
              </a:rPr>
              <a:t>分步执行指令的详细过程。</a:t>
            </a:r>
          </a:p>
          <a:p>
            <a:pPr marL="0" lvl="0" indent="0">
              <a:spcBef>
                <a:spcPct val="50000"/>
              </a:spcBef>
              <a:buNone/>
            </a:pPr>
            <a:r>
              <a:rPr lang="zh-CN" altLang="en-US" sz="2800" b="1" dirty="0">
                <a:solidFill>
                  <a:srgbClr val="FFFF99"/>
                </a:solidFill>
              </a:rPr>
              <a:t>     微体系结构层可看作是第</a:t>
            </a:r>
            <a:r>
              <a:rPr lang="en-US" altLang="zh-CN" sz="2800" b="1" dirty="0">
                <a:solidFill>
                  <a:srgbClr val="FFFF99"/>
                </a:solidFill>
              </a:rPr>
              <a:t>2</a:t>
            </a:r>
            <a:r>
              <a:rPr lang="zh-CN" altLang="en-US" sz="2800" b="1" dirty="0">
                <a:solidFill>
                  <a:srgbClr val="FFFF99"/>
                </a:solidFill>
              </a:rPr>
              <a:t>层指令系统层指令的解释器。</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14">
                                            <p:txEl>
                                              <p:pRg st="0" end="0"/>
                                            </p:txEl>
                                          </p:spTgt>
                                        </p:tgtEl>
                                        <p:attrNameLst>
                                          <p:attrName>style.visibility</p:attrName>
                                        </p:attrNameLst>
                                      </p:cBhvr>
                                      <p:to>
                                        <p:strVal val="visible"/>
                                      </p:to>
                                    </p:set>
                                    <p:animEffect transition="in" filter="wipe(left)">
                                      <p:cBhvr>
                                        <p:cTn id="7" dur="500"/>
                                        <p:tgtEl>
                                          <p:spTgt spid="141314">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1315"/>
                                        </p:tgtEl>
                                        <p:attrNameLst>
                                          <p:attrName>style.visibility</p:attrName>
                                        </p:attrNameLst>
                                      </p:cBhvr>
                                      <p:to>
                                        <p:strVal val="visible"/>
                                      </p:to>
                                    </p:set>
                                    <p:animEffect transition="in" filter="wipe(up)">
                                      <p:cBhvr>
                                        <p:cTn id="11" dur="500"/>
                                        <p:tgtEl>
                                          <p:spTgt spid="141315"/>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41316"/>
                                        </p:tgtEl>
                                        <p:attrNameLst>
                                          <p:attrName>style.visibility</p:attrName>
                                        </p:attrNameLst>
                                      </p:cBhvr>
                                      <p:to>
                                        <p:strVal val="visible"/>
                                      </p:to>
                                    </p:set>
                                    <p:animEffect transition="in" filter="wipe(left)">
                                      <p:cBhvr>
                                        <p:cTn id="15" dur="500"/>
                                        <p:tgtEl>
                                          <p:spTgt spid="141316"/>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41317">
                                            <p:txEl>
                                              <p:pRg st="0" end="0"/>
                                            </p:txEl>
                                          </p:spTgt>
                                        </p:tgtEl>
                                        <p:attrNameLst>
                                          <p:attrName>style.visibility</p:attrName>
                                        </p:attrNameLst>
                                      </p:cBhvr>
                                      <p:to>
                                        <p:strVal val="visible"/>
                                      </p:to>
                                    </p:set>
                                    <p:animEffect transition="in" filter="barn(outVertical)">
                                      <p:cBhvr>
                                        <p:cTn id="19" dur="500"/>
                                        <p:tgtEl>
                                          <p:spTgt spid="141317">
                                            <p:txEl>
                                              <p:pRg st="0" end="0"/>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41320"/>
                                        </p:tgtEl>
                                        <p:attrNameLst>
                                          <p:attrName>style.visibility</p:attrName>
                                        </p:attrNameLst>
                                      </p:cBhvr>
                                      <p:to>
                                        <p:strVal val="visible"/>
                                      </p:to>
                                    </p:set>
                                    <p:animEffect transition="in" filter="wipe(up)">
                                      <p:cBhvr>
                                        <p:cTn id="23" dur="500"/>
                                        <p:tgtEl>
                                          <p:spTgt spid="141320"/>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41321"/>
                                        </p:tgtEl>
                                        <p:attrNameLst>
                                          <p:attrName>style.visibility</p:attrName>
                                        </p:attrNameLst>
                                      </p:cBhvr>
                                      <p:to>
                                        <p:strVal val="visible"/>
                                      </p:to>
                                    </p:set>
                                    <p:animEffect transition="in" filter="wipe(left)">
                                      <p:cBhvr>
                                        <p:cTn id="27" dur="500"/>
                                        <p:tgtEl>
                                          <p:spTgt spid="141321"/>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41322">
                                            <p:txEl>
                                              <p:pRg st="0" end="0"/>
                                            </p:txEl>
                                          </p:spTgt>
                                        </p:tgtEl>
                                        <p:attrNameLst>
                                          <p:attrName>style.visibility</p:attrName>
                                        </p:attrNameLst>
                                      </p:cBhvr>
                                      <p:to>
                                        <p:strVal val="visible"/>
                                      </p:to>
                                    </p:set>
                                    <p:animEffect transition="in" filter="barn(outVertical)">
                                      <p:cBhvr>
                                        <p:cTn id="31" dur="500"/>
                                        <p:tgtEl>
                                          <p:spTgt spid="141322">
                                            <p:txEl>
                                              <p:pRg st="0" end="0"/>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41325"/>
                                        </p:tgtEl>
                                        <p:attrNameLst>
                                          <p:attrName>style.visibility</p:attrName>
                                        </p:attrNameLst>
                                      </p:cBhvr>
                                      <p:to>
                                        <p:strVal val="visible"/>
                                      </p:to>
                                    </p:set>
                                    <p:animEffect transition="in" filter="wipe(up)">
                                      <p:cBhvr>
                                        <p:cTn id="35" dur="500"/>
                                        <p:tgtEl>
                                          <p:spTgt spid="141325"/>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41326"/>
                                        </p:tgtEl>
                                        <p:attrNameLst>
                                          <p:attrName>style.visibility</p:attrName>
                                        </p:attrNameLst>
                                      </p:cBhvr>
                                      <p:to>
                                        <p:strVal val="visible"/>
                                      </p:to>
                                    </p:set>
                                    <p:animEffect transition="in" filter="wipe(left)">
                                      <p:cBhvr>
                                        <p:cTn id="39" dur="500"/>
                                        <p:tgtEl>
                                          <p:spTgt spid="141326"/>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41327">
                                            <p:txEl>
                                              <p:pRg st="0" end="0"/>
                                            </p:txEl>
                                          </p:spTgt>
                                        </p:tgtEl>
                                        <p:attrNameLst>
                                          <p:attrName>style.visibility</p:attrName>
                                        </p:attrNameLst>
                                      </p:cBhvr>
                                      <p:to>
                                        <p:strVal val="visible"/>
                                      </p:to>
                                    </p:set>
                                    <p:animEffect transition="in" filter="barn(outVertical)">
                                      <p:cBhvr>
                                        <p:cTn id="43" dur="500"/>
                                        <p:tgtEl>
                                          <p:spTgt spid="141327">
                                            <p:txEl>
                                              <p:pRg st="0" end="0"/>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41330"/>
                                        </p:tgtEl>
                                        <p:attrNameLst>
                                          <p:attrName>style.visibility</p:attrName>
                                        </p:attrNameLst>
                                      </p:cBhvr>
                                      <p:to>
                                        <p:strVal val="visible"/>
                                      </p:to>
                                    </p:set>
                                    <p:animEffect transition="in" filter="wipe(up)">
                                      <p:cBhvr>
                                        <p:cTn id="47" dur="500"/>
                                        <p:tgtEl>
                                          <p:spTgt spid="141330"/>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41331"/>
                                        </p:tgtEl>
                                        <p:attrNameLst>
                                          <p:attrName>style.visibility</p:attrName>
                                        </p:attrNameLst>
                                      </p:cBhvr>
                                      <p:to>
                                        <p:strVal val="visible"/>
                                      </p:to>
                                    </p:set>
                                    <p:animEffect transition="in" filter="wipe(left)">
                                      <p:cBhvr>
                                        <p:cTn id="51" dur="500"/>
                                        <p:tgtEl>
                                          <p:spTgt spid="141331"/>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41332">
                                            <p:txEl>
                                              <p:pRg st="0" end="0"/>
                                            </p:txEl>
                                          </p:spTgt>
                                        </p:tgtEl>
                                        <p:attrNameLst>
                                          <p:attrName>style.visibility</p:attrName>
                                        </p:attrNameLst>
                                      </p:cBhvr>
                                      <p:to>
                                        <p:strVal val="visible"/>
                                      </p:to>
                                    </p:set>
                                    <p:animEffect transition="in" filter="barn(outVertical)">
                                      <p:cBhvr>
                                        <p:cTn id="55" dur="500"/>
                                        <p:tgtEl>
                                          <p:spTgt spid="141332">
                                            <p:txEl>
                                              <p:pRg st="0" end="0"/>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41335"/>
                                        </p:tgtEl>
                                        <p:attrNameLst>
                                          <p:attrName>style.visibility</p:attrName>
                                        </p:attrNameLst>
                                      </p:cBhvr>
                                      <p:to>
                                        <p:strVal val="visible"/>
                                      </p:to>
                                    </p:set>
                                    <p:animEffect transition="in" filter="wipe(left)">
                                      <p:cBhvr>
                                        <p:cTn id="59" dur="500"/>
                                        <p:tgtEl>
                                          <p:spTgt spid="141335"/>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41336">
                                            <p:txEl>
                                              <p:pRg st="0" end="0"/>
                                            </p:txEl>
                                          </p:spTgt>
                                        </p:tgtEl>
                                        <p:attrNameLst>
                                          <p:attrName>style.visibility</p:attrName>
                                        </p:attrNameLst>
                                      </p:cBhvr>
                                      <p:to>
                                        <p:strVal val="visible"/>
                                      </p:to>
                                    </p:set>
                                    <p:animEffect transition="in" filter="barn(outVertical)">
                                      <p:cBhvr>
                                        <p:cTn id="63" dur="500"/>
                                        <p:tgtEl>
                                          <p:spTgt spid="1413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4" grpId="0" build="p"/>
      <p:bldP spid="141316" grpId="0" animBg="1"/>
      <p:bldP spid="141317" grpId="0" build="p" advAuto="1000"/>
      <p:bldP spid="141321" grpId="0" animBg="1"/>
      <p:bldP spid="141322" grpId="0" build="p" advAuto="1000"/>
      <p:bldP spid="141326" grpId="0" animBg="1"/>
      <p:bldP spid="141327" grpId="0" build="p" advAuto="1000"/>
      <p:bldP spid="141331" grpId="0" animBg="1"/>
      <p:bldP spid="141332" grpId="0" build="p" advAuto="1000"/>
      <p:bldP spid="141335" grpId="0" animBg="1"/>
      <p:bldP spid="141336" grpId="0" build="p" advAuto="100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30"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593CA7E5-4D49-4855-81C2-43F3ABBF8A92}"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37</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2338" name="Text Box 2"/>
          <p:cNvSpPr txBox="1"/>
          <p:nvPr/>
        </p:nvSpPr>
        <p:spPr>
          <a:xfrm>
            <a:off x="4822825" y="5911850"/>
            <a:ext cx="43211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99"/>
                </a:solidFill>
              </a:rPr>
              <a:t>从计算机系统组成角度划分的一种层次结构模型</a:t>
            </a:r>
          </a:p>
        </p:txBody>
      </p:sp>
      <p:sp>
        <p:nvSpPr>
          <p:cNvPr id="142339" name="Line 3"/>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42340" name="Rectangle 4"/>
          <p:cNvSpPr/>
          <p:nvPr/>
        </p:nvSpPr>
        <p:spPr>
          <a:xfrm>
            <a:off x="5399088" y="693738"/>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2341" name="Text Box 5"/>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面向问题语言层</a:t>
            </a:r>
          </a:p>
        </p:txBody>
      </p:sp>
      <p:sp>
        <p:nvSpPr>
          <p:cNvPr id="54280" name="Text Box 6"/>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5</a:t>
            </a:r>
            <a:r>
              <a:rPr lang="zh-CN" altLang="en-US" sz="2400" b="1" dirty="0">
                <a:solidFill>
                  <a:srgbClr val="99FFCC"/>
                </a:solidFill>
              </a:rPr>
              <a:t>层</a:t>
            </a:r>
          </a:p>
        </p:txBody>
      </p:sp>
      <p:sp>
        <p:nvSpPr>
          <p:cNvPr id="54281" name="Text Box 7"/>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编译器</a:t>
            </a:r>
            <a:r>
              <a:rPr lang="en-US" altLang="zh-CN" sz="2000" b="1" dirty="0">
                <a:solidFill>
                  <a:srgbClr val="FFCCCC"/>
                </a:solidFill>
              </a:rPr>
              <a:t>)</a:t>
            </a:r>
          </a:p>
        </p:txBody>
      </p:sp>
      <p:sp>
        <p:nvSpPr>
          <p:cNvPr id="142344" name="Line 8"/>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42345" name="Rectangle 9"/>
          <p:cNvSpPr/>
          <p:nvPr/>
        </p:nvSpPr>
        <p:spPr>
          <a:xfrm>
            <a:off x="5399088" y="1774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2346" name="Text Box 10"/>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汇编语言层</a:t>
            </a:r>
          </a:p>
        </p:txBody>
      </p:sp>
      <p:sp>
        <p:nvSpPr>
          <p:cNvPr id="54285" name="Text Box 11"/>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4</a:t>
            </a:r>
            <a:r>
              <a:rPr lang="zh-CN" altLang="en-US" sz="2400" b="1" dirty="0">
                <a:solidFill>
                  <a:srgbClr val="99FFCC"/>
                </a:solidFill>
              </a:rPr>
              <a:t>层</a:t>
            </a:r>
          </a:p>
        </p:txBody>
      </p:sp>
      <p:sp>
        <p:nvSpPr>
          <p:cNvPr id="54286" name="Text Box 12"/>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汇编器</a:t>
            </a:r>
            <a:r>
              <a:rPr lang="en-US" altLang="zh-CN" sz="2000" b="1" dirty="0">
                <a:solidFill>
                  <a:srgbClr val="FFCCCC"/>
                </a:solidFill>
              </a:rPr>
              <a:t>)</a:t>
            </a:r>
          </a:p>
        </p:txBody>
      </p:sp>
      <p:sp>
        <p:nvSpPr>
          <p:cNvPr id="142349" name="Line 13"/>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42350" name="Rectangle 14"/>
          <p:cNvSpPr/>
          <p:nvPr/>
        </p:nvSpPr>
        <p:spPr>
          <a:xfrm>
            <a:off x="5399088" y="28543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2351" name="Text Box 15"/>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操作系统层</a:t>
            </a:r>
          </a:p>
        </p:txBody>
      </p:sp>
      <p:sp>
        <p:nvSpPr>
          <p:cNvPr id="54290" name="Text Box 16"/>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3</a:t>
            </a:r>
            <a:r>
              <a:rPr lang="zh-CN" altLang="en-US" sz="2400" b="1" dirty="0">
                <a:solidFill>
                  <a:srgbClr val="99FFCC"/>
                </a:solidFill>
              </a:rPr>
              <a:t>层</a:t>
            </a:r>
          </a:p>
        </p:txBody>
      </p:sp>
      <p:sp>
        <p:nvSpPr>
          <p:cNvPr id="54291" name="Text Box 17"/>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部分解释</a:t>
            </a:r>
            <a:r>
              <a:rPr lang="en-US" altLang="zh-CN" sz="2000" b="1" dirty="0">
                <a:solidFill>
                  <a:srgbClr val="FFCCCC"/>
                </a:solidFill>
              </a:rPr>
              <a:t>(</a:t>
            </a:r>
            <a:r>
              <a:rPr lang="zh-CN" altLang="en-US" sz="2000" b="1" dirty="0">
                <a:solidFill>
                  <a:srgbClr val="FFCCCC"/>
                </a:solidFill>
              </a:rPr>
              <a:t>操作系统</a:t>
            </a:r>
            <a:r>
              <a:rPr lang="en-US" altLang="zh-CN" sz="2000" b="1" dirty="0">
                <a:solidFill>
                  <a:srgbClr val="FFCCCC"/>
                </a:solidFill>
              </a:rPr>
              <a:t>)</a:t>
            </a:r>
          </a:p>
        </p:txBody>
      </p:sp>
      <p:sp>
        <p:nvSpPr>
          <p:cNvPr id="142354" name="Line 18"/>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42355" name="Rectangle 19"/>
          <p:cNvSpPr/>
          <p:nvPr/>
        </p:nvSpPr>
        <p:spPr>
          <a:xfrm>
            <a:off x="5399088" y="3933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2356" name="Text Box 20"/>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指令系统层</a:t>
            </a:r>
          </a:p>
        </p:txBody>
      </p:sp>
      <p:sp>
        <p:nvSpPr>
          <p:cNvPr id="54295" name="Text Box 21"/>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2</a:t>
            </a:r>
            <a:r>
              <a:rPr lang="zh-CN" altLang="en-US" sz="2400" b="1" dirty="0">
                <a:solidFill>
                  <a:srgbClr val="99FFCC"/>
                </a:solidFill>
              </a:rPr>
              <a:t>层</a:t>
            </a:r>
          </a:p>
        </p:txBody>
      </p:sp>
      <p:sp>
        <p:nvSpPr>
          <p:cNvPr id="54296" name="Text Box 22"/>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直接执行</a:t>
            </a:r>
            <a:r>
              <a:rPr lang="en-US" altLang="zh-CN" sz="2000" b="1" dirty="0">
                <a:solidFill>
                  <a:srgbClr val="FFCCCC"/>
                </a:solidFill>
              </a:rPr>
              <a:t>/</a:t>
            </a:r>
            <a:r>
              <a:rPr lang="zh-CN" altLang="en-US" sz="2000" b="1" dirty="0">
                <a:solidFill>
                  <a:srgbClr val="FFCCCC"/>
                </a:solidFill>
              </a:rPr>
              <a:t>解释</a:t>
            </a:r>
            <a:r>
              <a:rPr lang="en-US" altLang="zh-CN" sz="2000" b="1" dirty="0">
                <a:solidFill>
                  <a:srgbClr val="FFCCCC"/>
                </a:solidFill>
              </a:rPr>
              <a:t>(</a:t>
            </a:r>
            <a:r>
              <a:rPr lang="zh-CN" altLang="en-US" sz="2000" b="1" dirty="0">
                <a:solidFill>
                  <a:srgbClr val="FFCCCC"/>
                </a:solidFill>
              </a:rPr>
              <a:t>微程序</a:t>
            </a:r>
            <a:r>
              <a:rPr lang="en-US" altLang="zh-CN" sz="2000" b="1" dirty="0">
                <a:solidFill>
                  <a:srgbClr val="FFCCCC"/>
                </a:solidFill>
              </a:rPr>
              <a:t>)</a:t>
            </a:r>
          </a:p>
        </p:txBody>
      </p:sp>
      <p:sp>
        <p:nvSpPr>
          <p:cNvPr id="142359" name="Rectangle 23"/>
          <p:cNvSpPr/>
          <p:nvPr/>
        </p:nvSpPr>
        <p:spPr>
          <a:xfrm>
            <a:off x="5399088" y="5014913"/>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2360" name="Text Box 24"/>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微体系结构层</a:t>
            </a:r>
          </a:p>
        </p:txBody>
      </p:sp>
      <p:sp>
        <p:nvSpPr>
          <p:cNvPr id="54299" name="Text Box 25"/>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1</a:t>
            </a:r>
            <a:r>
              <a:rPr lang="zh-CN" altLang="en-US" sz="2400" b="1" dirty="0">
                <a:solidFill>
                  <a:srgbClr val="99FFCC"/>
                </a:solidFill>
              </a:rPr>
              <a:t>层</a:t>
            </a:r>
          </a:p>
        </p:txBody>
      </p:sp>
      <p:sp>
        <p:nvSpPr>
          <p:cNvPr id="54300" name="Text Box 26"/>
          <p:cNvSpPr txBox="1"/>
          <p:nvPr/>
        </p:nvSpPr>
        <p:spPr>
          <a:xfrm>
            <a:off x="250825" y="620713"/>
            <a:ext cx="3313113"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rPr>
              <a:t>2</a:t>
            </a:r>
            <a:r>
              <a:rPr lang="zh-CN" altLang="en-US" b="1" dirty="0">
                <a:solidFill>
                  <a:srgbClr val="FFFF99"/>
                </a:solidFill>
              </a:rPr>
              <a:t>、指令系统层</a:t>
            </a:r>
          </a:p>
        </p:txBody>
      </p:sp>
      <p:sp>
        <p:nvSpPr>
          <p:cNvPr id="54301" name="Text Box 27"/>
          <p:cNvSpPr txBox="1"/>
          <p:nvPr/>
        </p:nvSpPr>
        <p:spPr>
          <a:xfrm>
            <a:off x="395288" y="1628775"/>
            <a:ext cx="3455987" cy="5003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FFFF99"/>
                </a:solidFill>
              </a:rPr>
              <a:t>    </a:t>
            </a:r>
            <a:r>
              <a:rPr lang="zh-CN" altLang="en-US" sz="2800" b="1" dirty="0">
                <a:solidFill>
                  <a:srgbClr val="FFFF99"/>
                </a:solidFill>
              </a:rPr>
              <a:t>指令系统层及上层都是抽象层次。指令系统层定义了硬件与编译器的接口。</a:t>
            </a:r>
          </a:p>
          <a:p>
            <a:pPr marL="0" lvl="0" indent="0">
              <a:spcBef>
                <a:spcPct val="50000"/>
              </a:spcBef>
              <a:buNone/>
            </a:pPr>
            <a:r>
              <a:rPr lang="zh-CN" altLang="en-US" sz="2800" b="1" dirty="0">
                <a:solidFill>
                  <a:srgbClr val="FFFF99"/>
                </a:solidFill>
              </a:rPr>
              <a:t>    一方面，指令系统规定了由硬件实现的各种指令功能；另一方面，各种源程序必须通过编译器或解释器转换为硬件能识别与执行的指令序列。</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8">
                                            <p:txEl>
                                              <p:pRg st="0" end="0"/>
                                            </p:txEl>
                                          </p:spTgt>
                                        </p:tgtEl>
                                        <p:attrNameLst>
                                          <p:attrName>style.visibility</p:attrName>
                                        </p:attrNameLst>
                                      </p:cBhvr>
                                      <p:to>
                                        <p:strVal val="visible"/>
                                      </p:to>
                                    </p:set>
                                    <p:animEffect transition="in" filter="wipe(left)">
                                      <p:cBhvr>
                                        <p:cTn id="7" dur="500"/>
                                        <p:tgtEl>
                                          <p:spTgt spid="142338">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2339"/>
                                        </p:tgtEl>
                                        <p:attrNameLst>
                                          <p:attrName>style.visibility</p:attrName>
                                        </p:attrNameLst>
                                      </p:cBhvr>
                                      <p:to>
                                        <p:strVal val="visible"/>
                                      </p:to>
                                    </p:set>
                                    <p:animEffect transition="in" filter="wipe(up)">
                                      <p:cBhvr>
                                        <p:cTn id="11" dur="500"/>
                                        <p:tgtEl>
                                          <p:spTgt spid="142339"/>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42340"/>
                                        </p:tgtEl>
                                        <p:attrNameLst>
                                          <p:attrName>style.visibility</p:attrName>
                                        </p:attrNameLst>
                                      </p:cBhvr>
                                      <p:to>
                                        <p:strVal val="visible"/>
                                      </p:to>
                                    </p:set>
                                    <p:animEffect transition="in" filter="wipe(left)">
                                      <p:cBhvr>
                                        <p:cTn id="15" dur="500"/>
                                        <p:tgtEl>
                                          <p:spTgt spid="142340"/>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42341">
                                            <p:txEl>
                                              <p:pRg st="0" end="0"/>
                                            </p:txEl>
                                          </p:spTgt>
                                        </p:tgtEl>
                                        <p:attrNameLst>
                                          <p:attrName>style.visibility</p:attrName>
                                        </p:attrNameLst>
                                      </p:cBhvr>
                                      <p:to>
                                        <p:strVal val="visible"/>
                                      </p:to>
                                    </p:set>
                                    <p:animEffect transition="in" filter="barn(outVertical)">
                                      <p:cBhvr>
                                        <p:cTn id="19" dur="500"/>
                                        <p:tgtEl>
                                          <p:spTgt spid="142341">
                                            <p:txEl>
                                              <p:pRg st="0" end="0"/>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42344"/>
                                        </p:tgtEl>
                                        <p:attrNameLst>
                                          <p:attrName>style.visibility</p:attrName>
                                        </p:attrNameLst>
                                      </p:cBhvr>
                                      <p:to>
                                        <p:strVal val="visible"/>
                                      </p:to>
                                    </p:set>
                                    <p:animEffect transition="in" filter="wipe(up)">
                                      <p:cBhvr>
                                        <p:cTn id="23" dur="500"/>
                                        <p:tgtEl>
                                          <p:spTgt spid="142344"/>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42345"/>
                                        </p:tgtEl>
                                        <p:attrNameLst>
                                          <p:attrName>style.visibility</p:attrName>
                                        </p:attrNameLst>
                                      </p:cBhvr>
                                      <p:to>
                                        <p:strVal val="visible"/>
                                      </p:to>
                                    </p:set>
                                    <p:animEffect transition="in" filter="wipe(left)">
                                      <p:cBhvr>
                                        <p:cTn id="27" dur="500"/>
                                        <p:tgtEl>
                                          <p:spTgt spid="142345"/>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42346">
                                            <p:txEl>
                                              <p:pRg st="0" end="0"/>
                                            </p:txEl>
                                          </p:spTgt>
                                        </p:tgtEl>
                                        <p:attrNameLst>
                                          <p:attrName>style.visibility</p:attrName>
                                        </p:attrNameLst>
                                      </p:cBhvr>
                                      <p:to>
                                        <p:strVal val="visible"/>
                                      </p:to>
                                    </p:set>
                                    <p:animEffect transition="in" filter="barn(outVertical)">
                                      <p:cBhvr>
                                        <p:cTn id="31" dur="500"/>
                                        <p:tgtEl>
                                          <p:spTgt spid="142346">
                                            <p:txEl>
                                              <p:pRg st="0" end="0"/>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42349"/>
                                        </p:tgtEl>
                                        <p:attrNameLst>
                                          <p:attrName>style.visibility</p:attrName>
                                        </p:attrNameLst>
                                      </p:cBhvr>
                                      <p:to>
                                        <p:strVal val="visible"/>
                                      </p:to>
                                    </p:set>
                                    <p:animEffect transition="in" filter="wipe(up)">
                                      <p:cBhvr>
                                        <p:cTn id="35" dur="500"/>
                                        <p:tgtEl>
                                          <p:spTgt spid="142349"/>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42350"/>
                                        </p:tgtEl>
                                        <p:attrNameLst>
                                          <p:attrName>style.visibility</p:attrName>
                                        </p:attrNameLst>
                                      </p:cBhvr>
                                      <p:to>
                                        <p:strVal val="visible"/>
                                      </p:to>
                                    </p:set>
                                    <p:animEffect transition="in" filter="wipe(left)">
                                      <p:cBhvr>
                                        <p:cTn id="39" dur="500"/>
                                        <p:tgtEl>
                                          <p:spTgt spid="142350"/>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42351">
                                            <p:txEl>
                                              <p:pRg st="0" end="0"/>
                                            </p:txEl>
                                          </p:spTgt>
                                        </p:tgtEl>
                                        <p:attrNameLst>
                                          <p:attrName>style.visibility</p:attrName>
                                        </p:attrNameLst>
                                      </p:cBhvr>
                                      <p:to>
                                        <p:strVal val="visible"/>
                                      </p:to>
                                    </p:set>
                                    <p:animEffect transition="in" filter="barn(outVertical)">
                                      <p:cBhvr>
                                        <p:cTn id="43" dur="500"/>
                                        <p:tgtEl>
                                          <p:spTgt spid="142351">
                                            <p:txEl>
                                              <p:pRg st="0" end="0"/>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42354"/>
                                        </p:tgtEl>
                                        <p:attrNameLst>
                                          <p:attrName>style.visibility</p:attrName>
                                        </p:attrNameLst>
                                      </p:cBhvr>
                                      <p:to>
                                        <p:strVal val="visible"/>
                                      </p:to>
                                    </p:set>
                                    <p:animEffect transition="in" filter="wipe(up)">
                                      <p:cBhvr>
                                        <p:cTn id="47" dur="500"/>
                                        <p:tgtEl>
                                          <p:spTgt spid="142354"/>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42355"/>
                                        </p:tgtEl>
                                        <p:attrNameLst>
                                          <p:attrName>style.visibility</p:attrName>
                                        </p:attrNameLst>
                                      </p:cBhvr>
                                      <p:to>
                                        <p:strVal val="visible"/>
                                      </p:to>
                                    </p:set>
                                    <p:animEffect transition="in" filter="wipe(left)">
                                      <p:cBhvr>
                                        <p:cTn id="51" dur="500"/>
                                        <p:tgtEl>
                                          <p:spTgt spid="142355"/>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42356">
                                            <p:txEl>
                                              <p:pRg st="0" end="0"/>
                                            </p:txEl>
                                          </p:spTgt>
                                        </p:tgtEl>
                                        <p:attrNameLst>
                                          <p:attrName>style.visibility</p:attrName>
                                        </p:attrNameLst>
                                      </p:cBhvr>
                                      <p:to>
                                        <p:strVal val="visible"/>
                                      </p:to>
                                    </p:set>
                                    <p:animEffect transition="in" filter="barn(outVertical)">
                                      <p:cBhvr>
                                        <p:cTn id="55" dur="500"/>
                                        <p:tgtEl>
                                          <p:spTgt spid="142356">
                                            <p:txEl>
                                              <p:pRg st="0" end="0"/>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42359"/>
                                        </p:tgtEl>
                                        <p:attrNameLst>
                                          <p:attrName>style.visibility</p:attrName>
                                        </p:attrNameLst>
                                      </p:cBhvr>
                                      <p:to>
                                        <p:strVal val="visible"/>
                                      </p:to>
                                    </p:set>
                                    <p:animEffect transition="in" filter="wipe(left)">
                                      <p:cBhvr>
                                        <p:cTn id="59" dur="500"/>
                                        <p:tgtEl>
                                          <p:spTgt spid="142359"/>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42360">
                                            <p:txEl>
                                              <p:pRg st="0" end="0"/>
                                            </p:txEl>
                                          </p:spTgt>
                                        </p:tgtEl>
                                        <p:attrNameLst>
                                          <p:attrName>style.visibility</p:attrName>
                                        </p:attrNameLst>
                                      </p:cBhvr>
                                      <p:to>
                                        <p:strVal val="visible"/>
                                      </p:to>
                                    </p:set>
                                    <p:animEffect transition="in" filter="barn(outVertical)">
                                      <p:cBhvr>
                                        <p:cTn id="63" dur="500"/>
                                        <p:tgtEl>
                                          <p:spTgt spid="1423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build="p"/>
      <p:bldP spid="142340" grpId="0" animBg="1"/>
      <p:bldP spid="142341" grpId="0" build="p" advAuto="1000"/>
      <p:bldP spid="142345" grpId="0" animBg="1"/>
      <p:bldP spid="142346" grpId="0" build="p" advAuto="1000"/>
      <p:bldP spid="142350" grpId="0" animBg="1"/>
      <p:bldP spid="142351" grpId="0" build="p" advAuto="1000"/>
      <p:bldP spid="142355" grpId="0" animBg="1"/>
      <p:bldP spid="142356" grpId="0" build="p" advAuto="1000"/>
      <p:bldP spid="142359" grpId="0" animBg="1"/>
      <p:bldP spid="142360" grpId="0" build="p" advAuto="100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30"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B7CAB66-7225-4EB4-AA6D-4C705B4849BB}"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38</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3362" name="Text Box 2"/>
          <p:cNvSpPr txBox="1"/>
          <p:nvPr/>
        </p:nvSpPr>
        <p:spPr>
          <a:xfrm>
            <a:off x="4822825" y="5911850"/>
            <a:ext cx="43211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99"/>
                </a:solidFill>
              </a:rPr>
              <a:t>从计算机系统组成角度划分的一种层次结构模型</a:t>
            </a:r>
          </a:p>
        </p:txBody>
      </p:sp>
      <p:sp>
        <p:nvSpPr>
          <p:cNvPr id="143363" name="Line 3"/>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43364" name="Rectangle 4"/>
          <p:cNvSpPr/>
          <p:nvPr/>
        </p:nvSpPr>
        <p:spPr>
          <a:xfrm>
            <a:off x="5399088" y="693738"/>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3365" name="Text Box 5"/>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面向问题语言层</a:t>
            </a:r>
          </a:p>
        </p:txBody>
      </p:sp>
      <p:sp>
        <p:nvSpPr>
          <p:cNvPr id="55304" name="Text Box 6"/>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5</a:t>
            </a:r>
            <a:r>
              <a:rPr lang="zh-CN" altLang="en-US" sz="2400" b="1" dirty="0">
                <a:solidFill>
                  <a:srgbClr val="99FFCC"/>
                </a:solidFill>
              </a:rPr>
              <a:t>层</a:t>
            </a:r>
          </a:p>
        </p:txBody>
      </p:sp>
      <p:sp>
        <p:nvSpPr>
          <p:cNvPr id="55305" name="Text Box 7"/>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编译器</a:t>
            </a:r>
            <a:r>
              <a:rPr lang="en-US" altLang="zh-CN" sz="2000" b="1" dirty="0">
                <a:solidFill>
                  <a:srgbClr val="FFCCCC"/>
                </a:solidFill>
              </a:rPr>
              <a:t>)</a:t>
            </a:r>
          </a:p>
        </p:txBody>
      </p:sp>
      <p:sp>
        <p:nvSpPr>
          <p:cNvPr id="143368" name="Line 8"/>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43369" name="Rectangle 9"/>
          <p:cNvSpPr/>
          <p:nvPr/>
        </p:nvSpPr>
        <p:spPr>
          <a:xfrm>
            <a:off x="5399088" y="1774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3370" name="Text Box 10"/>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汇编语言层</a:t>
            </a:r>
          </a:p>
        </p:txBody>
      </p:sp>
      <p:sp>
        <p:nvSpPr>
          <p:cNvPr id="55309" name="Text Box 11"/>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4</a:t>
            </a:r>
            <a:r>
              <a:rPr lang="zh-CN" altLang="en-US" sz="2400" b="1" dirty="0">
                <a:solidFill>
                  <a:srgbClr val="99FFCC"/>
                </a:solidFill>
              </a:rPr>
              <a:t>层</a:t>
            </a:r>
          </a:p>
        </p:txBody>
      </p:sp>
      <p:sp>
        <p:nvSpPr>
          <p:cNvPr id="55310" name="Text Box 12"/>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汇编器</a:t>
            </a:r>
            <a:r>
              <a:rPr lang="en-US" altLang="zh-CN" sz="2000" b="1" dirty="0">
                <a:solidFill>
                  <a:srgbClr val="FFCCCC"/>
                </a:solidFill>
              </a:rPr>
              <a:t>)</a:t>
            </a:r>
          </a:p>
        </p:txBody>
      </p:sp>
      <p:sp>
        <p:nvSpPr>
          <p:cNvPr id="143373" name="Line 13"/>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43374" name="Rectangle 14"/>
          <p:cNvSpPr/>
          <p:nvPr/>
        </p:nvSpPr>
        <p:spPr>
          <a:xfrm>
            <a:off x="5399088" y="28543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3375" name="Text Box 15"/>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操作系统层</a:t>
            </a:r>
          </a:p>
        </p:txBody>
      </p:sp>
      <p:sp>
        <p:nvSpPr>
          <p:cNvPr id="55314" name="Text Box 16"/>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3</a:t>
            </a:r>
            <a:r>
              <a:rPr lang="zh-CN" altLang="en-US" sz="2400" b="1" dirty="0">
                <a:solidFill>
                  <a:srgbClr val="99FFCC"/>
                </a:solidFill>
              </a:rPr>
              <a:t>层</a:t>
            </a:r>
          </a:p>
        </p:txBody>
      </p:sp>
      <p:sp>
        <p:nvSpPr>
          <p:cNvPr id="55315" name="Text Box 17"/>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部分解释</a:t>
            </a:r>
            <a:r>
              <a:rPr lang="en-US" altLang="zh-CN" sz="2000" b="1" dirty="0">
                <a:solidFill>
                  <a:srgbClr val="FFCCCC"/>
                </a:solidFill>
              </a:rPr>
              <a:t>(</a:t>
            </a:r>
            <a:r>
              <a:rPr lang="zh-CN" altLang="en-US" sz="2000" b="1" dirty="0">
                <a:solidFill>
                  <a:srgbClr val="FFCCCC"/>
                </a:solidFill>
              </a:rPr>
              <a:t>操作系统</a:t>
            </a:r>
            <a:r>
              <a:rPr lang="en-US" altLang="zh-CN" sz="2000" b="1" dirty="0">
                <a:solidFill>
                  <a:srgbClr val="FFCCCC"/>
                </a:solidFill>
              </a:rPr>
              <a:t>)</a:t>
            </a:r>
          </a:p>
        </p:txBody>
      </p:sp>
      <p:sp>
        <p:nvSpPr>
          <p:cNvPr id="143378" name="Line 18"/>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43379" name="Rectangle 19"/>
          <p:cNvSpPr/>
          <p:nvPr/>
        </p:nvSpPr>
        <p:spPr>
          <a:xfrm>
            <a:off x="5399088" y="3933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3380" name="Text Box 20"/>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指令系统层</a:t>
            </a:r>
          </a:p>
        </p:txBody>
      </p:sp>
      <p:sp>
        <p:nvSpPr>
          <p:cNvPr id="55319" name="Text Box 21"/>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2</a:t>
            </a:r>
            <a:r>
              <a:rPr lang="zh-CN" altLang="en-US" sz="2400" b="1" dirty="0">
                <a:solidFill>
                  <a:srgbClr val="99FFCC"/>
                </a:solidFill>
              </a:rPr>
              <a:t>层</a:t>
            </a:r>
          </a:p>
        </p:txBody>
      </p:sp>
      <p:sp>
        <p:nvSpPr>
          <p:cNvPr id="55320" name="Text Box 22"/>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直接执行</a:t>
            </a:r>
            <a:r>
              <a:rPr lang="en-US" altLang="zh-CN" sz="2000" b="1" dirty="0">
                <a:solidFill>
                  <a:srgbClr val="FFCCCC"/>
                </a:solidFill>
              </a:rPr>
              <a:t>/</a:t>
            </a:r>
            <a:r>
              <a:rPr lang="zh-CN" altLang="en-US" sz="2000" b="1" dirty="0">
                <a:solidFill>
                  <a:srgbClr val="FFCCCC"/>
                </a:solidFill>
              </a:rPr>
              <a:t>解释</a:t>
            </a:r>
            <a:r>
              <a:rPr lang="en-US" altLang="zh-CN" sz="2000" b="1" dirty="0">
                <a:solidFill>
                  <a:srgbClr val="FFCCCC"/>
                </a:solidFill>
              </a:rPr>
              <a:t>(</a:t>
            </a:r>
            <a:r>
              <a:rPr lang="zh-CN" altLang="en-US" sz="2000" b="1" dirty="0">
                <a:solidFill>
                  <a:srgbClr val="FFCCCC"/>
                </a:solidFill>
              </a:rPr>
              <a:t>微程序</a:t>
            </a:r>
            <a:r>
              <a:rPr lang="en-US" altLang="zh-CN" sz="2000" b="1" dirty="0">
                <a:solidFill>
                  <a:srgbClr val="FFCCCC"/>
                </a:solidFill>
              </a:rPr>
              <a:t>)</a:t>
            </a:r>
          </a:p>
        </p:txBody>
      </p:sp>
      <p:sp>
        <p:nvSpPr>
          <p:cNvPr id="143383" name="Rectangle 23"/>
          <p:cNvSpPr/>
          <p:nvPr/>
        </p:nvSpPr>
        <p:spPr>
          <a:xfrm>
            <a:off x="5399088" y="5014913"/>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3384" name="Text Box 24"/>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微体系结构层</a:t>
            </a:r>
          </a:p>
        </p:txBody>
      </p:sp>
      <p:sp>
        <p:nvSpPr>
          <p:cNvPr id="55323" name="Text Box 25"/>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1</a:t>
            </a:r>
            <a:r>
              <a:rPr lang="zh-CN" altLang="en-US" sz="2400" b="1" dirty="0">
                <a:solidFill>
                  <a:srgbClr val="99FFCC"/>
                </a:solidFill>
              </a:rPr>
              <a:t>层</a:t>
            </a:r>
          </a:p>
        </p:txBody>
      </p:sp>
      <p:sp>
        <p:nvSpPr>
          <p:cNvPr id="55324" name="Text Box 26"/>
          <p:cNvSpPr txBox="1"/>
          <p:nvPr/>
        </p:nvSpPr>
        <p:spPr>
          <a:xfrm>
            <a:off x="250825" y="620713"/>
            <a:ext cx="3313113"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rPr>
              <a:t>3</a:t>
            </a:r>
            <a:r>
              <a:rPr lang="zh-CN" altLang="en-US" b="1" dirty="0">
                <a:solidFill>
                  <a:srgbClr val="FFFF99"/>
                </a:solidFill>
              </a:rPr>
              <a:t>、操作系统层</a:t>
            </a:r>
          </a:p>
        </p:txBody>
      </p:sp>
      <p:sp>
        <p:nvSpPr>
          <p:cNvPr id="55325" name="Text Box 27"/>
          <p:cNvSpPr txBox="1"/>
          <p:nvPr/>
        </p:nvSpPr>
        <p:spPr>
          <a:xfrm>
            <a:off x="323850" y="1557338"/>
            <a:ext cx="3887788" cy="457676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FFFF99"/>
                </a:solidFill>
              </a:rPr>
              <a:t>    </a:t>
            </a:r>
            <a:r>
              <a:rPr lang="zh-CN" altLang="en-US" sz="2800" b="1" dirty="0">
                <a:solidFill>
                  <a:srgbClr val="FFFF99"/>
                </a:solidFill>
              </a:rPr>
              <a:t>从系统程序员的观点来看，操作系统层指令集包括指令系统层的指令和新增的指令。</a:t>
            </a:r>
          </a:p>
          <a:p>
            <a:pPr marL="0" lvl="0" indent="0">
              <a:spcBef>
                <a:spcPct val="50000"/>
              </a:spcBef>
              <a:buNone/>
            </a:pPr>
            <a:r>
              <a:rPr lang="zh-CN" altLang="en-US" sz="2800" b="1" dirty="0">
                <a:solidFill>
                  <a:srgbClr val="FFFF99"/>
                </a:solidFill>
              </a:rPr>
              <a:t>    这些新指令称为系统调用。它们由操作系统解释，该层的其余指令</a:t>
            </a:r>
            <a:r>
              <a:rPr lang="en-US" altLang="zh-CN" sz="2800" b="1" dirty="0">
                <a:solidFill>
                  <a:srgbClr val="FFFF99"/>
                </a:solidFill>
              </a:rPr>
              <a:t>(</a:t>
            </a:r>
            <a:r>
              <a:rPr lang="zh-CN" altLang="en-US" sz="2800" b="1" dirty="0">
                <a:solidFill>
                  <a:srgbClr val="FFFF99"/>
                </a:solidFill>
              </a:rPr>
              <a:t>即与第</a:t>
            </a:r>
            <a:r>
              <a:rPr lang="en-US" altLang="zh-CN" sz="2800" b="1" dirty="0">
                <a:solidFill>
                  <a:srgbClr val="FFFF99"/>
                </a:solidFill>
              </a:rPr>
              <a:t>2</a:t>
            </a:r>
            <a:r>
              <a:rPr lang="zh-CN" altLang="en-US" sz="2800" b="1" dirty="0">
                <a:solidFill>
                  <a:srgbClr val="FFFF99"/>
                </a:solidFill>
              </a:rPr>
              <a:t>层指令相同的指令</a:t>
            </a:r>
            <a:r>
              <a:rPr lang="en-US" altLang="zh-CN" sz="2800" b="1" dirty="0">
                <a:solidFill>
                  <a:srgbClr val="FFFF99"/>
                </a:solidFill>
              </a:rPr>
              <a:t>)</a:t>
            </a:r>
            <a:r>
              <a:rPr lang="zh-CN" altLang="en-US" sz="2800" b="1" dirty="0">
                <a:solidFill>
                  <a:srgbClr val="FFFF99"/>
                </a:solidFill>
              </a:rPr>
              <a:t>由微体系结构层执行。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62">
                                            <p:txEl>
                                              <p:pRg st="0" end="0"/>
                                            </p:txEl>
                                          </p:spTgt>
                                        </p:tgtEl>
                                        <p:attrNameLst>
                                          <p:attrName>style.visibility</p:attrName>
                                        </p:attrNameLst>
                                      </p:cBhvr>
                                      <p:to>
                                        <p:strVal val="visible"/>
                                      </p:to>
                                    </p:set>
                                    <p:animEffect transition="in" filter="wipe(left)">
                                      <p:cBhvr>
                                        <p:cTn id="7" dur="500"/>
                                        <p:tgtEl>
                                          <p:spTgt spid="143362">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3363"/>
                                        </p:tgtEl>
                                        <p:attrNameLst>
                                          <p:attrName>style.visibility</p:attrName>
                                        </p:attrNameLst>
                                      </p:cBhvr>
                                      <p:to>
                                        <p:strVal val="visible"/>
                                      </p:to>
                                    </p:set>
                                    <p:animEffect transition="in" filter="wipe(up)">
                                      <p:cBhvr>
                                        <p:cTn id="11" dur="500"/>
                                        <p:tgtEl>
                                          <p:spTgt spid="143363"/>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43364"/>
                                        </p:tgtEl>
                                        <p:attrNameLst>
                                          <p:attrName>style.visibility</p:attrName>
                                        </p:attrNameLst>
                                      </p:cBhvr>
                                      <p:to>
                                        <p:strVal val="visible"/>
                                      </p:to>
                                    </p:set>
                                    <p:animEffect transition="in" filter="wipe(left)">
                                      <p:cBhvr>
                                        <p:cTn id="15" dur="500"/>
                                        <p:tgtEl>
                                          <p:spTgt spid="143364"/>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43365">
                                            <p:txEl>
                                              <p:pRg st="0" end="0"/>
                                            </p:txEl>
                                          </p:spTgt>
                                        </p:tgtEl>
                                        <p:attrNameLst>
                                          <p:attrName>style.visibility</p:attrName>
                                        </p:attrNameLst>
                                      </p:cBhvr>
                                      <p:to>
                                        <p:strVal val="visible"/>
                                      </p:to>
                                    </p:set>
                                    <p:animEffect transition="in" filter="barn(outVertical)">
                                      <p:cBhvr>
                                        <p:cTn id="19" dur="500"/>
                                        <p:tgtEl>
                                          <p:spTgt spid="143365">
                                            <p:txEl>
                                              <p:pRg st="0" end="0"/>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43368"/>
                                        </p:tgtEl>
                                        <p:attrNameLst>
                                          <p:attrName>style.visibility</p:attrName>
                                        </p:attrNameLst>
                                      </p:cBhvr>
                                      <p:to>
                                        <p:strVal val="visible"/>
                                      </p:to>
                                    </p:set>
                                    <p:animEffect transition="in" filter="wipe(up)">
                                      <p:cBhvr>
                                        <p:cTn id="23" dur="500"/>
                                        <p:tgtEl>
                                          <p:spTgt spid="143368"/>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43369"/>
                                        </p:tgtEl>
                                        <p:attrNameLst>
                                          <p:attrName>style.visibility</p:attrName>
                                        </p:attrNameLst>
                                      </p:cBhvr>
                                      <p:to>
                                        <p:strVal val="visible"/>
                                      </p:to>
                                    </p:set>
                                    <p:animEffect transition="in" filter="wipe(left)">
                                      <p:cBhvr>
                                        <p:cTn id="27" dur="500"/>
                                        <p:tgtEl>
                                          <p:spTgt spid="143369"/>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43370">
                                            <p:txEl>
                                              <p:pRg st="0" end="0"/>
                                            </p:txEl>
                                          </p:spTgt>
                                        </p:tgtEl>
                                        <p:attrNameLst>
                                          <p:attrName>style.visibility</p:attrName>
                                        </p:attrNameLst>
                                      </p:cBhvr>
                                      <p:to>
                                        <p:strVal val="visible"/>
                                      </p:to>
                                    </p:set>
                                    <p:animEffect transition="in" filter="barn(outVertical)">
                                      <p:cBhvr>
                                        <p:cTn id="31" dur="500"/>
                                        <p:tgtEl>
                                          <p:spTgt spid="143370">
                                            <p:txEl>
                                              <p:pRg st="0" end="0"/>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43373"/>
                                        </p:tgtEl>
                                        <p:attrNameLst>
                                          <p:attrName>style.visibility</p:attrName>
                                        </p:attrNameLst>
                                      </p:cBhvr>
                                      <p:to>
                                        <p:strVal val="visible"/>
                                      </p:to>
                                    </p:set>
                                    <p:animEffect transition="in" filter="wipe(up)">
                                      <p:cBhvr>
                                        <p:cTn id="35" dur="500"/>
                                        <p:tgtEl>
                                          <p:spTgt spid="143373"/>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43374"/>
                                        </p:tgtEl>
                                        <p:attrNameLst>
                                          <p:attrName>style.visibility</p:attrName>
                                        </p:attrNameLst>
                                      </p:cBhvr>
                                      <p:to>
                                        <p:strVal val="visible"/>
                                      </p:to>
                                    </p:set>
                                    <p:animEffect transition="in" filter="wipe(left)">
                                      <p:cBhvr>
                                        <p:cTn id="39" dur="500"/>
                                        <p:tgtEl>
                                          <p:spTgt spid="143374"/>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43375">
                                            <p:txEl>
                                              <p:pRg st="0" end="0"/>
                                            </p:txEl>
                                          </p:spTgt>
                                        </p:tgtEl>
                                        <p:attrNameLst>
                                          <p:attrName>style.visibility</p:attrName>
                                        </p:attrNameLst>
                                      </p:cBhvr>
                                      <p:to>
                                        <p:strVal val="visible"/>
                                      </p:to>
                                    </p:set>
                                    <p:animEffect transition="in" filter="barn(outVertical)">
                                      <p:cBhvr>
                                        <p:cTn id="43" dur="500"/>
                                        <p:tgtEl>
                                          <p:spTgt spid="143375">
                                            <p:txEl>
                                              <p:pRg st="0" end="0"/>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43378"/>
                                        </p:tgtEl>
                                        <p:attrNameLst>
                                          <p:attrName>style.visibility</p:attrName>
                                        </p:attrNameLst>
                                      </p:cBhvr>
                                      <p:to>
                                        <p:strVal val="visible"/>
                                      </p:to>
                                    </p:set>
                                    <p:animEffect transition="in" filter="wipe(up)">
                                      <p:cBhvr>
                                        <p:cTn id="47" dur="500"/>
                                        <p:tgtEl>
                                          <p:spTgt spid="143378"/>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43379"/>
                                        </p:tgtEl>
                                        <p:attrNameLst>
                                          <p:attrName>style.visibility</p:attrName>
                                        </p:attrNameLst>
                                      </p:cBhvr>
                                      <p:to>
                                        <p:strVal val="visible"/>
                                      </p:to>
                                    </p:set>
                                    <p:animEffect transition="in" filter="wipe(left)">
                                      <p:cBhvr>
                                        <p:cTn id="51" dur="500"/>
                                        <p:tgtEl>
                                          <p:spTgt spid="143379"/>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43380">
                                            <p:txEl>
                                              <p:pRg st="0" end="0"/>
                                            </p:txEl>
                                          </p:spTgt>
                                        </p:tgtEl>
                                        <p:attrNameLst>
                                          <p:attrName>style.visibility</p:attrName>
                                        </p:attrNameLst>
                                      </p:cBhvr>
                                      <p:to>
                                        <p:strVal val="visible"/>
                                      </p:to>
                                    </p:set>
                                    <p:animEffect transition="in" filter="barn(outVertical)">
                                      <p:cBhvr>
                                        <p:cTn id="55" dur="500"/>
                                        <p:tgtEl>
                                          <p:spTgt spid="143380">
                                            <p:txEl>
                                              <p:pRg st="0" end="0"/>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43383"/>
                                        </p:tgtEl>
                                        <p:attrNameLst>
                                          <p:attrName>style.visibility</p:attrName>
                                        </p:attrNameLst>
                                      </p:cBhvr>
                                      <p:to>
                                        <p:strVal val="visible"/>
                                      </p:to>
                                    </p:set>
                                    <p:animEffect transition="in" filter="wipe(left)">
                                      <p:cBhvr>
                                        <p:cTn id="59" dur="500"/>
                                        <p:tgtEl>
                                          <p:spTgt spid="143383"/>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43384">
                                            <p:txEl>
                                              <p:pRg st="0" end="0"/>
                                            </p:txEl>
                                          </p:spTgt>
                                        </p:tgtEl>
                                        <p:attrNameLst>
                                          <p:attrName>style.visibility</p:attrName>
                                        </p:attrNameLst>
                                      </p:cBhvr>
                                      <p:to>
                                        <p:strVal val="visible"/>
                                      </p:to>
                                    </p:set>
                                    <p:animEffect transition="in" filter="barn(outVertical)">
                                      <p:cBhvr>
                                        <p:cTn id="63" dur="500"/>
                                        <p:tgtEl>
                                          <p:spTgt spid="1433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build="p"/>
      <p:bldP spid="143364" grpId="0" animBg="1"/>
      <p:bldP spid="143365" grpId="0" build="p" advAuto="1000"/>
      <p:bldP spid="143369" grpId="0" animBg="1"/>
      <p:bldP spid="143370" grpId="0" build="p" advAuto="1000"/>
      <p:bldP spid="143374" grpId="0" animBg="1"/>
      <p:bldP spid="143375" grpId="0" build="p" advAuto="1000"/>
      <p:bldP spid="143379" grpId="0" animBg="1"/>
      <p:bldP spid="143380" grpId="0" build="p" advAuto="1000"/>
      <p:bldP spid="143383" grpId="0" animBg="1"/>
      <p:bldP spid="143384" grpId="0" build="p" advAuto="100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30"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D20BE5E-866C-41A0-80B6-26E8431DFA87}"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39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4386" name="Text Box 2"/>
          <p:cNvSpPr txBox="1"/>
          <p:nvPr/>
        </p:nvSpPr>
        <p:spPr>
          <a:xfrm>
            <a:off x="4822825" y="5911850"/>
            <a:ext cx="43211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99"/>
                </a:solidFill>
              </a:rPr>
              <a:t>从计算机系统组成角度划分的一种层次结构模型</a:t>
            </a:r>
          </a:p>
        </p:txBody>
      </p:sp>
      <p:sp>
        <p:nvSpPr>
          <p:cNvPr id="144387" name="Line 3"/>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44388" name="Rectangle 4"/>
          <p:cNvSpPr/>
          <p:nvPr/>
        </p:nvSpPr>
        <p:spPr>
          <a:xfrm>
            <a:off x="5399088" y="693738"/>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4389" name="Text Box 5"/>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面向问题语言层</a:t>
            </a:r>
          </a:p>
        </p:txBody>
      </p:sp>
      <p:sp>
        <p:nvSpPr>
          <p:cNvPr id="56328" name="Text Box 6"/>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5</a:t>
            </a:r>
            <a:r>
              <a:rPr lang="zh-CN" altLang="en-US" sz="2400" b="1" dirty="0">
                <a:solidFill>
                  <a:srgbClr val="99FFCC"/>
                </a:solidFill>
              </a:rPr>
              <a:t>层</a:t>
            </a:r>
          </a:p>
        </p:txBody>
      </p:sp>
      <p:sp>
        <p:nvSpPr>
          <p:cNvPr id="56329" name="Text Box 7"/>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编译器</a:t>
            </a:r>
            <a:r>
              <a:rPr lang="en-US" altLang="zh-CN" sz="2000" b="1" dirty="0">
                <a:solidFill>
                  <a:srgbClr val="FFCCCC"/>
                </a:solidFill>
              </a:rPr>
              <a:t>)</a:t>
            </a:r>
          </a:p>
        </p:txBody>
      </p:sp>
      <p:sp>
        <p:nvSpPr>
          <p:cNvPr id="144392" name="Line 8"/>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44393" name="Rectangle 9"/>
          <p:cNvSpPr/>
          <p:nvPr/>
        </p:nvSpPr>
        <p:spPr>
          <a:xfrm>
            <a:off x="5399088" y="1774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4394" name="Text Box 10"/>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汇编语言层</a:t>
            </a:r>
          </a:p>
        </p:txBody>
      </p:sp>
      <p:sp>
        <p:nvSpPr>
          <p:cNvPr id="56333" name="Text Box 11"/>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4</a:t>
            </a:r>
            <a:r>
              <a:rPr lang="zh-CN" altLang="en-US" sz="2400" b="1" dirty="0">
                <a:solidFill>
                  <a:srgbClr val="99FFCC"/>
                </a:solidFill>
              </a:rPr>
              <a:t>层</a:t>
            </a:r>
          </a:p>
        </p:txBody>
      </p:sp>
      <p:sp>
        <p:nvSpPr>
          <p:cNvPr id="56334" name="Text Box 12"/>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汇编器</a:t>
            </a:r>
            <a:r>
              <a:rPr lang="en-US" altLang="zh-CN" sz="2000" b="1" dirty="0">
                <a:solidFill>
                  <a:srgbClr val="FFCCCC"/>
                </a:solidFill>
              </a:rPr>
              <a:t>)</a:t>
            </a:r>
          </a:p>
        </p:txBody>
      </p:sp>
      <p:sp>
        <p:nvSpPr>
          <p:cNvPr id="144397" name="Line 13"/>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44398" name="Rectangle 14"/>
          <p:cNvSpPr/>
          <p:nvPr/>
        </p:nvSpPr>
        <p:spPr>
          <a:xfrm>
            <a:off x="5399088" y="28543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4399" name="Text Box 15"/>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操作系统层</a:t>
            </a:r>
          </a:p>
        </p:txBody>
      </p:sp>
      <p:sp>
        <p:nvSpPr>
          <p:cNvPr id="56338" name="Text Box 16"/>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3</a:t>
            </a:r>
            <a:r>
              <a:rPr lang="zh-CN" altLang="en-US" sz="2400" b="1" dirty="0">
                <a:solidFill>
                  <a:srgbClr val="99FFCC"/>
                </a:solidFill>
              </a:rPr>
              <a:t>层</a:t>
            </a:r>
          </a:p>
        </p:txBody>
      </p:sp>
      <p:sp>
        <p:nvSpPr>
          <p:cNvPr id="56339" name="Text Box 17"/>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部分解释</a:t>
            </a:r>
            <a:r>
              <a:rPr lang="en-US" altLang="zh-CN" sz="2000" b="1" dirty="0">
                <a:solidFill>
                  <a:srgbClr val="FFCCCC"/>
                </a:solidFill>
              </a:rPr>
              <a:t>(</a:t>
            </a:r>
            <a:r>
              <a:rPr lang="zh-CN" altLang="en-US" sz="2000" b="1" dirty="0">
                <a:solidFill>
                  <a:srgbClr val="FFCCCC"/>
                </a:solidFill>
              </a:rPr>
              <a:t>操作系统</a:t>
            </a:r>
            <a:r>
              <a:rPr lang="en-US" altLang="zh-CN" sz="2000" b="1" dirty="0">
                <a:solidFill>
                  <a:srgbClr val="FFCCCC"/>
                </a:solidFill>
              </a:rPr>
              <a:t>)</a:t>
            </a:r>
          </a:p>
        </p:txBody>
      </p:sp>
      <p:sp>
        <p:nvSpPr>
          <p:cNvPr id="144402" name="Line 18"/>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44403" name="Rectangle 19"/>
          <p:cNvSpPr/>
          <p:nvPr/>
        </p:nvSpPr>
        <p:spPr>
          <a:xfrm>
            <a:off x="5399088" y="3933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4404" name="Text Box 20"/>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指令系统层</a:t>
            </a:r>
          </a:p>
        </p:txBody>
      </p:sp>
      <p:sp>
        <p:nvSpPr>
          <p:cNvPr id="56343" name="Text Box 21"/>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2</a:t>
            </a:r>
            <a:r>
              <a:rPr lang="zh-CN" altLang="en-US" sz="2400" b="1" dirty="0">
                <a:solidFill>
                  <a:srgbClr val="99FFCC"/>
                </a:solidFill>
              </a:rPr>
              <a:t>层</a:t>
            </a:r>
          </a:p>
        </p:txBody>
      </p:sp>
      <p:sp>
        <p:nvSpPr>
          <p:cNvPr id="56344" name="Text Box 22"/>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直接执行</a:t>
            </a:r>
            <a:r>
              <a:rPr lang="en-US" altLang="zh-CN" sz="2000" b="1" dirty="0">
                <a:solidFill>
                  <a:srgbClr val="FFCCCC"/>
                </a:solidFill>
              </a:rPr>
              <a:t>/</a:t>
            </a:r>
            <a:r>
              <a:rPr lang="zh-CN" altLang="en-US" sz="2000" b="1" dirty="0">
                <a:solidFill>
                  <a:srgbClr val="FFCCCC"/>
                </a:solidFill>
              </a:rPr>
              <a:t>解释</a:t>
            </a:r>
            <a:r>
              <a:rPr lang="en-US" altLang="zh-CN" sz="2000" b="1" dirty="0">
                <a:solidFill>
                  <a:srgbClr val="FFCCCC"/>
                </a:solidFill>
              </a:rPr>
              <a:t>(</a:t>
            </a:r>
            <a:r>
              <a:rPr lang="zh-CN" altLang="en-US" sz="2000" b="1" dirty="0">
                <a:solidFill>
                  <a:srgbClr val="FFCCCC"/>
                </a:solidFill>
              </a:rPr>
              <a:t>微程序</a:t>
            </a:r>
            <a:r>
              <a:rPr lang="en-US" altLang="zh-CN" sz="2000" b="1" dirty="0">
                <a:solidFill>
                  <a:srgbClr val="FFCCCC"/>
                </a:solidFill>
              </a:rPr>
              <a:t>)</a:t>
            </a:r>
          </a:p>
        </p:txBody>
      </p:sp>
      <p:sp>
        <p:nvSpPr>
          <p:cNvPr id="144407" name="Rectangle 23"/>
          <p:cNvSpPr/>
          <p:nvPr/>
        </p:nvSpPr>
        <p:spPr>
          <a:xfrm>
            <a:off x="5399088" y="5014913"/>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4408" name="Text Box 24"/>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微体系结构层</a:t>
            </a:r>
          </a:p>
        </p:txBody>
      </p:sp>
      <p:sp>
        <p:nvSpPr>
          <p:cNvPr id="56347" name="Text Box 25"/>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1</a:t>
            </a:r>
            <a:r>
              <a:rPr lang="zh-CN" altLang="en-US" sz="2400" b="1" dirty="0">
                <a:solidFill>
                  <a:srgbClr val="99FFCC"/>
                </a:solidFill>
              </a:rPr>
              <a:t>层</a:t>
            </a:r>
          </a:p>
        </p:txBody>
      </p:sp>
      <p:sp>
        <p:nvSpPr>
          <p:cNvPr id="56348" name="Text Box 26"/>
          <p:cNvSpPr txBox="1"/>
          <p:nvPr/>
        </p:nvSpPr>
        <p:spPr>
          <a:xfrm>
            <a:off x="250825" y="620713"/>
            <a:ext cx="3313113"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rPr>
              <a:t>4</a:t>
            </a:r>
            <a:r>
              <a:rPr lang="zh-CN" altLang="en-US" b="1" dirty="0">
                <a:solidFill>
                  <a:srgbClr val="FFFF99"/>
                </a:solidFill>
              </a:rPr>
              <a:t>、汇编语言层</a:t>
            </a:r>
          </a:p>
        </p:txBody>
      </p:sp>
      <p:sp>
        <p:nvSpPr>
          <p:cNvPr id="56349" name="Text Box 27"/>
          <p:cNvSpPr txBox="1"/>
          <p:nvPr/>
        </p:nvSpPr>
        <p:spPr>
          <a:xfrm>
            <a:off x="323850" y="1557338"/>
            <a:ext cx="3887788" cy="32956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FFFF99"/>
                </a:solidFill>
              </a:rPr>
              <a:t>    </a:t>
            </a:r>
            <a:r>
              <a:rPr lang="zh-CN" altLang="en-US" sz="2800" b="1" dirty="0">
                <a:solidFill>
                  <a:srgbClr val="FFFF99"/>
                </a:solidFill>
              </a:rPr>
              <a:t>汇编语言层及上层是提供给解决应用问题的程序员使用的。</a:t>
            </a:r>
          </a:p>
          <a:p>
            <a:pPr marL="0" lvl="0" indent="0">
              <a:spcBef>
                <a:spcPct val="50000"/>
              </a:spcBef>
              <a:buNone/>
            </a:pPr>
            <a:r>
              <a:rPr lang="zh-CN" altLang="en-US" sz="2800" b="1" dirty="0">
                <a:solidFill>
                  <a:srgbClr val="FFFF99"/>
                </a:solidFill>
              </a:rPr>
              <a:t>    汇编语言程序通过汇编器翻译成机器语言程序，再由微体系结构层执行。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4386">
                                            <p:txEl>
                                              <p:pRg st="0" end="0"/>
                                            </p:txEl>
                                          </p:spTgt>
                                        </p:tgtEl>
                                        <p:attrNameLst>
                                          <p:attrName>style.visibility</p:attrName>
                                        </p:attrNameLst>
                                      </p:cBhvr>
                                      <p:to>
                                        <p:strVal val="visible"/>
                                      </p:to>
                                    </p:set>
                                    <p:animEffect transition="in" filter="wipe(left)">
                                      <p:cBhvr>
                                        <p:cTn id="7" dur="500"/>
                                        <p:tgtEl>
                                          <p:spTgt spid="144386">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4387"/>
                                        </p:tgtEl>
                                        <p:attrNameLst>
                                          <p:attrName>style.visibility</p:attrName>
                                        </p:attrNameLst>
                                      </p:cBhvr>
                                      <p:to>
                                        <p:strVal val="visible"/>
                                      </p:to>
                                    </p:set>
                                    <p:animEffect transition="in" filter="wipe(up)">
                                      <p:cBhvr>
                                        <p:cTn id="11" dur="500"/>
                                        <p:tgtEl>
                                          <p:spTgt spid="144387"/>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44388"/>
                                        </p:tgtEl>
                                        <p:attrNameLst>
                                          <p:attrName>style.visibility</p:attrName>
                                        </p:attrNameLst>
                                      </p:cBhvr>
                                      <p:to>
                                        <p:strVal val="visible"/>
                                      </p:to>
                                    </p:set>
                                    <p:animEffect transition="in" filter="wipe(left)">
                                      <p:cBhvr>
                                        <p:cTn id="15" dur="500"/>
                                        <p:tgtEl>
                                          <p:spTgt spid="144388"/>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44389">
                                            <p:txEl>
                                              <p:pRg st="0" end="0"/>
                                            </p:txEl>
                                          </p:spTgt>
                                        </p:tgtEl>
                                        <p:attrNameLst>
                                          <p:attrName>style.visibility</p:attrName>
                                        </p:attrNameLst>
                                      </p:cBhvr>
                                      <p:to>
                                        <p:strVal val="visible"/>
                                      </p:to>
                                    </p:set>
                                    <p:animEffect transition="in" filter="barn(outVertical)">
                                      <p:cBhvr>
                                        <p:cTn id="19" dur="500"/>
                                        <p:tgtEl>
                                          <p:spTgt spid="144389">
                                            <p:txEl>
                                              <p:pRg st="0" end="0"/>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44392"/>
                                        </p:tgtEl>
                                        <p:attrNameLst>
                                          <p:attrName>style.visibility</p:attrName>
                                        </p:attrNameLst>
                                      </p:cBhvr>
                                      <p:to>
                                        <p:strVal val="visible"/>
                                      </p:to>
                                    </p:set>
                                    <p:animEffect transition="in" filter="wipe(up)">
                                      <p:cBhvr>
                                        <p:cTn id="23" dur="500"/>
                                        <p:tgtEl>
                                          <p:spTgt spid="144392"/>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44393"/>
                                        </p:tgtEl>
                                        <p:attrNameLst>
                                          <p:attrName>style.visibility</p:attrName>
                                        </p:attrNameLst>
                                      </p:cBhvr>
                                      <p:to>
                                        <p:strVal val="visible"/>
                                      </p:to>
                                    </p:set>
                                    <p:animEffect transition="in" filter="wipe(left)">
                                      <p:cBhvr>
                                        <p:cTn id="27" dur="500"/>
                                        <p:tgtEl>
                                          <p:spTgt spid="144393"/>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44394">
                                            <p:txEl>
                                              <p:pRg st="0" end="0"/>
                                            </p:txEl>
                                          </p:spTgt>
                                        </p:tgtEl>
                                        <p:attrNameLst>
                                          <p:attrName>style.visibility</p:attrName>
                                        </p:attrNameLst>
                                      </p:cBhvr>
                                      <p:to>
                                        <p:strVal val="visible"/>
                                      </p:to>
                                    </p:set>
                                    <p:animEffect transition="in" filter="barn(outVertical)">
                                      <p:cBhvr>
                                        <p:cTn id="31" dur="500"/>
                                        <p:tgtEl>
                                          <p:spTgt spid="144394">
                                            <p:txEl>
                                              <p:pRg st="0" end="0"/>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44397"/>
                                        </p:tgtEl>
                                        <p:attrNameLst>
                                          <p:attrName>style.visibility</p:attrName>
                                        </p:attrNameLst>
                                      </p:cBhvr>
                                      <p:to>
                                        <p:strVal val="visible"/>
                                      </p:to>
                                    </p:set>
                                    <p:animEffect transition="in" filter="wipe(up)">
                                      <p:cBhvr>
                                        <p:cTn id="35" dur="500"/>
                                        <p:tgtEl>
                                          <p:spTgt spid="144397"/>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44398"/>
                                        </p:tgtEl>
                                        <p:attrNameLst>
                                          <p:attrName>style.visibility</p:attrName>
                                        </p:attrNameLst>
                                      </p:cBhvr>
                                      <p:to>
                                        <p:strVal val="visible"/>
                                      </p:to>
                                    </p:set>
                                    <p:animEffect transition="in" filter="wipe(left)">
                                      <p:cBhvr>
                                        <p:cTn id="39" dur="500"/>
                                        <p:tgtEl>
                                          <p:spTgt spid="144398"/>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44399">
                                            <p:txEl>
                                              <p:pRg st="0" end="0"/>
                                            </p:txEl>
                                          </p:spTgt>
                                        </p:tgtEl>
                                        <p:attrNameLst>
                                          <p:attrName>style.visibility</p:attrName>
                                        </p:attrNameLst>
                                      </p:cBhvr>
                                      <p:to>
                                        <p:strVal val="visible"/>
                                      </p:to>
                                    </p:set>
                                    <p:animEffect transition="in" filter="barn(outVertical)">
                                      <p:cBhvr>
                                        <p:cTn id="43" dur="500"/>
                                        <p:tgtEl>
                                          <p:spTgt spid="144399">
                                            <p:txEl>
                                              <p:pRg st="0" end="0"/>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44402"/>
                                        </p:tgtEl>
                                        <p:attrNameLst>
                                          <p:attrName>style.visibility</p:attrName>
                                        </p:attrNameLst>
                                      </p:cBhvr>
                                      <p:to>
                                        <p:strVal val="visible"/>
                                      </p:to>
                                    </p:set>
                                    <p:animEffect transition="in" filter="wipe(up)">
                                      <p:cBhvr>
                                        <p:cTn id="47" dur="500"/>
                                        <p:tgtEl>
                                          <p:spTgt spid="144402"/>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44403"/>
                                        </p:tgtEl>
                                        <p:attrNameLst>
                                          <p:attrName>style.visibility</p:attrName>
                                        </p:attrNameLst>
                                      </p:cBhvr>
                                      <p:to>
                                        <p:strVal val="visible"/>
                                      </p:to>
                                    </p:set>
                                    <p:animEffect transition="in" filter="wipe(left)">
                                      <p:cBhvr>
                                        <p:cTn id="51" dur="500"/>
                                        <p:tgtEl>
                                          <p:spTgt spid="144403"/>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44404">
                                            <p:txEl>
                                              <p:pRg st="0" end="0"/>
                                            </p:txEl>
                                          </p:spTgt>
                                        </p:tgtEl>
                                        <p:attrNameLst>
                                          <p:attrName>style.visibility</p:attrName>
                                        </p:attrNameLst>
                                      </p:cBhvr>
                                      <p:to>
                                        <p:strVal val="visible"/>
                                      </p:to>
                                    </p:set>
                                    <p:animEffect transition="in" filter="barn(outVertical)">
                                      <p:cBhvr>
                                        <p:cTn id="55" dur="500"/>
                                        <p:tgtEl>
                                          <p:spTgt spid="144404">
                                            <p:txEl>
                                              <p:pRg st="0" end="0"/>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44407"/>
                                        </p:tgtEl>
                                        <p:attrNameLst>
                                          <p:attrName>style.visibility</p:attrName>
                                        </p:attrNameLst>
                                      </p:cBhvr>
                                      <p:to>
                                        <p:strVal val="visible"/>
                                      </p:to>
                                    </p:set>
                                    <p:animEffect transition="in" filter="wipe(left)">
                                      <p:cBhvr>
                                        <p:cTn id="59" dur="500"/>
                                        <p:tgtEl>
                                          <p:spTgt spid="144407"/>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44408">
                                            <p:txEl>
                                              <p:pRg st="0" end="0"/>
                                            </p:txEl>
                                          </p:spTgt>
                                        </p:tgtEl>
                                        <p:attrNameLst>
                                          <p:attrName>style.visibility</p:attrName>
                                        </p:attrNameLst>
                                      </p:cBhvr>
                                      <p:to>
                                        <p:strVal val="visible"/>
                                      </p:to>
                                    </p:set>
                                    <p:animEffect transition="in" filter="barn(outVertical)">
                                      <p:cBhvr>
                                        <p:cTn id="63" dur="500"/>
                                        <p:tgtEl>
                                          <p:spTgt spid="14440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build="p"/>
      <p:bldP spid="144388" grpId="0" animBg="1"/>
      <p:bldP spid="144389" grpId="0" build="p" advAuto="1000"/>
      <p:bldP spid="144393" grpId="0" animBg="1"/>
      <p:bldP spid="144394" grpId="0" build="p" advAuto="1000"/>
      <p:bldP spid="144398" grpId="0" animBg="1"/>
      <p:bldP spid="144399" grpId="0" build="p" advAuto="1000"/>
      <p:bldP spid="144403" grpId="0" animBg="1"/>
      <p:bldP spid="144404" grpId="0" build="p" advAuto="1000"/>
      <p:bldP spid="144407" grpId="0" animBg="1"/>
      <p:bldP spid="144408" grpId="0" build="p" advAuto="100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7174" name="Rectangle 33"/>
          <p:cNvSpPr/>
          <p:nvPr/>
        </p:nvSpPr>
        <p:spPr>
          <a:xfrm>
            <a:off x="457200" y="274955"/>
            <a:ext cx="8229600" cy="9398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3600" dirty="0">
                <a:solidFill>
                  <a:srgbClr val="FFFF66"/>
                </a:solidFill>
                <a:ea typeface="隶书" panose="02010509060101010101" pitchFamily="49" charset="-122"/>
              </a:rPr>
              <a:t>课程地位</a:t>
            </a:r>
          </a:p>
        </p:txBody>
      </p:sp>
      <p:sp>
        <p:nvSpPr>
          <p:cNvPr id="128006" name="Text Box 6"/>
          <p:cNvSpPr txBox="1"/>
          <p:nvPr/>
        </p:nvSpPr>
        <p:spPr>
          <a:xfrm>
            <a:off x="0" y="1341755"/>
            <a:ext cx="8825230" cy="403098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chemeClr val="bg1"/>
                </a:solidFill>
              </a:rPr>
              <a:t>1</a:t>
            </a:r>
            <a:r>
              <a:rPr lang="zh-CN" altLang="en-US" b="1" dirty="0">
                <a:solidFill>
                  <a:schemeClr val="bg1"/>
                </a:solidFill>
              </a:rPr>
              <a:t>、本专业（组成原理、网络、高级语言、数据结构、操作系统、数据库等）核心课程，</a:t>
            </a:r>
            <a:r>
              <a:rPr lang="zh-CN" altLang="en-US" b="1" dirty="0">
                <a:solidFill>
                  <a:schemeClr val="bg1"/>
                </a:solidFill>
                <a:sym typeface="+mn-ea"/>
              </a:rPr>
              <a:t>区别专业和业余，补充《我也曾对这种力量一无所知》</a:t>
            </a:r>
            <a:r>
              <a:rPr lang="zh-CN" altLang="en-US" b="1" dirty="0">
                <a:solidFill>
                  <a:schemeClr val="bg1"/>
                </a:solidFill>
              </a:rPr>
              <a:t>；</a:t>
            </a:r>
          </a:p>
          <a:p>
            <a:pPr marL="0" lvl="0" indent="0" eaLnBrk="1" hangingPunct="1">
              <a:spcBef>
                <a:spcPct val="50000"/>
              </a:spcBef>
              <a:buNone/>
            </a:pPr>
            <a:r>
              <a:rPr lang="en-US" altLang="zh-CN" b="1" dirty="0">
                <a:solidFill>
                  <a:schemeClr val="bg1"/>
                </a:solidFill>
              </a:rPr>
              <a:t>2</a:t>
            </a:r>
            <a:r>
              <a:rPr lang="zh-CN" altLang="en-US" b="1" dirty="0">
                <a:solidFill>
                  <a:schemeClr val="bg1"/>
                </a:solidFill>
              </a:rPr>
              <a:t>、无论是期末考试、考研，工作实际，都是核心，是修内功的课程；</a:t>
            </a:r>
          </a:p>
          <a:p>
            <a:pPr marL="0" lvl="0" indent="0" eaLnBrk="1" hangingPunct="1">
              <a:spcBef>
                <a:spcPct val="50000"/>
              </a:spcBef>
              <a:buNone/>
            </a:pPr>
            <a:r>
              <a:rPr lang="en-US" altLang="zh-CN" b="1" dirty="0">
                <a:solidFill>
                  <a:schemeClr val="bg1"/>
                </a:solidFill>
              </a:rPr>
              <a:t>3</a:t>
            </a:r>
            <a:r>
              <a:rPr lang="zh-CN" altLang="en-US" b="1" dirty="0">
                <a:solidFill>
                  <a:schemeClr val="bg1"/>
                </a:solidFill>
              </a:rPr>
              <a:t>、在实际中有广泛的应用，以手机、物联网为例。</a:t>
            </a:r>
          </a:p>
        </p:txBody>
      </p:sp>
    </p:spTree>
  </p:cSld>
  <p:clrMapOvr>
    <a:masterClrMapping/>
  </p:clrMapOvr>
  <p:transition/>
  <p:timing>
    <p:tnLst>
      <p:par>
        <p:cTn id="1" dur="indefinite" restart="never" nodeType="tmRoot"/>
      </p:par>
    </p:tnLst>
    <p:bldLst>
      <p:bldP spid="12800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31"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3FD1A9C1-6B02-44B9-921F-EB51BD7CAB53}"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40</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5410" name="Text Box 2"/>
          <p:cNvSpPr txBox="1"/>
          <p:nvPr/>
        </p:nvSpPr>
        <p:spPr>
          <a:xfrm>
            <a:off x="4822825" y="5911850"/>
            <a:ext cx="4321175" cy="822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FFFF99"/>
                </a:solidFill>
              </a:rPr>
              <a:t>从计算机系统组成角度划分的一种层次结构模型</a:t>
            </a:r>
          </a:p>
        </p:txBody>
      </p:sp>
      <p:sp>
        <p:nvSpPr>
          <p:cNvPr id="145411" name="Line 3"/>
          <p:cNvSpPr/>
          <p:nvPr/>
        </p:nvSpPr>
        <p:spPr>
          <a:xfrm>
            <a:off x="6480175" y="1341438"/>
            <a:ext cx="0" cy="457200"/>
          </a:xfrm>
          <a:prstGeom prst="line">
            <a:avLst/>
          </a:prstGeom>
          <a:ln w="38100" cap="flat" cmpd="sng">
            <a:solidFill>
              <a:schemeClr val="tx1"/>
            </a:solidFill>
            <a:prstDash val="solid"/>
            <a:headEnd type="none" w="med" len="med"/>
            <a:tailEnd type="none" w="med" len="med"/>
          </a:ln>
        </p:spPr>
      </p:sp>
      <p:sp>
        <p:nvSpPr>
          <p:cNvPr id="145412" name="Rectangle 4"/>
          <p:cNvSpPr/>
          <p:nvPr/>
        </p:nvSpPr>
        <p:spPr>
          <a:xfrm>
            <a:off x="5399088" y="693738"/>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5413" name="Text Box 5"/>
          <p:cNvSpPr txBox="1"/>
          <p:nvPr/>
        </p:nvSpPr>
        <p:spPr>
          <a:xfrm>
            <a:off x="5399088" y="83661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面向问题语言层</a:t>
            </a:r>
          </a:p>
        </p:txBody>
      </p:sp>
      <p:sp>
        <p:nvSpPr>
          <p:cNvPr id="57352" name="Text Box 6"/>
          <p:cNvSpPr txBox="1"/>
          <p:nvPr/>
        </p:nvSpPr>
        <p:spPr>
          <a:xfrm>
            <a:off x="4319588" y="836613"/>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5</a:t>
            </a:r>
            <a:r>
              <a:rPr lang="zh-CN" altLang="en-US" sz="2400" b="1" dirty="0">
                <a:solidFill>
                  <a:srgbClr val="99FFCC"/>
                </a:solidFill>
              </a:rPr>
              <a:t>层</a:t>
            </a:r>
          </a:p>
        </p:txBody>
      </p:sp>
      <p:sp>
        <p:nvSpPr>
          <p:cNvPr id="57353" name="Text Box 7"/>
          <p:cNvSpPr txBox="1"/>
          <p:nvPr/>
        </p:nvSpPr>
        <p:spPr>
          <a:xfrm>
            <a:off x="6551613" y="1412875"/>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编译器</a:t>
            </a:r>
            <a:r>
              <a:rPr lang="en-US" altLang="zh-CN" sz="2000" b="1" dirty="0">
                <a:solidFill>
                  <a:srgbClr val="FFCCCC"/>
                </a:solidFill>
              </a:rPr>
              <a:t>)</a:t>
            </a:r>
          </a:p>
        </p:txBody>
      </p:sp>
      <p:sp>
        <p:nvSpPr>
          <p:cNvPr id="145416" name="Line 8"/>
          <p:cNvSpPr/>
          <p:nvPr/>
        </p:nvSpPr>
        <p:spPr>
          <a:xfrm>
            <a:off x="6480175" y="2422525"/>
            <a:ext cx="0" cy="457200"/>
          </a:xfrm>
          <a:prstGeom prst="line">
            <a:avLst/>
          </a:prstGeom>
          <a:ln w="38100" cap="flat" cmpd="sng">
            <a:solidFill>
              <a:schemeClr val="tx1"/>
            </a:solidFill>
            <a:prstDash val="solid"/>
            <a:headEnd type="none" w="med" len="med"/>
            <a:tailEnd type="none" w="med" len="med"/>
          </a:ln>
        </p:spPr>
      </p:sp>
      <p:sp>
        <p:nvSpPr>
          <p:cNvPr id="145417" name="Rectangle 9"/>
          <p:cNvSpPr/>
          <p:nvPr/>
        </p:nvSpPr>
        <p:spPr>
          <a:xfrm>
            <a:off x="5399088" y="1774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5418" name="Text Box 10"/>
          <p:cNvSpPr txBox="1"/>
          <p:nvPr/>
        </p:nvSpPr>
        <p:spPr>
          <a:xfrm>
            <a:off x="5614988" y="1844675"/>
            <a:ext cx="1944687"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汇编语言层</a:t>
            </a:r>
          </a:p>
        </p:txBody>
      </p:sp>
      <p:sp>
        <p:nvSpPr>
          <p:cNvPr id="57357" name="Text Box 11"/>
          <p:cNvSpPr txBox="1"/>
          <p:nvPr/>
        </p:nvSpPr>
        <p:spPr>
          <a:xfrm>
            <a:off x="4319588" y="1917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4</a:t>
            </a:r>
            <a:r>
              <a:rPr lang="zh-CN" altLang="en-US" sz="2400" b="1" dirty="0">
                <a:solidFill>
                  <a:srgbClr val="99FFCC"/>
                </a:solidFill>
              </a:rPr>
              <a:t>层</a:t>
            </a:r>
          </a:p>
        </p:txBody>
      </p:sp>
      <p:sp>
        <p:nvSpPr>
          <p:cNvPr id="57358" name="Text Box 12"/>
          <p:cNvSpPr txBox="1"/>
          <p:nvPr/>
        </p:nvSpPr>
        <p:spPr>
          <a:xfrm>
            <a:off x="6551613" y="2493963"/>
            <a:ext cx="1693862"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翻译</a:t>
            </a:r>
            <a:r>
              <a:rPr lang="en-US" altLang="zh-CN" sz="2000" b="1" dirty="0">
                <a:solidFill>
                  <a:srgbClr val="FFCCCC"/>
                </a:solidFill>
              </a:rPr>
              <a:t>(</a:t>
            </a:r>
            <a:r>
              <a:rPr lang="zh-CN" altLang="en-US" sz="2000" b="1" dirty="0">
                <a:solidFill>
                  <a:srgbClr val="FFCCCC"/>
                </a:solidFill>
              </a:rPr>
              <a:t>汇编器</a:t>
            </a:r>
            <a:r>
              <a:rPr lang="en-US" altLang="zh-CN" sz="2000" b="1" dirty="0">
                <a:solidFill>
                  <a:srgbClr val="FFCCCC"/>
                </a:solidFill>
              </a:rPr>
              <a:t>)</a:t>
            </a:r>
          </a:p>
        </p:txBody>
      </p:sp>
      <p:sp>
        <p:nvSpPr>
          <p:cNvPr id="145421" name="Line 13"/>
          <p:cNvSpPr/>
          <p:nvPr/>
        </p:nvSpPr>
        <p:spPr>
          <a:xfrm>
            <a:off x="6480175" y="3502025"/>
            <a:ext cx="0" cy="457200"/>
          </a:xfrm>
          <a:prstGeom prst="line">
            <a:avLst/>
          </a:prstGeom>
          <a:ln w="38100" cap="flat" cmpd="sng">
            <a:solidFill>
              <a:schemeClr val="tx1"/>
            </a:solidFill>
            <a:prstDash val="solid"/>
            <a:headEnd type="none" w="med" len="med"/>
            <a:tailEnd type="none" w="med" len="med"/>
          </a:ln>
        </p:spPr>
      </p:sp>
      <p:sp>
        <p:nvSpPr>
          <p:cNvPr id="145422" name="Rectangle 14"/>
          <p:cNvSpPr/>
          <p:nvPr/>
        </p:nvSpPr>
        <p:spPr>
          <a:xfrm>
            <a:off x="5399088" y="28543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5423" name="Text Box 15"/>
          <p:cNvSpPr txBox="1"/>
          <p:nvPr/>
        </p:nvSpPr>
        <p:spPr>
          <a:xfrm>
            <a:off x="5614988" y="2925763"/>
            <a:ext cx="187325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操作系统层</a:t>
            </a:r>
          </a:p>
        </p:txBody>
      </p:sp>
      <p:sp>
        <p:nvSpPr>
          <p:cNvPr id="57362" name="Text Box 16"/>
          <p:cNvSpPr txBox="1"/>
          <p:nvPr/>
        </p:nvSpPr>
        <p:spPr>
          <a:xfrm>
            <a:off x="4319588" y="29972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3</a:t>
            </a:r>
            <a:r>
              <a:rPr lang="zh-CN" altLang="en-US" sz="2400" b="1" dirty="0">
                <a:solidFill>
                  <a:srgbClr val="99FFCC"/>
                </a:solidFill>
              </a:rPr>
              <a:t>层</a:t>
            </a:r>
          </a:p>
        </p:txBody>
      </p:sp>
      <p:sp>
        <p:nvSpPr>
          <p:cNvPr id="57363" name="Text Box 17"/>
          <p:cNvSpPr txBox="1"/>
          <p:nvPr/>
        </p:nvSpPr>
        <p:spPr>
          <a:xfrm>
            <a:off x="6551613" y="3573463"/>
            <a:ext cx="2592387"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部分解释</a:t>
            </a:r>
            <a:r>
              <a:rPr lang="en-US" altLang="zh-CN" sz="2000" b="1" dirty="0">
                <a:solidFill>
                  <a:srgbClr val="FFCCCC"/>
                </a:solidFill>
              </a:rPr>
              <a:t>(</a:t>
            </a:r>
            <a:r>
              <a:rPr lang="zh-CN" altLang="en-US" sz="2000" b="1" dirty="0">
                <a:solidFill>
                  <a:srgbClr val="FFCCCC"/>
                </a:solidFill>
              </a:rPr>
              <a:t>操作系统</a:t>
            </a:r>
            <a:r>
              <a:rPr lang="en-US" altLang="zh-CN" sz="2000" b="1" dirty="0">
                <a:solidFill>
                  <a:srgbClr val="FFCCCC"/>
                </a:solidFill>
              </a:rPr>
              <a:t>)</a:t>
            </a:r>
          </a:p>
        </p:txBody>
      </p:sp>
      <p:sp>
        <p:nvSpPr>
          <p:cNvPr id="145426" name="Line 18"/>
          <p:cNvSpPr/>
          <p:nvPr/>
        </p:nvSpPr>
        <p:spPr>
          <a:xfrm>
            <a:off x="6480175" y="4581525"/>
            <a:ext cx="0" cy="457200"/>
          </a:xfrm>
          <a:prstGeom prst="line">
            <a:avLst/>
          </a:prstGeom>
          <a:ln w="38100" cap="flat" cmpd="sng">
            <a:solidFill>
              <a:schemeClr val="tx1"/>
            </a:solidFill>
            <a:prstDash val="solid"/>
            <a:headEnd type="none" w="med" len="med"/>
            <a:tailEnd type="none" w="med" len="med"/>
          </a:ln>
        </p:spPr>
      </p:sp>
      <p:sp>
        <p:nvSpPr>
          <p:cNvPr id="145427" name="Rectangle 19"/>
          <p:cNvSpPr/>
          <p:nvPr/>
        </p:nvSpPr>
        <p:spPr>
          <a:xfrm>
            <a:off x="5399088" y="3933825"/>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5428" name="Text Box 20"/>
          <p:cNvSpPr txBox="1"/>
          <p:nvPr/>
        </p:nvSpPr>
        <p:spPr>
          <a:xfrm>
            <a:off x="5651500" y="4005263"/>
            <a:ext cx="19812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指令系统层</a:t>
            </a:r>
          </a:p>
        </p:txBody>
      </p:sp>
      <p:sp>
        <p:nvSpPr>
          <p:cNvPr id="57367" name="Text Box 21"/>
          <p:cNvSpPr txBox="1"/>
          <p:nvPr/>
        </p:nvSpPr>
        <p:spPr>
          <a:xfrm>
            <a:off x="4319588" y="4076700"/>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2</a:t>
            </a:r>
            <a:r>
              <a:rPr lang="zh-CN" altLang="en-US" sz="2400" b="1" dirty="0">
                <a:solidFill>
                  <a:srgbClr val="99FFCC"/>
                </a:solidFill>
              </a:rPr>
              <a:t>层</a:t>
            </a:r>
          </a:p>
        </p:txBody>
      </p:sp>
      <p:sp>
        <p:nvSpPr>
          <p:cNvPr id="57368" name="Text Box 22"/>
          <p:cNvSpPr txBox="1"/>
          <p:nvPr/>
        </p:nvSpPr>
        <p:spPr>
          <a:xfrm>
            <a:off x="6551613" y="4652963"/>
            <a:ext cx="3276600" cy="3968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000" b="1" dirty="0">
                <a:solidFill>
                  <a:srgbClr val="FFCCCC"/>
                </a:solidFill>
              </a:rPr>
              <a:t>直接执行</a:t>
            </a:r>
            <a:r>
              <a:rPr lang="en-US" altLang="zh-CN" sz="2000" b="1" dirty="0">
                <a:solidFill>
                  <a:srgbClr val="FFCCCC"/>
                </a:solidFill>
              </a:rPr>
              <a:t>/</a:t>
            </a:r>
            <a:r>
              <a:rPr lang="zh-CN" altLang="en-US" sz="2000" b="1" dirty="0">
                <a:solidFill>
                  <a:srgbClr val="FFCCCC"/>
                </a:solidFill>
              </a:rPr>
              <a:t>解释</a:t>
            </a:r>
            <a:r>
              <a:rPr lang="en-US" altLang="zh-CN" sz="2000" b="1" dirty="0">
                <a:solidFill>
                  <a:srgbClr val="FFCCCC"/>
                </a:solidFill>
              </a:rPr>
              <a:t>(</a:t>
            </a:r>
            <a:r>
              <a:rPr lang="zh-CN" altLang="en-US" sz="2000" b="1" dirty="0">
                <a:solidFill>
                  <a:srgbClr val="FFCCCC"/>
                </a:solidFill>
              </a:rPr>
              <a:t>微程序</a:t>
            </a:r>
            <a:r>
              <a:rPr lang="en-US" altLang="zh-CN" sz="2000" b="1" dirty="0">
                <a:solidFill>
                  <a:srgbClr val="FFCCCC"/>
                </a:solidFill>
              </a:rPr>
              <a:t>)</a:t>
            </a:r>
          </a:p>
        </p:txBody>
      </p:sp>
      <p:sp>
        <p:nvSpPr>
          <p:cNvPr id="145431" name="Rectangle 23"/>
          <p:cNvSpPr/>
          <p:nvPr/>
        </p:nvSpPr>
        <p:spPr>
          <a:xfrm>
            <a:off x="5399088" y="5014913"/>
            <a:ext cx="2305050" cy="6858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5432" name="Text Box 24"/>
          <p:cNvSpPr txBox="1"/>
          <p:nvPr/>
        </p:nvSpPr>
        <p:spPr>
          <a:xfrm>
            <a:off x="5508625" y="5157788"/>
            <a:ext cx="2052638"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微体系结构层</a:t>
            </a:r>
          </a:p>
        </p:txBody>
      </p:sp>
      <p:sp>
        <p:nvSpPr>
          <p:cNvPr id="57371" name="Text Box 25"/>
          <p:cNvSpPr txBox="1"/>
          <p:nvPr/>
        </p:nvSpPr>
        <p:spPr>
          <a:xfrm>
            <a:off x="4319588" y="5157788"/>
            <a:ext cx="10795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2400" b="1" dirty="0">
                <a:solidFill>
                  <a:srgbClr val="99FFCC"/>
                </a:solidFill>
              </a:rPr>
              <a:t>第</a:t>
            </a:r>
            <a:r>
              <a:rPr lang="en-US" altLang="zh-CN" sz="2400" b="1" dirty="0">
                <a:solidFill>
                  <a:srgbClr val="99FFCC"/>
                </a:solidFill>
              </a:rPr>
              <a:t>1</a:t>
            </a:r>
            <a:r>
              <a:rPr lang="zh-CN" altLang="en-US" sz="2400" b="1" dirty="0">
                <a:solidFill>
                  <a:srgbClr val="99FFCC"/>
                </a:solidFill>
              </a:rPr>
              <a:t>层</a:t>
            </a:r>
          </a:p>
        </p:txBody>
      </p:sp>
      <p:sp>
        <p:nvSpPr>
          <p:cNvPr id="57372" name="Text Box 26"/>
          <p:cNvSpPr txBox="1"/>
          <p:nvPr/>
        </p:nvSpPr>
        <p:spPr>
          <a:xfrm>
            <a:off x="250825" y="620713"/>
            <a:ext cx="3960813"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b="1" dirty="0">
                <a:solidFill>
                  <a:srgbClr val="FFFF99"/>
                </a:solidFill>
              </a:rPr>
              <a:t>5</a:t>
            </a:r>
            <a:r>
              <a:rPr lang="zh-CN" altLang="en-US" b="1" dirty="0">
                <a:solidFill>
                  <a:srgbClr val="FFFF99"/>
                </a:solidFill>
              </a:rPr>
              <a:t>、面向问题语言层</a:t>
            </a:r>
          </a:p>
        </p:txBody>
      </p:sp>
      <p:sp>
        <p:nvSpPr>
          <p:cNvPr id="57373" name="Text Box 27"/>
          <p:cNvSpPr txBox="1"/>
          <p:nvPr/>
        </p:nvSpPr>
        <p:spPr>
          <a:xfrm>
            <a:off x="323850" y="1557338"/>
            <a:ext cx="3887788" cy="28686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FFFF99"/>
                </a:solidFill>
              </a:rPr>
              <a:t>    </a:t>
            </a:r>
            <a:r>
              <a:rPr lang="zh-CN" altLang="en-US" sz="2800" b="1" dirty="0">
                <a:solidFill>
                  <a:srgbClr val="FFFF99"/>
                </a:solidFill>
              </a:rPr>
              <a:t>这一层使用高级语言编程解决问题。</a:t>
            </a:r>
          </a:p>
          <a:p>
            <a:pPr marL="0" lvl="0" indent="0">
              <a:spcBef>
                <a:spcPct val="50000"/>
              </a:spcBef>
              <a:buNone/>
            </a:pPr>
            <a:r>
              <a:rPr lang="zh-CN" altLang="en-US" sz="2800" b="1" dirty="0">
                <a:solidFill>
                  <a:srgbClr val="FFFF99"/>
                </a:solidFill>
              </a:rPr>
              <a:t>   高级语言程序通常由编译器翻译成第</a:t>
            </a:r>
            <a:r>
              <a:rPr lang="en-US" altLang="zh-CN" sz="2800" b="1" dirty="0">
                <a:solidFill>
                  <a:srgbClr val="FFFF99"/>
                </a:solidFill>
              </a:rPr>
              <a:t>3</a:t>
            </a:r>
            <a:r>
              <a:rPr lang="zh-CN" altLang="en-US" sz="2800" b="1" dirty="0">
                <a:solidFill>
                  <a:srgbClr val="FFFF99"/>
                </a:solidFill>
              </a:rPr>
              <a:t>层或第</a:t>
            </a:r>
            <a:r>
              <a:rPr lang="en-US" altLang="zh-CN" sz="2800" b="1" dirty="0">
                <a:solidFill>
                  <a:srgbClr val="FFFF99"/>
                </a:solidFill>
              </a:rPr>
              <a:t>4</a:t>
            </a:r>
            <a:r>
              <a:rPr lang="zh-CN" altLang="en-US" sz="2800" b="1" dirty="0">
                <a:solidFill>
                  <a:srgbClr val="FFFF99"/>
                </a:solidFill>
              </a:rPr>
              <a:t>层语言，个别有解释执行的。</a:t>
            </a:r>
          </a:p>
        </p:txBody>
      </p:sp>
      <p:sp>
        <p:nvSpPr>
          <p:cNvPr id="57374" name="Text Box 28"/>
          <p:cNvSpPr txBox="1"/>
          <p:nvPr/>
        </p:nvSpPr>
        <p:spPr>
          <a:xfrm>
            <a:off x="468313" y="4652963"/>
            <a:ext cx="3887787"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2800" b="1" dirty="0">
                <a:solidFill>
                  <a:srgbClr val="FFFF99"/>
                </a:solidFill>
              </a:rPr>
              <a:t>     </a:t>
            </a:r>
            <a:r>
              <a:rPr lang="zh-CN" altLang="en-US" sz="2800" b="1" dirty="0">
                <a:solidFill>
                  <a:srgbClr val="FFFF99"/>
                </a:solidFill>
              </a:rPr>
              <a:t>第二篇将分别从微体系结构层、指令系统层、汇编语言层来讨论计算机系统的组成。</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5410">
                                            <p:txEl>
                                              <p:pRg st="0" end="0"/>
                                            </p:txEl>
                                          </p:spTgt>
                                        </p:tgtEl>
                                        <p:attrNameLst>
                                          <p:attrName>style.visibility</p:attrName>
                                        </p:attrNameLst>
                                      </p:cBhvr>
                                      <p:to>
                                        <p:strVal val="visible"/>
                                      </p:to>
                                    </p:set>
                                    <p:animEffect transition="in" filter="wipe(left)">
                                      <p:cBhvr>
                                        <p:cTn id="7" dur="500"/>
                                        <p:tgtEl>
                                          <p:spTgt spid="145410">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5411"/>
                                        </p:tgtEl>
                                        <p:attrNameLst>
                                          <p:attrName>style.visibility</p:attrName>
                                        </p:attrNameLst>
                                      </p:cBhvr>
                                      <p:to>
                                        <p:strVal val="visible"/>
                                      </p:to>
                                    </p:set>
                                    <p:animEffect transition="in" filter="wipe(up)">
                                      <p:cBhvr>
                                        <p:cTn id="11" dur="500"/>
                                        <p:tgtEl>
                                          <p:spTgt spid="145411"/>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45412"/>
                                        </p:tgtEl>
                                        <p:attrNameLst>
                                          <p:attrName>style.visibility</p:attrName>
                                        </p:attrNameLst>
                                      </p:cBhvr>
                                      <p:to>
                                        <p:strVal val="visible"/>
                                      </p:to>
                                    </p:set>
                                    <p:animEffect transition="in" filter="wipe(left)">
                                      <p:cBhvr>
                                        <p:cTn id="15" dur="500"/>
                                        <p:tgtEl>
                                          <p:spTgt spid="145412"/>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45413">
                                            <p:txEl>
                                              <p:pRg st="0" end="0"/>
                                            </p:txEl>
                                          </p:spTgt>
                                        </p:tgtEl>
                                        <p:attrNameLst>
                                          <p:attrName>style.visibility</p:attrName>
                                        </p:attrNameLst>
                                      </p:cBhvr>
                                      <p:to>
                                        <p:strVal val="visible"/>
                                      </p:to>
                                    </p:set>
                                    <p:animEffect transition="in" filter="barn(outVertical)">
                                      <p:cBhvr>
                                        <p:cTn id="19" dur="500"/>
                                        <p:tgtEl>
                                          <p:spTgt spid="145413">
                                            <p:txEl>
                                              <p:pRg st="0" end="0"/>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45416"/>
                                        </p:tgtEl>
                                        <p:attrNameLst>
                                          <p:attrName>style.visibility</p:attrName>
                                        </p:attrNameLst>
                                      </p:cBhvr>
                                      <p:to>
                                        <p:strVal val="visible"/>
                                      </p:to>
                                    </p:set>
                                    <p:animEffect transition="in" filter="wipe(up)">
                                      <p:cBhvr>
                                        <p:cTn id="23" dur="500"/>
                                        <p:tgtEl>
                                          <p:spTgt spid="145416"/>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45417"/>
                                        </p:tgtEl>
                                        <p:attrNameLst>
                                          <p:attrName>style.visibility</p:attrName>
                                        </p:attrNameLst>
                                      </p:cBhvr>
                                      <p:to>
                                        <p:strVal val="visible"/>
                                      </p:to>
                                    </p:set>
                                    <p:animEffect transition="in" filter="wipe(left)">
                                      <p:cBhvr>
                                        <p:cTn id="27" dur="500"/>
                                        <p:tgtEl>
                                          <p:spTgt spid="145417"/>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45418">
                                            <p:txEl>
                                              <p:pRg st="0" end="0"/>
                                            </p:txEl>
                                          </p:spTgt>
                                        </p:tgtEl>
                                        <p:attrNameLst>
                                          <p:attrName>style.visibility</p:attrName>
                                        </p:attrNameLst>
                                      </p:cBhvr>
                                      <p:to>
                                        <p:strVal val="visible"/>
                                      </p:to>
                                    </p:set>
                                    <p:animEffect transition="in" filter="barn(outVertical)">
                                      <p:cBhvr>
                                        <p:cTn id="31" dur="500"/>
                                        <p:tgtEl>
                                          <p:spTgt spid="145418">
                                            <p:txEl>
                                              <p:pRg st="0" end="0"/>
                                            </p:txEl>
                                          </p:spTgt>
                                        </p:tgtEl>
                                      </p:cBhvr>
                                    </p:animEffect>
                                  </p:childTnLst>
                                </p:cTn>
                              </p:par>
                            </p:childTnLst>
                          </p:cTn>
                        </p:par>
                        <p:par>
                          <p:cTn id="32" fill="hold">
                            <p:stCondLst>
                              <p:cond delay="5500"/>
                            </p:stCondLst>
                            <p:childTnLst>
                              <p:par>
                                <p:cTn id="33" presetID="22" presetClass="entr" presetSubtype="1" fill="hold" nodeType="afterEffect">
                                  <p:stCondLst>
                                    <p:cond delay="0"/>
                                  </p:stCondLst>
                                  <p:childTnLst>
                                    <p:set>
                                      <p:cBhvr>
                                        <p:cTn id="34" dur="1" fill="hold">
                                          <p:stCondLst>
                                            <p:cond delay="0"/>
                                          </p:stCondLst>
                                        </p:cTn>
                                        <p:tgtEl>
                                          <p:spTgt spid="145421"/>
                                        </p:tgtEl>
                                        <p:attrNameLst>
                                          <p:attrName>style.visibility</p:attrName>
                                        </p:attrNameLst>
                                      </p:cBhvr>
                                      <p:to>
                                        <p:strVal val="visible"/>
                                      </p:to>
                                    </p:set>
                                    <p:animEffect transition="in" filter="wipe(up)">
                                      <p:cBhvr>
                                        <p:cTn id="35" dur="500"/>
                                        <p:tgtEl>
                                          <p:spTgt spid="145421"/>
                                        </p:tgtEl>
                                      </p:cBhvr>
                                    </p:animEffect>
                                  </p:childTnLst>
                                </p:cTn>
                              </p:par>
                            </p:childTnLst>
                          </p:cTn>
                        </p:par>
                        <p:par>
                          <p:cTn id="36" fill="hold">
                            <p:stCondLst>
                              <p:cond delay="6000"/>
                            </p:stCondLst>
                            <p:childTnLst>
                              <p:par>
                                <p:cTn id="37" presetID="22" presetClass="entr" presetSubtype="8" fill="hold" grpId="0" nodeType="afterEffect">
                                  <p:stCondLst>
                                    <p:cond delay="1000"/>
                                  </p:stCondLst>
                                  <p:childTnLst>
                                    <p:set>
                                      <p:cBhvr>
                                        <p:cTn id="38" dur="1" fill="hold">
                                          <p:stCondLst>
                                            <p:cond delay="0"/>
                                          </p:stCondLst>
                                        </p:cTn>
                                        <p:tgtEl>
                                          <p:spTgt spid="145422"/>
                                        </p:tgtEl>
                                        <p:attrNameLst>
                                          <p:attrName>style.visibility</p:attrName>
                                        </p:attrNameLst>
                                      </p:cBhvr>
                                      <p:to>
                                        <p:strVal val="visible"/>
                                      </p:to>
                                    </p:set>
                                    <p:animEffect transition="in" filter="wipe(left)">
                                      <p:cBhvr>
                                        <p:cTn id="39" dur="500"/>
                                        <p:tgtEl>
                                          <p:spTgt spid="145422"/>
                                        </p:tgtEl>
                                      </p:cBhvr>
                                    </p:animEffect>
                                  </p:childTnLst>
                                </p:cTn>
                              </p:par>
                            </p:childTnLst>
                          </p:cTn>
                        </p:par>
                        <p:par>
                          <p:cTn id="40" fill="hold">
                            <p:stCondLst>
                              <p:cond delay="7500"/>
                            </p:stCondLst>
                            <p:childTnLst>
                              <p:par>
                                <p:cTn id="41" presetID="16" presetClass="entr" presetSubtype="37" fill="hold" grpId="0" nodeType="afterEffect">
                                  <p:stCondLst>
                                    <p:cond delay="0"/>
                                  </p:stCondLst>
                                  <p:childTnLst>
                                    <p:set>
                                      <p:cBhvr>
                                        <p:cTn id="42" dur="1" fill="hold">
                                          <p:stCondLst>
                                            <p:cond delay="0"/>
                                          </p:stCondLst>
                                        </p:cTn>
                                        <p:tgtEl>
                                          <p:spTgt spid="145423">
                                            <p:txEl>
                                              <p:pRg st="0" end="0"/>
                                            </p:txEl>
                                          </p:spTgt>
                                        </p:tgtEl>
                                        <p:attrNameLst>
                                          <p:attrName>style.visibility</p:attrName>
                                        </p:attrNameLst>
                                      </p:cBhvr>
                                      <p:to>
                                        <p:strVal val="visible"/>
                                      </p:to>
                                    </p:set>
                                    <p:animEffect transition="in" filter="barn(outVertical)">
                                      <p:cBhvr>
                                        <p:cTn id="43" dur="500"/>
                                        <p:tgtEl>
                                          <p:spTgt spid="145423">
                                            <p:txEl>
                                              <p:pRg st="0" end="0"/>
                                            </p:txEl>
                                          </p:spTgt>
                                        </p:tgtEl>
                                      </p:cBhvr>
                                    </p:animEffect>
                                  </p:childTnLst>
                                </p:cTn>
                              </p:par>
                            </p:childTnLst>
                          </p:cTn>
                        </p:par>
                        <p:par>
                          <p:cTn id="44" fill="hold">
                            <p:stCondLst>
                              <p:cond delay="8000"/>
                            </p:stCondLst>
                            <p:childTnLst>
                              <p:par>
                                <p:cTn id="45" presetID="22" presetClass="entr" presetSubtype="1" fill="hold" nodeType="afterEffect">
                                  <p:stCondLst>
                                    <p:cond delay="0"/>
                                  </p:stCondLst>
                                  <p:childTnLst>
                                    <p:set>
                                      <p:cBhvr>
                                        <p:cTn id="46" dur="1" fill="hold">
                                          <p:stCondLst>
                                            <p:cond delay="0"/>
                                          </p:stCondLst>
                                        </p:cTn>
                                        <p:tgtEl>
                                          <p:spTgt spid="145426"/>
                                        </p:tgtEl>
                                        <p:attrNameLst>
                                          <p:attrName>style.visibility</p:attrName>
                                        </p:attrNameLst>
                                      </p:cBhvr>
                                      <p:to>
                                        <p:strVal val="visible"/>
                                      </p:to>
                                    </p:set>
                                    <p:animEffect transition="in" filter="wipe(up)">
                                      <p:cBhvr>
                                        <p:cTn id="47" dur="500"/>
                                        <p:tgtEl>
                                          <p:spTgt spid="145426"/>
                                        </p:tgtEl>
                                      </p:cBhvr>
                                    </p:animEffect>
                                  </p:childTnLst>
                                </p:cTn>
                              </p:par>
                            </p:childTnLst>
                          </p:cTn>
                        </p:par>
                        <p:par>
                          <p:cTn id="48" fill="hold">
                            <p:stCondLst>
                              <p:cond delay="8500"/>
                            </p:stCondLst>
                            <p:childTnLst>
                              <p:par>
                                <p:cTn id="49" presetID="22" presetClass="entr" presetSubtype="8" fill="hold" grpId="0" nodeType="afterEffect">
                                  <p:stCondLst>
                                    <p:cond delay="1000"/>
                                  </p:stCondLst>
                                  <p:childTnLst>
                                    <p:set>
                                      <p:cBhvr>
                                        <p:cTn id="50" dur="1" fill="hold">
                                          <p:stCondLst>
                                            <p:cond delay="0"/>
                                          </p:stCondLst>
                                        </p:cTn>
                                        <p:tgtEl>
                                          <p:spTgt spid="145427"/>
                                        </p:tgtEl>
                                        <p:attrNameLst>
                                          <p:attrName>style.visibility</p:attrName>
                                        </p:attrNameLst>
                                      </p:cBhvr>
                                      <p:to>
                                        <p:strVal val="visible"/>
                                      </p:to>
                                    </p:set>
                                    <p:animEffect transition="in" filter="wipe(left)">
                                      <p:cBhvr>
                                        <p:cTn id="51" dur="500"/>
                                        <p:tgtEl>
                                          <p:spTgt spid="145427"/>
                                        </p:tgtEl>
                                      </p:cBhvr>
                                    </p:animEffect>
                                  </p:childTnLst>
                                </p:cTn>
                              </p:par>
                            </p:childTnLst>
                          </p:cTn>
                        </p:par>
                        <p:par>
                          <p:cTn id="52" fill="hold">
                            <p:stCondLst>
                              <p:cond delay="10000"/>
                            </p:stCondLst>
                            <p:childTnLst>
                              <p:par>
                                <p:cTn id="53" presetID="16" presetClass="entr" presetSubtype="37" fill="hold" grpId="0" nodeType="afterEffect">
                                  <p:stCondLst>
                                    <p:cond delay="0"/>
                                  </p:stCondLst>
                                  <p:childTnLst>
                                    <p:set>
                                      <p:cBhvr>
                                        <p:cTn id="54" dur="1" fill="hold">
                                          <p:stCondLst>
                                            <p:cond delay="0"/>
                                          </p:stCondLst>
                                        </p:cTn>
                                        <p:tgtEl>
                                          <p:spTgt spid="145428">
                                            <p:txEl>
                                              <p:pRg st="0" end="0"/>
                                            </p:txEl>
                                          </p:spTgt>
                                        </p:tgtEl>
                                        <p:attrNameLst>
                                          <p:attrName>style.visibility</p:attrName>
                                        </p:attrNameLst>
                                      </p:cBhvr>
                                      <p:to>
                                        <p:strVal val="visible"/>
                                      </p:to>
                                    </p:set>
                                    <p:animEffect transition="in" filter="barn(outVertical)">
                                      <p:cBhvr>
                                        <p:cTn id="55" dur="500"/>
                                        <p:tgtEl>
                                          <p:spTgt spid="145428">
                                            <p:txEl>
                                              <p:pRg st="0" end="0"/>
                                            </p:txEl>
                                          </p:spTgt>
                                        </p:tgtEl>
                                      </p:cBhvr>
                                    </p:animEffect>
                                  </p:childTnLst>
                                </p:cTn>
                              </p:par>
                            </p:childTnLst>
                          </p:cTn>
                        </p:par>
                        <p:par>
                          <p:cTn id="56" fill="hold">
                            <p:stCondLst>
                              <p:cond delay="10500"/>
                            </p:stCondLst>
                            <p:childTnLst>
                              <p:par>
                                <p:cTn id="57" presetID="22" presetClass="entr" presetSubtype="8" fill="hold" grpId="0" nodeType="afterEffect">
                                  <p:stCondLst>
                                    <p:cond delay="1000"/>
                                  </p:stCondLst>
                                  <p:childTnLst>
                                    <p:set>
                                      <p:cBhvr>
                                        <p:cTn id="58" dur="1" fill="hold">
                                          <p:stCondLst>
                                            <p:cond delay="0"/>
                                          </p:stCondLst>
                                        </p:cTn>
                                        <p:tgtEl>
                                          <p:spTgt spid="145431"/>
                                        </p:tgtEl>
                                        <p:attrNameLst>
                                          <p:attrName>style.visibility</p:attrName>
                                        </p:attrNameLst>
                                      </p:cBhvr>
                                      <p:to>
                                        <p:strVal val="visible"/>
                                      </p:to>
                                    </p:set>
                                    <p:animEffect transition="in" filter="wipe(left)">
                                      <p:cBhvr>
                                        <p:cTn id="59" dur="500"/>
                                        <p:tgtEl>
                                          <p:spTgt spid="145431"/>
                                        </p:tgtEl>
                                      </p:cBhvr>
                                    </p:animEffect>
                                  </p:childTnLst>
                                </p:cTn>
                              </p:par>
                            </p:childTnLst>
                          </p:cTn>
                        </p:par>
                        <p:par>
                          <p:cTn id="60" fill="hold">
                            <p:stCondLst>
                              <p:cond delay="12000"/>
                            </p:stCondLst>
                            <p:childTnLst>
                              <p:par>
                                <p:cTn id="61" presetID="16" presetClass="entr" presetSubtype="37" fill="hold" grpId="0" nodeType="afterEffect">
                                  <p:stCondLst>
                                    <p:cond delay="0"/>
                                  </p:stCondLst>
                                  <p:childTnLst>
                                    <p:set>
                                      <p:cBhvr>
                                        <p:cTn id="62" dur="1" fill="hold">
                                          <p:stCondLst>
                                            <p:cond delay="0"/>
                                          </p:stCondLst>
                                        </p:cTn>
                                        <p:tgtEl>
                                          <p:spTgt spid="145432">
                                            <p:txEl>
                                              <p:pRg st="0" end="0"/>
                                            </p:txEl>
                                          </p:spTgt>
                                        </p:tgtEl>
                                        <p:attrNameLst>
                                          <p:attrName>style.visibility</p:attrName>
                                        </p:attrNameLst>
                                      </p:cBhvr>
                                      <p:to>
                                        <p:strVal val="visible"/>
                                      </p:to>
                                    </p:set>
                                    <p:animEffect transition="in" filter="barn(outVertical)">
                                      <p:cBhvr>
                                        <p:cTn id="63" dur="500"/>
                                        <p:tgtEl>
                                          <p:spTgt spid="1454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build="p"/>
      <p:bldP spid="145412" grpId="0" animBg="1"/>
      <p:bldP spid="145413" grpId="0" build="p" advAuto="1000"/>
      <p:bldP spid="145417" grpId="0" animBg="1"/>
      <p:bldP spid="145418" grpId="0" build="p" advAuto="1000"/>
      <p:bldP spid="145422" grpId="0" animBg="1"/>
      <p:bldP spid="145423" grpId="0" build="p" advAuto="1000"/>
      <p:bldP spid="145427" grpId="0" animBg="1"/>
      <p:bldP spid="145428" grpId="0" build="p" advAuto="1000"/>
      <p:bldP spid="145431" grpId="0" animBg="1"/>
      <p:bldP spid="145432" grpId="0" build="p" advAuto="100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6" name="页脚占位符 2"/>
          <p:cNvSpPr txBox="1">
            <a:spLocks noGrp="1"/>
          </p:cNvSpPr>
          <p:nvPr>
            <p:ph type="ftr"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Shanghai Maritime University</a:t>
            </a:r>
          </a:p>
        </p:txBody>
      </p:sp>
      <p:sp>
        <p:nvSpPr>
          <p:cNvPr id="7"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10E1694-D190-4140-99F7-066957363618}"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41</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6434" name="Text Box 2"/>
          <p:cNvSpPr txBox="1"/>
          <p:nvPr/>
        </p:nvSpPr>
        <p:spPr>
          <a:xfrm>
            <a:off x="0" y="260350"/>
            <a:ext cx="8748713"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FF99"/>
                </a:solidFill>
              </a:rPr>
              <a:t>1.3.2  </a:t>
            </a:r>
            <a:r>
              <a:rPr lang="zh-CN" altLang="en-US" sz="3600" b="1" dirty="0">
                <a:solidFill>
                  <a:srgbClr val="FFFF99"/>
                </a:solidFill>
              </a:rPr>
              <a:t>从语言功能角度划分层次结构</a:t>
            </a:r>
          </a:p>
        </p:txBody>
      </p:sp>
      <p:sp>
        <p:nvSpPr>
          <p:cNvPr id="58374" name="Rectangle 3"/>
          <p:cNvSpPr/>
          <p:nvPr/>
        </p:nvSpPr>
        <p:spPr>
          <a:xfrm>
            <a:off x="684213" y="3213100"/>
            <a:ext cx="7416800" cy="15541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b="1" dirty="0">
                <a:solidFill>
                  <a:srgbClr val="FFFF99"/>
                </a:solidFill>
              </a:rPr>
              <a:t>虚拟机：</a:t>
            </a:r>
            <a:r>
              <a:rPr lang="zh-CN" altLang="en-US" b="1" dirty="0">
                <a:solidFill>
                  <a:srgbClr val="99FFCC"/>
                </a:solidFill>
              </a:rPr>
              <a:t>指通过配置软件（如某种语言的编译器或解释器）扩充机器功能后所形成的一台计算机</a:t>
            </a:r>
          </a:p>
        </p:txBody>
      </p:sp>
      <p:sp>
        <p:nvSpPr>
          <p:cNvPr id="58375" name="Rectangle 4"/>
          <p:cNvSpPr/>
          <p:nvPr/>
        </p:nvSpPr>
        <p:spPr>
          <a:xfrm>
            <a:off x="468313" y="1628775"/>
            <a:ext cx="7416800" cy="10668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b="1" dirty="0">
                <a:solidFill>
                  <a:srgbClr val="FFFF99"/>
                </a:solidFill>
              </a:rPr>
              <a:t>机器语言物理机：</a:t>
            </a:r>
            <a:r>
              <a:rPr lang="zh-CN" altLang="en-US" b="1" dirty="0">
                <a:solidFill>
                  <a:srgbClr val="99FFCC"/>
                </a:solidFill>
              </a:rPr>
              <a:t>指能识别与执行机器语言的计算机硬件</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6434">
                                            <p:txEl>
                                              <p:pRg st="0" end="0"/>
                                            </p:txEl>
                                          </p:spTgt>
                                        </p:tgtEl>
                                        <p:attrNameLst>
                                          <p:attrName>style.visibility</p:attrName>
                                        </p:attrNameLst>
                                      </p:cBhvr>
                                      <p:to>
                                        <p:strVal val="visible"/>
                                      </p:to>
                                    </p:set>
                                    <p:animEffect transition="in" filter="wipe(left)">
                                      <p:cBhvr>
                                        <p:cTn id="7" dur="500"/>
                                        <p:tgtEl>
                                          <p:spTgt spid="1464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4"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28"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E8A16978-E83D-468D-9A07-18728AB9B6D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42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7458" name="Text Box 2"/>
          <p:cNvSpPr txBox="1"/>
          <p:nvPr/>
        </p:nvSpPr>
        <p:spPr>
          <a:xfrm>
            <a:off x="0" y="333375"/>
            <a:ext cx="8748713"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99FFCC"/>
                </a:solidFill>
              </a:rPr>
              <a:t>       </a:t>
            </a:r>
            <a:r>
              <a:rPr lang="zh-CN" altLang="en-US" b="1" dirty="0">
                <a:solidFill>
                  <a:srgbClr val="99FFCC"/>
                </a:solidFill>
              </a:rPr>
              <a:t>下图是从语言功能角度划分的层次结构模型</a:t>
            </a:r>
          </a:p>
        </p:txBody>
      </p:sp>
      <p:sp>
        <p:nvSpPr>
          <p:cNvPr id="147459" name="Line 3"/>
          <p:cNvSpPr/>
          <p:nvPr/>
        </p:nvSpPr>
        <p:spPr>
          <a:xfrm>
            <a:off x="4356100" y="2205038"/>
            <a:ext cx="0" cy="1511300"/>
          </a:xfrm>
          <a:prstGeom prst="line">
            <a:avLst/>
          </a:prstGeom>
          <a:ln w="38100" cap="flat" cmpd="sng">
            <a:solidFill>
              <a:srgbClr val="FFCCCC"/>
            </a:solidFill>
            <a:prstDash val="solid"/>
            <a:headEnd type="none" w="med" len="med"/>
            <a:tailEnd type="triangle" w="med" len="med"/>
          </a:ln>
        </p:spPr>
      </p:sp>
      <p:sp>
        <p:nvSpPr>
          <p:cNvPr id="147460" name="Rectangle 4"/>
          <p:cNvSpPr/>
          <p:nvPr/>
        </p:nvSpPr>
        <p:spPr>
          <a:xfrm>
            <a:off x="684213" y="2565400"/>
            <a:ext cx="2447925" cy="6477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7461" name="Text Box 5"/>
          <p:cNvSpPr txBox="1"/>
          <p:nvPr/>
        </p:nvSpPr>
        <p:spPr>
          <a:xfrm>
            <a:off x="684213" y="2708275"/>
            <a:ext cx="24003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专用语言虚拟机</a:t>
            </a:r>
          </a:p>
        </p:txBody>
      </p:sp>
      <p:sp>
        <p:nvSpPr>
          <p:cNvPr id="147462" name="Line 6"/>
          <p:cNvSpPr/>
          <p:nvPr/>
        </p:nvSpPr>
        <p:spPr>
          <a:xfrm flipH="1">
            <a:off x="4356100" y="4365625"/>
            <a:ext cx="0" cy="1511300"/>
          </a:xfrm>
          <a:prstGeom prst="line">
            <a:avLst/>
          </a:prstGeom>
          <a:ln w="38100" cap="flat" cmpd="sng">
            <a:solidFill>
              <a:srgbClr val="FFCCCC"/>
            </a:solidFill>
            <a:prstDash val="solid"/>
            <a:headEnd type="none" w="med" len="med"/>
            <a:tailEnd type="triangle" w="med" len="med"/>
          </a:ln>
        </p:spPr>
      </p:sp>
      <p:sp>
        <p:nvSpPr>
          <p:cNvPr id="147463" name="Rectangle 7"/>
          <p:cNvSpPr/>
          <p:nvPr/>
        </p:nvSpPr>
        <p:spPr>
          <a:xfrm>
            <a:off x="3276600" y="3717925"/>
            <a:ext cx="2374900" cy="647700"/>
          </a:xfrm>
          <a:prstGeom prst="rect">
            <a:avLst/>
          </a:prstGeom>
          <a:solidFill>
            <a:srgbClr val="FDFBFB"/>
          </a:solidFill>
          <a:ln w="38100" cap="flat" cmpd="sng">
            <a:solidFill>
              <a:srgbClr val="FFCCCC"/>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7464" name="Text Box 8"/>
          <p:cNvSpPr txBox="1"/>
          <p:nvPr/>
        </p:nvSpPr>
        <p:spPr>
          <a:xfrm>
            <a:off x="3276600" y="3789363"/>
            <a:ext cx="2447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高级语言虚拟机</a:t>
            </a:r>
          </a:p>
        </p:txBody>
      </p:sp>
      <p:sp>
        <p:nvSpPr>
          <p:cNvPr id="147465" name="Rectangle 9"/>
          <p:cNvSpPr/>
          <p:nvPr/>
        </p:nvSpPr>
        <p:spPr>
          <a:xfrm>
            <a:off x="5653088" y="4797425"/>
            <a:ext cx="2447925" cy="6477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7466" name="Text Box 10"/>
          <p:cNvSpPr txBox="1"/>
          <p:nvPr/>
        </p:nvSpPr>
        <p:spPr>
          <a:xfrm>
            <a:off x="5724525" y="4868863"/>
            <a:ext cx="23749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汇编语言虚拟机</a:t>
            </a:r>
          </a:p>
        </p:txBody>
      </p:sp>
      <p:sp>
        <p:nvSpPr>
          <p:cNvPr id="147467" name="Rectangle 11"/>
          <p:cNvSpPr/>
          <p:nvPr/>
        </p:nvSpPr>
        <p:spPr>
          <a:xfrm>
            <a:off x="755650" y="5876925"/>
            <a:ext cx="7416800" cy="647700"/>
          </a:xfrm>
          <a:prstGeom prst="rect">
            <a:avLst/>
          </a:prstGeom>
          <a:solidFill>
            <a:srgbClr val="FDFBFB"/>
          </a:solidFill>
          <a:ln w="38100"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147468" name="Text Box 12"/>
          <p:cNvSpPr txBox="1"/>
          <p:nvPr/>
        </p:nvSpPr>
        <p:spPr>
          <a:xfrm>
            <a:off x="2627313" y="5949950"/>
            <a:ext cx="41751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2400" b="1" dirty="0">
                <a:solidFill>
                  <a:srgbClr val="3333FF"/>
                </a:solidFill>
                <a:latin typeface="宋体" panose="02010600030101010101" pitchFamily="2" charset="-122"/>
              </a:rPr>
              <a:t>机器语言物理机（实际机器）</a:t>
            </a:r>
          </a:p>
        </p:txBody>
      </p:sp>
      <p:sp>
        <p:nvSpPr>
          <p:cNvPr id="59407" name="Line 13"/>
          <p:cNvSpPr/>
          <p:nvPr/>
        </p:nvSpPr>
        <p:spPr>
          <a:xfrm>
            <a:off x="1835150" y="3213100"/>
            <a:ext cx="0" cy="2663825"/>
          </a:xfrm>
          <a:prstGeom prst="line">
            <a:avLst/>
          </a:prstGeom>
          <a:ln w="38100" cap="flat" cmpd="sng">
            <a:solidFill>
              <a:srgbClr val="FFCCCC"/>
            </a:solidFill>
            <a:prstDash val="solid"/>
            <a:headEnd type="none" w="med" len="med"/>
            <a:tailEnd type="triangle" w="med" len="med"/>
          </a:ln>
        </p:spPr>
      </p:sp>
      <p:sp>
        <p:nvSpPr>
          <p:cNvPr id="59408" name="Line 14"/>
          <p:cNvSpPr/>
          <p:nvPr/>
        </p:nvSpPr>
        <p:spPr>
          <a:xfrm>
            <a:off x="1763713" y="2205038"/>
            <a:ext cx="0" cy="360362"/>
          </a:xfrm>
          <a:prstGeom prst="line">
            <a:avLst/>
          </a:prstGeom>
          <a:ln w="38100" cap="flat" cmpd="sng">
            <a:solidFill>
              <a:srgbClr val="FFCCCC"/>
            </a:solidFill>
            <a:prstDash val="solid"/>
            <a:headEnd type="none" w="med" len="med"/>
            <a:tailEnd type="triangle" w="med" len="med"/>
          </a:ln>
        </p:spPr>
      </p:sp>
      <p:sp>
        <p:nvSpPr>
          <p:cNvPr id="59409" name="Line 15"/>
          <p:cNvSpPr/>
          <p:nvPr/>
        </p:nvSpPr>
        <p:spPr>
          <a:xfrm>
            <a:off x="1763713" y="2205038"/>
            <a:ext cx="5113337" cy="0"/>
          </a:xfrm>
          <a:prstGeom prst="line">
            <a:avLst/>
          </a:prstGeom>
          <a:ln w="38100" cap="flat" cmpd="sng">
            <a:solidFill>
              <a:srgbClr val="FFCCCC"/>
            </a:solidFill>
            <a:prstDash val="solid"/>
            <a:headEnd type="none" w="med" len="med"/>
            <a:tailEnd type="none" w="med" len="med"/>
          </a:ln>
        </p:spPr>
      </p:sp>
      <p:sp>
        <p:nvSpPr>
          <p:cNvPr id="59410" name="Line 16"/>
          <p:cNvSpPr/>
          <p:nvPr/>
        </p:nvSpPr>
        <p:spPr>
          <a:xfrm>
            <a:off x="6877050" y="2205038"/>
            <a:ext cx="0" cy="2592387"/>
          </a:xfrm>
          <a:prstGeom prst="line">
            <a:avLst/>
          </a:prstGeom>
          <a:ln w="38100" cap="flat" cmpd="sng">
            <a:solidFill>
              <a:srgbClr val="FFCCCC"/>
            </a:solidFill>
            <a:prstDash val="solid"/>
            <a:headEnd type="none" w="med" len="med"/>
            <a:tailEnd type="triangle" w="med" len="med"/>
          </a:ln>
        </p:spPr>
      </p:sp>
      <p:sp>
        <p:nvSpPr>
          <p:cNvPr id="59411" name="Line 17"/>
          <p:cNvSpPr/>
          <p:nvPr/>
        </p:nvSpPr>
        <p:spPr>
          <a:xfrm>
            <a:off x="6877050" y="5445125"/>
            <a:ext cx="0" cy="431800"/>
          </a:xfrm>
          <a:prstGeom prst="line">
            <a:avLst/>
          </a:prstGeom>
          <a:ln w="38100" cap="flat" cmpd="sng">
            <a:solidFill>
              <a:srgbClr val="FFCCCC"/>
            </a:solidFill>
            <a:prstDash val="solid"/>
            <a:headEnd type="none" w="med" len="med"/>
            <a:tailEnd type="triangle" w="med" len="med"/>
          </a:ln>
        </p:spPr>
      </p:sp>
      <p:sp>
        <p:nvSpPr>
          <p:cNvPr id="59412" name="Line 18"/>
          <p:cNvSpPr/>
          <p:nvPr/>
        </p:nvSpPr>
        <p:spPr>
          <a:xfrm>
            <a:off x="4356100" y="1916113"/>
            <a:ext cx="0" cy="288925"/>
          </a:xfrm>
          <a:prstGeom prst="line">
            <a:avLst/>
          </a:prstGeom>
          <a:ln w="38100" cap="flat" cmpd="sng">
            <a:solidFill>
              <a:srgbClr val="FFCCCC"/>
            </a:solidFill>
            <a:prstDash val="solid"/>
            <a:headEnd type="none" w="med" len="med"/>
            <a:tailEnd type="triangle" w="med" len="med"/>
          </a:ln>
        </p:spPr>
      </p:sp>
      <p:sp>
        <p:nvSpPr>
          <p:cNvPr id="59413" name="Line 19"/>
          <p:cNvSpPr/>
          <p:nvPr/>
        </p:nvSpPr>
        <p:spPr>
          <a:xfrm>
            <a:off x="2555875" y="3213100"/>
            <a:ext cx="0" cy="215900"/>
          </a:xfrm>
          <a:prstGeom prst="line">
            <a:avLst/>
          </a:prstGeom>
          <a:ln w="38100" cap="flat" cmpd="sng">
            <a:solidFill>
              <a:srgbClr val="FFCCCC"/>
            </a:solidFill>
            <a:prstDash val="sysDot"/>
            <a:headEnd type="none" w="med" len="med"/>
            <a:tailEnd type="none" w="med" len="med"/>
          </a:ln>
        </p:spPr>
      </p:sp>
      <p:sp>
        <p:nvSpPr>
          <p:cNvPr id="59414" name="Line 20"/>
          <p:cNvSpPr/>
          <p:nvPr/>
        </p:nvSpPr>
        <p:spPr>
          <a:xfrm>
            <a:off x="2555875" y="3429000"/>
            <a:ext cx="1223963" cy="0"/>
          </a:xfrm>
          <a:prstGeom prst="line">
            <a:avLst/>
          </a:prstGeom>
          <a:ln w="38100" cap="flat" cmpd="sng">
            <a:solidFill>
              <a:srgbClr val="FFCCCC"/>
            </a:solidFill>
            <a:prstDash val="sysDot"/>
            <a:headEnd type="none" w="med" len="med"/>
            <a:tailEnd type="none" w="med" len="med"/>
          </a:ln>
        </p:spPr>
      </p:sp>
      <p:sp>
        <p:nvSpPr>
          <p:cNvPr id="59415" name="Line 21"/>
          <p:cNvSpPr/>
          <p:nvPr/>
        </p:nvSpPr>
        <p:spPr>
          <a:xfrm>
            <a:off x="3779838" y="3429000"/>
            <a:ext cx="0" cy="287338"/>
          </a:xfrm>
          <a:prstGeom prst="line">
            <a:avLst/>
          </a:prstGeom>
          <a:ln w="38100" cap="flat" cmpd="sng">
            <a:solidFill>
              <a:srgbClr val="FFCCCC"/>
            </a:solidFill>
            <a:prstDash val="sysDot"/>
            <a:headEnd type="none" w="med" len="med"/>
            <a:tailEnd type="triangle" w="med" len="med"/>
          </a:ln>
        </p:spPr>
      </p:sp>
      <p:sp>
        <p:nvSpPr>
          <p:cNvPr id="59416" name="Line 22"/>
          <p:cNvSpPr/>
          <p:nvPr/>
        </p:nvSpPr>
        <p:spPr>
          <a:xfrm>
            <a:off x="5148263" y="4365625"/>
            <a:ext cx="0" cy="142875"/>
          </a:xfrm>
          <a:prstGeom prst="line">
            <a:avLst/>
          </a:prstGeom>
          <a:ln w="38100" cap="flat" cmpd="sng">
            <a:solidFill>
              <a:srgbClr val="FFCCCC"/>
            </a:solidFill>
            <a:prstDash val="sysDot"/>
            <a:headEnd type="none" w="med" len="med"/>
            <a:tailEnd type="none" w="med" len="med"/>
          </a:ln>
        </p:spPr>
      </p:sp>
      <p:sp>
        <p:nvSpPr>
          <p:cNvPr id="59417" name="Line 23"/>
          <p:cNvSpPr/>
          <p:nvPr/>
        </p:nvSpPr>
        <p:spPr>
          <a:xfrm>
            <a:off x="5148263" y="4508500"/>
            <a:ext cx="1223962" cy="0"/>
          </a:xfrm>
          <a:prstGeom prst="line">
            <a:avLst/>
          </a:prstGeom>
          <a:ln w="38100" cap="flat" cmpd="sng">
            <a:solidFill>
              <a:srgbClr val="FFCCCC"/>
            </a:solidFill>
            <a:prstDash val="sysDot"/>
            <a:headEnd type="none" w="med" len="med"/>
            <a:tailEnd type="none" w="med" len="med"/>
          </a:ln>
        </p:spPr>
      </p:sp>
      <p:sp>
        <p:nvSpPr>
          <p:cNvPr id="59418" name="Line 24"/>
          <p:cNvSpPr/>
          <p:nvPr/>
        </p:nvSpPr>
        <p:spPr>
          <a:xfrm>
            <a:off x="6372225" y="4508500"/>
            <a:ext cx="0" cy="287338"/>
          </a:xfrm>
          <a:prstGeom prst="line">
            <a:avLst/>
          </a:prstGeom>
          <a:ln w="38100" cap="flat" cmpd="sng">
            <a:solidFill>
              <a:srgbClr val="FFCCCC"/>
            </a:solidFill>
            <a:prstDash val="sysDot"/>
            <a:headEnd type="none" w="med" len="med"/>
            <a:tailEnd type="triangle" w="med" len="med"/>
          </a:ln>
        </p:spPr>
      </p:sp>
      <p:sp>
        <p:nvSpPr>
          <p:cNvPr id="59419" name="Rectangle 25"/>
          <p:cNvSpPr/>
          <p:nvPr/>
        </p:nvSpPr>
        <p:spPr>
          <a:xfrm>
            <a:off x="3924300" y="1484313"/>
            <a:ext cx="806450" cy="466725"/>
          </a:xfrm>
          <a:prstGeom prst="rect">
            <a:avLst/>
          </a:prstGeom>
          <a:solidFill>
            <a:schemeClr val="bg1"/>
          </a:solidFill>
          <a:ln w="9525" cap="flat" cmpd="sng">
            <a:solidFill>
              <a:srgbClr val="FFCCCC"/>
            </a:solidFill>
            <a:prstDash val="solid"/>
            <a:miter/>
            <a:headEnd type="none" w="med" len="med"/>
            <a:tailEnd type="none" w="med" len="med"/>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0"/>
              </a:spcBef>
              <a:buNone/>
            </a:pPr>
            <a:r>
              <a:rPr lang="zh-CN" altLang="en-US" sz="2400" b="1" dirty="0">
                <a:solidFill>
                  <a:srgbClr val="3333FF"/>
                </a:solidFill>
              </a:rPr>
              <a:t>程序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7458">
                                            <p:txEl>
                                              <p:pRg st="0" end="0"/>
                                            </p:txEl>
                                          </p:spTgt>
                                        </p:tgtEl>
                                        <p:attrNameLst>
                                          <p:attrName>style.visibility</p:attrName>
                                        </p:attrNameLst>
                                      </p:cBhvr>
                                      <p:to>
                                        <p:strVal val="visible"/>
                                      </p:to>
                                    </p:set>
                                    <p:animEffect transition="in" filter="wipe(left)">
                                      <p:cBhvr>
                                        <p:cTn id="7" dur="500"/>
                                        <p:tgtEl>
                                          <p:spTgt spid="147458">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47459"/>
                                        </p:tgtEl>
                                        <p:attrNameLst>
                                          <p:attrName>style.visibility</p:attrName>
                                        </p:attrNameLst>
                                      </p:cBhvr>
                                      <p:to>
                                        <p:strVal val="visible"/>
                                      </p:to>
                                    </p:set>
                                    <p:animEffect transition="in" filter="wipe(up)">
                                      <p:cBhvr>
                                        <p:cTn id="11" dur="500"/>
                                        <p:tgtEl>
                                          <p:spTgt spid="147459"/>
                                        </p:tgtEl>
                                      </p:cBhvr>
                                    </p:animEffect>
                                  </p:childTnLst>
                                </p:cTn>
                              </p:par>
                            </p:childTnLst>
                          </p:cTn>
                        </p:par>
                        <p:par>
                          <p:cTn id="12" fill="hold">
                            <p:stCondLst>
                              <p:cond delay="1000"/>
                            </p:stCondLst>
                            <p:childTnLst>
                              <p:par>
                                <p:cTn id="13" presetID="22" presetClass="entr" presetSubtype="8" fill="hold" grpId="0" nodeType="afterEffect">
                                  <p:stCondLst>
                                    <p:cond delay="1000"/>
                                  </p:stCondLst>
                                  <p:childTnLst>
                                    <p:set>
                                      <p:cBhvr>
                                        <p:cTn id="14" dur="1" fill="hold">
                                          <p:stCondLst>
                                            <p:cond delay="0"/>
                                          </p:stCondLst>
                                        </p:cTn>
                                        <p:tgtEl>
                                          <p:spTgt spid="147460"/>
                                        </p:tgtEl>
                                        <p:attrNameLst>
                                          <p:attrName>style.visibility</p:attrName>
                                        </p:attrNameLst>
                                      </p:cBhvr>
                                      <p:to>
                                        <p:strVal val="visible"/>
                                      </p:to>
                                    </p:set>
                                    <p:animEffect transition="in" filter="wipe(left)">
                                      <p:cBhvr>
                                        <p:cTn id="15" dur="500"/>
                                        <p:tgtEl>
                                          <p:spTgt spid="147460"/>
                                        </p:tgtEl>
                                      </p:cBhvr>
                                    </p:animEffect>
                                  </p:childTnLst>
                                </p:cTn>
                              </p:par>
                            </p:childTnLst>
                          </p:cTn>
                        </p:par>
                        <p:par>
                          <p:cTn id="16" fill="hold">
                            <p:stCondLst>
                              <p:cond delay="2500"/>
                            </p:stCondLst>
                            <p:childTnLst>
                              <p:par>
                                <p:cTn id="17" presetID="16" presetClass="entr" presetSubtype="37" fill="hold" grpId="0" nodeType="afterEffect">
                                  <p:stCondLst>
                                    <p:cond delay="0"/>
                                  </p:stCondLst>
                                  <p:childTnLst>
                                    <p:set>
                                      <p:cBhvr>
                                        <p:cTn id="18" dur="1" fill="hold">
                                          <p:stCondLst>
                                            <p:cond delay="0"/>
                                          </p:stCondLst>
                                        </p:cTn>
                                        <p:tgtEl>
                                          <p:spTgt spid="147461">
                                            <p:txEl>
                                              <p:pRg st="0" end="0"/>
                                            </p:txEl>
                                          </p:spTgt>
                                        </p:tgtEl>
                                        <p:attrNameLst>
                                          <p:attrName>style.visibility</p:attrName>
                                        </p:attrNameLst>
                                      </p:cBhvr>
                                      <p:to>
                                        <p:strVal val="visible"/>
                                      </p:to>
                                    </p:set>
                                    <p:animEffect transition="in" filter="barn(outVertical)">
                                      <p:cBhvr>
                                        <p:cTn id="19" dur="500"/>
                                        <p:tgtEl>
                                          <p:spTgt spid="147461">
                                            <p:txEl>
                                              <p:pRg st="0" end="0"/>
                                            </p:txEl>
                                          </p:spTgt>
                                        </p:tgtEl>
                                      </p:cBhvr>
                                    </p:animEffect>
                                  </p:childTnLst>
                                </p:cTn>
                              </p:par>
                            </p:childTnLst>
                          </p:cTn>
                        </p:par>
                        <p:par>
                          <p:cTn id="20" fill="hold">
                            <p:stCondLst>
                              <p:cond delay="3000"/>
                            </p:stCondLst>
                            <p:childTnLst>
                              <p:par>
                                <p:cTn id="21" presetID="22" presetClass="entr" presetSubtype="1" fill="hold" nodeType="afterEffect">
                                  <p:stCondLst>
                                    <p:cond delay="0"/>
                                  </p:stCondLst>
                                  <p:childTnLst>
                                    <p:set>
                                      <p:cBhvr>
                                        <p:cTn id="22" dur="1" fill="hold">
                                          <p:stCondLst>
                                            <p:cond delay="0"/>
                                          </p:stCondLst>
                                        </p:cTn>
                                        <p:tgtEl>
                                          <p:spTgt spid="147462"/>
                                        </p:tgtEl>
                                        <p:attrNameLst>
                                          <p:attrName>style.visibility</p:attrName>
                                        </p:attrNameLst>
                                      </p:cBhvr>
                                      <p:to>
                                        <p:strVal val="visible"/>
                                      </p:to>
                                    </p:set>
                                    <p:animEffect transition="in" filter="wipe(up)">
                                      <p:cBhvr>
                                        <p:cTn id="23" dur="500"/>
                                        <p:tgtEl>
                                          <p:spTgt spid="147462"/>
                                        </p:tgtEl>
                                      </p:cBhvr>
                                    </p:animEffect>
                                  </p:childTnLst>
                                </p:cTn>
                              </p:par>
                            </p:childTnLst>
                          </p:cTn>
                        </p:par>
                        <p:par>
                          <p:cTn id="24" fill="hold">
                            <p:stCondLst>
                              <p:cond delay="3500"/>
                            </p:stCondLst>
                            <p:childTnLst>
                              <p:par>
                                <p:cTn id="25" presetID="22" presetClass="entr" presetSubtype="8" fill="hold" grpId="0" nodeType="afterEffect">
                                  <p:stCondLst>
                                    <p:cond delay="1000"/>
                                  </p:stCondLst>
                                  <p:childTnLst>
                                    <p:set>
                                      <p:cBhvr>
                                        <p:cTn id="26" dur="1" fill="hold">
                                          <p:stCondLst>
                                            <p:cond delay="0"/>
                                          </p:stCondLst>
                                        </p:cTn>
                                        <p:tgtEl>
                                          <p:spTgt spid="147463"/>
                                        </p:tgtEl>
                                        <p:attrNameLst>
                                          <p:attrName>style.visibility</p:attrName>
                                        </p:attrNameLst>
                                      </p:cBhvr>
                                      <p:to>
                                        <p:strVal val="visible"/>
                                      </p:to>
                                    </p:set>
                                    <p:animEffect transition="in" filter="wipe(left)">
                                      <p:cBhvr>
                                        <p:cTn id="27" dur="500"/>
                                        <p:tgtEl>
                                          <p:spTgt spid="147463"/>
                                        </p:tgtEl>
                                      </p:cBhvr>
                                    </p:animEffect>
                                  </p:childTnLst>
                                </p:cTn>
                              </p:par>
                            </p:childTnLst>
                          </p:cTn>
                        </p:par>
                        <p:par>
                          <p:cTn id="28" fill="hold">
                            <p:stCondLst>
                              <p:cond delay="5000"/>
                            </p:stCondLst>
                            <p:childTnLst>
                              <p:par>
                                <p:cTn id="29" presetID="16" presetClass="entr" presetSubtype="37" fill="hold" grpId="0" nodeType="afterEffect">
                                  <p:stCondLst>
                                    <p:cond delay="0"/>
                                  </p:stCondLst>
                                  <p:childTnLst>
                                    <p:set>
                                      <p:cBhvr>
                                        <p:cTn id="30" dur="1" fill="hold">
                                          <p:stCondLst>
                                            <p:cond delay="0"/>
                                          </p:stCondLst>
                                        </p:cTn>
                                        <p:tgtEl>
                                          <p:spTgt spid="147464">
                                            <p:txEl>
                                              <p:pRg st="0" end="0"/>
                                            </p:txEl>
                                          </p:spTgt>
                                        </p:tgtEl>
                                        <p:attrNameLst>
                                          <p:attrName>style.visibility</p:attrName>
                                        </p:attrNameLst>
                                      </p:cBhvr>
                                      <p:to>
                                        <p:strVal val="visible"/>
                                      </p:to>
                                    </p:set>
                                    <p:animEffect transition="in" filter="barn(outVertical)">
                                      <p:cBhvr>
                                        <p:cTn id="31" dur="500"/>
                                        <p:tgtEl>
                                          <p:spTgt spid="147464">
                                            <p:txEl>
                                              <p:pRg st="0" end="0"/>
                                            </p:txEl>
                                          </p:spTgt>
                                        </p:tgtEl>
                                      </p:cBhvr>
                                    </p:animEffect>
                                  </p:childTnLst>
                                </p:cTn>
                              </p:par>
                            </p:childTnLst>
                          </p:cTn>
                        </p:par>
                        <p:par>
                          <p:cTn id="32" fill="hold">
                            <p:stCondLst>
                              <p:cond delay="5500"/>
                            </p:stCondLst>
                            <p:childTnLst>
                              <p:par>
                                <p:cTn id="33" presetID="22" presetClass="entr" presetSubtype="8" fill="hold" grpId="0" nodeType="afterEffect">
                                  <p:stCondLst>
                                    <p:cond delay="1000"/>
                                  </p:stCondLst>
                                  <p:childTnLst>
                                    <p:set>
                                      <p:cBhvr>
                                        <p:cTn id="34" dur="1" fill="hold">
                                          <p:stCondLst>
                                            <p:cond delay="0"/>
                                          </p:stCondLst>
                                        </p:cTn>
                                        <p:tgtEl>
                                          <p:spTgt spid="147465"/>
                                        </p:tgtEl>
                                        <p:attrNameLst>
                                          <p:attrName>style.visibility</p:attrName>
                                        </p:attrNameLst>
                                      </p:cBhvr>
                                      <p:to>
                                        <p:strVal val="visible"/>
                                      </p:to>
                                    </p:set>
                                    <p:animEffect transition="in" filter="wipe(left)">
                                      <p:cBhvr>
                                        <p:cTn id="35" dur="500"/>
                                        <p:tgtEl>
                                          <p:spTgt spid="147465"/>
                                        </p:tgtEl>
                                      </p:cBhvr>
                                    </p:animEffect>
                                  </p:childTnLst>
                                </p:cTn>
                              </p:par>
                            </p:childTnLst>
                          </p:cTn>
                        </p:par>
                        <p:par>
                          <p:cTn id="36" fill="hold">
                            <p:stCondLst>
                              <p:cond delay="7000"/>
                            </p:stCondLst>
                            <p:childTnLst>
                              <p:par>
                                <p:cTn id="37" presetID="16" presetClass="entr" presetSubtype="37" fill="hold" grpId="0" nodeType="afterEffect">
                                  <p:stCondLst>
                                    <p:cond delay="0"/>
                                  </p:stCondLst>
                                  <p:childTnLst>
                                    <p:set>
                                      <p:cBhvr>
                                        <p:cTn id="38" dur="1" fill="hold">
                                          <p:stCondLst>
                                            <p:cond delay="0"/>
                                          </p:stCondLst>
                                        </p:cTn>
                                        <p:tgtEl>
                                          <p:spTgt spid="147466">
                                            <p:txEl>
                                              <p:pRg st="0" end="0"/>
                                            </p:txEl>
                                          </p:spTgt>
                                        </p:tgtEl>
                                        <p:attrNameLst>
                                          <p:attrName>style.visibility</p:attrName>
                                        </p:attrNameLst>
                                      </p:cBhvr>
                                      <p:to>
                                        <p:strVal val="visible"/>
                                      </p:to>
                                    </p:set>
                                    <p:animEffect transition="in" filter="barn(outVertical)">
                                      <p:cBhvr>
                                        <p:cTn id="39" dur="500"/>
                                        <p:tgtEl>
                                          <p:spTgt spid="147466">
                                            <p:txEl>
                                              <p:pRg st="0" end="0"/>
                                            </p:txEl>
                                          </p:spTgt>
                                        </p:tgtEl>
                                      </p:cBhvr>
                                    </p:animEffect>
                                  </p:childTnLst>
                                </p:cTn>
                              </p:par>
                            </p:childTnLst>
                          </p:cTn>
                        </p:par>
                        <p:par>
                          <p:cTn id="40" fill="hold">
                            <p:stCondLst>
                              <p:cond delay="7500"/>
                            </p:stCondLst>
                            <p:childTnLst>
                              <p:par>
                                <p:cTn id="41" presetID="22" presetClass="entr" presetSubtype="8" fill="hold" grpId="0" nodeType="afterEffect">
                                  <p:stCondLst>
                                    <p:cond delay="1000"/>
                                  </p:stCondLst>
                                  <p:childTnLst>
                                    <p:set>
                                      <p:cBhvr>
                                        <p:cTn id="42" dur="1" fill="hold">
                                          <p:stCondLst>
                                            <p:cond delay="0"/>
                                          </p:stCondLst>
                                        </p:cTn>
                                        <p:tgtEl>
                                          <p:spTgt spid="147467"/>
                                        </p:tgtEl>
                                        <p:attrNameLst>
                                          <p:attrName>style.visibility</p:attrName>
                                        </p:attrNameLst>
                                      </p:cBhvr>
                                      <p:to>
                                        <p:strVal val="visible"/>
                                      </p:to>
                                    </p:set>
                                    <p:animEffect transition="in" filter="wipe(left)">
                                      <p:cBhvr>
                                        <p:cTn id="43" dur="500"/>
                                        <p:tgtEl>
                                          <p:spTgt spid="147467"/>
                                        </p:tgtEl>
                                      </p:cBhvr>
                                    </p:animEffect>
                                  </p:childTnLst>
                                </p:cTn>
                              </p:par>
                            </p:childTnLst>
                          </p:cTn>
                        </p:par>
                        <p:par>
                          <p:cTn id="44" fill="hold">
                            <p:stCondLst>
                              <p:cond delay="9000"/>
                            </p:stCondLst>
                            <p:childTnLst>
                              <p:par>
                                <p:cTn id="45" presetID="16" presetClass="entr" presetSubtype="37" fill="hold" grpId="0" nodeType="afterEffect">
                                  <p:stCondLst>
                                    <p:cond delay="0"/>
                                  </p:stCondLst>
                                  <p:childTnLst>
                                    <p:set>
                                      <p:cBhvr>
                                        <p:cTn id="46" dur="1" fill="hold">
                                          <p:stCondLst>
                                            <p:cond delay="0"/>
                                          </p:stCondLst>
                                        </p:cTn>
                                        <p:tgtEl>
                                          <p:spTgt spid="147468">
                                            <p:txEl>
                                              <p:pRg st="0" end="0"/>
                                            </p:txEl>
                                          </p:spTgt>
                                        </p:tgtEl>
                                        <p:attrNameLst>
                                          <p:attrName>style.visibility</p:attrName>
                                        </p:attrNameLst>
                                      </p:cBhvr>
                                      <p:to>
                                        <p:strVal val="visible"/>
                                      </p:to>
                                    </p:set>
                                    <p:animEffect transition="in" filter="barn(outVertical)">
                                      <p:cBhvr>
                                        <p:cTn id="47" dur="500"/>
                                        <p:tgtEl>
                                          <p:spTgt spid="14746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8" grpId="0" build="p"/>
      <p:bldP spid="147460" grpId="0" animBg="1"/>
      <p:bldP spid="147461" grpId="0" build="p" advAuto="1000"/>
      <p:bldP spid="147463" grpId="0" animBg="1"/>
      <p:bldP spid="147464" grpId="0" build="p" advAuto="1000"/>
      <p:bldP spid="147465" grpId="0" animBg="1"/>
      <p:bldP spid="147466" grpId="0" build="p" advAuto="1000"/>
      <p:bldP spid="147467" grpId="0" animBg="1"/>
      <p:bldP spid="147468" grpId="0" build="p" advAuto="100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12"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82022641-B1D8-434E-896B-029F82BFEFF7}"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43</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8482" name="Text Box 2"/>
          <p:cNvSpPr txBox="1"/>
          <p:nvPr/>
        </p:nvSpPr>
        <p:spPr>
          <a:xfrm>
            <a:off x="0" y="304800"/>
            <a:ext cx="7092950" cy="701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4000" b="1" dirty="0">
                <a:solidFill>
                  <a:srgbClr val="FFFF99"/>
                </a:solidFill>
              </a:rPr>
              <a:t>第 </a:t>
            </a:r>
            <a:r>
              <a:rPr lang="en-US" altLang="zh-CN" sz="4000" b="1" dirty="0">
                <a:solidFill>
                  <a:srgbClr val="FFFF99"/>
                </a:solidFill>
              </a:rPr>
              <a:t>4 </a:t>
            </a:r>
            <a:r>
              <a:rPr lang="zh-CN" altLang="en-US" sz="4000" b="1" dirty="0">
                <a:solidFill>
                  <a:srgbClr val="FFFF99"/>
                </a:solidFill>
              </a:rPr>
              <a:t>节   计算机的工作过程</a:t>
            </a:r>
          </a:p>
        </p:txBody>
      </p:sp>
      <p:sp>
        <p:nvSpPr>
          <p:cNvPr id="148483" name="Text Box 3"/>
          <p:cNvSpPr txBox="1"/>
          <p:nvPr/>
        </p:nvSpPr>
        <p:spPr>
          <a:xfrm>
            <a:off x="323850" y="1052513"/>
            <a:ext cx="56515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FF99"/>
                </a:solidFill>
              </a:rPr>
              <a:t>1.4.1  </a:t>
            </a:r>
            <a:r>
              <a:rPr lang="zh-CN" altLang="en-US" sz="3600" b="1" dirty="0">
                <a:solidFill>
                  <a:srgbClr val="FFFF99"/>
                </a:solidFill>
              </a:rPr>
              <a:t>处理问题的步骤</a:t>
            </a:r>
          </a:p>
        </p:txBody>
      </p:sp>
      <p:sp>
        <p:nvSpPr>
          <p:cNvPr id="148484" name="Text Box 4"/>
          <p:cNvSpPr txBox="1"/>
          <p:nvPr/>
        </p:nvSpPr>
        <p:spPr>
          <a:xfrm>
            <a:off x="0" y="1700213"/>
            <a:ext cx="8748713" cy="1373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99"/>
                </a:solidFill>
              </a:rPr>
              <a:t>       </a:t>
            </a:r>
            <a:r>
              <a:rPr lang="zh-CN" altLang="en-US" sz="2800" b="1" dirty="0">
                <a:solidFill>
                  <a:srgbClr val="FFFF99"/>
                </a:solidFill>
              </a:rPr>
              <a:t>目前，大型的应用软件的开发都采用软件工程的方法。但如要解决规模较小的应用问题，可采用以下的基本步骤：</a:t>
            </a:r>
          </a:p>
        </p:txBody>
      </p:sp>
      <p:sp>
        <p:nvSpPr>
          <p:cNvPr id="60423" name="Rectangle 5"/>
          <p:cNvSpPr/>
          <p:nvPr/>
        </p:nvSpPr>
        <p:spPr>
          <a:xfrm>
            <a:off x="539750" y="3090863"/>
            <a:ext cx="21478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99"/>
                </a:solidFill>
              </a:rPr>
              <a:t>1</a:t>
            </a:r>
            <a:r>
              <a:rPr lang="zh-CN" altLang="en-US" sz="2800" b="1" dirty="0">
                <a:solidFill>
                  <a:srgbClr val="FFFF99"/>
                </a:solidFill>
              </a:rPr>
              <a:t>、系统分析</a:t>
            </a:r>
          </a:p>
        </p:txBody>
      </p:sp>
      <p:sp>
        <p:nvSpPr>
          <p:cNvPr id="60424" name="Rectangle 6"/>
          <p:cNvSpPr/>
          <p:nvPr/>
        </p:nvSpPr>
        <p:spPr>
          <a:xfrm>
            <a:off x="539750" y="3716338"/>
            <a:ext cx="464820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99"/>
                </a:solidFill>
              </a:rPr>
              <a:t>2</a:t>
            </a:r>
            <a:r>
              <a:rPr lang="zh-CN" altLang="en-US" sz="2800" b="1" dirty="0">
                <a:solidFill>
                  <a:srgbClr val="FFFF99"/>
                </a:solidFill>
              </a:rPr>
              <a:t>、建立数学模型与设计算法</a:t>
            </a:r>
          </a:p>
        </p:txBody>
      </p:sp>
      <p:sp>
        <p:nvSpPr>
          <p:cNvPr id="60425" name="Rectangle 7"/>
          <p:cNvSpPr/>
          <p:nvPr/>
        </p:nvSpPr>
        <p:spPr>
          <a:xfrm>
            <a:off x="539750" y="4437063"/>
            <a:ext cx="286226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99"/>
                </a:solidFill>
              </a:rPr>
              <a:t>3</a:t>
            </a:r>
            <a:r>
              <a:rPr lang="zh-CN" altLang="en-US" sz="2800" b="1" dirty="0">
                <a:solidFill>
                  <a:srgbClr val="FFFF99"/>
                </a:solidFill>
              </a:rPr>
              <a:t>、编写应用程序</a:t>
            </a:r>
          </a:p>
        </p:txBody>
      </p:sp>
      <p:sp>
        <p:nvSpPr>
          <p:cNvPr id="60426" name="Rectangle 8"/>
          <p:cNvSpPr/>
          <p:nvPr/>
        </p:nvSpPr>
        <p:spPr>
          <a:xfrm>
            <a:off x="539750" y="5084763"/>
            <a:ext cx="3219450"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99"/>
                </a:solidFill>
              </a:rPr>
              <a:t>4</a:t>
            </a:r>
            <a:r>
              <a:rPr lang="zh-CN" altLang="en-US" sz="2800" b="1" dirty="0">
                <a:solidFill>
                  <a:srgbClr val="FFFF99"/>
                </a:solidFill>
              </a:rPr>
              <a:t>、编译为目标程序</a:t>
            </a:r>
          </a:p>
        </p:txBody>
      </p:sp>
      <p:sp>
        <p:nvSpPr>
          <p:cNvPr id="60427" name="Rectangle 9"/>
          <p:cNvSpPr/>
          <p:nvPr/>
        </p:nvSpPr>
        <p:spPr>
          <a:xfrm>
            <a:off x="539750" y="5805488"/>
            <a:ext cx="3933825"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99"/>
                </a:solidFill>
              </a:rPr>
              <a:t>5</a:t>
            </a:r>
            <a:r>
              <a:rPr lang="zh-CN" altLang="en-US" sz="2800" b="1" dirty="0">
                <a:solidFill>
                  <a:srgbClr val="FFFF99"/>
                </a:solidFill>
              </a:rPr>
              <a:t>、由硬件执行目标程序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48482">
                                            <p:txEl>
                                              <p:pRg st="0" end="0"/>
                                            </p:txEl>
                                          </p:spTgt>
                                        </p:tgtEl>
                                        <p:attrNameLst>
                                          <p:attrName>style.visibility</p:attrName>
                                        </p:attrNameLst>
                                      </p:cBhvr>
                                      <p:to>
                                        <p:strVal val="visible"/>
                                      </p:to>
                                    </p:set>
                                    <p:animEffect transition="in" filter="barn(outVertical)">
                                      <p:cBhvr>
                                        <p:cTn id="7" dur="500"/>
                                        <p:tgtEl>
                                          <p:spTgt spid="1484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8483">
                                            <p:txEl>
                                              <p:pRg st="0" end="0"/>
                                            </p:txEl>
                                          </p:spTgt>
                                        </p:tgtEl>
                                        <p:attrNameLst>
                                          <p:attrName>style.visibility</p:attrName>
                                        </p:attrNameLst>
                                      </p:cBhvr>
                                      <p:to>
                                        <p:strVal val="visible"/>
                                      </p:to>
                                    </p:set>
                                    <p:animEffect transition="in" filter="wipe(left)">
                                      <p:cBhvr>
                                        <p:cTn id="12" dur="500"/>
                                        <p:tgtEl>
                                          <p:spTgt spid="14848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8484">
                                            <p:txEl>
                                              <p:pRg st="0" end="0"/>
                                            </p:txEl>
                                          </p:spTgt>
                                        </p:tgtEl>
                                        <p:attrNameLst>
                                          <p:attrName>style.visibility</p:attrName>
                                        </p:attrNameLst>
                                      </p:cBhvr>
                                      <p:to>
                                        <p:strVal val="visible"/>
                                      </p:to>
                                    </p:set>
                                    <p:animEffect transition="in" filter="wipe(left)">
                                      <p:cBhvr>
                                        <p:cTn id="17" dur="500"/>
                                        <p:tgtEl>
                                          <p:spTgt spid="14848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2" grpId="0" build="p"/>
      <p:bldP spid="148483" grpId="0" build="p"/>
      <p:bldP spid="148484"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9"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585D20FD-E9DB-4EA8-B88A-E7F18AA6E7C7}"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44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49506" name="Text Box 2"/>
          <p:cNvSpPr txBox="1"/>
          <p:nvPr/>
        </p:nvSpPr>
        <p:spPr>
          <a:xfrm>
            <a:off x="250825" y="333375"/>
            <a:ext cx="56515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rgbClr val="FFFF99"/>
                </a:solidFill>
              </a:rPr>
              <a:t>1.4.2  </a:t>
            </a:r>
            <a:r>
              <a:rPr lang="zh-CN" altLang="en-US" sz="3600" b="1" dirty="0">
                <a:solidFill>
                  <a:srgbClr val="FFFF99"/>
                </a:solidFill>
              </a:rPr>
              <a:t>指令执行过程</a:t>
            </a:r>
          </a:p>
        </p:txBody>
      </p:sp>
      <p:sp>
        <p:nvSpPr>
          <p:cNvPr id="149507" name="Text Box 3"/>
          <p:cNvSpPr txBox="1"/>
          <p:nvPr/>
        </p:nvSpPr>
        <p:spPr>
          <a:xfrm>
            <a:off x="250825" y="1700213"/>
            <a:ext cx="8569325" cy="206210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rPr>
              <a:t>       </a:t>
            </a:r>
            <a:r>
              <a:rPr lang="zh-CN" altLang="en-US" b="1" dirty="0">
                <a:solidFill>
                  <a:srgbClr val="FFFF99"/>
                </a:solidFill>
              </a:rPr>
              <a:t>加法指令“</a:t>
            </a:r>
            <a:r>
              <a:rPr lang="en-US" altLang="zh-CN" b="1" dirty="0">
                <a:solidFill>
                  <a:srgbClr val="FFFF99"/>
                </a:solidFill>
              </a:rPr>
              <a:t>ADD  </a:t>
            </a:r>
            <a:r>
              <a:rPr lang="en-US" altLang="zh-CN" b="1">
                <a:solidFill>
                  <a:srgbClr val="FFFF99"/>
                </a:solidFill>
              </a:rPr>
              <a:t>AX</a:t>
            </a:r>
            <a:r>
              <a:rPr lang="zh-CN" altLang="en-US" b="1" smtClean="0">
                <a:solidFill>
                  <a:srgbClr val="FFFF99"/>
                </a:solidFill>
              </a:rPr>
              <a:t>，</a:t>
            </a:r>
            <a:r>
              <a:rPr lang="en-US" altLang="zh-CN" b="1" smtClean="0">
                <a:solidFill>
                  <a:srgbClr val="FFFF99"/>
                </a:solidFill>
              </a:rPr>
              <a:t>[1000H]”</a:t>
            </a:r>
            <a:r>
              <a:rPr lang="zh-CN" altLang="en-US" b="1" dirty="0">
                <a:solidFill>
                  <a:srgbClr val="FFFF99"/>
                </a:solidFill>
              </a:rPr>
              <a:t>的功能是，将主存</a:t>
            </a:r>
            <a:r>
              <a:rPr lang="en-US" altLang="zh-CN" b="1" dirty="0">
                <a:solidFill>
                  <a:srgbClr val="FFFF99"/>
                </a:solidFill>
              </a:rPr>
              <a:t>1000H</a:t>
            </a:r>
            <a:r>
              <a:rPr lang="zh-CN" altLang="en-US" b="1" dirty="0">
                <a:solidFill>
                  <a:srgbClr val="FFFF99"/>
                </a:solidFill>
              </a:rPr>
              <a:t>单元的内容（源操作数）与</a:t>
            </a:r>
            <a:r>
              <a:rPr lang="en-US" altLang="zh-CN" b="1" dirty="0">
                <a:solidFill>
                  <a:srgbClr val="FFFF99"/>
                </a:solidFill>
              </a:rPr>
              <a:t>CPU</a:t>
            </a:r>
            <a:r>
              <a:rPr lang="zh-CN" altLang="en-US" b="1" dirty="0">
                <a:solidFill>
                  <a:srgbClr val="FFFF99"/>
                </a:solidFill>
              </a:rPr>
              <a:t>中</a:t>
            </a:r>
            <a:r>
              <a:rPr lang="en-US" altLang="zh-CN" b="1" dirty="0">
                <a:solidFill>
                  <a:srgbClr val="FFFF99"/>
                </a:solidFill>
              </a:rPr>
              <a:t>AX</a:t>
            </a:r>
            <a:r>
              <a:rPr lang="zh-CN" altLang="en-US" b="1" dirty="0">
                <a:solidFill>
                  <a:srgbClr val="FFFF99"/>
                </a:solidFill>
              </a:rPr>
              <a:t>寄存器的内容（目的操作数）相加，结果送回</a:t>
            </a:r>
            <a:r>
              <a:rPr lang="en-US" altLang="zh-CN" b="1" dirty="0">
                <a:solidFill>
                  <a:srgbClr val="FFFF99"/>
                </a:solidFill>
              </a:rPr>
              <a:t>AX</a:t>
            </a:r>
            <a:r>
              <a:rPr lang="zh-CN" altLang="en-US" b="1" dirty="0">
                <a:solidFill>
                  <a:srgbClr val="FFFF99"/>
                </a:solidFill>
              </a:rPr>
              <a:t>中。</a:t>
            </a:r>
          </a:p>
        </p:txBody>
      </p:sp>
      <p:sp>
        <p:nvSpPr>
          <p:cNvPr id="61446" name="Rectangle 4"/>
          <p:cNvSpPr/>
          <p:nvPr/>
        </p:nvSpPr>
        <p:spPr>
          <a:xfrm>
            <a:off x="250825" y="3933825"/>
            <a:ext cx="4059238"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CCCC"/>
                </a:solidFill>
              </a:rPr>
              <a:t>1</a:t>
            </a:r>
            <a:r>
              <a:rPr lang="zh-CN" altLang="en-US" b="1" dirty="0">
                <a:solidFill>
                  <a:srgbClr val="FFCCCC"/>
                </a:solidFill>
              </a:rPr>
              <a:t>、取指令与分析指令</a:t>
            </a:r>
          </a:p>
        </p:txBody>
      </p:sp>
      <p:sp>
        <p:nvSpPr>
          <p:cNvPr id="149509" name="Text Box 5"/>
          <p:cNvSpPr txBox="1"/>
          <p:nvPr/>
        </p:nvSpPr>
        <p:spPr>
          <a:xfrm>
            <a:off x="-468312" y="1125538"/>
            <a:ext cx="10080625" cy="57943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rPr>
              <a:t>       </a:t>
            </a:r>
            <a:r>
              <a:rPr lang="zh-CN" altLang="en-US" b="1" dirty="0">
                <a:solidFill>
                  <a:srgbClr val="99FFCC"/>
                </a:solidFill>
              </a:rPr>
              <a:t>下面以加法指令为例，说明一条指令的执行过程</a:t>
            </a:r>
            <a:endParaRPr lang="zh-CN" altLang="en-US" b="1" dirty="0">
              <a:solidFill>
                <a:srgbClr val="FFFF99"/>
              </a:solidFill>
            </a:endParaRPr>
          </a:p>
        </p:txBody>
      </p:sp>
      <p:sp>
        <p:nvSpPr>
          <p:cNvPr id="149510" name="Text Box 6"/>
          <p:cNvSpPr txBox="1"/>
          <p:nvPr/>
        </p:nvSpPr>
        <p:spPr>
          <a:xfrm>
            <a:off x="323850" y="4652963"/>
            <a:ext cx="8569325" cy="18605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rPr>
              <a:t>       </a:t>
            </a:r>
            <a:r>
              <a:rPr lang="zh-CN" altLang="en-US" sz="2800" b="1" dirty="0">
                <a:solidFill>
                  <a:srgbClr val="FFFF99"/>
                </a:solidFill>
              </a:rPr>
              <a:t>按</a:t>
            </a:r>
            <a:r>
              <a:rPr lang="en-US" altLang="zh-CN" sz="2800" b="1" dirty="0">
                <a:solidFill>
                  <a:srgbClr val="FFFF99"/>
                </a:solidFill>
              </a:rPr>
              <a:t>CPU</a:t>
            </a:r>
            <a:r>
              <a:rPr lang="zh-CN" altLang="en-US" sz="2800" b="1" dirty="0">
                <a:solidFill>
                  <a:srgbClr val="FFFF99"/>
                </a:solidFill>
              </a:rPr>
              <a:t>的程序计数器</a:t>
            </a:r>
            <a:r>
              <a:rPr lang="en-US" altLang="zh-CN" sz="2800" b="1" dirty="0">
                <a:solidFill>
                  <a:srgbClr val="FFFF99"/>
                </a:solidFill>
              </a:rPr>
              <a:t>PC</a:t>
            </a:r>
            <a:r>
              <a:rPr lang="zh-CN" altLang="en-US" sz="2800" b="1" dirty="0">
                <a:solidFill>
                  <a:srgbClr val="FFFF99"/>
                </a:solidFill>
              </a:rPr>
              <a:t>中的指令地址，从主存单元读取加法指令到指令寄存器</a:t>
            </a:r>
            <a:r>
              <a:rPr lang="en-US" altLang="zh-CN" sz="2800" b="1" dirty="0">
                <a:solidFill>
                  <a:srgbClr val="FFFF99"/>
                </a:solidFill>
              </a:rPr>
              <a:t>IR</a:t>
            </a:r>
            <a:r>
              <a:rPr lang="zh-CN" altLang="en-US" sz="2800" b="1" dirty="0">
                <a:solidFill>
                  <a:srgbClr val="FFFF99"/>
                </a:solidFill>
              </a:rPr>
              <a:t>中，这时</a:t>
            </a:r>
            <a:r>
              <a:rPr lang="en-US" altLang="zh-CN" sz="2800" b="1" dirty="0">
                <a:solidFill>
                  <a:srgbClr val="FFFF99"/>
                </a:solidFill>
              </a:rPr>
              <a:t>PC</a:t>
            </a:r>
            <a:r>
              <a:rPr lang="zh-CN" altLang="en-US" sz="2800" b="1" dirty="0">
                <a:solidFill>
                  <a:srgbClr val="FFFF99"/>
                </a:solidFill>
              </a:rPr>
              <a:t>的内容修改为下一条指令地址。然后由指令译码器分析</a:t>
            </a:r>
            <a:r>
              <a:rPr lang="en-US" altLang="zh-CN" sz="2800" b="1" dirty="0">
                <a:solidFill>
                  <a:srgbClr val="FFFF99"/>
                </a:solidFill>
              </a:rPr>
              <a:t>IR</a:t>
            </a:r>
            <a:r>
              <a:rPr lang="zh-CN" altLang="en-US" sz="2800" b="1" dirty="0">
                <a:solidFill>
                  <a:srgbClr val="FFFF99"/>
                </a:solidFill>
              </a:rPr>
              <a:t>中的指令，作为产生对应微命令序列的依据。</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9506">
                                            <p:txEl>
                                              <p:pRg st="0" end="0"/>
                                            </p:txEl>
                                          </p:spTgt>
                                        </p:tgtEl>
                                        <p:attrNameLst>
                                          <p:attrName>style.visibility</p:attrName>
                                        </p:attrNameLst>
                                      </p:cBhvr>
                                      <p:to>
                                        <p:strVal val="visible"/>
                                      </p:to>
                                    </p:set>
                                    <p:animEffect transition="in" filter="wipe(left)">
                                      <p:cBhvr>
                                        <p:cTn id="7" dur="500"/>
                                        <p:tgtEl>
                                          <p:spTgt spid="1495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9507">
                                            <p:txEl>
                                              <p:pRg st="0" end="0"/>
                                            </p:txEl>
                                          </p:spTgt>
                                        </p:tgtEl>
                                        <p:attrNameLst>
                                          <p:attrName>style.visibility</p:attrName>
                                        </p:attrNameLst>
                                      </p:cBhvr>
                                      <p:to>
                                        <p:strVal val="visible"/>
                                      </p:to>
                                    </p:set>
                                    <p:animEffect transition="in" filter="wipe(left)">
                                      <p:cBhvr>
                                        <p:cTn id="12" dur="500"/>
                                        <p:tgtEl>
                                          <p:spTgt spid="14950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9509">
                                            <p:txEl>
                                              <p:pRg st="0" end="0"/>
                                            </p:txEl>
                                          </p:spTgt>
                                        </p:tgtEl>
                                        <p:attrNameLst>
                                          <p:attrName>style.visibility</p:attrName>
                                        </p:attrNameLst>
                                      </p:cBhvr>
                                      <p:to>
                                        <p:strVal val="visible"/>
                                      </p:to>
                                    </p:set>
                                    <p:animEffect transition="in" filter="wipe(left)">
                                      <p:cBhvr>
                                        <p:cTn id="17" dur="500"/>
                                        <p:tgtEl>
                                          <p:spTgt spid="1495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9510">
                                            <p:txEl>
                                              <p:pRg st="0" end="0"/>
                                            </p:txEl>
                                          </p:spTgt>
                                        </p:tgtEl>
                                        <p:attrNameLst>
                                          <p:attrName>style.visibility</p:attrName>
                                        </p:attrNameLst>
                                      </p:cBhvr>
                                      <p:to>
                                        <p:strVal val="visible"/>
                                      </p:to>
                                    </p:set>
                                    <p:animEffect transition="in" filter="wipe(left)">
                                      <p:cBhvr>
                                        <p:cTn id="22" dur="500"/>
                                        <p:tgtEl>
                                          <p:spTgt spid="1495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6" grpId="0" build="p"/>
      <p:bldP spid="149507" grpId="0" build="p"/>
      <p:bldP spid="149509" grpId="0" build="p"/>
      <p:bldP spid="1495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8"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20CDF0E-C069-4B5C-826A-564FBCD3276A}"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45</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2468" name="Rectangle 2"/>
          <p:cNvSpPr/>
          <p:nvPr/>
        </p:nvSpPr>
        <p:spPr>
          <a:xfrm>
            <a:off x="468313" y="620713"/>
            <a:ext cx="2835275" cy="57943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CCCC"/>
                </a:solidFill>
              </a:rPr>
              <a:t>2</a:t>
            </a:r>
            <a:r>
              <a:rPr lang="zh-CN" altLang="en-US" b="1" dirty="0">
                <a:solidFill>
                  <a:srgbClr val="FFCCCC"/>
                </a:solidFill>
              </a:rPr>
              <a:t>、读取操作数</a:t>
            </a:r>
          </a:p>
        </p:txBody>
      </p:sp>
      <p:sp>
        <p:nvSpPr>
          <p:cNvPr id="150531" name="Text Box 3"/>
          <p:cNvSpPr txBox="1"/>
          <p:nvPr/>
        </p:nvSpPr>
        <p:spPr>
          <a:xfrm>
            <a:off x="574675" y="1341438"/>
            <a:ext cx="8569325" cy="1433512"/>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rPr>
              <a:t>       </a:t>
            </a:r>
            <a:r>
              <a:rPr lang="zh-CN" altLang="en-US" sz="2800" b="1" dirty="0">
                <a:solidFill>
                  <a:srgbClr val="FFFF99"/>
                </a:solidFill>
              </a:rPr>
              <a:t>在本例中，源操作数存放在主存</a:t>
            </a:r>
            <a:r>
              <a:rPr lang="en-US" altLang="zh-CN" sz="2800" b="1" dirty="0">
                <a:solidFill>
                  <a:srgbClr val="FFFF99"/>
                </a:solidFill>
              </a:rPr>
              <a:t>1000H</a:t>
            </a:r>
            <a:r>
              <a:rPr lang="zh-CN" altLang="en-US" sz="2800" b="1" dirty="0">
                <a:solidFill>
                  <a:srgbClr val="FFFF99"/>
                </a:solidFill>
              </a:rPr>
              <a:t>单元中，因此需要读取地址为</a:t>
            </a:r>
            <a:r>
              <a:rPr lang="en-US" altLang="zh-CN" sz="2800" b="1" dirty="0">
                <a:solidFill>
                  <a:srgbClr val="FFFF99"/>
                </a:solidFill>
              </a:rPr>
              <a:t>1000H</a:t>
            </a:r>
            <a:r>
              <a:rPr lang="zh-CN" altLang="en-US" sz="2800" b="1" dirty="0">
                <a:solidFill>
                  <a:srgbClr val="FFFF99"/>
                </a:solidFill>
              </a:rPr>
              <a:t>单元的内容，并送入</a:t>
            </a:r>
            <a:r>
              <a:rPr lang="en-US" altLang="zh-CN" sz="2800" b="1" dirty="0">
                <a:solidFill>
                  <a:srgbClr val="FFFF99"/>
                </a:solidFill>
              </a:rPr>
              <a:t>CPU</a:t>
            </a:r>
            <a:r>
              <a:rPr lang="zh-CN" altLang="en-US" sz="2800" b="1" dirty="0">
                <a:solidFill>
                  <a:srgbClr val="FFFF99"/>
                </a:solidFill>
              </a:rPr>
              <a:t>的一个暂存器中供下一步计算用。</a:t>
            </a:r>
          </a:p>
        </p:txBody>
      </p:sp>
      <p:sp>
        <p:nvSpPr>
          <p:cNvPr id="62470" name="Rectangle 4"/>
          <p:cNvSpPr/>
          <p:nvPr/>
        </p:nvSpPr>
        <p:spPr>
          <a:xfrm>
            <a:off x="468313" y="2997200"/>
            <a:ext cx="1611312"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CCCC"/>
                </a:solidFill>
              </a:rPr>
              <a:t>3</a:t>
            </a:r>
            <a:r>
              <a:rPr lang="zh-CN" altLang="en-US" b="1" dirty="0">
                <a:solidFill>
                  <a:srgbClr val="FFCCCC"/>
                </a:solidFill>
              </a:rPr>
              <a:t>、运算</a:t>
            </a:r>
          </a:p>
        </p:txBody>
      </p:sp>
      <p:sp>
        <p:nvSpPr>
          <p:cNvPr id="150533" name="Text Box 5"/>
          <p:cNvSpPr txBox="1"/>
          <p:nvPr/>
        </p:nvSpPr>
        <p:spPr>
          <a:xfrm>
            <a:off x="574675" y="3644900"/>
            <a:ext cx="8569325" cy="18002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99"/>
                </a:solidFill>
              </a:rPr>
              <a:t>      </a:t>
            </a:r>
            <a:r>
              <a:rPr lang="zh-CN" altLang="en-US" sz="2800" b="1" dirty="0">
                <a:solidFill>
                  <a:srgbClr val="FFFF99"/>
                </a:solidFill>
              </a:rPr>
              <a:t>本例中</a:t>
            </a:r>
            <a:r>
              <a:rPr lang="en-US" altLang="zh-CN" sz="2800" b="1" dirty="0">
                <a:solidFill>
                  <a:srgbClr val="FFFF99"/>
                </a:solidFill>
              </a:rPr>
              <a:t>ADD</a:t>
            </a:r>
            <a:r>
              <a:rPr lang="zh-CN" altLang="en-US" sz="2800" b="1" dirty="0">
                <a:solidFill>
                  <a:srgbClr val="FFFF99"/>
                </a:solidFill>
              </a:rPr>
              <a:t>是指令的操作码，表示要进行加法运算。将上一步得到的在</a:t>
            </a:r>
            <a:r>
              <a:rPr lang="en-US" altLang="zh-CN" sz="2800" b="1" dirty="0">
                <a:solidFill>
                  <a:srgbClr val="FFFF99"/>
                </a:solidFill>
              </a:rPr>
              <a:t>CPU</a:t>
            </a:r>
            <a:r>
              <a:rPr lang="zh-CN" altLang="en-US" sz="2800" b="1" dirty="0">
                <a:solidFill>
                  <a:srgbClr val="FFFF99"/>
                </a:solidFill>
              </a:rPr>
              <a:t>暂存器中的源操作数与寄存器</a:t>
            </a:r>
            <a:r>
              <a:rPr lang="en-US" altLang="zh-CN" sz="2800" b="1" dirty="0">
                <a:solidFill>
                  <a:srgbClr val="FFFF99"/>
                </a:solidFill>
              </a:rPr>
              <a:t>AX</a:t>
            </a:r>
            <a:r>
              <a:rPr lang="zh-CN" altLang="en-US" sz="2800" b="1" dirty="0">
                <a:solidFill>
                  <a:srgbClr val="FFFF99"/>
                </a:solidFill>
              </a:rPr>
              <a:t>中的目的操作数，通过</a:t>
            </a:r>
            <a:r>
              <a:rPr lang="en-US" altLang="zh-CN" sz="2800" b="1" dirty="0">
                <a:solidFill>
                  <a:srgbClr val="FFFF99"/>
                </a:solidFill>
              </a:rPr>
              <a:t>ALU</a:t>
            </a:r>
            <a:r>
              <a:rPr lang="zh-CN" altLang="en-US" sz="2800" b="1" dirty="0">
                <a:solidFill>
                  <a:srgbClr val="FFFF99"/>
                </a:solidFill>
              </a:rPr>
              <a:t>相加，结果送回</a:t>
            </a:r>
            <a:r>
              <a:rPr lang="en-US" altLang="zh-CN" sz="2800" b="1" dirty="0">
                <a:solidFill>
                  <a:srgbClr val="FFFF99"/>
                </a:solidFill>
              </a:rPr>
              <a:t>AX</a:t>
            </a:r>
            <a:r>
              <a:rPr lang="zh-CN" altLang="en-US" sz="2800" b="1" dirty="0">
                <a:solidFill>
                  <a:srgbClr val="FFFF99"/>
                </a:solidFill>
              </a:rPr>
              <a:t>中。</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0531">
                                            <p:txEl>
                                              <p:pRg st="0" end="0"/>
                                            </p:txEl>
                                          </p:spTgt>
                                        </p:tgtEl>
                                        <p:attrNameLst>
                                          <p:attrName>style.visibility</p:attrName>
                                        </p:attrNameLst>
                                      </p:cBhvr>
                                      <p:to>
                                        <p:strVal val="visible"/>
                                      </p:to>
                                    </p:set>
                                    <p:animEffect transition="in" filter="wipe(left)">
                                      <p:cBhvr>
                                        <p:cTn id="7" dur="500"/>
                                        <p:tgtEl>
                                          <p:spTgt spid="150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0533">
                                            <p:txEl>
                                              <p:pRg st="0" end="0"/>
                                            </p:txEl>
                                          </p:spTgt>
                                        </p:tgtEl>
                                        <p:attrNameLst>
                                          <p:attrName>style.visibility</p:attrName>
                                        </p:attrNameLst>
                                      </p:cBhvr>
                                      <p:to>
                                        <p:strVal val="visible"/>
                                      </p:to>
                                    </p:set>
                                    <p:animEffect transition="in" filter="wipe(left)">
                                      <p:cBhvr>
                                        <p:cTn id="12" dur="500"/>
                                        <p:tgtEl>
                                          <p:spTgt spid="1505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p:bldP spid="15053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7"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CD8CB025-7ECD-42B2-A04D-3FEFC33281E0}"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46</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3492" name="Rectangle 2"/>
          <p:cNvSpPr/>
          <p:nvPr/>
        </p:nvSpPr>
        <p:spPr>
          <a:xfrm>
            <a:off x="144463" y="358775"/>
            <a:ext cx="3243262" cy="57943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CCCC"/>
                </a:solidFill>
              </a:rPr>
              <a:t>4</a:t>
            </a:r>
            <a:r>
              <a:rPr lang="zh-CN" altLang="en-US" b="1" dirty="0">
                <a:solidFill>
                  <a:srgbClr val="FFCCCC"/>
                </a:solidFill>
              </a:rPr>
              <a:t>、后继指令地址</a:t>
            </a:r>
          </a:p>
        </p:txBody>
      </p:sp>
      <p:sp>
        <p:nvSpPr>
          <p:cNvPr id="151555" name="Text Box 3"/>
          <p:cNvSpPr txBox="1"/>
          <p:nvPr/>
        </p:nvSpPr>
        <p:spPr>
          <a:xfrm>
            <a:off x="250825" y="1125538"/>
            <a:ext cx="8569325" cy="9461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800" b="1" dirty="0">
                <a:solidFill>
                  <a:srgbClr val="FFFF99"/>
                </a:solidFill>
              </a:rPr>
              <a:t>      </a:t>
            </a:r>
            <a:r>
              <a:rPr lang="zh-CN" altLang="en-US" sz="2800" b="1" dirty="0">
                <a:solidFill>
                  <a:srgbClr val="FFFF99"/>
                </a:solidFill>
              </a:rPr>
              <a:t>本例中，在读取指令时</a:t>
            </a:r>
            <a:r>
              <a:rPr lang="en-US" altLang="zh-CN" sz="2800" b="1" dirty="0">
                <a:solidFill>
                  <a:srgbClr val="FFFF99"/>
                </a:solidFill>
              </a:rPr>
              <a:t>PC</a:t>
            </a:r>
            <a:r>
              <a:rPr lang="zh-CN" altLang="en-US" sz="2800" b="1" dirty="0">
                <a:solidFill>
                  <a:srgbClr val="FFFF99"/>
                </a:solidFill>
              </a:rPr>
              <a:t>的内容已修改为下一条指令地址。</a:t>
            </a:r>
          </a:p>
        </p:txBody>
      </p:sp>
      <p:sp>
        <p:nvSpPr>
          <p:cNvPr id="63494" name="Rectangle 4"/>
          <p:cNvSpPr/>
          <p:nvPr/>
        </p:nvSpPr>
        <p:spPr>
          <a:xfrm>
            <a:off x="323850" y="2349500"/>
            <a:ext cx="8064500" cy="15541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rPr>
              <a:t>      </a:t>
            </a:r>
            <a:r>
              <a:rPr lang="zh-CN" altLang="en-US" b="1" dirty="0">
                <a:solidFill>
                  <a:srgbClr val="FFFF99"/>
                </a:solidFill>
              </a:rPr>
              <a:t>其他指令的执行过程与上述过程是类似的。计算机正是通过逐条地执行指令来完成整个程序的运行。</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1555">
                                            <p:txEl>
                                              <p:pRg st="0" end="0"/>
                                            </p:txEl>
                                          </p:spTgt>
                                        </p:tgtEl>
                                        <p:attrNameLst>
                                          <p:attrName>style.visibility</p:attrName>
                                        </p:attrNameLst>
                                      </p:cBhvr>
                                      <p:to>
                                        <p:strVal val="visible"/>
                                      </p:to>
                                    </p:set>
                                    <p:animEffect transition="in" filter="wipe(left)">
                                      <p:cBhvr>
                                        <p:cTn id="7" dur="500"/>
                                        <p:tgtEl>
                                          <p:spTgt spid="151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4"/>
          <p:cNvSpPr txBox="1"/>
          <p:nvPr/>
        </p:nvSpPr>
        <p:spPr>
          <a:xfrm>
            <a:off x="250825" y="0"/>
            <a:ext cx="5943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dirty="0">
                <a:solidFill>
                  <a:srgbClr val="FFFF99"/>
                </a:solidFill>
                <a:latin typeface="黑体" panose="02010609060101010101" pitchFamily="2" charset="-122"/>
                <a:ea typeface="黑体" panose="02010609060101010101" pitchFamily="2" charset="-122"/>
              </a:rPr>
              <a:t>1.5.2   </a:t>
            </a:r>
            <a:r>
              <a:rPr lang="zh-CN" altLang="en-US" sz="3600" dirty="0">
                <a:solidFill>
                  <a:srgbClr val="FFFF99"/>
                </a:solidFill>
                <a:latin typeface="黑体" panose="02010609060101010101" pitchFamily="2" charset="-122"/>
                <a:ea typeface="黑体" panose="02010609060101010101" pitchFamily="2" charset="-122"/>
              </a:rPr>
              <a:t>计算机的性能指标</a:t>
            </a:r>
          </a:p>
        </p:txBody>
      </p:sp>
      <p:sp>
        <p:nvSpPr>
          <p:cNvPr id="64515" name="Text Box 5"/>
          <p:cNvSpPr txBox="1"/>
          <p:nvPr/>
        </p:nvSpPr>
        <p:spPr>
          <a:xfrm>
            <a:off x="0" y="981075"/>
            <a:ext cx="9144000" cy="56483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Font typeface="Wingdings" panose="05000000000000000000" pitchFamily="2" charset="2"/>
              <a:buChar char="ü"/>
            </a:pPr>
            <a:r>
              <a:rPr lang="en-US" altLang="zh-CN" sz="2800" b="1" dirty="0">
                <a:solidFill>
                  <a:srgbClr val="FFFF99"/>
                </a:solidFill>
                <a:latin typeface="Tahoma" panose="020B0604030504040204" pitchFamily="34" charset="0"/>
                <a:ea typeface="华文细黑" panose="02010600040101010101" pitchFamily="2" charset="-122"/>
              </a:rPr>
              <a:t>   </a:t>
            </a:r>
            <a:r>
              <a:rPr lang="zh-CN" altLang="en-US" sz="2800" b="1" dirty="0">
                <a:solidFill>
                  <a:srgbClr val="FF7C80"/>
                </a:solidFill>
                <a:latin typeface="Tahoma" panose="020B0604030504040204" pitchFamily="34" charset="0"/>
                <a:ea typeface="华文细黑" panose="02010600040101010101" pitchFamily="2" charset="-122"/>
              </a:rPr>
              <a:t>字长：</a:t>
            </a:r>
            <a:r>
              <a:rPr lang="zh-CN" altLang="en-US" sz="2800" b="1" dirty="0">
                <a:solidFill>
                  <a:srgbClr val="FFFF99"/>
                </a:solidFill>
                <a:latin typeface="Tahoma" panose="020B0604030504040204" pitchFamily="34" charset="0"/>
                <a:ea typeface="华文细黑" panose="02010600040101010101" pitchFamily="2" charset="-122"/>
              </a:rPr>
              <a:t>参与一次运算的数的位数。</a:t>
            </a:r>
            <a:r>
              <a:rPr lang="en-US" altLang="zh-CN" sz="2800" b="1" dirty="0">
                <a:solidFill>
                  <a:srgbClr val="FFFF99"/>
                </a:solidFill>
                <a:latin typeface="Tahoma" panose="020B0604030504040204" pitchFamily="34" charset="0"/>
                <a:ea typeface="华文细黑" panose="02010600040101010101" pitchFamily="2" charset="-122"/>
              </a:rPr>
              <a:t>8</a:t>
            </a:r>
            <a:r>
              <a:rPr lang="zh-CN" altLang="en-US" sz="2800" b="1" dirty="0">
                <a:solidFill>
                  <a:srgbClr val="FFFF99"/>
                </a:solidFill>
                <a:latin typeface="Tahoma" panose="020B0604030504040204" pitchFamily="34" charset="0"/>
                <a:ea typeface="华文细黑" panose="02010600040101010101" pitchFamily="2" charset="-122"/>
              </a:rPr>
              <a:t>位、</a:t>
            </a:r>
            <a:r>
              <a:rPr lang="en-US" altLang="zh-CN" sz="2800" b="1" dirty="0">
                <a:solidFill>
                  <a:srgbClr val="FFFF99"/>
                </a:solidFill>
                <a:latin typeface="Tahoma" panose="020B0604030504040204" pitchFamily="34" charset="0"/>
                <a:ea typeface="华文细黑" panose="02010600040101010101" pitchFamily="2" charset="-122"/>
              </a:rPr>
              <a:t>16</a:t>
            </a:r>
            <a:r>
              <a:rPr lang="zh-CN" altLang="en-US" sz="2800" b="1" dirty="0">
                <a:solidFill>
                  <a:srgbClr val="FFFF99"/>
                </a:solidFill>
                <a:latin typeface="Tahoma" panose="020B0604030504040204" pitchFamily="34" charset="0"/>
                <a:ea typeface="华文细黑" panose="02010600040101010101" pitchFamily="2" charset="-122"/>
              </a:rPr>
              <a:t>位、</a:t>
            </a:r>
            <a:r>
              <a:rPr lang="en-US" altLang="zh-CN" sz="2800" b="1" dirty="0">
                <a:solidFill>
                  <a:srgbClr val="FFFF99"/>
                </a:solidFill>
                <a:latin typeface="Tahoma" panose="020B0604030504040204" pitchFamily="34" charset="0"/>
                <a:ea typeface="华文细黑" panose="02010600040101010101" pitchFamily="2" charset="-122"/>
              </a:rPr>
              <a:t>32</a:t>
            </a:r>
            <a:r>
              <a:rPr lang="zh-CN" altLang="en-US" sz="2800" b="1" dirty="0">
                <a:solidFill>
                  <a:srgbClr val="FFFF99"/>
                </a:solidFill>
                <a:latin typeface="Tahoma" panose="020B0604030504040204" pitchFamily="34" charset="0"/>
                <a:ea typeface="华文细黑" panose="02010600040101010101" pitchFamily="2" charset="-122"/>
              </a:rPr>
              <a:t>位</a:t>
            </a:r>
          </a:p>
          <a:p>
            <a:pPr marL="0" lvl="0" indent="0" eaLnBrk="1" hangingPunct="1">
              <a:spcBef>
                <a:spcPct val="50000"/>
              </a:spcBef>
              <a:buFont typeface="Wingdings" panose="05000000000000000000" pitchFamily="2" charset="2"/>
              <a:buChar char="ü"/>
            </a:pPr>
            <a:r>
              <a:rPr lang="zh-CN" altLang="en-US" sz="2800" b="1" dirty="0">
                <a:solidFill>
                  <a:srgbClr val="FFFF99"/>
                </a:solidFill>
                <a:latin typeface="Tahoma" panose="020B0604030504040204" pitchFamily="34" charset="0"/>
                <a:ea typeface="华文细黑" panose="02010600040101010101" pitchFamily="2" charset="-122"/>
              </a:rPr>
              <a:t>   </a:t>
            </a:r>
            <a:r>
              <a:rPr lang="zh-CN" altLang="en-US" sz="2800" b="1" dirty="0">
                <a:solidFill>
                  <a:srgbClr val="FF7C80"/>
                </a:solidFill>
                <a:latin typeface="Tahoma" panose="020B0604030504040204" pitchFamily="34" charset="0"/>
                <a:ea typeface="华文细黑" panose="02010600040101010101" pitchFamily="2" charset="-122"/>
              </a:rPr>
              <a:t>数据通路宽度：</a:t>
            </a:r>
            <a:r>
              <a:rPr lang="zh-CN" altLang="en-US" sz="2800" b="1" dirty="0">
                <a:solidFill>
                  <a:srgbClr val="FFFF99"/>
                </a:solidFill>
                <a:latin typeface="Tahoma" panose="020B0604030504040204" pitchFamily="34" charset="0"/>
                <a:ea typeface="华文细黑" panose="02010600040101010101" pitchFamily="2" charset="-122"/>
              </a:rPr>
              <a:t>数据线位数</a:t>
            </a:r>
            <a:br>
              <a:rPr lang="zh-CN" altLang="en-US" sz="2800" b="1" dirty="0">
                <a:solidFill>
                  <a:srgbClr val="FFFF99"/>
                </a:solidFill>
                <a:latin typeface="Tahoma" panose="020B0604030504040204" pitchFamily="34" charset="0"/>
                <a:ea typeface="华文细黑" panose="02010600040101010101" pitchFamily="2" charset="-122"/>
              </a:rPr>
            </a:br>
            <a:r>
              <a:rPr lang="zh-CN" altLang="en-US" sz="2800" b="1" dirty="0">
                <a:solidFill>
                  <a:srgbClr val="FFFF99"/>
                </a:solidFill>
                <a:latin typeface="Tahoma" panose="020B0604030504040204" pitchFamily="34" charset="0"/>
                <a:ea typeface="华文细黑" panose="02010600040101010101" pitchFamily="2" charset="-122"/>
              </a:rPr>
              <a:t>   特例：</a:t>
            </a:r>
            <a:r>
              <a:rPr lang="en-US" altLang="zh-CN" sz="2400" dirty="0">
                <a:solidFill>
                  <a:srgbClr val="FFFF99"/>
                </a:solidFill>
                <a:latin typeface="Tahoma" panose="020B0604030504040204" pitchFamily="34" charset="0"/>
                <a:ea typeface="华文细黑" panose="02010600040101010101" pitchFamily="2" charset="-122"/>
              </a:rPr>
              <a:t>INTEL 8088</a:t>
            </a:r>
            <a:r>
              <a:rPr lang="en-US" altLang="zh-CN" sz="2800" b="1" dirty="0">
                <a:solidFill>
                  <a:srgbClr val="FFFF99"/>
                </a:solidFill>
                <a:latin typeface="Tahoma" panose="020B0604030504040204" pitchFamily="34" charset="0"/>
                <a:ea typeface="华文细黑" panose="02010600040101010101" pitchFamily="2" charset="-122"/>
              </a:rPr>
              <a:t> </a:t>
            </a:r>
            <a:r>
              <a:rPr lang="zh-CN" altLang="en-US" sz="2800" b="1" dirty="0">
                <a:solidFill>
                  <a:srgbClr val="FFFF99"/>
                </a:solidFill>
                <a:latin typeface="Tahoma" panose="020B0604030504040204" pitchFamily="34" charset="0"/>
                <a:ea typeface="华文细黑" panose="02010600040101010101" pitchFamily="2" charset="-122"/>
              </a:rPr>
              <a:t>字长</a:t>
            </a:r>
            <a:r>
              <a:rPr lang="en-US" altLang="zh-CN" sz="2800" b="1" dirty="0">
                <a:solidFill>
                  <a:srgbClr val="FFFF99"/>
                </a:solidFill>
                <a:latin typeface="Tahoma" panose="020B0604030504040204" pitchFamily="34" charset="0"/>
                <a:ea typeface="华文细黑" panose="02010600040101010101" pitchFamily="2" charset="-122"/>
              </a:rPr>
              <a:t>16</a:t>
            </a:r>
            <a:r>
              <a:rPr lang="zh-CN" altLang="en-US" sz="2800" b="1" dirty="0">
                <a:solidFill>
                  <a:srgbClr val="FFFF99"/>
                </a:solidFill>
                <a:latin typeface="Tahoma" panose="020B0604030504040204" pitchFamily="34" charset="0"/>
                <a:ea typeface="华文细黑" panose="02010600040101010101" pitchFamily="2" charset="-122"/>
              </a:rPr>
              <a:t>位，数据线</a:t>
            </a:r>
            <a:r>
              <a:rPr lang="en-US" altLang="zh-CN" sz="2800" b="1" dirty="0">
                <a:solidFill>
                  <a:srgbClr val="FFFF99"/>
                </a:solidFill>
                <a:latin typeface="Tahoma" panose="020B0604030504040204" pitchFamily="34" charset="0"/>
                <a:ea typeface="华文细黑" panose="02010600040101010101" pitchFamily="2" charset="-122"/>
              </a:rPr>
              <a:t>8</a:t>
            </a:r>
            <a:r>
              <a:rPr lang="zh-CN" altLang="en-US" sz="2800" b="1" dirty="0">
                <a:solidFill>
                  <a:srgbClr val="FFFF99"/>
                </a:solidFill>
                <a:latin typeface="Tahoma" panose="020B0604030504040204" pitchFamily="34" charset="0"/>
                <a:ea typeface="华文细黑" panose="02010600040101010101" pitchFamily="2" charset="-122"/>
              </a:rPr>
              <a:t>位，称准</a:t>
            </a:r>
            <a:r>
              <a:rPr lang="en-US" altLang="zh-CN" sz="2800" b="1" dirty="0">
                <a:solidFill>
                  <a:srgbClr val="FFFF99"/>
                </a:solidFill>
                <a:latin typeface="Tahoma" panose="020B0604030504040204" pitchFamily="34" charset="0"/>
                <a:ea typeface="华文细黑" panose="02010600040101010101" pitchFamily="2" charset="-122"/>
              </a:rPr>
              <a:t>16</a:t>
            </a:r>
            <a:r>
              <a:rPr lang="zh-CN" altLang="en-US" sz="2800" b="1" dirty="0">
                <a:solidFill>
                  <a:srgbClr val="FFFF99"/>
                </a:solidFill>
                <a:latin typeface="Tahoma" panose="020B0604030504040204" pitchFamily="34" charset="0"/>
                <a:ea typeface="华文细黑" panose="02010600040101010101" pitchFamily="2" charset="-122"/>
              </a:rPr>
              <a:t>位机</a:t>
            </a:r>
          </a:p>
          <a:p>
            <a:pPr marL="0" lvl="0" indent="0" eaLnBrk="1" hangingPunct="1">
              <a:spcBef>
                <a:spcPct val="50000"/>
              </a:spcBef>
              <a:buFont typeface="Wingdings" panose="05000000000000000000" pitchFamily="2" charset="2"/>
              <a:buChar char="ü"/>
            </a:pPr>
            <a:r>
              <a:rPr lang="zh-CN" altLang="en-US" sz="2800" b="1" dirty="0">
                <a:solidFill>
                  <a:srgbClr val="FFFF99"/>
                </a:solidFill>
                <a:latin typeface="Tahoma" panose="020B0604030504040204" pitchFamily="34" charset="0"/>
                <a:ea typeface="华文细黑" panose="02010600040101010101" pitchFamily="2" charset="-122"/>
              </a:rPr>
              <a:t>   </a:t>
            </a:r>
            <a:r>
              <a:rPr lang="zh-CN" altLang="en-US" sz="2800" b="1" dirty="0">
                <a:solidFill>
                  <a:srgbClr val="FF7C80"/>
                </a:solidFill>
                <a:latin typeface="Tahoma" panose="020B0604030504040204" pitchFamily="34" charset="0"/>
                <a:ea typeface="华文细黑" panose="02010600040101010101" pitchFamily="2" charset="-122"/>
              </a:rPr>
              <a:t>主存容量</a:t>
            </a:r>
            <a:r>
              <a:rPr lang="zh-CN" altLang="en-US" sz="2800" b="1" dirty="0">
                <a:solidFill>
                  <a:srgbClr val="FFFF99"/>
                </a:solidFill>
                <a:latin typeface="Tahoma" panose="020B0604030504040204" pitchFamily="34" charset="0"/>
                <a:ea typeface="华文细黑" panose="02010600040101010101" pitchFamily="2" charset="-122"/>
              </a:rPr>
              <a:t>：按字节编址用单元数表示：</a:t>
            </a:r>
            <a:r>
              <a:rPr lang="en-US" altLang="zh-CN" sz="2800" b="1" dirty="0">
                <a:solidFill>
                  <a:srgbClr val="FFFF99"/>
                </a:solidFill>
                <a:latin typeface="Tahoma" panose="020B0604030504040204" pitchFamily="34" charset="0"/>
                <a:ea typeface="华文细黑" panose="02010600040101010101" pitchFamily="2" charset="-122"/>
              </a:rPr>
              <a:t>16M(16M×8</a:t>
            </a:r>
            <a:r>
              <a:rPr lang="zh-CN" altLang="en-US" sz="2800" b="1" dirty="0">
                <a:solidFill>
                  <a:srgbClr val="FFFF99"/>
                </a:solidFill>
                <a:latin typeface="Tahoma" panose="020B0604030504040204" pitchFamily="34" charset="0"/>
                <a:ea typeface="华文细黑" panose="02010600040101010101" pitchFamily="2" charset="-122"/>
              </a:rPr>
              <a:t>位</a:t>
            </a:r>
            <a:r>
              <a:rPr lang="en-US" altLang="zh-CN" sz="2800" b="1" dirty="0">
                <a:solidFill>
                  <a:srgbClr val="FFFF99"/>
                </a:solidFill>
                <a:latin typeface="Tahoma" panose="020B0604030504040204" pitchFamily="34" charset="0"/>
                <a:ea typeface="华文细黑" panose="02010600040101010101" pitchFamily="2" charset="-122"/>
              </a:rPr>
              <a:t>)</a:t>
            </a:r>
            <a:r>
              <a:rPr lang="zh-CN" altLang="en-US" sz="2800" b="1" dirty="0">
                <a:solidFill>
                  <a:srgbClr val="FFFF99"/>
                </a:solidFill>
                <a:latin typeface="Tahoma" panose="020B0604030504040204" pitchFamily="34" charset="0"/>
                <a:ea typeface="华文细黑" panose="02010600040101010101" pitchFamily="2" charset="-122"/>
              </a:rPr>
              <a:t>按字编址用</a:t>
            </a:r>
            <a:r>
              <a:rPr lang="zh-CN" altLang="en-US" sz="2800" b="1" u="sng" dirty="0">
                <a:solidFill>
                  <a:srgbClr val="FFFF99"/>
                </a:solidFill>
                <a:latin typeface="Tahoma" panose="020B0604030504040204" pitchFamily="34" charset="0"/>
                <a:ea typeface="华文细黑" panose="02010600040101010101" pitchFamily="2" charset="-122"/>
              </a:rPr>
              <a:t>单元数</a:t>
            </a:r>
            <a:r>
              <a:rPr lang="en-US" altLang="zh-CN" sz="2800" b="1" u="sng" dirty="0">
                <a:solidFill>
                  <a:srgbClr val="FFFF99"/>
                </a:solidFill>
                <a:latin typeface="Tahoma" panose="020B0604030504040204" pitchFamily="34" charset="0"/>
                <a:ea typeface="华文细黑" panose="02010600040101010101" pitchFamily="2" charset="-122"/>
              </a:rPr>
              <a:t>×</a:t>
            </a:r>
            <a:r>
              <a:rPr lang="zh-CN" altLang="en-US" sz="2800" b="1" u="sng" dirty="0">
                <a:solidFill>
                  <a:srgbClr val="FFFF99"/>
                </a:solidFill>
                <a:latin typeface="Tahoma" panose="020B0604030504040204" pitchFamily="34" charset="0"/>
                <a:ea typeface="华文细黑" panose="02010600040101010101" pitchFamily="2" charset="-122"/>
              </a:rPr>
              <a:t>位数</a:t>
            </a:r>
            <a:r>
              <a:rPr lang="zh-CN" altLang="en-US" sz="2800" b="1" dirty="0">
                <a:solidFill>
                  <a:srgbClr val="FFFF99"/>
                </a:solidFill>
                <a:latin typeface="Tahoma" panose="020B0604030504040204" pitchFamily="34" charset="0"/>
                <a:ea typeface="华文细黑" panose="02010600040101010101" pitchFamily="2" charset="-122"/>
              </a:rPr>
              <a:t>表示    </a:t>
            </a:r>
            <a:r>
              <a:rPr lang="en-US" altLang="zh-CN" sz="2800" b="1" dirty="0">
                <a:solidFill>
                  <a:srgbClr val="FFFF99"/>
                </a:solidFill>
                <a:latin typeface="Tahoma" panose="020B0604030504040204" pitchFamily="34" charset="0"/>
                <a:ea typeface="华文细黑" panose="02010600040101010101" pitchFamily="2" charset="-122"/>
              </a:rPr>
              <a:t>64k ×16</a:t>
            </a:r>
            <a:r>
              <a:rPr lang="zh-CN" altLang="en-US" sz="2800" b="1" dirty="0">
                <a:solidFill>
                  <a:srgbClr val="FFFF99"/>
                </a:solidFill>
                <a:latin typeface="Tahoma" panose="020B0604030504040204" pitchFamily="34" charset="0"/>
                <a:ea typeface="华文细黑" panose="02010600040101010101" pitchFamily="2" charset="-122"/>
              </a:rPr>
              <a:t>位</a:t>
            </a:r>
          </a:p>
          <a:p>
            <a:pPr marL="0" lvl="0" indent="0" eaLnBrk="1" hangingPunct="1">
              <a:spcBef>
                <a:spcPct val="50000"/>
              </a:spcBef>
              <a:buFont typeface="Wingdings" panose="05000000000000000000" pitchFamily="2" charset="2"/>
              <a:buChar char="ü"/>
            </a:pPr>
            <a:r>
              <a:rPr lang="zh-CN" altLang="en-US" sz="2800" b="1" dirty="0">
                <a:solidFill>
                  <a:srgbClr val="FFFF99"/>
                </a:solidFill>
                <a:latin typeface="Tahoma" panose="020B0604030504040204" pitchFamily="34" charset="0"/>
                <a:ea typeface="华文细黑" panose="02010600040101010101" pitchFamily="2" charset="-122"/>
              </a:rPr>
              <a:t>   </a:t>
            </a:r>
            <a:r>
              <a:rPr lang="zh-CN" altLang="en-US" sz="2800" b="1" dirty="0">
                <a:solidFill>
                  <a:srgbClr val="FF7C80"/>
                </a:solidFill>
                <a:latin typeface="Tahoma" panose="020B0604030504040204" pitchFamily="34" charset="0"/>
                <a:ea typeface="华文细黑" panose="02010600040101010101" pitchFamily="2" charset="-122"/>
              </a:rPr>
              <a:t>外存容量</a:t>
            </a:r>
            <a:r>
              <a:rPr lang="zh-CN" altLang="en-US" sz="2800" b="1" dirty="0">
                <a:solidFill>
                  <a:srgbClr val="FFFF99"/>
                </a:solidFill>
                <a:latin typeface="Tahoma" panose="020B0604030504040204" pitchFamily="34" charset="0"/>
                <a:ea typeface="华文细黑" panose="02010600040101010101" pitchFamily="2" charset="-122"/>
              </a:rPr>
              <a:t>：</a:t>
            </a:r>
            <a:r>
              <a:rPr lang="en-US" altLang="zh-CN" sz="2800" b="1" dirty="0">
                <a:solidFill>
                  <a:srgbClr val="FFFF99"/>
                </a:solidFill>
                <a:latin typeface="Tahoma" panose="020B0604030504040204" pitchFamily="34" charset="0"/>
                <a:ea typeface="华文细黑" panose="02010600040101010101" pitchFamily="2" charset="-122"/>
              </a:rPr>
              <a:t>10.2G  20G</a:t>
            </a:r>
          </a:p>
          <a:p>
            <a:pPr marL="0" lvl="0" indent="0" eaLnBrk="1" hangingPunct="1">
              <a:spcBef>
                <a:spcPct val="50000"/>
              </a:spcBef>
              <a:buFont typeface="Wingdings" panose="05000000000000000000" pitchFamily="2" charset="2"/>
              <a:buChar char="ü"/>
            </a:pPr>
            <a:r>
              <a:rPr lang="en-US" altLang="zh-CN" sz="2800" b="1" dirty="0">
                <a:solidFill>
                  <a:srgbClr val="FFFF99"/>
                </a:solidFill>
                <a:latin typeface="Tahoma" panose="020B0604030504040204" pitchFamily="34" charset="0"/>
                <a:ea typeface="华文细黑" panose="02010600040101010101" pitchFamily="2" charset="-122"/>
              </a:rPr>
              <a:t>   </a:t>
            </a:r>
            <a:r>
              <a:rPr lang="zh-CN" altLang="en-US" sz="2800" b="1" dirty="0">
                <a:solidFill>
                  <a:srgbClr val="FF7C80"/>
                </a:solidFill>
                <a:latin typeface="Tahoma" panose="020B0604030504040204" pitchFamily="34" charset="0"/>
                <a:ea typeface="华文细黑" panose="02010600040101010101" pitchFamily="2" charset="-122"/>
              </a:rPr>
              <a:t>运算速度</a:t>
            </a:r>
            <a:r>
              <a:rPr lang="zh-CN" altLang="en-US" sz="2800" b="1" dirty="0">
                <a:solidFill>
                  <a:srgbClr val="FFFF99"/>
                </a:solidFill>
                <a:latin typeface="Tahoma" panose="020B0604030504040204" pitchFamily="34" charset="0"/>
                <a:ea typeface="华文细黑" panose="02010600040101010101" pitchFamily="2" charset="-122"/>
              </a:rPr>
              <a:t> ①主频（</a:t>
            </a:r>
            <a:r>
              <a:rPr lang="en-US" altLang="zh-CN" sz="2800" b="1" dirty="0">
                <a:solidFill>
                  <a:srgbClr val="FFFF99"/>
                </a:solidFill>
                <a:latin typeface="Tahoma" panose="020B0604030504040204" pitchFamily="34" charset="0"/>
                <a:ea typeface="华文细黑" panose="02010600040101010101" pitchFamily="2" charset="-122"/>
              </a:rPr>
              <a:t>CPU</a:t>
            </a:r>
            <a:r>
              <a:rPr lang="zh-CN" altLang="en-US" sz="2800" b="1" dirty="0">
                <a:solidFill>
                  <a:srgbClr val="FFFF99"/>
                </a:solidFill>
                <a:latin typeface="Tahoma" panose="020B0604030504040204" pitchFamily="34" charset="0"/>
                <a:ea typeface="华文细黑" panose="02010600040101010101" pitchFamily="2" charset="-122"/>
              </a:rPr>
              <a:t>时钟频率）</a:t>
            </a:r>
            <a:br>
              <a:rPr lang="zh-CN" altLang="en-US" sz="2800" b="1" dirty="0">
                <a:solidFill>
                  <a:srgbClr val="FFFF99"/>
                </a:solidFill>
                <a:latin typeface="Tahoma" panose="020B0604030504040204" pitchFamily="34" charset="0"/>
                <a:ea typeface="华文细黑" panose="02010600040101010101" pitchFamily="2" charset="-122"/>
              </a:rPr>
            </a:br>
            <a:r>
              <a:rPr lang="zh-CN" altLang="en-US" sz="2800" b="1" dirty="0">
                <a:solidFill>
                  <a:srgbClr val="FFFF99"/>
                </a:solidFill>
                <a:latin typeface="Tahoma" panose="020B0604030504040204" pitchFamily="34" charset="0"/>
                <a:ea typeface="华文细黑" panose="02010600040101010101" pitchFamily="2" charset="-122"/>
              </a:rPr>
              <a:t>②每秒平均执行指令数（</a:t>
            </a:r>
            <a:r>
              <a:rPr lang="en-US" altLang="zh-CN" sz="2800" b="1" dirty="0">
                <a:solidFill>
                  <a:srgbClr val="FFFF99"/>
                </a:solidFill>
                <a:latin typeface="Tahoma" panose="020B0604030504040204" pitchFamily="34" charset="0"/>
                <a:ea typeface="华文细黑" panose="02010600040101010101" pitchFamily="2" charset="-122"/>
              </a:rPr>
              <a:t>ips</a:t>
            </a:r>
            <a:r>
              <a:rPr lang="zh-CN" altLang="en-US" sz="2800" b="1" dirty="0">
                <a:solidFill>
                  <a:srgbClr val="FFFF99"/>
                </a:solidFill>
                <a:latin typeface="Tahoma" panose="020B0604030504040204" pitchFamily="34" charset="0"/>
                <a:ea typeface="华文细黑" panose="02010600040101010101" pitchFamily="2" charset="-122"/>
              </a:rPr>
              <a:t>）     ③浮点运算速度</a:t>
            </a:r>
          </a:p>
          <a:p>
            <a:pPr marL="0" lvl="0" indent="0" eaLnBrk="1" hangingPunct="1">
              <a:spcBef>
                <a:spcPct val="50000"/>
              </a:spcBef>
              <a:buFont typeface="Wingdings" panose="05000000000000000000" pitchFamily="2" charset="2"/>
              <a:buChar char="ü"/>
            </a:pPr>
            <a:r>
              <a:rPr lang="zh-CN" altLang="en-US" sz="2800" b="1" dirty="0">
                <a:solidFill>
                  <a:srgbClr val="FFFF99"/>
                </a:solidFill>
                <a:latin typeface="Tahoma" panose="020B0604030504040204" pitchFamily="34" charset="0"/>
                <a:ea typeface="华文细黑" panose="02010600040101010101" pitchFamily="2" charset="-122"/>
              </a:rPr>
              <a:t>   </a:t>
            </a:r>
            <a:r>
              <a:rPr lang="zh-CN" altLang="en-US" sz="2800" b="1" dirty="0">
                <a:solidFill>
                  <a:srgbClr val="FF7C80"/>
                </a:solidFill>
                <a:latin typeface="Tahoma" panose="020B0604030504040204" pitchFamily="34" charset="0"/>
                <a:ea typeface="华文细黑" panose="02010600040101010101" pitchFamily="2" charset="-122"/>
              </a:rPr>
              <a:t>外设性能指标</a:t>
            </a:r>
          </a:p>
          <a:p>
            <a:pPr marL="0" lvl="0" indent="0" eaLnBrk="1" hangingPunct="1">
              <a:spcBef>
                <a:spcPct val="50000"/>
              </a:spcBef>
              <a:buFont typeface="Wingdings" panose="05000000000000000000" pitchFamily="2" charset="2"/>
              <a:buChar char="ü"/>
            </a:pPr>
            <a:r>
              <a:rPr lang="zh-CN" altLang="en-US" sz="2800" b="1" dirty="0">
                <a:solidFill>
                  <a:srgbClr val="FFFF99"/>
                </a:solidFill>
                <a:latin typeface="Tahoma" panose="020B0604030504040204" pitchFamily="34" charset="0"/>
                <a:ea typeface="华文细黑" panose="02010600040101010101" pitchFamily="2" charset="-122"/>
              </a:rPr>
              <a:t>   </a:t>
            </a:r>
            <a:r>
              <a:rPr lang="zh-CN" altLang="en-US" sz="2800" b="1" dirty="0">
                <a:solidFill>
                  <a:srgbClr val="FF7C80"/>
                </a:solidFill>
                <a:latin typeface="Tahoma" panose="020B0604030504040204" pitchFamily="34" charset="0"/>
                <a:ea typeface="华文细黑" panose="02010600040101010101" pitchFamily="2" charset="-122"/>
              </a:rPr>
              <a:t>软件配置情况</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p:nvPr/>
        </p:nvSpPr>
        <p:spPr>
          <a:xfrm>
            <a:off x="323850" y="1052513"/>
            <a:ext cx="5943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chemeClr val="bg1"/>
                </a:solidFill>
              </a:rPr>
              <a:t>1.6.1  </a:t>
            </a:r>
            <a:r>
              <a:rPr lang="zh-CN" altLang="en-US" sz="3600" b="1" dirty="0">
                <a:solidFill>
                  <a:schemeClr val="bg1"/>
                </a:solidFill>
              </a:rPr>
              <a:t>计算机的发展状况</a:t>
            </a:r>
          </a:p>
        </p:txBody>
      </p:sp>
      <p:sp>
        <p:nvSpPr>
          <p:cNvPr id="66563" name="Text Box 3"/>
          <p:cNvSpPr txBox="1"/>
          <p:nvPr/>
        </p:nvSpPr>
        <p:spPr>
          <a:xfrm>
            <a:off x="684213" y="1989138"/>
            <a:ext cx="7620000" cy="304609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eaLnBrk="1" hangingPunct="1">
              <a:spcBef>
                <a:spcPct val="50000"/>
              </a:spcBef>
              <a:buNone/>
            </a:pPr>
            <a:r>
              <a:rPr lang="zh-CN" altLang="en-US" b="1" dirty="0">
                <a:solidFill>
                  <a:schemeClr val="bg1"/>
                </a:solidFill>
                <a:latin typeface="仿宋_GB2312" pitchFamily="49" charset="-122"/>
                <a:ea typeface="仿宋_GB2312" pitchFamily="49" charset="-122"/>
              </a:rPr>
              <a:t>一、第一台计算机</a:t>
            </a:r>
          </a:p>
          <a:p>
            <a:pPr marL="457200" lvl="0" indent="-457200" eaLnBrk="1" hangingPunct="1">
              <a:spcBef>
                <a:spcPct val="50000"/>
              </a:spcBef>
              <a:buNone/>
            </a:pPr>
            <a:r>
              <a:rPr lang="zh-CN" altLang="en-US" b="1" dirty="0">
                <a:solidFill>
                  <a:schemeClr val="bg1"/>
                </a:solidFill>
                <a:latin typeface="仿宋_GB2312" pitchFamily="49" charset="-122"/>
                <a:ea typeface="仿宋_GB2312" pitchFamily="49" charset="-122"/>
              </a:rPr>
              <a:t>      </a:t>
            </a:r>
            <a:r>
              <a:rPr lang="en-US" altLang="zh-CN" b="1" dirty="0">
                <a:solidFill>
                  <a:schemeClr val="bg1"/>
                </a:solidFill>
                <a:latin typeface="仿宋_GB2312" pitchFamily="49" charset="-122"/>
                <a:ea typeface="仿宋_GB2312" pitchFamily="49" charset="-122"/>
              </a:rPr>
              <a:t>ENIAC</a:t>
            </a:r>
            <a:r>
              <a:rPr lang="zh-CN" altLang="en-US" b="1" dirty="0">
                <a:solidFill>
                  <a:schemeClr val="bg1"/>
                </a:solidFill>
                <a:latin typeface="仿宋_GB2312" pitchFamily="49" charset="-122"/>
                <a:ea typeface="仿宋_GB2312" pitchFamily="49" charset="-122"/>
              </a:rPr>
              <a:t>、时间（</a:t>
            </a:r>
            <a:r>
              <a:rPr lang="en-US" altLang="zh-CN" b="1" dirty="0">
                <a:solidFill>
                  <a:schemeClr val="bg1"/>
                </a:solidFill>
                <a:latin typeface="仿宋_GB2312" pitchFamily="49" charset="-122"/>
                <a:ea typeface="仿宋_GB2312" pitchFamily="49" charset="-122"/>
              </a:rPr>
              <a:t>1946</a:t>
            </a:r>
            <a:r>
              <a:rPr lang="zh-CN" altLang="en-US" b="1" dirty="0">
                <a:solidFill>
                  <a:schemeClr val="bg1"/>
                </a:solidFill>
                <a:latin typeface="仿宋_GB2312" pitchFamily="49" charset="-122"/>
                <a:ea typeface="仿宋_GB2312" pitchFamily="49" charset="-122"/>
              </a:rPr>
              <a:t>）、地点 （</a:t>
            </a:r>
            <a:r>
              <a:rPr lang="zh-CN" altLang="en-US" b="1" dirty="0">
                <a:solidFill>
                  <a:srgbClr val="FFFFCC"/>
                </a:solidFill>
                <a:latin typeface="Arial" panose="020B0604020202020204" pitchFamily="34" charset="0"/>
                <a:cs typeface="Arial" panose="020B0604020202020204" pitchFamily="34" charset="0"/>
                <a:sym typeface="+mn-ea"/>
              </a:rPr>
              <a:t>宾夕法尼亚大学摩尔工程学院， 莫奇利和埃克特领导的研究小组</a:t>
            </a:r>
            <a:r>
              <a:rPr lang="zh-CN" altLang="en-US" b="1" dirty="0">
                <a:solidFill>
                  <a:schemeClr val="bg1"/>
                </a:solidFill>
                <a:latin typeface="仿宋_GB2312" pitchFamily="49" charset="-122"/>
                <a:ea typeface="仿宋_GB2312" pitchFamily="49" charset="-122"/>
              </a:rPr>
              <a:t>）     </a:t>
            </a:r>
          </a:p>
          <a:p>
            <a:pPr marL="457200" lvl="0" indent="-457200" eaLnBrk="1" hangingPunct="1">
              <a:spcBef>
                <a:spcPct val="50000"/>
              </a:spcBef>
              <a:buNone/>
            </a:pPr>
            <a:r>
              <a:rPr lang="zh-CN" altLang="en-US" b="1" dirty="0">
                <a:solidFill>
                  <a:schemeClr val="bg1"/>
                </a:solidFill>
                <a:latin typeface="仿宋_GB2312" pitchFamily="49" charset="-122"/>
                <a:ea typeface="仿宋_GB2312" pitchFamily="49" charset="-122"/>
              </a:rPr>
              <a:t>      特点</a:t>
            </a:r>
          </a:p>
        </p:txBody>
      </p:sp>
      <p:sp>
        <p:nvSpPr>
          <p:cNvPr id="66564" name="Text Box 5"/>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223D7CDE-9E7E-450A-BF08-F773605F326B}" type="datetime3">
              <a:rPr kumimoji="1" lang="zh-CN" altLang="en-US" sz="800" b="0" i="0" u="none" strike="noStrike" kern="1200" cap="none" spc="0" normalizeH="0" baseline="0" noProof="0" smtClean="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5" name="灯片编号占位符 4"/>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BBD618B3-E1BD-4203-B52D-F6879F00ED34}" type="slidenum">
              <a:rPr kumimoji="1" lang="en-US" altLang="zh-CN" sz="1400" b="0" i="0" u="none" strike="noStrike" kern="1200" cap="none" spc="0" normalizeH="0" baseline="0" noProof="0" smtClean="0">
                <a:ln>
                  <a:noFill/>
                </a:ln>
                <a:solidFill>
                  <a:schemeClr val="bg1"/>
                </a:solidFill>
                <a:effectLst/>
                <a:uLnTx/>
                <a:uFillTx/>
                <a:latin typeface="Times New Roman" panose="02020603050405020304" pitchFamily="18" charset="0"/>
                <a:ea typeface="+mn-ea"/>
                <a:cs typeface="+mn-cs"/>
              </a:rPr>
              <a:t>49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1" name="页脚占位符 2"/>
          <p:cNvSpPr txBox="1">
            <a:spLocks noGrp="1"/>
          </p:cNvSpPr>
          <p:nvPr>
            <p:ph type="ftr" sz="quarter" idx="11"/>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50000"/>
              </a:spcBef>
              <a:spcAft>
                <a:spcPct val="0"/>
              </a:spcAft>
              <a:buClrTx/>
              <a:buSzTx/>
              <a:buFontTx/>
              <a:buNone/>
              <a:defRPr/>
            </a:pPr>
            <a:r>
              <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t>计算机原理与系统</a:t>
            </a:r>
          </a:p>
        </p:txBody>
      </p:sp>
      <p:sp>
        <p:nvSpPr>
          <p:cNvPr id="68613" name="灯片编号占位符 3"/>
          <p:cNvSpPr txBox="1"/>
          <p:nvPr/>
        </p:nvSpPr>
        <p:spPr>
          <a:xfrm>
            <a:off x="6553200" y="6248400"/>
            <a:ext cx="1905000" cy="4572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r" eaLnBrk="1" hangingPunct="1">
              <a:spcBef>
                <a:spcPct val="50000"/>
              </a:spcBef>
              <a:buNone/>
            </a:pPr>
            <a:fld id="{9A0DB2DC-4C9A-4742-B13C-FB6460FD3503}" type="slidenum">
              <a:rPr lang="en-US" altLang="zh-CN" sz="1400" dirty="0">
                <a:solidFill>
                  <a:schemeClr val="bg1"/>
                </a:solidFill>
              </a:rPr>
              <a:t>49</a:t>
            </a:fld>
            <a:endParaRPr lang="en-US" altLang="zh-CN" sz="1400" dirty="0">
              <a:solidFill>
                <a:schemeClr val="bg1"/>
              </a:solidFill>
            </a:endParaRPr>
          </a:p>
        </p:txBody>
      </p:sp>
      <p:pic>
        <p:nvPicPr>
          <p:cNvPr id="13" name="Picture 2" descr="eniac2"/>
          <p:cNvPicPr>
            <a:picLocks noChangeAspect="1"/>
          </p:cNvPicPr>
          <p:nvPr/>
        </p:nvPicPr>
        <p:blipFill>
          <a:blip r:embed="rId3"/>
          <a:stretch>
            <a:fillRect/>
          </a:stretch>
        </p:blipFill>
        <p:spPr>
          <a:xfrm>
            <a:off x="3276600" y="2057400"/>
            <a:ext cx="5838825" cy="4572000"/>
          </a:xfrm>
          <a:prstGeom prst="rect">
            <a:avLst/>
          </a:prstGeom>
          <a:noFill/>
          <a:ln w="9525">
            <a:noFill/>
          </a:ln>
        </p:spPr>
      </p:pic>
      <p:sp>
        <p:nvSpPr>
          <p:cNvPr id="14" name="Text Box 3"/>
          <p:cNvSpPr txBox="1"/>
          <p:nvPr/>
        </p:nvSpPr>
        <p:spPr>
          <a:xfrm>
            <a:off x="228600" y="513398"/>
            <a:ext cx="8686800" cy="1014730"/>
          </a:xfrm>
          <a:prstGeom prst="rect">
            <a:avLst/>
          </a:prstGeom>
          <a:noFill/>
          <a:ln w="9525">
            <a:noFill/>
          </a:ln>
        </p:spPr>
        <p:txBody>
          <a:bodyPr lIns="92075" tIns="46038" rIns="92075" bIns="46038"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3600" b="1" dirty="0">
                <a:solidFill>
                  <a:srgbClr val="FFCCCC"/>
                </a:solidFill>
                <a:ea typeface="楷体" panose="02010609060101010101" pitchFamily="49" charset="-122"/>
              </a:rPr>
              <a:t>世界第一台电子计算机－</a:t>
            </a:r>
            <a:r>
              <a:rPr lang="en-US" altLang="zh-CN" sz="3600" b="1" dirty="0">
                <a:solidFill>
                  <a:srgbClr val="FFCCCC"/>
                </a:solidFill>
                <a:ea typeface="楷体" panose="02010609060101010101" pitchFamily="49" charset="-122"/>
              </a:rPr>
              <a:t>ENIAC </a:t>
            </a:r>
            <a:br>
              <a:rPr lang="en-US" altLang="zh-CN" sz="3600" b="1" dirty="0">
                <a:solidFill>
                  <a:srgbClr val="FFCCCC"/>
                </a:solidFill>
                <a:ea typeface="楷体" panose="02010609060101010101" pitchFamily="49" charset="-122"/>
              </a:rPr>
            </a:br>
            <a:r>
              <a:rPr lang="zh-CN" altLang="en-US" sz="2400" b="1" dirty="0">
                <a:solidFill>
                  <a:srgbClr val="FFFFCC"/>
                </a:solidFill>
                <a:latin typeface="Arial" panose="020B0604020202020204" pitchFamily="34" charset="0"/>
                <a:cs typeface="Arial" panose="020B0604020202020204" pitchFamily="34" charset="0"/>
              </a:rPr>
              <a:t>                                                </a:t>
            </a:r>
            <a:endParaRPr lang="zh-CN" altLang="en-US" sz="2400" b="1" dirty="0">
              <a:solidFill>
                <a:srgbClr val="FFFFCC"/>
              </a:solidFill>
              <a:latin typeface="Arial" panose="020B0604020202020204" pitchFamily="34" charset="0"/>
              <a:ea typeface="Arial" panose="020B0604020202020204" pitchFamily="34" charset="0"/>
            </a:endParaRPr>
          </a:p>
        </p:txBody>
      </p:sp>
      <p:sp>
        <p:nvSpPr>
          <p:cNvPr id="15" name="Rectangle 4"/>
          <p:cNvSpPr/>
          <p:nvPr/>
        </p:nvSpPr>
        <p:spPr>
          <a:xfrm>
            <a:off x="228600" y="1227138"/>
            <a:ext cx="3048000" cy="544988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lnSpc>
                <a:spcPct val="90000"/>
              </a:lnSpc>
              <a:spcBef>
                <a:spcPct val="50000"/>
              </a:spcBef>
              <a:buNone/>
            </a:pPr>
            <a:r>
              <a:rPr lang="en-US" altLang="zh-CN" sz="2200" b="1" dirty="0">
                <a:solidFill>
                  <a:srgbClr val="FFFF00"/>
                </a:solidFill>
                <a:ea typeface="楷体" panose="02010609060101010101" pitchFamily="49" charset="-122"/>
              </a:rPr>
              <a:t>1946</a:t>
            </a:r>
            <a:r>
              <a:rPr lang="zh-CN" altLang="en-US" sz="2200" b="1" dirty="0">
                <a:solidFill>
                  <a:srgbClr val="FFFF00"/>
                </a:solidFill>
                <a:ea typeface="楷体" panose="02010609060101010101" pitchFamily="49" charset="-122"/>
              </a:rPr>
              <a:t>年</a:t>
            </a:r>
            <a:r>
              <a:rPr lang="en-US" altLang="zh-CN" sz="2200" b="1" dirty="0">
                <a:solidFill>
                  <a:srgbClr val="FFFF00"/>
                </a:solidFill>
                <a:ea typeface="楷体" panose="02010609060101010101" pitchFamily="49" charset="-122"/>
              </a:rPr>
              <a:t>2</a:t>
            </a:r>
            <a:r>
              <a:rPr lang="zh-CN" altLang="en-US" sz="2200" b="1" dirty="0">
                <a:solidFill>
                  <a:srgbClr val="FFFF00"/>
                </a:solidFill>
                <a:ea typeface="楷体" panose="02010609060101010101" pitchFamily="49" charset="-122"/>
              </a:rPr>
              <a:t>月</a:t>
            </a:r>
            <a:r>
              <a:rPr lang="en-US" altLang="zh-CN" sz="2200" b="1" dirty="0">
                <a:solidFill>
                  <a:srgbClr val="FFFF00"/>
                </a:solidFill>
                <a:ea typeface="楷体" panose="02010609060101010101" pitchFamily="49" charset="-122"/>
              </a:rPr>
              <a:t>14</a:t>
            </a:r>
            <a:r>
              <a:rPr lang="zh-CN" altLang="en-US" sz="2200" b="1" dirty="0">
                <a:solidFill>
                  <a:srgbClr val="FFFF00"/>
                </a:solidFill>
                <a:ea typeface="楷体" panose="02010609060101010101" pitchFamily="49" charset="-122"/>
              </a:rPr>
              <a:t>日</a:t>
            </a:r>
          </a:p>
          <a:p>
            <a:pPr marL="0" lvl="0" indent="0" algn="ctr">
              <a:lnSpc>
                <a:spcPct val="90000"/>
              </a:lnSpc>
              <a:spcBef>
                <a:spcPct val="50000"/>
              </a:spcBef>
              <a:buNone/>
            </a:pPr>
            <a:r>
              <a:rPr lang="en-US" altLang="zh-CN" sz="2200" b="1" dirty="0">
                <a:solidFill>
                  <a:srgbClr val="FFFF00"/>
                </a:solidFill>
                <a:ea typeface="楷体" panose="02010609060101010101" pitchFamily="49" charset="-122"/>
              </a:rPr>
              <a:t>The Electronic Numerical Integrator And Computer</a:t>
            </a:r>
          </a:p>
          <a:p>
            <a:pPr marL="0" lvl="0" indent="0" algn="ctr">
              <a:lnSpc>
                <a:spcPct val="150000"/>
              </a:lnSpc>
              <a:spcBef>
                <a:spcPct val="0"/>
              </a:spcBef>
              <a:buNone/>
            </a:pPr>
            <a:r>
              <a:rPr lang="en-US" altLang="zh-CN" sz="2200" b="1" dirty="0">
                <a:solidFill>
                  <a:srgbClr val="FFFFCC"/>
                </a:solidFill>
                <a:ea typeface="楷体" panose="02010609060101010101" pitchFamily="49" charset="-122"/>
              </a:rPr>
              <a:t>17468</a:t>
            </a:r>
            <a:r>
              <a:rPr lang="zh-CN" altLang="en-US" sz="2200" b="1" dirty="0">
                <a:solidFill>
                  <a:srgbClr val="FFFFCC"/>
                </a:solidFill>
                <a:ea typeface="楷体" panose="02010609060101010101" pitchFamily="49" charset="-122"/>
              </a:rPr>
              <a:t>个电子管</a:t>
            </a:r>
            <a:endParaRPr lang="en-US" altLang="zh-CN" sz="2200" b="1" dirty="0">
              <a:solidFill>
                <a:srgbClr val="FFFFCC"/>
              </a:solidFill>
              <a:ea typeface="楷体" panose="02010609060101010101" pitchFamily="49" charset="-122"/>
            </a:endParaRPr>
          </a:p>
          <a:p>
            <a:pPr marL="0" lvl="0" indent="0" algn="ctr">
              <a:lnSpc>
                <a:spcPct val="150000"/>
              </a:lnSpc>
              <a:spcBef>
                <a:spcPct val="0"/>
              </a:spcBef>
              <a:buNone/>
            </a:pPr>
            <a:r>
              <a:rPr lang="zh-CN" altLang="en-US" sz="2200" b="1" dirty="0">
                <a:solidFill>
                  <a:srgbClr val="FFFFCC"/>
                </a:solidFill>
                <a:ea typeface="楷体" panose="02010609060101010101" pitchFamily="49" charset="-122"/>
              </a:rPr>
              <a:t> </a:t>
            </a:r>
            <a:r>
              <a:rPr lang="en-US" altLang="zh-CN" sz="2200" b="1" dirty="0">
                <a:solidFill>
                  <a:srgbClr val="FFFFCC"/>
                </a:solidFill>
                <a:ea typeface="楷体" panose="02010609060101010101" pitchFamily="49" charset="-122"/>
              </a:rPr>
              <a:t>60000</a:t>
            </a:r>
            <a:r>
              <a:rPr lang="zh-CN" altLang="en-US" sz="2200" b="1" dirty="0">
                <a:solidFill>
                  <a:srgbClr val="FFFFCC"/>
                </a:solidFill>
                <a:ea typeface="楷体" panose="02010609060101010101" pitchFamily="49" charset="-122"/>
              </a:rPr>
              <a:t>个电阻器</a:t>
            </a:r>
            <a:endParaRPr lang="en-US" altLang="zh-CN" sz="2200" b="1" dirty="0">
              <a:solidFill>
                <a:srgbClr val="FFFFCC"/>
              </a:solidFill>
              <a:ea typeface="楷体" panose="02010609060101010101" pitchFamily="49" charset="-122"/>
            </a:endParaRPr>
          </a:p>
          <a:p>
            <a:pPr marL="0" lvl="0" indent="0" algn="ctr">
              <a:lnSpc>
                <a:spcPct val="150000"/>
              </a:lnSpc>
              <a:spcBef>
                <a:spcPct val="0"/>
              </a:spcBef>
              <a:buNone/>
            </a:pPr>
            <a:r>
              <a:rPr lang="zh-CN" altLang="en-US" sz="2200" b="1" dirty="0">
                <a:solidFill>
                  <a:srgbClr val="FFFFCC"/>
                </a:solidFill>
                <a:ea typeface="楷体" panose="02010609060101010101" pitchFamily="49" charset="-122"/>
              </a:rPr>
              <a:t> </a:t>
            </a:r>
            <a:r>
              <a:rPr lang="en-US" altLang="zh-CN" sz="2200" b="1" dirty="0">
                <a:solidFill>
                  <a:srgbClr val="FFFFCC"/>
                </a:solidFill>
                <a:ea typeface="楷体" panose="02010609060101010101" pitchFamily="49" charset="-122"/>
              </a:rPr>
              <a:t>10000</a:t>
            </a:r>
            <a:r>
              <a:rPr lang="zh-CN" altLang="en-US" sz="2200" b="1" dirty="0">
                <a:solidFill>
                  <a:srgbClr val="FFFFCC"/>
                </a:solidFill>
                <a:ea typeface="楷体" panose="02010609060101010101" pitchFamily="49" charset="-122"/>
              </a:rPr>
              <a:t>个电容器</a:t>
            </a:r>
            <a:endParaRPr lang="en-US" altLang="zh-CN" sz="2200" b="1" dirty="0">
              <a:solidFill>
                <a:srgbClr val="FFFFCC"/>
              </a:solidFill>
              <a:ea typeface="楷体" panose="02010609060101010101" pitchFamily="49" charset="-122"/>
            </a:endParaRPr>
          </a:p>
          <a:p>
            <a:pPr marL="0" lvl="0" indent="0" algn="ctr">
              <a:lnSpc>
                <a:spcPct val="150000"/>
              </a:lnSpc>
              <a:spcBef>
                <a:spcPct val="0"/>
              </a:spcBef>
              <a:buNone/>
            </a:pPr>
            <a:r>
              <a:rPr lang="zh-CN" altLang="en-US" sz="2200" b="1" dirty="0">
                <a:solidFill>
                  <a:srgbClr val="FFFFCC"/>
                </a:solidFill>
                <a:ea typeface="楷体" panose="02010609060101010101" pitchFamily="49" charset="-122"/>
              </a:rPr>
              <a:t> </a:t>
            </a:r>
            <a:r>
              <a:rPr lang="en-US" altLang="zh-CN" sz="2200" b="1" dirty="0">
                <a:solidFill>
                  <a:srgbClr val="FFFFCC"/>
                </a:solidFill>
                <a:ea typeface="楷体" panose="02010609060101010101" pitchFamily="49" charset="-122"/>
              </a:rPr>
              <a:t>6000</a:t>
            </a:r>
            <a:r>
              <a:rPr lang="zh-CN" altLang="en-US" sz="2200" b="1" dirty="0">
                <a:solidFill>
                  <a:srgbClr val="FFFFCC"/>
                </a:solidFill>
                <a:ea typeface="楷体" panose="02010609060101010101" pitchFamily="49" charset="-122"/>
              </a:rPr>
              <a:t>个开关</a:t>
            </a:r>
          </a:p>
          <a:p>
            <a:pPr marL="0" lvl="0" indent="0" algn="ctr">
              <a:lnSpc>
                <a:spcPct val="150000"/>
              </a:lnSpc>
              <a:spcBef>
                <a:spcPct val="0"/>
              </a:spcBef>
              <a:buNone/>
            </a:pPr>
            <a:r>
              <a:rPr lang="en-US" altLang="zh-CN" sz="2200" b="1" dirty="0">
                <a:solidFill>
                  <a:srgbClr val="FFCCCC"/>
                </a:solidFill>
                <a:ea typeface="楷体" panose="02010609060101010101" pitchFamily="49" charset="-122"/>
              </a:rPr>
              <a:t>30</a:t>
            </a:r>
            <a:r>
              <a:rPr lang="zh-CN" altLang="en-US" sz="2200" b="1" dirty="0">
                <a:solidFill>
                  <a:srgbClr val="FFCCCC"/>
                </a:solidFill>
                <a:ea typeface="楷体" panose="02010609060101010101" pitchFamily="49" charset="-122"/>
              </a:rPr>
              <a:t>吨</a:t>
            </a:r>
            <a:endParaRPr lang="en-US" altLang="zh-CN" sz="2200" b="1" dirty="0">
              <a:solidFill>
                <a:srgbClr val="FFCCCC"/>
              </a:solidFill>
              <a:ea typeface="楷体" panose="02010609060101010101" pitchFamily="49" charset="-122"/>
            </a:endParaRPr>
          </a:p>
          <a:p>
            <a:pPr marL="0" lvl="0" indent="0" algn="ctr">
              <a:lnSpc>
                <a:spcPct val="150000"/>
              </a:lnSpc>
              <a:spcBef>
                <a:spcPct val="0"/>
              </a:spcBef>
              <a:buNone/>
            </a:pPr>
            <a:r>
              <a:rPr lang="zh-CN" altLang="en-US" sz="2200" b="1" dirty="0">
                <a:solidFill>
                  <a:srgbClr val="FFCCCC"/>
                </a:solidFill>
                <a:ea typeface="楷体" panose="02010609060101010101" pitchFamily="49" charset="-122"/>
              </a:rPr>
              <a:t> </a:t>
            </a:r>
            <a:r>
              <a:rPr lang="en-US" altLang="zh-CN" sz="2200" b="1" dirty="0">
                <a:solidFill>
                  <a:srgbClr val="FFCCCC"/>
                </a:solidFill>
                <a:ea typeface="楷体" panose="02010609060101010101" pitchFamily="49" charset="-122"/>
              </a:rPr>
              <a:t>160</a:t>
            </a:r>
            <a:r>
              <a:rPr lang="zh-CN" altLang="en-US" sz="2200" b="1" dirty="0">
                <a:solidFill>
                  <a:srgbClr val="FFCCCC"/>
                </a:solidFill>
                <a:ea typeface="楷体" panose="02010609060101010101" pitchFamily="49" charset="-122"/>
              </a:rPr>
              <a:t>平方米 </a:t>
            </a:r>
            <a:endParaRPr lang="en-US" altLang="zh-CN" sz="2200" b="1" dirty="0">
              <a:solidFill>
                <a:srgbClr val="FFCCCC"/>
              </a:solidFill>
              <a:ea typeface="楷体" panose="02010609060101010101" pitchFamily="49" charset="-122"/>
            </a:endParaRPr>
          </a:p>
          <a:p>
            <a:pPr marL="0" lvl="0" indent="0" algn="ctr">
              <a:lnSpc>
                <a:spcPct val="150000"/>
              </a:lnSpc>
              <a:spcBef>
                <a:spcPct val="0"/>
              </a:spcBef>
              <a:buNone/>
            </a:pPr>
            <a:r>
              <a:rPr lang="en-US" altLang="zh-CN" sz="2200" b="1" dirty="0">
                <a:solidFill>
                  <a:srgbClr val="FFCCCC"/>
                </a:solidFill>
                <a:ea typeface="楷体" panose="02010609060101010101" pitchFamily="49" charset="-122"/>
              </a:rPr>
              <a:t>174</a:t>
            </a:r>
            <a:r>
              <a:rPr lang="zh-CN" altLang="en-US" sz="2200" b="1" dirty="0">
                <a:solidFill>
                  <a:srgbClr val="FFCCCC"/>
                </a:solidFill>
                <a:ea typeface="楷体" panose="02010609060101010101" pitchFamily="49" charset="-122"/>
              </a:rPr>
              <a:t>千瓦 </a:t>
            </a:r>
            <a:endParaRPr lang="en-US" altLang="zh-CN" sz="2200" b="1" dirty="0">
              <a:solidFill>
                <a:srgbClr val="FFCCCC"/>
              </a:solidFill>
              <a:ea typeface="楷体" panose="02010609060101010101" pitchFamily="49" charset="-122"/>
            </a:endParaRPr>
          </a:p>
          <a:p>
            <a:pPr marL="0" lvl="0" indent="0" algn="ctr">
              <a:lnSpc>
                <a:spcPct val="150000"/>
              </a:lnSpc>
              <a:spcBef>
                <a:spcPct val="0"/>
              </a:spcBef>
              <a:buNone/>
            </a:pPr>
            <a:r>
              <a:rPr lang="zh-CN" altLang="en-US" sz="2200" b="1" dirty="0">
                <a:solidFill>
                  <a:srgbClr val="FFCCCC"/>
                </a:solidFill>
                <a:ea typeface="楷体" panose="02010609060101010101" pitchFamily="49" charset="-122"/>
              </a:rPr>
              <a:t> </a:t>
            </a:r>
            <a:r>
              <a:rPr lang="en-US" altLang="zh-CN" sz="2200" b="1" dirty="0">
                <a:solidFill>
                  <a:srgbClr val="FFCCCC"/>
                </a:solidFill>
                <a:ea typeface="楷体" panose="02010609060101010101" pitchFamily="49" charset="-122"/>
              </a:rPr>
              <a:t>5000</a:t>
            </a:r>
            <a:r>
              <a:rPr lang="zh-CN" altLang="en-US" sz="2200" b="1" dirty="0">
                <a:solidFill>
                  <a:srgbClr val="FFCCCC"/>
                </a:solidFill>
                <a:ea typeface="楷体" panose="02010609060101010101" pitchFamily="49" charset="-122"/>
              </a:rPr>
              <a:t>次加法</a:t>
            </a:r>
            <a:r>
              <a:rPr lang="en-US" altLang="zh-CN" sz="2200" b="1" dirty="0">
                <a:solidFill>
                  <a:srgbClr val="FFCCCC"/>
                </a:solidFill>
                <a:ea typeface="楷体" panose="02010609060101010101" pitchFamily="49" charset="-122"/>
              </a:rPr>
              <a:t>/</a:t>
            </a:r>
            <a:r>
              <a:rPr lang="zh-CN" altLang="en-US" sz="2200" b="1" dirty="0">
                <a:solidFill>
                  <a:srgbClr val="FFCCCC"/>
                </a:solidFill>
                <a:ea typeface="楷体" panose="02010609060101010101" pitchFamily="49" charset="-122"/>
              </a:rPr>
              <a:t>秒</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 calcmode="lin" valueType="num">
                                      <p:cBhvr additive="base">
                                        <p:cTn id="12" dur="500" fill="hold"/>
                                        <p:tgtEl>
                                          <p:spTgt spid="14">
                                            <p:txEl>
                                              <p:pRg st="0" end="0"/>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1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blinds(horizontal)">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fld id="{55C8642B-727E-4259-A731-321A93D3F929}"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128006" name="Text Box 6"/>
          <p:cNvSpPr txBox="1"/>
          <p:nvPr/>
        </p:nvSpPr>
        <p:spPr>
          <a:xfrm>
            <a:off x="0" y="1341755"/>
            <a:ext cx="8825230" cy="279971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chemeClr val="bg1"/>
                </a:solidFill>
              </a:rPr>
              <a:t>1</a:t>
            </a:r>
            <a:r>
              <a:rPr lang="zh-CN" altLang="en-US" b="1" dirty="0">
                <a:solidFill>
                  <a:schemeClr val="bg1"/>
                </a:solidFill>
              </a:rPr>
              <a:t>、点名；</a:t>
            </a:r>
          </a:p>
          <a:p>
            <a:pPr marL="0" lvl="0" indent="0" eaLnBrk="1" hangingPunct="1">
              <a:spcBef>
                <a:spcPct val="50000"/>
              </a:spcBef>
              <a:buNone/>
            </a:pPr>
            <a:r>
              <a:rPr lang="en-US" altLang="zh-CN" b="1" dirty="0">
                <a:solidFill>
                  <a:schemeClr val="bg1"/>
                </a:solidFill>
              </a:rPr>
              <a:t>2</a:t>
            </a:r>
            <a:r>
              <a:rPr lang="zh-CN" altLang="en-US" b="1" dirty="0">
                <a:solidFill>
                  <a:schemeClr val="bg1"/>
                </a:solidFill>
              </a:rPr>
              <a:t>、课堂表现；</a:t>
            </a:r>
          </a:p>
          <a:p>
            <a:pPr marL="0" lvl="0" indent="0" eaLnBrk="1" hangingPunct="1">
              <a:spcBef>
                <a:spcPct val="50000"/>
              </a:spcBef>
              <a:buNone/>
            </a:pPr>
            <a:r>
              <a:rPr lang="en-US" altLang="zh-CN" b="1" dirty="0">
                <a:solidFill>
                  <a:schemeClr val="bg1"/>
                </a:solidFill>
              </a:rPr>
              <a:t>3</a:t>
            </a:r>
            <a:r>
              <a:rPr lang="zh-CN" altLang="en-US" b="1" dirty="0">
                <a:solidFill>
                  <a:schemeClr val="bg1"/>
                </a:solidFill>
              </a:rPr>
              <a:t>、作业；</a:t>
            </a:r>
          </a:p>
          <a:p>
            <a:pPr marL="0" lvl="0" indent="0" eaLnBrk="1" hangingPunct="1">
              <a:spcBef>
                <a:spcPct val="50000"/>
              </a:spcBef>
              <a:buNone/>
            </a:pPr>
            <a:r>
              <a:rPr lang="en-US" altLang="zh-CN" b="1" dirty="0">
                <a:solidFill>
                  <a:schemeClr val="bg1"/>
                </a:solidFill>
              </a:rPr>
              <a:t>4</a:t>
            </a:r>
            <a:r>
              <a:rPr lang="zh-CN" altLang="en-US" b="1" dirty="0">
                <a:solidFill>
                  <a:schemeClr val="bg1"/>
                </a:solidFill>
              </a:rPr>
              <a:t>、考试。</a:t>
            </a:r>
          </a:p>
        </p:txBody>
      </p:sp>
      <p:sp>
        <p:nvSpPr>
          <p:cNvPr id="7174" name="Rectangle 33"/>
          <p:cNvSpPr/>
          <p:nvPr/>
        </p:nvSpPr>
        <p:spPr>
          <a:xfrm>
            <a:off x="457200" y="274955"/>
            <a:ext cx="8229600" cy="939800"/>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0"/>
              </a:spcBef>
              <a:buNone/>
            </a:pPr>
            <a:r>
              <a:rPr lang="zh-CN" altLang="en-US" sz="3600" dirty="0">
                <a:solidFill>
                  <a:srgbClr val="FFFF66"/>
                </a:solidFill>
                <a:ea typeface="隶书" panose="02010509060101010101" pitchFamily="49" charset="-122"/>
              </a:rPr>
              <a:t>考核</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p:nvPr/>
        </p:nvSpPr>
        <p:spPr>
          <a:xfrm>
            <a:off x="395288" y="1125538"/>
            <a:ext cx="8748712" cy="5310187"/>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latin typeface="宋体" panose="02010600030101010101" pitchFamily="2" charset="-122"/>
              </a:rPr>
              <a:t>二、以器件划分计算机的发展史</a:t>
            </a:r>
          </a:p>
          <a:p>
            <a:pPr marL="0" lvl="0" indent="0">
              <a:spcBef>
                <a:spcPct val="50000"/>
              </a:spcBef>
              <a:buNone/>
            </a:pPr>
            <a:r>
              <a:rPr lang="zh-CN" altLang="en-US" sz="3600" b="1" dirty="0">
                <a:solidFill>
                  <a:schemeClr val="bg1"/>
                </a:solidFill>
                <a:latin typeface="宋体" panose="02010600030101010101" pitchFamily="2" charset="-122"/>
              </a:rPr>
              <a:t>第一代</a:t>
            </a:r>
            <a:r>
              <a:rPr lang="zh-CN" altLang="en-US" sz="3600" b="1" dirty="0">
                <a:solidFill>
                  <a:srgbClr val="FFFF66"/>
                </a:solidFill>
                <a:latin typeface="宋体" panose="02010600030101010101" pitchFamily="2" charset="-122"/>
              </a:rPr>
              <a:t> </a:t>
            </a:r>
            <a:r>
              <a:rPr lang="zh-CN" altLang="en-US" sz="3600" b="1" dirty="0">
                <a:solidFill>
                  <a:srgbClr val="FFCCCC"/>
                </a:solidFill>
                <a:latin typeface="楷体_GB2312" pitchFamily="49" charset="-122"/>
                <a:ea typeface="楷体_GB2312" pitchFamily="49" charset="-122"/>
              </a:rPr>
              <a:t>电子管计算机</a:t>
            </a:r>
            <a:r>
              <a:rPr lang="zh-CN" altLang="en-US" sz="3600" b="1" dirty="0">
                <a:solidFill>
                  <a:srgbClr val="FFFF66"/>
                </a:solidFill>
                <a:latin typeface="宋体" panose="02010600030101010101" pitchFamily="2" charset="-122"/>
              </a:rPr>
              <a:t> </a:t>
            </a:r>
            <a:r>
              <a:rPr lang="en-US" altLang="zh-CN" sz="3600" b="1" dirty="0">
                <a:solidFill>
                  <a:srgbClr val="FFFF66"/>
                </a:solidFill>
                <a:latin typeface="宋体" panose="02010600030101010101" pitchFamily="2" charset="-122"/>
              </a:rPr>
              <a:t>1947-1957</a:t>
            </a:r>
          </a:p>
          <a:p>
            <a:pPr marL="0" lvl="0" indent="0">
              <a:spcBef>
                <a:spcPct val="50000"/>
              </a:spcBef>
              <a:buNone/>
            </a:pPr>
            <a:r>
              <a:rPr lang="zh-CN" altLang="en-US" sz="3600" b="1" dirty="0">
                <a:solidFill>
                  <a:schemeClr val="bg1"/>
                </a:solidFill>
                <a:latin typeface="宋体" panose="02010600030101010101" pitchFamily="2" charset="-122"/>
              </a:rPr>
              <a:t>第二代</a:t>
            </a:r>
            <a:r>
              <a:rPr lang="zh-CN" altLang="en-US" sz="3600" b="1" dirty="0">
                <a:solidFill>
                  <a:srgbClr val="FFFF66"/>
                </a:solidFill>
                <a:latin typeface="宋体" panose="02010600030101010101" pitchFamily="2" charset="-122"/>
              </a:rPr>
              <a:t> </a:t>
            </a:r>
            <a:r>
              <a:rPr lang="zh-CN" altLang="en-US" sz="3600" b="1" dirty="0">
                <a:solidFill>
                  <a:srgbClr val="FFCCCC"/>
                </a:solidFill>
                <a:latin typeface="楷体_GB2312" pitchFamily="49" charset="-122"/>
                <a:ea typeface="楷体_GB2312" pitchFamily="49" charset="-122"/>
              </a:rPr>
              <a:t>晶体管计算机</a:t>
            </a:r>
            <a:r>
              <a:rPr lang="zh-CN" altLang="en-US" sz="3600" b="1" dirty="0">
                <a:solidFill>
                  <a:srgbClr val="FFFF66"/>
                </a:solidFill>
                <a:latin typeface="宋体" panose="02010600030101010101" pitchFamily="2" charset="-122"/>
              </a:rPr>
              <a:t> </a:t>
            </a:r>
            <a:r>
              <a:rPr lang="en-US" altLang="zh-CN" sz="3600" b="1" dirty="0">
                <a:solidFill>
                  <a:srgbClr val="FFFF66"/>
                </a:solidFill>
                <a:latin typeface="宋体" panose="02010600030101010101" pitchFamily="2" charset="-122"/>
              </a:rPr>
              <a:t>1958-1964</a:t>
            </a:r>
          </a:p>
          <a:p>
            <a:pPr marL="0" lvl="0" indent="0">
              <a:spcBef>
                <a:spcPct val="50000"/>
              </a:spcBef>
              <a:buNone/>
            </a:pPr>
            <a:r>
              <a:rPr lang="zh-CN" altLang="en-US" sz="3600" b="1" dirty="0">
                <a:solidFill>
                  <a:schemeClr val="bg1"/>
                </a:solidFill>
                <a:latin typeface="宋体" panose="02010600030101010101" pitchFamily="2" charset="-122"/>
              </a:rPr>
              <a:t>第三代</a:t>
            </a:r>
            <a:r>
              <a:rPr lang="zh-CN" altLang="en-US" sz="3600" b="1" dirty="0">
                <a:solidFill>
                  <a:srgbClr val="FFFF66"/>
                </a:solidFill>
                <a:latin typeface="宋体" panose="02010600030101010101" pitchFamily="2" charset="-122"/>
              </a:rPr>
              <a:t> </a:t>
            </a:r>
            <a:r>
              <a:rPr lang="zh-CN" altLang="en-US" sz="3600" b="1" dirty="0">
                <a:solidFill>
                  <a:srgbClr val="FFCCCC"/>
                </a:solidFill>
                <a:latin typeface="楷体_GB2312" pitchFamily="49" charset="-122"/>
                <a:ea typeface="楷体_GB2312" pitchFamily="49" charset="-122"/>
              </a:rPr>
              <a:t>集成电路计算机</a:t>
            </a:r>
            <a:r>
              <a:rPr lang="zh-CN" altLang="en-US" sz="3600" b="1" dirty="0">
                <a:solidFill>
                  <a:srgbClr val="FFFF66"/>
                </a:solidFill>
                <a:latin typeface="宋体" panose="02010600030101010101" pitchFamily="2" charset="-122"/>
              </a:rPr>
              <a:t> </a:t>
            </a:r>
            <a:r>
              <a:rPr lang="en-US" altLang="zh-CN" sz="3600" b="1" dirty="0">
                <a:solidFill>
                  <a:srgbClr val="FFFF66"/>
                </a:solidFill>
                <a:latin typeface="宋体" panose="02010600030101010101" pitchFamily="2" charset="-122"/>
              </a:rPr>
              <a:t>1964-1972</a:t>
            </a:r>
            <a:br>
              <a:rPr lang="en-US" altLang="zh-CN" sz="3600" b="1" dirty="0">
                <a:solidFill>
                  <a:srgbClr val="FFFF66"/>
                </a:solidFill>
                <a:latin typeface="宋体" panose="02010600030101010101" pitchFamily="2" charset="-122"/>
              </a:rPr>
            </a:br>
            <a:r>
              <a:rPr lang="en-US" altLang="zh-CN" sz="3600" b="1" dirty="0">
                <a:solidFill>
                  <a:srgbClr val="FFFF66"/>
                </a:solidFill>
                <a:latin typeface="宋体" panose="02010600030101010101" pitchFamily="2" charset="-122"/>
              </a:rPr>
              <a:t>	</a:t>
            </a:r>
            <a:r>
              <a:rPr lang="zh-CN" altLang="en-US" b="1" dirty="0">
                <a:solidFill>
                  <a:srgbClr val="FFFF66"/>
                </a:solidFill>
                <a:latin typeface="新宋体" panose="02010609030101010101" charset="-122"/>
                <a:ea typeface="新宋体" panose="02010609030101010101" charset="-122"/>
              </a:rPr>
              <a:t>通用化、系列化、标准化</a:t>
            </a:r>
            <a:r>
              <a:rPr lang="zh-CN" altLang="en-US" sz="3600" b="1" dirty="0">
                <a:solidFill>
                  <a:srgbClr val="FFFF66"/>
                </a:solidFill>
                <a:latin typeface="宋体" panose="02010600030101010101" pitchFamily="2" charset="-122"/>
              </a:rPr>
              <a:t> </a:t>
            </a:r>
          </a:p>
          <a:p>
            <a:pPr marL="0" lvl="0" indent="0">
              <a:spcBef>
                <a:spcPct val="50000"/>
              </a:spcBef>
              <a:buNone/>
            </a:pPr>
            <a:r>
              <a:rPr lang="zh-CN" altLang="en-US" sz="3600" b="1" dirty="0">
                <a:solidFill>
                  <a:schemeClr val="bg1"/>
                </a:solidFill>
                <a:latin typeface="宋体" panose="02010600030101010101" pitchFamily="2" charset="-122"/>
              </a:rPr>
              <a:t>第四代</a:t>
            </a:r>
            <a:r>
              <a:rPr lang="zh-CN" altLang="en-US" sz="3600" b="1" dirty="0">
                <a:solidFill>
                  <a:srgbClr val="FFFF66"/>
                </a:solidFill>
                <a:latin typeface="宋体" panose="02010600030101010101" pitchFamily="2" charset="-122"/>
              </a:rPr>
              <a:t> </a:t>
            </a:r>
            <a:r>
              <a:rPr lang="zh-CN" altLang="en-US" sz="3600" b="1" dirty="0">
                <a:solidFill>
                  <a:srgbClr val="FFCCCC"/>
                </a:solidFill>
                <a:latin typeface="楷体_GB2312" pitchFamily="49" charset="-122"/>
                <a:ea typeface="楷体_GB2312" pitchFamily="49" charset="-122"/>
              </a:rPr>
              <a:t>大规模集成电路计算机</a:t>
            </a:r>
            <a:r>
              <a:rPr lang="zh-CN" altLang="en-US" sz="3600" b="1" dirty="0">
                <a:solidFill>
                  <a:srgbClr val="FFFF66"/>
                </a:solidFill>
                <a:latin typeface="宋体" panose="02010600030101010101" pitchFamily="2" charset="-122"/>
              </a:rPr>
              <a:t> </a:t>
            </a:r>
            <a:r>
              <a:rPr lang="en-US" altLang="zh-CN" sz="3600" b="1" dirty="0">
                <a:solidFill>
                  <a:srgbClr val="FFFF66"/>
                </a:solidFill>
                <a:latin typeface="宋体" panose="02010600030101010101" pitchFamily="2" charset="-122"/>
              </a:rPr>
              <a:t>1972-</a:t>
            </a:r>
            <a:r>
              <a:rPr lang="zh-CN" altLang="en-US" sz="3600" b="1" dirty="0">
                <a:solidFill>
                  <a:srgbClr val="FFFF66"/>
                </a:solidFill>
                <a:latin typeface="宋体" panose="02010600030101010101" pitchFamily="2" charset="-122"/>
              </a:rPr>
              <a:t>至今</a:t>
            </a:r>
          </a:p>
          <a:p>
            <a:pPr marL="0" lvl="0" indent="0">
              <a:spcBef>
                <a:spcPct val="50000"/>
              </a:spcBef>
              <a:buNone/>
            </a:pPr>
            <a:r>
              <a:rPr lang="zh-CN" altLang="en-US" sz="3600" b="1" dirty="0">
                <a:solidFill>
                  <a:schemeClr val="bg1"/>
                </a:solidFill>
                <a:latin typeface="宋体" panose="02010600030101010101" pitchFamily="2" charset="-122"/>
              </a:rPr>
              <a:t>第五代 </a:t>
            </a:r>
            <a:r>
              <a:rPr lang="en-US" altLang="zh-CN" sz="3600" b="1" dirty="0">
                <a:solidFill>
                  <a:srgbClr val="FFFF66"/>
                </a:solidFill>
                <a:latin typeface="宋体" panose="02010600030101010101" pitchFamily="2" charset="-122"/>
              </a:rPr>
              <a:t>1981</a:t>
            </a:r>
          </a:p>
        </p:txBody>
      </p:sp>
      <p:sp>
        <p:nvSpPr>
          <p:cNvPr id="69635" name="Text Box 4"/>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p:nvPr/>
        </p:nvSpPr>
        <p:spPr>
          <a:xfrm>
            <a:off x="395288" y="1125538"/>
            <a:ext cx="8748712"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zh-CN" altLang="en-US" sz="3600" b="1" dirty="0">
                <a:solidFill>
                  <a:schemeClr val="bg1"/>
                </a:solidFill>
                <a:latin typeface="宋体" panose="02010600030101010101" pitchFamily="2" charset="-122"/>
              </a:rPr>
              <a:t>三、各类计算机</a:t>
            </a:r>
            <a:endParaRPr lang="zh-CN" altLang="en-US" sz="3600" b="1" dirty="0">
              <a:solidFill>
                <a:srgbClr val="FFFF66"/>
              </a:solidFill>
              <a:latin typeface="宋体" panose="02010600030101010101" pitchFamily="2" charset="-122"/>
            </a:endParaRPr>
          </a:p>
        </p:txBody>
      </p:sp>
      <p:sp>
        <p:nvSpPr>
          <p:cNvPr id="71683" name="Text Box 4"/>
          <p:cNvSpPr txBox="1"/>
          <p:nvPr/>
        </p:nvSpPr>
        <p:spPr>
          <a:xfrm>
            <a:off x="971550" y="1916113"/>
            <a:ext cx="7416800" cy="423862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a:spcBef>
                <a:spcPct val="50000"/>
              </a:spcBef>
              <a:buAutoNum type="arabicPeriod"/>
            </a:pPr>
            <a:r>
              <a:rPr lang="zh-CN" altLang="en-US" b="1" dirty="0">
                <a:solidFill>
                  <a:srgbClr val="FFFF99"/>
                </a:solidFill>
                <a:ea typeface="仿宋_GB2312" pitchFamily="49" charset="-122"/>
              </a:rPr>
              <a:t>大型机</a:t>
            </a:r>
          </a:p>
          <a:p>
            <a:pPr marL="457200" lvl="0" indent="-457200">
              <a:spcBef>
                <a:spcPct val="50000"/>
              </a:spcBef>
              <a:buAutoNum type="arabicPeriod"/>
            </a:pPr>
            <a:r>
              <a:rPr lang="zh-CN" altLang="en-US" b="1" dirty="0">
                <a:solidFill>
                  <a:srgbClr val="FFFF99"/>
                </a:solidFill>
                <a:ea typeface="仿宋_GB2312" pitchFamily="49" charset="-122"/>
              </a:rPr>
              <a:t>巨型机</a:t>
            </a:r>
          </a:p>
          <a:p>
            <a:pPr marL="457200" lvl="0" indent="-457200">
              <a:spcBef>
                <a:spcPct val="50000"/>
              </a:spcBef>
              <a:buAutoNum type="arabicPeriod"/>
            </a:pPr>
            <a:r>
              <a:rPr lang="zh-CN" altLang="en-US" b="1" dirty="0">
                <a:solidFill>
                  <a:srgbClr val="FFFF99"/>
                </a:solidFill>
                <a:ea typeface="仿宋_GB2312" pitchFamily="49" charset="-122"/>
              </a:rPr>
              <a:t>中型机</a:t>
            </a:r>
          </a:p>
          <a:p>
            <a:pPr marL="457200" lvl="0" indent="-457200">
              <a:spcBef>
                <a:spcPct val="50000"/>
              </a:spcBef>
              <a:buAutoNum type="arabicPeriod"/>
            </a:pPr>
            <a:r>
              <a:rPr lang="zh-CN" altLang="en-US" b="1" dirty="0">
                <a:solidFill>
                  <a:srgbClr val="FFFF99"/>
                </a:solidFill>
                <a:ea typeface="仿宋_GB2312" pitchFamily="49" charset="-122"/>
              </a:rPr>
              <a:t>小型机</a:t>
            </a:r>
          </a:p>
          <a:p>
            <a:pPr marL="457200" lvl="0" indent="-457200">
              <a:spcBef>
                <a:spcPct val="50000"/>
              </a:spcBef>
              <a:buAutoNum type="arabicPeriod"/>
            </a:pPr>
            <a:r>
              <a:rPr lang="zh-CN" altLang="en-US" b="1" dirty="0">
                <a:solidFill>
                  <a:srgbClr val="FF0000"/>
                </a:solidFill>
                <a:ea typeface="仿宋_GB2312" pitchFamily="49" charset="-122"/>
              </a:rPr>
              <a:t>微型机</a:t>
            </a:r>
          </a:p>
          <a:p>
            <a:pPr marL="457200" lvl="0" indent="-457200">
              <a:spcBef>
                <a:spcPct val="50000"/>
              </a:spcBef>
              <a:buAutoNum type="arabicPeriod"/>
            </a:pPr>
            <a:r>
              <a:rPr lang="zh-CN" altLang="en-US" b="1" dirty="0">
                <a:solidFill>
                  <a:srgbClr val="FF0000"/>
                </a:solidFill>
                <a:ea typeface="仿宋_GB2312" pitchFamily="49" charset="-122"/>
              </a:rPr>
              <a:t>单片机</a:t>
            </a:r>
          </a:p>
        </p:txBody>
      </p:sp>
      <p:sp>
        <p:nvSpPr>
          <p:cNvPr id="71684" name="Rectangle 5"/>
          <p:cNvSpPr/>
          <p:nvPr/>
        </p:nvSpPr>
        <p:spPr>
          <a:xfrm>
            <a:off x="4211638" y="4869180"/>
            <a:ext cx="4572000" cy="1160463"/>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a:spcBef>
                <a:spcPct val="50000"/>
              </a:spcBef>
              <a:buNone/>
            </a:pPr>
            <a:r>
              <a:rPr lang="en-US" altLang="zh-CN" sz="2800" b="1" dirty="0">
                <a:solidFill>
                  <a:srgbClr val="FFFF99"/>
                </a:solidFill>
                <a:ea typeface="新宋体" panose="02010609030101010101" charset="-122"/>
              </a:rPr>
              <a:t>7. </a:t>
            </a:r>
            <a:r>
              <a:rPr lang="zh-CN" altLang="en-US" sz="2800" b="1" dirty="0">
                <a:solidFill>
                  <a:srgbClr val="FFFF99"/>
                </a:solidFill>
                <a:ea typeface="新宋体" panose="02010609030101010101" charset="-122"/>
              </a:rPr>
              <a:t>工程工作站</a:t>
            </a:r>
          </a:p>
          <a:p>
            <a:pPr marL="457200" lvl="0" indent="-457200">
              <a:spcBef>
                <a:spcPct val="50000"/>
              </a:spcBef>
              <a:buNone/>
            </a:pPr>
            <a:r>
              <a:rPr lang="en-US" altLang="zh-CN" sz="2800" b="1" dirty="0">
                <a:solidFill>
                  <a:srgbClr val="FFFF99"/>
                </a:solidFill>
                <a:ea typeface="新宋体" panose="02010609030101010101" charset="-122"/>
              </a:rPr>
              <a:t>8. </a:t>
            </a:r>
            <a:r>
              <a:rPr lang="zh-CN" altLang="en-US" sz="2800" b="1" dirty="0">
                <a:solidFill>
                  <a:srgbClr val="FFFF99"/>
                </a:solidFill>
                <a:ea typeface="新宋体" panose="02010609030101010101" charset="-122"/>
              </a:rPr>
              <a:t>联机系统和计算机网络</a:t>
            </a:r>
          </a:p>
        </p:txBody>
      </p:sp>
      <p:sp>
        <p:nvSpPr>
          <p:cNvPr id="71685" name="Text Box 6"/>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9D13621B-D81F-4FF2-939E-FF28904A1119}"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52</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3732" name="Rectangle 3"/>
          <p:cNvSpPr>
            <a:spLocks noGrp="1"/>
          </p:cNvSpPr>
          <p:nvPr>
            <p:ph idx="1"/>
          </p:nvPr>
        </p:nvSpPr>
        <p:spPr/>
        <p:txBody>
          <a:bodyPr vert="horz" wrap="square" lIns="91440" tIns="45720" rIns="91440" bIns="45720" anchor="t" anchorCtr="0"/>
          <a:lstStyle/>
          <a:p>
            <a:pPr eaLnBrk="1" hangingPunct="1"/>
            <a:r>
              <a:rPr lang="zh-CN" altLang="en-US" dirty="0">
                <a:solidFill>
                  <a:srgbClr val="FFCCCC"/>
                </a:solidFill>
              </a:rPr>
              <a:t>单</a:t>
            </a:r>
            <a:r>
              <a:rPr lang="en-US" altLang="zh-CN" dirty="0">
                <a:solidFill>
                  <a:srgbClr val="FFCCCC"/>
                </a:solidFill>
              </a:rPr>
              <a:t>CPU</a:t>
            </a:r>
          </a:p>
          <a:p>
            <a:pPr lvl="1" eaLnBrk="1" hangingPunct="1"/>
            <a:r>
              <a:rPr lang="zh-CN" altLang="en-US" b="1" dirty="0">
                <a:solidFill>
                  <a:srgbClr val="99FFCC"/>
                </a:solidFill>
              </a:rPr>
              <a:t>流水线</a:t>
            </a:r>
          </a:p>
          <a:p>
            <a:pPr lvl="1" eaLnBrk="1" hangingPunct="1"/>
            <a:r>
              <a:rPr lang="en-US" altLang="zh-CN" b="1" dirty="0">
                <a:solidFill>
                  <a:srgbClr val="99FFCC"/>
                </a:solidFill>
              </a:rPr>
              <a:t>RISC</a:t>
            </a:r>
          </a:p>
          <a:p>
            <a:pPr lvl="1" eaLnBrk="1" hangingPunct="1"/>
            <a:r>
              <a:rPr lang="zh-CN" altLang="en-US" b="1" dirty="0">
                <a:solidFill>
                  <a:srgbClr val="99FFCC"/>
                </a:solidFill>
              </a:rPr>
              <a:t>超标量</a:t>
            </a:r>
          </a:p>
          <a:p>
            <a:pPr lvl="1" eaLnBrk="1" hangingPunct="1"/>
            <a:r>
              <a:rPr lang="zh-CN" altLang="en-US" b="1" dirty="0">
                <a:solidFill>
                  <a:srgbClr val="99FFCC"/>
                </a:solidFill>
              </a:rPr>
              <a:t>平衡不同子系统的数据吞吐率</a:t>
            </a:r>
          </a:p>
          <a:p>
            <a:pPr lvl="1" eaLnBrk="1" hangingPunct="1"/>
            <a:r>
              <a:rPr lang="zh-CN" altLang="en-US" b="1" dirty="0">
                <a:solidFill>
                  <a:srgbClr val="99FFCC"/>
                </a:solidFill>
              </a:rPr>
              <a:t>超长指令字</a:t>
            </a:r>
            <a:r>
              <a:rPr lang="en-US" altLang="zh-CN" b="1" dirty="0">
                <a:solidFill>
                  <a:srgbClr val="99FFCC"/>
                </a:solidFill>
              </a:rPr>
              <a:t>VLIW</a:t>
            </a:r>
          </a:p>
          <a:p>
            <a:pPr eaLnBrk="1" hangingPunct="1"/>
            <a:r>
              <a:rPr lang="zh-CN" altLang="en-US" dirty="0">
                <a:solidFill>
                  <a:srgbClr val="FFCCCC"/>
                </a:solidFill>
              </a:rPr>
              <a:t>并行计算机与超级计算机</a:t>
            </a:r>
          </a:p>
        </p:txBody>
      </p:sp>
      <p:sp>
        <p:nvSpPr>
          <p:cNvPr id="73733" name="Text Box 4"/>
          <p:cNvSpPr txBox="1"/>
          <p:nvPr/>
        </p:nvSpPr>
        <p:spPr>
          <a:xfrm>
            <a:off x="323850" y="1052513"/>
            <a:ext cx="69850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chemeClr val="bg1"/>
                </a:solidFill>
              </a:rPr>
              <a:t>1.6.2  </a:t>
            </a:r>
            <a:r>
              <a:rPr lang="zh-CN" altLang="en-US" sz="3600" b="1" dirty="0">
                <a:solidFill>
                  <a:schemeClr val="bg1"/>
                </a:solidFill>
              </a:rPr>
              <a:t>提高计算机性能的若干技术</a:t>
            </a:r>
          </a:p>
        </p:txBody>
      </p:sp>
      <p:sp>
        <p:nvSpPr>
          <p:cNvPr id="73734" name="Text Box 5"/>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日期占位符 1"/>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8" name="灯片编号占位符 3"/>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6814B050-42FB-440C-9F44-903A35FBB865}"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53</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4756" name="Text Box 2"/>
          <p:cNvSpPr txBox="1"/>
          <p:nvPr/>
        </p:nvSpPr>
        <p:spPr>
          <a:xfrm>
            <a:off x="0" y="1052513"/>
            <a:ext cx="5943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3600" b="1" dirty="0">
                <a:solidFill>
                  <a:schemeClr val="bg1"/>
                </a:solidFill>
                <a:latin typeface="黑体" panose="02010609060101010101" pitchFamily="2" charset="-122"/>
                <a:ea typeface="黑体" panose="02010609060101010101" pitchFamily="2" charset="-122"/>
              </a:rPr>
              <a:t>1.6.3 </a:t>
            </a:r>
            <a:r>
              <a:rPr lang="zh-CN" altLang="en-US" sz="3600" b="1" dirty="0">
                <a:solidFill>
                  <a:schemeClr val="bg1"/>
                </a:solidFill>
                <a:latin typeface="黑体" panose="02010609060101010101" pitchFamily="2" charset="-122"/>
                <a:ea typeface="黑体" panose="02010609060101010101" pitchFamily="2" charset="-122"/>
              </a:rPr>
              <a:t>计算机的应用</a:t>
            </a:r>
          </a:p>
        </p:txBody>
      </p:sp>
      <p:sp>
        <p:nvSpPr>
          <p:cNvPr id="74757" name="Text Box 3"/>
          <p:cNvSpPr txBox="1"/>
          <p:nvPr/>
        </p:nvSpPr>
        <p:spPr>
          <a:xfrm>
            <a:off x="827088" y="1989138"/>
            <a:ext cx="5543550" cy="39370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eaLnBrk="1" hangingPunct="1">
              <a:spcBef>
                <a:spcPct val="50000"/>
              </a:spcBef>
              <a:buNone/>
            </a:pPr>
            <a:r>
              <a:rPr lang="en-US" altLang="zh-CN" b="1" dirty="0">
                <a:solidFill>
                  <a:srgbClr val="FFFF66"/>
                </a:solidFill>
                <a:latin typeface="楷体_GB2312" pitchFamily="49" charset="-122"/>
                <a:ea typeface="楷体_GB2312" pitchFamily="49" charset="-122"/>
              </a:rPr>
              <a:t>	</a:t>
            </a:r>
            <a:r>
              <a:rPr lang="en-US" altLang="zh-CN" sz="3600" b="1" dirty="0">
                <a:solidFill>
                  <a:srgbClr val="FFFF66"/>
                </a:solidFill>
                <a:latin typeface="楷体_GB2312" pitchFamily="49" charset="-122"/>
                <a:ea typeface="楷体_GB2312" pitchFamily="49" charset="-122"/>
              </a:rPr>
              <a:t>1.</a:t>
            </a:r>
            <a:r>
              <a:rPr lang="zh-CN" altLang="en-US" sz="3600" b="1" dirty="0">
                <a:solidFill>
                  <a:srgbClr val="FFFF66"/>
                </a:solidFill>
                <a:latin typeface="楷体_GB2312" pitchFamily="49" charset="-122"/>
                <a:ea typeface="楷体_GB2312" pitchFamily="49" charset="-122"/>
              </a:rPr>
              <a:t>科学计算</a:t>
            </a:r>
          </a:p>
          <a:p>
            <a:pPr marL="457200" lvl="0" indent="-457200" eaLnBrk="1" hangingPunct="1">
              <a:spcBef>
                <a:spcPct val="50000"/>
              </a:spcBef>
              <a:buNone/>
            </a:pPr>
            <a:r>
              <a:rPr lang="zh-CN" altLang="en-US" sz="3600" b="1" dirty="0">
                <a:solidFill>
                  <a:srgbClr val="FFFF66"/>
                </a:solidFill>
                <a:latin typeface="楷体_GB2312" pitchFamily="49" charset="-122"/>
                <a:ea typeface="楷体_GB2312" pitchFamily="49" charset="-122"/>
              </a:rPr>
              <a:t>	</a:t>
            </a:r>
            <a:r>
              <a:rPr lang="en-US" altLang="zh-CN" sz="3600" b="1" dirty="0">
                <a:solidFill>
                  <a:srgbClr val="FFFF66"/>
                </a:solidFill>
                <a:latin typeface="楷体_GB2312" pitchFamily="49" charset="-122"/>
                <a:ea typeface="楷体_GB2312" pitchFamily="49" charset="-122"/>
              </a:rPr>
              <a:t>2.</a:t>
            </a:r>
            <a:r>
              <a:rPr lang="zh-CN" altLang="en-US" sz="3600" b="1" dirty="0">
                <a:solidFill>
                  <a:srgbClr val="FFFF66"/>
                </a:solidFill>
                <a:latin typeface="楷体_GB2312" pitchFamily="49" charset="-122"/>
                <a:ea typeface="楷体_GB2312" pitchFamily="49" charset="-122"/>
              </a:rPr>
              <a:t>数据处理</a:t>
            </a:r>
          </a:p>
          <a:p>
            <a:pPr marL="457200" lvl="0" indent="-457200" eaLnBrk="1" hangingPunct="1">
              <a:spcBef>
                <a:spcPct val="50000"/>
              </a:spcBef>
              <a:buNone/>
            </a:pPr>
            <a:r>
              <a:rPr lang="zh-CN" altLang="en-US" sz="3600" b="1" dirty="0">
                <a:solidFill>
                  <a:srgbClr val="FFFF66"/>
                </a:solidFill>
                <a:latin typeface="楷体_GB2312" pitchFamily="49" charset="-122"/>
                <a:ea typeface="楷体_GB2312" pitchFamily="49" charset="-122"/>
              </a:rPr>
              <a:t>	</a:t>
            </a:r>
            <a:r>
              <a:rPr lang="en-US" altLang="zh-CN" sz="3600" b="1" dirty="0">
                <a:solidFill>
                  <a:srgbClr val="FFFF66"/>
                </a:solidFill>
                <a:latin typeface="楷体_GB2312" pitchFamily="49" charset="-122"/>
                <a:ea typeface="楷体_GB2312" pitchFamily="49" charset="-122"/>
              </a:rPr>
              <a:t>3.</a:t>
            </a:r>
            <a:r>
              <a:rPr lang="zh-CN" altLang="en-US" sz="3600" b="1" dirty="0">
                <a:solidFill>
                  <a:srgbClr val="FFFF66"/>
                </a:solidFill>
                <a:latin typeface="楷体_GB2312" pitchFamily="49" charset="-122"/>
                <a:ea typeface="楷体_GB2312" pitchFamily="49" charset="-122"/>
              </a:rPr>
              <a:t>计算机控制</a:t>
            </a:r>
          </a:p>
          <a:p>
            <a:pPr marL="457200" lvl="0" indent="-457200" eaLnBrk="1" hangingPunct="1">
              <a:spcBef>
                <a:spcPct val="50000"/>
              </a:spcBef>
              <a:buNone/>
            </a:pPr>
            <a:r>
              <a:rPr lang="zh-CN" altLang="en-US" sz="3600" b="1" dirty="0">
                <a:solidFill>
                  <a:srgbClr val="FFFF66"/>
                </a:solidFill>
                <a:latin typeface="楷体_GB2312" pitchFamily="49" charset="-122"/>
                <a:ea typeface="楷体_GB2312" pitchFamily="49" charset="-122"/>
              </a:rPr>
              <a:t>	</a:t>
            </a:r>
            <a:r>
              <a:rPr lang="en-US" altLang="zh-CN" sz="3600" b="1" dirty="0">
                <a:solidFill>
                  <a:srgbClr val="FFFF66"/>
                </a:solidFill>
                <a:latin typeface="楷体_GB2312" pitchFamily="49" charset="-122"/>
                <a:ea typeface="楷体_GB2312" pitchFamily="49" charset="-122"/>
              </a:rPr>
              <a:t>4.</a:t>
            </a:r>
            <a:r>
              <a:rPr lang="zh-CN" altLang="en-US" sz="3600" b="1" dirty="0">
                <a:solidFill>
                  <a:srgbClr val="FFFF66"/>
                </a:solidFill>
                <a:latin typeface="楷体_GB2312" pitchFamily="49" charset="-122"/>
                <a:ea typeface="楷体_GB2312" pitchFamily="49" charset="-122"/>
              </a:rPr>
              <a:t>计算机辅助设计</a:t>
            </a:r>
            <a:r>
              <a:rPr lang="en-US" altLang="zh-CN" sz="3600" b="1" dirty="0">
                <a:solidFill>
                  <a:srgbClr val="FFFF66"/>
                </a:solidFill>
                <a:latin typeface="楷体_GB2312" pitchFamily="49" charset="-122"/>
                <a:ea typeface="楷体_GB2312" pitchFamily="49" charset="-122"/>
              </a:rPr>
              <a:t>/</a:t>
            </a:r>
            <a:r>
              <a:rPr lang="zh-CN" altLang="en-US" sz="3600" b="1" dirty="0">
                <a:solidFill>
                  <a:srgbClr val="FFFF66"/>
                </a:solidFill>
                <a:latin typeface="楷体_GB2312" pitchFamily="49" charset="-122"/>
                <a:ea typeface="楷体_GB2312" pitchFamily="49" charset="-122"/>
              </a:rPr>
              <a:t>制造</a:t>
            </a:r>
          </a:p>
          <a:p>
            <a:pPr marL="457200" lvl="0" indent="-457200" eaLnBrk="1" hangingPunct="1">
              <a:spcBef>
                <a:spcPct val="50000"/>
              </a:spcBef>
              <a:buNone/>
            </a:pPr>
            <a:r>
              <a:rPr lang="zh-CN" altLang="en-US" sz="3600" b="1" dirty="0">
                <a:solidFill>
                  <a:srgbClr val="FFFF66"/>
                </a:solidFill>
                <a:latin typeface="楷体_GB2312" pitchFamily="49" charset="-122"/>
                <a:ea typeface="楷体_GB2312" pitchFamily="49" charset="-122"/>
              </a:rPr>
              <a:t>	</a:t>
            </a:r>
            <a:r>
              <a:rPr lang="en-US" altLang="zh-CN" sz="3600" b="1" dirty="0">
                <a:solidFill>
                  <a:srgbClr val="FFFF66"/>
                </a:solidFill>
                <a:latin typeface="楷体_GB2312" pitchFamily="49" charset="-122"/>
                <a:ea typeface="楷体_GB2312" pitchFamily="49" charset="-122"/>
              </a:rPr>
              <a:t>5.</a:t>
            </a:r>
            <a:r>
              <a:rPr lang="zh-CN" altLang="en-US" sz="3600" b="1" dirty="0">
                <a:solidFill>
                  <a:srgbClr val="FFFF66"/>
                </a:solidFill>
                <a:latin typeface="楷体_GB2312" pitchFamily="49" charset="-122"/>
                <a:ea typeface="楷体_GB2312" pitchFamily="49" charset="-122"/>
              </a:rPr>
              <a:t>人工智能</a:t>
            </a:r>
          </a:p>
        </p:txBody>
      </p:sp>
      <p:graphicFrame>
        <p:nvGraphicFramePr>
          <p:cNvPr id="74758" name="Object 4"/>
          <p:cNvGraphicFramePr>
            <a:graphicFrameLocks noChangeAspect="1"/>
          </p:cNvGraphicFramePr>
          <p:nvPr/>
        </p:nvGraphicFramePr>
        <p:xfrm>
          <a:off x="6372225" y="2133600"/>
          <a:ext cx="2281238" cy="2997200"/>
        </p:xfrm>
        <a:graphic>
          <a:graphicData uri="http://schemas.openxmlformats.org/presentationml/2006/ole">
            <mc:AlternateContent xmlns:mc="http://schemas.openxmlformats.org/markup-compatibility/2006">
              <mc:Choice xmlns:v="urn:schemas-microsoft-com:vml" Requires="v">
                <p:oleObj spid="_x0000_s4098" r:id="rId4" imgW="1139190" imgH="941070" progId="MS_ClipArt_Gallery.2">
                  <p:embed/>
                </p:oleObj>
              </mc:Choice>
              <mc:Fallback>
                <p:oleObj r:id="rId4" imgW="1139190" imgH="941070" progId="MS_ClipArt_Gallery.2">
                  <p:embed/>
                  <p:pic>
                    <p:nvPicPr>
                      <p:cNvPr id="0" name="图片 3077"/>
                      <p:cNvPicPr/>
                      <p:nvPr/>
                    </p:nvPicPr>
                    <p:blipFill>
                      <a:blip r:embed="rId5"/>
                      <a:stretch>
                        <a:fillRect/>
                      </a:stretch>
                    </p:blipFill>
                    <p:spPr>
                      <a:xfrm>
                        <a:off x="6372225" y="2133600"/>
                        <a:ext cx="2281238" cy="2997200"/>
                      </a:xfrm>
                      <a:prstGeom prst="rect">
                        <a:avLst/>
                      </a:prstGeom>
                      <a:noFill/>
                      <a:ln w="38100">
                        <a:noFill/>
                        <a:miter/>
                      </a:ln>
                    </p:spPr>
                  </p:pic>
                </p:oleObj>
              </mc:Fallback>
            </mc:AlternateContent>
          </a:graphicData>
        </a:graphic>
      </p:graphicFrame>
      <p:sp>
        <p:nvSpPr>
          <p:cNvPr id="74759" name="Text Box 6"/>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23A934AD-0319-441D-8F4F-39BC839052F5}"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54</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6804" name="Rectangle 3"/>
          <p:cNvSpPr>
            <a:spLocks noGrp="1"/>
          </p:cNvSpPr>
          <p:nvPr>
            <p:ph idx="1"/>
          </p:nvPr>
        </p:nvSpPr>
        <p:spPr>
          <a:xfrm>
            <a:off x="684213" y="1125538"/>
            <a:ext cx="2808287" cy="4114800"/>
          </a:xfrm>
        </p:spPr>
        <p:txBody>
          <a:bodyPr vert="horz" wrap="square" lIns="91440" tIns="45720" rIns="91440" bIns="45720" anchor="t" anchorCtr="0"/>
          <a:lstStyle/>
          <a:p>
            <a:pPr eaLnBrk="1" hangingPunct="1"/>
            <a:r>
              <a:rPr lang="zh-CN" altLang="en-US" dirty="0">
                <a:solidFill>
                  <a:srgbClr val="FFFF99"/>
                </a:solidFill>
                <a:ea typeface="黑体" panose="02010609060101010101" pitchFamily="2" charset="-122"/>
              </a:rPr>
              <a:t>必做习题：</a:t>
            </a:r>
          </a:p>
          <a:p>
            <a:pPr lvl="1" eaLnBrk="1" hangingPunct="1">
              <a:spcBef>
                <a:spcPct val="50000"/>
              </a:spcBef>
              <a:buFont typeface="MS Gothic" panose="020B0609070205080204" pitchFamily="49" charset="-128"/>
              <a:buChar char="★"/>
            </a:pPr>
            <a:r>
              <a:rPr lang="zh-CN" altLang="en-US" sz="3200" dirty="0">
                <a:solidFill>
                  <a:srgbClr val="FFCCCC"/>
                </a:solidFill>
                <a:ea typeface="黑体" panose="02010609060101010101" pitchFamily="2" charset="-122"/>
              </a:rPr>
              <a:t> </a:t>
            </a:r>
            <a:r>
              <a:rPr lang="en-US" altLang="zh-CN" sz="3200" dirty="0">
                <a:solidFill>
                  <a:srgbClr val="FFCCCC"/>
                </a:solidFill>
                <a:ea typeface="黑体" panose="02010609060101010101" pitchFamily="2" charset="-122"/>
              </a:rPr>
              <a:t>1.2</a:t>
            </a:r>
          </a:p>
          <a:p>
            <a:pPr lvl="1" eaLnBrk="1" hangingPunct="1">
              <a:spcBef>
                <a:spcPct val="50000"/>
              </a:spcBef>
              <a:buFont typeface="MS Gothic" panose="020B0609070205080204" pitchFamily="49" charset="-128"/>
              <a:buChar char="★"/>
            </a:pPr>
            <a:r>
              <a:rPr lang="en-US" altLang="zh-CN" sz="3200" dirty="0">
                <a:solidFill>
                  <a:srgbClr val="FFCCCC"/>
                </a:solidFill>
                <a:ea typeface="黑体" panose="02010609060101010101" pitchFamily="2" charset="-122"/>
              </a:rPr>
              <a:t> 1.6</a:t>
            </a:r>
          </a:p>
          <a:p>
            <a:pPr lvl="1" eaLnBrk="1" hangingPunct="1">
              <a:spcBef>
                <a:spcPct val="50000"/>
              </a:spcBef>
              <a:buFont typeface="MS Gothic" panose="020B0609070205080204" pitchFamily="49" charset="-128"/>
              <a:buChar char="★"/>
            </a:pPr>
            <a:r>
              <a:rPr lang="en-US" altLang="zh-CN" sz="3200" dirty="0">
                <a:solidFill>
                  <a:srgbClr val="FFCCCC"/>
                </a:solidFill>
                <a:ea typeface="黑体" panose="02010609060101010101" pitchFamily="2" charset="-122"/>
              </a:rPr>
              <a:t> 1.7</a:t>
            </a:r>
          </a:p>
          <a:p>
            <a:pPr lvl="1" eaLnBrk="1" hangingPunct="1">
              <a:spcBef>
                <a:spcPct val="50000"/>
              </a:spcBef>
              <a:buFont typeface="MS Gothic" panose="020B0609070205080204" pitchFamily="49" charset="-128"/>
              <a:buChar char="★"/>
            </a:pPr>
            <a:r>
              <a:rPr lang="en-US" altLang="zh-CN" sz="3200" dirty="0">
                <a:solidFill>
                  <a:srgbClr val="FFCCCC"/>
                </a:solidFill>
                <a:ea typeface="黑体" panose="02010609060101010101" pitchFamily="2" charset="-122"/>
              </a:rPr>
              <a:t> 1.10</a:t>
            </a:r>
          </a:p>
        </p:txBody>
      </p:sp>
      <p:sp>
        <p:nvSpPr>
          <p:cNvPr id="76805" name="Rectangle 4"/>
          <p:cNvSpPr/>
          <p:nvPr/>
        </p:nvSpPr>
        <p:spPr>
          <a:xfrm>
            <a:off x="4356100" y="1125538"/>
            <a:ext cx="4572000" cy="4970462"/>
          </a:xfrm>
          <a:prstGeom prst="rect">
            <a:avLst/>
          </a:prstGeom>
          <a:noFill/>
          <a:ln w="9525">
            <a:noFill/>
          </a:ln>
        </p:spPr>
        <p:txBody>
          <a:bodyPr>
            <a:spAutoFit/>
          </a:bodyPr>
          <a:lstStyle/>
          <a:p>
            <a:pPr>
              <a:spcBef>
                <a:spcPct val="50000"/>
              </a:spcBef>
              <a:buChar char="•"/>
            </a:pPr>
            <a:r>
              <a:rPr lang="zh-CN" altLang="en-US" dirty="0">
                <a:latin typeface="Times New Roman" panose="02020603050405020304" pitchFamily="18" charset="0"/>
              </a:rPr>
              <a:t>思考题：</a:t>
            </a:r>
          </a:p>
          <a:p>
            <a:pPr lvl="1">
              <a:spcBef>
                <a:spcPct val="50000"/>
              </a:spcBef>
              <a:buFont typeface="Times New Roman" panose="02020603050405020304" pitchFamily="18" charset="0"/>
              <a:buChar char="♪"/>
            </a:pPr>
            <a:r>
              <a:rPr lang="zh-CN" altLang="en-US" dirty="0">
                <a:latin typeface="Times New Roman" panose="02020603050405020304" pitchFamily="18" charset="0"/>
              </a:rPr>
              <a:t> </a:t>
            </a:r>
            <a:r>
              <a:rPr lang="en-US" altLang="zh-CN" dirty="0">
                <a:solidFill>
                  <a:srgbClr val="FFCCCC"/>
                </a:solidFill>
                <a:latin typeface="Times New Roman" panose="02020603050405020304" pitchFamily="18" charset="0"/>
              </a:rPr>
              <a:t>1.4</a:t>
            </a:r>
          </a:p>
          <a:p>
            <a:pPr lvl="1">
              <a:spcBef>
                <a:spcPct val="50000"/>
              </a:spcBef>
              <a:buFont typeface="Times New Roman" panose="02020603050405020304" pitchFamily="18" charset="0"/>
              <a:buChar char="♪"/>
            </a:pPr>
            <a:r>
              <a:rPr lang="en-US" altLang="zh-CN" dirty="0">
                <a:solidFill>
                  <a:srgbClr val="FFCCCC"/>
                </a:solidFill>
                <a:latin typeface="Times New Roman" panose="02020603050405020304" pitchFamily="18" charset="0"/>
              </a:rPr>
              <a:t> 1.8</a:t>
            </a:r>
          </a:p>
          <a:p>
            <a:pPr lvl="1">
              <a:spcBef>
                <a:spcPct val="50000"/>
              </a:spcBef>
              <a:buFont typeface="Times New Roman" panose="02020603050405020304" pitchFamily="18" charset="0"/>
              <a:buChar char="♪"/>
            </a:pPr>
            <a:r>
              <a:rPr lang="en-US" altLang="zh-CN" dirty="0">
                <a:solidFill>
                  <a:srgbClr val="FFCCCC"/>
                </a:solidFill>
                <a:latin typeface="Times New Roman" panose="02020603050405020304" pitchFamily="18" charset="0"/>
              </a:rPr>
              <a:t> 1.9</a:t>
            </a:r>
          </a:p>
          <a:p>
            <a:pPr lvl="1">
              <a:spcBef>
                <a:spcPct val="50000"/>
              </a:spcBef>
              <a:buFont typeface="Times New Roman" panose="02020603050405020304" pitchFamily="18" charset="0"/>
              <a:buChar char="♪"/>
            </a:pPr>
            <a:r>
              <a:rPr lang="en-US" altLang="zh-CN" dirty="0">
                <a:solidFill>
                  <a:srgbClr val="FFCCCC"/>
                </a:solidFill>
                <a:latin typeface="Times New Roman" panose="02020603050405020304" pitchFamily="18" charset="0"/>
              </a:rPr>
              <a:t> 1.11</a:t>
            </a:r>
          </a:p>
          <a:p>
            <a:pPr lvl="1">
              <a:spcBef>
                <a:spcPct val="50000"/>
              </a:spcBef>
              <a:buChar char="•"/>
            </a:pPr>
            <a:endParaRPr lang="en-US" altLang="zh-CN" dirty="0">
              <a:solidFill>
                <a:srgbClr val="FFCCCC"/>
              </a:solidFill>
              <a:latin typeface="Times New Roman" panose="02020603050405020304" pitchFamily="18" charset="0"/>
            </a:endParaRPr>
          </a:p>
          <a:p>
            <a:pPr lvl="3">
              <a:spcBef>
                <a:spcPct val="50000"/>
              </a:spcBef>
            </a:pPr>
            <a:r>
              <a:rPr lang="en-US" altLang="zh-CN" dirty="0">
                <a:latin typeface="Times New Roman" panose="02020603050405020304" pitchFamily="18" charset="0"/>
              </a:rPr>
              <a:t> </a:t>
            </a:r>
          </a:p>
        </p:txBody>
      </p:sp>
      <p:sp>
        <p:nvSpPr>
          <p:cNvPr id="76806" name="Text Box 5"/>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55D34DAB-F3D8-457A-AB62-1DD348EDC8DE}"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55</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7828" name="Rectangle 8"/>
          <p:cNvSpPr/>
          <p:nvPr/>
        </p:nvSpPr>
        <p:spPr>
          <a:xfrm>
            <a:off x="0" y="0"/>
            <a:ext cx="9144000" cy="6858000"/>
          </a:xfrm>
          <a:prstGeom prst="rect">
            <a:avLst/>
          </a:prstGeom>
          <a:solidFill>
            <a:srgbClr val="000066"/>
          </a:solidFill>
          <a:ln w="9525">
            <a:noFill/>
          </a:ln>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a:spcBef>
                <a:spcPct val="50000"/>
              </a:spcBef>
              <a:buNone/>
            </a:pPr>
            <a:endParaRPr lang="zh-CN" altLang="en-US" dirty="0">
              <a:solidFill>
                <a:srgbClr val="FFFF99"/>
              </a:solidFill>
              <a:ea typeface="黑体" panose="02010609060101010101" pitchFamily="2" charset="-122"/>
            </a:endParaRPr>
          </a:p>
        </p:txBody>
      </p:sp>
      <p:sp>
        <p:nvSpPr>
          <p:cNvPr id="31750" name="AutoShape 6"/>
          <p:cNvSpPr/>
          <p:nvPr/>
        </p:nvSpPr>
        <p:spPr>
          <a:xfrm>
            <a:off x="2798763" y="2940050"/>
            <a:ext cx="3511550" cy="946150"/>
          </a:xfrm>
          <a:prstGeom prst="ribbon">
            <a:avLst>
              <a:gd name="adj1" fmla="val 28519"/>
              <a:gd name="adj2" fmla="val 61305"/>
            </a:avLst>
          </a:prstGeom>
          <a:gradFill rotWithShape="0">
            <a:gsLst>
              <a:gs pos="0">
                <a:srgbClr val="4A0025"/>
              </a:gs>
              <a:gs pos="50000">
                <a:srgbClr val="CC0066"/>
              </a:gs>
              <a:gs pos="100000">
                <a:srgbClr val="4A0025"/>
              </a:gs>
            </a:gsLst>
            <a:lin ang="2700000" scaled="1"/>
            <a:tileRect/>
          </a:gradFill>
          <a:ln w="9525">
            <a:noFill/>
          </a:ln>
          <a:effectLst>
            <a:outerShdw dist="71842" dir="2699999" algn="ctr" rotWithShape="0">
              <a:schemeClr val="tx1"/>
            </a:outerShdw>
          </a:effectLst>
        </p:spPr>
        <p:txBody>
          <a:bodyPr wrap="none" anchor="ctr" anchorCtr="0">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lgn="ctr" eaLnBrk="1" hangingPunct="1">
              <a:spcBef>
                <a:spcPct val="50000"/>
              </a:spcBef>
              <a:buNone/>
            </a:pPr>
            <a:r>
              <a:rPr lang="zh-CN" altLang="en-US" sz="4000" b="1" dirty="0">
                <a:solidFill>
                  <a:srgbClr val="FFCCCC"/>
                </a:solidFill>
                <a:ea typeface="文鼎CS长宋" pitchFamily="49" charset="-122"/>
              </a:rPr>
              <a:t>本章结束</a:t>
            </a:r>
            <a:endParaRPr lang="zh-CN" altLang="en-US" sz="6000" dirty="0">
              <a:ea typeface="文鼎CS长宋"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31750"/>
                                        </p:tgtEl>
                                        <p:attrNameLst>
                                          <p:attrName>style.visibility</p:attrName>
                                        </p:attrNameLst>
                                      </p:cBhvr>
                                      <p:to>
                                        <p:strVal val="visible"/>
                                      </p:to>
                                    </p:set>
                                    <p:animEffect transition="in" filter="barn(outVertical)">
                                      <p:cBhvr>
                                        <p:cTn id="7" dur="500"/>
                                        <p:tgtEl>
                                          <p:spTgt spid="31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5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A103A7BC-8C34-47B2-B876-E5840387CE9F}" type="datetime3">
              <a:rPr kumimoji="1" lang="zh-CN" altLang="en-US"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BF04B38E-2862-42B7-929A-50C9F4D23A90}" type="slidenum">
              <a:rPr kumimoji="1" lang="en-US" altLang="zh-CN" sz="1400" b="0" i="0" u="none" strike="noStrike" kern="1200" cap="none" spc="0" normalizeH="0" baseline="0" noProof="0">
                <a:ln>
                  <a:noFill/>
                </a:ln>
                <a:solidFill>
                  <a:schemeClr val="bg1"/>
                </a:solidFill>
                <a:effectLst/>
                <a:uLnTx/>
                <a:uFillTx/>
                <a:latin typeface="Times New Roman" panose="02020603050405020304" pitchFamily="18" charset="0"/>
                <a:ea typeface="+mn-ea"/>
                <a:cs typeface="+mn-cs"/>
              </a:rPr>
              <a:t>6</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28006" name="Text Box 6"/>
          <p:cNvSpPr txBox="1"/>
          <p:nvPr/>
        </p:nvSpPr>
        <p:spPr>
          <a:xfrm>
            <a:off x="0" y="1341438"/>
            <a:ext cx="9296400" cy="5273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zh-CN" altLang="en-US" sz="4000" b="1" dirty="0">
                <a:solidFill>
                  <a:schemeClr val="bg1"/>
                </a:solidFill>
              </a:rPr>
              <a:t>主要内容：</a:t>
            </a:r>
          </a:p>
          <a:p>
            <a:pPr marL="0" lvl="0" indent="0" eaLnBrk="1" hangingPunct="1">
              <a:spcBef>
                <a:spcPct val="50000"/>
              </a:spcBef>
              <a:buNone/>
            </a:pPr>
            <a:r>
              <a:rPr lang="zh-CN" altLang="en-US" sz="4000" b="1" dirty="0">
                <a:solidFill>
                  <a:schemeClr val="bg1"/>
                </a:solidFill>
              </a:rPr>
              <a:t>    </a:t>
            </a:r>
            <a:r>
              <a:rPr lang="zh-CN" altLang="en-US" sz="4000" b="1" dirty="0">
                <a:solidFill>
                  <a:schemeClr val="bg1"/>
                </a:solidFill>
                <a:sym typeface="Symbol" panose="05050102010706020507" pitchFamily="18" charset="2"/>
              </a:rPr>
              <a:t> </a:t>
            </a:r>
            <a:r>
              <a:rPr lang="zh-CN" altLang="en-US" sz="4000" b="1" dirty="0">
                <a:solidFill>
                  <a:schemeClr val="bg1"/>
                </a:solidFill>
              </a:rPr>
              <a:t>计算机的基本概念</a:t>
            </a:r>
          </a:p>
          <a:p>
            <a:pPr marL="0" lvl="0" indent="0" eaLnBrk="1" hangingPunct="1">
              <a:spcBef>
                <a:spcPct val="50000"/>
              </a:spcBef>
              <a:buNone/>
            </a:pPr>
            <a:r>
              <a:rPr lang="zh-CN" altLang="en-US" sz="4000" b="1" dirty="0">
                <a:solidFill>
                  <a:schemeClr val="bg1"/>
                </a:solidFill>
              </a:rPr>
              <a:t>    </a:t>
            </a:r>
            <a:r>
              <a:rPr lang="zh-CN" altLang="en-US" sz="4000" b="1" dirty="0">
                <a:solidFill>
                  <a:schemeClr val="bg1"/>
                </a:solidFill>
                <a:sym typeface="Symbol" panose="05050102010706020507" pitchFamily="18" charset="2"/>
              </a:rPr>
              <a:t> 计算机</a:t>
            </a:r>
            <a:r>
              <a:rPr lang="zh-CN" altLang="en-US" sz="4000" b="1" dirty="0">
                <a:solidFill>
                  <a:schemeClr val="bg1"/>
                </a:solidFill>
              </a:rPr>
              <a:t>系统硬、软件组成</a:t>
            </a:r>
          </a:p>
          <a:p>
            <a:pPr marL="0" lvl="0" indent="0" eaLnBrk="1" hangingPunct="1">
              <a:spcBef>
                <a:spcPct val="50000"/>
              </a:spcBef>
              <a:buNone/>
            </a:pPr>
            <a:r>
              <a:rPr lang="zh-CN" altLang="en-US" sz="4000" b="1" dirty="0">
                <a:solidFill>
                  <a:schemeClr val="bg1"/>
                </a:solidFill>
                <a:sym typeface="Symbol" panose="05050102010706020507" pitchFamily="18" charset="2"/>
              </a:rPr>
              <a:t>     </a:t>
            </a:r>
            <a:r>
              <a:rPr lang="zh-CN" altLang="en-US" sz="4000" b="1" dirty="0">
                <a:solidFill>
                  <a:schemeClr val="bg1"/>
                </a:solidFill>
              </a:rPr>
              <a:t>层次结构模型</a:t>
            </a:r>
          </a:p>
          <a:p>
            <a:pPr marL="0" lvl="0" indent="0" eaLnBrk="1" hangingPunct="1">
              <a:spcBef>
                <a:spcPct val="50000"/>
              </a:spcBef>
              <a:buNone/>
            </a:pPr>
            <a:r>
              <a:rPr lang="zh-CN" altLang="en-US" sz="4000" b="1" dirty="0">
                <a:solidFill>
                  <a:schemeClr val="bg1"/>
                </a:solidFill>
              </a:rPr>
              <a:t>  </a:t>
            </a:r>
            <a:r>
              <a:rPr lang="zh-CN" altLang="en-US" sz="4000" dirty="0">
                <a:solidFill>
                  <a:schemeClr val="bg1"/>
                </a:solidFill>
              </a:rPr>
              <a:t>  </a:t>
            </a:r>
            <a:r>
              <a:rPr lang="zh-CN" altLang="en-US" sz="4000" b="1" dirty="0">
                <a:solidFill>
                  <a:schemeClr val="bg1"/>
                </a:solidFill>
                <a:sym typeface="Symbol" panose="05050102010706020507" pitchFamily="18" charset="2"/>
              </a:rPr>
              <a:t> </a:t>
            </a:r>
            <a:r>
              <a:rPr lang="zh-CN" altLang="en-US" sz="4000" b="1" dirty="0">
                <a:solidFill>
                  <a:schemeClr val="bg1"/>
                </a:solidFill>
              </a:rPr>
              <a:t>计算机的工作过程</a:t>
            </a:r>
          </a:p>
          <a:p>
            <a:pPr marL="0" lvl="0" indent="0" eaLnBrk="1" hangingPunct="1">
              <a:spcBef>
                <a:spcPct val="50000"/>
              </a:spcBef>
              <a:buNone/>
            </a:pPr>
            <a:r>
              <a:rPr lang="zh-CN" altLang="en-US" sz="4000" b="1" dirty="0">
                <a:solidFill>
                  <a:schemeClr val="bg1"/>
                </a:solidFill>
                <a:sym typeface="Symbol" panose="05050102010706020507" pitchFamily="18" charset="2"/>
              </a:rPr>
              <a:t>     </a:t>
            </a:r>
            <a:r>
              <a:rPr lang="zh-CN" altLang="en-US" sz="4000" b="1" dirty="0">
                <a:solidFill>
                  <a:schemeClr val="bg1"/>
                </a:solidFill>
              </a:rPr>
              <a:t>计算机的性能指标</a:t>
            </a:r>
          </a:p>
        </p:txBody>
      </p:sp>
      <p:sp>
        <p:nvSpPr>
          <p:cNvPr id="8197" name="Text Box 7"/>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8006">
                                            <p:txEl>
                                              <p:pRg st="0" end="0"/>
                                            </p:txEl>
                                          </p:spTgt>
                                        </p:tgtEl>
                                        <p:attrNameLst>
                                          <p:attrName>style.visibility</p:attrName>
                                        </p:attrNameLst>
                                      </p:cBhvr>
                                      <p:to>
                                        <p:strVal val="visible"/>
                                      </p:to>
                                    </p:set>
                                    <p:animEffect transition="in" filter="wipe(left)">
                                      <p:cBhvr>
                                        <p:cTn id="7" dur="500"/>
                                        <p:tgtEl>
                                          <p:spTgt spid="1280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8006">
                                            <p:txEl>
                                              <p:pRg st="1" end="1"/>
                                            </p:txEl>
                                          </p:spTgt>
                                        </p:tgtEl>
                                        <p:attrNameLst>
                                          <p:attrName>style.visibility</p:attrName>
                                        </p:attrNameLst>
                                      </p:cBhvr>
                                      <p:to>
                                        <p:strVal val="visible"/>
                                      </p:to>
                                    </p:set>
                                    <p:animEffect transition="in" filter="wipe(left)">
                                      <p:cBhvr>
                                        <p:cTn id="12" dur="500"/>
                                        <p:tgtEl>
                                          <p:spTgt spid="12800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8006">
                                            <p:txEl>
                                              <p:pRg st="2" end="2"/>
                                            </p:txEl>
                                          </p:spTgt>
                                        </p:tgtEl>
                                        <p:attrNameLst>
                                          <p:attrName>style.visibility</p:attrName>
                                        </p:attrNameLst>
                                      </p:cBhvr>
                                      <p:to>
                                        <p:strVal val="visible"/>
                                      </p:to>
                                    </p:set>
                                    <p:animEffect transition="in" filter="wipe(left)">
                                      <p:cBhvr>
                                        <p:cTn id="17" dur="500"/>
                                        <p:tgtEl>
                                          <p:spTgt spid="12800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8006">
                                            <p:txEl>
                                              <p:pRg st="3" end="3"/>
                                            </p:txEl>
                                          </p:spTgt>
                                        </p:tgtEl>
                                        <p:attrNameLst>
                                          <p:attrName>style.visibility</p:attrName>
                                        </p:attrNameLst>
                                      </p:cBhvr>
                                      <p:to>
                                        <p:strVal val="visible"/>
                                      </p:to>
                                    </p:set>
                                    <p:animEffect transition="in" filter="wipe(left)">
                                      <p:cBhvr>
                                        <p:cTn id="22" dur="500"/>
                                        <p:tgtEl>
                                          <p:spTgt spid="12800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8006">
                                            <p:txEl>
                                              <p:pRg st="4" end="4"/>
                                            </p:txEl>
                                          </p:spTgt>
                                        </p:tgtEl>
                                        <p:attrNameLst>
                                          <p:attrName>style.visibility</p:attrName>
                                        </p:attrNameLst>
                                      </p:cBhvr>
                                      <p:to>
                                        <p:strVal val="visible"/>
                                      </p:to>
                                    </p:set>
                                    <p:animEffect transition="in" filter="wipe(left)">
                                      <p:cBhvr>
                                        <p:cTn id="27" dur="500"/>
                                        <p:tgtEl>
                                          <p:spTgt spid="12800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8006">
                                            <p:txEl>
                                              <p:pRg st="5" end="5"/>
                                            </p:txEl>
                                          </p:spTgt>
                                        </p:tgtEl>
                                        <p:attrNameLst>
                                          <p:attrName>style.visibility</p:attrName>
                                        </p:attrNameLst>
                                      </p:cBhvr>
                                      <p:to>
                                        <p:strVal val="visible"/>
                                      </p:to>
                                    </p:set>
                                    <p:animEffect transition="in" filter="wipe(left)">
                                      <p:cBhvr>
                                        <p:cTn id="32" dur="500"/>
                                        <p:tgtEl>
                                          <p:spTgt spid="1280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4"/>
          <p:cNvSpPr txBox="1"/>
          <p:nvPr/>
        </p:nvSpPr>
        <p:spPr>
          <a:xfrm>
            <a:off x="250825" y="981075"/>
            <a:ext cx="5943600" cy="64135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a:spcBef>
                <a:spcPct val="50000"/>
              </a:spcBef>
              <a:buNone/>
            </a:pPr>
            <a:r>
              <a:rPr lang="en-US" altLang="zh-CN" sz="3600" dirty="0">
                <a:solidFill>
                  <a:srgbClr val="FFFF99"/>
                </a:solidFill>
                <a:latin typeface="黑体" panose="02010609060101010101" pitchFamily="2" charset="-122"/>
                <a:ea typeface="黑体" panose="02010609060101010101" pitchFamily="2" charset="-122"/>
              </a:rPr>
              <a:t>1.1   </a:t>
            </a:r>
            <a:r>
              <a:rPr lang="zh-CN" altLang="en-US" sz="3600" dirty="0">
                <a:solidFill>
                  <a:srgbClr val="FFFF99"/>
                </a:solidFill>
                <a:latin typeface="黑体" panose="02010609060101010101" pitchFamily="2" charset="-122"/>
                <a:ea typeface="黑体" panose="02010609060101010101" pitchFamily="2" charset="-122"/>
              </a:rPr>
              <a:t>基本概念</a:t>
            </a:r>
          </a:p>
        </p:txBody>
      </p:sp>
      <p:sp>
        <p:nvSpPr>
          <p:cNvPr id="10243" name="Text Box 5"/>
          <p:cNvSpPr txBox="1"/>
          <p:nvPr/>
        </p:nvSpPr>
        <p:spPr>
          <a:xfrm>
            <a:off x="250825" y="1600200"/>
            <a:ext cx="8893175" cy="48926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457200" lvl="0" indent="-457200" eaLnBrk="1" hangingPunct="1">
              <a:spcBef>
                <a:spcPct val="50000"/>
              </a:spcBef>
              <a:buNone/>
            </a:pPr>
            <a:r>
              <a:rPr lang="zh-CN" altLang="en-US" sz="3600" i="1" dirty="0">
                <a:solidFill>
                  <a:schemeClr val="bg1"/>
                </a:solidFill>
                <a:latin typeface="黑体" panose="02010609060101010101" pitchFamily="2" charset="-122"/>
                <a:ea typeface="黑体" panose="02010609060101010101" pitchFamily="2" charset="-122"/>
              </a:rPr>
              <a:t>一、计算机的工作方式</a:t>
            </a:r>
            <a:r>
              <a:rPr lang="en-US" altLang="zh-CN" sz="3600" i="1" dirty="0">
                <a:solidFill>
                  <a:schemeClr val="bg1"/>
                </a:solidFill>
                <a:latin typeface="黑体" panose="02010609060101010101" pitchFamily="2" charset="-122"/>
                <a:ea typeface="黑体" panose="02010609060101010101" pitchFamily="2" charset="-122"/>
              </a:rPr>
              <a:t>-------</a:t>
            </a:r>
            <a:r>
              <a:rPr lang="zh-CN" altLang="en-US" sz="3600" i="1" dirty="0">
                <a:solidFill>
                  <a:srgbClr val="FFFF66"/>
                </a:solidFill>
                <a:latin typeface="黑体" panose="02010609060101010101" pitchFamily="2" charset="-122"/>
                <a:ea typeface="黑体" panose="02010609060101010101" pitchFamily="2" charset="-122"/>
              </a:rPr>
              <a:t>存储程序</a:t>
            </a:r>
            <a:r>
              <a:rPr lang="zh-CN" altLang="en-US" sz="3600" i="1" dirty="0">
                <a:solidFill>
                  <a:schemeClr val="bg1"/>
                </a:solidFill>
                <a:latin typeface="黑体" panose="02010609060101010101" pitchFamily="2" charset="-122"/>
                <a:ea typeface="黑体" panose="02010609060101010101" pitchFamily="2" charset="-122"/>
              </a:rPr>
              <a:t>的工作方式</a:t>
            </a:r>
          </a:p>
          <a:p>
            <a:pPr marL="457200" lvl="0" indent="-457200" eaLnBrk="1" hangingPunct="1">
              <a:spcBef>
                <a:spcPct val="50000"/>
              </a:spcBef>
              <a:buNone/>
            </a:pPr>
            <a:r>
              <a:rPr lang="zh-CN" altLang="en-US" dirty="0">
                <a:solidFill>
                  <a:schemeClr val="bg1"/>
                </a:solidFill>
                <a:latin typeface="黑体" panose="02010609060101010101" pitchFamily="2" charset="-122"/>
                <a:ea typeface="黑体" panose="02010609060101010101" pitchFamily="2" charset="-122"/>
              </a:rPr>
              <a:t>提出：</a:t>
            </a:r>
            <a:r>
              <a:rPr lang="en-US" altLang="zh-CN" dirty="0">
                <a:solidFill>
                  <a:schemeClr val="bg1"/>
                </a:solidFill>
                <a:latin typeface="黑体" panose="02010609060101010101" pitchFamily="2" charset="-122"/>
                <a:ea typeface="黑体" panose="02010609060101010101" pitchFamily="2" charset="-122"/>
              </a:rPr>
              <a:t>1946 </a:t>
            </a:r>
            <a:r>
              <a:rPr lang="zh-CN" altLang="en-US" dirty="0">
                <a:solidFill>
                  <a:schemeClr val="bg1"/>
                </a:solidFill>
                <a:latin typeface="黑体" panose="02010609060101010101" pitchFamily="2" charset="-122"/>
                <a:ea typeface="黑体" panose="02010609060101010101" pitchFamily="2" charset="-122"/>
              </a:rPr>
              <a:t>冯 </a:t>
            </a:r>
            <a:r>
              <a:rPr lang="en-US" altLang="zh-CN" dirty="0">
                <a:solidFill>
                  <a:schemeClr val="bg1"/>
                </a:solidFill>
                <a:ea typeface="黑体" panose="02010609060101010101" pitchFamily="2" charset="-122"/>
              </a:rPr>
              <a:t>·</a:t>
            </a:r>
            <a:r>
              <a:rPr lang="en-US" altLang="zh-CN" dirty="0">
                <a:solidFill>
                  <a:schemeClr val="bg1"/>
                </a:solidFill>
                <a:latin typeface="黑体" panose="02010609060101010101" pitchFamily="2" charset="-122"/>
                <a:ea typeface="黑体" panose="02010609060101010101" pitchFamily="2" charset="-122"/>
              </a:rPr>
              <a:t> </a:t>
            </a:r>
            <a:r>
              <a:rPr lang="zh-CN" altLang="en-US" dirty="0">
                <a:solidFill>
                  <a:schemeClr val="bg1"/>
                </a:solidFill>
                <a:latin typeface="黑体" panose="02010609060101010101" pitchFamily="2" charset="-122"/>
                <a:ea typeface="黑体" panose="02010609060101010101" pitchFamily="2" charset="-122"/>
              </a:rPr>
              <a:t>诺依曼提出若干设计思想</a:t>
            </a:r>
          </a:p>
          <a:p>
            <a:pPr marL="457200" lvl="0" indent="-457200" eaLnBrk="1" hangingPunct="1">
              <a:spcBef>
                <a:spcPct val="50000"/>
              </a:spcBef>
              <a:buNone/>
            </a:pPr>
            <a:r>
              <a:rPr lang="zh-CN" altLang="en-US" dirty="0">
                <a:solidFill>
                  <a:schemeClr val="bg1"/>
                </a:solidFill>
                <a:latin typeface="黑体" panose="02010609060101010101" pitchFamily="2" charset="-122"/>
                <a:ea typeface="黑体" panose="02010609060101010101" pitchFamily="2" charset="-122"/>
              </a:rPr>
              <a:t>要点：</a:t>
            </a:r>
          </a:p>
          <a:p>
            <a:pPr marL="457200" lvl="0" indent="-457200" eaLnBrk="1" hangingPunct="1">
              <a:spcBef>
                <a:spcPct val="50000"/>
              </a:spcBef>
              <a:buAutoNum type="arabicPeriod"/>
            </a:pPr>
            <a:r>
              <a:rPr lang="zh-CN" altLang="en-US" dirty="0">
                <a:solidFill>
                  <a:schemeClr val="bg1"/>
                </a:solidFill>
                <a:latin typeface="黑体" panose="02010609060101010101" pitchFamily="2" charset="-122"/>
                <a:ea typeface="黑体" panose="02010609060101010101" pitchFamily="2" charset="-122"/>
              </a:rPr>
              <a:t>计算机采用二进制表示</a:t>
            </a:r>
            <a:r>
              <a:rPr lang="zh-CN" altLang="en-US" dirty="0">
                <a:solidFill>
                  <a:srgbClr val="FFFF00"/>
                </a:solidFill>
                <a:latin typeface="黑体" panose="02010609060101010101" pitchFamily="2" charset="-122"/>
                <a:ea typeface="黑体" panose="02010609060101010101" pitchFamily="2" charset="-122"/>
              </a:rPr>
              <a:t>数据和指令</a:t>
            </a:r>
            <a:endParaRPr lang="zh-CN" altLang="en-US" dirty="0">
              <a:solidFill>
                <a:schemeClr val="bg1"/>
              </a:solidFill>
              <a:latin typeface="黑体" panose="02010609060101010101" pitchFamily="2" charset="-122"/>
              <a:ea typeface="黑体" panose="02010609060101010101" pitchFamily="2" charset="-122"/>
            </a:endParaRPr>
          </a:p>
          <a:p>
            <a:pPr marL="457200" lvl="0" indent="-457200" eaLnBrk="1" hangingPunct="1">
              <a:spcBef>
                <a:spcPct val="50000"/>
              </a:spcBef>
              <a:buAutoNum type="arabicPeriod"/>
            </a:pPr>
            <a:r>
              <a:rPr lang="zh-CN" altLang="en-US" dirty="0">
                <a:solidFill>
                  <a:schemeClr val="bg1"/>
                </a:solidFill>
                <a:latin typeface="黑体" panose="02010609060101010101" pitchFamily="2" charset="-122"/>
                <a:ea typeface="黑体" panose="02010609060101010101" pitchFamily="2" charset="-122"/>
              </a:rPr>
              <a:t>存储程序的工作方式</a:t>
            </a:r>
          </a:p>
          <a:p>
            <a:pPr marL="457200" lvl="0" indent="-457200" eaLnBrk="1" hangingPunct="1">
              <a:spcBef>
                <a:spcPct val="50000"/>
              </a:spcBef>
              <a:buAutoNum type="arabicPeriod"/>
            </a:pPr>
            <a:r>
              <a:rPr lang="zh-CN" altLang="en-US" dirty="0">
                <a:solidFill>
                  <a:schemeClr val="bg1"/>
                </a:solidFill>
                <a:latin typeface="黑体" panose="02010609060101010101" pitchFamily="2" charset="-122"/>
                <a:ea typeface="黑体" panose="02010609060101010101" pitchFamily="2" charset="-122"/>
              </a:rPr>
              <a:t>计算机硬件组成及各部件功能</a:t>
            </a:r>
          </a:p>
        </p:txBody>
      </p:sp>
      <p:sp>
        <p:nvSpPr>
          <p:cNvPr id="10244" name="Text Box 6"/>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48264" y="3356992"/>
            <a:ext cx="2088231" cy="2088231"/>
          </a:xfrm>
          <a:prstGeom prst="ellipse">
            <a:avLst/>
          </a:prstGeom>
          <a:ln>
            <a:noFill/>
          </a:ln>
          <a:effectLst>
            <a:softEdge rad="112500"/>
          </a:effec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p:nvPr/>
        </p:nvSpPr>
        <p:spPr>
          <a:xfrm>
            <a:off x="250825" y="914400"/>
            <a:ext cx="8893175" cy="43005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77825" lvl="0" indent="-377825" eaLnBrk="1" hangingPunct="1">
              <a:spcBef>
                <a:spcPct val="50000"/>
              </a:spcBef>
              <a:buAutoNum type="arabicPeriod"/>
            </a:pPr>
            <a:r>
              <a:rPr lang="zh-CN" altLang="en-US" sz="3600" b="1" dirty="0">
                <a:solidFill>
                  <a:srgbClr val="FF7C80"/>
                </a:solidFill>
                <a:latin typeface="宋体" panose="02010600030101010101" pitchFamily="2" charset="-122"/>
              </a:rPr>
              <a:t>计算机采用二进制表示数据和指令</a:t>
            </a:r>
          </a:p>
          <a:p>
            <a:pPr marL="377825" lvl="0" indent="-377825" eaLnBrk="1" hangingPunct="1">
              <a:spcBef>
                <a:spcPct val="50000"/>
              </a:spcBef>
              <a:buFont typeface="Wingdings" panose="05000000000000000000" pitchFamily="2" charset="2"/>
              <a:buNone/>
            </a:pPr>
            <a:r>
              <a:rPr lang="zh-CN" altLang="en-US" dirty="0">
                <a:latin typeface="幼圆" panose="02010509060101010101" pitchFamily="49" charset="-122"/>
                <a:ea typeface="幼圆" panose="02010509060101010101" pitchFamily="49" charset="-122"/>
              </a:rPr>
              <a:t>     </a:t>
            </a:r>
            <a:r>
              <a:rPr lang="zh-CN" altLang="en-US" b="1" dirty="0">
                <a:solidFill>
                  <a:srgbClr val="FFFF99"/>
                </a:solidFill>
                <a:latin typeface="幼圆" panose="02010509060101010101" pitchFamily="49" charset="-122"/>
                <a:ea typeface="幼圆" panose="02010509060101010101" pitchFamily="49" charset="-122"/>
              </a:rPr>
              <a:t>数据、指令（产生控制命令）</a:t>
            </a:r>
          </a:p>
          <a:p>
            <a:pPr marL="377825" lvl="0" indent="-377825" eaLnBrk="1" hangingPunct="1">
              <a:spcBef>
                <a:spcPct val="50000"/>
              </a:spcBef>
              <a:buFont typeface="Wingdings" panose="05000000000000000000" pitchFamily="2" charset="2"/>
              <a:buNone/>
            </a:pPr>
            <a:r>
              <a:rPr lang="zh-CN" altLang="en-US" b="1" dirty="0">
                <a:solidFill>
                  <a:srgbClr val="FFFF99"/>
                </a:solidFill>
                <a:latin typeface="幼圆" panose="02010509060101010101" pitchFamily="49" charset="-122"/>
                <a:ea typeface="幼圆" panose="02010509060101010101" pitchFamily="49" charset="-122"/>
              </a:rPr>
              <a:t>     计算机能区分是指令还是数据</a:t>
            </a:r>
          </a:p>
          <a:p>
            <a:pPr marL="377825" lvl="0" indent="-377825" eaLnBrk="1" hangingPunct="1">
              <a:spcBef>
                <a:spcPct val="50000"/>
              </a:spcBef>
              <a:buNone/>
            </a:pPr>
            <a:r>
              <a:rPr lang="zh-CN" altLang="en-US" b="1" i="1" dirty="0">
                <a:solidFill>
                  <a:srgbClr val="FFFF99"/>
                </a:solidFill>
                <a:latin typeface="幼圆" panose="02010509060101010101" pitchFamily="49" charset="-122"/>
                <a:ea typeface="幼圆" panose="02010509060101010101" pitchFamily="49" charset="-122"/>
              </a:rPr>
              <a:t>计算机内采用二进制的原因</a:t>
            </a:r>
            <a:r>
              <a:rPr lang="zh-CN" altLang="en-US" b="1" dirty="0">
                <a:solidFill>
                  <a:srgbClr val="FFFF99"/>
                </a:solidFill>
                <a:latin typeface="幼圆" panose="02010509060101010101" pitchFamily="49" charset="-122"/>
                <a:ea typeface="幼圆" panose="02010509060101010101" pitchFamily="49" charset="-122"/>
              </a:rPr>
              <a:t>：</a:t>
            </a:r>
          </a:p>
          <a:p>
            <a:pPr marL="377825" lvl="0" indent="-377825" eaLnBrk="1" hangingPunct="1">
              <a:spcBef>
                <a:spcPct val="50000"/>
              </a:spcBef>
              <a:buChar char="•"/>
            </a:pPr>
            <a:r>
              <a:rPr lang="zh-CN" altLang="en-US" b="1" dirty="0">
                <a:solidFill>
                  <a:srgbClr val="FFFF99"/>
                </a:solidFill>
                <a:latin typeface="幼圆" panose="02010509060101010101" pitchFamily="49" charset="-122"/>
                <a:ea typeface="幼圆" panose="02010509060101010101" pitchFamily="49" charset="-122"/>
              </a:rPr>
              <a:t>信息数字化容易实现，运算简单</a:t>
            </a:r>
          </a:p>
          <a:p>
            <a:pPr marL="377825" lvl="0" indent="-377825" eaLnBrk="1" hangingPunct="1">
              <a:spcBef>
                <a:spcPct val="50000"/>
              </a:spcBef>
              <a:buChar char="•"/>
            </a:pPr>
            <a:r>
              <a:rPr lang="zh-CN" altLang="en-US" b="1" dirty="0">
                <a:solidFill>
                  <a:srgbClr val="FFFF99"/>
                </a:solidFill>
                <a:latin typeface="幼圆" panose="02010509060101010101" pitchFamily="49" charset="-122"/>
                <a:ea typeface="幼圆" panose="02010509060101010101" pitchFamily="49" charset="-122"/>
              </a:rPr>
              <a:t>硬件上容易实现</a:t>
            </a:r>
          </a:p>
        </p:txBody>
      </p:sp>
      <p:sp>
        <p:nvSpPr>
          <p:cNvPr id="11267" name="Text Box 6"/>
          <p:cNvSpPr txBox="1"/>
          <p:nvPr/>
        </p:nvSpPr>
        <p:spPr>
          <a:xfrm>
            <a:off x="1116013" y="5516563"/>
            <a:ext cx="40386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400" dirty="0">
                <a:solidFill>
                  <a:srgbClr val="FFFF99"/>
                </a:solidFill>
                <a:latin typeface="Tahoma" panose="020B0604030504040204" pitchFamily="34" charset="0"/>
              </a:rPr>
              <a:t>01101011100101110</a:t>
            </a:r>
          </a:p>
        </p:txBody>
      </p:sp>
      <p:sp>
        <p:nvSpPr>
          <p:cNvPr id="11268" name="Line 7"/>
          <p:cNvSpPr/>
          <p:nvPr/>
        </p:nvSpPr>
        <p:spPr>
          <a:xfrm>
            <a:off x="4211638" y="5734050"/>
            <a:ext cx="1066800" cy="0"/>
          </a:xfrm>
          <a:prstGeom prst="line">
            <a:avLst/>
          </a:prstGeom>
          <a:ln w="38100" cap="flat" cmpd="sng">
            <a:solidFill>
              <a:srgbClr val="FFFF99"/>
            </a:solidFill>
            <a:prstDash val="solid"/>
            <a:headEnd type="none" w="med" len="med"/>
            <a:tailEnd type="stealth" w="med" len="med"/>
          </a:ln>
        </p:spPr>
      </p:sp>
      <p:sp>
        <p:nvSpPr>
          <p:cNvPr id="11269" name="Text Box 9"/>
          <p:cNvSpPr txBox="1"/>
          <p:nvPr/>
        </p:nvSpPr>
        <p:spPr>
          <a:xfrm>
            <a:off x="5435600" y="5441950"/>
            <a:ext cx="4038600" cy="58420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b="1" dirty="0">
                <a:solidFill>
                  <a:srgbClr val="FFFF99"/>
                </a:solidFill>
                <a:latin typeface="Tahoma" panose="020B0604030504040204" pitchFamily="34" charset="0"/>
              </a:rPr>
              <a:t>Machine</a:t>
            </a:r>
          </a:p>
        </p:txBody>
      </p:sp>
      <p:sp>
        <p:nvSpPr>
          <p:cNvPr id="11270" name="Text Box 10"/>
          <p:cNvSpPr txBox="1"/>
          <p:nvPr/>
        </p:nvSpPr>
        <p:spPr>
          <a:xfrm>
            <a:off x="1979613" y="260350"/>
            <a:ext cx="48006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dirty="0">
                <a:solidFill>
                  <a:srgbClr val="66CCFF"/>
                </a:solidFill>
                <a:latin typeface="黑体" panose="02010609060101010101" pitchFamily="2" charset="-122"/>
                <a:ea typeface="黑体" panose="02010609060101010101" pitchFamily="2" charset="-122"/>
              </a:rPr>
              <a:t>Chapter 1  </a:t>
            </a:r>
            <a:r>
              <a:rPr lang="zh-CN" altLang="en-US" dirty="0">
                <a:solidFill>
                  <a:srgbClr val="66CCFF"/>
                </a:solidFill>
                <a:latin typeface="黑体" panose="02010609060101010101" pitchFamily="2" charset="-122"/>
                <a:ea typeface="黑体" panose="02010609060101010101" pitchFamily="2" charset="-122"/>
              </a:rPr>
              <a:t>绪 论</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a:noFill/>
          <a:ln>
            <a:noFill/>
          </a:ln>
        </p:spPr>
        <p:txBody>
          <a:bodyPr/>
          <a:lstStyle/>
          <a:p>
            <a:pPr>
              <a:buNone/>
            </a:pPr>
            <a:r>
              <a:rPr lang="zh-CN" altLang="en-US" b="1" dirty="0">
                <a:solidFill>
                  <a:srgbClr val="FFFF00"/>
                </a:solidFill>
              </a:rPr>
              <a:t>从 </a:t>
            </a:r>
            <a:r>
              <a:rPr lang="en-US" altLang="zh-CN" b="1" dirty="0">
                <a:solidFill>
                  <a:srgbClr val="FFFF00"/>
                </a:solidFill>
              </a:rPr>
              <a:t>0 </a:t>
            </a:r>
            <a:r>
              <a:rPr lang="zh-CN" altLang="en-US" b="1" dirty="0">
                <a:solidFill>
                  <a:srgbClr val="FFFF00"/>
                </a:solidFill>
              </a:rPr>
              <a:t>和  </a:t>
            </a:r>
            <a:r>
              <a:rPr lang="en-US" altLang="zh-CN" b="1" dirty="0">
                <a:solidFill>
                  <a:srgbClr val="FFFF00"/>
                </a:solidFill>
              </a:rPr>
              <a:t>1 </a:t>
            </a:r>
            <a:r>
              <a:rPr lang="zh-CN" altLang="en-US" b="1" dirty="0">
                <a:solidFill>
                  <a:srgbClr val="FFFF00"/>
                </a:solidFill>
              </a:rPr>
              <a:t>谈起</a:t>
            </a:r>
          </a:p>
        </p:txBody>
      </p:sp>
      <p:sp>
        <p:nvSpPr>
          <p:cNvPr id="3" name="内容占位符 2"/>
          <p:cNvSpPr>
            <a:spLocks noGrp="1"/>
          </p:cNvSpPr>
          <p:nvPr>
            <p:ph idx="1"/>
          </p:nvPr>
        </p:nvSpPr>
        <p:spPr>
          <a:xfrm>
            <a:off x="661988" y="1230313"/>
            <a:ext cx="7772400" cy="655637"/>
          </a:xfrm>
        </p:spPr>
        <p:txBody>
          <a:bodyPr vert="horz" wrap="square" lIns="91440" tIns="45720" rIns="91440" bIns="45720" anchor="t" anchorCtr="0"/>
          <a:lstStyle/>
          <a:p>
            <a:r>
              <a:rPr lang="en-US" altLang="zh-CN" sz="2800" dirty="0">
                <a:solidFill>
                  <a:srgbClr val="FFFF00"/>
                </a:solidFill>
              </a:rPr>
              <a:t> Pass       or       …</a:t>
            </a:r>
            <a:r>
              <a:rPr lang="zh-CN" altLang="en-US" sz="2800" dirty="0">
                <a:solidFill>
                  <a:srgbClr val="FFFF00"/>
                </a:solidFill>
              </a:rPr>
              <a:t>（考试）</a:t>
            </a:r>
          </a:p>
        </p:txBody>
      </p:sp>
      <p:sp>
        <p:nvSpPr>
          <p:cNvPr id="4" name="日期占位符 3"/>
          <p:cNvSpPr txBox="1">
            <a:spLocks noGrp="1"/>
          </p:cNvSpPr>
          <p:nvPr>
            <p:ph type="dt" sz="half"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50000"/>
              </a:spcBef>
              <a:spcAft>
                <a:spcPct val="0"/>
              </a:spcAft>
              <a:buClrTx/>
              <a:buSzTx/>
              <a:buFontTx/>
              <a:buNone/>
              <a:defRPr/>
            </a:pPr>
            <a:fld id="{99623A1C-932C-4303-A36C-DB67DAEB98D4}" type="datetime3">
              <a:rPr kumimoji="1" lang="zh-CN" altLang="en-US" sz="800" b="0" i="0" u="none" strike="noStrike" kern="1200" cap="none" spc="0" normalizeH="0" baseline="0" noProof="0" smtClean="0">
                <a:ln>
                  <a:noFill/>
                </a:ln>
                <a:solidFill>
                  <a:schemeClr val="hlink"/>
                </a:solidFill>
                <a:effectLst/>
                <a:uLnTx/>
                <a:uFillTx/>
                <a:latin typeface="Times New Roman" panose="02020603050405020304" pitchFamily="18" charset="0"/>
                <a:ea typeface="+mn-ea"/>
                <a:cs typeface="+mn-cs"/>
              </a:rPr>
              <a:t>2023年9月19日星期二</a:t>
            </a:fld>
            <a:endParaRPr kumimoji="1" lang="zh-CN" altLang="zh-CN" sz="800" b="0" i="0" u="none" strike="noStrike" kern="1200" cap="none" spc="0" normalizeH="0" baseline="0" noProof="0">
              <a:ln>
                <a:noFill/>
              </a:ln>
              <a:solidFill>
                <a:schemeClr val="hlink"/>
              </a:solidFill>
              <a:effectLst/>
              <a:uLnTx/>
              <a:uFillTx/>
              <a:latin typeface="Times New Roman" panose="02020603050405020304" pitchFamily="18" charset="0"/>
              <a:ea typeface="+mn-ea"/>
              <a:cs typeface="+mn-cs"/>
            </a:endParaRPr>
          </a:p>
        </p:txBody>
      </p:sp>
      <p:sp>
        <p:nvSpPr>
          <p:cNvPr id="5" name="灯片编号占位符 4"/>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r" defTabSz="914400" rtl="0" eaLnBrk="1" fontAlgn="base" latinLnBrk="0" hangingPunct="1">
              <a:lnSpc>
                <a:spcPct val="100000"/>
              </a:lnSpc>
              <a:spcBef>
                <a:spcPct val="50000"/>
              </a:spcBef>
              <a:spcAft>
                <a:spcPct val="0"/>
              </a:spcAft>
              <a:buClrTx/>
              <a:buSzTx/>
              <a:buFontTx/>
              <a:buNone/>
              <a:defRPr/>
            </a:pPr>
            <a:fld id="{895EDA1A-8A87-47BF-9E8A-D40EC1557AFB}" type="slidenum">
              <a:rPr kumimoji="1" lang="en-US" altLang="zh-CN" sz="1400" b="0" i="0" u="none" strike="noStrike" kern="1200" cap="none" spc="0" normalizeH="0" baseline="0" noProof="0" smtClean="0">
                <a:ln>
                  <a:noFill/>
                </a:ln>
                <a:solidFill>
                  <a:schemeClr val="bg1"/>
                </a:solidFill>
                <a:effectLst/>
                <a:uLnTx/>
                <a:uFillTx/>
                <a:latin typeface="Times New Roman" panose="02020603050405020304" pitchFamily="18" charset="0"/>
                <a:ea typeface="+mn-ea"/>
                <a:cs typeface="+mn-cs"/>
              </a:rPr>
              <a:t>9</a:t>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内容占位符 2"/>
          <p:cNvSpPr txBox="1"/>
          <p:nvPr/>
        </p:nvSpPr>
        <p:spPr>
          <a:xfrm>
            <a:off x="661988" y="1773238"/>
            <a:ext cx="7772400" cy="655637"/>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r>
              <a:rPr lang="zh-CN" altLang="en-US" sz="2800" dirty="0">
                <a:solidFill>
                  <a:srgbClr val="FFFF00"/>
                </a:solidFill>
              </a:rPr>
              <a:t> 上岸</a:t>
            </a:r>
            <a:r>
              <a:rPr lang="en-US" altLang="zh-CN" sz="2800" dirty="0">
                <a:solidFill>
                  <a:srgbClr val="FFFF00"/>
                </a:solidFill>
              </a:rPr>
              <a:t>      or      …  </a:t>
            </a:r>
            <a:r>
              <a:rPr lang="zh-CN" altLang="en-US" sz="2800" dirty="0">
                <a:solidFill>
                  <a:srgbClr val="FFFF00"/>
                </a:solidFill>
              </a:rPr>
              <a:t>（考研）</a:t>
            </a:r>
          </a:p>
          <a:p>
            <a:pPr marL="342900" lvl="0" indent="-342900"/>
            <a:endParaRPr lang="zh-CN" altLang="en-US" sz="2800" dirty="0">
              <a:solidFill>
                <a:srgbClr val="FFFF00"/>
              </a:solidFill>
            </a:endParaRPr>
          </a:p>
        </p:txBody>
      </p:sp>
      <p:sp>
        <p:nvSpPr>
          <p:cNvPr id="7" name="内容占位符 2"/>
          <p:cNvSpPr txBox="1"/>
          <p:nvPr/>
        </p:nvSpPr>
        <p:spPr>
          <a:xfrm>
            <a:off x="404813" y="2997200"/>
            <a:ext cx="7772400" cy="65563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r>
              <a:rPr lang="en-US" altLang="zh-CN" dirty="0">
                <a:solidFill>
                  <a:srgbClr val="FFFF00"/>
                </a:solidFill>
              </a:rPr>
              <a:t> DO         or     NOT   DO </a:t>
            </a:r>
            <a:endParaRPr lang="zh-CN" altLang="en-US" dirty="0">
              <a:solidFill>
                <a:srgbClr val="FFFF00"/>
              </a:solidFill>
            </a:endParaRPr>
          </a:p>
        </p:txBody>
      </p:sp>
      <p:sp>
        <p:nvSpPr>
          <p:cNvPr id="8" name="内容占位符 2"/>
          <p:cNvSpPr txBox="1"/>
          <p:nvPr/>
        </p:nvSpPr>
        <p:spPr>
          <a:xfrm>
            <a:off x="404813" y="3844925"/>
            <a:ext cx="7772400" cy="65563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r>
              <a:rPr lang="zh-CN" altLang="en-US" dirty="0">
                <a:solidFill>
                  <a:srgbClr val="FFFF00"/>
                </a:solidFill>
              </a:rPr>
              <a:t>合法   </a:t>
            </a:r>
            <a:r>
              <a:rPr lang="en-US" altLang="zh-CN" dirty="0">
                <a:solidFill>
                  <a:srgbClr val="FFFF00"/>
                </a:solidFill>
              </a:rPr>
              <a:t>    or     </a:t>
            </a:r>
            <a:r>
              <a:rPr lang="zh-CN" altLang="en-US" dirty="0">
                <a:solidFill>
                  <a:srgbClr val="FFFF00"/>
                </a:solidFill>
              </a:rPr>
              <a:t>违法！     </a:t>
            </a:r>
          </a:p>
        </p:txBody>
      </p:sp>
      <p:sp>
        <p:nvSpPr>
          <p:cNvPr id="9" name="内容占位符 2"/>
          <p:cNvSpPr txBox="1"/>
          <p:nvPr/>
        </p:nvSpPr>
        <p:spPr>
          <a:xfrm>
            <a:off x="661988" y="2276475"/>
            <a:ext cx="7772400" cy="655638"/>
          </a:xfrm>
          <a:prstGeom prst="rect">
            <a:avLst/>
          </a:prstGeom>
          <a:noFill/>
          <a:ln w="9525">
            <a:noFill/>
          </a:ln>
        </p:spPr>
        <p:txBody>
          <a:bodyPr/>
          <a:lst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5621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stStyle>
          <a:p>
            <a:pPr marL="342900" lvl="0" indent="-342900"/>
            <a:r>
              <a:rPr lang="en-US" altLang="zh-CN" sz="2000" dirty="0">
                <a:solidFill>
                  <a:srgbClr val="FFFF00"/>
                </a:solidFill>
              </a:rPr>
              <a:t>Get  offer     </a:t>
            </a:r>
            <a:r>
              <a:rPr lang="en-US" altLang="zh-CN" sz="2800" dirty="0">
                <a:solidFill>
                  <a:srgbClr val="FFFF00"/>
                </a:solidFill>
              </a:rPr>
              <a:t>or      …  </a:t>
            </a:r>
            <a:r>
              <a:rPr lang="zh-CN" altLang="en-US" sz="2800" dirty="0">
                <a:solidFill>
                  <a:srgbClr val="FFFF00"/>
                </a:solidFill>
              </a:rPr>
              <a:t>（工作）</a:t>
            </a:r>
          </a:p>
          <a:p>
            <a:pPr marL="342900" lvl="0" indent="-342900"/>
            <a:endParaRPr lang="zh-CN" altLang="en-US" sz="2800" dirty="0">
              <a:solidFill>
                <a:srgbClr val="FFFF00"/>
              </a:solidFill>
            </a:endParaRPr>
          </a:p>
        </p:txBody>
      </p:sp>
      <p:sp>
        <p:nvSpPr>
          <p:cNvPr id="10" name="矩形 9"/>
          <p:cNvSpPr/>
          <p:nvPr/>
        </p:nvSpPr>
        <p:spPr>
          <a:xfrm>
            <a:off x="625475" y="4799013"/>
            <a:ext cx="8410575" cy="1076325"/>
          </a:xfrm>
          <a:prstGeom prst="rect">
            <a:avLst/>
          </a:prstGeom>
          <a:noFill/>
          <a:ln w="9525">
            <a:noFill/>
          </a:ln>
        </p:spPr>
        <p:txBody>
          <a:bodyPr>
            <a:spAutoFit/>
          </a:bodyPr>
          <a:lstStyle/>
          <a:p>
            <a:pPr>
              <a:buNone/>
            </a:pPr>
            <a:r>
              <a:rPr lang="zh-CN" altLang="en-US" dirty="0">
                <a:solidFill>
                  <a:schemeClr val="bg1"/>
                </a:solidFill>
                <a:latin typeface="等线" panose="02010600030101010101" pitchFamily="2" charset="-122"/>
                <a:ea typeface="等线" panose="02010600030101010101" pitchFamily="2" charset="-122"/>
              </a:rPr>
              <a:t>我们</a:t>
            </a:r>
            <a:r>
              <a:rPr lang="zh-CN" altLang="zh-CN" dirty="0">
                <a:solidFill>
                  <a:schemeClr val="bg1"/>
                </a:solidFill>
                <a:latin typeface="等线" panose="02010600030101010101" pitchFamily="2" charset="-122"/>
                <a:ea typeface="等线" panose="02010600030101010101" pitchFamily="2" charset="-122"/>
              </a:rPr>
              <a:t>计算机从业者</a:t>
            </a:r>
            <a:r>
              <a:rPr lang="en-US" altLang="zh-CN" dirty="0">
                <a:solidFill>
                  <a:schemeClr val="bg1"/>
                </a:solidFill>
                <a:latin typeface="等线" panose="02010600030101010101" pitchFamily="2" charset="-122"/>
                <a:ea typeface="等线" panose="02010600030101010101" pitchFamily="2" charset="-122"/>
              </a:rPr>
              <a:t>——</a:t>
            </a:r>
            <a:br>
              <a:rPr lang="en-US" altLang="zh-CN" dirty="0">
                <a:solidFill>
                  <a:schemeClr val="bg1"/>
                </a:solidFill>
                <a:latin typeface="等线" panose="02010600030101010101" pitchFamily="2" charset="-122"/>
                <a:ea typeface="等线" panose="02010600030101010101" pitchFamily="2" charset="-122"/>
              </a:rPr>
            </a:br>
            <a:r>
              <a:rPr lang="en-US" altLang="zh-CN" dirty="0">
                <a:solidFill>
                  <a:schemeClr val="bg1"/>
                </a:solidFill>
                <a:latin typeface="等线" panose="02010600030101010101" pitchFamily="2" charset="-122"/>
                <a:ea typeface="等线" panose="02010600030101010101" pitchFamily="2" charset="-122"/>
              </a:rPr>
              <a:t>    “</a:t>
            </a:r>
            <a:r>
              <a:rPr lang="zh-CN" altLang="zh-CN" b="1" dirty="0">
                <a:solidFill>
                  <a:srgbClr val="FFFF00"/>
                </a:solidFill>
                <a:latin typeface="等线" panose="02010600030101010101" pitchFamily="2" charset="-122"/>
                <a:ea typeface="等线" panose="02010600030101010101" pitchFamily="2" charset="-122"/>
              </a:rPr>
              <a:t>遵纪守法、诚实守信</a:t>
            </a:r>
            <a:r>
              <a:rPr lang="en-US" altLang="zh-CN" dirty="0">
                <a:solidFill>
                  <a:schemeClr val="bg1"/>
                </a:solidFill>
                <a:latin typeface="等线" panose="02010600030101010101" pitchFamily="2" charset="-122"/>
                <a:ea typeface="等线" panose="02010600030101010101" pitchFamily="2" charset="-122"/>
              </a:rPr>
              <a:t>”</a:t>
            </a:r>
            <a:r>
              <a:rPr lang="zh-CN" altLang="zh-CN" dirty="0">
                <a:solidFill>
                  <a:schemeClr val="bg1"/>
                </a:solidFill>
                <a:latin typeface="等线" panose="02010600030101010101" pitchFamily="2" charset="-122"/>
                <a:ea typeface="等线" panose="02010600030101010101" pitchFamily="2" charset="-122"/>
              </a:rPr>
              <a:t>职业精神</a:t>
            </a:r>
            <a:r>
              <a:rPr lang="zh-CN" altLang="en-US" dirty="0">
                <a:solidFill>
                  <a:schemeClr val="bg1"/>
                </a:solidFill>
                <a:latin typeface="等线" panose="02010600030101010101" pitchFamily="2" charset="-122"/>
                <a:ea typeface="等线" panose="02010600030101010101" pitchFamily="2" charset="-122"/>
              </a:rPr>
              <a:t>、</a:t>
            </a:r>
            <a:r>
              <a:rPr lang="zh-CN" altLang="zh-CN" dirty="0">
                <a:solidFill>
                  <a:schemeClr val="bg1"/>
                </a:solidFill>
                <a:latin typeface="等线" panose="02010600030101010101" pitchFamily="2" charset="-122"/>
                <a:ea typeface="等线" panose="02010600030101010101" pitchFamily="2" charset="-122"/>
              </a:rPr>
              <a:t>职业规范</a:t>
            </a:r>
            <a:endParaRPr lang="zh-CN" altLang="en-US" dirty="0">
              <a:solidFill>
                <a:schemeClr val="bg1"/>
              </a:solidFill>
              <a:latin typeface="等线" panose="02010600030101010101" pitchFamily="2" charset="-122"/>
              <a:ea typeface="等线" panose="02010600030101010101" pitchFamily="2" charset="-122"/>
            </a:endParaRPr>
          </a:p>
        </p:txBody>
      </p:sp>
      <p:sp>
        <p:nvSpPr>
          <p:cNvPr id="11" name="矩形 10"/>
          <p:cNvSpPr/>
          <p:nvPr/>
        </p:nvSpPr>
        <p:spPr>
          <a:xfrm>
            <a:off x="1908175" y="3494088"/>
            <a:ext cx="6550025" cy="307975"/>
          </a:xfrm>
          <a:prstGeom prst="rect">
            <a:avLst/>
          </a:prstGeom>
          <a:noFill/>
          <a:ln w="9525">
            <a:noFill/>
          </a:ln>
        </p:spPr>
        <p:txBody>
          <a:bodyPr>
            <a:spAutoFit/>
          </a:bodyPr>
          <a:lstStyle/>
          <a:p>
            <a:r>
              <a:rPr lang="zh-CN" altLang="en-US" sz="1400" dirty="0">
                <a:latin typeface="Times New Roman" panose="02020603050405020304" pitchFamily="18" charset="0"/>
              </a:rPr>
              <a:t>哈工大开除事件https://new.qq.com/omn/20200722/20200722A03P9300.html</a:t>
            </a: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P spid="9" grpId="0"/>
      <p:bldP spid="10" grpId="0"/>
      <p:bldP spid="11" grpId="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I3MGI0NmEyMWY0Njg5OTM5ZWMzN2Y4MTQzYzQ2NDAifQ=="/>
</p:tagLst>
</file>

<file path=ppt/theme/theme1.xml><?xml version="1.0" encoding="utf-8"?>
<a:theme xmlns:a="http://schemas.openxmlformats.org/drawingml/2006/main" name="wonders1">
  <a:themeElements>
    <a:clrScheme name="wonders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wonders1">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ctr" anchorCtr="0" compatLnSpc="1">
        <a:spAutoFit/>
      </a:bodyPr>
      <a:lstStyle>
        <a:defPPr marL="0" marR="0" indent="0" algn="ctr" defTabSz="914400" rtl="0" eaLnBrk="0" fontAlgn="base" latinLnBrk="0" hangingPunct="0">
          <a:lnSpc>
            <a:spcPct val="100000"/>
          </a:lnSpc>
          <a:spcBef>
            <a:spcPct val="50000"/>
          </a:spcBef>
          <a:spcAft>
            <a:spcPct val="0"/>
          </a:spcAft>
          <a:buClrTx/>
          <a:buSzTx/>
          <a:buFontTx/>
          <a:buNone/>
          <a:defRPr kumimoji="1" lang="zh-CN" altLang="en-US" sz="3200" b="0" i="0" u="none" strike="noStrike" cap="none" normalizeH="0" baseline="0" smtClean="0">
            <a:ln>
              <a:noFill/>
            </a:ln>
            <a:solidFill>
              <a:srgbClr val="FFFF99"/>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ctr" anchorCtr="0" compatLnSpc="1">
        <a:spAutoFit/>
      </a:bodyPr>
      <a:lstStyle>
        <a:defPPr marL="0" marR="0" indent="0" algn="ctr" defTabSz="914400" rtl="0" eaLnBrk="0" fontAlgn="base" latinLnBrk="0" hangingPunct="0">
          <a:lnSpc>
            <a:spcPct val="100000"/>
          </a:lnSpc>
          <a:spcBef>
            <a:spcPct val="50000"/>
          </a:spcBef>
          <a:spcAft>
            <a:spcPct val="0"/>
          </a:spcAft>
          <a:buClrTx/>
          <a:buSzTx/>
          <a:buFontTx/>
          <a:buNone/>
          <a:defRPr kumimoji="1" lang="zh-CN" altLang="en-US" sz="3200" b="0" i="0" u="none" strike="noStrike" cap="none" normalizeH="0" baseline="0" smtClean="0">
            <a:ln>
              <a:noFill/>
            </a:ln>
            <a:solidFill>
              <a:srgbClr val="FFFF99"/>
            </a:solidFill>
            <a:effectLst/>
            <a:latin typeface="Times New Roman" panose="02020603050405020304" pitchFamily="18" charset="0"/>
            <a:ea typeface="黑体" panose="02010609060101010101" pitchFamily="2" charset="-122"/>
          </a:defRPr>
        </a:defPPr>
      </a:lstStyle>
    </a:lnDef>
  </a:objectDefaults>
  <a:extraClrSchemeLst>
    <a:extraClrScheme>
      <a:clrScheme name="wonders1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wonders1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wonders1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wonders1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wonders1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wonders1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wonders1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Office\Templates\wonders_1.pot</Template>
  <TotalTime>17</TotalTime>
  <Words>3215</Words>
  <Application>Microsoft Office PowerPoint</Application>
  <PresentationFormat>全屏显示(4:3)</PresentationFormat>
  <Paragraphs>612</Paragraphs>
  <Slides>55</Slides>
  <Notes>19</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55</vt:i4>
      </vt:variant>
    </vt:vector>
  </HeadingPairs>
  <TitlesOfParts>
    <vt:vector size="77" baseType="lpstr">
      <vt:lpstr>MS Gothic</vt:lpstr>
      <vt:lpstr>等线</vt:lpstr>
      <vt:lpstr>仿宋_GB2312</vt:lpstr>
      <vt:lpstr>黑体</vt:lpstr>
      <vt:lpstr>华文细黑</vt:lpstr>
      <vt:lpstr>华文新魏</vt:lpstr>
      <vt:lpstr>华文行楷</vt:lpstr>
      <vt:lpstr>楷体</vt:lpstr>
      <vt:lpstr>楷体_GB2312</vt:lpstr>
      <vt:lpstr>隶书</vt:lpstr>
      <vt:lpstr>宋体</vt:lpstr>
      <vt:lpstr>文鼎CS长宋</vt:lpstr>
      <vt:lpstr>新宋体</vt:lpstr>
      <vt:lpstr>幼圆</vt:lpstr>
      <vt:lpstr>Arial</vt:lpstr>
      <vt:lpstr>Symbol</vt:lpstr>
      <vt:lpstr>Tahoma</vt:lpstr>
      <vt:lpstr>Times New Roman</vt:lpstr>
      <vt:lpstr>Wingdings</vt:lpstr>
      <vt:lpstr>wonders1</vt:lpstr>
      <vt:lpstr>Microsoft PowerPoint 97-2003 幻灯片</vt:lpstr>
      <vt:lpstr>MS_ClipArt_Gallery.2</vt:lpstr>
      <vt:lpstr>PowerPoint 演示文稿</vt:lpstr>
      <vt:lpstr>教材、参考书与课时安排</vt:lpstr>
      <vt:lpstr>PowerPoint 演示文稿</vt:lpstr>
      <vt:lpstr>PowerPoint 演示文稿</vt:lpstr>
      <vt:lpstr>PowerPoint 演示文稿</vt:lpstr>
      <vt:lpstr>PowerPoint 演示文稿</vt:lpstr>
      <vt:lpstr>PowerPoint 演示文稿</vt:lpstr>
      <vt:lpstr>PowerPoint 演示文稿</vt:lpstr>
      <vt:lpstr>从 0 和  1 谈起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张琳</dc:creator>
  <cp:lastModifiedBy>China</cp:lastModifiedBy>
  <cp:revision>238</cp:revision>
  <cp:lastPrinted>2001-04-29T07:41:00Z</cp:lastPrinted>
  <dcterms:created xsi:type="dcterms:W3CDTF">2000-10-17T03:21:00Z</dcterms:created>
  <dcterms:modified xsi:type="dcterms:W3CDTF">2023-09-19T07:14:10Z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4A36EEB48E904D8D9431CF6676E9FC63</vt:lpwstr>
  </property>
  <property fmtid="{D5CDD505-2E9C-101B-9397-08002B2CF9AE}" pid="3" name="KSOProductBuildVer">
    <vt:lpwstr>2052-12.1.0.15374</vt:lpwstr>
  </property>
</Properties>
</file>