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73" r:id="rId3"/>
    <p:sldId id="348" r:id="rId4"/>
    <p:sldId id="349" r:id="rId5"/>
    <p:sldId id="401" r:id="rId6"/>
    <p:sldId id="350" r:id="rId7"/>
    <p:sldId id="402" r:id="rId8"/>
    <p:sldId id="352" r:id="rId9"/>
    <p:sldId id="353" r:id="rId10"/>
    <p:sldId id="354" r:id="rId11"/>
    <p:sldId id="476" r:id="rId12"/>
    <p:sldId id="416" r:id="rId13"/>
    <p:sldId id="383" r:id="rId14"/>
    <p:sldId id="474" r:id="rId15"/>
    <p:sldId id="475" r:id="rId16"/>
    <p:sldId id="384" r:id="rId17"/>
    <p:sldId id="415" r:id="rId18"/>
    <p:sldId id="478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79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62" r:id="rId61"/>
    <p:sldId id="468" r:id="rId62"/>
    <p:sldId id="469" r:id="rId63"/>
    <p:sldId id="470" r:id="rId64"/>
    <p:sldId id="471" r:id="rId65"/>
    <p:sldId id="472" r:id="rId66"/>
    <p:sldId id="270" r:id="rId67"/>
  </p:sldIdLst>
  <p:sldSz cx="9144000" cy="6858000" type="screen4x3"/>
  <p:notesSz cx="6797675" cy="9926638"/>
  <p:custDataLst>
    <p:tags r:id="rId7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99"/>
    <a:srgbClr val="FFCCFF"/>
    <a:srgbClr val="FFCCCC"/>
    <a:srgbClr val="66FFCC"/>
    <a:srgbClr val="00CCFF"/>
    <a:srgbClr val="FFFF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18"/>
  </p:normalViewPr>
  <p:slideViewPr>
    <p:cSldViewPr showGuides="1">
      <p:cViewPr varScale="1">
        <p:scale>
          <a:sx n="69" d="100"/>
          <a:sy n="69" d="100"/>
        </p:scale>
        <p:origin x="546" y="60"/>
      </p:cViewPr>
      <p:guideLst>
        <p:guide orient="horz" pos="4128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22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25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26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27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28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29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32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39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42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44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46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47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48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49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52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54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55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56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308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730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1D72"/>
            </a:gs>
            <a:gs pos="50000">
              <a:schemeClr val="accent2"/>
            </a:gs>
            <a:gs pos="100000">
              <a:srgbClr val="1D1D7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400" i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2DC0EF-C69D-472D-ADC7-3A8D3559FC5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2023年9月26日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i="0">
                <a:solidFill>
                  <a:srgbClr val="66FFFF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7.xml"/><Relationship Id="rId5" Type="http://schemas.openxmlformats.org/officeDocument/2006/relationships/slide" Target="slide13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052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7212" name="Group 44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6" name="Rectangle 43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sz="4000" i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2057" name="Picture 28" descr="00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209" name="Text Box 41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7302" name="Text Box 134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CC"/>
                </a:solidFill>
                <a:ea typeface="华文行楷" pitchFamily="2" charset="-122"/>
              </a:rPr>
              <a:t>上海海事大学信息工程学院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/>
      <p:bldP spid="73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/>
          <p:nvPr/>
        </p:nvSpPr>
        <p:spPr>
          <a:xfrm>
            <a:off x="60325" y="981075"/>
            <a:ext cx="9083675" cy="293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d)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二进制数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十进制数  </a:t>
            </a:r>
            <a:r>
              <a:rPr lang="zh-CN" altLang="en-US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按权展开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例如：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10101.101B=1×2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4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+1×2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+ 1×2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+ 1×2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-1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+ 1×2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-3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en-US" altLang="zh-CN" sz="2800" b="1" baseline="300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lphaLcParenR" startAt="5"/>
            </a:pP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特例 </a:t>
            </a:r>
            <a:r>
              <a:rPr lang="zh-CN" altLang="en-US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0" y="4437063"/>
          <a:ext cx="914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5194300" imgH="673100" progId="Equation.3">
                  <p:embed/>
                </p:oleObj>
              </mc:Choice>
              <mc:Fallback>
                <p:oleObj r:id="rId4" imgW="5194300" imgH="673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4437063"/>
                        <a:ext cx="91440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7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5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graphicFrame>
        <p:nvGraphicFramePr>
          <p:cNvPr id="13316" name="对象 10"/>
          <p:cNvGraphicFramePr>
            <a:graphicFrameLocks noChangeAspect="1"/>
          </p:cNvGraphicFramePr>
          <p:nvPr/>
        </p:nvGraphicFramePr>
        <p:xfrm>
          <a:off x="684213" y="927100"/>
          <a:ext cx="5759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3060700" imgH="228600" progId="Equation.3">
                  <p:embed/>
                </p:oleObj>
              </mc:Choice>
              <mc:Fallback>
                <p:oleObj r:id="rId3" imgW="30607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927100"/>
                        <a:ext cx="5759450" cy="4302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1"/>
          <p:cNvGraphicFramePr>
            <a:graphicFrameLocks noChangeAspect="1"/>
          </p:cNvGraphicFramePr>
          <p:nvPr/>
        </p:nvGraphicFramePr>
        <p:xfrm>
          <a:off x="684213" y="1538288"/>
          <a:ext cx="57594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3035300" imgH="203200" progId="Equation.3">
                  <p:embed/>
                </p:oleObj>
              </mc:Choice>
              <mc:Fallback>
                <p:oleObj r:id="rId5" imgW="30353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538288"/>
                        <a:ext cx="5759450" cy="379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9"/>
          <p:cNvSpPr/>
          <p:nvPr/>
        </p:nvSpPr>
        <p:spPr>
          <a:xfrm>
            <a:off x="900113" y="195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00025">
              <a:spcBef>
                <a:spcPct val="50000"/>
              </a:spcBef>
              <a:buNone/>
            </a:pPr>
            <a:r>
              <a:rPr lang="en-US" altLang="zh-CN" sz="1000" i="1" dirty="0">
                <a:solidFill>
                  <a:srgbClr val="FFFF99"/>
                </a:solidFill>
                <a:ea typeface="黑体" panose="02010609060101010101" pitchFamily="2" charset="-122"/>
              </a:rPr>
              <a:t>  </a:t>
            </a:r>
            <a:endParaRPr lang="en-US" altLang="zh-CN" sz="600" i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200025">
              <a:spcBef>
                <a:spcPct val="0"/>
              </a:spcBef>
            </a:pPr>
            <a:r>
              <a:rPr lang="en-US" altLang="zh-CN" sz="1000" i="1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endParaRPr lang="en-US" altLang="zh-CN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80975" y="3113088"/>
            <a:ext cx="82486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00025" algn="ctr">
              <a:spcBef>
                <a:spcPct val="50000"/>
              </a:spcBef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algn="ctr">
              <a:spcBef>
                <a:spcPct val="50000"/>
              </a:spcBef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ctr">
              <a:spcBef>
                <a:spcPct val="50000"/>
              </a:spcBef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ctr">
              <a:spcBef>
                <a:spcPct val="50000"/>
              </a:spcBef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ctr">
              <a:spcBef>
                <a:spcPct val="50000"/>
              </a:spcBef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47.2Q=100111.010B=32+7+0.25=39.25</a:t>
            </a: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0AD.6H=10101101.0110B=160+13+0.375=173.375</a:t>
            </a: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20" name="矩形 15"/>
          <p:cNvSpPr/>
          <p:nvPr/>
        </p:nvSpPr>
        <p:spPr>
          <a:xfrm>
            <a:off x="468313" y="242888"/>
            <a:ext cx="8820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1) B-&gt;D   11 1010. 011           100 0101. 1001</a:t>
            </a:r>
          </a:p>
        </p:txBody>
      </p:sp>
      <p:sp>
        <p:nvSpPr>
          <p:cNvPr id="13321" name="矩形 16"/>
          <p:cNvSpPr/>
          <p:nvPr/>
        </p:nvSpPr>
        <p:spPr>
          <a:xfrm>
            <a:off x="323850" y="2012950"/>
            <a:ext cx="7431088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i="1" dirty="0">
                <a:solidFill>
                  <a:srgbClr val="FFFF66"/>
                </a:solidFill>
                <a:ea typeface="黑体" panose="02010609060101010101" pitchFamily="2" charset="-122"/>
              </a:rPr>
              <a:t>）</a:t>
            </a: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Q(H)-&gt;D,B</a:t>
            </a: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     47.2Q            0AD.6 H</a:t>
            </a:r>
          </a:p>
        </p:txBody>
      </p:sp>
      <p:sp>
        <p:nvSpPr>
          <p:cNvPr id="18" name="矩形 17"/>
          <p:cNvSpPr/>
          <p:nvPr/>
        </p:nvSpPr>
        <p:spPr>
          <a:xfrm>
            <a:off x="468313" y="4459288"/>
            <a:ext cx="8496300" cy="1876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178=010110010B       0.34=0.01010111B</a:t>
            </a: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65.23  65=64+1=1000001B   0.23=0.00111011B</a:t>
            </a: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65.23=1000001.00111011B</a:t>
            </a: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11/256=(1011)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(0.00000001)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=0.00001011B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23" name="矩形 18"/>
          <p:cNvSpPr/>
          <p:nvPr/>
        </p:nvSpPr>
        <p:spPr>
          <a:xfrm>
            <a:off x="323850" y="4010025"/>
            <a:ext cx="82804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3) D-&gt;B         178        0.34      65.23         11/256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endParaRPr lang="zh-CN" altLang="en-US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22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Week 1  2020.9.24   assignment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2293" name="Text Box 4"/>
          <p:cNvSpPr>
            <a:spLocks noGrp="1"/>
          </p:cNvSpPr>
          <p:nvPr>
            <p:ph idx="1"/>
          </p:nvPr>
        </p:nvSpPr>
        <p:spPr>
          <a:xfrm>
            <a:off x="877888" y="1484313"/>
            <a:ext cx="7772400" cy="4114800"/>
          </a:xfrm>
          <a:ln w="12700"/>
        </p:spPr>
        <p:txBody>
          <a:bodyPr vert="horz" wrap="square" lIns="91440" tIns="45720" rIns="91440" bIns="45720" anchor="t" anchorCtr="0"/>
          <a:lstStyle/>
          <a:p>
            <a:pPr marL="457200" indent="-457200" eaLnBrk="1" hangingPunct="1"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习题：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1) B-&gt;D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</a:t>
            </a:r>
            <a:r>
              <a:rPr lang="en-US" altLang="zh-CN" b="1" i="1" dirty="0">
                <a:solidFill>
                  <a:srgbClr val="FFFF66"/>
                </a:solidFill>
              </a:rPr>
              <a:t>11 1010. 011           100 0101. 1001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2</a:t>
            </a:r>
            <a:r>
              <a:rPr lang="zh-CN" altLang="en-US" b="1" dirty="0">
                <a:solidFill>
                  <a:srgbClr val="FFFF66"/>
                </a:solidFill>
              </a:rPr>
              <a:t>）</a:t>
            </a:r>
            <a:r>
              <a:rPr lang="en-US" altLang="zh-CN" b="1" dirty="0">
                <a:solidFill>
                  <a:srgbClr val="FFFF66"/>
                </a:solidFill>
              </a:rPr>
              <a:t>Q(H)-&gt;D,B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  </a:t>
            </a:r>
            <a:r>
              <a:rPr lang="en-US" altLang="zh-CN" b="1" i="1" dirty="0">
                <a:solidFill>
                  <a:srgbClr val="FFFF66"/>
                </a:solidFill>
              </a:rPr>
              <a:t>47.2Q            0AD.6 H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3) D-&gt;B</a:t>
            </a: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 </a:t>
            </a:r>
            <a:r>
              <a:rPr lang="en-US" altLang="zh-CN" b="1" i="1" dirty="0">
                <a:solidFill>
                  <a:srgbClr val="FFFF66"/>
                </a:solidFill>
              </a:rPr>
              <a:t>178        0.34      65.23         11/256</a:t>
            </a:r>
            <a:r>
              <a:rPr lang="en-US" altLang="zh-CN" dirty="0"/>
              <a:t>           </a:t>
            </a:r>
          </a:p>
        </p:txBody>
      </p:sp>
      <p:pic>
        <p:nvPicPr>
          <p:cNvPr id="12294" name="Picture 5" descr="21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88" y="573405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/>
          <p:nvPr/>
        </p:nvSpPr>
        <p:spPr>
          <a:xfrm>
            <a:off x="1619250" y="260350"/>
            <a:ext cx="4751388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常用的信息编码</a:t>
            </a:r>
          </a:p>
        </p:txBody>
      </p:sp>
      <p:sp>
        <p:nvSpPr>
          <p:cNvPr id="14339" name="Text Box 5"/>
          <p:cNvSpPr txBox="1"/>
          <p:nvPr/>
        </p:nvSpPr>
        <p:spPr>
          <a:xfrm>
            <a:off x="381000" y="1700213"/>
            <a:ext cx="8763000" cy="47259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2.2.1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西文字符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——</a:t>
            </a:r>
            <a:r>
              <a:rPr lang="en-US" altLang="zh-CN" b="1" dirty="0">
                <a:solidFill>
                  <a:srgbClr val="FFCCCC"/>
                </a:solidFill>
              </a:rPr>
              <a:t>ASCII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码    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P433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附录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A </a:t>
            </a:r>
            <a:endParaRPr lang="en-US" altLang="zh-CN" sz="28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每个字符占用一个字节低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位，共表示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个字符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b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66"/>
                </a:solidFill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FF66"/>
                </a:solidFill>
                <a:ea typeface="楷体_GB2312" pitchFamily="49" charset="-122"/>
              </a:rPr>
              <a:t>”——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100 0001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，存放：</a:t>
            </a:r>
            <a:r>
              <a:rPr lang="en-US" altLang="zh-CN" b="1" dirty="0">
                <a:solidFill>
                  <a:srgbClr val="FF7C8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100 0001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41H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FF66"/>
                </a:solidFill>
                <a:ea typeface="楷体_GB2312" pitchFamily="49" charset="-122"/>
              </a:rPr>
              <a:t>”——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110 0001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，存放：</a:t>
            </a:r>
            <a:r>
              <a:rPr lang="en-US" altLang="zh-CN" b="1" dirty="0">
                <a:solidFill>
                  <a:srgbClr val="FF7C8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110 0001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61H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∴字符可以比较大小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小写字母＞大写字母＞数字字符＞特殊符号</a:t>
            </a:r>
          </a:p>
        </p:txBody>
      </p:sp>
      <p:sp>
        <p:nvSpPr>
          <p:cNvPr id="14340" name="Rectangle 7"/>
          <p:cNvSpPr/>
          <p:nvPr/>
        </p:nvSpPr>
        <p:spPr>
          <a:xfrm>
            <a:off x="19050" y="1008063"/>
            <a:ext cx="55610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2.2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字符编码和字符串的存放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404813"/>
            <a:ext cx="8261350" cy="6196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6387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638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0"/>
            <a:ext cx="8424862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/>
          <p:nvPr/>
        </p:nvSpPr>
        <p:spPr>
          <a:xfrm>
            <a:off x="0" y="9810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2.2.3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汉字的表示</a:t>
            </a:r>
          </a:p>
        </p:txBody>
      </p:sp>
      <p:sp>
        <p:nvSpPr>
          <p:cNvPr id="17411" name="Text Box 7"/>
          <p:cNvSpPr txBox="1"/>
          <p:nvPr/>
        </p:nvSpPr>
        <p:spPr>
          <a:xfrm>
            <a:off x="304800" y="1628775"/>
            <a:ext cx="8839200" cy="4237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国标码：</a:t>
            </a:r>
            <a:b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6763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个常用汉字，列表，分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94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个区，每区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94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每个汉字用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个字节表示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区号＋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32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，位号＋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32)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汉字的这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个字节都在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33—126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之间，每一字节只占用低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位（与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码冲突）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如“啊”在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区第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位，表示出来就是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30H,21H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b="1" dirty="0">
              <a:solidFill>
                <a:srgbClr val="FFCC99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Text Box 9"/>
          <p:cNvSpPr txBox="1"/>
          <p:nvPr/>
        </p:nvSpPr>
        <p:spPr>
          <a:xfrm>
            <a:off x="1619250" y="260350"/>
            <a:ext cx="4751388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常用的信息编码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468313" y="1066800"/>
            <a:ext cx="8351837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机内码：</a:t>
            </a:r>
            <a:r>
              <a:rPr lang="zh-CN" altLang="en-US" b="1" dirty="0">
                <a:solidFill>
                  <a:schemeClr val="bg1"/>
                </a:solidFill>
              </a:rPr>
              <a:t>将国标码两个字节最高位都置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机内码＝国标码＋</a:t>
            </a:r>
            <a:r>
              <a:rPr lang="en-US" altLang="zh-CN" b="1" dirty="0">
                <a:solidFill>
                  <a:schemeClr val="bg1"/>
                </a:solidFill>
              </a:rPr>
              <a:t>8080H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</a:t>
            </a:r>
            <a:r>
              <a:rPr lang="en-US" altLang="zh-CN" b="1" dirty="0">
                <a:solidFill>
                  <a:srgbClr val="FFCC99"/>
                </a:solidFill>
              </a:rPr>
              <a:t>“</a:t>
            </a:r>
            <a:r>
              <a:rPr lang="zh-CN" altLang="en-US" b="1" dirty="0">
                <a:solidFill>
                  <a:srgbClr val="FFCC99"/>
                </a:solidFill>
              </a:rPr>
              <a:t>啊”  </a:t>
            </a:r>
            <a:r>
              <a:rPr lang="en-US" altLang="zh-CN" b="1" dirty="0">
                <a:solidFill>
                  <a:srgbClr val="FFCC99"/>
                </a:solidFill>
              </a:rPr>
              <a:t>B0A1H</a:t>
            </a:r>
            <a:r>
              <a:rPr lang="en-US" altLang="zh-CN" b="1" dirty="0">
                <a:solidFill>
                  <a:srgbClr val="FFFF66"/>
                </a:solidFill>
              </a:rPr>
              <a:t>	</a:t>
            </a:r>
            <a:r>
              <a:rPr lang="zh-CN" altLang="en-US" b="1" i="1" dirty="0">
                <a:solidFill>
                  <a:srgbClr val="FFFF66"/>
                </a:solidFill>
              </a:rPr>
              <a:t>故不会与</a:t>
            </a:r>
            <a:r>
              <a:rPr lang="en-US" altLang="zh-CN" b="1" i="1" dirty="0">
                <a:solidFill>
                  <a:srgbClr val="FFFF66"/>
                </a:solidFill>
              </a:rPr>
              <a:t>ASCII</a:t>
            </a:r>
            <a:r>
              <a:rPr lang="zh-CN" altLang="en-US" b="1" i="1" dirty="0">
                <a:solidFill>
                  <a:srgbClr val="FFFF66"/>
                </a:solidFill>
              </a:rPr>
              <a:t>冲突</a:t>
            </a:r>
          </a:p>
          <a:p>
            <a:pPr marL="0"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 输入码</a:t>
            </a:r>
          </a:p>
          <a:p>
            <a:pPr marL="0"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 输出码</a:t>
            </a:r>
          </a:p>
        </p:txBody>
      </p:sp>
      <p:sp>
        <p:nvSpPr>
          <p:cNvPr id="18437" name="Text Box 5"/>
          <p:cNvSpPr txBox="1"/>
          <p:nvPr/>
        </p:nvSpPr>
        <p:spPr>
          <a:xfrm>
            <a:off x="1619250" y="260350"/>
            <a:ext cx="4751388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常用的信息编码</a:t>
            </a:r>
          </a:p>
        </p:txBody>
      </p:sp>
      <p:pic>
        <p:nvPicPr>
          <p:cNvPr id="18438" name="Picture 6" descr="21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5661025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59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69875"/>
            <a:ext cx="8421688" cy="643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0" y="1196975"/>
            <a:ext cx="9217025" cy="33534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CCCC"/>
                </a:solidFill>
                <a:ea typeface="黑体" panose="02010609060101010101" pitchFamily="2" charset="-122"/>
              </a:rPr>
              <a:t>一、无符号数和带符号数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b="1" i="1" u="sng" dirty="0">
                <a:solidFill>
                  <a:srgbClr val="FFFF99"/>
                </a:solidFill>
                <a:latin typeface="华文细黑" pitchFamily="2" charset="-122"/>
                <a:ea typeface="华文细黑" pitchFamily="2" charset="-122"/>
              </a:rPr>
              <a:t>无符号数</a:t>
            </a:r>
            <a:r>
              <a:rPr lang="zh-CN" altLang="en-US" b="1" dirty="0">
                <a:solidFill>
                  <a:srgbClr val="FFFF99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全部数位都用来表示数值的大小</a:t>
            </a:r>
            <a:b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	即</a:t>
            </a:r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正整数</a:t>
            </a: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（最小数为</a:t>
            </a:r>
            <a:r>
              <a:rPr lang="en-US" altLang="zh-CN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en-US" altLang="zh-CN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00010001B </a:t>
            </a:r>
            <a:r>
              <a:rPr lang="zh-CN" altLang="en-US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表示 </a:t>
            </a:r>
            <a:r>
              <a:rPr lang="en-US" altLang="zh-CN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17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           00000011B </a:t>
            </a:r>
            <a:r>
              <a:rPr lang="zh-CN" altLang="en-US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表示  </a:t>
            </a:r>
            <a:r>
              <a:rPr lang="en-US" altLang="zh-CN" sz="2800" b="1" dirty="0">
                <a:solidFill>
                  <a:srgbClr val="FFCCCC"/>
                </a:solidFill>
                <a:latin typeface="华文细黑" pitchFamily="2" charset="-122"/>
                <a:ea typeface="华文细黑" pitchFamily="2" charset="-122"/>
              </a:rPr>
              <a:t>3           </a:t>
            </a:r>
            <a:r>
              <a:rPr lang="zh-CN" altLang="en-US" b="1" dirty="0">
                <a:solidFill>
                  <a:srgbClr val="66FFFF"/>
                </a:solidFill>
                <a:latin typeface="华文细黑" pitchFamily="2" charset="-122"/>
                <a:ea typeface="华文细黑" pitchFamily="2" charset="-122"/>
              </a:rPr>
              <a:t>永远不会出现负数</a:t>
            </a:r>
            <a:r>
              <a:rPr lang="zh-CN" altLang="en-US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endParaRPr lang="zh-CN" altLang="en-US" sz="2800" dirty="0">
              <a:solidFill>
                <a:srgbClr val="FFFF6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1314450" y="180975"/>
            <a:ext cx="6584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带符号数据的表示和运算</a:t>
            </a:r>
          </a:p>
        </p:txBody>
      </p:sp>
      <p:sp>
        <p:nvSpPr>
          <p:cNvPr id="20484" name="Rectangle 4"/>
          <p:cNvSpPr/>
          <p:nvPr/>
        </p:nvSpPr>
        <p:spPr>
          <a:xfrm>
            <a:off x="323850" y="4652963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u="sng" dirty="0">
                <a:solidFill>
                  <a:srgbClr val="FFFF99"/>
                </a:solidFill>
                <a:ea typeface="黑体" panose="02010609060101010101" pitchFamily="2" charset="-122"/>
              </a:rPr>
              <a:t>带符号数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有正负之分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66"/>
                </a:solidFill>
                <a:ea typeface="黑体" panose="02010609060101010101" pitchFamily="2" charset="-122"/>
              </a:rPr>
              <a:t>     </a:t>
            </a:r>
            <a:endParaRPr lang="zh-CN" altLang="en-US" b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30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076" name="Text Box 2"/>
          <p:cNvSpPr txBox="1"/>
          <p:nvPr/>
        </p:nvSpPr>
        <p:spPr>
          <a:xfrm>
            <a:off x="1143000" y="228600"/>
            <a:ext cx="7316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Chapter 2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计算机中信息表示</a:t>
            </a:r>
          </a:p>
        </p:txBody>
      </p:sp>
      <p:sp>
        <p:nvSpPr>
          <p:cNvPr id="364547" name="Rectangle 3"/>
          <p:cNvSpPr/>
          <p:nvPr/>
        </p:nvSpPr>
        <p:spPr>
          <a:xfrm>
            <a:off x="2627313" y="1484313"/>
            <a:ext cx="3890962" cy="4465637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4548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43213" y="1628775"/>
            <a:ext cx="3505200" cy="6762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2.1.1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进位计数制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2513013"/>
            <a:ext cx="3505200" cy="6477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2.1.2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带符号数据表示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5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3370263"/>
            <a:ext cx="3505200" cy="6477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2.1.3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4" action="ppaction://hlinksldjump"/>
              </a:rPr>
              <a:t>定点数与浮点数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5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4225925"/>
            <a:ext cx="3505200" cy="6492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2.2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5" action="ppaction://hlinksldjump"/>
              </a:rPr>
              <a:t>字符的表示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52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5084763"/>
            <a:ext cx="3505200" cy="6492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2.4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6" action="ppaction://hlinksldjump"/>
              </a:rPr>
              <a:t>数据校验技术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nimBg="1"/>
      <p:bldP spid="364548" grpId="0" animBg="1"/>
      <p:bldP spid="364549" grpId="0" animBg="1"/>
      <p:bldP spid="364550" grpId="0" animBg="1"/>
      <p:bldP spid="364551" grpId="0" animBg="1"/>
      <p:bldP spid="3645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0" y="3933825"/>
            <a:ext cx="9217025" cy="2043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华文细黑" pitchFamily="2" charset="-122"/>
                <a:ea typeface="华文细黑" pitchFamily="2" charset="-122"/>
              </a:rPr>
              <a:t>机器数有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原码</a:t>
            </a:r>
            <a:r>
              <a:rPr lang="zh-CN" altLang="en-US" b="1" dirty="0">
                <a:solidFill>
                  <a:srgbClr val="FFCC99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补码</a:t>
            </a:r>
            <a:r>
              <a:rPr lang="zh-CN" altLang="en-US" b="1" dirty="0">
                <a:solidFill>
                  <a:srgbClr val="FFCC99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反码</a:t>
            </a:r>
            <a:r>
              <a:rPr lang="zh-CN" altLang="en-US" b="1" dirty="0">
                <a:solidFill>
                  <a:srgbClr val="FFCC99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移码</a:t>
            </a:r>
            <a:r>
              <a:rPr lang="zh-CN" altLang="en-US" b="1" dirty="0">
                <a:solidFill>
                  <a:srgbClr val="FFCC99"/>
                </a:solidFill>
                <a:latin typeface="华文细黑" pitchFamily="2" charset="-122"/>
                <a:ea typeface="华文细黑" pitchFamily="2" charset="-122"/>
              </a:rPr>
              <a:t>四种表示方法</a:t>
            </a:r>
            <a:endParaRPr lang="zh-CN" altLang="en-US" b="1" dirty="0">
              <a:solidFill>
                <a:srgbClr val="FFFF66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真值</a:t>
            </a:r>
            <a:r>
              <a:rPr lang="zh-CN" altLang="en-US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1011B        </a:t>
            </a:r>
            <a:r>
              <a:rPr lang="zh-CN" altLang="en-US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0.1101B            +1011B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机器数</a:t>
            </a:r>
            <a:r>
              <a:rPr lang="zh-CN" altLang="en-US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en-US" altLang="zh-CN" b="1" dirty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</a:rPr>
              <a:t>1 1011B          1. 1101B            01011B</a:t>
            </a:r>
          </a:p>
        </p:txBody>
      </p:sp>
      <p:sp>
        <p:nvSpPr>
          <p:cNvPr id="21507" name="Rectangle 3"/>
          <p:cNvSpPr/>
          <p:nvPr/>
        </p:nvSpPr>
        <p:spPr>
          <a:xfrm>
            <a:off x="1314450" y="195263"/>
            <a:ext cx="6584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带符号数据的表示和运算</a:t>
            </a:r>
          </a:p>
        </p:txBody>
      </p:sp>
      <p:sp>
        <p:nvSpPr>
          <p:cNvPr id="21508" name="Rectangle 4"/>
          <p:cNvSpPr/>
          <p:nvPr/>
        </p:nvSpPr>
        <p:spPr>
          <a:xfrm>
            <a:off x="0" y="1773238"/>
            <a:ext cx="91440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真值：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用“＋”、“－”号加上绝对值的表示方法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66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机器数：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将“＋”、“－”也数码化了的数，最高位是符号位</a:t>
            </a:r>
          </a:p>
        </p:txBody>
      </p:sp>
      <p:sp>
        <p:nvSpPr>
          <p:cNvPr id="21509" name="Rectangle 5"/>
          <p:cNvSpPr/>
          <p:nvPr/>
        </p:nvSpPr>
        <p:spPr>
          <a:xfrm>
            <a:off x="377825" y="1033463"/>
            <a:ext cx="24780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b="1" i="1" u="sng" dirty="0">
                <a:solidFill>
                  <a:srgbClr val="FFFF99"/>
                </a:solidFill>
                <a:ea typeface="黑体" panose="02010609060101010101" pitchFamily="2" charset="-122"/>
              </a:rPr>
              <a:t>带符号数</a:t>
            </a:r>
            <a:r>
              <a:rPr lang="zh-CN" altLang="en-US" sz="3600" b="1" i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381000" y="981075"/>
            <a:ext cx="8763000" cy="1798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一、 带符号数的原码表示法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最高位是符号位，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正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负，数值部分就是原来数的绝对值</a:t>
            </a: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 </a:t>
            </a:r>
          </a:p>
        </p:txBody>
      </p:sp>
      <p:sp>
        <p:nvSpPr>
          <p:cNvPr id="22531" name="Text Box 3"/>
          <p:cNvSpPr txBox="1"/>
          <p:nvPr/>
        </p:nvSpPr>
        <p:spPr>
          <a:xfrm>
            <a:off x="250825" y="2924175"/>
            <a:ext cx="9217025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99"/>
                </a:solidFill>
                <a:ea typeface="华文细黑" pitchFamily="2" charset="-122"/>
              </a:rPr>
              <a:t>1. </a:t>
            </a:r>
            <a:r>
              <a:rPr lang="zh-CN" altLang="en-US" b="1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定义：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（</a:t>
            </a:r>
            <a:r>
              <a:rPr lang="en-US" altLang="zh-CN" sz="3600" dirty="0">
                <a:solidFill>
                  <a:srgbClr val="FFFF66"/>
                </a:solidFill>
                <a:ea typeface="黑体" panose="02010609060101010101" pitchFamily="2" charset="-122"/>
              </a:rPr>
              <a:t>P29</a:t>
            </a:r>
            <a:r>
              <a:rPr lang="zh-CN" altLang="en-US" sz="3600" dirty="0">
                <a:solidFill>
                  <a:srgbClr val="FFFF66"/>
                </a:solidFill>
                <a:ea typeface="黑体" panose="02010609060101010101" pitchFamily="2" charset="-122"/>
              </a:rPr>
              <a:t>，式</a:t>
            </a:r>
            <a:r>
              <a:rPr lang="en-US" altLang="zh-CN" sz="3600" dirty="0">
                <a:solidFill>
                  <a:srgbClr val="FFFF66"/>
                </a:solidFill>
                <a:ea typeface="黑体" panose="02010609060101010101" pitchFamily="2" charset="-122"/>
              </a:rPr>
              <a:t>2.1</a:t>
            </a:r>
            <a:r>
              <a:rPr lang="zh-CN" altLang="en-US" sz="3600" dirty="0">
                <a:solidFill>
                  <a:srgbClr val="FFFF66"/>
                </a:solidFill>
                <a:ea typeface="黑体" panose="02010609060101010101" pitchFamily="2" charset="-122"/>
              </a:rPr>
              <a:t>）</a:t>
            </a:r>
            <a:r>
              <a:rPr lang="zh-CN" altLang="en-US" sz="3600" b="1" dirty="0">
                <a:solidFill>
                  <a:srgbClr val="FFFF66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FF66"/>
                </a:solidFill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rgbClr val="FFFF66"/>
                </a:solidFill>
                <a:ea typeface="黑体" panose="02010609060101010101" pitchFamily="2" charset="-122"/>
              </a:rPr>
              <a:t>符号绝对值表示法</a:t>
            </a:r>
            <a:r>
              <a:rPr lang="en-US" altLang="zh-CN" dirty="0">
                <a:solidFill>
                  <a:srgbClr val="FFFF66"/>
                </a:solidFill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323850" y="3716338"/>
            <a:ext cx="9525000" cy="32972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小数（定点纯小数）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±0.X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字长</a:t>
            </a:r>
            <a:r>
              <a:rPr lang="en-US" altLang="zh-CN" sz="2800" b="1" dirty="0">
                <a:solidFill>
                  <a:srgbClr val="FFCCCC"/>
                </a:solidFill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FFCCCC"/>
                </a:solidFill>
                <a:ea typeface="华文细黑" pitchFamily="2" charset="-122"/>
              </a:rPr>
              <a:t>＋</a:t>
            </a:r>
            <a:r>
              <a:rPr lang="en-US" altLang="zh-CN" sz="2800" b="1" dirty="0">
                <a:solidFill>
                  <a:srgbClr val="FFCCCC"/>
                </a:solidFill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/>
            </a:r>
            <a:b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原码＝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Xs. 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   X		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0≤X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＜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       1+|X| =1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       </a:t>
            </a:r>
            <a:b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			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-1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＜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X≤0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</a:p>
        </p:txBody>
      </p:sp>
      <p:sp>
        <p:nvSpPr>
          <p:cNvPr id="22533" name="AutoShape 5"/>
          <p:cNvSpPr/>
          <p:nvPr/>
        </p:nvSpPr>
        <p:spPr>
          <a:xfrm>
            <a:off x="4643438" y="5013325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2203450" y="180975"/>
            <a:ext cx="4806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/>
          <p:nvPr/>
        </p:nvSpPr>
        <p:spPr>
          <a:xfrm>
            <a:off x="0" y="2708275"/>
            <a:ext cx="9525000" cy="3906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整数（定点纯整数）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字长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原码＝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Xs 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=   X		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0≤X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＜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             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+|X| =2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    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			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-2</a:t>
            </a:r>
            <a:r>
              <a:rPr lang="en-US" altLang="zh-CN" sz="2800" b="1" baseline="300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＜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X≤0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e.g.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X1=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1011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[X1]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0000 1011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X2=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1011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[X2]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7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|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1011|=10001011</a:t>
            </a:r>
          </a:p>
        </p:txBody>
      </p:sp>
      <p:sp>
        <p:nvSpPr>
          <p:cNvPr id="23555" name="AutoShape 3"/>
          <p:cNvSpPr/>
          <p:nvPr/>
        </p:nvSpPr>
        <p:spPr>
          <a:xfrm>
            <a:off x="4859338" y="3500438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0" y="1052513"/>
            <a:ext cx="91440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e.g.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X1=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     [X1]</a:t>
            </a:r>
            <a:r>
              <a:rPr lang="zh-CN" altLang="en-US" sz="2400" dirty="0">
                <a:solidFill>
                  <a:srgbClr val="FFFF66"/>
                </a:solidFill>
                <a:ea typeface="黑体" panose="02010609060101010101" pitchFamily="2" charset="-122"/>
              </a:rPr>
              <a:t>原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=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0.101 1000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    X2=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[X2]</a:t>
            </a:r>
            <a:r>
              <a:rPr lang="zh-CN" altLang="en-US" sz="2400" dirty="0">
                <a:solidFill>
                  <a:srgbClr val="FFFF66"/>
                </a:solidFill>
                <a:ea typeface="黑体" panose="02010609060101010101" pitchFamily="2" charset="-122"/>
              </a:rPr>
              <a:t>原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=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|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0.1011|=1.101 1000</a:t>
            </a:r>
          </a:p>
        </p:txBody>
      </p:sp>
      <p:sp>
        <p:nvSpPr>
          <p:cNvPr id="23557" name="Rectangle 5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323850" y="105251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真值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的原码表示：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有正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、负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之分</a:t>
            </a:r>
          </a:p>
        </p:txBody>
      </p:sp>
      <p:sp>
        <p:nvSpPr>
          <p:cNvPr id="24579" name="Text Box 3"/>
          <p:cNvSpPr txBox="1"/>
          <p:nvPr/>
        </p:nvSpPr>
        <p:spPr>
          <a:xfrm>
            <a:off x="468313" y="1844675"/>
            <a:ext cx="7602537" cy="1160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整数：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[+0]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000</a:t>
            </a:r>
            <a:r>
              <a:rPr lang="en-US" altLang="zh-CN" sz="2800" dirty="0">
                <a:solidFill>
                  <a:srgbClr val="FFCC99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[-0]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100</a:t>
            </a:r>
            <a:r>
              <a:rPr lang="en-US" altLang="zh-CN" sz="2800" dirty="0">
                <a:solidFill>
                  <a:srgbClr val="FFCC99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[+0]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0.00</a:t>
            </a:r>
            <a:r>
              <a:rPr lang="en-US" altLang="zh-CN" sz="2800" dirty="0">
                <a:solidFill>
                  <a:srgbClr val="FFCC99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[-0]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原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1.00</a:t>
            </a:r>
            <a:r>
              <a:rPr lang="en-US" altLang="zh-CN" sz="2800" dirty="0">
                <a:solidFill>
                  <a:srgbClr val="FFCC99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</p:txBody>
      </p:sp>
      <p:sp>
        <p:nvSpPr>
          <p:cNvPr id="24580" name="Text Box 4"/>
          <p:cNvSpPr txBox="1"/>
          <p:nvPr/>
        </p:nvSpPr>
        <p:spPr>
          <a:xfrm>
            <a:off x="250825" y="314166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3.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原码表示范围：  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位字长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</a:t>
            </a:r>
          </a:p>
        </p:txBody>
      </p:sp>
      <p:sp>
        <p:nvSpPr>
          <p:cNvPr id="24581" name="Text Box 5"/>
          <p:cNvSpPr txBox="1"/>
          <p:nvPr/>
        </p:nvSpPr>
        <p:spPr>
          <a:xfrm>
            <a:off x="0" y="3789363"/>
            <a:ext cx="9144000" cy="2443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1 111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  ~ 0 111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	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-(2</a:t>
            </a:r>
            <a:r>
              <a:rPr lang="en-US" altLang="zh-CN" sz="2800" baseline="300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-1)≤x≤+(2</a:t>
            </a:r>
            <a:r>
              <a:rPr lang="en-US" altLang="zh-CN" sz="2800" baseline="300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-1)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          n                n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1.111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  ~ 0.111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	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-(1-2</a:t>
            </a:r>
            <a:r>
              <a:rPr lang="en-US" altLang="zh-CN" sz="2800" baseline="300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-n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)≤x≤+(1-2</a:t>
            </a:r>
            <a:r>
              <a:rPr lang="en-US" altLang="zh-CN" sz="2800" baseline="300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-n</a:t>
            </a:r>
            <a:r>
              <a:rPr lang="en-US" altLang="zh-CN" sz="2800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)</a:t>
            </a:r>
            <a:r>
              <a:rPr lang="en-US" altLang="zh-CN" sz="28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endParaRPr lang="en-US" altLang="zh-CN" sz="2800" baseline="30000" dirty="0">
              <a:solidFill>
                <a:srgbClr val="00CCFF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          n                n</a:t>
            </a:r>
          </a:p>
        </p:txBody>
      </p:sp>
      <p:sp>
        <p:nvSpPr>
          <p:cNvPr id="24582" name="AutoShape 6"/>
          <p:cNvSpPr/>
          <p:nvPr/>
        </p:nvSpPr>
        <p:spPr>
          <a:xfrm rot="-5400000">
            <a:off x="2106613" y="39497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4583" name="AutoShape 7"/>
          <p:cNvSpPr/>
          <p:nvPr/>
        </p:nvSpPr>
        <p:spPr>
          <a:xfrm rot="-5400000">
            <a:off x="4194175" y="39497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4584" name="AutoShape 8"/>
          <p:cNvSpPr/>
          <p:nvPr/>
        </p:nvSpPr>
        <p:spPr>
          <a:xfrm rot="-5400000">
            <a:off x="2035175" y="524668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4585" name="AutoShape 9"/>
          <p:cNvSpPr/>
          <p:nvPr/>
        </p:nvSpPr>
        <p:spPr>
          <a:xfrm rot="-5400000">
            <a:off x="4122738" y="524668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4586" name="Rectangle 11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250825" y="105251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4.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原码性质：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位字长     </a:t>
            </a:r>
          </a:p>
        </p:txBody>
      </p:sp>
      <p:sp>
        <p:nvSpPr>
          <p:cNvPr id="25603" name="Text Box 3"/>
          <p:cNvSpPr txBox="1"/>
          <p:nvPr/>
        </p:nvSpPr>
        <p:spPr>
          <a:xfrm>
            <a:off x="395288" y="1916113"/>
            <a:ext cx="8077200" cy="3724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在原码中有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+0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和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-0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之分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但真值含义相同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符号不是数值的一部分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,0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正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负人为约定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运算中符号位单独处理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优点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: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表示直观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乘除方便</a:t>
            </a:r>
            <a:b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缺点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: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加减复杂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位字长原码表示范围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: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整数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 (2</a:t>
            </a:r>
            <a:r>
              <a:rPr lang="en-US" altLang="zh-CN" sz="2800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-1),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小数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 (1-2</a:t>
            </a:r>
            <a:r>
              <a:rPr lang="en-US" altLang="zh-CN" sz="2800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-n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) </a:t>
            </a:r>
          </a:p>
        </p:txBody>
      </p:sp>
      <p:sp>
        <p:nvSpPr>
          <p:cNvPr id="25604" name="Rectangle 5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0" y="981075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i="0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 带符号数的</a:t>
            </a:r>
            <a:r>
              <a:rPr kumimoji="1" lang="zh-CN" altLang="en-US" sz="3200" i="0" kern="1200" cap="none" spc="0" normalizeH="0" baseline="0" noProof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补码</a:t>
            </a:r>
            <a:r>
              <a:rPr kumimoji="1" lang="zh-CN" altLang="en-US" sz="3200" i="0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表示法</a:t>
            </a:r>
            <a:r>
              <a:rPr kumimoji="1" lang="zh-CN" altLang="en-US" sz="2400" i="0" kern="1200" cap="none" spc="0" normalizeH="0" baseline="0" noProof="0">
                <a:solidFill>
                  <a:srgbClr val="FFFF66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</a:p>
        </p:txBody>
      </p:sp>
      <p:sp>
        <p:nvSpPr>
          <p:cNvPr id="26627" name="Text Box 3"/>
          <p:cNvSpPr txBox="1"/>
          <p:nvPr/>
        </p:nvSpPr>
        <p:spPr>
          <a:xfrm>
            <a:off x="250825" y="1628775"/>
            <a:ext cx="8305800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1.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“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模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”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———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“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溢出量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”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</a:p>
        </p:txBody>
      </p:sp>
      <p:sp>
        <p:nvSpPr>
          <p:cNvPr id="26628" name="Text Box 4"/>
          <p:cNvSpPr txBox="1"/>
          <p:nvPr/>
        </p:nvSpPr>
        <p:spPr>
          <a:xfrm>
            <a:off x="250825" y="2276475"/>
            <a:ext cx="8353425" cy="2228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例</a:t>
            </a: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1: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拨钟    时钟指向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10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点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现在正确时间是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6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点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方法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1----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顺时针拨动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小时  </a:t>
            </a:r>
            <a:b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          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8=18=18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12=6  (mod  12)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方法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2----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逆时针拨动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小时  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4=6</a:t>
            </a:r>
          </a:p>
        </p:txBody>
      </p:sp>
      <p:sp>
        <p:nvSpPr>
          <p:cNvPr id="26629" name="Text Box 5"/>
          <p:cNvSpPr txBox="1"/>
          <p:nvPr/>
        </p:nvSpPr>
        <p:spPr>
          <a:xfrm>
            <a:off x="250825" y="4508500"/>
            <a:ext cx="8893175" cy="2228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例</a:t>
            </a: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2: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圆周 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360°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200°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＋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200°= 400°=400°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360°=40°</a:t>
            </a:r>
            <a:b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						( mod 360°)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	200°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160°=  40°</a:t>
            </a:r>
          </a:p>
        </p:txBody>
      </p:sp>
      <p:sp>
        <p:nvSpPr>
          <p:cNvPr id="26630" name="Rectangle 7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/>
          <p:nvPr/>
        </p:nvSpPr>
        <p:spPr>
          <a:xfrm>
            <a:off x="250825" y="2997200"/>
            <a:ext cx="83058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补码定义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: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=M+X    (mod M)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</a:p>
        </p:txBody>
      </p:sp>
      <p:sp>
        <p:nvSpPr>
          <p:cNvPr id="27651" name="Text Box 3"/>
          <p:cNvSpPr txBox="1"/>
          <p:nvPr/>
        </p:nvSpPr>
        <p:spPr>
          <a:xfrm>
            <a:off x="468313" y="4797425"/>
            <a:ext cx="7991475" cy="1250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若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X&gt;0 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[X]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=M+X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&gt;M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舍弃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M,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=X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X&lt;0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[X]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=M+X&lt;M,            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=M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|X|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323850" y="1052513"/>
            <a:ext cx="8820150" cy="18018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例</a:t>
            </a:r>
            <a:r>
              <a:rPr lang="en-US" altLang="zh-CN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3: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两位数加减运算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r>
              <a:rPr lang="zh-CN" altLang="en-US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溢出量 </a:t>
            </a:r>
            <a:r>
              <a:rPr lang="en-US" altLang="zh-CN" sz="2800" dirty="0">
                <a:solidFill>
                  <a:srgbClr val="FFCC99"/>
                </a:solidFill>
                <a:latin typeface="Tahoma" panose="020B0604030504040204" pitchFamily="34" charset="0"/>
                <a:ea typeface="华文细黑" pitchFamily="2" charset="-122"/>
              </a:rPr>
              <a:t>100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32+76=108=108-100=8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	32- 24= 8</a:t>
            </a:r>
          </a:p>
        </p:txBody>
      </p:sp>
      <p:sp>
        <p:nvSpPr>
          <p:cNvPr id="27653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323850" y="1125538"/>
            <a:ext cx="8534400" cy="1160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小数（定点纯小数）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±0.X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    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字长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模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M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即为溢出量</a:t>
            </a:r>
            <a:r>
              <a:rPr lang="en-US" altLang="zh-CN" sz="2400" b="1" i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10.000…0   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即</a:t>
            </a:r>
            <a:r>
              <a:rPr lang="zh-CN" altLang="en-US" sz="2800" b="1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模为</a:t>
            </a:r>
            <a:r>
              <a:rPr lang="zh-CN" altLang="en-US" sz="2400" b="1" i="1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400" b="1" i="1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</a:p>
        </p:txBody>
      </p:sp>
      <p:sp>
        <p:nvSpPr>
          <p:cNvPr id="28675" name="Rectangle 3"/>
          <p:cNvSpPr/>
          <p:nvPr/>
        </p:nvSpPr>
        <p:spPr>
          <a:xfrm>
            <a:off x="323850" y="2316163"/>
            <a:ext cx="8351838" cy="4032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[X]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补码＝</a:t>
            </a:r>
            <a:r>
              <a:rPr lang="en-US" altLang="zh-CN" dirty="0">
                <a:solidFill>
                  <a:srgbClr val="FFFF66"/>
                </a:solidFill>
                <a:ea typeface="黑体" panose="02010609060101010101" pitchFamily="2" charset="-122"/>
              </a:rPr>
              <a:t>Xs. X1X2…Xn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	      =   X		     </a:t>
            </a:r>
            <a:r>
              <a:rPr lang="en-US" altLang="zh-CN" b="1" dirty="0">
                <a:solidFill>
                  <a:srgbClr val="00CCFF"/>
                </a:solidFill>
                <a:ea typeface="黑体" panose="02010609060101010101" pitchFamily="2" charset="-122"/>
              </a:rPr>
              <a:t>0≤X</a:t>
            </a:r>
            <a:r>
              <a:rPr lang="zh-CN" altLang="en-US" b="1" dirty="0">
                <a:solidFill>
                  <a:srgbClr val="00CCFF"/>
                </a:solidFill>
                <a:ea typeface="黑体" panose="02010609060101010101" pitchFamily="2" charset="-122"/>
              </a:rPr>
              <a:t>＜</a:t>
            </a:r>
            <a:r>
              <a:rPr lang="en-US" altLang="zh-CN" b="1" dirty="0">
                <a:solidFill>
                  <a:srgbClr val="00CCFF"/>
                </a:solidFill>
                <a:ea typeface="黑体" panose="02010609060101010101" pitchFamily="2" charset="-122"/>
              </a:rPr>
              <a:t>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		  2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X =2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|X|     </a:t>
            </a:r>
            <a:r>
              <a:rPr lang="en-US" altLang="zh-CN" b="1" dirty="0">
                <a:solidFill>
                  <a:srgbClr val="00CCFF"/>
                </a:solidFill>
                <a:ea typeface="黑体" panose="02010609060101010101" pitchFamily="2" charset="-122"/>
              </a:rPr>
              <a:t>-1≤X≤0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e.g.  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X1=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        [X1]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=0.1011000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        X2=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         [X2]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=10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|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0.1011|</a:t>
            </a:r>
            <a:b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				    =10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0.1011=1.0101000</a:t>
            </a:r>
            <a:endParaRPr lang="en-US" altLang="zh-CN" sz="2400" b="1" i="1" dirty="0">
              <a:solidFill>
                <a:srgbClr val="FFCC99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28676" name="AutoShape 4"/>
          <p:cNvSpPr/>
          <p:nvPr/>
        </p:nvSpPr>
        <p:spPr>
          <a:xfrm>
            <a:off x="2051050" y="3213100"/>
            <a:ext cx="360363" cy="936625"/>
          </a:xfrm>
          <a:prstGeom prst="leftBrace">
            <a:avLst>
              <a:gd name="adj1" fmla="val 21659"/>
              <a:gd name="adj2" fmla="val 52032"/>
            </a:avLst>
          </a:prstGeom>
          <a:noFill/>
          <a:ln w="9525" cap="flat" cmpd="sng">
            <a:solidFill>
              <a:srgbClr val="FFFF66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8677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0" y="981075"/>
            <a:ext cx="9525000" cy="3586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整数（纯整数）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±X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    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字长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模为</a:t>
            </a: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100</a:t>
            </a:r>
            <a:r>
              <a:rPr lang="en-US" altLang="zh-CN" sz="2800" b="1" dirty="0">
                <a:solidFill>
                  <a:schemeClr val="bg1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00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,   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即为  </a:t>
            </a: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mod  2</a:t>
            </a:r>
            <a:r>
              <a:rPr lang="en-US" altLang="zh-CN" sz="2800" b="1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br>
              <a:rPr lang="en-US" altLang="zh-CN" sz="2800" b="1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b="1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/>
            </a:r>
            <a:br>
              <a:rPr lang="en-US" altLang="zh-CN" sz="2800" b="1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 </a:t>
            </a:r>
            <a:r>
              <a:rPr lang="en-US" altLang="zh-CN" sz="24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/>
            </a:r>
            <a:b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补码＝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Xs 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n-2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=   X		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0≤X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＜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           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+X =2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|X|    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				</a:t>
            </a:r>
            <a:r>
              <a:rPr lang="zh-CN" altLang="en-US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n 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≤</a:t>
            </a:r>
            <a:r>
              <a:rPr lang="en-US" altLang="zh-CN" sz="2800" b="1" baseline="30000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b="1" dirty="0">
                <a:solidFill>
                  <a:srgbClr val="00CCFF"/>
                </a:solidFill>
                <a:latin typeface="Tahoma" panose="020B0604030504040204" pitchFamily="34" charset="0"/>
                <a:ea typeface="华文细黑" pitchFamily="2" charset="-122"/>
              </a:rPr>
              <a:t>X≤0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endParaRPr lang="en-US" altLang="zh-CN" sz="2800" b="1" i="1" u="sng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29699" name="AutoShape 3"/>
          <p:cNvSpPr/>
          <p:nvPr/>
        </p:nvSpPr>
        <p:spPr>
          <a:xfrm rot="-5400000">
            <a:off x="2178050" y="17176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9700" name="AutoShape 4"/>
          <p:cNvSpPr/>
          <p:nvPr/>
        </p:nvSpPr>
        <p:spPr>
          <a:xfrm>
            <a:off x="4716463" y="2997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323850" y="4652963"/>
            <a:ext cx="882015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e.g.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X1=1011        [X1]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=00001011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         X2=-1011      [X2]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7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(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1011)</a:t>
            </a:r>
            <a:b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			=10000000</a:t>
            </a: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1011=11110101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        </a:t>
            </a:r>
            <a:endParaRPr lang="en-US" altLang="zh-CN" b="1" i="1" u="sng" dirty="0">
              <a:solidFill>
                <a:srgbClr val="FFFF66"/>
              </a:solidFill>
              <a:ea typeface="黑体" panose="02010609060101010101" pitchFamily="2" charset="-122"/>
            </a:endParaRPr>
          </a:p>
        </p:txBody>
      </p:sp>
      <p:sp>
        <p:nvSpPr>
          <p:cNvPr id="29702" name="Rectangle 7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/>
        </p:nvSpPr>
        <p:spPr>
          <a:xfrm>
            <a:off x="250825" y="22764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3.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真值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的补码表示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：只有一种表示形式</a:t>
            </a:r>
          </a:p>
        </p:txBody>
      </p:sp>
      <p:sp>
        <p:nvSpPr>
          <p:cNvPr id="30723" name="Text Box 3"/>
          <p:cNvSpPr txBox="1"/>
          <p:nvPr/>
        </p:nvSpPr>
        <p:spPr>
          <a:xfrm>
            <a:off x="539750" y="2997200"/>
            <a:ext cx="8928100" cy="3175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整数：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[+0]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=000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[-0]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=1000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－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= 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 (mod 2</a:t>
            </a:r>
            <a:r>
              <a:rPr lang="en-US" altLang="zh-CN" sz="2800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    </a:t>
            </a:r>
            <a:r>
              <a:rPr lang="en-US" altLang="zh-CN" sz="24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</a:t>
            </a:r>
            <a:r>
              <a:rPr lang="en-US" altLang="zh-CN" sz="24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</a:t>
            </a:r>
            <a:r>
              <a:rPr lang="en-US" altLang="zh-CN" sz="24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=0.00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        [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=0.00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∵0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只有一种表示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, ∴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补码比原码多表示一个数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</a:p>
        </p:txBody>
      </p:sp>
      <p:sp>
        <p:nvSpPr>
          <p:cNvPr id="30724" name="AutoShape 4"/>
          <p:cNvSpPr/>
          <p:nvPr/>
        </p:nvSpPr>
        <p:spPr>
          <a:xfrm rot="-5400000">
            <a:off x="4565650" y="3794125"/>
            <a:ext cx="228600" cy="792163"/>
          </a:xfrm>
          <a:prstGeom prst="leftBrace">
            <a:avLst>
              <a:gd name="adj1" fmla="val 28877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725" name="AutoShape 5"/>
          <p:cNvSpPr/>
          <p:nvPr/>
        </p:nvSpPr>
        <p:spPr>
          <a:xfrm rot="-5400000">
            <a:off x="5991225" y="3810000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726" name="AutoShape 6"/>
          <p:cNvSpPr/>
          <p:nvPr/>
        </p:nvSpPr>
        <p:spPr>
          <a:xfrm rot="-5400000">
            <a:off x="2981325" y="3722688"/>
            <a:ext cx="228600" cy="936625"/>
          </a:xfrm>
          <a:prstGeom prst="leftBrace">
            <a:avLst>
              <a:gd name="adj1" fmla="val 34143"/>
              <a:gd name="adj2" fmla="val 50000"/>
            </a:avLst>
          </a:prstGeom>
          <a:noFill/>
          <a:ln w="28575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323850" y="1052513"/>
            <a:ext cx="7932738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补码中</a:t>
            </a:r>
            <a:r>
              <a:rPr lang="en-US" altLang="zh-CN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, </a:t>
            </a:r>
            <a:r>
              <a:rPr lang="zh-CN" altLang="en-US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符号位</a:t>
            </a:r>
            <a:r>
              <a:rPr lang="en-US" altLang="zh-CN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0</a:t>
            </a:r>
            <a:r>
              <a:rPr lang="zh-CN" altLang="en-US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正</a:t>
            </a:r>
            <a:r>
              <a:rPr lang="en-US" altLang="zh-CN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负是通过模运算得到的</a:t>
            </a:r>
            <a:r>
              <a:rPr lang="en-US" altLang="zh-CN" b="1" i="1" u="sng" dirty="0">
                <a:solidFill>
                  <a:srgbClr val="FFFF66"/>
                </a:solidFill>
                <a:ea typeface="黑体" panose="02010609060101010101" pitchFamily="2" charset="-122"/>
              </a:rPr>
              <a:t>, </a:t>
            </a:r>
            <a:br>
              <a:rPr lang="en-US" altLang="zh-CN" b="1" i="1" u="sng" dirty="0">
                <a:solidFill>
                  <a:srgbClr val="FFFF66"/>
                </a:solidFill>
                <a:ea typeface="黑体" panose="02010609060101010101" pitchFamily="2" charset="-122"/>
              </a:rPr>
            </a:br>
            <a:r>
              <a:rPr lang="en-US" altLang="zh-CN" b="1" i="1" dirty="0">
                <a:solidFill>
                  <a:srgbClr val="FFFF66"/>
                </a:solidFill>
                <a:ea typeface="黑体" panose="02010609060101010101" pitchFamily="2" charset="-122"/>
              </a:rPr>
              <a:t>∴</a:t>
            </a:r>
            <a:r>
              <a:rPr lang="zh-CN" altLang="en-US" b="1" i="1" u="sng" dirty="0">
                <a:solidFill>
                  <a:schemeClr val="bg1"/>
                </a:solidFill>
                <a:ea typeface="黑体" panose="02010609060101010101" pitchFamily="2" charset="-122"/>
              </a:rPr>
              <a:t>符号位也是数值的一部分</a:t>
            </a:r>
          </a:p>
        </p:txBody>
      </p:sp>
      <p:sp>
        <p:nvSpPr>
          <p:cNvPr id="30728" name="Rectangle 9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/>
          <p:nvPr/>
        </p:nvSpPr>
        <p:spPr>
          <a:xfrm>
            <a:off x="0" y="981075"/>
            <a:ext cx="9144000" cy="1798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2.1.1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数值型数据的表示和转换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1.  </a:t>
            </a:r>
            <a:r>
              <a:rPr lang="zh-CN" altLang="en-US" dirty="0">
                <a:solidFill>
                  <a:srgbClr val="FFFF66"/>
                </a:solidFill>
                <a:ea typeface="华文细黑" pitchFamily="2" charset="-122"/>
              </a:rPr>
              <a:t>数制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基本概念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:</a:t>
            </a:r>
            <a:r>
              <a:rPr lang="zh-CN" altLang="en-US" b="1" dirty="0">
                <a:solidFill>
                  <a:srgbClr val="FF7C80"/>
                </a:solidFill>
                <a:latin typeface="Tahoma" panose="020B0604030504040204" pitchFamily="34" charset="0"/>
                <a:ea typeface="华文细黑" pitchFamily="2" charset="-122"/>
              </a:rPr>
              <a:t>基数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——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“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逢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进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”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，基数就是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   </a:t>
            </a:r>
            <a:r>
              <a:rPr lang="zh-CN" altLang="en-US" b="1" dirty="0">
                <a:solidFill>
                  <a:srgbClr val="FF7C80"/>
                </a:solidFill>
                <a:latin typeface="Tahoma" panose="020B0604030504040204" pitchFamily="34" charset="0"/>
                <a:ea typeface="华文细黑" pitchFamily="2" charset="-122"/>
              </a:rPr>
              <a:t>权 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——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位权、权位 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0" y="2997200"/>
          <a:ext cx="92376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4" imgW="5232400" imgH="241300" progId="Equation.3">
                  <p:embed/>
                </p:oleObj>
              </mc:Choice>
              <mc:Fallback>
                <p:oleObj r:id="rId4" imgW="52324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2997200"/>
                        <a:ext cx="9237663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/>
          <p:nvPr/>
        </p:nvSpPr>
        <p:spPr>
          <a:xfrm>
            <a:off x="0" y="3644900"/>
            <a:ext cx="8077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进制数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N</a:t>
            </a:r>
          </a:p>
        </p:txBody>
      </p:sp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423863" y="4359275"/>
          <a:ext cx="7951787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6" imgW="4927600" imgH="1612900" progId="Equation.3">
                  <p:embed/>
                </p:oleObj>
              </mc:Choice>
              <mc:Fallback>
                <p:oleObj r:id="rId6" imgW="4927600" imgH="1612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3863" y="4359275"/>
                        <a:ext cx="7951787" cy="248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0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/>
          <p:nvPr/>
        </p:nvSpPr>
        <p:spPr>
          <a:xfrm>
            <a:off x="395288" y="1125538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4.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位字长</a:t>
            </a:r>
            <a:r>
              <a:rPr lang="en-US" altLang="zh-CN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补码的表示范围</a:t>
            </a:r>
          </a:p>
        </p:txBody>
      </p:sp>
      <p:sp>
        <p:nvSpPr>
          <p:cNvPr id="31747" name="Text Box 3"/>
          <p:cNvSpPr txBox="1"/>
          <p:nvPr/>
        </p:nvSpPr>
        <p:spPr>
          <a:xfrm>
            <a:off x="468313" y="1916113"/>
            <a:ext cx="7696200" cy="2774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整数</a:t>
            </a:r>
            <a:r>
              <a:rPr lang="en-US" altLang="zh-CN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: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1000 0000   ~   0111 1111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         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n    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≤  x  ≤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(2</a:t>
            </a:r>
            <a:r>
              <a:rPr lang="en-US" altLang="zh-CN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1)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小数</a:t>
            </a:r>
            <a:r>
              <a:rPr lang="en-US" altLang="zh-CN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: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1.000 0000  ~  0.111 1111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      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   ≤   x  ≤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＋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(1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－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baseline="30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-n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)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</a:p>
        </p:txBody>
      </p:sp>
      <p:sp>
        <p:nvSpPr>
          <p:cNvPr id="31748" name="Rectangle 8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/>
          <p:nvPr/>
        </p:nvSpPr>
        <p:spPr>
          <a:xfrm>
            <a:off x="0" y="1462088"/>
            <a:ext cx="9290050" cy="53959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ts val="1800"/>
              </a:spcBef>
            </a:pP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负数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:</a:t>
            </a:r>
            <a:b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</a:b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     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方法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1: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除符号位外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每位变反并在最低位加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</a:t>
            </a:r>
            <a:b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		————“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变反加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1”</a:t>
            </a:r>
          </a:p>
          <a:p>
            <a:pPr marL="0" lvl="0" indent="0" eaLnBrk="1" hangingPunct="1">
              <a:spcBef>
                <a:spcPts val="1800"/>
              </a:spcBef>
              <a:buNone/>
            </a:pPr>
            <a:r>
              <a:rPr lang="en-US" altLang="zh-CN" sz="4000" b="1" dirty="0">
                <a:solidFill>
                  <a:srgbClr val="FFFF66"/>
                </a:solidFill>
                <a:ea typeface="黑体" panose="02010609060101010101" pitchFamily="2" charset="-122"/>
              </a:rPr>
              <a:t>[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X</a:t>
            </a:r>
            <a:r>
              <a:rPr lang="en-US" altLang="zh-CN" sz="4000" b="1" dirty="0">
                <a:solidFill>
                  <a:srgbClr val="FFFF66"/>
                </a:solidFill>
                <a:ea typeface="黑体" panose="02010609060101010101" pitchFamily="2" charset="-122"/>
              </a:rPr>
              <a:t>]</a:t>
            </a:r>
            <a:r>
              <a:rPr lang="zh-CN" altLang="en-US" b="1" dirty="0">
                <a:solidFill>
                  <a:srgbClr val="FFFF66"/>
                </a:solidFill>
              </a:rPr>
              <a:t>补</a:t>
            </a:r>
            <a:r>
              <a:rPr lang="en-US" altLang="zh-CN" sz="4000" b="1" dirty="0">
                <a:solidFill>
                  <a:srgbClr val="FFFF66"/>
                </a:solidFill>
                <a:ea typeface="黑体" panose="02010609060101010101" pitchFamily="2" charset="-122"/>
              </a:rPr>
              <a:t>= 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+1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|X|= </a:t>
            </a:r>
            <a:r>
              <a:rPr lang="en-US" altLang="zh-CN" b="1" dirty="0">
                <a:solidFill>
                  <a:srgbClr val="FF66CC"/>
                </a:solidFill>
                <a:ea typeface="黑体" panose="0201060906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66CC"/>
                </a:solidFill>
                <a:ea typeface="黑体" panose="02010609060101010101" pitchFamily="2" charset="-122"/>
              </a:rPr>
              <a:t>n+1</a:t>
            </a:r>
            <a:r>
              <a:rPr lang="zh-CN" altLang="en-US" b="1" dirty="0">
                <a:solidFill>
                  <a:srgbClr val="FF66CC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66CC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66CC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66CC"/>
                </a:solidFill>
                <a:ea typeface="黑体" panose="02010609060101010101" pitchFamily="2" charset="-122"/>
              </a:rPr>
              <a:t>|X|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+1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（</a:t>
            </a:r>
            <a:r>
              <a:rPr lang="zh-CN" altLang="zh-CN" b="1" dirty="0">
                <a:solidFill>
                  <a:srgbClr val="FF66CC"/>
                </a:solidFill>
                <a:ea typeface="黑体" panose="02010609060101010101" pitchFamily="2" charset="-122"/>
              </a:rPr>
              <a:t>反码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）</a:t>
            </a:r>
            <a:endParaRPr lang="zh-CN" altLang="en-US" sz="4000" b="1" dirty="0">
              <a:solidFill>
                <a:srgbClr val="FFFF66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华文细黑" pitchFamily="2" charset="-122"/>
              </a:rPr>
              <a:t>例</a:t>
            </a:r>
            <a:r>
              <a:rPr lang="en-US" altLang="zh-CN" b="1" dirty="0">
                <a:solidFill>
                  <a:srgbClr val="FFCC99"/>
                </a:solidFill>
                <a:ea typeface="华文细黑" pitchFamily="2" charset="-122"/>
              </a:rPr>
              <a:t>: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rgbClr val="FFCC99"/>
                </a:solidFill>
                <a:ea typeface="华文细黑" pitchFamily="2" charset="-122"/>
              </a:rPr>
              <a:t>n+1=8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M=2</a:t>
            </a:r>
            <a:r>
              <a:rPr lang="en-US" altLang="zh-CN" b="1" baseline="30000" dirty="0">
                <a:solidFill>
                  <a:srgbClr val="FFFF66"/>
                </a:solidFill>
                <a:ea typeface="华文细黑" pitchFamily="2" charset="-122"/>
              </a:rPr>
              <a:t>8              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X=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110</a:t>
            </a:r>
            <a:endParaRPr lang="en-US" altLang="zh-CN" b="1" dirty="0">
              <a:solidFill>
                <a:srgbClr val="FF66CC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ts val="18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[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原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=1000 0110  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变反加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ts val="18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[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=1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111 1001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＋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0000 0001 = 1111 1010	</a:t>
            </a:r>
          </a:p>
          <a:p>
            <a:pPr marL="0" lvl="0" indent="0" eaLnBrk="1" hangingPunct="1">
              <a:spcBef>
                <a:spcPts val="1800"/>
              </a:spcBef>
              <a:buNone/>
            </a:pPr>
            <a:r>
              <a:rPr lang="zh-CN" altLang="en-US" sz="2800" b="1" i="1" dirty="0">
                <a:solidFill>
                  <a:srgbClr val="FFFF66"/>
                </a:solidFill>
                <a:ea typeface="华文细黑" pitchFamily="2" charset="-122"/>
              </a:rPr>
              <a:t>根据定义验证：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[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=1 0000 0000 – 110 =1111 1010</a:t>
            </a:r>
          </a:p>
        </p:txBody>
      </p:sp>
      <p:sp>
        <p:nvSpPr>
          <p:cNvPr id="32771" name="Rectangle 6"/>
          <p:cNvSpPr/>
          <p:nvPr/>
        </p:nvSpPr>
        <p:spPr>
          <a:xfrm>
            <a:off x="15875" y="887413"/>
            <a:ext cx="43846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正数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:   [X]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原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=[X]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=X</a:t>
            </a:r>
          </a:p>
        </p:txBody>
      </p:sp>
      <p:grpSp>
        <p:nvGrpSpPr>
          <p:cNvPr id="32772" name="组合 4"/>
          <p:cNvGrpSpPr/>
          <p:nvPr/>
        </p:nvGrpSpPr>
        <p:grpSpPr>
          <a:xfrm>
            <a:off x="107950" y="188913"/>
            <a:ext cx="8305800" cy="579437"/>
            <a:chOff x="468313" y="4868863"/>
            <a:chExt cx="8305800" cy="579437"/>
          </a:xfrm>
        </p:grpSpPr>
        <p:sp>
          <p:nvSpPr>
            <p:cNvPr id="32773" name="Text Box 4"/>
            <p:cNvSpPr txBox="1"/>
            <p:nvPr/>
          </p:nvSpPr>
          <p:spPr>
            <a:xfrm>
              <a:off x="468313" y="4868863"/>
              <a:ext cx="8305800" cy="57943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CCCC"/>
                  </a:solidFill>
                  <a:ea typeface="华文细黑" pitchFamily="2" charset="-122"/>
                </a:rPr>
                <a:t>5.</a:t>
              </a:r>
              <a:r>
                <a:rPr lang="en-US" altLang="zh-CN" sz="2400" b="1" dirty="0">
                  <a:solidFill>
                    <a:srgbClr val="FFCCCC"/>
                  </a:solidFill>
                  <a:latin typeface="Tahoma" panose="020B0604030504040204" pitchFamily="34" charset="0"/>
                  <a:ea typeface="华文细黑" pitchFamily="2" charset="-122"/>
                </a:rPr>
                <a:t> </a:t>
              </a:r>
              <a:r>
                <a:rPr lang="zh-CN" altLang="en-US" b="1" dirty="0">
                  <a:solidFill>
                    <a:srgbClr val="FFCCCC"/>
                  </a:solidFill>
                  <a:latin typeface="Tahoma" panose="020B0604030504040204" pitchFamily="34" charset="0"/>
                  <a:ea typeface="华文细黑" pitchFamily="2" charset="-122"/>
                </a:rPr>
                <a:t>真值</a:t>
              </a:r>
              <a:r>
                <a:rPr lang="en-US" altLang="zh-CN" b="1" dirty="0">
                  <a:solidFill>
                    <a:srgbClr val="FFCCCC"/>
                  </a:solidFill>
                  <a:latin typeface="Tahoma" panose="020B0604030504040204" pitchFamily="34" charset="0"/>
                  <a:ea typeface="华文细黑" pitchFamily="2" charset="-122"/>
                </a:rPr>
                <a:t>,</a:t>
              </a:r>
              <a:r>
                <a:rPr lang="zh-CN" altLang="en-US" b="1" dirty="0">
                  <a:solidFill>
                    <a:srgbClr val="FFCCCC"/>
                  </a:solidFill>
                  <a:latin typeface="Tahoma" panose="020B0604030504040204" pitchFamily="34" charset="0"/>
                  <a:ea typeface="华文细黑" pitchFamily="2" charset="-122"/>
                </a:rPr>
                <a:t>原码          补码</a:t>
              </a:r>
            </a:p>
          </p:txBody>
        </p:sp>
        <p:sp>
          <p:nvSpPr>
            <p:cNvPr id="32774" name="AutoShape 5"/>
            <p:cNvSpPr/>
            <p:nvPr/>
          </p:nvSpPr>
          <p:spPr>
            <a:xfrm>
              <a:off x="2916238" y="5084763"/>
              <a:ext cx="762000" cy="228600"/>
            </a:xfrm>
            <a:prstGeom prst="leftRightArrow">
              <a:avLst>
                <a:gd name="adj1" fmla="val 50000"/>
                <a:gd name="adj2" fmla="val 66666"/>
              </a:avLst>
            </a:prstGeom>
            <a:solidFill>
              <a:srgbClr val="FFCC99"/>
            </a:solidFill>
            <a:ln w="12700" cap="sq" cmpd="sng">
              <a:solidFill>
                <a:srgbClr val="FFCC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sz="4000" i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/>
          <p:nvPr/>
        </p:nvSpPr>
        <p:spPr>
          <a:xfrm>
            <a:off x="323850" y="1125538"/>
            <a:ext cx="8820150" cy="4473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方法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2: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b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符号位不变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尾数部分从最低位开始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找到第一个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1,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这一位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和其右部的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0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保持不变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其余变反   					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手算简单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	 [X]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原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=1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000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01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/>
            </a:r>
            <a:b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 [X]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=1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111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10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b="1" baseline="30000" dirty="0">
              <a:solidFill>
                <a:srgbClr val="FFFF66"/>
              </a:solidFill>
              <a:ea typeface="华文细黑" pitchFamily="2" charset="-122"/>
            </a:endParaRPr>
          </a:p>
        </p:txBody>
      </p:sp>
      <p:sp>
        <p:nvSpPr>
          <p:cNvPr id="33795" name="Line 3"/>
          <p:cNvSpPr/>
          <p:nvPr/>
        </p:nvSpPr>
        <p:spPr>
          <a:xfrm flipH="1">
            <a:off x="2916238" y="3789363"/>
            <a:ext cx="0" cy="898525"/>
          </a:xfrm>
          <a:prstGeom prst="line">
            <a:avLst/>
          </a:prstGeom>
          <a:ln w="38100" cap="sq" cmpd="sng">
            <a:solidFill>
              <a:srgbClr val="FFFF66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33796" name="Line 4"/>
          <p:cNvSpPr/>
          <p:nvPr/>
        </p:nvSpPr>
        <p:spPr>
          <a:xfrm>
            <a:off x="4067175" y="3789363"/>
            <a:ext cx="0" cy="863600"/>
          </a:xfrm>
          <a:prstGeom prst="line">
            <a:avLst/>
          </a:prstGeom>
          <a:ln w="38100" cap="sq" cmpd="sng">
            <a:solidFill>
              <a:srgbClr val="FFFF66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33797" name="Line 5"/>
          <p:cNvSpPr/>
          <p:nvPr/>
        </p:nvSpPr>
        <p:spPr>
          <a:xfrm>
            <a:off x="3059113" y="4221163"/>
            <a:ext cx="865187" cy="0"/>
          </a:xfrm>
          <a:prstGeom prst="line">
            <a:avLst/>
          </a:prstGeom>
          <a:ln w="57150" cap="rnd" cmpd="sng">
            <a:solidFill>
              <a:srgbClr val="FFFF66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3798" name="Rectangle 7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>
          <a:xfrm>
            <a:off x="323850" y="1125538"/>
            <a:ext cx="5010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6. 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补码性质：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位字长     </a:t>
            </a:r>
          </a:p>
        </p:txBody>
      </p:sp>
      <p:sp>
        <p:nvSpPr>
          <p:cNvPr id="34819" name="Text Box 3"/>
          <p:cNvSpPr txBox="1"/>
          <p:nvPr/>
        </p:nvSpPr>
        <p:spPr>
          <a:xfrm>
            <a:off x="323850" y="1989138"/>
            <a:ext cx="8820150" cy="417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符号是数值的一部分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符号位可直接参与运算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在补码中只有一种表示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符合习惯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位字长补码表示范围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:</a:t>
            </a:r>
            <a:b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比原码多表示一个负数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根据映射关系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负数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X	  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正数域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减法可以转换为</a:t>
            </a:r>
            <a:r>
              <a:rPr lang="zh-CN" altLang="en-US" sz="4000" b="1" dirty="0">
                <a:solidFill>
                  <a:srgbClr val="FFCCCC"/>
                </a:solidFill>
                <a:ea typeface="华文细黑" pitchFamily="2" charset="-122"/>
              </a:rPr>
              <a:t>加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法</a:t>
            </a:r>
          </a:p>
        </p:txBody>
      </p:sp>
      <p:sp>
        <p:nvSpPr>
          <p:cNvPr id="34820" name="Line 4"/>
          <p:cNvSpPr/>
          <p:nvPr/>
        </p:nvSpPr>
        <p:spPr>
          <a:xfrm>
            <a:off x="4716463" y="5013325"/>
            <a:ext cx="609600" cy="0"/>
          </a:xfrm>
          <a:prstGeom prst="line">
            <a:avLst/>
          </a:prstGeom>
          <a:ln w="19050" cap="sq" cmpd="sng">
            <a:solidFill>
              <a:srgbClr val="FFFF66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34821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5844" name="Text Box 2"/>
          <p:cNvSpPr txBox="1"/>
          <p:nvPr/>
        </p:nvSpPr>
        <p:spPr>
          <a:xfrm>
            <a:off x="57150" y="908050"/>
            <a:ext cx="9086850" cy="27733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三、反码表示法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       </a:t>
            </a:r>
            <a:r>
              <a:rPr lang="zh-CN" altLang="en-US" sz="2800" b="1" dirty="0">
                <a:solidFill>
                  <a:srgbClr val="FFFF66"/>
                </a:solidFill>
                <a:ea typeface="华文细黑" pitchFamily="2" charset="-122"/>
              </a:rPr>
              <a:t>为了使负数转换为补码方便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,</a:t>
            </a:r>
            <a:r>
              <a:rPr lang="zh-CN" altLang="en-US" sz="2800" b="1" dirty="0">
                <a:solidFill>
                  <a:srgbClr val="FFFF66"/>
                </a:solidFill>
                <a:ea typeface="华文细黑" pitchFamily="2" charset="-122"/>
              </a:rPr>
              <a:t>采用反码</a:t>
            </a:r>
            <a:br>
              <a:rPr lang="zh-CN" altLang="en-US" sz="2800" b="1" dirty="0">
                <a:solidFill>
                  <a:srgbClr val="FFFF66"/>
                </a:solidFill>
                <a:ea typeface="华文细黑" pitchFamily="2" charset="-122"/>
              </a:rPr>
            </a:br>
            <a:r>
              <a:rPr lang="zh-CN" altLang="en-US" b="1" dirty="0">
                <a:solidFill>
                  <a:srgbClr val="66FFFF"/>
                </a:solidFill>
                <a:ea typeface="华文细黑" pitchFamily="2" charset="-122"/>
              </a:rPr>
              <a:t>正数反码就是其本身</a:t>
            </a:r>
            <a:r>
              <a:rPr lang="en-US" altLang="zh-CN" b="1" dirty="0">
                <a:solidFill>
                  <a:srgbClr val="66FFFF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rgbClr val="66FFFF"/>
                </a:solidFill>
                <a:ea typeface="华文细黑" pitchFamily="2" charset="-122"/>
              </a:rPr>
              <a:t>负数反码即把其原码除符号位外</a:t>
            </a:r>
            <a:r>
              <a:rPr lang="en-US" altLang="zh-CN" b="1" dirty="0">
                <a:solidFill>
                  <a:srgbClr val="66FFFF"/>
                </a:solidFill>
                <a:ea typeface="华文细黑" pitchFamily="2" charset="-122"/>
              </a:rPr>
              <a:t>,</a:t>
            </a:r>
            <a:r>
              <a:rPr lang="zh-CN" altLang="en-US" b="1" dirty="0">
                <a:solidFill>
                  <a:srgbClr val="66FFFF"/>
                </a:solidFill>
                <a:ea typeface="华文细黑" pitchFamily="2" charset="-122"/>
              </a:rPr>
              <a:t>每位变反</a:t>
            </a:r>
            <a:br>
              <a:rPr lang="zh-CN" altLang="en-US" b="1" dirty="0">
                <a:solidFill>
                  <a:srgbClr val="66FFFF"/>
                </a:solidFill>
                <a:ea typeface="华文细黑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反码与补码区别：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 少在末尾加“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1” 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(</a:t>
            </a:r>
            <a:r>
              <a:rPr lang="zh-CN" altLang="en-US" sz="2800" b="1" dirty="0">
                <a:solidFill>
                  <a:srgbClr val="FFFF66"/>
                </a:solidFill>
                <a:ea typeface="华文细黑" pitchFamily="2" charset="-122"/>
              </a:rPr>
              <a:t>整数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:1, </a:t>
            </a:r>
            <a:r>
              <a:rPr lang="zh-CN" altLang="en-US" sz="2800" b="1" dirty="0">
                <a:solidFill>
                  <a:srgbClr val="FFFF66"/>
                </a:solidFill>
                <a:ea typeface="华文细黑" pitchFamily="2" charset="-122"/>
              </a:rPr>
              <a:t>小数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:2</a:t>
            </a:r>
            <a:r>
              <a:rPr lang="en-US" altLang="zh-CN" sz="2800" b="1" baseline="30000" dirty="0">
                <a:solidFill>
                  <a:srgbClr val="FFFF66"/>
                </a:solidFill>
                <a:ea typeface="华文细黑" pitchFamily="2" charset="-122"/>
              </a:rPr>
              <a:t>-n</a:t>
            </a:r>
            <a:r>
              <a:rPr lang="en-US" altLang="zh-CN" sz="2800" b="1" dirty="0">
                <a:solidFill>
                  <a:srgbClr val="FFFF66"/>
                </a:solidFill>
                <a:ea typeface="华文细黑" pitchFamily="2" charset="-122"/>
              </a:rPr>
              <a:t>)</a:t>
            </a:r>
          </a:p>
        </p:txBody>
      </p:sp>
      <p:sp>
        <p:nvSpPr>
          <p:cNvPr id="35845" name="Text Box 3"/>
          <p:cNvSpPr txBox="1"/>
          <p:nvPr/>
        </p:nvSpPr>
        <p:spPr>
          <a:xfrm>
            <a:off x="0" y="3860800"/>
            <a:ext cx="8763000" cy="2774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CC"/>
                </a:solidFill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整数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: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  [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]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反码＝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s 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X</a:t>
            </a:r>
            <a:r>
              <a:rPr lang="en-US" altLang="zh-CN" baseline="-25000" dirty="0">
                <a:solidFill>
                  <a:srgbClr val="FFFF66"/>
                </a:solidFill>
                <a:ea typeface="华文细黑" pitchFamily="2" charset="-122"/>
              </a:rPr>
              <a:t>n-1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X</a:t>
            </a:r>
            <a:r>
              <a:rPr lang="en-US" altLang="zh-CN" baseline="-25000" dirty="0">
                <a:solidFill>
                  <a:srgbClr val="FFFF66"/>
                </a:solidFill>
                <a:ea typeface="华文细黑" pitchFamily="2" charset="-122"/>
              </a:rPr>
              <a:t>n-2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…X</a:t>
            </a:r>
            <a:r>
              <a:rPr lang="en-US" altLang="zh-CN" baseline="-25000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          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＝   </a:t>
            </a: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X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	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0≤X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＜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</a:t>
            </a:r>
            <a:r>
              <a:rPr lang="en-US" altLang="zh-CN" b="1" baseline="30000" dirty="0">
                <a:solidFill>
                  <a:srgbClr val="FFCCCC"/>
                </a:solidFill>
                <a:ea typeface="华文细黑" pitchFamily="2" charset="-122"/>
              </a:rPr>
              <a:t>n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	        2</a:t>
            </a:r>
            <a:r>
              <a:rPr lang="en-US" altLang="zh-CN" b="1" baseline="30000" dirty="0">
                <a:solidFill>
                  <a:srgbClr val="FFFF66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|X|         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</a:t>
            </a:r>
            <a:r>
              <a:rPr lang="en-US" altLang="zh-CN" b="1" baseline="30000" dirty="0">
                <a:solidFill>
                  <a:srgbClr val="FFCCCC"/>
                </a:solidFill>
                <a:ea typeface="华文细黑" pitchFamily="2" charset="-122"/>
              </a:rPr>
              <a:t>n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＜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X≤0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</a:t>
            </a:r>
            <a:endParaRPr lang="en-US" altLang="zh-CN" dirty="0">
              <a:solidFill>
                <a:srgbClr val="FFFF66"/>
              </a:solidFill>
              <a:ea typeface="华文细黑" pitchFamily="2" charset="-122"/>
            </a:endParaRPr>
          </a:p>
        </p:txBody>
      </p:sp>
      <p:sp>
        <p:nvSpPr>
          <p:cNvPr id="35846" name="AutoShape 4"/>
          <p:cNvSpPr/>
          <p:nvPr/>
        </p:nvSpPr>
        <p:spPr>
          <a:xfrm>
            <a:off x="2411413" y="5589588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381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5847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6868" name="Text Box 2"/>
          <p:cNvSpPr txBox="1"/>
          <p:nvPr/>
        </p:nvSpPr>
        <p:spPr>
          <a:xfrm>
            <a:off x="323850" y="2852738"/>
            <a:ext cx="8820150" cy="3784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</a:rPr>
              <a:t>小数（定点纯小数）</a:t>
            </a:r>
            <a:r>
              <a:rPr lang="en-US" altLang="zh-CN" b="1" dirty="0">
                <a:solidFill>
                  <a:srgbClr val="FFFF66"/>
                </a:solidFill>
              </a:rPr>
              <a:t>±0.X</a:t>
            </a:r>
            <a:r>
              <a:rPr lang="en-US" altLang="zh-CN" b="1" baseline="-25000" dirty="0">
                <a:solidFill>
                  <a:srgbClr val="FFFF66"/>
                </a:solidFill>
              </a:rPr>
              <a:t>1</a:t>
            </a:r>
            <a:r>
              <a:rPr lang="en-US" altLang="zh-CN" b="1" dirty="0">
                <a:solidFill>
                  <a:srgbClr val="FFFF66"/>
                </a:solidFill>
              </a:rPr>
              <a:t>X</a:t>
            </a:r>
            <a:r>
              <a:rPr lang="en-US" altLang="zh-CN" b="1" baseline="-25000" dirty="0">
                <a:solidFill>
                  <a:srgbClr val="FFFF66"/>
                </a:solidFill>
              </a:rPr>
              <a:t>2</a:t>
            </a:r>
            <a:r>
              <a:rPr lang="en-US" altLang="zh-CN" b="1" dirty="0">
                <a:solidFill>
                  <a:srgbClr val="FFFF66"/>
                </a:solidFill>
              </a:rPr>
              <a:t>…X</a:t>
            </a:r>
            <a:r>
              <a:rPr lang="en-US" altLang="zh-CN" b="1" baseline="-25000" dirty="0">
                <a:solidFill>
                  <a:srgbClr val="FFFF66"/>
                </a:solidFill>
              </a:rPr>
              <a:t>n</a:t>
            </a:r>
            <a:r>
              <a:rPr lang="en-US" altLang="zh-CN" b="1" dirty="0">
                <a:solidFill>
                  <a:srgbClr val="FFFF66"/>
                </a:solidFill>
              </a:rPr>
              <a:t>   </a:t>
            </a:r>
            <a:r>
              <a:rPr lang="zh-CN" altLang="en-US" b="1" dirty="0">
                <a:solidFill>
                  <a:srgbClr val="FFCCCC"/>
                </a:solidFill>
              </a:rPr>
              <a:t>字长</a:t>
            </a:r>
            <a:r>
              <a:rPr lang="en-US" altLang="zh-CN" b="1" dirty="0">
                <a:solidFill>
                  <a:srgbClr val="FFCCCC"/>
                </a:solidFill>
              </a:rPr>
              <a:t>n</a:t>
            </a:r>
            <a:r>
              <a:rPr lang="zh-CN" altLang="en-US" b="1" dirty="0">
                <a:solidFill>
                  <a:srgbClr val="FFCCCC"/>
                </a:solidFill>
              </a:rPr>
              <a:t>＋</a:t>
            </a:r>
            <a:r>
              <a:rPr lang="en-US" altLang="zh-CN" b="1" dirty="0">
                <a:solidFill>
                  <a:srgbClr val="FFCCCC"/>
                </a:solidFill>
              </a:rPr>
              <a:t>1</a:t>
            </a:r>
            <a:r>
              <a:rPr lang="zh-CN" altLang="en-US" b="1" dirty="0">
                <a:solidFill>
                  <a:srgbClr val="FFCCCC"/>
                </a:solidFill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[X]</a:t>
            </a:r>
            <a:r>
              <a:rPr lang="zh-CN" altLang="en-US" b="1" dirty="0">
                <a:solidFill>
                  <a:srgbClr val="FFFF66"/>
                </a:solidFill>
              </a:rPr>
              <a:t>反＝</a:t>
            </a:r>
            <a:r>
              <a:rPr lang="en-US" altLang="zh-CN" b="1" dirty="0">
                <a:solidFill>
                  <a:srgbClr val="FFFF66"/>
                </a:solidFill>
              </a:rPr>
              <a:t>Xs. X</a:t>
            </a:r>
            <a:r>
              <a:rPr lang="en-US" altLang="zh-CN" b="1" baseline="-25000" dirty="0">
                <a:solidFill>
                  <a:srgbClr val="FFFF66"/>
                </a:solidFill>
              </a:rPr>
              <a:t>1</a:t>
            </a:r>
            <a:r>
              <a:rPr lang="en-US" altLang="zh-CN" b="1" dirty="0">
                <a:solidFill>
                  <a:srgbClr val="FFFF66"/>
                </a:solidFill>
              </a:rPr>
              <a:t>X</a:t>
            </a:r>
            <a:r>
              <a:rPr lang="en-US" altLang="zh-CN" b="1" baseline="-25000" dirty="0">
                <a:solidFill>
                  <a:srgbClr val="FFFF66"/>
                </a:solidFill>
              </a:rPr>
              <a:t>2</a:t>
            </a:r>
            <a:r>
              <a:rPr lang="en-US" altLang="zh-CN" b="1" dirty="0">
                <a:solidFill>
                  <a:srgbClr val="FFFF66"/>
                </a:solidFill>
              </a:rPr>
              <a:t>…X</a:t>
            </a:r>
            <a:r>
              <a:rPr lang="en-US" altLang="zh-CN" b="1" baseline="-25000" dirty="0">
                <a:solidFill>
                  <a:srgbClr val="FFFF66"/>
                </a:solidFill>
              </a:rPr>
              <a:t>n</a:t>
            </a:r>
            <a:r>
              <a:rPr lang="en-US" altLang="zh-CN" b="1" dirty="0">
                <a:solidFill>
                  <a:srgbClr val="FFFF66"/>
                </a:solidFill>
              </a:rPr>
              <a:t>=    X		</a:t>
            </a:r>
            <a:r>
              <a:rPr lang="en-US" altLang="zh-CN" b="1" dirty="0">
                <a:solidFill>
                  <a:srgbClr val="00CCFF"/>
                </a:solidFill>
              </a:rPr>
              <a:t>0≤X</a:t>
            </a:r>
            <a:r>
              <a:rPr lang="zh-CN" altLang="en-US" b="1" dirty="0">
                <a:solidFill>
                  <a:srgbClr val="00CCFF"/>
                </a:solidFill>
              </a:rPr>
              <a:t>＜</a:t>
            </a:r>
            <a:r>
              <a:rPr lang="en-US" altLang="zh-CN" b="1" dirty="0">
                <a:solidFill>
                  <a:srgbClr val="00CCFF"/>
                </a:solidFill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				     (2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</a:rPr>
              <a:t>-n</a:t>
            </a:r>
            <a:r>
              <a:rPr lang="en-US" altLang="zh-CN" b="1" dirty="0">
                <a:solidFill>
                  <a:srgbClr val="FFFF66"/>
                </a:solidFill>
              </a:rPr>
              <a:t>)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|X|   </a:t>
            </a:r>
            <a:r>
              <a:rPr lang="zh-CN" altLang="en-US" b="1" dirty="0">
                <a:solidFill>
                  <a:srgbClr val="00CCFF"/>
                </a:solidFill>
              </a:rPr>
              <a:t>－</a:t>
            </a:r>
            <a:r>
              <a:rPr lang="en-US" altLang="zh-CN" b="1" dirty="0">
                <a:solidFill>
                  <a:srgbClr val="00CCFF"/>
                </a:solidFill>
              </a:rPr>
              <a:t>1</a:t>
            </a:r>
            <a:r>
              <a:rPr lang="zh-CN" altLang="en-US" b="1" dirty="0">
                <a:solidFill>
                  <a:srgbClr val="00CCFF"/>
                </a:solidFill>
              </a:rPr>
              <a:t>＜</a:t>
            </a:r>
            <a:r>
              <a:rPr lang="en-US" altLang="zh-CN" b="1" dirty="0">
                <a:solidFill>
                  <a:srgbClr val="00CCFF"/>
                </a:solidFill>
              </a:rPr>
              <a:t>X≤0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 </a:t>
            </a:r>
            <a:r>
              <a:rPr lang="en-US" altLang="zh-CN" sz="2800" b="1" dirty="0">
                <a:solidFill>
                  <a:srgbClr val="FFCC99"/>
                </a:solidFill>
              </a:rPr>
              <a:t>e.g.</a:t>
            </a:r>
            <a:r>
              <a:rPr lang="en-US" altLang="zh-CN" sz="2800" b="1" dirty="0">
                <a:solidFill>
                  <a:srgbClr val="FFFF66"/>
                </a:solidFill>
              </a:rPr>
              <a:t> X1</a:t>
            </a:r>
            <a:r>
              <a:rPr lang="en-US" altLang="zh-CN" sz="2800" b="1" dirty="0">
                <a:solidFill>
                  <a:schemeClr val="bg1"/>
                </a:solidFill>
              </a:rPr>
              <a:t>=+0.1011</a:t>
            </a:r>
            <a:r>
              <a:rPr lang="en-US" altLang="zh-CN" sz="2800" b="1" dirty="0">
                <a:solidFill>
                  <a:srgbClr val="FFFF66"/>
                </a:solidFill>
              </a:rPr>
              <a:t>        [X1]</a:t>
            </a:r>
            <a:r>
              <a:rPr lang="zh-CN" altLang="en-US" sz="2800" b="1" dirty="0">
                <a:solidFill>
                  <a:srgbClr val="FFFF66"/>
                </a:solidFill>
              </a:rPr>
              <a:t>反</a:t>
            </a:r>
            <a:r>
              <a:rPr lang="en-US" altLang="zh-CN" sz="2800" b="1" dirty="0">
                <a:solidFill>
                  <a:srgbClr val="FFFF66"/>
                </a:solidFill>
              </a:rPr>
              <a:t>=</a:t>
            </a:r>
            <a:r>
              <a:rPr lang="en-US" altLang="zh-CN" sz="2800" b="1" dirty="0">
                <a:solidFill>
                  <a:schemeClr val="bg1"/>
                </a:solidFill>
              </a:rPr>
              <a:t>0.1011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         X2</a:t>
            </a:r>
            <a:r>
              <a:rPr lang="en-US" altLang="zh-CN" sz="2800" b="1" dirty="0">
                <a:solidFill>
                  <a:schemeClr val="bg1"/>
                </a:solidFill>
              </a:rPr>
              <a:t>=</a:t>
            </a:r>
            <a:r>
              <a:rPr lang="zh-CN" altLang="en-US" sz="2800" b="1" dirty="0">
                <a:solidFill>
                  <a:schemeClr val="bg1"/>
                </a:solidFill>
              </a:rPr>
              <a:t>－</a:t>
            </a:r>
            <a:r>
              <a:rPr lang="en-US" altLang="zh-CN" sz="2800" b="1" dirty="0">
                <a:solidFill>
                  <a:schemeClr val="bg1"/>
                </a:solidFill>
              </a:rPr>
              <a:t>0.1011</a:t>
            </a:r>
            <a:r>
              <a:rPr lang="en-US" altLang="zh-CN" sz="2800" b="1" dirty="0">
                <a:solidFill>
                  <a:srgbClr val="FFFF66"/>
                </a:solidFill>
              </a:rPr>
              <a:t>         [X2]</a:t>
            </a:r>
            <a:r>
              <a:rPr lang="zh-CN" altLang="en-US" sz="2800" b="1" dirty="0">
                <a:solidFill>
                  <a:srgbClr val="FFFF66"/>
                </a:solidFill>
              </a:rPr>
              <a:t>反</a:t>
            </a:r>
            <a:r>
              <a:rPr lang="en-US" altLang="zh-CN" sz="2800" b="1" dirty="0">
                <a:solidFill>
                  <a:srgbClr val="FFFF66"/>
                </a:solidFill>
              </a:rPr>
              <a:t>=10-0.0001-0.1011</a:t>
            </a:r>
            <a:br>
              <a:rPr lang="en-US" altLang="zh-CN" sz="2800" b="1" dirty="0">
                <a:solidFill>
                  <a:srgbClr val="FFFF66"/>
                </a:solidFill>
              </a:rPr>
            </a:br>
            <a:r>
              <a:rPr lang="en-US" altLang="zh-CN" sz="2800" b="1" dirty="0">
                <a:solidFill>
                  <a:srgbClr val="FFFF66"/>
                </a:solidFill>
              </a:rPr>
              <a:t>        </a:t>
            </a:r>
            <a:r>
              <a:rPr lang="zh-CN" altLang="en-US" sz="2800" b="1" dirty="0">
                <a:solidFill>
                  <a:srgbClr val="FFFF66"/>
                </a:solidFill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</a:rPr>
              <a:t>1.1011</a:t>
            </a:r>
            <a:r>
              <a:rPr lang="zh-CN" altLang="en-US" sz="2800" b="1" dirty="0">
                <a:solidFill>
                  <a:srgbClr val="FFFF66"/>
                </a:solidFill>
              </a:rPr>
              <a:t>）</a:t>
            </a:r>
            <a:r>
              <a:rPr lang="en-US" altLang="zh-CN" sz="2800" b="1" dirty="0">
                <a:solidFill>
                  <a:srgbClr val="FFFF66"/>
                </a:solidFill>
              </a:rPr>
              <a:t>              =1.1111-0.1011=</a:t>
            </a:r>
            <a:r>
              <a:rPr lang="en-US" altLang="zh-CN" sz="2800" b="1" dirty="0">
                <a:solidFill>
                  <a:schemeClr val="bg1"/>
                </a:solidFill>
              </a:rPr>
              <a:t>1.0100</a:t>
            </a:r>
          </a:p>
        </p:txBody>
      </p:sp>
      <p:sp>
        <p:nvSpPr>
          <p:cNvPr id="36869" name="Rectangle 3"/>
          <p:cNvSpPr/>
          <p:nvPr/>
        </p:nvSpPr>
        <p:spPr>
          <a:xfrm>
            <a:off x="395288" y="1052513"/>
            <a:ext cx="8424862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99"/>
                </a:solidFill>
                <a:ea typeface="黑体" panose="02010609060101010101" pitchFamily="2" charset="-122"/>
              </a:rPr>
              <a:t>e.g.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   X1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1011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        [X1]</a:t>
            </a:r>
            <a:r>
              <a:rPr lang="zh-CN" altLang="en-US" sz="2800" dirty="0">
                <a:solidFill>
                  <a:srgbClr val="FFFF66"/>
                </a:solidFill>
              </a:rPr>
              <a:t>反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=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00001011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  X2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1011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           [X2]</a:t>
            </a:r>
            <a:r>
              <a:rPr lang="zh-CN" altLang="en-US" sz="2800" dirty="0">
                <a:solidFill>
                  <a:srgbClr val="FFFF66"/>
                </a:solidFill>
              </a:rPr>
              <a:t>反＝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FFFF66"/>
                </a:solidFill>
                <a:ea typeface="黑体" panose="02010609060101010101" pitchFamily="2" charset="-122"/>
              </a:rPr>
              <a:t>8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1011</a:t>
            </a:r>
            <a:b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</a:b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10001011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                  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11111111</a:t>
            </a:r>
            <a:r>
              <a:rPr lang="zh-CN" altLang="en-US" sz="2800" b="1" dirty="0">
                <a:solidFill>
                  <a:srgbClr val="FFFF66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ea typeface="黑体" panose="02010609060101010101" pitchFamily="2" charset="-122"/>
              </a:rPr>
              <a:t>1011=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11110100</a:t>
            </a:r>
          </a:p>
        </p:txBody>
      </p:sp>
      <p:sp>
        <p:nvSpPr>
          <p:cNvPr id="36870" name="AutoShape 4"/>
          <p:cNvSpPr/>
          <p:nvPr/>
        </p:nvSpPr>
        <p:spPr>
          <a:xfrm>
            <a:off x="4284663" y="3860800"/>
            <a:ext cx="288925" cy="865188"/>
          </a:xfrm>
          <a:prstGeom prst="leftBrace">
            <a:avLst>
              <a:gd name="adj1" fmla="val 24954"/>
              <a:gd name="adj2" fmla="val 52292"/>
            </a:avLst>
          </a:prstGeom>
          <a:noFill/>
          <a:ln w="38100" cap="flat" cmpd="sng">
            <a:solidFill>
              <a:srgbClr val="FFFF66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871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7892" name="Text Box 2"/>
          <p:cNvSpPr txBox="1"/>
          <p:nvPr/>
        </p:nvSpPr>
        <p:spPr>
          <a:xfrm>
            <a:off x="250825" y="9810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2. 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真值</a:t>
            </a:r>
            <a:r>
              <a:rPr lang="en-US" altLang="zh-CN" b="1" dirty="0">
                <a:solidFill>
                  <a:srgbClr val="FFCCCC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CCCC"/>
                </a:solidFill>
                <a:ea typeface="华文细黑" pitchFamily="2" charset="-122"/>
              </a:rPr>
              <a:t>的反码表示：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有正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、负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之分</a:t>
            </a:r>
          </a:p>
        </p:txBody>
      </p:sp>
      <p:sp>
        <p:nvSpPr>
          <p:cNvPr id="37893" name="Text Box 3"/>
          <p:cNvSpPr txBox="1"/>
          <p:nvPr/>
        </p:nvSpPr>
        <p:spPr>
          <a:xfrm>
            <a:off x="323850" y="1773238"/>
            <a:ext cx="882015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整数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[+0]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=000…0      [-0]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=111…1</a:t>
            </a: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小数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[+0]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=0.00…0     [-0]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=1.11…1</a:t>
            </a:r>
          </a:p>
        </p:txBody>
      </p:sp>
      <p:sp>
        <p:nvSpPr>
          <p:cNvPr id="37894" name="Text Box 4"/>
          <p:cNvSpPr txBox="1"/>
          <p:nvPr/>
        </p:nvSpPr>
        <p:spPr>
          <a:xfrm>
            <a:off x="250825" y="3284538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3. </a:t>
            </a:r>
            <a:r>
              <a:rPr lang="zh-CN" altLang="en-US" b="1" dirty="0">
                <a:solidFill>
                  <a:srgbClr val="FFCCCC"/>
                </a:solidFill>
              </a:rPr>
              <a:t>真值</a:t>
            </a:r>
            <a:r>
              <a:rPr lang="en-US" altLang="zh-CN" b="1" dirty="0">
                <a:solidFill>
                  <a:srgbClr val="FFCCCC"/>
                </a:solidFill>
              </a:rPr>
              <a:t>,</a:t>
            </a:r>
            <a:r>
              <a:rPr lang="zh-CN" altLang="en-US" b="1" dirty="0">
                <a:solidFill>
                  <a:srgbClr val="FFCCCC"/>
                </a:solidFill>
              </a:rPr>
              <a:t>原码          反码</a:t>
            </a:r>
          </a:p>
        </p:txBody>
      </p:sp>
      <p:sp>
        <p:nvSpPr>
          <p:cNvPr id="37895" name="AutoShape 5"/>
          <p:cNvSpPr/>
          <p:nvPr/>
        </p:nvSpPr>
        <p:spPr>
          <a:xfrm>
            <a:off x="2555875" y="3429000"/>
            <a:ext cx="863600" cy="2159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CC99"/>
          </a:solidFill>
          <a:ln w="12700" cap="sq" cmpd="sng">
            <a:solidFill>
              <a:srgbClr val="FFCC9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7896" name="Rectangle 6"/>
          <p:cNvSpPr/>
          <p:nvPr/>
        </p:nvSpPr>
        <p:spPr>
          <a:xfrm>
            <a:off x="415925" y="4005263"/>
            <a:ext cx="56975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</a:rPr>
              <a:t> </a:t>
            </a:r>
            <a:r>
              <a:rPr lang="zh-CN" altLang="en-US" b="1" dirty="0">
                <a:solidFill>
                  <a:srgbClr val="66FFCC"/>
                </a:solidFill>
              </a:rPr>
              <a:t>正数</a:t>
            </a:r>
            <a:r>
              <a:rPr lang="en-US" altLang="zh-CN" b="1" dirty="0">
                <a:solidFill>
                  <a:srgbClr val="66FFCC"/>
                </a:solidFill>
              </a:rPr>
              <a:t>:</a:t>
            </a:r>
            <a:r>
              <a:rPr lang="en-US" altLang="zh-CN" b="1" dirty="0">
                <a:solidFill>
                  <a:srgbClr val="FFFF66"/>
                </a:solidFill>
              </a:rPr>
              <a:t>   [X]</a:t>
            </a:r>
            <a:r>
              <a:rPr lang="zh-CN" altLang="en-US" b="1" baseline="-25000" dirty="0">
                <a:solidFill>
                  <a:srgbClr val="FFFF66"/>
                </a:solidFill>
              </a:rPr>
              <a:t>原</a:t>
            </a:r>
            <a:r>
              <a:rPr lang="zh-CN" altLang="en-US" b="1" dirty="0">
                <a:solidFill>
                  <a:srgbClr val="FFFF66"/>
                </a:solidFill>
              </a:rPr>
              <a:t>＝</a:t>
            </a:r>
            <a:r>
              <a:rPr lang="en-US" altLang="zh-CN" b="1" dirty="0">
                <a:solidFill>
                  <a:srgbClr val="FFFF66"/>
                </a:solidFill>
              </a:rPr>
              <a:t>[X]</a:t>
            </a:r>
            <a:r>
              <a:rPr lang="zh-CN" altLang="en-US" b="1" baseline="-25000" dirty="0">
                <a:solidFill>
                  <a:srgbClr val="FFFF66"/>
                </a:solidFill>
              </a:rPr>
              <a:t>补</a:t>
            </a:r>
            <a:r>
              <a:rPr lang="zh-CN" altLang="en-US" b="1" dirty="0">
                <a:solidFill>
                  <a:srgbClr val="FFFF66"/>
                </a:solidFill>
              </a:rPr>
              <a:t>＝</a:t>
            </a:r>
            <a:r>
              <a:rPr lang="en-US" altLang="zh-CN" b="1" dirty="0">
                <a:solidFill>
                  <a:srgbClr val="FFFF66"/>
                </a:solidFill>
              </a:rPr>
              <a:t>[X]</a:t>
            </a:r>
            <a:r>
              <a:rPr lang="zh-CN" altLang="en-US" b="1" baseline="-25000" dirty="0">
                <a:solidFill>
                  <a:srgbClr val="FFFF66"/>
                </a:solidFill>
              </a:rPr>
              <a:t>反</a:t>
            </a:r>
            <a:r>
              <a:rPr lang="zh-CN" altLang="en-US" b="1" dirty="0">
                <a:solidFill>
                  <a:srgbClr val="FFFF66"/>
                </a:solidFill>
              </a:rPr>
              <a:t>＝</a:t>
            </a:r>
            <a:r>
              <a:rPr lang="en-US" altLang="zh-CN" b="1" dirty="0">
                <a:solidFill>
                  <a:srgbClr val="FFFF66"/>
                </a:solidFill>
              </a:rPr>
              <a:t>X</a:t>
            </a:r>
          </a:p>
        </p:txBody>
      </p:sp>
      <p:sp>
        <p:nvSpPr>
          <p:cNvPr id="37897" name="Text Box 7"/>
          <p:cNvSpPr txBox="1"/>
          <p:nvPr/>
        </p:nvSpPr>
        <p:spPr>
          <a:xfrm>
            <a:off x="395288" y="4797425"/>
            <a:ext cx="7772400" cy="1798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负数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: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除符号位外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,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每位变反</a:t>
            </a:r>
            <a:b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</a:b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	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[X]</a:t>
            </a:r>
            <a:r>
              <a:rPr lang="zh-CN" altLang="en-US" b="1" baseline="-25000" dirty="0">
                <a:solidFill>
                  <a:srgbClr val="FFFF66"/>
                </a:solidFill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=[X]</a:t>
            </a:r>
            <a:r>
              <a:rPr lang="zh-CN" altLang="en-US" b="1" baseline="-25000" dirty="0">
                <a:solidFill>
                  <a:srgbClr val="FFFF66"/>
                </a:solidFill>
              </a:rPr>
              <a:t>反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＋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1	(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整数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	[X]</a:t>
            </a:r>
            <a:r>
              <a:rPr lang="zh-CN" altLang="en-US" b="1" baseline="-25000" dirty="0">
                <a:solidFill>
                  <a:srgbClr val="FFFF66"/>
                </a:solidFill>
              </a:rPr>
              <a:t>补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=[X]</a:t>
            </a:r>
            <a:r>
              <a:rPr lang="zh-CN" altLang="en-US" b="1" baseline="-25000" dirty="0">
                <a:solidFill>
                  <a:srgbClr val="FFFF66"/>
                </a:solidFill>
              </a:rPr>
              <a:t>反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＋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ea typeface="华文细黑" pitchFamily="2" charset="-122"/>
              </a:rPr>
              <a:t>-n	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(</a:t>
            </a:r>
            <a:r>
              <a:rPr lang="zh-CN" altLang="en-US" b="1" dirty="0">
                <a:solidFill>
                  <a:srgbClr val="FFFF66"/>
                </a:solidFill>
                <a:ea typeface="华文细黑" pitchFamily="2" charset="-122"/>
              </a:rPr>
              <a:t>小数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)</a:t>
            </a:r>
            <a:endParaRPr lang="en-US" altLang="zh-CN" b="1" baseline="30000" dirty="0">
              <a:solidFill>
                <a:srgbClr val="FFFF66"/>
              </a:solidFill>
              <a:ea typeface="华文细黑" pitchFamily="2" charset="-122"/>
            </a:endParaRPr>
          </a:p>
        </p:txBody>
      </p:sp>
      <p:sp>
        <p:nvSpPr>
          <p:cNvPr id="37898" name="Rectangle 9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8916" name="Rectangle 2"/>
          <p:cNvSpPr/>
          <p:nvPr/>
        </p:nvSpPr>
        <p:spPr>
          <a:xfrm>
            <a:off x="323850" y="1052513"/>
            <a:ext cx="50228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4. </a:t>
            </a:r>
            <a:r>
              <a:rPr lang="zh-CN" altLang="en-US" b="1" dirty="0">
                <a:solidFill>
                  <a:srgbClr val="FFCCCC"/>
                </a:solidFill>
              </a:rPr>
              <a:t>反码性质：</a:t>
            </a:r>
            <a:r>
              <a:rPr lang="en-US" altLang="zh-CN" b="1" dirty="0">
                <a:solidFill>
                  <a:srgbClr val="FFCCCC"/>
                </a:solidFill>
              </a:rPr>
              <a:t>n+1</a:t>
            </a:r>
            <a:r>
              <a:rPr lang="zh-CN" altLang="en-US" b="1" dirty="0">
                <a:solidFill>
                  <a:srgbClr val="FFCCCC"/>
                </a:solidFill>
              </a:rPr>
              <a:t>位字长     </a:t>
            </a:r>
          </a:p>
        </p:txBody>
      </p:sp>
      <p:sp>
        <p:nvSpPr>
          <p:cNvPr id="38917" name="Text Box 3"/>
          <p:cNvSpPr txBox="1"/>
          <p:nvPr/>
        </p:nvSpPr>
        <p:spPr>
          <a:xfrm>
            <a:off x="395288" y="1844675"/>
            <a:ext cx="8458200" cy="2530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66"/>
                </a:solidFill>
              </a:rPr>
              <a:t>0</a:t>
            </a:r>
            <a:r>
              <a:rPr lang="zh-CN" altLang="en-US" b="1" dirty="0">
                <a:solidFill>
                  <a:srgbClr val="FFFF66"/>
                </a:solidFill>
              </a:rPr>
              <a:t>在反码中有＋</a:t>
            </a:r>
            <a:r>
              <a:rPr lang="en-US" altLang="zh-CN" b="1" dirty="0">
                <a:solidFill>
                  <a:srgbClr val="FFFF66"/>
                </a:solidFill>
              </a:rPr>
              <a:t>0</a:t>
            </a:r>
            <a:r>
              <a:rPr lang="zh-CN" altLang="en-US" b="1" dirty="0">
                <a:solidFill>
                  <a:srgbClr val="FFFF66"/>
                </a:solidFill>
              </a:rPr>
              <a:t>和－</a:t>
            </a:r>
            <a:r>
              <a:rPr lang="en-US" altLang="zh-CN" b="1" dirty="0">
                <a:solidFill>
                  <a:srgbClr val="FFFF66"/>
                </a:solidFill>
              </a:rPr>
              <a:t>0</a:t>
            </a:r>
            <a:r>
              <a:rPr lang="zh-CN" altLang="en-US" b="1" dirty="0">
                <a:solidFill>
                  <a:srgbClr val="FFFF66"/>
                </a:solidFill>
              </a:rPr>
              <a:t>之分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zh-CN" altLang="en-US" b="1" dirty="0">
                <a:solidFill>
                  <a:srgbClr val="FFFF66"/>
                </a:solidFill>
              </a:rPr>
              <a:t>符号是数值的一部分</a:t>
            </a:r>
          </a:p>
          <a:p>
            <a:pPr marL="457200" lvl="0" indent="-457200" eaLnBrk="1" hangingPunct="1">
              <a:spcBef>
                <a:spcPct val="50000"/>
              </a:spcBef>
              <a:buAutoNum type="alphaLcParenR"/>
            </a:pPr>
            <a:r>
              <a:rPr lang="en-US" altLang="zh-CN" b="1" dirty="0">
                <a:solidFill>
                  <a:srgbClr val="FFFF66"/>
                </a:solidFill>
              </a:rPr>
              <a:t>n+1</a:t>
            </a:r>
            <a:r>
              <a:rPr lang="zh-CN" altLang="en-US" b="1" dirty="0">
                <a:solidFill>
                  <a:srgbClr val="FFFF66"/>
                </a:solidFill>
              </a:rPr>
              <a:t>位字长反码表示范围与原码相同</a:t>
            </a:r>
            <a:r>
              <a:rPr lang="en-US" altLang="zh-CN" b="1" dirty="0">
                <a:solidFill>
                  <a:srgbClr val="FFFF66"/>
                </a:solidFill>
              </a:rPr>
              <a:t>: </a:t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FFFF66"/>
                </a:solidFill>
              </a:rPr>
              <a:t>整数</a:t>
            </a:r>
            <a:r>
              <a:rPr lang="en-US" altLang="zh-CN" b="1" dirty="0">
                <a:solidFill>
                  <a:srgbClr val="FFFF66"/>
                </a:solidFill>
              </a:rPr>
              <a:t>± (2</a:t>
            </a:r>
            <a:r>
              <a:rPr lang="en-US" altLang="zh-CN" b="1" baseline="30000" dirty="0">
                <a:solidFill>
                  <a:srgbClr val="FFFF66"/>
                </a:solidFill>
              </a:rPr>
              <a:t>n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1), </a:t>
            </a:r>
            <a:r>
              <a:rPr lang="zh-CN" altLang="en-US" b="1" dirty="0">
                <a:solidFill>
                  <a:srgbClr val="FFFF66"/>
                </a:solidFill>
              </a:rPr>
              <a:t>小数</a:t>
            </a:r>
            <a:r>
              <a:rPr lang="en-US" altLang="zh-CN" b="1" dirty="0">
                <a:solidFill>
                  <a:srgbClr val="FFFF66"/>
                </a:solidFill>
              </a:rPr>
              <a:t>± (1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</a:rPr>
              <a:t>-n</a:t>
            </a:r>
            <a:r>
              <a:rPr lang="en-US" altLang="zh-CN" b="1" dirty="0">
                <a:solidFill>
                  <a:srgbClr val="FFFF66"/>
                </a:solidFill>
              </a:rPr>
              <a:t>) </a:t>
            </a:r>
          </a:p>
        </p:txBody>
      </p:sp>
      <p:sp>
        <p:nvSpPr>
          <p:cNvPr id="38918" name="Rectangle 6"/>
          <p:cNvSpPr/>
          <p:nvPr/>
        </p:nvSpPr>
        <p:spPr>
          <a:xfrm>
            <a:off x="2317750" y="161925"/>
            <a:ext cx="457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2.1.2</a:t>
            </a:r>
            <a:r>
              <a:rPr lang="en-US" altLang="zh-CN" sz="4000" dirty="0">
                <a:solidFill>
                  <a:srgbClr val="66CCFF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原码、补码、反码</a:t>
            </a:r>
          </a:p>
        </p:txBody>
      </p:sp>
      <p:pic>
        <p:nvPicPr>
          <p:cNvPr id="38919" name="Picture 7" descr="21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9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9940" name="Text Box 4"/>
          <p:cNvSpPr txBox="1"/>
          <p:nvPr/>
        </p:nvSpPr>
        <p:spPr>
          <a:xfrm>
            <a:off x="395288" y="1125538"/>
            <a:ext cx="8353425" cy="4967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/>
            <a:r>
              <a:rPr lang="zh-CN" altLang="en-US" sz="2800" b="1" dirty="0">
                <a:solidFill>
                  <a:schemeClr val="bg1"/>
                </a:solidFill>
              </a:rPr>
              <a:t>写出下列各数的原码、补码、反码</a:t>
            </a:r>
            <a:r>
              <a:rPr lang="en-US" altLang="zh-CN" sz="2800" b="1" dirty="0">
                <a:solidFill>
                  <a:schemeClr val="bg1"/>
                </a:solidFill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</a:rPr>
              <a:t>字长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</a:rPr>
              <a:t>位）</a:t>
            </a:r>
          </a:p>
          <a:p>
            <a:pPr marL="0" lvl="0" indent="0"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0</a:t>
            </a:r>
            <a:r>
              <a:rPr lang="zh-CN" altLang="en-US" sz="2800" b="1" dirty="0">
                <a:solidFill>
                  <a:srgbClr val="FFFF66"/>
                </a:solidFill>
              </a:rPr>
              <a:t>，－</a:t>
            </a:r>
            <a:r>
              <a:rPr lang="en-US" altLang="zh-CN" sz="2800" b="1" dirty="0">
                <a:solidFill>
                  <a:srgbClr val="FFFF66"/>
                </a:solidFill>
              </a:rPr>
              <a:t>0</a:t>
            </a:r>
            <a:r>
              <a:rPr lang="zh-CN" altLang="en-US" sz="2800" b="1" dirty="0">
                <a:solidFill>
                  <a:srgbClr val="FFFF66"/>
                </a:solidFill>
              </a:rPr>
              <a:t>，</a:t>
            </a:r>
            <a:r>
              <a:rPr lang="en-US" altLang="zh-CN" sz="2800" b="1" dirty="0">
                <a:solidFill>
                  <a:srgbClr val="FFFF66"/>
                </a:solidFill>
              </a:rPr>
              <a:t>0.1000</a:t>
            </a:r>
            <a:r>
              <a:rPr lang="zh-CN" altLang="en-US" sz="2800" b="1" dirty="0">
                <a:solidFill>
                  <a:srgbClr val="FFFF66"/>
                </a:solidFill>
              </a:rPr>
              <a:t>，－</a:t>
            </a:r>
            <a:r>
              <a:rPr lang="en-US" altLang="zh-CN" sz="2800" b="1" dirty="0">
                <a:solidFill>
                  <a:srgbClr val="FFFF66"/>
                </a:solidFill>
              </a:rPr>
              <a:t>0.1000</a:t>
            </a:r>
            <a:r>
              <a:rPr lang="zh-CN" altLang="en-US" sz="2800" b="1" dirty="0">
                <a:solidFill>
                  <a:srgbClr val="FFFF66"/>
                </a:solidFill>
              </a:rPr>
              <a:t>，</a:t>
            </a:r>
            <a:r>
              <a:rPr lang="en-US" altLang="zh-CN" sz="2800" b="1" dirty="0">
                <a:solidFill>
                  <a:srgbClr val="FFFF66"/>
                </a:solidFill>
              </a:rPr>
              <a:t>0.1111</a:t>
            </a:r>
            <a:r>
              <a:rPr lang="zh-CN" altLang="en-US" sz="2800" b="1" dirty="0">
                <a:solidFill>
                  <a:srgbClr val="FFFF66"/>
                </a:solidFill>
              </a:rPr>
              <a:t>，－</a:t>
            </a:r>
            <a:r>
              <a:rPr lang="en-US" altLang="zh-CN" sz="2800" b="1" dirty="0">
                <a:solidFill>
                  <a:srgbClr val="FFFF66"/>
                </a:solidFill>
              </a:rPr>
              <a:t>0.1111</a:t>
            </a:r>
            <a:r>
              <a:rPr lang="zh-CN" altLang="en-US" sz="2800" b="1" dirty="0">
                <a:solidFill>
                  <a:srgbClr val="FFFF66"/>
                </a:solidFill>
              </a:rPr>
              <a:t>，   </a:t>
            </a:r>
            <a:r>
              <a:rPr lang="en-US" altLang="zh-CN" sz="2800" b="1" dirty="0">
                <a:solidFill>
                  <a:srgbClr val="FFFF66"/>
                </a:solidFill>
              </a:rPr>
              <a:t>1101</a:t>
            </a:r>
            <a:r>
              <a:rPr lang="zh-CN" altLang="en-US" sz="2800" b="1" dirty="0">
                <a:solidFill>
                  <a:srgbClr val="FFFF66"/>
                </a:solidFill>
              </a:rPr>
              <a:t>，－</a:t>
            </a:r>
            <a:r>
              <a:rPr lang="en-US" altLang="zh-CN" sz="2800" b="1" dirty="0">
                <a:solidFill>
                  <a:srgbClr val="FFFF66"/>
                </a:solidFill>
              </a:rPr>
              <a:t>1101</a:t>
            </a:r>
          </a:p>
          <a:p>
            <a:pPr marL="0" lvl="0" indent="0"/>
            <a:endParaRPr lang="en-US" altLang="zh-CN" sz="2800" b="1" dirty="0">
              <a:solidFill>
                <a:srgbClr val="FFFF66"/>
              </a:solidFill>
            </a:endParaRPr>
          </a:p>
          <a:p>
            <a:pPr marL="0" lvl="0" indent="0"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P58</a:t>
            </a:r>
          </a:p>
          <a:p>
            <a:pPr marL="0" lvl="0" indent="0"/>
            <a:r>
              <a:rPr lang="en-US" altLang="zh-CN" sz="2800" b="1" dirty="0">
                <a:solidFill>
                  <a:srgbClr val="FFFF66"/>
                </a:solidFill>
              </a:rPr>
              <a:t> 2.5  ————2.12  </a:t>
            </a:r>
            <a:r>
              <a:rPr lang="zh-CN" altLang="en-US" sz="2800" b="1" dirty="0">
                <a:solidFill>
                  <a:srgbClr val="FFFF66"/>
                </a:solidFill>
              </a:rPr>
              <a:t>必做</a:t>
            </a:r>
          </a:p>
          <a:p>
            <a:pPr marL="0" lvl="0" indent="0"/>
            <a:r>
              <a:rPr lang="zh-CN" altLang="en-US" sz="2800" b="1" dirty="0">
                <a:solidFill>
                  <a:srgbClr val="FFFF66"/>
                </a:solidFill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</a:rPr>
              <a:t>2.13</a:t>
            </a:r>
            <a:r>
              <a:rPr lang="zh-CN" altLang="en-US" sz="2800" b="1" dirty="0">
                <a:solidFill>
                  <a:srgbClr val="FFFF66"/>
                </a:solidFill>
              </a:rPr>
              <a:t>、</a:t>
            </a:r>
            <a:r>
              <a:rPr lang="en-US" altLang="zh-CN" sz="2800" b="1" dirty="0">
                <a:solidFill>
                  <a:srgbClr val="FFFF66"/>
                </a:solidFill>
              </a:rPr>
              <a:t>2.14 </a:t>
            </a:r>
            <a:r>
              <a:rPr lang="zh-CN" altLang="en-US" sz="2800" b="1" dirty="0">
                <a:solidFill>
                  <a:srgbClr val="FFFF66"/>
                </a:solidFill>
              </a:rPr>
              <a:t>选做</a:t>
            </a:r>
          </a:p>
          <a:p>
            <a:pPr marL="0" lvl="0" indent="0"/>
            <a:endParaRPr lang="zh-CN" altLang="en-US" sz="2800" b="1" dirty="0">
              <a:solidFill>
                <a:srgbClr val="FFFF66"/>
              </a:solidFill>
            </a:endParaRPr>
          </a:p>
          <a:p>
            <a:pPr marL="0" lv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掌握：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</a:rPr>
              <a:t>次幂以内对应的十进制是多少</a:t>
            </a:r>
            <a:r>
              <a:rPr lang="zh-CN" altLang="en-US" sz="2800" b="1" dirty="0">
                <a:solidFill>
                  <a:srgbClr val="FFFF66"/>
                </a:solidFill>
              </a:rPr>
              <a:t>  </a:t>
            </a:r>
          </a:p>
        </p:txBody>
      </p:sp>
      <p:sp>
        <p:nvSpPr>
          <p:cNvPr id="39941" name="矩形 5"/>
          <p:cNvSpPr/>
          <p:nvPr/>
        </p:nvSpPr>
        <p:spPr>
          <a:xfrm>
            <a:off x="684213" y="119063"/>
            <a:ext cx="73263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4000" b="1" i="1" dirty="0">
                <a:solidFill>
                  <a:srgbClr val="FFFF66"/>
                </a:solidFill>
                <a:ea typeface="黑体" panose="02010609060101010101" pitchFamily="2" charset="-122"/>
              </a:rPr>
              <a:t>2019.9.10  </a:t>
            </a:r>
            <a:r>
              <a:rPr lang="zh-CN" altLang="en-US" sz="4000" b="1" i="1" dirty="0">
                <a:solidFill>
                  <a:srgbClr val="FFFF66"/>
                </a:solidFill>
                <a:ea typeface="黑体" panose="02010609060101010101" pitchFamily="2" charset="-122"/>
              </a:rPr>
              <a:t>练  习   题</a:t>
            </a: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/>
          <p:nvPr/>
        </p:nvSpPr>
        <p:spPr>
          <a:xfrm>
            <a:off x="250825" y="1052513"/>
            <a:ext cx="80549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一、 定点数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b="1" dirty="0">
                <a:solidFill>
                  <a:srgbClr val="66FFCC"/>
                </a:solidFill>
                <a:latin typeface="Tahoma" panose="020B0604030504040204" pitchFamily="34" charset="0"/>
              </a:rPr>
              <a:t>小数点的位置固定</a:t>
            </a:r>
          </a:p>
        </p:txBody>
      </p:sp>
      <p:sp>
        <p:nvSpPr>
          <p:cNvPr id="40963" name="Text Box 3"/>
          <p:cNvSpPr txBox="1"/>
          <p:nvPr/>
        </p:nvSpPr>
        <p:spPr>
          <a:xfrm>
            <a:off x="395288" y="1773238"/>
            <a:ext cx="7772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定点小数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40964" name="Group 4"/>
          <p:cNvGrpSpPr/>
          <p:nvPr/>
        </p:nvGrpSpPr>
        <p:grpSpPr>
          <a:xfrm>
            <a:off x="323850" y="2492375"/>
            <a:ext cx="8820150" cy="1609725"/>
            <a:chOff x="204" y="1570"/>
            <a:chExt cx="5556" cy="1014"/>
          </a:xfrm>
        </p:grpSpPr>
        <p:sp>
          <p:nvSpPr>
            <p:cNvPr id="40967" name="Rectangle 5"/>
            <p:cNvSpPr/>
            <p:nvPr/>
          </p:nvSpPr>
          <p:spPr>
            <a:xfrm>
              <a:off x="415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  <a:r>
                <a:rPr lang="en-US" altLang="zh-CN" baseline="-20000" dirty="0">
                  <a:solidFill>
                    <a:schemeClr val="bg1"/>
                  </a:solidFill>
                </a:rPr>
                <a:t>-n</a:t>
              </a:r>
            </a:p>
          </p:txBody>
        </p:sp>
        <p:sp>
          <p:nvSpPr>
            <p:cNvPr id="40968" name="Rectangle 6"/>
            <p:cNvSpPr/>
            <p:nvPr/>
          </p:nvSpPr>
          <p:spPr>
            <a:xfrm>
              <a:off x="367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0969" name="Rectangle 7"/>
            <p:cNvSpPr/>
            <p:nvPr/>
          </p:nvSpPr>
          <p:spPr>
            <a:xfrm>
              <a:off x="319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0970" name="Rectangle 8"/>
            <p:cNvSpPr/>
            <p:nvPr/>
          </p:nvSpPr>
          <p:spPr>
            <a:xfrm>
              <a:off x="271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0971" name="Rectangle 9"/>
            <p:cNvSpPr/>
            <p:nvPr/>
          </p:nvSpPr>
          <p:spPr>
            <a:xfrm>
              <a:off x="223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0972" name="Rectangle 10"/>
            <p:cNvSpPr/>
            <p:nvPr/>
          </p:nvSpPr>
          <p:spPr>
            <a:xfrm>
              <a:off x="175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  <a:r>
                <a:rPr lang="en-US" altLang="zh-CN" baseline="-20000" dirty="0">
                  <a:solidFill>
                    <a:schemeClr val="bg1"/>
                  </a:solidFill>
                </a:rPr>
                <a:t>-2</a:t>
              </a:r>
            </a:p>
          </p:txBody>
        </p:sp>
        <p:sp>
          <p:nvSpPr>
            <p:cNvPr id="40973" name="Rectangle 11"/>
            <p:cNvSpPr/>
            <p:nvPr/>
          </p:nvSpPr>
          <p:spPr>
            <a:xfrm>
              <a:off x="127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  <a:r>
                <a:rPr lang="en-US" altLang="zh-CN" baseline="-20000" dirty="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40974" name="Rectangle 12"/>
            <p:cNvSpPr/>
            <p:nvPr/>
          </p:nvSpPr>
          <p:spPr>
            <a:xfrm>
              <a:off x="793" y="1570"/>
              <a:ext cx="480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>
                  <a:solidFill>
                    <a:srgbClr val="FFFF66"/>
                  </a:solidFill>
                </a:rPr>
                <a:t>X</a:t>
              </a:r>
              <a:r>
                <a:rPr lang="en-US" altLang="zh-CN" baseline="-20000" dirty="0">
                  <a:solidFill>
                    <a:srgbClr val="FFFF66"/>
                  </a:solidFill>
                </a:rPr>
                <a:t>s </a:t>
              </a:r>
              <a:r>
                <a:rPr lang="en-US" altLang="zh-CN" b="1" baseline="-20000" dirty="0">
                  <a:solidFill>
                    <a:srgbClr val="FFFF66"/>
                  </a:solidFill>
                </a:rPr>
                <a:t> </a:t>
              </a:r>
              <a:r>
                <a:rPr lang="en-US" altLang="zh-CN" b="1" baseline="-20000" dirty="0">
                  <a:solidFill>
                    <a:srgbClr val="66FFFF"/>
                  </a:solidFill>
                </a:rPr>
                <a:t>.</a:t>
              </a:r>
            </a:p>
          </p:txBody>
        </p:sp>
        <p:sp>
          <p:nvSpPr>
            <p:cNvPr id="40975" name="Line 13"/>
            <p:cNvSpPr/>
            <p:nvPr/>
          </p:nvSpPr>
          <p:spPr>
            <a:xfrm>
              <a:off x="793" y="1570"/>
              <a:ext cx="3840" cy="0"/>
            </a:xfrm>
            <a:prstGeom prst="line">
              <a:avLst/>
            </a:prstGeom>
            <a:ln w="12700" cap="sq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76" name="Line 14"/>
            <p:cNvSpPr/>
            <p:nvPr/>
          </p:nvSpPr>
          <p:spPr>
            <a:xfrm>
              <a:off x="793" y="1934"/>
              <a:ext cx="3840" cy="0"/>
            </a:xfrm>
            <a:prstGeom prst="line">
              <a:avLst/>
            </a:prstGeom>
            <a:ln w="12700" cap="sq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77" name="Line 15"/>
            <p:cNvSpPr/>
            <p:nvPr/>
          </p:nvSpPr>
          <p:spPr>
            <a:xfrm>
              <a:off x="793" y="1570"/>
              <a:ext cx="0" cy="364"/>
            </a:xfrm>
            <a:prstGeom prst="line">
              <a:avLst/>
            </a:prstGeom>
            <a:ln w="12700" cap="sq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78" name="Line 16"/>
            <p:cNvSpPr/>
            <p:nvPr/>
          </p:nvSpPr>
          <p:spPr>
            <a:xfrm>
              <a:off x="127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79" name="Line 17"/>
            <p:cNvSpPr/>
            <p:nvPr/>
          </p:nvSpPr>
          <p:spPr>
            <a:xfrm>
              <a:off x="175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0" name="Line 18"/>
            <p:cNvSpPr/>
            <p:nvPr/>
          </p:nvSpPr>
          <p:spPr>
            <a:xfrm>
              <a:off x="223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1" name="Line 19"/>
            <p:cNvSpPr/>
            <p:nvPr/>
          </p:nvSpPr>
          <p:spPr>
            <a:xfrm>
              <a:off x="271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2" name="Line 20"/>
            <p:cNvSpPr/>
            <p:nvPr/>
          </p:nvSpPr>
          <p:spPr>
            <a:xfrm>
              <a:off x="319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3" name="Line 21"/>
            <p:cNvSpPr/>
            <p:nvPr/>
          </p:nvSpPr>
          <p:spPr>
            <a:xfrm>
              <a:off x="367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4" name="Line 22"/>
            <p:cNvSpPr/>
            <p:nvPr/>
          </p:nvSpPr>
          <p:spPr>
            <a:xfrm>
              <a:off x="4153" y="1570"/>
              <a:ext cx="0" cy="364"/>
            </a:xfrm>
            <a:prstGeom prst="line">
              <a:avLst/>
            </a:prstGeom>
            <a:ln w="12700" cap="flat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5" name="Line 23"/>
            <p:cNvSpPr/>
            <p:nvPr/>
          </p:nvSpPr>
          <p:spPr>
            <a:xfrm>
              <a:off x="4633" y="1570"/>
              <a:ext cx="0" cy="364"/>
            </a:xfrm>
            <a:prstGeom prst="line">
              <a:avLst/>
            </a:prstGeom>
            <a:ln w="12700" cap="sq" cmpd="sng">
              <a:solidFill>
                <a:srgbClr val="FFFF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86" name="Text Box 24"/>
            <p:cNvSpPr txBox="1"/>
            <p:nvPr/>
          </p:nvSpPr>
          <p:spPr>
            <a:xfrm>
              <a:off x="204" y="2296"/>
              <a:ext cx="55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rgbClr val="FFFF66"/>
                  </a:solidFill>
                  <a:latin typeface="Tahoma" panose="020B0604030504040204" pitchFamily="34" charset="0"/>
                  <a:ea typeface="华文细黑" pitchFamily="2" charset="-122"/>
                </a:rPr>
                <a:t>符号位     </a:t>
              </a:r>
              <a:r>
                <a:rPr lang="zh-CN" altLang="en-US" sz="2400" dirty="0">
                  <a:solidFill>
                    <a:srgbClr val="66FFFF"/>
                  </a:solidFill>
                  <a:latin typeface="Tahoma" panose="020B0604030504040204" pitchFamily="34" charset="0"/>
                  <a:ea typeface="华文细黑" pitchFamily="2" charset="-122"/>
                </a:rPr>
                <a:t>小数点位置</a:t>
              </a:r>
              <a:r>
                <a:rPr lang="en-US" altLang="zh-CN" sz="2400" dirty="0">
                  <a:solidFill>
                    <a:srgbClr val="66FFFF"/>
                  </a:solidFill>
                  <a:latin typeface="Tahoma" panose="020B0604030504040204" pitchFamily="34" charset="0"/>
                  <a:ea typeface="华文细黑" pitchFamily="2" charset="-122"/>
                </a:rPr>
                <a:t>(</a:t>
              </a:r>
              <a:r>
                <a:rPr lang="zh-CN" altLang="en-US" sz="2400" dirty="0">
                  <a:solidFill>
                    <a:srgbClr val="66FFFF"/>
                  </a:solidFill>
                  <a:latin typeface="Tahoma" panose="020B0604030504040204" pitchFamily="34" charset="0"/>
                  <a:ea typeface="华文细黑" pitchFamily="2" charset="-122"/>
                </a:rPr>
                <a:t>隐含</a:t>
              </a:r>
              <a:r>
                <a:rPr lang="en-US" altLang="zh-CN" sz="2400" dirty="0">
                  <a:solidFill>
                    <a:srgbClr val="66FFFF"/>
                  </a:solidFill>
                  <a:latin typeface="Tahoma" panose="020B0604030504040204" pitchFamily="34" charset="0"/>
                  <a:ea typeface="华文细黑" pitchFamily="2" charset="-122"/>
                </a:rPr>
                <a:t>)      </a:t>
              </a:r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ea typeface="华文细黑" pitchFamily="2" charset="-122"/>
                </a:rPr>
                <a:t>尾数</a:t>
              </a:r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华文细黑" pitchFamily="2" charset="-122"/>
                </a:rPr>
                <a:t>(n</a:t>
              </a:r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ea typeface="华文细黑" pitchFamily="2" charset="-122"/>
                </a:rPr>
                <a:t>位数值位</a:t>
              </a:r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华文细黑" pitchFamily="2" charset="-122"/>
                </a:rPr>
                <a:t>)</a:t>
              </a:r>
            </a:p>
          </p:txBody>
        </p:sp>
        <p:sp>
          <p:nvSpPr>
            <p:cNvPr id="40987" name="Line 25"/>
            <p:cNvSpPr/>
            <p:nvPr/>
          </p:nvSpPr>
          <p:spPr>
            <a:xfrm flipV="1">
              <a:off x="889" y="1906"/>
              <a:ext cx="0" cy="432"/>
            </a:xfrm>
            <a:prstGeom prst="line">
              <a:avLst/>
            </a:prstGeom>
            <a:ln w="12700" cap="sq" cmpd="sng">
              <a:solidFill>
                <a:srgbClr val="FFFF66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40988" name="Line 26"/>
            <p:cNvSpPr/>
            <p:nvPr/>
          </p:nvSpPr>
          <p:spPr>
            <a:xfrm flipV="1">
              <a:off x="1201" y="1933"/>
              <a:ext cx="0" cy="408"/>
            </a:xfrm>
            <a:prstGeom prst="line">
              <a:avLst/>
            </a:prstGeom>
            <a:ln w="12700" cap="sq" cmpd="sng">
              <a:solidFill>
                <a:srgbClr val="66FFFF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40989" name="Line 27"/>
            <p:cNvSpPr/>
            <p:nvPr/>
          </p:nvSpPr>
          <p:spPr>
            <a:xfrm>
              <a:off x="1202" y="2341"/>
              <a:ext cx="363" cy="0"/>
            </a:xfrm>
            <a:prstGeom prst="line">
              <a:avLst/>
            </a:prstGeom>
            <a:ln w="12700" cap="sq" cmpd="sng">
              <a:solidFill>
                <a:srgbClr val="66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990" name="AutoShape 28"/>
            <p:cNvSpPr/>
            <p:nvPr/>
          </p:nvSpPr>
          <p:spPr>
            <a:xfrm rot="5400000">
              <a:off x="2905" y="706"/>
              <a:ext cx="288" cy="28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sz="4000" i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40965" name="Text Box 29"/>
          <p:cNvSpPr txBox="1"/>
          <p:nvPr/>
        </p:nvSpPr>
        <p:spPr>
          <a:xfrm>
            <a:off x="215900" y="4292600"/>
            <a:ext cx="8928100" cy="228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尾数用原码表示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:  -(1-2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-n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～ 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+ (1-2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-n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补码   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:       -1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～ 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+(1-2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-n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分辨率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所能分辨出的最小的数，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0.00…1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-n</a:t>
            </a:r>
            <a:b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</a:b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对于数值小于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-n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当作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处理</a:t>
            </a:r>
          </a:p>
        </p:txBody>
      </p:sp>
      <p:sp>
        <p:nvSpPr>
          <p:cNvPr id="40966" name="Rectangle 30"/>
          <p:cNvSpPr/>
          <p:nvPr/>
        </p:nvSpPr>
        <p:spPr>
          <a:xfrm>
            <a:off x="1657350" y="180975"/>
            <a:ext cx="5899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P39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228600" y="914400"/>
            <a:ext cx="8686800" cy="5692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 R=2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 </a:t>
            </a:r>
            <a:r>
              <a:rPr lang="en-US" altLang="zh-CN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Binary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数符可取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		 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逢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进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 R=8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八进制 </a:t>
            </a:r>
            <a:r>
              <a:rPr lang="en-US" altLang="zh-CN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Octonal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数符可取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ea typeface="华文细黑" pitchFamily="2" charset="-122"/>
              </a:rPr>
              <a:t>…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7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	 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逢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8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进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 R=16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十六进制 </a:t>
            </a:r>
            <a:r>
              <a:rPr lang="en-US" altLang="zh-CN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Hexadecimal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数符可取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ea typeface="华文细黑" pitchFamily="2" charset="-122"/>
              </a:rPr>
              <a:t>…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9,A,B,C,D,E,F(a,b,c,d,e,f)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</a:t>
            </a:r>
            <a:r>
              <a:rPr lang="zh-CN" altLang="en-US" b="1" i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逢</a:t>
            </a:r>
            <a:r>
              <a:rPr lang="en-US" altLang="zh-CN" b="1" i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16</a:t>
            </a:r>
            <a:r>
              <a:rPr lang="zh-CN" altLang="en-US" b="1" i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进</a:t>
            </a:r>
            <a:r>
              <a:rPr lang="en-US" altLang="zh-CN" b="1" i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   R=10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 </a:t>
            </a:r>
            <a:r>
              <a:rPr lang="en-US" altLang="zh-CN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Decimal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, </a:t>
            </a:r>
            <a:b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数符可取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华文细黑" pitchFamily="2" charset="-122"/>
              </a:rPr>
              <a:t>…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9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逢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10</a:t>
            </a:r>
            <a:r>
              <a:rPr lang="zh-CN" altLang="en-US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进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zh-CN" baseline="-250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5123" name="Rectangle 5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/>
          <p:nvPr/>
        </p:nvSpPr>
        <p:spPr>
          <a:xfrm>
            <a:off x="250825" y="908050"/>
            <a:ext cx="7772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2. </a:t>
            </a:r>
            <a:r>
              <a:rPr lang="zh-CN" altLang="en-US" b="1" dirty="0">
                <a:solidFill>
                  <a:srgbClr val="FFCCCC"/>
                </a:solidFill>
              </a:rPr>
              <a:t>定点整数</a:t>
            </a:r>
            <a:r>
              <a:rPr lang="en-US" altLang="zh-CN" b="1" dirty="0">
                <a:solidFill>
                  <a:srgbClr val="FFCCCC"/>
                </a:solidFill>
              </a:rPr>
              <a:t>: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1187450" y="2349500"/>
          <a:ext cx="6408738" cy="533400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7" name="Text Box 23"/>
          <p:cNvSpPr txBox="1"/>
          <p:nvPr/>
        </p:nvSpPr>
        <p:spPr>
          <a:xfrm>
            <a:off x="611188" y="3357563"/>
            <a:ext cx="91455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          </a:t>
            </a:r>
            <a:r>
              <a:rPr lang="en-US" altLang="zh-CN" sz="2800" dirty="0">
                <a:solidFill>
                  <a:srgbClr val="FFFF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FFFF66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FFF66"/>
                </a:solidFill>
                <a:latin typeface="宋体" panose="02010600030101010101" pitchFamily="2" charset="-122"/>
              </a:rPr>
              <a:t>位数值位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	</a:t>
            </a:r>
            <a:r>
              <a:rPr lang="zh-CN" altLang="en-US" sz="28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小数点位置</a:t>
            </a:r>
            <a:r>
              <a:rPr lang="en-US" altLang="zh-CN" sz="28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(</a:t>
            </a:r>
            <a:r>
              <a:rPr lang="zh-CN" altLang="en-US" sz="28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隐含</a:t>
            </a:r>
            <a:r>
              <a:rPr lang="en-US" altLang="zh-CN" sz="2800" dirty="0">
                <a:solidFill>
                  <a:srgbClr val="66FFFF"/>
                </a:solidFill>
                <a:latin typeface="Tahoma" panose="020B0604030504040204" pitchFamily="34" charset="0"/>
                <a:ea typeface="华文细黑" pitchFamily="2" charset="-122"/>
              </a:rPr>
              <a:t>) </a:t>
            </a:r>
          </a:p>
        </p:txBody>
      </p:sp>
      <p:sp>
        <p:nvSpPr>
          <p:cNvPr id="42008" name="Line 24"/>
          <p:cNvSpPr/>
          <p:nvPr/>
        </p:nvSpPr>
        <p:spPr>
          <a:xfrm flipV="1">
            <a:off x="7499350" y="2814638"/>
            <a:ext cx="0" cy="609600"/>
          </a:xfrm>
          <a:prstGeom prst="line">
            <a:avLst/>
          </a:prstGeom>
          <a:ln w="12700" cap="sq" cmpd="sng">
            <a:solidFill>
              <a:srgbClr val="66FFFF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42009" name="AutoShape 25"/>
          <p:cNvSpPr/>
          <p:nvPr/>
        </p:nvSpPr>
        <p:spPr>
          <a:xfrm rot="5400000">
            <a:off x="4043363" y="141288"/>
            <a:ext cx="457200" cy="6169025"/>
          </a:xfrm>
          <a:prstGeom prst="rightBrace">
            <a:avLst>
              <a:gd name="adj1" fmla="val 112442"/>
              <a:gd name="adj2" fmla="val 50000"/>
            </a:avLst>
          </a:prstGeom>
          <a:noFill/>
          <a:ln w="12700" cap="sq" cmpd="sng">
            <a:solidFill>
              <a:srgbClr val="FFFF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2010" name="Text Box 26"/>
          <p:cNvSpPr txBox="1"/>
          <p:nvPr/>
        </p:nvSpPr>
        <p:spPr>
          <a:xfrm>
            <a:off x="250825" y="4076700"/>
            <a:ext cx="9290050" cy="2530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∵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无符号数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/>
            </a:r>
            <a:b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∴ 无原码、补码之分，表示范围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～（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CC99"/>
                </a:solidFill>
                <a:ea typeface="楷体_GB2312" pitchFamily="49" charset="-122"/>
              </a:rPr>
              <a:t>Intel 8086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     16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DB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表示范围 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），即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65535</a:t>
            </a:r>
          </a:p>
        </p:txBody>
      </p:sp>
      <p:sp>
        <p:nvSpPr>
          <p:cNvPr id="42011" name="Text Box 27"/>
          <p:cNvSpPr txBox="1"/>
          <p:nvPr/>
        </p:nvSpPr>
        <p:spPr>
          <a:xfrm>
            <a:off x="395288" y="1628775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无符号定点整数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rgbClr val="FFCC99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CC99"/>
                </a:solidFill>
                <a:ea typeface="华文细黑" pitchFamily="2" charset="-122"/>
              </a:rPr>
              <a:t>位</a:t>
            </a:r>
          </a:p>
        </p:txBody>
      </p:sp>
      <p:sp>
        <p:nvSpPr>
          <p:cNvPr id="42012" name="Rectangle 28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6" name="Group 2"/>
          <p:cNvGraphicFramePr>
            <a:graphicFrameLocks noGrp="1"/>
          </p:cNvGraphicFramePr>
          <p:nvPr/>
        </p:nvGraphicFramePr>
        <p:xfrm>
          <a:off x="1258888" y="1557338"/>
          <a:ext cx="6769100" cy="62071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07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0" i="0" u="none" strike="noStrike" cap="none" normalizeH="0" baseline="-20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30" name="Text Box 22"/>
          <p:cNvSpPr txBox="1"/>
          <p:nvPr/>
        </p:nvSpPr>
        <p:spPr>
          <a:xfrm>
            <a:off x="287338" y="2708275"/>
            <a:ext cx="885666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符号位	       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位数值位</a:t>
            </a: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小数点位置</a:t>
            </a:r>
            <a:r>
              <a:rPr lang="en-US" altLang="zh-CN" sz="28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隐含</a:t>
            </a:r>
            <a:r>
              <a:rPr lang="en-US" altLang="zh-CN" sz="28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</p:txBody>
      </p:sp>
      <p:sp>
        <p:nvSpPr>
          <p:cNvPr id="43031" name="Line 23"/>
          <p:cNvSpPr/>
          <p:nvPr/>
        </p:nvSpPr>
        <p:spPr>
          <a:xfrm flipV="1">
            <a:off x="7885113" y="2133600"/>
            <a:ext cx="0" cy="503238"/>
          </a:xfrm>
          <a:prstGeom prst="line">
            <a:avLst/>
          </a:prstGeom>
          <a:ln w="12700" cap="sq" cmpd="sng">
            <a:solidFill>
              <a:srgbClr val="66FFFF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43032" name="AutoShape 24"/>
          <p:cNvSpPr/>
          <p:nvPr/>
        </p:nvSpPr>
        <p:spPr>
          <a:xfrm rot="5400000">
            <a:off x="4594225" y="-330200"/>
            <a:ext cx="457200" cy="5453063"/>
          </a:xfrm>
          <a:prstGeom prst="rightBrace">
            <a:avLst>
              <a:gd name="adj1" fmla="val 99392"/>
              <a:gd name="adj2" fmla="val 50000"/>
            </a:avLst>
          </a:prstGeom>
          <a:noFill/>
          <a:ln w="127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33" name="Text Box 25"/>
          <p:cNvSpPr txBox="1"/>
          <p:nvPr/>
        </p:nvSpPr>
        <p:spPr>
          <a:xfrm>
            <a:off x="250825" y="908050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带符号定点整数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: 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n+1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位</a:t>
            </a:r>
          </a:p>
        </p:txBody>
      </p:sp>
      <p:sp>
        <p:nvSpPr>
          <p:cNvPr id="43034" name="Line 26"/>
          <p:cNvSpPr/>
          <p:nvPr/>
        </p:nvSpPr>
        <p:spPr>
          <a:xfrm flipV="1">
            <a:off x="1547813" y="2166938"/>
            <a:ext cx="15875" cy="614362"/>
          </a:xfrm>
          <a:prstGeom prst="line">
            <a:avLst/>
          </a:prstGeom>
          <a:ln w="28575" cap="sq" cmpd="sng">
            <a:solidFill>
              <a:srgbClr val="FFFF66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43035" name="Text Box 27"/>
          <p:cNvSpPr txBox="1"/>
          <p:nvPr/>
        </p:nvSpPr>
        <p:spPr>
          <a:xfrm>
            <a:off x="468313" y="3284538"/>
            <a:ext cx="77724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用原码表示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: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(2</a:t>
            </a:r>
            <a:r>
              <a:rPr lang="en-US" altLang="zh-CN" b="1" baseline="30000" dirty="0">
                <a:solidFill>
                  <a:schemeClr val="bg1"/>
                </a:solidFill>
                <a:ea typeface="华文细黑" pitchFamily="2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1) ~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＋ 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(2</a:t>
            </a:r>
            <a:r>
              <a:rPr lang="en-US" altLang="zh-CN" b="1" baseline="30000" dirty="0">
                <a:solidFill>
                  <a:schemeClr val="bg1"/>
                </a:solidFill>
                <a:ea typeface="华文细黑" pitchFamily="2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1)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补码      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:      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2</a:t>
            </a:r>
            <a:r>
              <a:rPr lang="en-US" altLang="zh-CN" b="1" baseline="30000" dirty="0">
                <a:solidFill>
                  <a:schemeClr val="bg1"/>
                </a:solidFill>
                <a:ea typeface="华文细黑" pitchFamily="2" charset="-122"/>
              </a:rPr>
              <a:t>n        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~    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＋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(2</a:t>
            </a:r>
            <a:r>
              <a:rPr lang="en-US" altLang="zh-CN" b="1" baseline="30000" dirty="0">
                <a:solidFill>
                  <a:schemeClr val="bg1"/>
                </a:solidFill>
                <a:ea typeface="华文细黑" pitchFamily="2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ea typeface="华文细黑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ea typeface="华文细黑" pitchFamily="2" charset="-122"/>
              </a:rPr>
              <a:t>1)</a:t>
            </a:r>
          </a:p>
        </p:txBody>
      </p:sp>
      <p:sp>
        <p:nvSpPr>
          <p:cNvPr id="43036" name="Text Box 28"/>
          <p:cNvSpPr txBox="1"/>
          <p:nvPr/>
        </p:nvSpPr>
        <p:spPr>
          <a:xfrm>
            <a:off x="0" y="4581525"/>
            <a:ext cx="8763000" cy="20145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Intel 8086     16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DB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，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原码表示范围 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±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），即－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32767 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～＋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32767</a:t>
            </a:r>
            <a:b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补码表示范围 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～＋（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b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                          即－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32768 </a:t>
            </a:r>
            <a:r>
              <a:rPr lang="zh-CN" altLang="en-US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～＋</a:t>
            </a:r>
            <a:r>
              <a:rPr lang="en-US" altLang="zh-CN" sz="2800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32767</a:t>
            </a:r>
            <a:endParaRPr lang="en-US" altLang="zh-CN" sz="2400" dirty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37" name="Rectangle 29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/>
          <p:nvPr/>
        </p:nvSpPr>
        <p:spPr>
          <a:xfrm>
            <a:off x="250825" y="908050"/>
            <a:ext cx="7391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二、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浮点数</a:t>
            </a:r>
          </a:p>
        </p:txBody>
      </p:sp>
      <p:sp>
        <p:nvSpPr>
          <p:cNvPr id="44035" name="Text Box 3"/>
          <p:cNvSpPr txBox="1"/>
          <p:nvPr/>
        </p:nvSpPr>
        <p:spPr>
          <a:xfrm>
            <a:off x="323850" y="1700213"/>
            <a:ext cx="8820150" cy="42386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表示非常大或非常小的数， 类似于科学计数法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-312×10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30   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＝－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0.312×10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33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＝－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3.12 ×10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32</a:t>
            </a:r>
            <a:endParaRPr lang="en-US" altLang="zh-CN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＝－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0.0312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×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10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34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…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	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＝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M ×10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E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阶码不同→小数点位置不同→浮动→浮点数</a:t>
            </a:r>
          </a:p>
        </p:txBody>
      </p:sp>
      <p:sp>
        <p:nvSpPr>
          <p:cNvPr id="44036" name="Rectangle 4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/>
          <p:nvPr/>
        </p:nvSpPr>
        <p:spPr>
          <a:xfrm>
            <a:off x="323850" y="1052513"/>
            <a:ext cx="8820150" cy="45735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CCCC"/>
                </a:solidFill>
              </a:rPr>
              <a:t>格式 </a:t>
            </a:r>
            <a:r>
              <a:rPr lang="zh-CN" altLang="en-US" b="1" dirty="0">
                <a:solidFill>
                  <a:srgbClr val="FFFF66"/>
                </a:solidFill>
              </a:rPr>
              <a:t>    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>
                <a:solidFill>
                  <a:schemeClr val="bg1"/>
                </a:solidFill>
              </a:rPr>
              <a:t>＝ </a:t>
            </a:r>
            <a:r>
              <a:rPr lang="en-US" altLang="zh-CN" b="1" dirty="0">
                <a:solidFill>
                  <a:schemeClr val="bg1"/>
                </a:solidFill>
              </a:rPr>
              <a:t>M ×R</a:t>
            </a:r>
            <a:r>
              <a:rPr lang="en-US" altLang="zh-CN" b="1" baseline="30000" dirty="0">
                <a:solidFill>
                  <a:schemeClr val="bg1"/>
                </a:solidFill>
              </a:rPr>
              <a:t>E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baseline="30000" dirty="0">
                <a:solidFill>
                  <a:srgbClr val="FFFF66"/>
                </a:solidFill>
              </a:rPr>
              <a:t>	</a:t>
            </a:r>
            <a:r>
              <a:rPr lang="en-US" altLang="zh-CN" b="1" dirty="0">
                <a:solidFill>
                  <a:srgbClr val="66FFCC"/>
                </a:solidFill>
              </a:rPr>
              <a:t>R</a:t>
            </a:r>
            <a:r>
              <a:rPr lang="zh-CN" altLang="en-US" b="1" dirty="0">
                <a:solidFill>
                  <a:srgbClr val="66FFCC"/>
                </a:solidFill>
              </a:rPr>
              <a:t>－－基数：</a:t>
            </a:r>
            <a:r>
              <a:rPr lang="en-US" altLang="zh-CN" b="1" dirty="0">
                <a:solidFill>
                  <a:srgbClr val="FFFF66"/>
                </a:solidFill>
              </a:rPr>
              <a:t>2</a:t>
            </a:r>
            <a:r>
              <a:rPr lang="zh-CN" altLang="en-US" b="1" dirty="0">
                <a:solidFill>
                  <a:srgbClr val="FFFF66"/>
                </a:solidFill>
              </a:rPr>
              <a:t>，不改变，隐含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	</a:t>
            </a:r>
            <a:r>
              <a:rPr lang="en-US" altLang="zh-CN" b="1" dirty="0">
                <a:solidFill>
                  <a:srgbClr val="FFCCFF"/>
                </a:solidFill>
              </a:rPr>
              <a:t>E</a:t>
            </a:r>
            <a:r>
              <a:rPr lang="zh-CN" altLang="en-US" b="1" dirty="0">
                <a:solidFill>
                  <a:srgbClr val="FFCCFF"/>
                </a:solidFill>
              </a:rPr>
              <a:t>－－阶码：</a:t>
            </a:r>
            <a:r>
              <a:rPr lang="zh-CN" altLang="en-US" b="1" dirty="0">
                <a:solidFill>
                  <a:schemeClr val="bg1"/>
                </a:solidFill>
              </a:rPr>
              <a:t>带符号纯整数，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                    </a:t>
            </a:r>
            <a:r>
              <a:rPr lang="zh-CN" altLang="en-US" b="1" dirty="0">
                <a:solidFill>
                  <a:srgbClr val="FFFF66"/>
                </a:solidFill>
              </a:rPr>
              <a:t>常用补码、移码表示 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	</a:t>
            </a:r>
            <a:r>
              <a:rPr lang="en-US" altLang="zh-CN" b="1" dirty="0">
                <a:solidFill>
                  <a:srgbClr val="FFCC99"/>
                </a:solidFill>
              </a:rPr>
              <a:t>M</a:t>
            </a:r>
            <a:r>
              <a:rPr lang="zh-CN" altLang="en-US" b="1" dirty="0">
                <a:solidFill>
                  <a:srgbClr val="FFCC99"/>
                </a:solidFill>
              </a:rPr>
              <a:t>－－尾数：</a:t>
            </a:r>
            <a:r>
              <a:rPr lang="zh-CN" altLang="en-US" b="1" dirty="0">
                <a:solidFill>
                  <a:schemeClr val="bg1"/>
                </a:solidFill>
              </a:rPr>
              <a:t>带符号纯小数</a:t>
            </a:r>
            <a:r>
              <a:rPr lang="zh-CN" altLang="en-US" b="1" dirty="0">
                <a:solidFill>
                  <a:srgbClr val="FFFF66"/>
                </a:solidFill>
              </a:rPr>
              <a:t>，</a:t>
            </a:r>
            <a:br>
              <a:rPr lang="zh-CN" altLang="en-US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FFFF66"/>
                </a:solidFill>
              </a:rPr>
              <a:t>                    常用补码、原码表示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∴ 浮点数中，只要表示出</a:t>
            </a:r>
            <a:r>
              <a:rPr lang="en-US" altLang="zh-CN" sz="3600" b="1" dirty="0">
                <a:solidFill>
                  <a:schemeClr val="bg1"/>
                </a:solidFill>
              </a:rPr>
              <a:t>E</a:t>
            </a:r>
            <a:r>
              <a:rPr lang="zh-CN" altLang="en-US" sz="3600" b="1" dirty="0">
                <a:solidFill>
                  <a:schemeClr val="bg1"/>
                </a:solidFill>
              </a:rPr>
              <a:t>、 </a:t>
            </a:r>
            <a:r>
              <a:rPr lang="en-US" altLang="zh-CN" sz="3600" b="1" dirty="0">
                <a:solidFill>
                  <a:schemeClr val="bg1"/>
                </a:solidFill>
              </a:rPr>
              <a:t>M</a:t>
            </a:r>
            <a:r>
              <a:rPr lang="zh-CN" altLang="en-US" b="1" dirty="0">
                <a:solidFill>
                  <a:srgbClr val="FFFF66"/>
                </a:solidFill>
              </a:rPr>
              <a:t>即可。</a:t>
            </a:r>
          </a:p>
        </p:txBody>
      </p:sp>
      <p:sp>
        <p:nvSpPr>
          <p:cNvPr id="45059" name="Rectangle 3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  <p:sp>
        <p:nvSpPr>
          <p:cNvPr id="46083" name="Text Box 3"/>
          <p:cNvSpPr txBox="1"/>
          <p:nvPr/>
        </p:nvSpPr>
        <p:spPr>
          <a:xfrm>
            <a:off x="468313" y="1484313"/>
            <a:ext cx="8382000" cy="18148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字长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位， 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X1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＝＋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6  [X1]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补＝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00110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	     X2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＝－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（原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10100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  [X2]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补＝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11100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  11100 &gt; 00110    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难以从补码看出数的大小</a:t>
            </a:r>
          </a:p>
        </p:txBody>
      </p:sp>
      <p:sp>
        <p:nvSpPr>
          <p:cNvPr id="46084" name="Text Box 4"/>
          <p:cNvSpPr txBox="1"/>
          <p:nvPr/>
        </p:nvSpPr>
        <p:spPr>
          <a:xfrm>
            <a:off x="544513" y="3465513"/>
            <a:ext cx="8305800" cy="1160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b="1" i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移码定义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：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位字长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	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移＝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+X	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相当于把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平移了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</a:p>
        </p:txBody>
      </p:sp>
      <p:sp>
        <p:nvSpPr>
          <p:cNvPr id="46085" name="Line 5"/>
          <p:cNvSpPr/>
          <p:nvPr/>
        </p:nvSpPr>
        <p:spPr>
          <a:xfrm>
            <a:off x="925513" y="5141913"/>
            <a:ext cx="7391400" cy="0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46086" name="Line 6"/>
          <p:cNvSpPr/>
          <p:nvPr/>
        </p:nvSpPr>
        <p:spPr>
          <a:xfrm>
            <a:off x="925513" y="6208713"/>
            <a:ext cx="7391400" cy="0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46087" name="Line 7"/>
          <p:cNvSpPr/>
          <p:nvPr/>
        </p:nvSpPr>
        <p:spPr>
          <a:xfrm>
            <a:off x="3973513" y="5141913"/>
            <a:ext cx="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088" name="Text Box 8"/>
          <p:cNvSpPr txBox="1"/>
          <p:nvPr/>
        </p:nvSpPr>
        <p:spPr>
          <a:xfrm>
            <a:off x="3440113" y="4684713"/>
            <a:ext cx="3810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	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n+1	</a:t>
            </a:r>
            <a:endParaRPr lang="en-US" altLang="zh-CN" sz="20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46089" name="Text Box 9"/>
          <p:cNvSpPr txBox="1"/>
          <p:nvPr/>
        </p:nvSpPr>
        <p:spPr>
          <a:xfrm>
            <a:off x="2373313" y="6208713"/>
            <a:ext cx="48006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0	2</a:t>
            </a:r>
            <a:r>
              <a:rPr lang="en-US" altLang="zh-CN" sz="28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n</a:t>
            </a: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</a:p>
        </p:txBody>
      </p:sp>
      <p:sp>
        <p:nvSpPr>
          <p:cNvPr id="46090" name="Line 10"/>
          <p:cNvSpPr/>
          <p:nvPr/>
        </p:nvSpPr>
        <p:spPr>
          <a:xfrm flipV="1">
            <a:off x="2525713" y="5141913"/>
            <a:ext cx="1066800" cy="1066800"/>
          </a:xfrm>
          <a:prstGeom prst="line">
            <a:avLst/>
          </a:prstGeom>
          <a:ln w="28575" cap="rnd" cmpd="sng">
            <a:solidFill>
              <a:schemeClr val="bg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6091" name="Line 11"/>
          <p:cNvSpPr/>
          <p:nvPr/>
        </p:nvSpPr>
        <p:spPr>
          <a:xfrm flipV="1">
            <a:off x="3516313" y="5141913"/>
            <a:ext cx="1066800" cy="1066800"/>
          </a:xfrm>
          <a:prstGeom prst="line">
            <a:avLst/>
          </a:prstGeom>
          <a:ln w="28575" cap="rnd" cmpd="sng">
            <a:solidFill>
              <a:schemeClr val="bg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6092" name="Line 12"/>
          <p:cNvSpPr/>
          <p:nvPr/>
        </p:nvSpPr>
        <p:spPr>
          <a:xfrm flipV="1">
            <a:off x="4583113" y="5141913"/>
            <a:ext cx="1066800" cy="1066800"/>
          </a:xfrm>
          <a:prstGeom prst="line">
            <a:avLst/>
          </a:prstGeom>
          <a:ln w="28575" cap="rnd" cmpd="sng">
            <a:solidFill>
              <a:schemeClr val="bg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6093" name="Text Box 13"/>
          <p:cNvSpPr txBox="1"/>
          <p:nvPr/>
        </p:nvSpPr>
        <p:spPr>
          <a:xfrm>
            <a:off x="7402513" y="6208713"/>
            <a:ext cx="12192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补码</a:t>
            </a:r>
          </a:p>
        </p:txBody>
      </p:sp>
      <p:sp>
        <p:nvSpPr>
          <p:cNvPr id="46094" name="Text Box 14"/>
          <p:cNvSpPr txBox="1"/>
          <p:nvPr/>
        </p:nvSpPr>
        <p:spPr>
          <a:xfrm>
            <a:off x="7478713" y="5065713"/>
            <a:ext cx="11430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移码</a:t>
            </a:r>
          </a:p>
        </p:txBody>
      </p:sp>
      <p:sp>
        <p:nvSpPr>
          <p:cNvPr id="46095" name="Rectangle 15"/>
          <p:cNvSpPr/>
          <p:nvPr/>
        </p:nvSpPr>
        <p:spPr>
          <a:xfrm>
            <a:off x="250825" y="836613"/>
            <a:ext cx="4273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CCCC"/>
                </a:solidFill>
                <a:ea typeface="黑体" panose="02010609060101010101" pitchFamily="2" charset="-122"/>
              </a:rPr>
              <a:t>移码表示法： </a:t>
            </a:r>
            <a:r>
              <a:rPr lang="en-US" altLang="zh-CN" sz="3600" b="1" dirty="0">
                <a:solidFill>
                  <a:srgbClr val="FFCCCC"/>
                </a:solidFill>
                <a:ea typeface="黑体" panose="02010609060101010101" pitchFamily="2" charset="-122"/>
              </a:rPr>
              <a:t>(</a:t>
            </a:r>
            <a:r>
              <a:rPr lang="zh-CN" altLang="en-US" sz="3600" b="1" dirty="0">
                <a:solidFill>
                  <a:srgbClr val="FFCCCC"/>
                </a:solidFill>
                <a:ea typeface="黑体" panose="02010609060101010101" pitchFamily="2" charset="-122"/>
              </a:rPr>
              <a:t>整数</a:t>
            </a:r>
            <a:r>
              <a:rPr lang="en-US" altLang="zh-CN" sz="3600" b="1" dirty="0">
                <a:solidFill>
                  <a:srgbClr val="FFCCCC"/>
                </a:solidFill>
                <a:ea typeface="黑体" panose="0201060906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7108" name="Rectangle 2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  <p:sp>
        <p:nvSpPr>
          <p:cNvPr id="47109" name="Text Box 3"/>
          <p:cNvSpPr txBox="1"/>
          <p:nvPr/>
        </p:nvSpPr>
        <p:spPr>
          <a:xfrm>
            <a:off x="250825" y="908050"/>
            <a:ext cx="8305800" cy="2443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800" b="1" i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移码       补码</a:t>
            </a:r>
            <a:r>
              <a:rPr lang="zh-CN" altLang="en-US" sz="2800" b="1" dirty="0">
                <a:latin typeface="Tahoma" panose="020B0604030504040204" pitchFamily="34" charset="0"/>
                <a:ea typeface="华文细黑" pitchFamily="2" charset="-122"/>
              </a:rPr>
              <a:t>：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符号位变反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[+6]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补＝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00110 	 [+6]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移＝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10110 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[-4]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=11100		 [-4]</a:t>
            </a:r>
            <a:r>
              <a:rPr lang="zh-CN" altLang="en-US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=01100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	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[X1]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移＞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[X2]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		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X1 </a:t>
            </a:r>
            <a:r>
              <a:rPr lang="zh-CN" altLang="en-US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＞ 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X2</a:t>
            </a:r>
          </a:p>
        </p:txBody>
      </p:sp>
      <p:sp>
        <p:nvSpPr>
          <p:cNvPr id="47110" name="AutoShape 4"/>
          <p:cNvSpPr/>
          <p:nvPr/>
        </p:nvSpPr>
        <p:spPr>
          <a:xfrm>
            <a:off x="1187450" y="1052513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CC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7111" name="AutoShape 5"/>
          <p:cNvSpPr/>
          <p:nvPr/>
        </p:nvSpPr>
        <p:spPr>
          <a:xfrm>
            <a:off x="3635375" y="2997200"/>
            <a:ext cx="1066800" cy="228600"/>
          </a:xfrm>
          <a:prstGeom prst="leftRightArrow">
            <a:avLst>
              <a:gd name="adj1" fmla="val 50000"/>
              <a:gd name="adj2" fmla="val 93333"/>
            </a:avLst>
          </a:prstGeom>
          <a:solidFill>
            <a:srgbClr val="FFCC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21542" name="Text Box 6"/>
          <p:cNvSpPr txBox="1"/>
          <p:nvPr/>
        </p:nvSpPr>
        <p:spPr>
          <a:xfrm>
            <a:off x="250825" y="3429000"/>
            <a:ext cx="7391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i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移码性质：</a:t>
            </a:r>
            <a:r>
              <a:rPr lang="zh-CN" altLang="en-US" sz="2800" b="1" i="1" dirty="0">
                <a:solidFill>
                  <a:srgbClr val="FF3399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endParaRPr lang="zh-CN" altLang="en-US" sz="2800" dirty="0"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321543" name="Text Box 7"/>
          <p:cNvSpPr txBox="1"/>
          <p:nvPr/>
        </p:nvSpPr>
        <p:spPr>
          <a:xfrm>
            <a:off x="0" y="3933825"/>
            <a:ext cx="95250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arenR"/>
            </a:pP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用移码表示，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移≥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，可看成无符号数，利于两个数比较大小</a:t>
            </a:r>
          </a:p>
          <a:p>
            <a:pPr marL="457200" lvl="0" indent="-457200" eaLnBrk="1" hangingPunct="1">
              <a:spcBef>
                <a:spcPct val="50000"/>
              </a:spcBef>
              <a:buAutoNum type="arabicParenR"/>
            </a:pP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最高符号位为</a:t>
            </a:r>
            <a:r>
              <a:rPr lang="zh-CN" altLang="en-US" sz="2400" b="1" dirty="0">
                <a:solidFill>
                  <a:srgbClr val="FFFF66"/>
                </a:solidFill>
                <a:ea typeface="华文细黑" pitchFamily="2" charset="-122"/>
              </a:rPr>
              <a:t>“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负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正</a:t>
            </a:r>
            <a:r>
              <a:rPr lang="zh-CN" altLang="en-US" sz="2400" b="1" dirty="0">
                <a:solidFill>
                  <a:srgbClr val="FFFF66"/>
                </a:solidFill>
                <a:ea typeface="华文细黑" pitchFamily="2" charset="-122"/>
              </a:rPr>
              <a:t>”</a:t>
            </a:r>
            <a:endParaRPr lang="zh-CN" altLang="en-US" sz="2400" b="1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arenR"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的表示是唯一的，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[+0]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移＝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[-0]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=100</a:t>
            </a:r>
            <a:r>
              <a:rPr lang="en-US" altLang="zh-CN" sz="2400" b="1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  <a:p>
            <a:pPr marL="457200" lvl="0" indent="-457200" eaLnBrk="1" hangingPunct="1">
              <a:spcBef>
                <a:spcPct val="50000"/>
              </a:spcBef>
              <a:buAutoNum type="arabicParenR"/>
            </a:pP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阶码常用移码表示，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[X]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移＝全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时，表示阶码最小，即为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4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-n</a:t>
            </a:r>
          </a:p>
          <a:p>
            <a:pPr marL="457200" lvl="0" indent="-457200" eaLnBrk="1" hangingPunct="1">
              <a:spcBef>
                <a:spcPct val="50000"/>
              </a:spcBef>
              <a:buAutoNum type="arabicParenR"/>
            </a:pP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补码和移码除最高位相反外，其他各位相同。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  <p:bldP spid="3215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/>
          <p:nvPr/>
        </p:nvSpPr>
        <p:spPr>
          <a:xfrm>
            <a:off x="250825" y="981075"/>
            <a:ext cx="84582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占用连续的几个字节，程序中约定好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一般格式：</a:t>
            </a:r>
            <a:r>
              <a:rPr lang="en-US" altLang="zh-CN" b="1" dirty="0">
                <a:solidFill>
                  <a:srgbClr val="66FFCC"/>
                </a:solidFill>
              </a:rPr>
              <a:t>K</a:t>
            </a:r>
            <a:r>
              <a:rPr lang="zh-CN" altLang="en-US" b="1" dirty="0">
                <a:solidFill>
                  <a:srgbClr val="66FFCC"/>
                </a:solidFill>
              </a:rPr>
              <a:t>＋</a:t>
            </a:r>
            <a:r>
              <a:rPr lang="en-US" altLang="zh-CN" b="1" dirty="0">
                <a:solidFill>
                  <a:srgbClr val="66FFCC"/>
                </a:solidFill>
              </a:rPr>
              <a:t>1</a:t>
            </a:r>
            <a:r>
              <a:rPr lang="zh-CN" altLang="en-US" b="1" dirty="0">
                <a:solidFill>
                  <a:srgbClr val="66FFCC"/>
                </a:solidFill>
              </a:rPr>
              <a:t>位阶码</a:t>
            </a:r>
            <a:r>
              <a:rPr lang="en-US" altLang="zh-CN" b="1" dirty="0">
                <a:solidFill>
                  <a:srgbClr val="66FFCC"/>
                </a:solidFill>
              </a:rPr>
              <a:t>E</a:t>
            </a:r>
            <a:r>
              <a:rPr lang="en-US" altLang="zh-CN" b="1" dirty="0">
                <a:solidFill>
                  <a:srgbClr val="FFFF66"/>
                </a:solidFill>
              </a:rPr>
              <a:t>    n+1</a:t>
            </a:r>
            <a:r>
              <a:rPr lang="zh-CN" altLang="en-US" b="1" dirty="0">
                <a:solidFill>
                  <a:srgbClr val="FFFF66"/>
                </a:solidFill>
              </a:rPr>
              <a:t>位尾数</a:t>
            </a:r>
            <a:r>
              <a:rPr lang="en-US" altLang="zh-CN" b="1" dirty="0">
                <a:solidFill>
                  <a:srgbClr val="FFFF66"/>
                </a:solidFill>
              </a:rPr>
              <a:t>M</a:t>
            </a:r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/>
        </p:nvGraphicFramePr>
        <p:xfrm>
          <a:off x="684213" y="2349500"/>
          <a:ext cx="7467600" cy="57943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位阶码数值位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位尾数有效位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43" name="Text Box 15"/>
          <p:cNvSpPr txBox="1"/>
          <p:nvPr/>
        </p:nvSpPr>
        <p:spPr>
          <a:xfrm>
            <a:off x="228600" y="3108325"/>
            <a:ext cx="8915400" cy="3505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66"/>
                </a:solidFill>
              </a:rPr>
              <a:t>若</a:t>
            </a:r>
            <a:r>
              <a:rPr lang="en-US" altLang="zh-CN" b="1" dirty="0">
                <a:solidFill>
                  <a:srgbClr val="FFFF66"/>
                </a:solidFill>
              </a:rPr>
              <a:t>E</a:t>
            </a:r>
            <a:r>
              <a:rPr lang="zh-CN" altLang="en-US" b="1" dirty="0">
                <a:solidFill>
                  <a:srgbClr val="FFFF66"/>
                </a:solidFill>
              </a:rPr>
              <a:t>用</a:t>
            </a:r>
            <a:r>
              <a:rPr lang="en-US" altLang="zh-CN" b="1" dirty="0">
                <a:solidFill>
                  <a:srgbClr val="FFFF66"/>
                </a:solidFill>
              </a:rPr>
              <a:t>3</a:t>
            </a:r>
            <a:r>
              <a:rPr lang="zh-CN" altLang="en-US" b="1" dirty="0">
                <a:solidFill>
                  <a:srgbClr val="FFFF66"/>
                </a:solidFill>
              </a:rPr>
              <a:t>＋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位表示， －</a:t>
            </a:r>
            <a:r>
              <a:rPr lang="en-US" altLang="zh-CN" b="1" dirty="0">
                <a:solidFill>
                  <a:srgbClr val="FFFF66"/>
                </a:solidFill>
              </a:rPr>
              <a:t>111</a:t>
            </a:r>
            <a:r>
              <a:rPr lang="zh-CN" altLang="en-US" b="1" dirty="0">
                <a:solidFill>
                  <a:srgbClr val="FFFF66"/>
                </a:solidFill>
              </a:rPr>
              <a:t>～＋</a:t>
            </a:r>
            <a:r>
              <a:rPr lang="en-US" altLang="zh-CN" b="1" dirty="0">
                <a:solidFill>
                  <a:srgbClr val="FFFF66"/>
                </a:solidFill>
              </a:rPr>
              <a:t>111</a:t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en-US" altLang="zh-CN" b="1" dirty="0">
                <a:solidFill>
                  <a:srgbClr val="FFFF66"/>
                </a:solidFill>
              </a:rPr>
              <a:t>          </a:t>
            </a:r>
            <a:r>
              <a:rPr lang="zh-CN" altLang="en-US" b="1" dirty="0">
                <a:solidFill>
                  <a:srgbClr val="FFFF66"/>
                </a:solidFill>
              </a:rPr>
              <a:t>用</a:t>
            </a:r>
            <a:r>
              <a:rPr lang="en-US" altLang="zh-CN" b="1" dirty="0">
                <a:solidFill>
                  <a:srgbClr val="FFFF66"/>
                </a:solidFill>
              </a:rPr>
              <a:t>4</a:t>
            </a:r>
            <a:r>
              <a:rPr lang="zh-CN" altLang="en-US" b="1" dirty="0">
                <a:solidFill>
                  <a:srgbClr val="FFFF66"/>
                </a:solidFill>
              </a:rPr>
              <a:t>＋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位表示，－</a:t>
            </a:r>
            <a:r>
              <a:rPr lang="en-US" altLang="zh-CN" b="1" dirty="0">
                <a:solidFill>
                  <a:srgbClr val="FFFF66"/>
                </a:solidFill>
              </a:rPr>
              <a:t>1111</a:t>
            </a:r>
            <a:r>
              <a:rPr lang="zh-CN" altLang="en-US" b="1" dirty="0">
                <a:solidFill>
                  <a:srgbClr val="FFFF66"/>
                </a:solidFill>
              </a:rPr>
              <a:t>～＋</a:t>
            </a:r>
            <a:r>
              <a:rPr lang="en-US" altLang="zh-CN" b="1" dirty="0">
                <a:solidFill>
                  <a:srgbClr val="FFFF66"/>
                </a:solidFill>
              </a:rPr>
              <a:t>1111	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 </a:t>
            </a:r>
            <a:r>
              <a:rPr lang="en-US" altLang="zh-CN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∴ 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阶码位数 → 表示范围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66"/>
                </a:solidFill>
              </a:rPr>
              <a:t>若</a:t>
            </a:r>
            <a:r>
              <a:rPr lang="en-US" altLang="zh-CN" b="1" dirty="0">
                <a:solidFill>
                  <a:srgbClr val="FFFF66"/>
                </a:solidFill>
              </a:rPr>
              <a:t>M </a:t>
            </a:r>
            <a:r>
              <a:rPr lang="zh-CN" altLang="en-US" b="1" dirty="0">
                <a:solidFill>
                  <a:srgbClr val="FFFF66"/>
                </a:solidFill>
              </a:rPr>
              <a:t>用</a:t>
            </a:r>
            <a:r>
              <a:rPr lang="en-US" altLang="zh-CN" b="1" dirty="0">
                <a:solidFill>
                  <a:srgbClr val="FFFF66"/>
                </a:solidFill>
              </a:rPr>
              <a:t>3</a:t>
            </a:r>
            <a:r>
              <a:rPr lang="zh-CN" altLang="en-US" b="1" dirty="0">
                <a:solidFill>
                  <a:srgbClr val="FFFF66"/>
                </a:solidFill>
              </a:rPr>
              <a:t>＋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位表示，分辨率</a:t>
            </a:r>
            <a:r>
              <a:rPr lang="en-US" altLang="zh-CN" b="1" dirty="0">
                <a:solidFill>
                  <a:srgbClr val="FFFF66"/>
                </a:solidFill>
              </a:rPr>
              <a:t>0.001</a:t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en-US" altLang="zh-CN" b="1" dirty="0">
                <a:solidFill>
                  <a:srgbClr val="FFFF66"/>
                </a:solidFill>
              </a:rPr>
              <a:t>            </a:t>
            </a:r>
            <a:r>
              <a:rPr lang="zh-CN" altLang="en-US" b="1" dirty="0">
                <a:solidFill>
                  <a:srgbClr val="FFFF66"/>
                </a:solidFill>
              </a:rPr>
              <a:t>用</a:t>
            </a:r>
            <a:r>
              <a:rPr lang="en-US" altLang="zh-CN" b="1" dirty="0">
                <a:solidFill>
                  <a:srgbClr val="FFFF66"/>
                </a:solidFill>
              </a:rPr>
              <a:t>4</a:t>
            </a:r>
            <a:r>
              <a:rPr lang="zh-CN" altLang="en-US" b="1" dirty="0">
                <a:solidFill>
                  <a:srgbClr val="FFFF66"/>
                </a:solidFill>
              </a:rPr>
              <a:t>＋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位表示，分辨率</a:t>
            </a:r>
            <a:r>
              <a:rPr lang="en-US" altLang="zh-CN" b="1" dirty="0">
                <a:solidFill>
                  <a:srgbClr val="FFFF66"/>
                </a:solidFill>
              </a:rPr>
              <a:t>0.0001</a:t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en-US" altLang="zh-CN" b="1" dirty="0">
                <a:solidFill>
                  <a:srgbClr val="FFFF66"/>
                </a:solidFill>
              </a:rPr>
              <a:t>    </a:t>
            </a:r>
            <a:r>
              <a:rPr lang="en-US" altLang="zh-CN" b="1" dirty="0">
                <a:solidFill>
                  <a:srgbClr val="FFCCCC"/>
                </a:solidFill>
              </a:rPr>
              <a:t>∴  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尾数位数 → 精度</a:t>
            </a:r>
          </a:p>
        </p:txBody>
      </p:sp>
      <p:sp>
        <p:nvSpPr>
          <p:cNvPr id="48144" name="Rectangle 16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250825" y="981075"/>
            <a:ext cx="88931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2. </a:t>
            </a:r>
            <a:r>
              <a:rPr lang="zh-CN" altLang="en-US" b="1" dirty="0">
                <a:solidFill>
                  <a:srgbClr val="FFCCCC"/>
                </a:solidFill>
              </a:rPr>
              <a:t>规格化浮点数：</a:t>
            </a:r>
            <a:r>
              <a:rPr lang="zh-CN" altLang="en-US" b="1" i="1" dirty="0">
                <a:solidFill>
                  <a:srgbClr val="FFFF66"/>
                </a:solidFill>
              </a:rPr>
              <a:t>浮点数的表示形式不是唯一的</a:t>
            </a:r>
          </a:p>
        </p:txBody>
      </p:sp>
      <p:sp>
        <p:nvSpPr>
          <p:cNvPr id="49155" name="Text Box 3"/>
          <p:cNvSpPr txBox="1"/>
          <p:nvPr/>
        </p:nvSpPr>
        <p:spPr>
          <a:xfrm>
            <a:off x="684213" y="1773238"/>
            <a:ext cx="7620000" cy="18018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ea typeface="楷体_GB2312" pitchFamily="49" charset="-122"/>
              </a:rPr>
              <a:t>例如：</a:t>
            </a:r>
            <a:r>
              <a:rPr lang="zh-CN" altLang="en-US" sz="2800" b="1" dirty="0">
                <a:solidFill>
                  <a:srgbClr val="FFFF66"/>
                </a:solidFill>
                <a:ea typeface="楷体_GB2312" pitchFamily="49" charset="-122"/>
              </a:rPr>
              <a:t>		</a:t>
            </a:r>
            <a:r>
              <a:rPr lang="en-US" altLang="zh-CN" sz="2800" b="1" dirty="0">
                <a:solidFill>
                  <a:srgbClr val="FFCC99"/>
                </a:solidFill>
                <a:ea typeface="楷体_GB2312" pitchFamily="49" charset="-122"/>
              </a:rPr>
              <a:t>0.01011× 2</a:t>
            </a:r>
            <a:r>
              <a:rPr lang="en-US" altLang="zh-CN" sz="2800" b="1" baseline="30000" dirty="0">
                <a:solidFill>
                  <a:srgbClr val="FFCC99"/>
                </a:solidFill>
                <a:ea typeface="楷体_GB2312" pitchFamily="49" charset="-122"/>
              </a:rPr>
              <a:t>-6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ea typeface="楷体_GB2312" pitchFamily="49" charset="-122"/>
              </a:rPr>
              <a:t>尾数左移一位，阶码减</a:t>
            </a:r>
            <a:r>
              <a:rPr lang="en-US" altLang="zh-CN" sz="2800" b="1" dirty="0">
                <a:solidFill>
                  <a:srgbClr val="FFFF66"/>
                </a:solidFill>
                <a:ea typeface="楷体_GB2312" pitchFamily="49" charset="-122"/>
              </a:rPr>
              <a:t>1 	</a:t>
            </a:r>
            <a:r>
              <a:rPr lang="en-US" altLang="zh-CN" sz="2800" b="1" dirty="0">
                <a:solidFill>
                  <a:srgbClr val="FFCC99"/>
                </a:solidFill>
                <a:ea typeface="楷体_GB2312" pitchFamily="49" charset="-122"/>
              </a:rPr>
              <a:t>0.1011 × 2</a:t>
            </a:r>
            <a:r>
              <a:rPr lang="en-US" altLang="zh-CN" sz="2800" b="1" baseline="30000" dirty="0">
                <a:solidFill>
                  <a:srgbClr val="FFCC99"/>
                </a:solidFill>
                <a:ea typeface="楷体_GB2312" pitchFamily="49" charset="-122"/>
              </a:rPr>
              <a:t>-7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尾数右移一位，阶码加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1 	</a:t>
            </a:r>
            <a:r>
              <a:rPr lang="en-US" altLang="zh-CN" sz="2800" b="1" dirty="0">
                <a:solidFill>
                  <a:srgbClr val="FFCC99"/>
                </a:solidFill>
                <a:ea typeface="楷体_GB2312" pitchFamily="49" charset="-122"/>
              </a:rPr>
              <a:t>0.001011 × 2</a:t>
            </a:r>
            <a:r>
              <a:rPr lang="en-US" altLang="zh-CN" sz="2800" b="1" baseline="30000" dirty="0">
                <a:solidFill>
                  <a:srgbClr val="FFCC99"/>
                </a:solidFill>
                <a:ea typeface="楷体_GB2312" pitchFamily="49" charset="-122"/>
              </a:rPr>
              <a:t>-5</a:t>
            </a:r>
          </a:p>
        </p:txBody>
      </p:sp>
      <p:sp>
        <p:nvSpPr>
          <p:cNvPr id="49156" name="Text Box 4"/>
          <p:cNvSpPr txBox="1"/>
          <p:nvPr/>
        </p:nvSpPr>
        <p:spPr>
          <a:xfrm>
            <a:off x="304800" y="3716338"/>
            <a:ext cx="8839200" cy="18148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66FFFF"/>
                </a:solidFill>
                <a:latin typeface="Tahoma" panose="020B0604030504040204" pitchFamily="34" charset="0"/>
              </a:rPr>
              <a:t>规格化数</a:t>
            </a:r>
            <a:r>
              <a:rPr lang="zh-CN" altLang="en-US" b="1" dirty="0">
                <a:solidFill>
                  <a:srgbClr val="66FFFF"/>
                </a:solidFill>
                <a:latin typeface="Tahoma" panose="020B0604030504040204" pitchFamily="34" charset="0"/>
              </a:rPr>
              <a:t>：有效尾数占满尾数的所有位</a:t>
            </a:r>
          </a:p>
          <a:p>
            <a:pPr marL="1066800" lvl="1" indent="-609600" eaLnBrk="1" hangingPunct="1">
              <a:spcBef>
                <a:spcPct val="50000"/>
              </a:spcBef>
              <a:buAutoNum type="romanUcPeriod"/>
            </a:pPr>
            <a:r>
              <a:rPr lang="zh-CN" altLang="en-US" sz="3200" b="1" dirty="0">
                <a:solidFill>
                  <a:schemeClr val="bg1"/>
                </a:solidFill>
              </a:rPr>
              <a:t>对于非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</a:rPr>
              <a:t>的尾数，规格化尾数应满足                      	</a:t>
            </a:r>
            <a:r>
              <a:rPr lang="en-US" altLang="zh-CN" sz="3200" b="1" dirty="0">
                <a:solidFill>
                  <a:schemeClr val="bg1"/>
                </a:solidFill>
              </a:rPr>
              <a:t>1/2≤|M|&lt;1    </a:t>
            </a:r>
            <a:r>
              <a:rPr lang="en-US" altLang="zh-CN" sz="3200" b="1" dirty="0">
                <a:solidFill>
                  <a:srgbClr val="FF0000"/>
                </a:solidFill>
              </a:rPr>
              <a:t>(0.11B = 2^(-1)+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2^(-2)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9157" name="Rectangle 5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/>
          <p:nvPr/>
        </p:nvSpPr>
        <p:spPr>
          <a:xfrm>
            <a:off x="0" y="1052513"/>
            <a:ext cx="9144000" cy="47694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spcBef>
                <a:spcPct val="50000"/>
              </a:spcBef>
              <a:buAutoNum type="romanUcPeriod" startAt="2"/>
            </a:pPr>
            <a:r>
              <a:rPr lang="zh-CN" altLang="en-US" b="1" dirty="0">
                <a:solidFill>
                  <a:schemeClr val="bg1"/>
                </a:solidFill>
              </a:rPr>
              <a:t>尾数用原码表示：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rgbClr val="66FFFF"/>
                </a:solidFill>
              </a:rPr>
              <a:t>1/2≤|M|&lt;1</a:t>
            </a:r>
            <a:r>
              <a:rPr lang="zh-CN" altLang="en-US" dirty="0">
                <a:solidFill>
                  <a:srgbClr val="66FFFF"/>
                </a:solidFill>
              </a:rPr>
              <a:t>，</a:t>
            </a:r>
            <a:r>
              <a:rPr lang="zh-CN" altLang="en-US" b="1" dirty="0">
                <a:solidFill>
                  <a:srgbClr val="FFFF66"/>
                </a:solidFill>
              </a:rPr>
              <a:t>即</a:t>
            </a:r>
            <a:r>
              <a:rPr lang="en-US" altLang="zh-CN" b="1" dirty="0">
                <a:solidFill>
                  <a:srgbClr val="FFFF66"/>
                </a:solidFill>
              </a:rPr>
              <a:t>|M|≥(0.1)</a:t>
            </a:r>
            <a:r>
              <a:rPr lang="en-US" altLang="zh-CN" b="1" baseline="-25000" dirty="0">
                <a:solidFill>
                  <a:srgbClr val="FFFF66"/>
                </a:solidFill>
              </a:rPr>
              <a:t>2</a:t>
            </a:r>
            <a:r>
              <a:rPr lang="en-US" altLang="zh-CN" b="1" dirty="0">
                <a:solidFill>
                  <a:srgbClr val="FFFF66"/>
                </a:solidFill>
              </a:rPr>
              <a:t>,</a:t>
            </a:r>
            <a:r>
              <a:rPr lang="en-US" altLang="zh-CN" dirty="0">
                <a:solidFill>
                  <a:srgbClr val="FFFF66"/>
                </a:solidFill>
              </a:rPr>
              <a:t> → </a:t>
            </a:r>
            <a:r>
              <a:rPr lang="en-US" altLang="zh-CN" b="1" dirty="0">
                <a:solidFill>
                  <a:schemeClr val="bg1"/>
                </a:solidFill>
              </a:rPr>
              <a:t>M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  <a:p>
            <a:pPr marL="609600" lvl="0" indent="-60960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尾数用补码表示：</a:t>
            </a:r>
            <a:r>
              <a:rPr lang="zh-CN" altLang="en-US" b="1" dirty="0">
                <a:solidFill>
                  <a:srgbClr val="FFFF66"/>
                </a:solidFill>
              </a:rPr>
              <a:t/>
            </a:r>
            <a:br>
              <a:rPr lang="zh-CN" altLang="en-US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66FFFF"/>
                </a:solidFill>
              </a:rPr>
              <a:t>正数：</a:t>
            </a:r>
            <a:r>
              <a:rPr lang="zh-CN" altLang="en-US" b="1" dirty="0">
                <a:solidFill>
                  <a:srgbClr val="FFFF66"/>
                </a:solidFill>
              </a:rPr>
              <a:t>最高位为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，</a:t>
            </a:r>
            <a:r>
              <a:rPr lang="en-US" altLang="zh-CN" b="1" dirty="0">
                <a:solidFill>
                  <a:srgbClr val="FFFF66"/>
                </a:solidFill>
              </a:rPr>
              <a:t>Ms=0, M</a:t>
            </a:r>
            <a:r>
              <a:rPr lang="en-US" altLang="zh-CN" b="1" baseline="-25000" dirty="0">
                <a:solidFill>
                  <a:srgbClr val="FFFF66"/>
                </a:solidFill>
              </a:rPr>
              <a:t>1</a:t>
            </a:r>
            <a:r>
              <a:rPr lang="en-US" altLang="zh-CN" b="1" dirty="0">
                <a:solidFill>
                  <a:srgbClr val="FFFF66"/>
                </a:solidFill>
              </a:rPr>
              <a:t>=1       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Ms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与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M1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</a:rPr>
              <a:t/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66FFFF"/>
                </a:solidFill>
              </a:rPr>
              <a:t>负数：</a:t>
            </a:r>
            <a:r>
              <a:rPr lang="zh-CN" altLang="en-US" b="1" dirty="0">
                <a:solidFill>
                  <a:srgbClr val="FFFF66"/>
                </a:solidFill>
              </a:rPr>
              <a:t> （除－</a:t>
            </a:r>
            <a:r>
              <a:rPr lang="en-US" altLang="zh-CN" b="1" dirty="0">
                <a:solidFill>
                  <a:srgbClr val="FFFF66"/>
                </a:solidFill>
              </a:rPr>
              <a:t>1/2</a:t>
            </a:r>
            <a:r>
              <a:rPr lang="zh-CN" altLang="en-US" b="1" dirty="0">
                <a:solidFill>
                  <a:srgbClr val="FFFF66"/>
                </a:solidFill>
              </a:rPr>
              <a:t>外） </a:t>
            </a:r>
            <a:r>
              <a:rPr lang="en-US" altLang="zh-CN" b="1" dirty="0">
                <a:solidFill>
                  <a:srgbClr val="FFFF66"/>
                </a:solidFill>
              </a:rPr>
              <a:t>Ms=1, M</a:t>
            </a:r>
            <a:r>
              <a:rPr lang="en-US" altLang="zh-CN" b="1" baseline="-25000" dirty="0">
                <a:solidFill>
                  <a:srgbClr val="FFFF66"/>
                </a:solidFill>
              </a:rPr>
              <a:t>1</a:t>
            </a:r>
            <a:r>
              <a:rPr lang="en-US" altLang="zh-CN" b="1" dirty="0">
                <a:solidFill>
                  <a:srgbClr val="FFFF66"/>
                </a:solidFill>
              </a:rPr>
              <a:t>=0    </a:t>
            </a:r>
            <a:r>
              <a:rPr lang="zh-CN" altLang="en-US" b="1" dirty="0">
                <a:solidFill>
                  <a:schemeClr val="bg1"/>
                </a:solidFill>
              </a:rPr>
              <a:t>相反	</a:t>
            </a:r>
          </a:p>
          <a:p>
            <a:pPr marL="609600" lvl="0" indent="-609600" eaLnBrk="1" hangingPunct="1">
              <a:spcBef>
                <a:spcPct val="50000"/>
              </a:spcBef>
              <a:buAutoNum type="romanUcPeriod" startAt="3"/>
            </a:pPr>
            <a:r>
              <a:rPr lang="zh-CN" altLang="en-US" b="1" dirty="0">
                <a:solidFill>
                  <a:schemeClr val="bg1"/>
                </a:solidFill>
              </a:rPr>
              <a:t>规格化的过程：</a:t>
            </a:r>
            <a:r>
              <a:rPr lang="zh-CN" altLang="en-US" b="1" dirty="0">
                <a:solidFill>
                  <a:srgbClr val="FFFF66"/>
                </a:solidFill>
              </a:rPr>
              <a:t/>
            </a:r>
            <a:br>
              <a:rPr lang="zh-CN" altLang="en-US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FFFF66"/>
                </a:solidFill>
              </a:rPr>
              <a:t>		 </a:t>
            </a:r>
            <a:r>
              <a:rPr lang="zh-CN" altLang="en-US" b="1" dirty="0">
                <a:solidFill>
                  <a:srgbClr val="66FFFF"/>
                </a:solidFill>
              </a:rPr>
              <a:t>左规：</a:t>
            </a:r>
            <a:r>
              <a:rPr lang="zh-CN" altLang="en-US" b="1" dirty="0">
                <a:solidFill>
                  <a:srgbClr val="FFFF66"/>
                </a:solidFill>
              </a:rPr>
              <a:t>尾数左移</a:t>
            </a:r>
            <a:r>
              <a:rPr lang="en-US" altLang="zh-CN" b="1" dirty="0">
                <a:solidFill>
                  <a:srgbClr val="FFFF66"/>
                </a:solidFill>
              </a:rPr>
              <a:t>n</a:t>
            </a:r>
            <a:r>
              <a:rPr lang="zh-CN" altLang="en-US" b="1" dirty="0">
                <a:solidFill>
                  <a:srgbClr val="FFFF66"/>
                </a:solidFill>
              </a:rPr>
              <a:t>，阶码减</a:t>
            </a:r>
            <a:r>
              <a:rPr lang="en-US" altLang="zh-CN" b="1" dirty="0">
                <a:solidFill>
                  <a:srgbClr val="FFFF66"/>
                </a:solidFill>
              </a:rPr>
              <a:t>n</a:t>
            </a:r>
          </a:p>
          <a:p>
            <a:pPr marL="609600" lvl="0" indent="-6096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			 </a:t>
            </a:r>
            <a:r>
              <a:rPr lang="zh-CN" altLang="en-US" b="1" dirty="0">
                <a:solidFill>
                  <a:srgbClr val="66FFFF"/>
                </a:solidFill>
              </a:rPr>
              <a:t>右规：</a:t>
            </a:r>
            <a:r>
              <a:rPr lang="zh-CN" altLang="en-US" b="1" dirty="0">
                <a:solidFill>
                  <a:srgbClr val="FFFF66"/>
                </a:solidFill>
              </a:rPr>
              <a:t>尾数右移</a:t>
            </a:r>
            <a:r>
              <a:rPr lang="en-US" altLang="zh-CN" b="1" dirty="0">
                <a:solidFill>
                  <a:srgbClr val="FFFF66"/>
                </a:solidFill>
              </a:rPr>
              <a:t>n</a:t>
            </a:r>
            <a:r>
              <a:rPr lang="zh-CN" altLang="en-US" b="1" dirty="0">
                <a:solidFill>
                  <a:srgbClr val="FFFF66"/>
                </a:solidFill>
              </a:rPr>
              <a:t>，阶码加</a:t>
            </a:r>
            <a:r>
              <a:rPr lang="en-US" altLang="zh-CN" b="1" dirty="0">
                <a:solidFill>
                  <a:srgbClr val="FFFF66"/>
                </a:solidFill>
              </a:rPr>
              <a:t>n 	</a:t>
            </a:r>
            <a:r>
              <a:rPr lang="en-US" altLang="zh-CN" sz="20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</a:p>
        </p:txBody>
      </p:sp>
      <p:sp>
        <p:nvSpPr>
          <p:cNvPr id="50179" name="AutoShape 3"/>
          <p:cNvSpPr/>
          <p:nvPr/>
        </p:nvSpPr>
        <p:spPr>
          <a:xfrm>
            <a:off x="6877050" y="2924175"/>
            <a:ext cx="287338" cy="762000"/>
          </a:xfrm>
          <a:prstGeom prst="rightBrace">
            <a:avLst>
              <a:gd name="adj1" fmla="val 22099"/>
              <a:gd name="adj2" fmla="val 50000"/>
            </a:avLst>
          </a:prstGeom>
          <a:noFill/>
          <a:ln w="28575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0" name="AutoShape 4"/>
          <p:cNvSpPr/>
          <p:nvPr/>
        </p:nvSpPr>
        <p:spPr>
          <a:xfrm>
            <a:off x="1692275" y="4797425"/>
            <a:ext cx="287338" cy="762000"/>
          </a:xfrm>
          <a:prstGeom prst="leftBrace">
            <a:avLst>
              <a:gd name="adj1" fmla="val 22099"/>
              <a:gd name="adj2" fmla="val 50000"/>
            </a:avLst>
          </a:prstGeom>
          <a:noFill/>
          <a:ln w="28575" cap="sq" cmpd="sng">
            <a:solidFill>
              <a:srgbClr val="66FF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395288" y="981075"/>
            <a:ext cx="8748712" cy="32623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99"/>
                </a:solidFill>
              </a:rPr>
              <a:t>e.g.</a:t>
            </a:r>
            <a:r>
              <a:rPr lang="en-US" altLang="zh-CN" b="1" dirty="0">
                <a:solidFill>
                  <a:srgbClr val="FFFF66"/>
                </a:solidFill>
              </a:rPr>
              <a:t>  12</a:t>
            </a:r>
            <a:r>
              <a:rPr lang="zh-CN" altLang="en-US" b="1" dirty="0">
                <a:solidFill>
                  <a:srgbClr val="FFFF66"/>
                </a:solidFill>
              </a:rPr>
              <a:t>位，阶码</a:t>
            </a:r>
            <a:r>
              <a:rPr lang="en-US" altLang="zh-CN" b="1" dirty="0">
                <a:solidFill>
                  <a:srgbClr val="FFFF66"/>
                </a:solidFill>
              </a:rPr>
              <a:t>: 4</a:t>
            </a:r>
            <a:r>
              <a:rPr lang="zh-CN" altLang="en-US" b="1" dirty="0">
                <a:solidFill>
                  <a:srgbClr val="FFFF66"/>
                </a:solidFill>
              </a:rPr>
              <a:t>位补码  </a:t>
            </a:r>
            <a:br>
              <a:rPr lang="zh-CN" altLang="en-US" b="1" dirty="0">
                <a:solidFill>
                  <a:srgbClr val="FFFF66"/>
                </a:solidFill>
              </a:rPr>
            </a:br>
            <a:r>
              <a:rPr lang="zh-CN" altLang="en-US" b="1" dirty="0">
                <a:solidFill>
                  <a:srgbClr val="FFFF66"/>
                </a:solidFill>
              </a:rPr>
              <a:t>                    尾符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，尾数</a:t>
            </a:r>
            <a:r>
              <a:rPr lang="en-US" altLang="zh-CN" b="1" dirty="0">
                <a:solidFill>
                  <a:srgbClr val="FFFF66"/>
                </a:solidFill>
              </a:rPr>
              <a:t>7</a:t>
            </a:r>
            <a:r>
              <a:rPr lang="zh-CN" altLang="en-US" b="1" dirty="0">
                <a:solidFill>
                  <a:srgbClr val="FFFF66"/>
                </a:solidFill>
              </a:rPr>
              <a:t>位，原码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（－</a:t>
            </a:r>
            <a:r>
              <a:rPr lang="en-US" altLang="zh-CN" b="1" dirty="0">
                <a:solidFill>
                  <a:srgbClr val="FFFF66"/>
                </a:solidFill>
              </a:rPr>
              <a:t>101.011)</a:t>
            </a:r>
            <a:r>
              <a:rPr lang="en-US" altLang="zh-CN" b="1" baseline="-25000" dirty="0">
                <a:solidFill>
                  <a:srgbClr val="FFFF66"/>
                </a:solidFill>
              </a:rPr>
              <a:t>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baseline="-25000" dirty="0">
                <a:solidFill>
                  <a:srgbClr val="FFFF66"/>
                </a:solidFill>
              </a:rPr>
              <a:t>		</a:t>
            </a:r>
            <a:r>
              <a:rPr lang="zh-CN" altLang="en-US" b="1" dirty="0">
                <a:solidFill>
                  <a:srgbClr val="FFFF66"/>
                </a:solidFill>
              </a:rPr>
              <a:t>＝－</a:t>
            </a:r>
            <a:r>
              <a:rPr lang="en-US" altLang="zh-CN" b="1" dirty="0">
                <a:solidFill>
                  <a:srgbClr val="FFFF66"/>
                </a:solidFill>
              </a:rPr>
              <a:t>0.101011× 2</a:t>
            </a:r>
            <a:r>
              <a:rPr lang="en-US" altLang="zh-CN" b="1" baseline="30000" dirty="0">
                <a:solidFill>
                  <a:srgbClr val="FFFF66"/>
                </a:solidFill>
              </a:rPr>
              <a:t>+3	</a:t>
            </a:r>
            <a:r>
              <a:rPr lang="en-US" altLang="zh-CN" b="1" dirty="0">
                <a:solidFill>
                  <a:srgbClr val="FFFF66"/>
                </a:solidFill>
              </a:rPr>
              <a:t>(</a:t>
            </a:r>
            <a:r>
              <a:rPr lang="zh-CN" altLang="en-US" b="1" dirty="0">
                <a:solidFill>
                  <a:srgbClr val="FFFF66"/>
                </a:solidFill>
              </a:rPr>
              <a:t>已是规格化数）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CC"/>
                </a:solidFill>
              </a:rPr>
              <a:t>E: +3 = (0011)</a:t>
            </a:r>
            <a:r>
              <a:rPr lang="en-US" altLang="zh-CN" b="1" baseline="-25000" dirty="0">
                <a:solidFill>
                  <a:srgbClr val="66FFCC"/>
                </a:solidFill>
              </a:rPr>
              <a:t>2</a:t>
            </a:r>
            <a:r>
              <a:rPr lang="en-US" altLang="zh-CN" b="1" baseline="-25000" dirty="0">
                <a:solidFill>
                  <a:srgbClr val="FFFF66"/>
                </a:solidFill>
              </a:rPr>
              <a:t>	                   </a:t>
            </a:r>
            <a:r>
              <a:rPr lang="en-US" altLang="zh-CN" b="1" dirty="0">
                <a:solidFill>
                  <a:srgbClr val="FFCCFF"/>
                </a:solidFill>
              </a:rPr>
              <a:t>M:  Ms=1   1010110</a:t>
            </a:r>
          </a:p>
        </p:txBody>
      </p:sp>
      <p:graphicFrame>
        <p:nvGraphicFramePr>
          <p:cNvPr id="328707" name="Group 3"/>
          <p:cNvGraphicFramePr>
            <a:graphicFrameLocks noGrp="1"/>
          </p:cNvGraphicFramePr>
          <p:nvPr/>
        </p:nvGraphicFramePr>
        <p:xfrm>
          <a:off x="755650" y="4508500"/>
          <a:ext cx="7467600" cy="57943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位阶码数值位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位尾数有效位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15" name="Text Box 15"/>
          <p:cNvSpPr txBox="1"/>
          <p:nvPr/>
        </p:nvSpPr>
        <p:spPr>
          <a:xfrm>
            <a:off x="611188" y="5589588"/>
            <a:ext cx="7086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∴	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0  011 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rgbClr val="FFCCFF"/>
                </a:solidFill>
                <a:ea typeface="华文细黑" pitchFamily="2" charset="-122"/>
              </a:rPr>
              <a:t>1  1010110</a:t>
            </a:r>
          </a:p>
        </p:txBody>
      </p:sp>
      <p:sp>
        <p:nvSpPr>
          <p:cNvPr id="51216" name="Rectangle 16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228600" y="914400"/>
            <a:ext cx="8686800" cy="4962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2.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计算机中常用的进位制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二进制：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1010.11</a:t>
            </a:r>
            <a:r>
              <a:rPr lang="en-US" altLang="zh-CN" b="1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B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或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(1010.11)</a:t>
            </a:r>
            <a: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八进制：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164.37</a:t>
            </a:r>
            <a:r>
              <a:rPr lang="en-US" altLang="zh-CN" b="1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Q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或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(164.37)</a:t>
            </a:r>
            <a: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8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十六进制：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0AF.7B</a:t>
            </a:r>
            <a:r>
              <a:rPr lang="en-US" altLang="zh-CN" b="1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H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或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(0AF.7B)</a:t>
            </a:r>
            <a: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16</a:t>
            </a:r>
            <a:b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			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78H   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或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(78)</a:t>
            </a:r>
            <a:r>
              <a:rPr lang="en-US" altLang="zh-CN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16</a:t>
            </a:r>
            <a:br>
              <a:rPr lang="en-US" altLang="zh-CN" baseline="-25000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en-US" altLang="zh-CN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注：书写时以字母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A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F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开头的前面要加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十进制：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128.9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或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128.9</a:t>
            </a:r>
            <a:r>
              <a:rPr lang="en-US" altLang="zh-CN" b="1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或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(128.9)</a:t>
            </a:r>
            <a:r>
              <a:rPr lang="en-US" altLang="zh-CN" baseline="-250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10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baseline="-250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6147" name="Rectangle 4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/>
          <p:nvPr/>
        </p:nvSpPr>
        <p:spPr>
          <a:xfrm>
            <a:off x="304800" y="1052513"/>
            <a:ext cx="8839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 startAt="3"/>
            </a:pPr>
            <a:r>
              <a:rPr lang="zh-CN" altLang="en-US" b="1" dirty="0">
                <a:solidFill>
                  <a:srgbClr val="FFCCCC"/>
                </a:solidFill>
              </a:rPr>
              <a:t>浮点数的表示范围：</a:t>
            </a: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阶码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K</a:t>
            </a: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＋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1</a:t>
            </a:r>
            <a:r>
              <a:rPr lang="zh-CN" altLang="en-US" b="1" dirty="0">
                <a:solidFill>
                  <a:srgbClr val="66FFCC"/>
                </a:solidFill>
                <a:ea typeface="华文细黑" pitchFamily="2" charset="-122"/>
              </a:rPr>
              <a:t>位</a:t>
            </a:r>
            <a:r>
              <a:rPr lang="en-US" altLang="zh-CN" b="1" dirty="0">
                <a:solidFill>
                  <a:srgbClr val="66FFCC"/>
                </a:solidFill>
                <a:ea typeface="华文细黑" pitchFamily="2" charset="-122"/>
              </a:rPr>
              <a:t>,</a:t>
            </a:r>
            <a:r>
              <a:rPr lang="en-US" altLang="zh-CN" b="1" dirty="0">
                <a:solidFill>
                  <a:srgbClr val="FFFF66"/>
                </a:solidFill>
                <a:ea typeface="华文细黑" pitchFamily="2" charset="-122"/>
              </a:rPr>
              <a:t> </a:t>
            </a:r>
            <a:r>
              <a:rPr lang="zh-CN" altLang="en-US" b="1" dirty="0">
                <a:solidFill>
                  <a:srgbClr val="FFCCFF"/>
                </a:solidFill>
                <a:ea typeface="华文细黑" pitchFamily="2" charset="-122"/>
              </a:rPr>
              <a:t>尾数 </a:t>
            </a:r>
            <a:r>
              <a:rPr lang="en-US" altLang="zh-CN" b="1" dirty="0">
                <a:solidFill>
                  <a:srgbClr val="FFCCFF"/>
                </a:solidFill>
                <a:ea typeface="华文细黑" pitchFamily="2" charset="-122"/>
              </a:rPr>
              <a:t>n+1</a:t>
            </a:r>
            <a:r>
              <a:rPr lang="zh-CN" altLang="en-US" b="1" dirty="0">
                <a:solidFill>
                  <a:srgbClr val="FFCCFF"/>
                </a:solidFill>
                <a:ea typeface="华文细黑" pitchFamily="2" charset="-122"/>
              </a:rPr>
              <a:t>位</a:t>
            </a:r>
          </a:p>
        </p:txBody>
      </p:sp>
      <p:sp>
        <p:nvSpPr>
          <p:cNvPr id="52227" name="Text Box 3"/>
          <p:cNvSpPr txBox="1"/>
          <p:nvPr/>
        </p:nvSpPr>
        <p:spPr>
          <a:xfrm>
            <a:off x="609600" y="1844675"/>
            <a:ext cx="8534400" cy="2214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最大：</a:t>
            </a:r>
            <a:r>
              <a:rPr lang="en-US" altLang="zh-CN" sz="3600" b="1" dirty="0">
                <a:solidFill>
                  <a:srgbClr val="FFFF66"/>
                </a:solidFill>
              </a:rPr>
              <a:t>X</a:t>
            </a:r>
            <a:r>
              <a:rPr lang="en-US" altLang="zh-CN" sz="3600" b="1" baseline="-25000" dirty="0">
                <a:solidFill>
                  <a:srgbClr val="FFFF66"/>
                </a:solidFill>
              </a:rPr>
              <a:t>max</a:t>
            </a:r>
            <a:r>
              <a:rPr lang="en-US" altLang="zh-CN" sz="3600" b="1" dirty="0">
                <a:solidFill>
                  <a:srgbClr val="FFFF66"/>
                </a:solidFill>
              </a:rPr>
              <a:t>= </a:t>
            </a:r>
            <a:r>
              <a:rPr lang="en-US" altLang="zh-CN" sz="3600" b="1" dirty="0">
                <a:solidFill>
                  <a:srgbClr val="FFCCFF"/>
                </a:solidFill>
              </a:rPr>
              <a:t>+M</a:t>
            </a:r>
            <a:r>
              <a:rPr lang="en-US" altLang="zh-CN" sz="3600" b="1" baseline="-25000" dirty="0">
                <a:solidFill>
                  <a:srgbClr val="FFCCFF"/>
                </a:solidFill>
              </a:rPr>
              <a:t>max</a:t>
            </a:r>
            <a:r>
              <a:rPr lang="en-US" altLang="zh-CN" sz="3600" b="1" dirty="0">
                <a:solidFill>
                  <a:srgbClr val="FFFF66"/>
                </a:solidFill>
              </a:rPr>
              <a:t> R</a:t>
            </a:r>
            <a:r>
              <a:rPr lang="en-US" altLang="zh-CN" sz="3600" b="1" baseline="30000" dirty="0">
                <a:solidFill>
                  <a:srgbClr val="66FFCC"/>
                </a:solidFill>
              </a:rPr>
              <a:t>+Emax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baseline="30000" dirty="0">
                <a:solidFill>
                  <a:srgbClr val="FFFF66"/>
                </a:solidFill>
              </a:rPr>
              <a:t>      </a:t>
            </a:r>
            <a:r>
              <a:rPr lang="zh-CN" altLang="en-US" b="1" dirty="0">
                <a:solidFill>
                  <a:srgbClr val="FFCCFF"/>
                </a:solidFill>
              </a:rPr>
              <a:t>尾数（补）</a:t>
            </a:r>
            <a:r>
              <a:rPr lang="en-US" altLang="zh-CN" b="1" dirty="0">
                <a:solidFill>
                  <a:srgbClr val="FFCCFF"/>
                </a:solidFill>
              </a:rPr>
              <a:t>:</a:t>
            </a:r>
            <a:r>
              <a:rPr lang="en-US" altLang="zh-CN" b="1" dirty="0">
                <a:solidFill>
                  <a:srgbClr val="FFFF66"/>
                </a:solidFill>
              </a:rPr>
              <a:t> M</a:t>
            </a:r>
            <a:r>
              <a:rPr lang="en-US" altLang="zh-CN" b="1" baseline="-25000" dirty="0">
                <a:solidFill>
                  <a:srgbClr val="FFFF66"/>
                </a:solidFill>
              </a:rPr>
              <a:t>max</a:t>
            </a:r>
            <a:r>
              <a:rPr lang="zh-CN" altLang="en-US" b="1" dirty="0">
                <a:solidFill>
                  <a:srgbClr val="FFFF66"/>
                </a:solidFill>
              </a:rPr>
              <a:t>＝＋</a:t>
            </a:r>
            <a:r>
              <a:rPr lang="en-US" altLang="zh-CN" b="1" dirty="0">
                <a:solidFill>
                  <a:srgbClr val="FFFF66"/>
                </a:solidFill>
              </a:rPr>
              <a:t>(1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2</a:t>
            </a:r>
            <a:r>
              <a:rPr lang="zh-CN" altLang="en-US" b="1" baseline="30000" dirty="0">
                <a:solidFill>
                  <a:srgbClr val="FFFF66"/>
                </a:solidFill>
              </a:rPr>
              <a:t>－</a:t>
            </a:r>
            <a:r>
              <a:rPr lang="en-US" altLang="zh-CN" b="1" baseline="30000" dirty="0">
                <a:solidFill>
                  <a:srgbClr val="FFFF66"/>
                </a:solidFill>
              </a:rPr>
              <a:t>n</a:t>
            </a:r>
            <a:r>
              <a:rPr lang="en-US" altLang="zh-CN" b="1" dirty="0">
                <a:solidFill>
                  <a:srgbClr val="FFFF66"/>
                </a:solidFill>
              </a:rPr>
              <a:t>)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   </a:t>
            </a:r>
            <a:r>
              <a:rPr lang="zh-CN" altLang="en-US" b="1" dirty="0">
                <a:solidFill>
                  <a:srgbClr val="66FFCC"/>
                </a:solidFill>
              </a:rPr>
              <a:t>阶码（补）</a:t>
            </a:r>
            <a:r>
              <a:rPr lang="en-US" altLang="zh-CN" b="1" dirty="0">
                <a:solidFill>
                  <a:srgbClr val="66FFCC"/>
                </a:solidFill>
              </a:rPr>
              <a:t>:</a:t>
            </a:r>
            <a:r>
              <a:rPr lang="en-US" altLang="zh-CN" b="1" dirty="0">
                <a:solidFill>
                  <a:srgbClr val="FFFF66"/>
                </a:solidFill>
              </a:rPr>
              <a:t> </a:t>
            </a:r>
            <a:r>
              <a:rPr lang="en-US" altLang="zh-CN" b="1" dirty="0" err="1">
                <a:solidFill>
                  <a:srgbClr val="FFFF66"/>
                </a:solidFill>
              </a:rPr>
              <a:t>E</a:t>
            </a:r>
            <a:r>
              <a:rPr lang="en-US" altLang="zh-CN" b="1" baseline="-25000" dirty="0" err="1">
                <a:solidFill>
                  <a:srgbClr val="FFFF66"/>
                </a:solidFill>
              </a:rPr>
              <a:t>max</a:t>
            </a:r>
            <a:r>
              <a:rPr lang="en-US" altLang="zh-CN" b="1" dirty="0">
                <a:solidFill>
                  <a:srgbClr val="FFFF66"/>
                </a:solidFill>
              </a:rPr>
              <a:t> </a:t>
            </a:r>
            <a:r>
              <a:rPr lang="zh-CN" altLang="en-US" b="1" dirty="0" smtClean="0">
                <a:solidFill>
                  <a:srgbClr val="FFFF66"/>
                </a:solidFill>
              </a:rPr>
              <a:t>＝＋（</a:t>
            </a:r>
            <a:r>
              <a:rPr lang="en-US" altLang="zh-CN" b="1" dirty="0" smtClean="0">
                <a:solidFill>
                  <a:srgbClr val="FFFF66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FFFF66"/>
                </a:solidFill>
              </a:rPr>
              <a:t>K</a:t>
            </a:r>
            <a:r>
              <a:rPr lang="en-US" altLang="zh-CN" b="1" dirty="0" smtClean="0">
                <a:solidFill>
                  <a:srgbClr val="FFFF66"/>
                </a:solidFill>
              </a:rPr>
              <a:t>-1</a:t>
            </a:r>
            <a:r>
              <a:rPr lang="zh-CN" altLang="en-US" b="1" dirty="0" smtClean="0">
                <a:solidFill>
                  <a:srgbClr val="FFFF66"/>
                </a:solidFill>
              </a:rPr>
              <a:t>）</a:t>
            </a:r>
            <a:r>
              <a:rPr lang="zh-CN" altLang="en-US" sz="3600" b="1" dirty="0">
                <a:solidFill>
                  <a:srgbClr val="FFFF66"/>
                </a:solidFill>
              </a:rPr>
              <a:t>	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763713" y="4365625"/>
          <a:ext cx="464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2273300" imgH="368300" progId="Equation.3">
                  <p:embed/>
                </p:oleObj>
              </mc:Choice>
              <mc:Fallback>
                <p:oleObj r:id="rId4" imgW="2273300" imgH="368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4365625"/>
                        <a:ext cx="4648200" cy="7239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250825" y="908050"/>
            <a:ext cx="8534400" cy="21228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最小：</a:t>
            </a:r>
            <a:r>
              <a:rPr lang="en-US" altLang="zh-CN" b="1" dirty="0">
                <a:solidFill>
                  <a:srgbClr val="FFFF66"/>
                </a:solidFill>
              </a:rPr>
              <a:t>X</a:t>
            </a:r>
            <a:r>
              <a:rPr lang="en-US" altLang="zh-CN" b="1" baseline="-25000" dirty="0">
                <a:solidFill>
                  <a:srgbClr val="FFFF66"/>
                </a:solidFill>
              </a:rPr>
              <a:t>min</a:t>
            </a:r>
            <a:r>
              <a:rPr lang="en-US" altLang="zh-CN" b="1" dirty="0">
                <a:solidFill>
                  <a:srgbClr val="FFFF66"/>
                </a:solidFill>
              </a:rPr>
              <a:t>=M</a:t>
            </a:r>
            <a:r>
              <a:rPr lang="en-US" altLang="zh-CN" b="1" baseline="-25000" dirty="0">
                <a:solidFill>
                  <a:srgbClr val="FFFF66"/>
                </a:solidFill>
              </a:rPr>
              <a:t>min</a:t>
            </a:r>
            <a:r>
              <a:rPr lang="en-US" altLang="zh-CN" b="1" dirty="0">
                <a:solidFill>
                  <a:srgbClr val="FFFF66"/>
                </a:solidFill>
              </a:rPr>
              <a:t> R</a:t>
            </a:r>
            <a:r>
              <a:rPr lang="en-US" altLang="zh-CN" b="1" baseline="30000" dirty="0">
                <a:solidFill>
                  <a:srgbClr val="FFFF66"/>
                </a:solidFill>
              </a:rPr>
              <a:t>+Emax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baseline="30000" dirty="0">
                <a:solidFill>
                  <a:srgbClr val="FFFF66"/>
                </a:solidFill>
              </a:rPr>
              <a:t>    </a:t>
            </a:r>
            <a:r>
              <a:rPr lang="zh-CN" altLang="en-US" b="1" dirty="0">
                <a:solidFill>
                  <a:srgbClr val="FFCCFF"/>
                </a:solidFill>
              </a:rPr>
              <a:t>尾数（补）</a:t>
            </a:r>
            <a:r>
              <a:rPr lang="en-US" altLang="zh-CN" b="1" dirty="0">
                <a:solidFill>
                  <a:srgbClr val="FFCCFF"/>
                </a:solidFill>
              </a:rPr>
              <a:t>: M</a:t>
            </a:r>
            <a:r>
              <a:rPr lang="en-US" altLang="zh-CN" b="1" baseline="-25000" dirty="0">
                <a:solidFill>
                  <a:srgbClr val="FFCCFF"/>
                </a:solidFill>
              </a:rPr>
              <a:t>min</a:t>
            </a:r>
            <a:r>
              <a:rPr lang="zh-CN" altLang="en-US" b="1" dirty="0">
                <a:solidFill>
                  <a:srgbClr val="FFCCFF"/>
                </a:solidFill>
              </a:rPr>
              <a:t>＝－</a:t>
            </a:r>
            <a:r>
              <a:rPr lang="en-US" altLang="zh-CN" b="1" dirty="0">
                <a:solidFill>
                  <a:srgbClr val="FFCCFF"/>
                </a:solidFill>
              </a:rPr>
              <a:t>1</a:t>
            </a:r>
            <a:r>
              <a:rPr lang="en-US" altLang="zh-CN" b="1" dirty="0">
                <a:solidFill>
                  <a:srgbClr val="FFFF66"/>
                </a:solidFill>
              </a:rPr>
              <a:t>    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</a:t>
            </a:r>
            <a:r>
              <a:rPr lang="zh-CN" altLang="en-US" b="1" dirty="0">
                <a:solidFill>
                  <a:srgbClr val="66FFCC"/>
                </a:solidFill>
              </a:rPr>
              <a:t>阶码（补）</a:t>
            </a:r>
            <a:r>
              <a:rPr lang="en-US" altLang="zh-CN" b="1" dirty="0">
                <a:solidFill>
                  <a:srgbClr val="66FFCC"/>
                </a:solidFill>
              </a:rPr>
              <a:t>: E</a:t>
            </a:r>
            <a:r>
              <a:rPr lang="en-US" altLang="zh-CN" b="1" baseline="-25000" dirty="0">
                <a:solidFill>
                  <a:srgbClr val="66FFCC"/>
                </a:solidFill>
              </a:rPr>
              <a:t>max</a:t>
            </a:r>
            <a:r>
              <a:rPr lang="en-US" altLang="zh-CN" b="1" dirty="0">
                <a:solidFill>
                  <a:srgbClr val="66FFCC"/>
                </a:solidFill>
              </a:rPr>
              <a:t> </a:t>
            </a:r>
            <a:r>
              <a:rPr lang="zh-CN" altLang="en-US" b="1" dirty="0">
                <a:solidFill>
                  <a:srgbClr val="66FFCC"/>
                </a:solidFill>
              </a:rPr>
              <a:t>＝＋（</a:t>
            </a:r>
            <a:r>
              <a:rPr lang="en-US" altLang="zh-CN" b="1" dirty="0" smtClean="0">
                <a:solidFill>
                  <a:srgbClr val="66FFCC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66FFCC"/>
                </a:solidFill>
              </a:rPr>
              <a:t>K</a:t>
            </a:r>
            <a:r>
              <a:rPr lang="en-US" altLang="zh-CN" b="1" dirty="0">
                <a:solidFill>
                  <a:srgbClr val="FFFF66"/>
                </a:solidFill>
              </a:rPr>
              <a:t>-1</a:t>
            </a:r>
            <a:r>
              <a:rPr lang="zh-CN" altLang="en-US" b="1" dirty="0" smtClean="0">
                <a:solidFill>
                  <a:srgbClr val="66FFCC"/>
                </a:solidFill>
              </a:rPr>
              <a:t>）</a:t>
            </a:r>
            <a:r>
              <a:rPr lang="zh-CN" altLang="en-US" b="1" dirty="0">
                <a:solidFill>
                  <a:srgbClr val="66FFCC"/>
                </a:solidFill>
              </a:rPr>
              <a:t>	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124075" y="3141663"/>
          <a:ext cx="37671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4" imgW="1816100" imgH="342900" progId="Equation.3">
                  <p:embed/>
                </p:oleObj>
              </mc:Choice>
              <mc:Fallback>
                <p:oleObj r:id="rId4" imgW="1816100" imgH="342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3141663"/>
                        <a:ext cx="3767138" cy="69056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0" y="3860800"/>
            <a:ext cx="8534400" cy="2746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绝对值最小的数（最小正数）：</a:t>
            </a:r>
            <a:r>
              <a:rPr lang="zh-CN" altLang="en-US" sz="3600" b="1" dirty="0">
                <a:solidFill>
                  <a:srgbClr val="FFFF66"/>
                </a:solidFill>
              </a:rPr>
              <a:t> 				</a:t>
            </a:r>
            <a:r>
              <a:rPr lang="en-US" altLang="zh-CN" sz="3600" b="1" dirty="0">
                <a:solidFill>
                  <a:srgbClr val="FFFF66"/>
                </a:solidFill>
              </a:rPr>
              <a:t>|X|</a:t>
            </a:r>
            <a:r>
              <a:rPr lang="en-US" altLang="zh-CN" sz="3600" b="1" baseline="-25000" dirty="0">
                <a:solidFill>
                  <a:srgbClr val="FFFF66"/>
                </a:solidFill>
              </a:rPr>
              <a:t>min</a:t>
            </a:r>
            <a:r>
              <a:rPr lang="en-US" altLang="zh-CN" sz="3600" b="1" dirty="0">
                <a:solidFill>
                  <a:srgbClr val="FFFF66"/>
                </a:solidFill>
              </a:rPr>
              <a:t>=|M|</a:t>
            </a:r>
            <a:r>
              <a:rPr lang="en-US" altLang="zh-CN" sz="3600" b="1" baseline="-25000" dirty="0">
                <a:solidFill>
                  <a:srgbClr val="FFFF66"/>
                </a:solidFill>
              </a:rPr>
              <a:t>min</a:t>
            </a:r>
            <a:r>
              <a:rPr lang="en-US" altLang="zh-CN" sz="3600" b="1" dirty="0">
                <a:solidFill>
                  <a:srgbClr val="FFFF66"/>
                </a:solidFill>
              </a:rPr>
              <a:t> |R</a:t>
            </a:r>
            <a:r>
              <a:rPr lang="en-US" altLang="zh-CN" sz="3600" b="1" baseline="30000" dirty="0">
                <a:solidFill>
                  <a:srgbClr val="FFFF66"/>
                </a:solidFill>
              </a:rPr>
              <a:t>E</a:t>
            </a:r>
            <a:r>
              <a:rPr lang="en-US" altLang="zh-CN" sz="3600" b="1" dirty="0">
                <a:solidFill>
                  <a:srgbClr val="FFFF66"/>
                </a:solidFill>
              </a:rPr>
              <a:t>|</a:t>
            </a:r>
            <a:r>
              <a:rPr lang="en-US" altLang="zh-CN" sz="3600" b="1" baseline="-25000" dirty="0">
                <a:solidFill>
                  <a:srgbClr val="FFFF66"/>
                </a:solidFill>
              </a:rPr>
              <a:t>min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baseline="30000" dirty="0">
                <a:solidFill>
                  <a:srgbClr val="FFFF66"/>
                </a:solidFill>
              </a:rPr>
              <a:t>   </a:t>
            </a:r>
            <a:r>
              <a:rPr lang="zh-CN" altLang="en-US" b="1" dirty="0">
                <a:solidFill>
                  <a:srgbClr val="FFCCFF"/>
                </a:solidFill>
              </a:rPr>
              <a:t>尾数（补）</a:t>
            </a:r>
            <a:r>
              <a:rPr lang="en-US" altLang="zh-CN" b="1" dirty="0">
                <a:solidFill>
                  <a:srgbClr val="FFCCFF"/>
                </a:solidFill>
              </a:rPr>
              <a:t>: |M|</a:t>
            </a:r>
            <a:r>
              <a:rPr lang="en-US" altLang="zh-CN" b="1" baseline="-25000" dirty="0">
                <a:solidFill>
                  <a:srgbClr val="FFCCFF"/>
                </a:solidFill>
              </a:rPr>
              <a:t>min</a:t>
            </a:r>
            <a:r>
              <a:rPr lang="zh-CN" altLang="en-US" b="1" dirty="0">
                <a:solidFill>
                  <a:srgbClr val="FFCCFF"/>
                </a:solidFill>
              </a:rPr>
              <a:t>＝</a:t>
            </a:r>
            <a:r>
              <a:rPr lang="en-US" altLang="zh-CN" b="1" dirty="0">
                <a:solidFill>
                  <a:srgbClr val="FFCCFF"/>
                </a:solidFill>
              </a:rPr>
              <a:t>2</a:t>
            </a:r>
            <a:r>
              <a:rPr lang="en-US" altLang="zh-CN" sz="3600" b="1" baseline="30000" dirty="0">
                <a:solidFill>
                  <a:srgbClr val="FFCCFF"/>
                </a:solidFill>
              </a:rPr>
              <a:t>-n</a:t>
            </a:r>
            <a:r>
              <a:rPr lang="en-US" altLang="zh-CN" b="1" dirty="0">
                <a:solidFill>
                  <a:srgbClr val="FFFF66"/>
                </a:solidFill>
              </a:rPr>
              <a:t> 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66FFCC"/>
                </a:solidFill>
              </a:rPr>
              <a:t>|R</a:t>
            </a:r>
            <a:r>
              <a:rPr lang="en-US" altLang="zh-CN" sz="3600" b="1" baseline="30000" dirty="0">
                <a:solidFill>
                  <a:srgbClr val="66FFCC"/>
                </a:solidFill>
              </a:rPr>
              <a:t>E</a:t>
            </a:r>
            <a:r>
              <a:rPr lang="en-US" altLang="zh-CN" sz="3600" b="1" dirty="0">
                <a:solidFill>
                  <a:srgbClr val="66FFCC"/>
                </a:solidFill>
              </a:rPr>
              <a:t>|</a:t>
            </a:r>
            <a:r>
              <a:rPr lang="en-US" altLang="zh-CN" sz="3600" b="1" baseline="-25000" dirty="0">
                <a:solidFill>
                  <a:srgbClr val="66FFCC"/>
                </a:solidFill>
              </a:rPr>
              <a:t>min</a:t>
            </a:r>
            <a:r>
              <a:rPr lang="zh-CN" altLang="en-US" b="1" dirty="0">
                <a:solidFill>
                  <a:srgbClr val="66FFCC"/>
                </a:solidFill>
              </a:rPr>
              <a:t>即</a:t>
            </a:r>
            <a:r>
              <a:rPr lang="en-US" altLang="zh-CN" b="1" dirty="0">
                <a:solidFill>
                  <a:srgbClr val="66FFCC"/>
                </a:solidFill>
              </a:rPr>
              <a:t>E</a:t>
            </a:r>
            <a:r>
              <a:rPr lang="zh-CN" altLang="en-US" b="1" dirty="0">
                <a:solidFill>
                  <a:srgbClr val="66FFCC"/>
                </a:solidFill>
              </a:rPr>
              <a:t>最小， </a:t>
            </a:r>
            <a:r>
              <a:rPr lang="en-US" altLang="zh-CN" b="1" dirty="0">
                <a:solidFill>
                  <a:srgbClr val="66FFCC"/>
                </a:solidFill>
              </a:rPr>
              <a:t>E</a:t>
            </a:r>
            <a:r>
              <a:rPr lang="zh-CN" altLang="en-US" b="1" dirty="0">
                <a:solidFill>
                  <a:srgbClr val="66FFCC"/>
                </a:solidFill>
              </a:rPr>
              <a:t>＝－</a:t>
            </a:r>
            <a:r>
              <a:rPr lang="en-US" altLang="zh-CN" b="1" dirty="0">
                <a:solidFill>
                  <a:srgbClr val="66FFCC"/>
                </a:solidFill>
              </a:rPr>
              <a:t>2</a:t>
            </a:r>
            <a:r>
              <a:rPr lang="en-US" altLang="zh-CN" b="1" baseline="30000" dirty="0">
                <a:solidFill>
                  <a:srgbClr val="66FFCC"/>
                </a:solidFill>
              </a:rPr>
              <a:t>K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435600" y="5516563"/>
          <a:ext cx="34750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6" imgW="1676400" imgH="368300" progId="Equation.3">
                  <p:embed/>
                </p:oleObj>
              </mc:Choice>
              <mc:Fallback>
                <p:oleObj r:id="rId6" imgW="1676400" imgH="368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5516563"/>
                        <a:ext cx="3475038" cy="76041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323850" y="981075"/>
            <a:ext cx="8534400" cy="2105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规格化的最小正数：</a:t>
            </a:r>
            <a:r>
              <a:rPr lang="zh-CN" altLang="en-US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3600" b="1" dirty="0">
                <a:solidFill>
                  <a:srgbClr val="FFFF66"/>
                </a:solidFill>
                <a:ea typeface="华文细黑" pitchFamily="2" charset="-122"/>
              </a:rPr>
              <a:t>|X|</a:t>
            </a:r>
            <a:r>
              <a:rPr lang="en-US" altLang="zh-CN" sz="3600" b="1" baseline="-25000" dirty="0">
                <a:solidFill>
                  <a:srgbClr val="FFFF66"/>
                </a:solidFill>
                <a:ea typeface="华文细黑" pitchFamily="2" charset="-122"/>
              </a:rPr>
              <a:t>min</a:t>
            </a:r>
            <a:r>
              <a:rPr lang="en-US" altLang="zh-CN" sz="3600" b="1" dirty="0">
                <a:solidFill>
                  <a:srgbClr val="FFFF66"/>
                </a:solidFill>
                <a:ea typeface="华文细黑" pitchFamily="2" charset="-122"/>
              </a:rPr>
              <a:t>=|M|</a:t>
            </a:r>
            <a:r>
              <a:rPr lang="en-US" altLang="zh-CN" sz="3600" b="1" baseline="-25000" dirty="0">
                <a:solidFill>
                  <a:srgbClr val="FFFF66"/>
                </a:solidFill>
                <a:ea typeface="华文细黑" pitchFamily="2" charset="-122"/>
              </a:rPr>
              <a:t>min</a:t>
            </a:r>
            <a:r>
              <a:rPr lang="en-US" altLang="zh-CN" sz="3600" b="1" dirty="0">
                <a:solidFill>
                  <a:srgbClr val="FFFF66"/>
                </a:solidFill>
                <a:ea typeface="华文细黑" pitchFamily="2" charset="-122"/>
              </a:rPr>
              <a:t> |R</a:t>
            </a:r>
            <a:r>
              <a:rPr lang="en-US" altLang="zh-CN" sz="3600" b="1" baseline="30000" dirty="0">
                <a:solidFill>
                  <a:srgbClr val="FFFF66"/>
                </a:solidFill>
                <a:ea typeface="华文细黑" pitchFamily="2" charset="-122"/>
              </a:rPr>
              <a:t>E</a:t>
            </a:r>
            <a:r>
              <a:rPr lang="en-US" altLang="zh-CN" sz="3600" b="1" dirty="0">
                <a:solidFill>
                  <a:srgbClr val="FFFF66"/>
                </a:solidFill>
                <a:ea typeface="华文细黑" pitchFamily="2" charset="-122"/>
              </a:rPr>
              <a:t>|</a:t>
            </a:r>
            <a:r>
              <a:rPr lang="en-US" altLang="zh-CN" sz="3600" b="1" baseline="-25000" dirty="0">
                <a:solidFill>
                  <a:srgbClr val="FFFF66"/>
                </a:solidFill>
                <a:ea typeface="华文细黑" pitchFamily="2" charset="-122"/>
              </a:rPr>
              <a:t>min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baseline="300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	</a:t>
            </a:r>
            <a:r>
              <a:rPr lang="zh-CN" altLang="en-US" b="1" dirty="0">
                <a:solidFill>
                  <a:srgbClr val="FFCCCC"/>
                </a:solidFill>
              </a:rPr>
              <a:t>尾数（补）</a:t>
            </a:r>
            <a:r>
              <a:rPr lang="en-US" altLang="zh-CN" b="1" dirty="0">
                <a:solidFill>
                  <a:srgbClr val="FFCCCC"/>
                </a:solidFill>
              </a:rPr>
              <a:t>: |M|</a:t>
            </a:r>
            <a:r>
              <a:rPr lang="en-US" altLang="zh-CN" b="1" baseline="-25000" dirty="0">
                <a:solidFill>
                  <a:srgbClr val="FFCCCC"/>
                </a:solidFill>
              </a:rPr>
              <a:t>min</a:t>
            </a:r>
            <a:r>
              <a:rPr lang="zh-CN" altLang="en-US" b="1" dirty="0">
                <a:solidFill>
                  <a:srgbClr val="FFCCCC"/>
                </a:solidFill>
              </a:rPr>
              <a:t>＝</a:t>
            </a:r>
            <a:r>
              <a:rPr lang="en-US" altLang="zh-CN" b="1" dirty="0">
                <a:solidFill>
                  <a:srgbClr val="FFCCCC"/>
                </a:solidFill>
              </a:rPr>
              <a:t>2</a:t>
            </a:r>
            <a:r>
              <a:rPr lang="en-US" altLang="zh-CN" b="1" baseline="30000" dirty="0">
                <a:solidFill>
                  <a:srgbClr val="FFCCCC"/>
                </a:solidFill>
              </a:rPr>
              <a:t>-1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	</a:t>
            </a:r>
            <a:r>
              <a:rPr lang="en-US" altLang="zh-CN" b="1" dirty="0">
                <a:solidFill>
                  <a:srgbClr val="66FFCC"/>
                </a:solidFill>
              </a:rPr>
              <a:t>|R</a:t>
            </a:r>
            <a:r>
              <a:rPr lang="en-US" altLang="zh-CN" b="1" baseline="30000" dirty="0">
                <a:solidFill>
                  <a:srgbClr val="66FFCC"/>
                </a:solidFill>
              </a:rPr>
              <a:t>E</a:t>
            </a:r>
            <a:r>
              <a:rPr lang="en-US" altLang="zh-CN" b="1" dirty="0">
                <a:solidFill>
                  <a:srgbClr val="66FFCC"/>
                </a:solidFill>
              </a:rPr>
              <a:t>|</a:t>
            </a:r>
            <a:r>
              <a:rPr lang="en-US" altLang="zh-CN" b="1" baseline="-25000" dirty="0">
                <a:solidFill>
                  <a:srgbClr val="66FFCC"/>
                </a:solidFill>
              </a:rPr>
              <a:t>min</a:t>
            </a:r>
            <a:r>
              <a:rPr lang="zh-CN" altLang="en-US" b="1" dirty="0">
                <a:solidFill>
                  <a:srgbClr val="66FFCC"/>
                </a:solidFill>
              </a:rPr>
              <a:t>即</a:t>
            </a:r>
            <a:r>
              <a:rPr lang="en-US" altLang="zh-CN" b="1" dirty="0">
                <a:solidFill>
                  <a:srgbClr val="66FFCC"/>
                </a:solidFill>
              </a:rPr>
              <a:t>E</a:t>
            </a:r>
            <a:r>
              <a:rPr lang="zh-CN" altLang="en-US" b="1" dirty="0">
                <a:solidFill>
                  <a:srgbClr val="66FFCC"/>
                </a:solidFill>
              </a:rPr>
              <a:t>最小， </a:t>
            </a:r>
            <a:r>
              <a:rPr lang="en-US" altLang="zh-CN" b="1" dirty="0">
                <a:solidFill>
                  <a:srgbClr val="66FFCC"/>
                </a:solidFill>
              </a:rPr>
              <a:t>E</a:t>
            </a:r>
            <a:r>
              <a:rPr lang="zh-CN" altLang="en-US" b="1" dirty="0">
                <a:solidFill>
                  <a:srgbClr val="66FFCC"/>
                </a:solidFill>
              </a:rPr>
              <a:t>＝－</a:t>
            </a:r>
            <a:r>
              <a:rPr lang="en-US" altLang="zh-CN" b="1" dirty="0">
                <a:solidFill>
                  <a:srgbClr val="66FFCC"/>
                </a:solidFill>
              </a:rPr>
              <a:t>2</a:t>
            </a:r>
            <a:r>
              <a:rPr lang="en-US" altLang="zh-CN" b="1" baseline="30000" dirty="0">
                <a:solidFill>
                  <a:srgbClr val="66FFCC"/>
                </a:solidFill>
              </a:rPr>
              <a:t>K	</a:t>
            </a:r>
            <a:r>
              <a:rPr lang="en-US" altLang="zh-CN" sz="3600" b="1" baseline="30000" dirty="0">
                <a:solidFill>
                  <a:srgbClr val="66FFCC"/>
                </a:solidFill>
              </a:rPr>
              <a:t>	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6948488" y="2565400"/>
          <a:ext cx="17573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4" imgW="812800" imgH="292100" progId="Equation.3">
                  <p:embed/>
                </p:oleObj>
              </mc:Choice>
              <mc:Fallback>
                <p:oleObj r:id="rId4" imgW="812800" imgH="292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48488" y="2565400"/>
                        <a:ext cx="1757362" cy="58737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/>
          <p:nvPr/>
        </p:nvSpPr>
        <p:spPr>
          <a:xfrm>
            <a:off x="0" y="3357563"/>
            <a:ext cx="80010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楷体_GB2312" pitchFamily="49" charset="-122"/>
              </a:rPr>
              <a:t>例如： 阶码</a:t>
            </a:r>
            <a:r>
              <a:rPr lang="en-US" altLang="zh-CN" b="1" dirty="0">
                <a:solidFill>
                  <a:srgbClr val="FFCC99"/>
                </a:solidFill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FFCC99"/>
                </a:solidFill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楷体_GB2312" pitchFamily="49" charset="-122"/>
              </a:rPr>
              <a:t>位， 尾数 </a:t>
            </a:r>
            <a:r>
              <a:rPr lang="en-US" altLang="zh-CN" b="1" dirty="0">
                <a:solidFill>
                  <a:srgbClr val="FFCC99"/>
                </a:solidFill>
                <a:ea typeface="楷体_GB2312" pitchFamily="49" charset="-122"/>
              </a:rPr>
              <a:t>23</a:t>
            </a:r>
            <a:r>
              <a:rPr lang="zh-CN" altLang="en-US" b="1" dirty="0">
                <a:solidFill>
                  <a:srgbClr val="FFCC99"/>
                </a:solidFill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rgbClr val="FFCC99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CC99"/>
                </a:solidFill>
                <a:ea typeface="楷体_GB2312" pitchFamily="49" charset="-122"/>
              </a:rPr>
              <a:t>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表示范围</a:t>
            </a:r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39750" y="4868863"/>
          <a:ext cx="79136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6" imgW="3924300" imgH="368300" progId="Equation.3">
                  <p:embed/>
                </p:oleObj>
              </mc:Choice>
              <mc:Fallback>
                <p:oleObj r:id="rId6" imgW="3924300" imgH="368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868863"/>
                        <a:ext cx="79136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39750" y="5734050"/>
          <a:ext cx="52736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8" imgW="2590800" imgH="342900" progId="Equation.3">
                  <p:embed/>
                </p:oleObj>
              </mc:Choice>
              <mc:Fallback>
                <p:oleObj r:id="rId8" imgW="2590800" imgH="342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5734050"/>
                        <a:ext cx="527367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/>
          <p:nvPr/>
        </p:nvSpPr>
        <p:spPr>
          <a:xfrm>
            <a:off x="539750" y="2133600"/>
            <a:ext cx="60483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Tahoma" panose="020B0604030504040204" pitchFamily="34" charset="0"/>
                <a:ea typeface="楷体_GB2312" pitchFamily="49" charset="-122"/>
              </a:rPr>
              <a:t>规格化的最小正数（分辨率）</a:t>
            </a: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/>
        </p:nvGraphicFramePr>
        <p:xfrm>
          <a:off x="1042988" y="2852738"/>
          <a:ext cx="5438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4" imgW="2654300" imgH="292100" progId="Equation.3">
                  <p:embed/>
                </p:oleObj>
              </mc:Choice>
              <mc:Fallback>
                <p:oleObj r:id="rId4" imgW="2654300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852738"/>
                        <a:ext cx="543877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0" name="Text Box 4"/>
          <p:cNvSpPr txBox="1"/>
          <p:nvPr/>
        </p:nvSpPr>
        <p:spPr>
          <a:xfrm>
            <a:off x="228600" y="3573463"/>
            <a:ext cx="8915400" cy="228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 startAt="4"/>
            </a:pPr>
            <a:r>
              <a:rPr lang="zh-CN" altLang="en-US" b="1" dirty="0">
                <a:solidFill>
                  <a:srgbClr val="FFCCCC"/>
                </a:solidFill>
              </a:rPr>
              <a:t>上溢</a:t>
            </a:r>
            <a:r>
              <a:rPr lang="en-US" altLang="zh-CN" b="1" dirty="0">
                <a:solidFill>
                  <a:srgbClr val="FFCCCC"/>
                </a:solidFill>
              </a:rPr>
              <a:t>(</a:t>
            </a:r>
            <a:r>
              <a:rPr lang="zh-CN" altLang="en-US" b="1" dirty="0">
                <a:solidFill>
                  <a:srgbClr val="FFCCCC"/>
                </a:solidFill>
              </a:rPr>
              <a:t>溢出</a:t>
            </a:r>
            <a:r>
              <a:rPr lang="en-US" altLang="zh-CN" b="1" dirty="0">
                <a:solidFill>
                  <a:srgbClr val="FFCCCC"/>
                </a:solidFill>
              </a:rPr>
              <a:t>):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b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规格化后，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阶码超出最大阶码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中断处理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)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</a:t>
            </a:r>
            <a:r>
              <a:rPr lang="zh-CN" altLang="en-US" b="1" dirty="0">
                <a:solidFill>
                  <a:srgbClr val="FFCCCC"/>
                </a:solidFill>
              </a:rPr>
              <a:t>下溢</a:t>
            </a:r>
            <a:r>
              <a:rPr lang="en-US" altLang="zh-CN" b="1" dirty="0">
                <a:solidFill>
                  <a:srgbClr val="FFCCCC"/>
                </a:solidFill>
              </a:rPr>
              <a:t>(</a:t>
            </a:r>
            <a:r>
              <a:rPr lang="zh-CN" altLang="en-US" b="1" dirty="0">
                <a:solidFill>
                  <a:srgbClr val="FFCCCC"/>
                </a:solidFill>
              </a:rPr>
              <a:t>作</a:t>
            </a:r>
            <a:r>
              <a:rPr lang="en-US" altLang="zh-CN" b="1" dirty="0">
                <a:solidFill>
                  <a:srgbClr val="FFCCCC"/>
                </a:solidFill>
              </a:rPr>
              <a:t>0</a:t>
            </a:r>
            <a:r>
              <a:rPr lang="zh-CN" altLang="en-US" b="1" dirty="0">
                <a:solidFill>
                  <a:srgbClr val="FFCCCC"/>
                </a:solidFill>
              </a:rPr>
              <a:t>处理</a:t>
            </a:r>
            <a:r>
              <a:rPr lang="en-US" altLang="zh-CN" b="1" dirty="0">
                <a:solidFill>
                  <a:srgbClr val="FFCCCC"/>
                </a:solidFill>
              </a:rPr>
              <a:t>):</a:t>
            </a:r>
            <a:r>
              <a:rPr lang="en-US" altLang="zh-CN" b="1" dirty="0">
                <a:solidFill>
                  <a:srgbClr val="FFFF66"/>
                </a:solidFill>
              </a:rPr>
              <a:t> </a:t>
            </a:r>
            <a:br>
              <a:rPr lang="en-US" altLang="zh-CN" b="1" dirty="0">
                <a:solidFill>
                  <a:srgbClr val="FFFF66"/>
                </a:solidFill>
              </a:rPr>
            </a:br>
            <a:r>
              <a:rPr lang="en-US" altLang="zh-CN" b="1" dirty="0">
                <a:solidFill>
                  <a:srgbClr val="FFFF66"/>
                </a:solidFill>
              </a:rPr>
              <a:t>	   </a:t>
            </a:r>
            <a:r>
              <a:rPr lang="zh-CN" altLang="en-US" b="1" dirty="0">
                <a:solidFill>
                  <a:schemeClr val="bg1"/>
                </a:solidFill>
              </a:rPr>
              <a:t>规格化后，</a:t>
            </a:r>
            <a:r>
              <a:rPr lang="zh-CN" altLang="en-US" b="1" dirty="0">
                <a:solidFill>
                  <a:srgbClr val="FFFF66"/>
                </a:solidFill>
              </a:rPr>
              <a:t>阶码小于最小阶码</a:t>
            </a: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900113" y="1196975"/>
          <a:ext cx="52736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6" imgW="2590800" imgH="342900" progId="Equation.3">
                  <p:embed/>
                </p:oleObj>
              </mc:Choice>
              <mc:Fallback>
                <p:oleObj r:id="rId6" imgW="2590800" imgH="342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196975"/>
                        <a:ext cx="527367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0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/>
          <p:nvPr/>
        </p:nvSpPr>
        <p:spPr>
          <a:xfrm>
            <a:off x="304800" y="1052513"/>
            <a:ext cx="8839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三、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实用浮点数举例（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IEEE 754)</a:t>
            </a:r>
          </a:p>
        </p:txBody>
      </p:sp>
      <p:graphicFrame>
        <p:nvGraphicFramePr>
          <p:cNvPr id="338947" name="Group 3"/>
          <p:cNvGraphicFramePr>
            <a:graphicFrameLocks noGrp="1"/>
          </p:cNvGraphicFramePr>
          <p:nvPr/>
        </p:nvGraphicFramePr>
        <p:xfrm>
          <a:off x="611188" y="1700213"/>
          <a:ext cx="7467600" cy="6858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33" name="Text Box 13"/>
          <p:cNvSpPr txBox="1"/>
          <p:nvPr/>
        </p:nvSpPr>
        <p:spPr>
          <a:xfrm>
            <a:off x="250825" y="2708275"/>
            <a:ext cx="8893175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楷体_GB2312" pitchFamily="49" charset="-122"/>
              </a:rPr>
              <a:t>IEEE 754 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标准有</a:t>
            </a:r>
            <a:r>
              <a:rPr lang="zh-CN" altLang="en-US" b="1" u="sng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短浮点数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、长浮点数、临时浮点数三种形式。</a:t>
            </a:r>
          </a:p>
        </p:txBody>
      </p:sp>
      <p:graphicFrame>
        <p:nvGraphicFramePr>
          <p:cNvPr id="338958" name="Group 14"/>
          <p:cNvGraphicFramePr>
            <a:graphicFrameLocks noGrp="1"/>
          </p:cNvGraphicFramePr>
          <p:nvPr/>
        </p:nvGraphicFramePr>
        <p:xfrm>
          <a:off x="1979613" y="4076700"/>
          <a:ext cx="6248400" cy="68580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阶码（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尾数（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44" name="Text Box 24"/>
          <p:cNvSpPr txBox="1"/>
          <p:nvPr/>
        </p:nvSpPr>
        <p:spPr>
          <a:xfrm>
            <a:off x="0" y="4005263"/>
            <a:ext cx="23399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</a:rPr>
              <a:t>短浮点数：</a:t>
            </a:r>
          </a:p>
        </p:txBody>
      </p:sp>
      <p:sp>
        <p:nvSpPr>
          <p:cNvPr id="56345" name="Rectangle 25"/>
          <p:cNvSpPr/>
          <p:nvPr/>
        </p:nvSpPr>
        <p:spPr>
          <a:xfrm>
            <a:off x="250825" y="4814888"/>
            <a:ext cx="8893175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FFCC99"/>
                </a:solidFill>
                <a:latin typeface="宋体" panose="02010600030101010101" pitchFamily="2" charset="-122"/>
              </a:rPr>
              <a:t>尾数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隐含最高位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，实际有效位为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24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位</a:t>
            </a:r>
            <a:b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23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位尾数是</a:t>
            </a:r>
            <a:r>
              <a:rPr lang="zh-CN" altLang="en-US" b="1" u="sng" dirty="0">
                <a:solidFill>
                  <a:schemeClr val="bg1"/>
                </a:solidFill>
                <a:latin typeface="宋体" panose="02010600030101010101" pitchFamily="2" charset="-122"/>
              </a:rPr>
              <a:t>纯小数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，并用</a:t>
            </a:r>
            <a:r>
              <a:rPr lang="zh-CN" altLang="en-US" b="1" u="sng" dirty="0">
                <a:solidFill>
                  <a:schemeClr val="bg1"/>
                </a:solidFill>
                <a:latin typeface="宋体" panose="02010600030101010101" pitchFamily="2" charset="-122"/>
              </a:rPr>
              <a:t>原码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表示，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∴	尾数的真值为（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＋尾数）</a:t>
            </a:r>
          </a:p>
        </p:txBody>
      </p:sp>
      <p:sp>
        <p:nvSpPr>
          <p:cNvPr id="56346" name="Rectangle 26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/>
          <p:nvPr/>
        </p:nvSpPr>
        <p:spPr>
          <a:xfrm>
            <a:off x="304800" y="1196975"/>
            <a:ext cx="8839200" cy="44815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66FFCC"/>
                </a:solidFill>
                <a:latin typeface="宋体" panose="02010600030101010101" pitchFamily="2" charset="-122"/>
              </a:rPr>
              <a:t>阶码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位，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阶码的偏置量为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127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∴	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阶码的真值为（阶码－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127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浮点数真值为：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1)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×2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 (</a:t>
            </a:r>
            <a:r>
              <a:rPr lang="zh-CN" altLang="en-US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阶码－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127)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×(1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＋尾数）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表示范围：</a:t>
            </a:r>
            <a:b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-2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-128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(2-2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-23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)   ---   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128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(2-2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-23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能表示的最小绝对值为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-127</a:t>
            </a:r>
          </a:p>
        </p:txBody>
      </p:sp>
      <p:sp>
        <p:nvSpPr>
          <p:cNvPr id="57347" name="Rectangle 3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/>
          <p:nvPr/>
        </p:nvSpPr>
        <p:spPr>
          <a:xfrm>
            <a:off x="0" y="908050"/>
            <a:ext cx="982821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:IEEE 754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短浮点数（</a:t>
            </a:r>
            <a:r>
              <a:rPr lang="en-US" altLang="zh-CN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CC968000)</a:t>
            </a:r>
            <a:r>
              <a:rPr lang="en-US" altLang="zh-CN" b="1" baseline="-30000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的真值是？</a:t>
            </a:r>
          </a:p>
        </p:txBody>
      </p:sp>
      <p:sp>
        <p:nvSpPr>
          <p:cNvPr id="58371" name="Text Box 3"/>
          <p:cNvSpPr txBox="1"/>
          <p:nvPr/>
        </p:nvSpPr>
        <p:spPr>
          <a:xfrm>
            <a:off x="250825" y="1628775"/>
            <a:ext cx="9144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CC968000)</a:t>
            </a:r>
            <a:r>
              <a:rPr lang="en-US" altLang="zh-CN" b="1" baseline="-30000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br>
              <a:rPr lang="en-US" altLang="zh-CN" b="1" baseline="-30000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(1100 1100 1001 0110 1000 0000 0000 0000)</a:t>
            </a:r>
            <a:r>
              <a:rPr lang="en-US" altLang="zh-CN" b="1" baseline="-30000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343044" name="Line 4"/>
          <p:cNvSpPr/>
          <p:nvPr/>
        </p:nvSpPr>
        <p:spPr>
          <a:xfrm flipH="1">
            <a:off x="971550" y="2565400"/>
            <a:ext cx="76200" cy="457200"/>
          </a:xfrm>
          <a:prstGeom prst="line">
            <a:avLst/>
          </a:prstGeom>
          <a:ln w="38100" cap="sq" cmpd="sng">
            <a:solidFill>
              <a:srgbClr val="FF33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3045" name="Text Box 5"/>
          <p:cNvSpPr txBox="1"/>
          <p:nvPr/>
        </p:nvSpPr>
        <p:spPr>
          <a:xfrm>
            <a:off x="323850" y="2924175"/>
            <a:ext cx="91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数符</a:t>
            </a:r>
          </a:p>
        </p:txBody>
      </p:sp>
      <p:sp>
        <p:nvSpPr>
          <p:cNvPr id="343046" name="Line 6"/>
          <p:cNvSpPr/>
          <p:nvPr/>
        </p:nvSpPr>
        <p:spPr>
          <a:xfrm>
            <a:off x="1258888" y="2636838"/>
            <a:ext cx="1871662" cy="0"/>
          </a:xfrm>
          <a:prstGeom prst="line">
            <a:avLst/>
          </a:prstGeom>
          <a:ln w="28575" cap="sq" cmpd="sng">
            <a:solidFill>
              <a:srgbClr val="FF33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3047" name="Text Box 7"/>
          <p:cNvSpPr txBox="1"/>
          <p:nvPr/>
        </p:nvSpPr>
        <p:spPr>
          <a:xfrm>
            <a:off x="1619250" y="2781300"/>
            <a:ext cx="121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sz="2800" b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阶码</a:t>
            </a:r>
          </a:p>
        </p:txBody>
      </p:sp>
      <p:sp>
        <p:nvSpPr>
          <p:cNvPr id="343048" name="Line 8"/>
          <p:cNvSpPr/>
          <p:nvPr/>
        </p:nvSpPr>
        <p:spPr>
          <a:xfrm>
            <a:off x="3348038" y="2636838"/>
            <a:ext cx="5545137" cy="0"/>
          </a:xfrm>
          <a:prstGeom prst="line">
            <a:avLst/>
          </a:prstGeom>
          <a:ln w="28575" cap="sq" cmpd="sng">
            <a:solidFill>
              <a:srgbClr val="CC99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3049" name="Text Box 9"/>
          <p:cNvSpPr txBox="1"/>
          <p:nvPr/>
        </p:nvSpPr>
        <p:spPr>
          <a:xfrm>
            <a:off x="5364163" y="2781300"/>
            <a:ext cx="1676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  </a:t>
            </a:r>
            <a:r>
              <a:rPr lang="zh-CN" altLang="en-US" sz="2800" b="1" dirty="0">
                <a:solidFill>
                  <a:srgbClr val="FFCCFF"/>
                </a:solidFill>
                <a:latin typeface="Tahoma" panose="020B0604030504040204" pitchFamily="34" charset="0"/>
                <a:ea typeface="华文细黑" pitchFamily="2" charset="-122"/>
              </a:rPr>
              <a:t>尾数</a:t>
            </a:r>
          </a:p>
        </p:txBody>
      </p:sp>
      <p:sp>
        <p:nvSpPr>
          <p:cNvPr id="343050" name="Text Box 10"/>
          <p:cNvSpPr txBox="1"/>
          <p:nvPr/>
        </p:nvSpPr>
        <p:spPr>
          <a:xfrm>
            <a:off x="0" y="3500438"/>
            <a:ext cx="104044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阶码真值＝</a:t>
            </a:r>
            <a:r>
              <a:rPr lang="en-US" altLang="zh-CN" b="1" dirty="0">
                <a:solidFill>
                  <a:srgbClr val="FFFF66"/>
                </a:solidFill>
              </a:rPr>
              <a:t>10011001</a:t>
            </a:r>
            <a:r>
              <a:rPr lang="zh-CN" altLang="en-US" b="1" dirty="0">
                <a:solidFill>
                  <a:srgbClr val="FFFF66"/>
                </a:solidFill>
              </a:rPr>
              <a:t>－</a:t>
            </a:r>
            <a:r>
              <a:rPr lang="en-US" altLang="zh-CN" b="1" dirty="0">
                <a:solidFill>
                  <a:srgbClr val="FFFF66"/>
                </a:solidFill>
              </a:rPr>
              <a:t>(127)</a:t>
            </a:r>
            <a:r>
              <a:rPr lang="en-US" altLang="zh-CN" b="1" baseline="-30000" dirty="0">
                <a:solidFill>
                  <a:srgbClr val="FFFF66"/>
                </a:solidFill>
              </a:rPr>
              <a:t>10</a:t>
            </a:r>
            <a:r>
              <a:rPr lang="en-US" altLang="zh-CN" b="1" dirty="0">
                <a:solidFill>
                  <a:srgbClr val="FFFF66"/>
                </a:solidFill>
              </a:rPr>
              <a:t>=(153)</a:t>
            </a:r>
            <a:r>
              <a:rPr lang="en-US" altLang="zh-CN" b="1" baseline="-30000" dirty="0">
                <a:solidFill>
                  <a:srgbClr val="FFFF66"/>
                </a:solidFill>
              </a:rPr>
              <a:t>10</a:t>
            </a:r>
            <a:r>
              <a:rPr lang="en-US" altLang="zh-CN" b="1" dirty="0">
                <a:solidFill>
                  <a:srgbClr val="FFFF66"/>
                </a:solidFill>
              </a:rPr>
              <a:t>-(127)</a:t>
            </a:r>
            <a:r>
              <a:rPr lang="en-US" altLang="zh-CN" b="1" baseline="-30000" dirty="0">
                <a:solidFill>
                  <a:srgbClr val="FFFF66"/>
                </a:solidFill>
              </a:rPr>
              <a:t>10</a:t>
            </a:r>
            <a:r>
              <a:rPr lang="en-US" altLang="zh-CN" b="1" dirty="0">
                <a:solidFill>
                  <a:srgbClr val="FFFF66"/>
                </a:solidFill>
              </a:rPr>
              <a:t>=(26)</a:t>
            </a:r>
            <a:r>
              <a:rPr lang="en-US" altLang="zh-CN" b="1" baseline="-30000" dirty="0">
                <a:solidFill>
                  <a:srgbClr val="FFFF66"/>
                </a:solidFill>
              </a:rPr>
              <a:t>10</a:t>
            </a:r>
          </a:p>
        </p:txBody>
      </p:sp>
      <p:sp>
        <p:nvSpPr>
          <p:cNvPr id="343051" name="Text Box 11"/>
          <p:cNvSpPr txBox="1"/>
          <p:nvPr/>
        </p:nvSpPr>
        <p:spPr>
          <a:xfrm>
            <a:off x="0" y="4221163"/>
            <a:ext cx="94488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尾数真值＝</a:t>
            </a:r>
            <a:r>
              <a:rPr lang="en-US" altLang="zh-CN" b="1" dirty="0">
                <a:solidFill>
                  <a:srgbClr val="FFFF66"/>
                </a:solidFill>
              </a:rPr>
              <a:t>1</a:t>
            </a:r>
            <a:r>
              <a:rPr lang="zh-CN" altLang="en-US" b="1" dirty="0">
                <a:solidFill>
                  <a:srgbClr val="FFFF66"/>
                </a:solidFill>
              </a:rPr>
              <a:t>＋</a:t>
            </a:r>
            <a:r>
              <a:rPr lang="en-US" altLang="zh-CN" b="1" dirty="0">
                <a:solidFill>
                  <a:srgbClr val="FFFF66"/>
                </a:solidFill>
              </a:rPr>
              <a:t>0.001 0110 1=1.00101101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		=(1.17578125)</a:t>
            </a:r>
            <a:r>
              <a:rPr lang="en-US" altLang="zh-CN" b="1" baseline="-30000" dirty="0">
                <a:solidFill>
                  <a:srgbClr val="FFFF66"/>
                </a:solidFill>
              </a:rPr>
              <a:t>10</a:t>
            </a:r>
            <a:endParaRPr lang="en-US" altLang="zh-CN" b="1" dirty="0">
              <a:solidFill>
                <a:srgbClr val="FFFF66"/>
              </a:solidFill>
            </a:endParaRPr>
          </a:p>
        </p:txBody>
      </p:sp>
      <p:sp>
        <p:nvSpPr>
          <p:cNvPr id="343052" name="Text Box 12"/>
          <p:cNvSpPr txBox="1"/>
          <p:nvPr/>
        </p:nvSpPr>
        <p:spPr>
          <a:xfrm>
            <a:off x="323850" y="5734050"/>
            <a:ext cx="8077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该数的真值＝</a:t>
            </a:r>
            <a:r>
              <a:rPr lang="en-US" altLang="zh-CN" b="1" dirty="0">
                <a:solidFill>
                  <a:schemeClr val="bg1"/>
                </a:solidFill>
              </a:rPr>
              <a:t>-2</a:t>
            </a:r>
            <a:r>
              <a:rPr lang="en-US" altLang="zh-CN" b="1" baseline="30000" dirty="0">
                <a:solidFill>
                  <a:schemeClr val="bg1"/>
                </a:solidFill>
              </a:rPr>
              <a:t>26</a:t>
            </a:r>
            <a:r>
              <a:rPr lang="en-US" altLang="zh-CN" b="1" dirty="0">
                <a:solidFill>
                  <a:schemeClr val="bg1"/>
                </a:solidFill>
              </a:rPr>
              <a:t>×1.17578125</a:t>
            </a:r>
          </a:p>
        </p:txBody>
      </p:sp>
      <p:sp>
        <p:nvSpPr>
          <p:cNvPr id="58381" name="Rectangle 13"/>
          <p:cNvSpPr/>
          <p:nvPr/>
        </p:nvSpPr>
        <p:spPr>
          <a:xfrm>
            <a:off x="2114550" y="180975"/>
            <a:ext cx="4984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</a:p>
        </p:txBody>
      </p:sp>
      <p:pic>
        <p:nvPicPr>
          <p:cNvPr id="58382" name="Picture 14" descr="21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550" y="6092825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  <p:bldP spid="343047" grpId="0"/>
      <p:bldP spid="343049" grpId="0"/>
      <p:bldP spid="343050" grpId="0"/>
      <p:bldP spid="343051" grpId="0"/>
      <p:bldP spid="3430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45091" name="Text Box 3"/>
          <p:cNvSpPr txBox="1"/>
          <p:nvPr/>
        </p:nvSpPr>
        <p:spPr>
          <a:xfrm>
            <a:off x="323850" y="1268413"/>
            <a:ext cx="82296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校验的方法是让写入的信息符合某种规律，在读出时检验信息是否符合这一规律，如符合可判定读出信息正确，否则有误。</a:t>
            </a:r>
          </a:p>
        </p:txBody>
      </p:sp>
      <p:sp>
        <p:nvSpPr>
          <p:cNvPr id="345092" name="Text Box 4"/>
          <p:cNvSpPr txBox="1"/>
          <p:nvPr/>
        </p:nvSpPr>
        <p:spPr>
          <a:xfrm>
            <a:off x="179388" y="3573463"/>
            <a:ext cx="8964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目前使用的校验方法常采用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冗余校验思想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，即：</a:t>
            </a:r>
          </a:p>
        </p:txBody>
      </p:sp>
      <p:grpSp>
        <p:nvGrpSpPr>
          <p:cNvPr id="59398" name="Group 5"/>
          <p:cNvGrpSpPr/>
          <p:nvPr/>
        </p:nvGrpSpPr>
        <p:grpSpPr>
          <a:xfrm>
            <a:off x="228600" y="4437063"/>
            <a:ext cx="8915400" cy="579437"/>
            <a:chOff x="0" y="2832"/>
            <a:chExt cx="5616" cy="365"/>
          </a:xfrm>
        </p:grpSpPr>
        <p:sp>
          <p:nvSpPr>
            <p:cNvPr id="59400" name="Text Box 6"/>
            <p:cNvSpPr txBox="1"/>
            <p:nvPr/>
          </p:nvSpPr>
          <p:spPr>
            <a:xfrm>
              <a:off x="0" y="2832"/>
              <a:ext cx="26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FF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有效信息位</a:t>
              </a:r>
              <a:r>
                <a:rPr lang="en-US" altLang="zh-CN" b="1" dirty="0">
                  <a:solidFill>
                    <a:srgbClr val="FFFF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zh-CN" altLang="en-US" b="1" dirty="0">
                  <a:solidFill>
                    <a:srgbClr val="FFFF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校验位</a:t>
              </a:r>
            </a:p>
          </p:txBody>
        </p:sp>
        <p:sp>
          <p:nvSpPr>
            <p:cNvPr id="59401" name="Text Box 7"/>
            <p:cNvSpPr txBox="1"/>
            <p:nvPr/>
          </p:nvSpPr>
          <p:spPr>
            <a:xfrm>
              <a:off x="2688" y="2832"/>
              <a:ext cx="16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FF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校验码</a:t>
              </a:r>
            </a:p>
          </p:txBody>
        </p:sp>
        <p:sp>
          <p:nvSpPr>
            <p:cNvPr id="59402" name="Line 8"/>
            <p:cNvSpPr/>
            <p:nvPr/>
          </p:nvSpPr>
          <p:spPr>
            <a:xfrm>
              <a:off x="2304" y="3024"/>
              <a:ext cx="38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3" name="Line 9"/>
            <p:cNvSpPr/>
            <p:nvPr/>
          </p:nvSpPr>
          <p:spPr>
            <a:xfrm>
              <a:off x="3552" y="3024"/>
              <a:ext cx="38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4" name="Text Box 10"/>
            <p:cNvSpPr txBox="1"/>
            <p:nvPr/>
          </p:nvSpPr>
          <p:spPr>
            <a:xfrm>
              <a:off x="3936" y="2832"/>
              <a:ext cx="16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FF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译码纠错</a:t>
              </a:r>
            </a:p>
          </p:txBody>
        </p:sp>
      </p:grpSp>
      <p:sp>
        <p:nvSpPr>
          <p:cNvPr id="59399" name="Text Box 11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/>
      <p:bldP spid="34509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46114" name="Text Box 2"/>
          <p:cNvSpPr txBox="1"/>
          <p:nvPr/>
        </p:nvSpPr>
        <p:spPr>
          <a:xfrm>
            <a:off x="250825" y="188913"/>
            <a:ext cx="434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2.4.1 </a:t>
            </a: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奇偶校验码   </a:t>
            </a:r>
          </a:p>
        </p:txBody>
      </p:sp>
      <p:sp>
        <p:nvSpPr>
          <p:cNvPr id="346115" name="Text Box 3"/>
          <p:cNvSpPr txBox="1"/>
          <p:nvPr/>
        </p:nvSpPr>
        <p:spPr>
          <a:xfrm>
            <a:off x="179388" y="2708275"/>
            <a:ext cx="7559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例如：待编有效信息    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1011 0001</a:t>
            </a:r>
          </a:p>
        </p:txBody>
      </p:sp>
      <p:sp>
        <p:nvSpPr>
          <p:cNvPr id="346116" name="Text Box 4"/>
          <p:cNvSpPr txBox="1"/>
          <p:nvPr/>
        </p:nvSpPr>
        <p:spPr>
          <a:xfrm>
            <a:off x="323850" y="1916113"/>
            <a:ext cx="25225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编码规则：</a:t>
            </a:r>
          </a:p>
        </p:txBody>
      </p:sp>
      <p:grpSp>
        <p:nvGrpSpPr>
          <p:cNvPr id="60423" name="Group 5"/>
          <p:cNvGrpSpPr/>
          <p:nvPr/>
        </p:nvGrpSpPr>
        <p:grpSpPr>
          <a:xfrm>
            <a:off x="755650" y="1196975"/>
            <a:ext cx="6624638" cy="579438"/>
            <a:chOff x="476" y="754"/>
            <a:chExt cx="4173" cy="365"/>
          </a:xfrm>
        </p:grpSpPr>
        <p:sp>
          <p:nvSpPr>
            <p:cNvPr id="60428" name="Text Box 6"/>
            <p:cNvSpPr txBox="1"/>
            <p:nvPr/>
          </p:nvSpPr>
          <p:spPr>
            <a:xfrm>
              <a:off x="3560" y="754"/>
              <a:ext cx="10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CCCC"/>
                  </a:solidFill>
                  <a:latin typeface="仿宋_GB2312" pitchFamily="49" charset="-122"/>
                  <a:ea typeface="仿宋_GB2312" pitchFamily="49" charset="-122"/>
                </a:rPr>
                <a:t>校验码</a:t>
              </a:r>
            </a:p>
          </p:txBody>
        </p:sp>
        <p:grpSp>
          <p:nvGrpSpPr>
            <p:cNvPr id="60429" name="Group 7"/>
            <p:cNvGrpSpPr/>
            <p:nvPr/>
          </p:nvGrpSpPr>
          <p:grpSpPr>
            <a:xfrm>
              <a:off x="476" y="754"/>
              <a:ext cx="3072" cy="365"/>
              <a:chOff x="384" y="1198"/>
              <a:chExt cx="3072" cy="365"/>
            </a:xfrm>
          </p:grpSpPr>
          <p:sp>
            <p:nvSpPr>
              <p:cNvPr id="60430" name="Text Box 8"/>
              <p:cNvSpPr txBox="1"/>
              <p:nvPr/>
            </p:nvSpPr>
            <p:spPr>
              <a:xfrm>
                <a:off x="384" y="1198"/>
                <a:ext cx="302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b="1" dirty="0">
                    <a:solidFill>
                      <a:srgbClr val="FFCCCC"/>
                    </a:solidFill>
                    <a:latin typeface="仿宋_GB2312" pitchFamily="49" charset="-122"/>
                    <a:ea typeface="仿宋_GB2312" pitchFamily="49" charset="-122"/>
                  </a:rPr>
                  <a:t>有效信息位</a:t>
                </a:r>
                <a:r>
                  <a:rPr lang="en-US" altLang="zh-CN" b="1" dirty="0">
                    <a:solidFill>
                      <a:srgbClr val="FFCCCC"/>
                    </a:solidFill>
                    <a:latin typeface="仿宋_GB2312" pitchFamily="49" charset="-122"/>
                    <a:ea typeface="仿宋_GB2312" pitchFamily="49" charset="-122"/>
                  </a:rPr>
                  <a:t>+1</a:t>
                </a:r>
                <a:r>
                  <a:rPr lang="zh-CN" altLang="en-US" b="1" dirty="0">
                    <a:solidFill>
                      <a:srgbClr val="FFCCCC"/>
                    </a:solidFill>
                    <a:latin typeface="仿宋_GB2312" pitchFamily="49" charset="-122"/>
                    <a:ea typeface="仿宋_GB2312" pitchFamily="49" charset="-122"/>
                  </a:rPr>
                  <a:t>位校验位</a:t>
                </a:r>
              </a:p>
            </p:txBody>
          </p:sp>
          <p:sp>
            <p:nvSpPr>
              <p:cNvPr id="60431" name="Line 9"/>
              <p:cNvSpPr/>
              <p:nvPr/>
            </p:nvSpPr>
            <p:spPr>
              <a:xfrm>
                <a:off x="3072" y="139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46122" name="Text Box 10"/>
          <p:cNvSpPr txBox="1"/>
          <p:nvPr/>
        </p:nvSpPr>
        <p:spPr>
          <a:xfrm>
            <a:off x="2195513" y="3284538"/>
            <a:ext cx="50403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奇校验码    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1011 0001 </a:t>
            </a:r>
            <a:r>
              <a:rPr lang="en-US" altLang="zh-CN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sp>
        <p:nvSpPr>
          <p:cNvPr id="346123" name="Text Box 11"/>
          <p:cNvSpPr txBox="1"/>
          <p:nvPr/>
        </p:nvSpPr>
        <p:spPr>
          <a:xfrm>
            <a:off x="2195513" y="1916113"/>
            <a:ext cx="6732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整个校验码中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的个数为奇数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偶数。</a:t>
            </a:r>
          </a:p>
        </p:txBody>
      </p:sp>
      <p:sp>
        <p:nvSpPr>
          <p:cNvPr id="346124" name="Text Box 12"/>
          <p:cNvSpPr txBox="1"/>
          <p:nvPr/>
        </p:nvSpPr>
        <p:spPr>
          <a:xfrm>
            <a:off x="2195513" y="3789363"/>
            <a:ext cx="50403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偶校验码    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1011 0001 </a:t>
            </a:r>
            <a:r>
              <a:rPr lang="en-US" altLang="zh-CN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sp>
        <p:nvSpPr>
          <p:cNvPr id="346125" name="Text Box 13"/>
          <p:cNvSpPr txBox="1"/>
          <p:nvPr/>
        </p:nvSpPr>
        <p:spPr>
          <a:xfrm>
            <a:off x="0" y="5013325"/>
            <a:ext cx="86042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为了快速进行编码写入与读后校验，常采用并行奇偶校验逻辑电路。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5" grpId="0"/>
      <p:bldP spid="346116" grpId="0"/>
      <p:bldP spid="346122" grpId="0"/>
      <p:bldP spid="346123" grpId="0"/>
      <p:bldP spid="346124" grpId="0"/>
      <p:bldP spid="3461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61444" name="Picture 2" descr="2X22"/>
          <p:cNvPicPr>
            <a:picLocks noChangeAspect="1"/>
          </p:cNvPicPr>
          <p:nvPr/>
        </p:nvPicPr>
        <p:blipFill>
          <a:blip r:embed="rId2">
            <a:grayscl/>
            <a:lum contrast="-12000"/>
          </a:blip>
          <a:stretch>
            <a:fillRect/>
          </a:stretch>
        </p:blipFill>
        <p:spPr>
          <a:xfrm>
            <a:off x="1547813" y="260350"/>
            <a:ext cx="5903912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7139" name="Text Box 3"/>
          <p:cNvSpPr txBox="1"/>
          <p:nvPr/>
        </p:nvSpPr>
        <p:spPr>
          <a:xfrm>
            <a:off x="179388" y="3933825"/>
            <a:ext cx="6697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以偶校验为例，说明其编码与校验过程：</a:t>
            </a:r>
          </a:p>
        </p:txBody>
      </p:sp>
      <p:sp>
        <p:nvSpPr>
          <p:cNvPr id="347140" name="Text Box 4"/>
          <p:cNvSpPr txBox="1"/>
          <p:nvPr/>
        </p:nvSpPr>
        <p:spPr>
          <a:xfrm>
            <a:off x="0" y="4508500"/>
            <a:ext cx="94678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）编码  将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位代码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1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～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1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写入时，同时送往校验电路，并将</a:t>
            </a:r>
            <a:r>
              <a:rPr lang="zh-CN" altLang="en-US" sz="2800" b="1" dirty="0">
                <a:solidFill>
                  <a:srgbClr val="FFFF66"/>
                </a:solidFill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zh-CN" altLang="en-US" sz="28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偶形成</a:t>
            </a:r>
            <a:r>
              <a:rPr lang="zh-CN" altLang="en-US" sz="2800" b="1" dirty="0">
                <a:solidFill>
                  <a:srgbClr val="FFFF66"/>
                </a:solidFill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～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一起写入。</a:t>
            </a:r>
          </a:p>
        </p:txBody>
      </p:sp>
      <p:sp>
        <p:nvSpPr>
          <p:cNvPr id="347141" name="Text Box 5"/>
          <p:cNvSpPr txBox="1"/>
          <p:nvPr/>
        </p:nvSpPr>
        <p:spPr>
          <a:xfrm>
            <a:off x="0" y="5445125"/>
            <a:ext cx="94678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）校验  读出时，将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位代码与一位校验位同时送入校验电路。如</a:t>
            </a:r>
            <a:r>
              <a:rPr lang="zh-CN" altLang="en-US" sz="2800" b="1" dirty="0">
                <a:solidFill>
                  <a:srgbClr val="FFFF66"/>
                </a:solidFill>
                <a:ea typeface="仿宋_GB2312" pitchFamily="49" charset="-122"/>
              </a:rPr>
              <a:t>“</a:t>
            </a:r>
            <a:r>
              <a:rPr lang="zh-CN" altLang="en-US" sz="28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偶校错</a:t>
            </a:r>
            <a:r>
              <a:rPr lang="zh-CN" altLang="en-US" sz="2800" b="1" dirty="0">
                <a:solidFill>
                  <a:srgbClr val="FFFF66"/>
                </a:solidFill>
                <a:ea typeface="仿宋_GB2312" pitchFamily="49" charset="-122"/>
              </a:rPr>
              <a:t>”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为</a:t>
            </a:r>
            <a:r>
              <a:rPr lang="en-US" altLang="zh-CN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，表明代码无奇数个错。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/>
          <p:nvPr/>
        </p:nvSpPr>
        <p:spPr>
          <a:xfrm>
            <a:off x="250825" y="908050"/>
            <a:ext cx="8686800" cy="4303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ea typeface="华文细黑" pitchFamily="2" charset="-122"/>
              </a:rPr>
              <a:t>3.</a:t>
            </a: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二进制          八进制 、十六进制</a:t>
            </a:r>
            <a:r>
              <a:rPr lang="zh-CN" altLang="en-US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B-&gt;Q(H):    </a:t>
            </a:r>
            <a:r>
              <a:rPr lang="zh-CN" altLang="en-US" sz="2800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例 </a:t>
            </a:r>
            <a:r>
              <a:rPr lang="en-US" altLang="zh-CN" sz="2800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10100010.1101B=?Q</a:t>
            </a:r>
            <a:br>
              <a:rPr lang="en-US" altLang="zh-CN" sz="2800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     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以小数点为中心，三位（四位）一组，不足补</a:t>
            </a:r>
            <a:r>
              <a:rPr lang="en-US" altLang="zh-CN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</a:t>
            </a: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10 100 010. 110 1</a:t>
            </a: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00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B=2 4 2. 6 4 Q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Q(H)-&gt;B: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每一位写成三位（四位）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9F.8 H = 1001 1111. 1000 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原因：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，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16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是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的整次幂</a:t>
            </a:r>
          </a:p>
        </p:txBody>
      </p:sp>
      <p:sp>
        <p:nvSpPr>
          <p:cNvPr id="7171" name="AutoShape 5"/>
          <p:cNvSpPr/>
          <p:nvPr/>
        </p:nvSpPr>
        <p:spPr>
          <a:xfrm>
            <a:off x="2195513" y="1125538"/>
            <a:ext cx="1081087" cy="201612"/>
          </a:xfrm>
          <a:prstGeom prst="leftRightArrow">
            <a:avLst>
              <a:gd name="adj1" fmla="val 50000"/>
              <a:gd name="adj2" fmla="val 107244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172" name="Rectangle 8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2468" name="Text Box 2"/>
          <p:cNvSpPr txBox="1"/>
          <p:nvPr/>
        </p:nvSpPr>
        <p:spPr>
          <a:xfrm>
            <a:off x="395288" y="1484313"/>
            <a:ext cx="8748712" cy="4760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3600" b="1" i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zh-CN" altLang="en-US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最简单的校验，硬件开销小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3600" b="1" i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缺点：</a:t>
            </a:r>
            <a:br>
              <a:rPr lang="zh-CN" altLang="en-US" sz="3600" b="1" i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b="1" i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i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仅可以检测</a:t>
            </a:r>
            <a:r>
              <a:rPr lang="en-US" altLang="zh-CN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位（奇数个位）出错，不可检测</a:t>
            </a:r>
            <a:r>
              <a:rPr lang="en-US" altLang="zh-CN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位（偶数个位）出错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3600" b="1" i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i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i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不可检测哪一位出错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但 </a:t>
            </a:r>
            <a:r>
              <a:rPr lang="en-US" altLang="zh-CN" sz="36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位及以上出错的概率比一位错概率大得多</a:t>
            </a:r>
          </a:p>
        </p:txBody>
      </p:sp>
      <p:sp>
        <p:nvSpPr>
          <p:cNvPr id="62469" name="Text Box 4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奇偶校验码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3492" name="Text Box 2"/>
          <p:cNvSpPr txBox="1"/>
          <p:nvPr/>
        </p:nvSpPr>
        <p:spPr>
          <a:xfrm>
            <a:off x="323850" y="981075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ea typeface="华文细黑" pitchFamily="2" charset="-122"/>
              </a:rPr>
              <a:t>3.7.3  </a:t>
            </a:r>
            <a:r>
              <a:rPr lang="zh-CN" altLang="en-US" sz="3600" b="1" dirty="0">
                <a:solidFill>
                  <a:schemeClr val="bg1"/>
                </a:solidFill>
                <a:ea typeface="华文细黑" pitchFamily="2" charset="-122"/>
              </a:rPr>
              <a:t>循环冗余校验码</a:t>
            </a:r>
            <a:r>
              <a:rPr lang="en-US" altLang="zh-CN" sz="3600" b="1" dirty="0">
                <a:solidFill>
                  <a:schemeClr val="bg1"/>
                </a:solidFill>
                <a:ea typeface="华文细黑" pitchFamily="2" charset="-122"/>
              </a:rPr>
              <a:t>--CRC</a:t>
            </a:r>
            <a:r>
              <a:rPr lang="zh-CN" altLang="en-US" sz="3600" b="1" dirty="0">
                <a:solidFill>
                  <a:schemeClr val="bg1"/>
                </a:solidFill>
                <a:ea typeface="华文细黑" pitchFamily="2" charset="-122"/>
              </a:rPr>
              <a:t>码</a:t>
            </a:r>
          </a:p>
        </p:txBody>
      </p:sp>
      <p:sp>
        <p:nvSpPr>
          <p:cNvPr id="63493" name="Text Box 3"/>
          <p:cNvSpPr txBox="1"/>
          <p:nvPr/>
        </p:nvSpPr>
        <p:spPr>
          <a:xfrm>
            <a:off x="611188" y="1773238"/>
            <a:ext cx="8137525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66FFFF"/>
                </a:solidFill>
                <a:latin typeface="宋体" panose="02010600030101010101" pitchFamily="2" charset="-122"/>
              </a:rPr>
              <a:t>特点：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发现并纠正错误</a:t>
            </a:r>
            <a:endParaRPr lang="zh-CN" altLang="en-US" b="1" i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66FFFF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磁介质存储与计算机通信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66FFFF"/>
                </a:solidFill>
                <a:latin typeface="宋体" panose="02010600030101010101" pitchFamily="2" charset="-122"/>
              </a:rPr>
              <a:t>传输校验码的组成：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位信息码＋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位校验码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3494" name="Rectangle 4"/>
          <p:cNvSpPr/>
          <p:nvPr/>
        </p:nvSpPr>
        <p:spPr>
          <a:xfrm>
            <a:off x="395288" y="4076700"/>
            <a:ext cx="8208962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一、模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运算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CC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、模</a:t>
            </a:r>
            <a:r>
              <a:rPr lang="en-US" altLang="zh-CN" b="1" dirty="0">
                <a:solidFill>
                  <a:srgbClr val="66FFCC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加减：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按位加，异或逻辑实现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CC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、模</a:t>
            </a:r>
            <a:r>
              <a:rPr lang="en-US" altLang="zh-CN" b="1" dirty="0">
                <a:solidFill>
                  <a:srgbClr val="66FFCC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66FFCC"/>
                </a:solidFill>
                <a:ea typeface="黑体" panose="02010609060101010101" pitchFamily="2" charset="-122"/>
              </a:rPr>
              <a:t>乘：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按模</a:t>
            </a: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ea typeface="黑体" panose="02010609060101010101" pitchFamily="2" charset="-122"/>
              </a:rPr>
              <a:t>加求部分积之和</a:t>
            </a:r>
          </a:p>
        </p:txBody>
      </p:sp>
      <p:sp>
        <p:nvSpPr>
          <p:cNvPr id="63495" name="Text Box 5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2.4.2 CRC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4516" name="Text Box 2"/>
          <p:cNvSpPr txBox="1"/>
          <p:nvPr/>
        </p:nvSpPr>
        <p:spPr>
          <a:xfrm>
            <a:off x="539750" y="1196975"/>
            <a:ext cx="83534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、模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除：</a:t>
            </a:r>
            <a:endParaRPr lang="zh-CN" altLang="en-US" b="1" dirty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64517" name="Text Box 4"/>
          <p:cNvSpPr txBox="1"/>
          <p:nvPr/>
        </p:nvSpPr>
        <p:spPr>
          <a:xfrm>
            <a:off x="323850" y="1989138"/>
            <a:ext cx="8820150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部分余数首位为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，商取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；反之，商取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然后按模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减求得余数，这个余数不计高位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最后余数位数比除数少一位，此余数为校验位</a:t>
            </a:r>
          </a:p>
        </p:txBody>
      </p:sp>
      <p:sp>
        <p:nvSpPr>
          <p:cNvPr id="64518" name="Text Box 6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 CRC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5540" name="Text Box 2"/>
          <p:cNvSpPr txBox="1"/>
          <p:nvPr/>
        </p:nvSpPr>
        <p:spPr>
          <a:xfrm>
            <a:off x="0" y="1400175"/>
            <a:ext cx="8893175" cy="4770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设：</a:t>
            </a:r>
            <a:r>
              <a:rPr lang="zh-CN" altLang="en-US" b="1" dirty="0">
                <a:solidFill>
                  <a:srgbClr val="FFFF66"/>
                </a:solidFill>
              </a:rPr>
              <a:t>信息代码</a:t>
            </a:r>
            <a:r>
              <a:rPr lang="en-US" altLang="zh-CN" b="1" dirty="0">
                <a:solidFill>
                  <a:srgbClr val="FFFF66"/>
                </a:solidFill>
              </a:rPr>
              <a:t>M(X)</a:t>
            </a:r>
            <a:r>
              <a:rPr lang="zh-CN" altLang="en-US" b="1" dirty="0">
                <a:solidFill>
                  <a:srgbClr val="FFFF66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N</a:t>
            </a:r>
            <a:r>
              <a:rPr lang="zh-CN" altLang="en-US" b="1" dirty="0">
                <a:solidFill>
                  <a:srgbClr val="66FFFF"/>
                </a:solidFill>
              </a:rPr>
              <a:t>位</a:t>
            </a:r>
            <a:r>
              <a:rPr lang="zh-CN" altLang="en-US" b="1" dirty="0">
                <a:solidFill>
                  <a:srgbClr val="FFFF66"/>
                </a:solidFill>
              </a:rPr>
              <a:t>信息；例</a:t>
            </a:r>
            <a:r>
              <a:rPr lang="en-US" altLang="zh-CN" b="1" dirty="0">
                <a:solidFill>
                  <a:srgbClr val="FFFF66"/>
                </a:solidFill>
              </a:rPr>
              <a:t>1101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    </a:t>
            </a:r>
            <a:r>
              <a:rPr lang="zh-CN" altLang="en-US" b="1" dirty="0">
                <a:solidFill>
                  <a:srgbClr val="FFFF66"/>
                </a:solidFill>
              </a:rPr>
              <a:t>生成多项式</a:t>
            </a:r>
            <a:r>
              <a:rPr lang="en-US" altLang="zh-CN" b="1" dirty="0">
                <a:solidFill>
                  <a:srgbClr val="FFFF66"/>
                </a:solidFill>
              </a:rPr>
              <a:t>G(X)</a:t>
            </a:r>
            <a:r>
              <a:rPr lang="zh-CN" altLang="en-US" b="1" dirty="0">
                <a:solidFill>
                  <a:srgbClr val="FFFF66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r+1</a:t>
            </a:r>
            <a:r>
              <a:rPr lang="zh-CN" altLang="en-US" b="1" dirty="0">
                <a:solidFill>
                  <a:srgbClr val="66FFFF"/>
                </a:solidFill>
              </a:rPr>
              <a:t>位</a:t>
            </a:r>
            <a:r>
              <a:rPr lang="zh-CN" altLang="en-US" b="1" dirty="0">
                <a:solidFill>
                  <a:srgbClr val="FFFF66"/>
                </a:solidFill>
              </a:rPr>
              <a:t>；例</a:t>
            </a:r>
            <a:r>
              <a:rPr lang="en-US" altLang="zh-CN" b="1" dirty="0">
                <a:solidFill>
                  <a:srgbClr val="FFFF66"/>
                </a:solidFill>
              </a:rPr>
              <a:t>X</a:t>
            </a:r>
            <a:r>
              <a:rPr lang="en-US" altLang="zh-CN" b="1" baseline="30000" dirty="0">
                <a:solidFill>
                  <a:srgbClr val="FFFF66"/>
                </a:solidFill>
              </a:rPr>
              <a:t>3</a:t>
            </a:r>
            <a:r>
              <a:rPr lang="en-US" altLang="zh-CN" b="1" dirty="0">
                <a:solidFill>
                  <a:srgbClr val="FFFF66"/>
                </a:solidFill>
              </a:rPr>
              <a:t>+X</a:t>
            </a:r>
            <a:r>
              <a:rPr lang="en-US" altLang="zh-CN" b="1" baseline="30000" dirty="0">
                <a:solidFill>
                  <a:srgbClr val="FFFF66"/>
                </a:solidFill>
              </a:rPr>
              <a:t>0</a:t>
            </a:r>
            <a:r>
              <a:rPr lang="en-US" altLang="zh-CN" b="1" dirty="0">
                <a:solidFill>
                  <a:srgbClr val="FFFF66"/>
                </a:solidFill>
              </a:rPr>
              <a:t>=1001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方法：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M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左移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位（补0）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     2.被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相除（模2除）得校验位</a:t>
            </a:r>
            <a:endParaRPr lang="zh-CN" altLang="en-US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原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位信息码与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位校验码相连得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CRC</a:t>
            </a:r>
            <a:r>
              <a:rPr lang="zh-CN" altLang="en-US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码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zh-CN" altLang="en-US" b="1" i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信息代码</a:t>
            </a:r>
            <a:r>
              <a:rPr lang="en-US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1101</a:t>
            </a:r>
            <a:r>
              <a:rPr lang="zh-CN" altLang="en-US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b="1" i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生成多项式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3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+X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0</a:t>
            </a:r>
            <a:r>
              <a:rPr lang="en-US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=1001</a:t>
            </a:r>
            <a:br>
              <a:rPr lang="en-US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校验位为100，</a:t>
            </a:r>
            <a:r>
              <a:rPr lang="en-US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CRC</a:t>
            </a:r>
            <a:r>
              <a:rPr lang="zh-CN" altLang="zh-CN" b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码为1101100；</a:t>
            </a:r>
            <a:endParaRPr lang="zh-CN" altLang="en-US" b="1" dirty="0">
              <a:solidFill>
                <a:srgbClr val="FFCC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5541" name="Rectangle 3"/>
          <p:cNvSpPr/>
          <p:nvPr/>
        </p:nvSpPr>
        <p:spPr>
          <a:xfrm>
            <a:off x="0" y="836613"/>
            <a:ext cx="45005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CCCC"/>
                </a:solidFill>
                <a:ea typeface="黑体" panose="02010609060101010101" pitchFamily="2" charset="-122"/>
              </a:rPr>
              <a:t>二、</a:t>
            </a:r>
            <a:r>
              <a:rPr lang="en-US" altLang="zh-CN" sz="3600" b="1" dirty="0">
                <a:solidFill>
                  <a:srgbClr val="FFCCCC"/>
                </a:solidFill>
                <a:ea typeface="黑体" panose="02010609060101010101" pitchFamily="2" charset="-122"/>
              </a:rPr>
              <a:t>CRC</a:t>
            </a:r>
            <a:r>
              <a:rPr lang="zh-CN" altLang="en-US" sz="3600" b="1" dirty="0">
                <a:solidFill>
                  <a:srgbClr val="FFCCCC"/>
                </a:solidFill>
                <a:ea typeface="黑体" panose="02010609060101010101" pitchFamily="2" charset="-122"/>
              </a:rPr>
              <a:t>码的生成</a:t>
            </a:r>
          </a:p>
        </p:txBody>
      </p:sp>
      <p:sp>
        <p:nvSpPr>
          <p:cNvPr id="65542" name="Text Box 4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 CRC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6564" name="Text Box 2"/>
          <p:cNvSpPr txBox="1"/>
          <p:nvPr/>
        </p:nvSpPr>
        <p:spPr>
          <a:xfrm>
            <a:off x="250825" y="908050"/>
            <a:ext cx="91440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CCCC"/>
                </a:solidFill>
                <a:latin typeface="宋体" panose="02010600030101010101" pitchFamily="2" charset="-122"/>
              </a:rPr>
              <a:t>三、</a:t>
            </a:r>
            <a:r>
              <a:rPr lang="en-US" altLang="zh-CN" sz="3600" b="1" dirty="0">
                <a:solidFill>
                  <a:srgbClr val="FFCCCC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sz="3600" b="1" dirty="0">
                <a:solidFill>
                  <a:srgbClr val="FFCCCC"/>
                </a:solidFill>
                <a:latin typeface="宋体" panose="02010600030101010101" pitchFamily="2" charset="-122"/>
              </a:rPr>
              <a:t>码的检错纠错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原信息生成的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原生成多项式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余数为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没有错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余数不为</a:t>
            </a:r>
            <a:r>
              <a:rPr lang="en-US" altLang="zh-CN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FFFF66"/>
                </a:solidFill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出错，且余数与出错位置对应</a:t>
            </a:r>
          </a:p>
        </p:txBody>
      </p:sp>
      <p:sp>
        <p:nvSpPr>
          <p:cNvPr id="66565" name="Text Box 4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 CRC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2501" name="Text Box 5"/>
          <p:cNvSpPr txBox="1"/>
          <p:nvPr/>
        </p:nvSpPr>
        <p:spPr>
          <a:xfrm>
            <a:off x="304800" y="4797425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b="1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利用余数循环的特点，将出错位移至校验码最高位，变反纠错。以节省硬件。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7588" name="Rectangle 3"/>
          <p:cNvSpPr/>
          <p:nvPr/>
        </p:nvSpPr>
        <p:spPr>
          <a:xfrm>
            <a:off x="468313" y="1125538"/>
            <a:ext cx="30400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四、生成多项式</a:t>
            </a:r>
          </a:p>
        </p:txBody>
      </p:sp>
      <p:sp>
        <p:nvSpPr>
          <p:cNvPr id="67589" name="Text Box 4"/>
          <p:cNvSpPr txBox="1"/>
          <p:nvPr/>
        </p:nvSpPr>
        <p:spPr>
          <a:xfrm>
            <a:off x="250825" y="1700213"/>
            <a:ext cx="8893175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满足：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、任何一位发生错误都应使得余数不为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     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、不同位错误使得余数不同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、对余数继续模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除，应使余数循环</a:t>
            </a:r>
          </a:p>
        </p:txBody>
      </p:sp>
      <p:sp>
        <p:nvSpPr>
          <p:cNvPr id="67590" name="Text Box 5"/>
          <p:cNvSpPr txBox="1"/>
          <p:nvPr/>
        </p:nvSpPr>
        <p:spPr>
          <a:xfrm>
            <a:off x="179388" y="3744913"/>
            <a:ext cx="80645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常用生成多项式 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	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7591" name="Text Box 6"/>
          <p:cNvSpPr txBox="1"/>
          <p:nvPr/>
        </p:nvSpPr>
        <p:spPr>
          <a:xfrm>
            <a:off x="468313" y="26035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2.4 CRC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   （非大纲内容）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7592" name="Picture 7" descr="21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5876925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75" y="3857625"/>
            <a:ext cx="5715000" cy="263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861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CCCC"/>
                </a:solidFill>
                <a:ea typeface="文鼎CS长宋" pitchFamily="49" charset="-122"/>
              </a:rPr>
              <a:t>本节结束</a:t>
            </a:r>
            <a:endParaRPr lang="zh-CN" altLang="en-US" sz="6000" dirty="0"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250825" y="981075"/>
            <a:ext cx="8686800" cy="2684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4. </a:t>
            </a:r>
            <a:r>
              <a:rPr lang="zh-CN" altLang="en-US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二进制          十进制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a)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十进制整数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二进制整数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除</a:t>
            </a:r>
            <a:r>
              <a:rPr lang="en-US" altLang="zh-CN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zh-CN" altLang="en-US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（基）取余，先出为低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直到商为</a:t>
            </a:r>
            <a:r>
              <a:rPr lang="en-US" altLang="zh-CN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</a:p>
        </p:txBody>
      </p:sp>
      <p:sp>
        <p:nvSpPr>
          <p:cNvPr id="8195" name="AutoShape 3"/>
          <p:cNvSpPr/>
          <p:nvPr/>
        </p:nvSpPr>
        <p:spPr>
          <a:xfrm>
            <a:off x="2195513" y="1125538"/>
            <a:ext cx="1081087" cy="201612"/>
          </a:xfrm>
          <a:prstGeom prst="leftRightArrow">
            <a:avLst>
              <a:gd name="adj1" fmla="val 50000"/>
              <a:gd name="adj2" fmla="val 107244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35526" name="Text Box 6"/>
          <p:cNvSpPr txBox="1"/>
          <p:nvPr/>
        </p:nvSpPr>
        <p:spPr>
          <a:xfrm>
            <a:off x="4643438" y="1196975"/>
            <a:ext cx="4067175" cy="50085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|116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58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29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14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  7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  3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   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2</a:t>
            </a:r>
            <a:r>
              <a:rPr lang="en-US" altLang="zh-CN" sz="28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|   1</a:t>
            </a: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  0           1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</a:p>
        </p:txBody>
      </p:sp>
      <p:sp>
        <p:nvSpPr>
          <p:cNvPr id="235527" name="Rectangle 7"/>
          <p:cNvSpPr/>
          <p:nvPr/>
        </p:nvSpPr>
        <p:spPr>
          <a:xfrm>
            <a:off x="323850" y="4005263"/>
            <a:ext cx="4572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＝（   ）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endParaRPr lang="en-US" altLang="zh-CN" sz="2800" u="sng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35528" name="Rectangle 8"/>
          <p:cNvSpPr/>
          <p:nvPr/>
        </p:nvSpPr>
        <p:spPr>
          <a:xfrm>
            <a:off x="1042988" y="5013325"/>
            <a:ext cx="282098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ea typeface="黑体" panose="02010609060101010101" pitchFamily="2" charset="-122"/>
              </a:rPr>
              <a:t>116=1110100B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235529" name="Line 9"/>
          <p:cNvSpPr/>
          <p:nvPr/>
        </p:nvSpPr>
        <p:spPr>
          <a:xfrm flipV="1">
            <a:off x="8604250" y="1844675"/>
            <a:ext cx="0" cy="439261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8200" name="Rectangle 10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/>
      <p:bldP spid="235527" grpId="0"/>
      <p:bldP spid="2355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250825" y="1052513"/>
            <a:ext cx="6705600" cy="1250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b)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十进制小数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二进制小数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乘</a:t>
            </a:r>
            <a:r>
              <a:rPr lang="en-US" altLang="zh-CN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2</a:t>
            </a:r>
            <a:r>
              <a:rPr lang="zh-CN" altLang="en-US" u="sng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（基）取整，先出为高</a:t>
            </a:r>
          </a:p>
        </p:txBody>
      </p:sp>
      <p:sp>
        <p:nvSpPr>
          <p:cNvPr id="137221" name="Text Box 5"/>
          <p:cNvSpPr txBox="1"/>
          <p:nvPr/>
        </p:nvSpPr>
        <p:spPr>
          <a:xfrm>
            <a:off x="5148263" y="908050"/>
            <a:ext cx="3995737" cy="6299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0.6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</a:t>
            </a:r>
            <a:r>
              <a:rPr lang="en-US" altLang="zh-CN" sz="24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×      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1. 2		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     0. 2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</a:t>
            </a:r>
            <a:r>
              <a:rPr lang="en-US" altLang="zh-CN" sz="24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×      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0. 4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</a:t>
            </a:r>
            <a:r>
              <a:rPr lang="en-US" altLang="zh-CN" sz="24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×      2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endParaRPr lang="en-US" altLang="zh-CN" sz="2400" b="1" u="sng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0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 0. 8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</a:t>
            </a:r>
            <a:r>
              <a:rPr lang="en-US" altLang="zh-CN" sz="2400" b="1" u="sng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×      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1 </a:t>
            </a: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     1. 6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         0. 6	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	</a:t>
            </a:r>
          </a:p>
        </p:txBody>
      </p:sp>
      <p:sp>
        <p:nvSpPr>
          <p:cNvPr id="137222" name="Text Box 6"/>
          <p:cNvSpPr txBox="1"/>
          <p:nvPr/>
        </p:nvSpPr>
        <p:spPr>
          <a:xfrm>
            <a:off x="323850" y="3860800"/>
            <a:ext cx="4895850" cy="16462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0.6=0.1001 1001 1001</a:t>
            </a:r>
            <a:r>
              <a:rPr lang="en-US" altLang="zh-CN" sz="2400" b="1" dirty="0">
                <a:solidFill>
                  <a:srgbClr val="FFFF66"/>
                </a:solidFill>
                <a:ea typeface="华文细黑" pitchFamily="2" charset="-122"/>
              </a:rPr>
              <a:t>……</a:t>
            </a:r>
            <a:endParaRPr lang="en-US" altLang="zh-CN" sz="2400" b="1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i="1" dirty="0">
                <a:solidFill>
                  <a:srgbClr val="66FFCC"/>
                </a:solidFill>
                <a:latin typeface="Tahoma" panose="020B0604030504040204" pitchFamily="34" charset="0"/>
                <a:ea typeface="华文细黑" pitchFamily="2" charset="-122"/>
              </a:rPr>
              <a:t>注：结果可能是一个循环小数</a:t>
            </a:r>
          </a:p>
        </p:txBody>
      </p:sp>
      <p:sp>
        <p:nvSpPr>
          <p:cNvPr id="137223" name="Line 7"/>
          <p:cNvSpPr/>
          <p:nvPr/>
        </p:nvSpPr>
        <p:spPr>
          <a:xfrm flipH="1">
            <a:off x="5795963" y="2133600"/>
            <a:ext cx="1587" cy="4248150"/>
          </a:xfrm>
          <a:prstGeom prst="line">
            <a:avLst/>
          </a:prstGeom>
          <a:ln w="12700" cap="sq" cmpd="sng">
            <a:solidFill>
              <a:schemeClr val="bg1"/>
            </a:solidFill>
            <a:prstDash val="solid"/>
            <a:headEnd type="none" w="sm" len="sm"/>
            <a:tailEnd type="stealth" w="lg" len="lg"/>
          </a:ln>
        </p:spPr>
      </p:sp>
      <p:sp>
        <p:nvSpPr>
          <p:cNvPr id="9222" name="Rectangle 9"/>
          <p:cNvSpPr/>
          <p:nvPr/>
        </p:nvSpPr>
        <p:spPr>
          <a:xfrm>
            <a:off x="468313" y="2781300"/>
            <a:ext cx="3232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0.6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＝（   ）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9223" name="Rectangle 10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/>
      <p:bldP spid="137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/>
          <p:nvPr/>
        </p:nvSpPr>
        <p:spPr>
          <a:xfrm>
            <a:off x="914400" y="990600"/>
            <a:ext cx="6705600" cy="1801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c)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十进制数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CCCC"/>
                </a:solidFill>
                <a:latin typeface="Tahoma" panose="020B0604030504040204" pitchFamily="34" charset="0"/>
                <a:ea typeface="华文细黑" pitchFamily="2" charset="-122"/>
              </a:rPr>
              <a:t>二进制数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细黑" pitchFamily="2" charset="-122"/>
              </a:rPr>
              <a:t>整数部分、小数部分 分开转换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例如：</a:t>
            </a:r>
            <a:r>
              <a:rPr lang="en-US" altLang="zh-CN" sz="2800" dirty="0">
                <a:solidFill>
                  <a:srgbClr val="FFFF99"/>
                </a:solidFill>
                <a:latin typeface="Tahoma" panose="020B0604030504040204" pitchFamily="34" charset="0"/>
                <a:ea typeface="华文细黑" pitchFamily="2" charset="-122"/>
              </a:rPr>
              <a:t>116.6	</a:t>
            </a:r>
          </a:p>
        </p:txBody>
      </p:sp>
      <p:sp>
        <p:nvSpPr>
          <p:cNvPr id="10243" name="Text Box 5"/>
          <p:cNvSpPr txBox="1"/>
          <p:nvPr/>
        </p:nvSpPr>
        <p:spPr>
          <a:xfrm>
            <a:off x="1692275" y="2924175"/>
            <a:ext cx="6248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116 = 1110100B</a:t>
            </a:r>
            <a:endParaRPr lang="en-US" altLang="zh-CN" sz="24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10244" name="Text Box 6"/>
          <p:cNvSpPr txBox="1"/>
          <p:nvPr/>
        </p:nvSpPr>
        <p:spPr>
          <a:xfrm>
            <a:off x="1763713" y="3573463"/>
            <a:ext cx="6400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	0.6 = 0.1001 1001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B    </a:t>
            </a:r>
            <a:endParaRPr lang="en-US" altLang="zh-CN" sz="2400" dirty="0">
              <a:solidFill>
                <a:srgbClr val="FFFF66"/>
              </a:solidFill>
              <a:latin typeface="Tahoma" panose="020B0604030504040204" pitchFamily="34" charset="0"/>
              <a:ea typeface="华文细黑" pitchFamily="2" charset="-122"/>
            </a:endParaRPr>
          </a:p>
        </p:txBody>
      </p:sp>
      <p:sp>
        <p:nvSpPr>
          <p:cNvPr id="10245" name="Text Box 7"/>
          <p:cNvSpPr txBox="1"/>
          <p:nvPr/>
        </p:nvSpPr>
        <p:spPr>
          <a:xfrm>
            <a:off x="1331913" y="4581525"/>
            <a:ext cx="72009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∴	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116.6 = 1110100.1001</a:t>
            </a:r>
            <a:r>
              <a:rPr lang="en-US" altLang="zh-CN" sz="24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1001 </a:t>
            </a:r>
            <a:r>
              <a:rPr lang="en-US" altLang="zh-CN" sz="2800" dirty="0">
                <a:solidFill>
                  <a:srgbClr val="FFFF66"/>
                </a:solidFill>
                <a:ea typeface="华文细黑" pitchFamily="2" charset="-122"/>
              </a:rPr>
              <a:t>…</a:t>
            </a:r>
            <a:r>
              <a:rPr lang="en-US" altLang="zh-CN" sz="2800" dirty="0">
                <a:solidFill>
                  <a:srgbClr val="FFFF66"/>
                </a:solidFill>
                <a:latin typeface="Tahoma" panose="020B0604030504040204" pitchFamily="34" charset="0"/>
                <a:ea typeface="华文细黑" pitchFamily="2" charset="-122"/>
              </a:rPr>
              <a:t> B</a:t>
            </a:r>
          </a:p>
        </p:txBody>
      </p:sp>
      <p:sp>
        <p:nvSpPr>
          <p:cNvPr id="10246" name="Rectangle 9"/>
          <p:cNvSpPr/>
          <p:nvPr/>
        </p:nvSpPr>
        <p:spPr>
          <a:xfrm>
            <a:off x="1771650" y="18097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数据的表示方法和转换</a:t>
            </a:r>
          </a:p>
        </p:txBody>
      </p:sp>
    </p:spTree>
  </p:cSld>
  <p:clrMapOvr>
    <a:masterClrMapping/>
  </p:clrMapOvr>
  <p:transition>
    <p:blind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c1MmM0NWFkMjcwZjZhMjdlOGE2ZTJmMTAyYjM1ZmYifQ==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4000" b="0" i="1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4000" b="0" i="1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70</TotalTime>
  <Words>2899</Words>
  <Application>Microsoft Office PowerPoint</Application>
  <PresentationFormat>全屏显示(4:3)</PresentationFormat>
  <Paragraphs>573</Paragraphs>
  <Slides>66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仿宋_GB2312</vt:lpstr>
      <vt:lpstr>黑体</vt:lpstr>
      <vt:lpstr>华文细黑</vt:lpstr>
      <vt:lpstr>华文行楷</vt:lpstr>
      <vt:lpstr>楷体_GB2312</vt:lpstr>
      <vt:lpstr>宋体</vt:lpstr>
      <vt:lpstr>文鼎CS长宋</vt:lpstr>
      <vt:lpstr>Arial</vt:lpstr>
      <vt:lpstr>Tahoma</vt:lpstr>
      <vt:lpstr>Times New Roman</vt:lpstr>
      <vt:lpstr>Wingdings</vt:lpstr>
      <vt:lpstr>wonders1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Week 1  2020.9.24  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张琳</dc:creator>
  <cp:lastModifiedBy>China</cp:lastModifiedBy>
  <cp:revision>264</cp:revision>
  <cp:lastPrinted>2001-04-29T07:41:00Z</cp:lastPrinted>
  <dcterms:created xsi:type="dcterms:W3CDTF">2000-10-17T03:21:00Z</dcterms:created>
  <dcterms:modified xsi:type="dcterms:W3CDTF">2023-09-26T08:02:57Z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FF64C0D696414F448542038EADB43F75</vt:lpwstr>
  </property>
  <property fmtid="{D5CDD505-2E9C-101B-9397-08002B2CF9AE}" pid="3" name="KSOProductBuildVer">
    <vt:lpwstr>2052-11.1.0.12358</vt:lpwstr>
  </property>
</Properties>
</file>