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473" r:id="rId3"/>
    <p:sldId id="474" r:id="rId4"/>
    <p:sldId id="475" r:id="rId5"/>
    <p:sldId id="476" r:id="rId6"/>
    <p:sldId id="477" r:id="rId7"/>
    <p:sldId id="478" r:id="rId8"/>
    <p:sldId id="481" r:id="rId9"/>
    <p:sldId id="482" r:id="rId10"/>
    <p:sldId id="483" r:id="rId11"/>
    <p:sldId id="480" r:id="rId12"/>
    <p:sldId id="484" r:id="rId13"/>
    <p:sldId id="522" r:id="rId14"/>
    <p:sldId id="523" r:id="rId15"/>
    <p:sldId id="524" r:id="rId16"/>
    <p:sldId id="525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2" r:id="rId39"/>
    <p:sldId id="513" r:id="rId40"/>
    <p:sldId id="514" r:id="rId41"/>
    <p:sldId id="515" r:id="rId42"/>
    <p:sldId id="516" r:id="rId43"/>
    <p:sldId id="517" r:id="rId44"/>
    <p:sldId id="553" r:id="rId45"/>
    <p:sldId id="518" r:id="rId46"/>
    <p:sldId id="519" r:id="rId47"/>
    <p:sldId id="520" r:id="rId48"/>
    <p:sldId id="521" r:id="rId49"/>
    <p:sldId id="534" r:id="rId50"/>
    <p:sldId id="527" r:id="rId51"/>
    <p:sldId id="528" r:id="rId52"/>
    <p:sldId id="529" r:id="rId53"/>
    <p:sldId id="531" r:id="rId54"/>
    <p:sldId id="532" r:id="rId55"/>
    <p:sldId id="535" r:id="rId56"/>
    <p:sldId id="530" r:id="rId57"/>
    <p:sldId id="536" r:id="rId58"/>
    <p:sldId id="547" r:id="rId59"/>
    <p:sldId id="537" r:id="rId60"/>
    <p:sldId id="548" r:id="rId61"/>
    <p:sldId id="538" r:id="rId62"/>
    <p:sldId id="539" r:id="rId63"/>
    <p:sldId id="540" r:id="rId64"/>
    <p:sldId id="541" r:id="rId65"/>
    <p:sldId id="542" r:id="rId66"/>
    <p:sldId id="543" r:id="rId67"/>
    <p:sldId id="549" r:id="rId68"/>
    <p:sldId id="550" r:id="rId69"/>
    <p:sldId id="544" r:id="rId70"/>
    <p:sldId id="545" r:id="rId71"/>
    <p:sldId id="551" r:id="rId72"/>
    <p:sldId id="270" r:id="rId73"/>
  </p:sldIdLst>
  <p:sldSz cx="9144000" cy="6858000" type="screen4x3"/>
  <p:notesSz cx="6797675" cy="9926638"/>
  <p:custDataLst>
    <p:tags r:id="rId7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4000" b="0" i="1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FF"/>
    <a:srgbClr val="66FFFF"/>
    <a:srgbClr val="FFCCCC"/>
    <a:srgbClr val="66FFCC"/>
    <a:srgbClr val="00CCFF"/>
    <a:srgbClr val="FFFF66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18"/>
  </p:normalViewPr>
  <p:slideViewPr>
    <p:cSldViewPr showGuides="1">
      <p:cViewPr varScale="1">
        <p:scale>
          <a:sx n="69" d="100"/>
          <a:sy n="69" d="100"/>
        </p:scale>
        <p:origin x="546" y="60"/>
      </p:cViewPr>
      <p:guideLst>
        <p:guide orient="horz" pos="4128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780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i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‹#›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50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51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52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53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i="0" dirty="0">
                <a:solidFill>
                  <a:schemeClr val="tx1"/>
                </a:solidFill>
                <a:ea typeface="宋体" panose="02010600030101010101" pitchFamily="2" charset="-122"/>
              </a:rPr>
              <a:t>54</a:t>
            </a:fld>
            <a:endParaRPr lang="en-US" altLang="zh-CN" sz="1200" i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D1D72"/>
            </a:gs>
            <a:gs pos="50000">
              <a:schemeClr val="accent2"/>
            </a:gs>
            <a:gs pos="100000">
              <a:srgbClr val="1D1D7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50000"/>
              </a:spcBef>
              <a:defRPr sz="1400" i="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E14085-9463-48E9-A543-7B2036BB185D}" type="datetime2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2023年10月10日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 i="0">
                <a:solidFill>
                  <a:srgbClr val="66FFFF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66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Shanghai Maritime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i="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051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pSp>
        <p:nvGrpSpPr>
          <p:cNvPr id="7212" name="Group 44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3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en-US" sz="4000" i="1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pic>
          <p:nvPicPr>
            <p:cNvPr id="2056" name="Picture 28" descr="00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7209" name="Text Box 41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5400" b="1" dirty="0">
                <a:solidFill>
                  <a:schemeClr val="bg1"/>
                </a:solidFill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</a:endParaRPr>
          </a:p>
        </p:txBody>
      </p:sp>
      <p:sp>
        <p:nvSpPr>
          <p:cNvPr id="7302" name="Text Box 134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CC"/>
                </a:solidFill>
                <a:ea typeface="华文行楷" panose="02010800040101010101" pitchFamily="2" charset="-122"/>
              </a:rPr>
              <a:t>上海海事大学信息工程学院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" grpId="0"/>
      <p:bldP spid="730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1267" name="Text Box 2"/>
          <p:cNvSpPr txBox="1"/>
          <p:nvPr/>
        </p:nvSpPr>
        <p:spPr>
          <a:xfrm>
            <a:off x="304800" y="1066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华文中宋" panose="02010600040101010101" pitchFamily="2" charset="-122"/>
              </a:rPr>
              <a:t>3</a:t>
            </a:r>
            <a:r>
              <a:rPr lang="zh-CN" altLang="en-US" dirty="0">
                <a:solidFill>
                  <a:srgbClr val="FFCCCC"/>
                </a:solidFill>
                <a:ea typeface="华文中宋" panose="02010600040101010101" pitchFamily="2" charset="-122"/>
              </a:rPr>
              <a:t>、 采用变形补码（双符号位）的判断方法</a:t>
            </a:r>
          </a:p>
        </p:txBody>
      </p:sp>
      <p:sp>
        <p:nvSpPr>
          <p:cNvPr id="11268" name="Text Box 3"/>
          <p:cNvSpPr txBox="1"/>
          <p:nvPr/>
        </p:nvSpPr>
        <p:spPr>
          <a:xfrm>
            <a:off x="0" y="1752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63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66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129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（正溢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(-63)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(-66)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-129 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负溢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1269" name="Text Box 4"/>
          <p:cNvSpPr txBox="1"/>
          <p:nvPr/>
        </p:nvSpPr>
        <p:spPr>
          <a:xfrm>
            <a:off x="0" y="2514600"/>
            <a:ext cx="43434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0  0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0  1  1  1  1  1  1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+)  </a:t>
            </a:r>
            <a:r>
              <a:rPr lang="en-US" altLang="zh-CN" u="sng" dirty="0">
                <a:solidFill>
                  <a:srgbClr val="99FFCC"/>
                </a:solidFill>
                <a:ea typeface="黑体" panose="02010609060101010101" pitchFamily="2" charset="-122"/>
              </a:rPr>
              <a:t>0  0</a:t>
            </a: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  1  0  0  0  0  1  0</a:t>
            </a: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0  1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0  0  0  0  0  0  1</a:t>
            </a:r>
          </a:p>
        </p:txBody>
      </p:sp>
      <p:sp>
        <p:nvSpPr>
          <p:cNvPr id="11270" name="Text Box 5"/>
          <p:cNvSpPr txBox="1"/>
          <p:nvPr/>
        </p:nvSpPr>
        <p:spPr>
          <a:xfrm>
            <a:off x="4648200" y="2514600"/>
            <a:ext cx="44958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1  1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1  0  0  0  0  0  1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+)  </a:t>
            </a:r>
            <a:r>
              <a:rPr lang="en-US" altLang="zh-CN" u="sng" dirty="0">
                <a:solidFill>
                  <a:srgbClr val="99FFCC"/>
                </a:solidFill>
                <a:ea typeface="黑体" panose="02010609060101010101" pitchFamily="2" charset="-122"/>
              </a:rPr>
              <a:t>1  1</a:t>
            </a: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  0  1  1  1  1  1  0</a:t>
            </a: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1  0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1  1  1  1  1  1  1 </a:t>
            </a:r>
          </a:p>
        </p:txBody>
      </p:sp>
      <p:sp>
        <p:nvSpPr>
          <p:cNvPr id="11271" name="Line 6"/>
          <p:cNvSpPr/>
          <p:nvPr/>
        </p:nvSpPr>
        <p:spPr>
          <a:xfrm>
            <a:off x="1524000" y="2438400"/>
            <a:ext cx="0" cy="1981200"/>
          </a:xfrm>
          <a:prstGeom prst="line">
            <a:avLst/>
          </a:prstGeom>
          <a:ln w="9525" cap="rnd" cmpd="sng">
            <a:solidFill>
              <a:srgbClr val="99FF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272" name="Line 7"/>
          <p:cNvSpPr/>
          <p:nvPr/>
        </p:nvSpPr>
        <p:spPr>
          <a:xfrm>
            <a:off x="6248400" y="2362200"/>
            <a:ext cx="0" cy="1981200"/>
          </a:xfrm>
          <a:prstGeom prst="line">
            <a:avLst/>
          </a:prstGeom>
          <a:ln w="9525" cap="rnd" cmpd="sng">
            <a:solidFill>
              <a:srgbClr val="99FF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1273" name="Text Box 8"/>
          <p:cNvSpPr txBox="1"/>
          <p:nvPr/>
        </p:nvSpPr>
        <p:spPr>
          <a:xfrm>
            <a:off x="533400" y="4572000"/>
            <a:ext cx="8610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一致：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00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正  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负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不一致：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01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正溢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10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负溢</a:t>
            </a:r>
          </a:p>
        </p:txBody>
      </p:sp>
      <p:sp>
        <p:nvSpPr>
          <p:cNvPr id="11274" name="Rectangle 8"/>
          <p:cNvSpPr/>
          <p:nvPr/>
        </p:nvSpPr>
        <p:spPr>
          <a:xfrm>
            <a:off x="1873250" y="180975"/>
            <a:ext cx="5467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P77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2291" name="Text Box 2"/>
          <p:cNvSpPr txBox="1"/>
          <p:nvPr/>
        </p:nvSpPr>
        <p:spPr>
          <a:xfrm>
            <a:off x="381000" y="990600"/>
            <a:ext cx="830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图例  实现加减运算的逻辑示例</a:t>
            </a:r>
          </a:p>
        </p:txBody>
      </p:sp>
      <p:sp>
        <p:nvSpPr>
          <p:cNvPr id="12292" name="Text Box 3"/>
          <p:cNvSpPr txBox="1"/>
          <p:nvPr/>
        </p:nvSpPr>
        <p:spPr>
          <a:xfrm>
            <a:off x="304800" y="1752600"/>
            <a:ext cx="8305800" cy="100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en-US" altLang="zh-CN" sz="2800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endParaRPr lang="en-US" altLang="zh-CN" baseline="-25000" dirty="0">
              <a:solidFill>
                <a:srgbClr val="FFFF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293" name="Picture 4" descr="图片3"/>
          <p:cNvSpPr>
            <a:spLocks noChangeAspect="1"/>
          </p:cNvSpPr>
          <p:nvPr/>
        </p:nvSpPr>
        <p:spPr>
          <a:xfrm>
            <a:off x="900113" y="1700213"/>
            <a:ext cx="7394575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Rectangle 8"/>
          <p:cNvSpPr/>
          <p:nvPr/>
        </p:nvSpPr>
        <p:spPr>
          <a:xfrm>
            <a:off x="1873250" y="180975"/>
            <a:ext cx="5467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P77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3315" name="Text Box 2"/>
          <p:cNvSpPr txBox="1"/>
          <p:nvPr/>
        </p:nvSpPr>
        <p:spPr>
          <a:xfrm>
            <a:off x="0" y="908050"/>
            <a:ext cx="9540875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华文细黑" panose="02010600040101010101" pitchFamily="2" charset="-122"/>
              </a:rPr>
              <a:t>作业：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采用变形补码（双符号位）求下列题目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1. X=-0.11011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Y=-0.10011	  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求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X+Y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	2. X=0.11011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Y=-0.11111	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求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X-Y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	3. X=0.10111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Y=0.11011	 	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求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X-Y</a:t>
            </a:r>
          </a:p>
        </p:txBody>
      </p:sp>
      <p:sp>
        <p:nvSpPr>
          <p:cNvPr id="376837" name="Text Box 5"/>
          <p:cNvSpPr txBox="1"/>
          <p:nvPr/>
        </p:nvSpPr>
        <p:spPr>
          <a:xfrm>
            <a:off x="0" y="4005263"/>
            <a:ext cx="4572000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．移位  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P53</a:t>
            </a:r>
          </a:p>
        </p:txBody>
      </p:sp>
      <p:sp>
        <p:nvSpPr>
          <p:cNvPr id="376838" name="Text Box 6"/>
          <p:cNvSpPr txBox="1"/>
          <p:nvPr/>
        </p:nvSpPr>
        <p:spPr>
          <a:xfrm>
            <a:off x="0" y="4625975"/>
            <a:ext cx="9144000" cy="10985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移位操作按移位性质可分为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种类型：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逻辑移位</a:t>
            </a:r>
            <a:r>
              <a:rPr lang="zh-CN" altLang="en-US" sz="2400" b="1" dirty="0">
                <a:solidFill>
                  <a:srgbClr val="FFCCCC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循环移位、算术移位</a:t>
            </a:r>
            <a:r>
              <a:rPr lang="zh-CN" altLang="en-US" sz="2000" dirty="0">
                <a:solidFill>
                  <a:srgbClr val="FFCCCC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3318" name="Rectangle 8"/>
          <p:cNvSpPr/>
          <p:nvPr/>
        </p:nvSpPr>
        <p:spPr>
          <a:xfrm>
            <a:off x="1873250" y="180975"/>
            <a:ext cx="5467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7" grpId="0"/>
      <p:bldP spid="3768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0" y="1165225"/>
            <a:ext cx="94488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移位分为</a:t>
            </a:r>
            <a:r>
              <a:rPr lang="zh-CN" altLang="en-US" dirty="0">
                <a:solidFill>
                  <a:srgbClr val="99FFCC"/>
                </a:solidFill>
                <a:ea typeface="华文中宋" panose="02010600040101010101" pitchFamily="2" charset="-122"/>
              </a:rPr>
              <a:t>逻辑移位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dirty="0">
                <a:solidFill>
                  <a:schemeClr val="hlink"/>
                </a:solidFill>
                <a:ea typeface="华文中宋" panose="02010600040101010101" pitchFamily="2" charset="-122"/>
              </a:rPr>
              <a:t>循环移位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、</a:t>
            </a:r>
            <a:r>
              <a:rPr lang="zh-CN" altLang="en-US" dirty="0">
                <a:solidFill>
                  <a:srgbClr val="FFCCCC"/>
                </a:solidFill>
                <a:ea typeface="华文中宋" panose="02010600040101010101" pitchFamily="2" charset="-122"/>
              </a:rPr>
              <a:t>算术移位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三种</a:t>
            </a:r>
          </a:p>
          <a:p>
            <a:pPr marL="457200" lvl="0" indent="-457200"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rgbClr val="99FFCC"/>
                </a:solidFill>
                <a:ea typeface="华文中宋" panose="02010600040101010101" pitchFamily="2" charset="-122"/>
              </a:rPr>
              <a:t> 逻辑移位：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适用于无数值大小的二进制代码</a:t>
            </a:r>
            <a:b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	只是位置变化，空出位补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</a:p>
          <a:p>
            <a:pPr marL="457200" lvl="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 			</a:t>
            </a:r>
            <a:r>
              <a:rPr lang="en-US" altLang="zh-CN" dirty="0">
                <a:solidFill>
                  <a:srgbClr val="FFCCCC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  1  0  0  1  0  1  1	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左移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位</a:t>
            </a:r>
          </a:p>
          <a:p>
            <a:pPr marL="457200" lvl="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                  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1  0  0  1  0  1  1  </a:t>
            </a:r>
            <a:r>
              <a:rPr lang="en-US" altLang="zh-CN" dirty="0">
                <a:solidFill>
                  <a:srgbClr val="FFCCCC"/>
                </a:solidFill>
                <a:ea typeface="华文中宋" panose="02010600040101010101" pitchFamily="2" charset="-122"/>
              </a:rPr>
              <a:t>0</a:t>
            </a:r>
          </a:p>
        </p:txBody>
      </p:sp>
      <p:sp>
        <p:nvSpPr>
          <p:cNvPr id="14340" name="Text Box 4"/>
          <p:cNvSpPr txBox="1"/>
          <p:nvPr/>
        </p:nvSpPr>
        <p:spPr>
          <a:xfrm>
            <a:off x="685800" y="197485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4341" name="Line 5"/>
          <p:cNvSpPr/>
          <p:nvPr/>
        </p:nvSpPr>
        <p:spPr>
          <a:xfrm flipH="1">
            <a:off x="20574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2" name="Line 6"/>
          <p:cNvSpPr/>
          <p:nvPr/>
        </p:nvSpPr>
        <p:spPr>
          <a:xfrm flipH="1">
            <a:off x="4876800" y="3651250"/>
            <a:ext cx="381000" cy="3810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3" name="Line 7"/>
          <p:cNvSpPr/>
          <p:nvPr/>
        </p:nvSpPr>
        <p:spPr>
          <a:xfrm flipH="1">
            <a:off x="24384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4" name="Line 8"/>
          <p:cNvSpPr/>
          <p:nvPr/>
        </p:nvSpPr>
        <p:spPr>
          <a:xfrm flipH="1">
            <a:off x="28956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5" name="Line 9"/>
          <p:cNvSpPr/>
          <p:nvPr/>
        </p:nvSpPr>
        <p:spPr>
          <a:xfrm flipH="1">
            <a:off x="32766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6" name="Line 10"/>
          <p:cNvSpPr/>
          <p:nvPr/>
        </p:nvSpPr>
        <p:spPr>
          <a:xfrm flipH="1">
            <a:off x="36576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7" name="Line 11"/>
          <p:cNvSpPr/>
          <p:nvPr/>
        </p:nvSpPr>
        <p:spPr>
          <a:xfrm flipH="1">
            <a:off x="40386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8" name="Line 12"/>
          <p:cNvSpPr/>
          <p:nvPr/>
        </p:nvSpPr>
        <p:spPr>
          <a:xfrm flipH="1">
            <a:off x="4419600" y="35750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14349" name="Text Box 13"/>
          <p:cNvSpPr txBox="1"/>
          <p:nvPr/>
        </p:nvSpPr>
        <p:spPr>
          <a:xfrm>
            <a:off x="228600" y="4565650"/>
            <a:ext cx="6629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1  0   1   1  0  1  0  1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右移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位</a:t>
            </a: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      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1   0   1  1  0  1  0</a:t>
            </a:r>
          </a:p>
        </p:txBody>
      </p:sp>
      <p:sp>
        <p:nvSpPr>
          <p:cNvPr id="14350" name="Line 14"/>
          <p:cNvSpPr/>
          <p:nvPr/>
        </p:nvSpPr>
        <p:spPr>
          <a:xfrm>
            <a:off x="11430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1" name="Line 15"/>
          <p:cNvSpPr/>
          <p:nvPr/>
        </p:nvSpPr>
        <p:spPr>
          <a:xfrm>
            <a:off x="16002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2" name="Line 16"/>
          <p:cNvSpPr/>
          <p:nvPr/>
        </p:nvSpPr>
        <p:spPr>
          <a:xfrm>
            <a:off x="20574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3" name="Line 17"/>
          <p:cNvSpPr/>
          <p:nvPr/>
        </p:nvSpPr>
        <p:spPr>
          <a:xfrm>
            <a:off x="25146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4" name="Line 18"/>
          <p:cNvSpPr/>
          <p:nvPr/>
        </p:nvSpPr>
        <p:spPr>
          <a:xfrm>
            <a:off x="28956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5" name="Line 19"/>
          <p:cNvSpPr/>
          <p:nvPr/>
        </p:nvSpPr>
        <p:spPr>
          <a:xfrm>
            <a:off x="33528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6" name="Line 20"/>
          <p:cNvSpPr/>
          <p:nvPr/>
        </p:nvSpPr>
        <p:spPr>
          <a:xfrm>
            <a:off x="3733800" y="5022850"/>
            <a:ext cx="381000" cy="381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7" name="Line 21"/>
          <p:cNvSpPr/>
          <p:nvPr/>
        </p:nvSpPr>
        <p:spPr>
          <a:xfrm>
            <a:off x="609600" y="5099050"/>
            <a:ext cx="381000" cy="3810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8" name="Rectangle 23"/>
          <p:cNvSpPr/>
          <p:nvPr/>
        </p:nvSpPr>
        <p:spPr>
          <a:xfrm>
            <a:off x="1974850" y="180975"/>
            <a:ext cx="52641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P78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5363" name="Rectangle 2"/>
          <p:cNvSpPr/>
          <p:nvPr/>
        </p:nvSpPr>
        <p:spPr>
          <a:xfrm>
            <a:off x="0" y="750888"/>
            <a:ext cx="96012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hlink"/>
                </a:solidFill>
                <a:ea typeface="华文中宋" panose="02010600040101010101" pitchFamily="2" charset="-122"/>
              </a:rPr>
              <a:t>循环移位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：最高位左移入最低位</a:t>
            </a:r>
            <a:b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		     最低位右移入最高位	  形成闭合环路</a:t>
            </a:r>
          </a:p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FFFF99"/>
              </a:solidFill>
              <a:ea typeface="华文中宋" panose="02010600040101010101" pitchFamily="2" charset="-122"/>
            </a:endParaRPr>
          </a:p>
        </p:txBody>
      </p:sp>
      <p:sp>
        <p:nvSpPr>
          <p:cNvPr id="15364" name="AutoShape 3"/>
          <p:cNvSpPr/>
          <p:nvPr/>
        </p:nvSpPr>
        <p:spPr>
          <a:xfrm>
            <a:off x="6172200" y="827088"/>
            <a:ext cx="457200" cy="914400"/>
          </a:xfrm>
          <a:prstGeom prst="rightBrace">
            <a:avLst>
              <a:gd name="adj1" fmla="val 16666"/>
              <a:gd name="adj2" fmla="val 50000"/>
            </a:avLst>
          </a:prstGeom>
          <a:noFill/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6772" name="Text Box 4"/>
          <p:cNvSpPr txBox="1"/>
          <p:nvPr/>
        </p:nvSpPr>
        <p:spPr>
          <a:xfrm>
            <a:off x="0" y="21224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不带进位左移：</a:t>
            </a:r>
          </a:p>
        </p:txBody>
      </p:sp>
      <p:grpSp>
        <p:nvGrpSpPr>
          <p:cNvPr id="416773" name="Group 5"/>
          <p:cNvGrpSpPr/>
          <p:nvPr/>
        </p:nvGrpSpPr>
        <p:grpSpPr>
          <a:xfrm>
            <a:off x="2819400" y="3189288"/>
            <a:ext cx="4876800" cy="838200"/>
            <a:chOff x="1776" y="2208"/>
            <a:chExt cx="3072" cy="528"/>
          </a:xfrm>
        </p:grpSpPr>
        <p:sp>
          <p:nvSpPr>
            <p:cNvPr id="15403" name="Text Box 6"/>
            <p:cNvSpPr txBox="1"/>
            <p:nvPr/>
          </p:nvSpPr>
          <p:spPr>
            <a:xfrm>
              <a:off x="2774" y="2208"/>
              <a:ext cx="1805" cy="373"/>
            </a:xfrm>
            <a:prstGeom prst="rect">
              <a:avLst/>
            </a:prstGeom>
            <a:noFill/>
            <a:ln w="12700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404" name="Line 7"/>
            <p:cNvSpPr/>
            <p:nvPr/>
          </p:nvSpPr>
          <p:spPr>
            <a:xfrm flipH="1">
              <a:off x="2928" y="2400"/>
              <a:ext cx="1498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5405" name="Line 8"/>
            <p:cNvSpPr/>
            <p:nvPr/>
          </p:nvSpPr>
          <p:spPr>
            <a:xfrm flipH="1">
              <a:off x="2467" y="2400"/>
              <a:ext cx="307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5406" name="Line 9"/>
            <p:cNvSpPr/>
            <p:nvPr/>
          </p:nvSpPr>
          <p:spPr>
            <a:xfrm>
              <a:off x="2467" y="2400"/>
              <a:ext cx="0" cy="336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5407" name="Line 10"/>
            <p:cNvSpPr/>
            <p:nvPr/>
          </p:nvSpPr>
          <p:spPr>
            <a:xfrm>
              <a:off x="2467" y="2736"/>
              <a:ext cx="2381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8" name="Line 11"/>
            <p:cNvSpPr/>
            <p:nvPr/>
          </p:nvSpPr>
          <p:spPr>
            <a:xfrm flipV="1">
              <a:off x="4848" y="2400"/>
              <a:ext cx="0" cy="336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09" name="Line 12"/>
            <p:cNvSpPr/>
            <p:nvPr/>
          </p:nvSpPr>
          <p:spPr>
            <a:xfrm flipH="1">
              <a:off x="4579" y="2400"/>
              <a:ext cx="269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15410" name="Text Box 13"/>
            <p:cNvSpPr txBox="1"/>
            <p:nvPr/>
          </p:nvSpPr>
          <p:spPr>
            <a:xfrm>
              <a:off x="1776" y="2208"/>
              <a:ext cx="346" cy="373"/>
            </a:xfrm>
            <a:prstGeom prst="rect">
              <a:avLst/>
            </a:prstGeom>
            <a:noFill/>
            <a:ln w="12700" cap="flat" cmpd="sng">
              <a:solidFill>
                <a:srgbClr val="99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FF99"/>
                  </a:solidFill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15411" name="Line 14"/>
            <p:cNvSpPr/>
            <p:nvPr/>
          </p:nvSpPr>
          <p:spPr>
            <a:xfrm>
              <a:off x="2122" y="2400"/>
              <a:ext cx="345" cy="0"/>
            </a:xfrm>
            <a:prstGeom prst="line">
              <a:avLst/>
            </a:prstGeom>
            <a:ln w="9525" cap="flat" cmpd="sng">
              <a:solidFill>
                <a:srgbClr val="99FFCC"/>
              </a:solidFill>
              <a:prstDash val="solid"/>
              <a:headEnd type="stealth" w="lg" len="lg"/>
              <a:tailEnd type="none" w="lg" len="lg"/>
            </a:ln>
          </p:spPr>
        </p:sp>
      </p:grpSp>
      <p:sp>
        <p:nvSpPr>
          <p:cNvPr id="416783" name="Text Box 15"/>
          <p:cNvSpPr txBox="1"/>
          <p:nvPr/>
        </p:nvSpPr>
        <p:spPr>
          <a:xfrm>
            <a:off x="0" y="31892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不带进位右移：</a:t>
            </a:r>
          </a:p>
        </p:txBody>
      </p:sp>
      <p:sp>
        <p:nvSpPr>
          <p:cNvPr id="416784" name="Text Box 16"/>
          <p:cNvSpPr txBox="1"/>
          <p:nvPr/>
        </p:nvSpPr>
        <p:spPr>
          <a:xfrm>
            <a:off x="0" y="4484688"/>
            <a:ext cx="274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带进位左移：</a:t>
            </a:r>
          </a:p>
        </p:txBody>
      </p:sp>
      <p:sp>
        <p:nvSpPr>
          <p:cNvPr id="416785" name="Text Box 17"/>
          <p:cNvSpPr txBox="1"/>
          <p:nvPr/>
        </p:nvSpPr>
        <p:spPr>
          <a:xfrm>
            <a:off x="0" y="5627688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带进位右移：</a:t>
            </a:r>
          </a:p>
        </p:txBody>
      </p:sp>
      <p:grpSp>
        <p:nvGrpSpPr>
          <p:cNvPr id="416786" name="Group 18"/>
          <p:cNvGrpSpPr/>
          <p:nvPr/>
        </p:nvGrpSpPr>
        <p:grpSpPr>
          <a:xfrm>
            <a:off x="2819400" y="2046288"/>
            <a:ext cx="4800600" cy="762000"/>
            <a:chOff x="1728" y="1488"/>
            <a:chExt cx="3840" cy="528"/>
          </a:xfrm>
        </p:grpSpPr>
        <p:grpSp>
          <p:nvGrpSpPr>
            <p:cNvPr id="15393" name="Group 19"/>
            <p:cNvGrpSpPr/>
            <p:nvPr/>
          </p:nvGrpSpPr>
          <p:grpSpPr>
            <a:xfrm>
              <a:off x="2592" y="1488"/>
              <a:ext cx="2976" cy="528"/>
              <a:chOff x="480" y="1440"/>
              <a:chExt cx="2976" cy="528"/>
            </a:xfrm>
          </p:grpSpPr>
          <p:sp>
            <p:nvSpPr>
              <p:cNvPr id="15396" name="Text Box 20"/>
              <p:cNvSpPr txBox="1"/>
              <p:nvPr/>
            </p:nvSpPr>
            <p:spPr>
              <a:xfrm>
                <a:off x="863" y="1440"/>
                <a:ext cx="2256" cy="410"/>
              </a:xfrm>
              <a:prstGeom prst="rect">
                <a:avLst/>
              </a:prstGeom>
              <a:noFill/>
              <a:ln w="12700" cap="flat" cmpd="sng">
                <a:solidFill>
                  <a:srgbClr val="FFCC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zh-CN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15397" name="Line 21"/>
              <p:cNvSpPr/>
              <p:nvPr/>
            </p:nvSpPr>
            <p:spPr>
              <a:xfrm flipH="1">
                <a:off x="1056" y="1632"/>
                <a:ext cx="1872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stealth" w="lg" len="lg"/>
              </a:ln>
            </p:spPr>
          </p:sp>
          <p:sp>
            <p:nvSpPr>
              <p:cNvPr id="15398" name="Line 22"/>
              <p:cNvSpPr/>
              <p:nvPr/>
            </p:nvSpPr>
            <p:spPr>
              <a:xfrm flipH="1">
                <a:off x="480" y="163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9" name="Line 23"/>
              <p:cNvSpPr/>
              <p:nvPr/>
            </p:nvSpPr>
            <p:spPr>
              <a:xfrm>
                <a:off x="480" y="1632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0" name="Line 24"/>
              <p:cNvSpPr/>
              <p:nvPr/>
            </p:nvSpPr>
            <p:spPr>
              <a:xfrm>
                <a:off x="480" y="1968"/>
                <a:ext cx="2976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1" name="Line 25"/>
              <p:cNvSpPr/>
              <p:nvPr/>
            </p:nvSpPr>
            <p:spPr>
              <a:xfrm flipV="1">
                <a:off x="3456" y="1632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402" name="Line 26"/>
              <p:cNvSpPr/>
              <p:nvPr/>
            </p:nvSpPr>
            <p:spPr>
              <a:xfrm flipH="1">
                <a:off x="3120" y="1632"/>
                <a:ext cx="336" cy="0"/>
              </a:xfrm>
              <a:prstGeom prst="line">
                <a:avLst/>
              </a:prstGeom>
              <a:ln w="9525" cap="flat" cmpd="sng">
                <a:solidFill>
                  <a:srgbClr val="FFCCCC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  <p:sp>
          <p:nvSpPr>
            <p:cNvPr id="15394" name="Text Box 27"/>
            <p:cNvSpPr txBox="1"/>
            <p:nvPr/>
          </p:nvSpPr>
          <p:spPr>
            <a:xfrm>
              <a:off x="1728" y="1488"/>
              <a:ext cx="432" cy="410"/>
            </a:xfrm>
            <a:prstGeom prst="rect">
              <a:avLst/>
            </a:prstGeom>
            <a:noFill/>
            <a:ln w="12700" cap="flat" cmpd="sng">
              <a:solidFill>
                <a:srgbClr val="FF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FF99"/>
                  </a:solidFill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15395" name="Line 28"/>
            <p:cNvSpPr/>
            <p:nvPr/>
          </p:nvSpPr>
          <p:spPr>
            <a:xfrm flipH="1">
              <a:off x="2160" y="1680"/>
              <a:ext cx="432" cy="0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stealth" w="lg" len="lg"/>
            </a:ln>
          </p:spPr>
        </p:sp>
      </p:grpSp>
      <p:grpSp>
        <p:nvGrpSpPr>
          <p:cNvPr id="416797" name="Group 29"/>
          <p:cNvGrpSpPr/>
          <p:nvPr/>
        </p:nvGrpSpPr>
        <p:grpSpPr>
          <a:xfrm>
            <a:off x="2514600" y="4256088"/>
            <a:ext cx="5638800" cy="838200"/>
            <a:chOff x="1584" y="2976"/>
            <a:chExt cx="4032" cy="528"/>
          </a:xfrm>
        </p:grpSpPr>
        <p:sp>
          <p:nvSpPr>
            <p:cNvPr id="15383" name="Text Box 30"/>
            <p:cNvSpPr txBox="1"/>
            <p:nvPr/>
          </p:nvSpPr>
          <p:spPr>
            <a:xfrm>
              <a:off x="3024" y="2976"/>
              <a:ext cx="2256" cy="373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84" name="Line 31"/>
            <p:cNvSpPr/>
            <p:nvPr/>
          </p:nvSpPr>
          <p:spPr>
            <a:xfrm flipH="1">
              <a:off x="3216" y="3168"/>
              <a:ext cx="187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5385" name="Line 32"/>
            <p:cNvSpPr/>
            <p:nvPr/>
          </p:nvSpPr>
          <p:spPr>
            <a:xfrm flipH="1">
              <a:off x="2640" y="3168"/>
              <a:ext cx="384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6" name="Line 33"/>
            <p:cNvSpPr/>
            <p:nvPr/>
          </p:nvSpPr>
          <p:spPr>
            <a:xfrm>
              <a:off x="1584" y="3168"/>
              <a:ext cx="0" cy="33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7" name="Line 34"/>
            <p:cNvSpPr/>
            <p:nvPr/>
          </p:nvSpPr>
          <p:spPr>
            <a:xfrm>
              <a:off x="1584" y="3504"/>
              <a:ext cx="403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8" name="Line 35"/>
            <p:cNvSpPr/>
            <p:nvPr/>
          </p:nvSpPr>
          <p:spPr>
            <a:xfrm flipV="1">
              <a:off x="5616" y="3168"/>
              <a:ext cx="0" cy="336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89" name="Line 36"/>
            <p:cNvSpPr/>
            <p:nvPr/>
          </p:nvSpPr>
          <p:spPr>
            <a:xfrm flipH="1">
              <a:off x="5280" y="3168"/>
              <a:ext cx="336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5390" name="Text Box 37"/>
            <p:cNvSpPr txBox="1"/>
            <p:nvPr/>
          </p:nvSpPr>
          <p:spPr>
            <a:xfrm>
              <a:off x="1776" y="2976"/>
              <a:ext cx="432" cy="373"/>
            </a:xfrm>
            <a:prstGeom prst="rect">
              <a:avLst/>
            </a:prstGeom>
            <a:noFill/>
            <a:ln w="127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FF99"/>
                  </a:solidFill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15391" name="Line 38"/>
            <p:cNvSpPr/>
            <p:nvPr/>
          </p:nvSpPr>
          <p:spPr>
            <a:xfrm flipH="1">
              <a:off x="2208" y="3168"/>
              <a:ext cx="43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5392" name="Line 39"/>
            <p:cNvSpPr/>
            <p:nvPr/>
          </p:nvSpPr>
          <p:spPr>
            <a:xfrm flipH="1">
              <a:off x="1584" y="3168"/>
              <a:ext cx="192" cy="0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16808" name="Group 40"/>
          <p:cNvGrpSpPr/>
          <p:nvPr/>
        </p:nvGrpSpPr>
        <p:grpSpPr>
          <a:xfrm>
            <a:off x="2819400" y="5399088"/>
            <a:ext cx="5486400" cy="838200"/>
            <a:chOff x="1536" y="3648"/>
            <a:chExt cx="3984" cy="528"/>
          </a:xfrm>
        </p:grpSpPr>
        <p:sp>
          <p:nvSpPr>
            <p:cNvPr id="15373" name="Text Box 41"/>
            <p:cNvSpPr txBox="1"/>
            <p:nvPr/>
          </p:nvSpPr>
          <p:spPr>
            <a:xfrm>
              <a:off x="2928" y="3648"/>
              <a:ext cx="2256" cy="373"/>
            </a:xfrm>
            <a:prstGeom prst="rect">
              <a:avLst/>
            </a:prstGeom>
            <a:noFill/>
            <a:ln w="12700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endParaRPr lang="zh-CN" altLang="zh-CN" dirty="0">
                <a:solidFill>
                  <a:srgbClr val="FFFF99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15374" name="Line 42"/>
            <p:cNvSpPr/>
            <p:nvPr/>
          </p:nvSpPr>
          <p:spPr>
            <a:xfrm flipH="1">
              <a:off x="3120" y="3840"/>
              <a:ext cx="1872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lg" len="lg"/>
            </a:ln>
          </p:spPr>
        </p:sp>
        <p:sp>
          <p:nvSpPr>
            <p:cNvPr id="15375" name="Line 43"/>
            <p:cNvSpPr/>
            <p:nvPr/>
          </p:nvSpPr>
          <p:spPr>
            <a:xfrm flipH="1">
              <a:off x="2544" y="3840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5376" name="Line 44"/>
            <p:cNvSpPr/>
            <p:nvPr/>
          </p:nvSpPr>
          <p:spPr>
            <a:xfrm>
              <a:off x="1536" y="3840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stealth" w="lg" len="lg"/>
              <a:tailEnd type="none" w="med" len="med"/>
            </a:ln>
          </p:spPr>
        </p:sp>
        <p:sp>
          <p:nvSpPr>
            <p:cNvPr id="15377" name="Line 45"/>
            <p:cNvSpPr/>
            <p:nvPr/>
          </p:nvSpPr>
          <p:spPr>
            <a:xfrm>
              <a:off x="1536" y="4176"/>
              <a:ext cx="39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8" name="Line 46"/>
            <p:cNvSpPr/>
            <p:nvPr/>
          </p:nvSpPr>
          <p:spPr>
            <a:xfrm flipV="1">
              <a:off x="5520" y="3840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379" name="Line 47"/>
            <p:cNvSpPr/>
            <p:nvPr/>
          </p:nvSpPr>
          <p:spPr>
            <a:xfrm flipH="1">
              <a:off x="5184" y="3840"/>
              <a:ext cx="336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15380" name="Text Box 48"/>
            <p:cNvSpPr txBox="1"/>
            <p:nvPr/>
          </p:nvSpPr>
          <p:spPr>
            <a:xfrm>
              <a:off x="1680" y="3648"/>
              <a:ext cx="432" cy="373"/>
            </a:xfrm>
            <a:prstGeom prst="rect">
              <a:avLst/>
            </a:prstGeom>
            <a:noFill/>
            <a:ln w="12700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FFFF99"/>
                  </a:solidFill>
                  <a:ea typeface="黑体" panose="02010609060101010101" pitchFamily="2" charset="-122"/>
                </a:rPr>
                <a:t>C</a:t>
              </a:r>
            </a:p>
          </p:txBody>
        </p:sp>
        <p:sp>
          <p:nvSpPr>
            <p:cNvPr id="15381" name="Line 49"/>
            <p:cNvSpPr/>
            <p:nvPr/>
          </p:nvSpPr>
          <p:spPr>
            <a:xfrm flipH="1">
              <a:off x="2112" y="3840"/>
              <a:ext cx="432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lg" len="lg"/>
            </a:ln>
          </p:spPr>
        </p:sp>
        <p:sp>
          <p:nvSpPr>
            <p:cNvPr id="15382" name="Line 50"/>
            <p:cNvSpPr/>
            <p:nvPr/>
          </p:nvSpPr>
          <p:spPr>
            <a:xfrm>
              <a:off x="1536" y="3840"/>
              <a:ext cx="14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/>
      <p:bldP spid="416783" grpId="0"/>
      <p:bldP spid="416784" grpId="0"/>
      <p:bldP spid="4167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6387" name="Text Box 2"/>
          <p:cNvSpPr txBox="1"/>
          <p:nvPr/>
        </p:nvSpPr>
        <p:spPr>
          <a:xfrm>
            <a:off x="685800" y="213995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0" y="69215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CCCC"/>
                </a:solidFill>
                <a:ea typeface="华文中宋" panose="02010600040101010101" pitchFamily="2" charset="-122"/>
              </a:rPr>
              <a:t>算术移位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：带符号数的移位，移位后数的符号不变而数值发生变化。</a:t>
            </a:r>
            <a:b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	左移：最低位补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，相当于原数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×2</a:t>
            </a:r>
            <a:b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	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右移：复制最高位（符号位），相当于原数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/2</a:t>
            </a:r>
          </a:p>
        </p:txBody>
      </p:sp>
      <p:sp>
        <p:nvSpPr>
          <p:cNvPr id="417796" name="Text Box 4"/>
          <p:cNvSpPr txBox="1"/>
          <p:nvPr/>
        </p:nvSpPr>
        <p:spPr>
          <a:xfrm>
            <a:off x="0" y="2978150"/>
            <a:ext cx="91440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原码 ：</a:t>
            </a:r>
            <a: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  <a:t/>
            </a:r>
            <a:br>
              <a:rPr lang="zh-CN" altLang="en-US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左移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符号位不动，其他各位依次左移，末尾补</a:t>
            </a:r>
            <a:r>
              <a:rPr lang="en-US" altLang="zh-CN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b)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右移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符号位不动</a:t>
            </a:r>
            <a:r>
              <a:rPr lang="en-US" altLang="zh-CN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其他各位依次右移，最高有效位补</a:t>
            </a:r>
            <a:r>
              <a:rPr lang="en-US" altLang="zh-CN" sz="2800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	0 1 0 0 1 1	0 0		 	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1 0 1 1 0 1 0 1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←     0 0 0 1 1 0 0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0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		 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→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	1 0 0 1 1 0 1 0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7411" name="Text Box 2"/>
          <p:cNvSpPr txBox="1"/>
          <p:nvPr/>
        </p:nvSpPr>
        <p:spPr>
          <a:xfrm>
            <a:off x="685800" y="24384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7412" name="Text Box 3"/>
          <p:cNvSpPr txBox="1"/>
          <p:nvPr/>
        </p:nvSpPr>
        <p:spPr>
          <a:xfrm>
            <a:off x="0" y="1066800"/>
            <a:ext cx="9448800" cy="3965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CCCC"/>
                </a:solidFill>
                <a:ea typeface="黑体" panose="02010609060101010101" pitchFamily="2" charset="-122"/>
              </a:rPr>
              <a:t>补码 ：</a:t>
            </a:r>
            <a:r>
              <a:rPr lang="zh-CN" altLang="en-US" sz="3600" dirty="0">
                <a:solidFill>
                  <a:srgbClr val="99FFCC"/>
                </a:solidFill>
                <a:ea typeface="黑体" panose="02010609060101010101" pitchFamily="2" charset="-122"/>
              </a:rPr>
              <a:t/>
            </a:r>
            <a:br>
              <a:rPr lang="zh-CN" altLang="en-US" sz="3600" dirty="0">
                <a:solidFill>
                  <a:srgbClr val="99FFCC"/>
                </a:solidFill>
                <a:ea typeface="黑体" panose="02010609060101010101" pitchFamily="2" charset="-122"/>
              </a:rPr>
            </a:b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a)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左移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zh-CN" altLang="en-US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各位依次左移，末尾补</a:t>
            </a:r>
            <a: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b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en-US" altLang="zh-CN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b="1" dirty="0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rPr>
              <a:t>（若左移后符号位变化，则发生溢出）</a:t>
            </a:r>
            <a:endParaRPr lang="zh-CN" altLang="en-US" b="1" dirty="0">
              <a:solidFill>
                <a:srgbClr val="FFFF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b)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右移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zh-CN" altLang="en-US" b="1" dirty="0">
                <a:solidFill>
                  <a:srgbClr val="99FFCC"/>
                </a:solidFill>
                <a:latin typeface="楷体_GB2312" pitchFamily="49" charset="-122"/>
                <a:ea typeface="楷体_GB2312" pitchFamily="49" charset="-122"/>
              </a:rPr>
              <a:t>复制符号位，各位依次右移  （不会溢出）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0 1 0 0 1 1	0 1			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1 0 1 1 0 1 0 1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←     1 0 0 1 1 0	1 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0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		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→	</a:t>
            </a: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 1 0 1 1 0 1 0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pic>
        <p:nvPicPr>
          <p:cNvPr id="377862" name="Picture 6" descr="3X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9144000" cy="5400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7863" name="Text Box 7"/>
          <p:cNvSpPr txBox="1"/>
          <p:nvPr/>
        </p:nvSpPr>
        <p:spPr>
          <a:xfrm>
            <a:off x="3635375" y="5734050"/>
            <a:ext cx="1655763" cy="42545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移位示意图</a:t>
            </a:r>
            <a:r>
              <a:rPr lang="zh-CN" altLang="en-US" sz="2000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78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9459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  <p:sp>
        <p:nvSpPr>
          <p:cNvPr id="19460" name="Text Box 3"/>
          <p:cNvSpPr txBox="1"/>
          <p:nvPr/>
        </p:nvSpPr>
        <p:spPr>
          <a:xfrm>
            <a:off x="685800" y="24384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9461" name="Text Box 4"/>
          <p:cNvSpPr txBox="1"/>
          <p:nvPr/>
        </p:nvSpPr>
        <p:spPr>
          <a:xfrm>
            <a:off x="304800" y="1052513"/>
            <a:ext cx="883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1)  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定点数一位乘法运算</a:t>
            </a:r>
          </a:p>
        </p:txBody>
      </p:sp>
      <p:sp>
        <p:nvSpPr>
          <p:cNvPr id="19462" name="Text Box 5"/>
          <p:cNvSpPr txBox="1"/>
          <p:nvPr/>
        </p:nvSpPr>
        <p:spPr>
          <a:xfrm>
            <a:off x="323850" y="1916113"/>
            <a:ext cx="86106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FF99"/>
                </a:solidFill>
                <a:ea typeface="黑体" panose="02010609060101010101" pitchFamily="2" charset="-122"/>
              </a:rPr>
              <a:t>一、原码一位乘法	</a:t>
            </a:r>
            <a:endParaRPr lang="zh-CN" altLang="en-US" sz="3600" b="1" dirty="0">
              <a:solidFill>
                <a:srgbClr val="99FFCC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	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符号位</a:t>
            </a: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单独处理  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P</a:t>
            </a:r>
            <a:r>
              <a:rPr lang="en-US" altLang="zh-CN" sz="3600" b="1" baseline="-25000" dirty="0">
                <a:solidFill>
                  <a:srgbClr val="99FFCC"/>
                </a:solidFill>
                <a:ea typeface="楷体_GB2312" pitchFamily="49" charset="-122"/>
              </a:rPr>
              <a:t>s</a:t>
            </a: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＝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	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乘积</a:t>
            </a: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 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P</a:t>
            </a: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＝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| X | ×| Y |	</a:t>
            </a: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/>
        </p:nvGraphicFramePr>
        <p:xfrm>
          <a:off x="5724525" y="2781300"/>
          <a:ext cx="15240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800100" imgH="317500" progId="Equation.3">
                  <p:embed/>
                </p:oleObj>
              </mc:Choice>
              <mc:Fallback>
                <p:oleObj r:id="rId3" imgW="8001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FF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4525" y="2781300"/>
                        <a:ext cx="15240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7"/>
          <p:cNvSpPr txBox="1"/>
          <p:nvPr/>
        </p:nvSpPr>
        <p:spPr>
          <a:xfrm>
            <a:off x="609600" y="4419600"/>
            <a:ext cx="815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CC99"/>
                </a:solidFill>
                <a:ea typeface="楷体_GB2312" pitchFamily="49" charset="-122"/>
              </a:rPr>
              <a:t>与十进制手算比较</a:t>
            </a:r>
            <a:r>
              <a:rPr lang="en-US" altLang="zh-CN" sz="3600" b="1" dirty="0">
                <a:solidFill>
                  <a:srgbClr val="FFCC99"/>
                </a:solidFill>
                <a:ea typeface="楷体_GB2312" pitchFamily="49" charset="-122"/>
              </a:rPr>
              <a:t>:</a:t>
            </a:r>
            <a:endParaRPr lang="zh-CN" altLang="en-US" sz="3600" dirty="0">
              <a:solidFill>
                <a:srgbClr val="FFCC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19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0483" name="Text Box 2"/>
          <p:cNvSpPr txBox="1"/>
          <p:nvPr/>
        </p:nvSpPr>
        <p:spPr>
          <a:xfrm>
            <a:off x="685800" y="24384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0484" name="Text Box 3"/>
          <p:cNvSpPr txBox="1"/>
          <p:nvPr/>
        </p:nvSpPr>
        <p:spPr>
          <a:xfrm>
            <a:off x="0" y="1268413"/>
            <a:ext cx="9685338" cy="3995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FF99"/>
                </a:solidFill>
                <a:ea typeface="楷体_GB2312" pitchFamily="49" charset="-122"/>
              </a:rPr>
              <a:t>通用公式：</a:t>
            </a:r>
            <a:r>
              <a:rPr lang="zh-CN" altLang="en-US" sz="3600" b="1" dirty="0">
                <a:solidFill>
                  <a:srgbClr val="99FFCC"/>
                </a:solidFill>
                <a:ea typeface="楷体_GB2312" pitchFamily="49" charset="-122"/>
              </a:rPr>
              <a:t>设 </a:t>
            </a:r>
            <a:r>
              <a:rPr lang="zh-CN" altLang="en-US" sz="3600" b="1" dirty="0">
                <a:solidFill>
                  <a:srgbClr val="FFCC99"/>
                </a:solidFill>
                <a:ea typeface="楷体_GB2312" pitchFamily="49" charset="-122"/>
              </a:rPr>
              <a:t>被乘数 </a:t>
            </a:r>
            <a:r>
              <a:rPr lang="en-US" altLang="zh-CN" sz="4000" b="1" dirty="0">
                <a:solidFill>
                  <a:srgbClr val="FFCC99"/>
                </a:solidFill>
                <a:ea typeface="楷体_GB2312" pitchFamily="49" charset="-122"/>
              </a:rPr>
              <a:t>x=0.x</a:t>
            </a:r>
            <a:r>
              <a:rPr lang="en-US" altLang="zh-CN" sz="4000" b="1" baseline="-25000" dirty="0">
                <a:solidFill>
                  <a:srgbClr val="FFCC99"/>
                </a:solidFill>
                <a:ea typeface="楷体_GB2312" pitchFamily="49" charset="-122"/>
              </a:rPr>
              <a:t>1</a:t>
            </a:r>
            <a:r>
              <a:rPr lang="en-US" altLang="zh-CN" sz="4000" b="1" dirty="0">
                <a:solidFill>
                  <a:srgbClr val="FFCC99"/>
                </a:solidFill>
                <a:ea typeface="楷体_GB2312" pitchFamily="49" charset="-122"/>
              </a:rPr>
              <a:t>x</a:t>
            </a:r>
            <a:r>
              <a:rPr lang="en-US" altLang="zh-CN" sz="4000" b="1" baseline="-25000" dirty="0">
                <a:solidFill>
                  <a:srgbClr val="FFCC99"/>
                </a:solidFill>
                <a:ea typeface="楷体_GB2312" pitchFamily="49" charset="-122"/>
              </a:rPr>
              <a:t>2</a:t>
            </a:r>
            <a:r>
              <a:rPr lang="en-US" altLang="zh-CN" sz="4000" b="1" dirty="0">
                <a:solidFill>
                  <a:srgbClr val="FFCC99"/>
                </a:solidFill>
                <a:ea typeface="楷体_GB2312" pitchFamily="49" charset="-122"/>
              </a:rPr>
              <a:t>…x</a:t>
            </a:r>
            <a:r>
              <a:rPr lang="en-US" altLang="zh-CN" sz="4000" b="1" baseline="-25000" dirty="0">
                <a:solidFill>
                  <a:srgbClr val="FFCC99"/>
                </a:solidFill>
                <a:ea typeface="楷体_GB2312" pitchFamily="49" charset="-122"/>
              </a:rPr>
              <a:t>n</a:t>
            </a:r>
            <a:endParaRPr lang="en-US" altLang="zh-CN" sz="4000" b="1" dirty="0">
              <a:solidFill>
                <a:srgbClr val="FFCC99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3600" b="1" dirty="0">
                <a:solidFill>
                  <a:srgbClr val="EAEAEA"/>
                </a:solidFill>
                <a:ea typeface="楷体_GB2312" pitchFamily="49" charset="-122"/>
              </a:rPr>
              <a:t>乘数 </a:t>
            </a:r>
            <a:r>
              <a:rPr lang="en-US" altLang="zh-CN" sz="4000" b="1" dirty="0">
                <a:solidFill>
                  <a:srgbClr val="EAEAEA"/>
                </a:solidFill>
                <a:ea typeface="楷体_GB2312" pitchFamily="49" charset="-122"/>
              </a:rPr>
              <a:t>y=0.y</a:t>
            </a:r>
            <a:r>
              <a:rPr lang="en-US" altLang="zh-CN" sz="4000" b="1" baseline="-25000" dirty="0">
                <a:solidFill>
                  <a:srgbClr val="EAEAEA"/>
                </a:solidFill>
                <a:ea typeface="楷体_GB2312" pitchFamily="49" charset="-122"/>
              </a:rPr>
              <a:t>1</a:t>
            </a:r>
            <a:r>
              <a:rPr lang="en-US" altLang="zh-CN" sz="4000" b="1" dirty="0">
                <a:solidFill>
                  <a:srgbClr val="EAEAEA"/>
                </a:solidFill>
                <a:ea typeface="楷体_GB2312" pitchFamily="49" charset="-122"/>
              </a:rPr>
              <a:t>y</a:t>
            </a:r>
            <a:r>
              <a:rPr lang="en-US" altLang="zh-CN" sz="4000" b="1" baseline="-25000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sz="4000" b="1" dirty="0">
                <a:solidFill>
                  <a:srgbClr val="EAEAEA"/>
                </a:solidFill>
                <a:ea typeface="楷体_GB2312" pitchFamily="49" charset="-122"/>
              </a:rPr>
              <a:t>…y</a:t>
            </a:r>
            <a:r>
              <a:rPr lang="en-US" altLang="zh-CN" sz="4000" b="1" baseline="-25000" dirty="0">
                <a:solidFill>
                  <a:srgbClr val="EAEAEA"/>
                </a:solidFill>
                <a:ea typeface="楷体_GB2312" pitchFamily="49" charset="-122"/>
              </a:rPr>
              <a:t>n</a:t>
            </a:r>
            <a:endParaRPr lang="en-US" altLang="zh-CN" sz="4000" b="1" dirty="0">
              <a:solidFill>
                <a:srgbClr val="EAEAEA"/>
              </a:solidFill>
              <a:ea typeface="楷体_GB2312" pitchFamily="49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x*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y</a:t>
            </a: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=x( 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0.y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…y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)           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</a:rPr>
              <a:t>按权展开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99FFCC"/>
                </a:solidFill>
                <a:ea typeface="楷体_GB2312" pitchFamily="49" charset="-122"/>
              </a:rPr>
              <a:t>      </a:t>
            </a: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=x( 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1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.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-1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+y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.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-2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+…+y</a:t>
            </a:r>
            <a:r>
              <a:rPr lang="en-US" altLang="zh-CN" b="1" baseline="-25000" dirty="0">
                <a:solidFill>
                  <a:srgbClr val="EAEAEA"/>
                </a:solidFill>
                <a:ea typeface="楷体_GB2312" pitchFamily="49" charset="-122"/>
              </a:rPr>
              <a:t>n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.</a:t>
            </a:r>
            <a:r>
              <a:rPr lang="en-US" altLang="zh-CN" b="1" dirty="0">
                <a:solidFill>
                  <a:srgbClr val="EAEAEA"/>
                </a:solidFill>
                <a:ea typeface="楷体_GB2312" pitchFamily="49" charset="-122"/>
              </a:rPr>
              <a:t>2</a:t>
            </a:r>
            <a:r>
              <a:rPr lang="en-US" altLang="zh-CN" b="1" baseline="30000" dirty="0">
                <a:solidFill>
                  <a:srgbClr val="EAEAEA"/>
                </a:solidFill>
                <a:ea typeface="楷体_GB2312" pitchFamily="49" charset="-122"/>
              </a:rPr>
              <a:t>-n </a:t>
            </a: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)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99FFCC"/>
                </a:solidFill>
                <a:ea typeface="楷体_GB2312" pitchFamily="49" charset="-122"/>
              </a:rPr>
              <a:t>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= 2</a:t>
            </a:r>
            <a:r>
              <a:rPr lang="en-US" altLang="zh-CN" sz="3600" b="1" baseline="30000" dirty="0">
                <a:solidFill>
                  <a:srgbClr val="99FFCC"/>
                </a:solidFill>
                <a:ea typeface="楷体_GB2312" pitchFamily="49" charset="-122"/>
              </a:rPr>
              <a:t>-1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(y</a:t>
            </a:r>
            <a:r>
              <a:rPr lang="en-US" altLang="zh-CN" sz="3600" b="1" baseline="-25000" dirty="0">
                <a:solidFill>
                  <a:srgbClr val="99FFCC"/>
                </a:solidFill>
                <a:ea typeface="楷体_GB2312" pitchFamily="49" charset="-122"/>
              </a:rPr>
              <a:t>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x+2</a:t>
            </a:r>
            <a:r>
              <a:rPr lang="en-US" altLang="zh-CN" sz="3600" b="1" baseline="30000" dirty="0">
                <a:solidFill>
                  <a:srgbClr val="99FFCC"/>
                </a:solidFill>
                <a:ea typeface="楷体_GB2312" pitchFamily="49" charset="-122"/>
              </a:rPr>
              <a:t>-1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(y</a:t>
            </a:r>
            <a:r>
              <a:rPr lang="en-US" altLang="zh-CN" sz="3600" b="1" baseline="-25000" dirty="0">
                <a:solidFill>
                  <a:srgbClr val="99FFCC"/>
                </a:solidFill>
                <a:ea typeface="楷体_GB2312" pitchFamily="49" charset="-122"/>
              </a:rPr>
              <a:t>2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x+2</a:t>
            </a:r>
            <a:r>
              <a:rPr lang="en-US" altLang="zh-CN" sz="3600" b="1" baseline="30000" dirty="0">
                <a:solidFill>
                  <a:srgbClr val="99FFCC"/>
                </a:solidFill>
                <a:ea typeface="楷体_GB2312" pitchFamily="49" charset="-122"/>
              </a:rPr>
              <a:t>-1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(...+2</a:t>
            </a:r>
            <a:r>
              <a:rPr lang="en-US" altLang="zh-CN" sz="3600" b="1" baseline="30000" dirty="0">
                <a:solidFill>
                  <a:srgbClr val="99FFCC"/>
                </a:solidFill>
                <a:ea typeface="楷体_GB2312" pitchFamily="49" charset="-122"/>
              </a:rPr>
              <a:t>-1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(y</a:t>
            </a:r>
            <a:r>
              <a:rPr lang="en-US" altLang="zh-CN" sz="3600" b="1" baseline="-25000" dirty="0">
                <a:solidFill>
                  <a:srgbClr val="99FFCC"/>
                </a:solidFill>
                <a:ea typeface="楷体_GB2312" pitchFamily="49" charset="-122"/>
              </a:rPr>
              <a:t>n-1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x+2</a:t>
            </a:r>
            <a:r>
              <a:rPr lang="en-US" altLang="zh-CN" sz="3600" b="1" baseline="30000" dirty="0">
                <a:solidFill>
                  <a:srgbClr val="99FFCC"/>
                </a:solidFill>
                <a:ea typeface="楷体_GB2312" pitchFamily="49" charset="-122"/>
              </a:rPr>
              <a:t>-1 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(y</a:t>
            </a:r>
            <a:r>
              <a:rPr lang="en-US" altLang="zh-CN" sz="3600" b="1" baseline="-25000" dirty="0">
                <a:solidFill>
                  <a:srgbClr val="99FFCC"/>
                </a:solidFill>
                <a:ea typeface="楷体_GB2312" pitchFamily="49" charset="-122"/>
              </a:rPr>
              <a:t>n</a:t>
            </a:r>
            <a:r>
              <a:rPr lang="en-US" altLang="zh-CN" sz="3600" b="1" dirty="0">
                <a:solidFill>
                  <a:srgbClr val="99FFCC"/>
                </a:solidFill>
                <a:ea typeface="楷体_GB2312" pitchFamily="49" charset="-122"/>
              </a:rPr>
              <a:t>x))..)</a:t>
            </a:r>
            <a:endParaRPr lang="en-US" altLang="zh-CN" sz="3600" b="1" baseline="-25000" dirty="0">
              <a:solidFill>
                <a:srgbClr val="99FFCC"/>
              </a:solidFill>
              <a:ea typeface="楷体_GB2312" pitchFamily="49" charset="-122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075" name="Text Box 2"/>
          <p:cNvSpPr txBox="1"/>
          <p:nvPr/>
        </p:nvSpPr>
        <p:spPr>
          <a:xfrm>
            <a:off x="1143000" y="228600"/>
            <a:ext cx="73167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 ALU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 运算方法</a:t>
            </a:r>
          </a:p>
        </p:txBody>
      </p:sp>
      <p:sp>
        <p:nvSpPr>
          <p:cNvPr id="364547" name="Rectangle 3"/>
          <p:cNvSpPr/>
          <p:nvPr/>
        </p:nvSpPr>
        <p:spPr>
          <a:xfrm>
            <a:off x="2627313" y="1484313"/>
            <a:ext cx="3890962" cy="4465637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6454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1628775"/>
            <a:ext cx="3505200" cy="676275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定点数加减运算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49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2513013"/>
            <a:ext cx="3505200" cy="6477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定点数乘除运算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4550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3370263"/>
            <a:ext cx="3505200" cy="6477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浮点数运算</a:t>
            </a:r>
          </a:p>
        </p:txBody>
      </p:sp>
      <p:sp>
        <p:nvSpPr>
          <p:cNvPr id="364551" name="Rectangle 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4225925"/>
            <a:ext cx="3505200" cy="6492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十进制数加减运算</a:t>
            </a:r>
          </a:p>
        </p:txBody>
      </p:sp>
      <p:sp>
        <p:nvSpPr>
          <p:cNvPr id="364552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43213" y="5084763"/>
            <a:ext cx="3505200" cy="649288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ALU</a:t>
            </a:r>
            <a:endParaRPr kumimoji="1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10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10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10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8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1000"/>
                                        <p:tgtEl>
                                          <p:spTgt spid="3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10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animBg="1"/>
      <p:bldP spid="364548" grpId="0" animBg="1"/>
      <p:bldP spid="364549" grpId="0" animBg="1"/>
      <p:bldP spid="364550" grpId="0" animBg="1"/>
      <p:bldP spid="364551" grpId="0" animBg="1"/>
      <p:bldP spid="3645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1507" name="Text Box 2"/>
          <p:cNvSpPr txBox="1"/>
          <p:nvPr/>
        </p:nvSpPr>
        <p:spPr>
          <a:xfrm>
            <a:off x="685800" y="24384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1508" name="Text Box 3"/>
          <p:cNvSpPr txBox="1"/>
          <p:nvPr/>
        </p:nvSpPr>
        <p:spPr>
          <a:xfrm>
            <a:off x="0" y="1052513"/>
            <a:ext cx="9372600" cy="487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原码一位乘法	</a:t>
            </a:r>
            <a:endParaRPr lang="zh-CN" altLang="en-US" b="1" dirty="0">
              <a:solidFill>
                <a:srgbClr val="99FFCC"/>
              </a:solidFill>
              <a:ea typeface="楷体_GB2312" pitchFamily="49" charset="-122"/>
            </a:endParaRP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99FFCC"/>
                </a:solidFill>
                <a:latin typeface="宋体" panose="02010600030101010101" pitchFamily="2" charset="-122"/>
              </a:rPr>
              <a:t>两个概念：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99FFCC"/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i="1" dirty="0">
                <a:solidFill>
                  <a:srgbClr val="FFCCCC"/>
                </a:solidFill>
                <a:latin typeface="宋体" panose="02010600030101010101" pitchFamily="2" charset="-122"/>
              </a:rPr>
              <a:t>位积：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乘数中的位值与被乘数相乘的积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99FFCC"/>
                </a:solidFill>
                <a:latin typeface="宋体" panose="02010600030101010101" pitchFamily="2" charset="-122"/>
              </a:rPr>
              <a:t>	</a:t>
            </a:r>
            <a:r>
              <a:rPr lang="zh-CN" altLang="en-US" b="1" i="1" dirty="0">
                <a:solidFill>
                  <a:srgbClr val="FFCCCC"/>
                </a:solidFill>
                <a:latin typeface="宋体" panose="02010600030101010101" pitchFamily="2" charset="-122"/>
              </a:rPr>
              <a:t>部分积：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第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i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次部分积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b="1" baseline="-25000" dirty="0">
                <a:solidFill>
                  <a:srgbClr val="99FFCC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rgbClr val="99FFCC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99FFCC"/>
                </a:solidFill>
                <a:latin typeface="宋体" panose="02010600030101010101" pitchFamily="2" charset="-122"/>
              </a:rPr>
              <a:t>-1</a:t>
            </a:r>
            <a:r>
              <a:rPr lang="zh-CN" altLang="en-US" b="1" dirty="0">
                <a:solidFill>
                  <a:srgbClr val="99FFCC"/>
                </a:solidFill>
                <a:latin typeface="宋体" panose="02010600030101010101" pitchFamily="2" charset="-122"/>
              </a:rPr>
              <a:t>（   ）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99FFCC"/>
                </a:solidFill>
                <a:latin typeface="宋体" panose="02010600030101010101" pitchFamily="2" charset="-122"/>
              </a:rPr>
              <a:t>递推算法：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=0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-1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(y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x+ Z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-1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(y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n-1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x+ Z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……</a:t>
            </a:r>
          </a:p>
          <a:p>
            <a:pPr marL="0" lvl="0" indent="0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           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Z</a:t>
            </a:r>
            <a:r>
              <a:rPr lang="en-US" altLang="zh-CN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n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bg1"/>
                </a:solidFill>
                <a:latin typeface="宋体" panose="02010600030101010101" pitchFamily="2" charset="-122"/>
              </a:rPr>
              <a:t>-1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(y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x+ Z</a:t>
            </a:r>
            <a:r>
              <a:rPr lang="en-US" altLang="zh-CN" b="1" baseline="-25000" dirty="0">
                <a:solidFill>
                  <a:schemeClr val="bg1"/>
                </a:solidFill>
                <a:latin typeface="宋体" panose="02010600030101010101" pitchFamily="2" charset="-122"/>
              </a:rPr>
              <a:t>n-1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lang="zh-CN" altLang="en-US" b="1" baseline="-25000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1509" name="Text Box 5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2531" name="Text Box 2"/>
          <p:cNvSpPr txBox="1"/>
          <p:nvPr/>
        </p:nvSpPr>
        <p:spPr>
          <a:xfrm>
            <a:off x="685800" y="24384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Clr>
                <a:srgbClr val="99FFCC"/>
              </a:buClr>
              <a:buFont typeface="Wingdings" panose="05000000000000000000" pitchFamily="2" charset="2"/>
              <a:buChar char="Ø"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22532" name="Text Box 3"/>
          <p:cNvSpPr txBox="1"/>
          <p:nvPr/>
        </p:nvSpPr>
        <p:spPr>
          <a:xfrm>
            <a:off x="381000" y="1268413"/>
            <a:ext cx="8763000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FF99"/>
                </a:solidFill>
                <a:ea typeface="黑体" panose="02010609060101010101" pitchFamily="2" charset="-122"/>
              </a:rPr>
              <a:t>原码一位乘法规则：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）部分积</a:t>
            </a:r>
            <a:r>
              <a:rPr lang="en-US" altLang="zh-CN" sz="3600" b="1" dirty="0">
                <a:solidFill>
                  <a:schemeClr val="bg1"/>
                </a:solidFill>
                <a:ea typeface="楷体_GB2312" pitchFamily="49" charset="-122"/>
              </a:rPr>
              <a:t>=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（上次部分积</a:t>
            </a:r>
            <a:r>
              <a:rPr lang="en-US" altLang="zh-CN" sz="3600" b="1" dirty="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位积）右移一位</a:t>
            </a:r>
            <a:endParaRPr lang="zh-CN" altLang="en-US" sz="3600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）共计算</a:t>
            </a:r>
            <a:r>
              <a:rPr lang="en-US" altLang="zh-CN" sz="3600" b="1" dirty="0">
                <a:solidFill>
                  <a:schemeClr val="bg1"/>
                </a:solidFill>
                <a:ea typeface="楷体_GB2312" pitchFamily="49" charset="-122"/>
              </a:rPr>
              <a:t>n</a:t>
            </a:r>
            <a:r>
              <a:rPr lang="zh-CN" altLang="en-US" sz="3600" b="1" dirty="0">
                <a:solidFill>
                  <a:schemeClr val="bg1"/>
                </a:solidFill>
                <a:ea typeface="楷体_GB2312" pitchFamily="49" charset="-122"/>
              </a:rPr>
              <a:t>次部分积，最后一次为乘积</a:t>
            </a:r>
          </a:p>
        </p:txBody>
      </p:sp>
      <p:sp>
        <p:nvSpPr>
          <p:cNvPr id="22533" name="Rectangle 4"/>
          <p:cNvSpPr/>
          <p:nvPr/>
        </p:nvSpPr>
        <p:spPr>
          <a:xfrm>
            <a:off x="539750" y="3933825"/>
            <a:ext cx="7848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例如：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（＋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0.1101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）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×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（－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0.1011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）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n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×n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位＝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2n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位，需做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n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次累加与移位</a:t>
            </a:r>
          </a:p>
        </p:txBody>
      </p:sp>
      <p:sp>
        <p:nvSpPr>
          <p:cNvPr id="22534" name="Text Box 6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3555" name="Text Box 3"/>
          <p:cNvSpPr txBox="1"/>
          <p:nvPr/>
        </p:nvSpPr>
        <p:spPr>
          <a:xfrm>
            <a:off x="0" y="9144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算法：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0.1101 ×0.1011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B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：被乘数 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A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 部分积  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：乘数 </a:t>
            </a:r>
          </a:p>
        </p:txBody>
      </p:sp>
      <p:sp>
        <p:nvSpPr>
          <p:cNvPr id="382980" name="Text Box 4"/>
          <p:cNvSpPr txBox="1">
            <a:spLocks noChangeArrowheads="1"/>
          </p:cNvSpPr>
          <p:nvPr/>
        </p:nvSpPr>
        <p:spPr bwMode="auto">
          <a:xfrm>
            <a:off x="0" y="18288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742950" indent="-285750"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2pPr>
            <a:lvl3pPr marL="1143000" indent="-228600"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3pPr>
            <a:lvl4pPr marL="1600200" indent="-228600"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4pPr>
            <a:lvl5pPr marL="2057400" indent="-228600"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4000" i="1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0.   1 1 0 1     0 0.    0 0 0 0      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0. </a:t>
            </a:r>
            <a:r>
              <a:rPr kumimoji="1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1 0 1 1</a:t>
            </a:r>
          </a:p>
        </p:txBody>
      </p:sp>
      <p:sp>
        <p:nvSpPr>
          <p:cNvPr id="382982" name="Text Box 6"/>
          <p:cNvSpPr txBox="1"/>
          <p:nvPr/>
        </p:nvSpPr>
        <p:spPr>
          <a:xfrm>
            <a:off x="6858000" y="1828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初始态</a:t>
            </a:r>
          </a:p>
        </p:txBody>
      </p:sp>
      <p:sp>
        <p:nvSpPr>
          <p:cNvPr id="382983" name="Line 7"/>
          <p:cNvSpPr/>
          <p:nvPr/>
        </p:nvSpPr>
        <p:spPr>
          <a:xfrm flipH="1" flipV="1">
            <a:off x="6732588" y="2276475"/>
            <a:ext cx="533400" cy="5334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84" name="Text Box 8"/>
          <p:cNvSpPr txBox="1"/>
          <p:nvPr/>
        </p:nvSpPr>
        <p:spPr>
          <a:xfrm>
            <a:off x="7086600" y="263683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，＋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382985" name="Text Box 9"/>
          <p:cNvSpPr txBox="1"/>
          <p:nvPr/>
        </p:nvSpPr>
        <p:spPr>
          <a:xfrm>
            <a:off x="1476375" y="2205038"/>
            <a:ext cx="54721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B   0 0.    1 1 0 1    </a:t>
            </a:r>
          </a:p>
        </p:txBody>
      </p:sp>
      <p:sp>
        <p:nvSpPr>
          <p:cNvPr id="382986" name="Line 10"/>
          <p:cNvSpPr/>
          <p:nvPr/>
        </p:nvSpPr>
        <p:spPr>
          <a:xfrm flipV="1">
            <a:off x="1371600" y="2636838"/>
            <a:ext cx="5505450" cy="30162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2987" name="Text Box 11"/>
          <p:cNvSpPr txBox="1"/>
          <p:nvPr/>
        </p:nvSpPr>
        <p:spPr>
          <a:xfrm>
            <a:off x="1476375" y="2667000"/>
            <a:ext cx="52562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0 0    1 1 0 1        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1 0 1 1</a:t>
            </a:r>
          </a:p>
        </p:txBody>
      </p:sp>
      <p:sp>
        <p:nvSpPr>
          <p:cNvPr id="382988" name="Line 12"/>
          <p:cNvSpPr/>
          <p:nvPr/>
        </p:nvSpPr>
        <p:spPr>
          <a:xfrm>
            <a:off x="1600200" y="32766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89" name="Text Box 13"/>
          <p:cNvSpPr txBox="1"/>
          <p:nvPr/>
        </p:nvSpPr>
        <p:spPr>
          <a:xfrm>
            <a:off x="2411413" y="3068638"/>
            <a:ext cx="59658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0 0    0 1 1 0         1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1 0 1   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solidFill>
                  <a:srgbClr val="FFCCCC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dirty="0">
                <a:solidFill>
                  <a:srgbClr val="FFCCCC"/>
                </a:solidFill>
                <a:ea typeface="黑体" panose="02010609060101010101" pitchFamily="2" charset="-122"/>
              </a:rPr>
              <a:t>舍去</a:t>
            </a:r>
            <a:r>
              <a:rPr lang="en-US" altLang="zh-CN" sz="2400" dirty="0">
                <a:solidFill>
                  <a:srgbClr val="FFCCCC"/>
                </a:solidFill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82990" name="Line 14"/>
          <p:cNvSpPr/>
          <p:nvPr/>
        </p:nvSpPr>
        <p:spPr>
          <a:xfrm flipH="1" flipV="1">
            <a:off x="6588125" y="3500438"/>
            <a:ext cx="533400" cy="5334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91" name="Line 15"/>
          <p:cNvSpPr/>
          <p:nvPr/>
        </p:nvSpPr>
        <p:spPr>
          <a:xfrm>
            <a:off x="1371600" y="3886200"/>
            <a:ext cx="51054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2992" name="Text Box 16"/>
          <p:cNvSpPr txBox="1"/>
          <p:nvPr/>
        </p:nvSpPr>
        <p:spPr>
          <a:xfrm>
            <a:off x="2411413" y="3860800"/>
            <a:ext cx="43195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0 1    0 0 1 1         1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1 0 1</a:t>
            </a:r>
          </a:p>
        </p:txBody>
      </p:sp>
      <p:sp>
        <p:nvSpPr>
          <p:cNvPr id="382993" name="Line 17"/>
          <p:cNvSpPr/>
          <p:nvPr/>
        </p:nvSpPr>
        <p:spPr>
          <a:xfrm>
            <a:off x="1600200" y="44958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94" name="Text Box 18"/>
          <p:cNvSpPr txBox="1"/>
          <p:nvPr/>
        </p:nvSpPr>
        <p:spPr>
          <a:xfrm>
            <a:off x="2051050" y="4221163"/>
            <a:ext cx="61817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0 0    1 0 0 1         1 1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1 0   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400" dirty="0">
                <a:solidFill>
                  <a:srgbClr val="FFCCCC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dirty="0">
                <a:solidFill>
                  <a:srgbClr val="FFCCCC"/>
                </a:solidFill>
                <a:ea typeface="黑体" panose="02010609060101010101" pitchFamily="2" charset="-122"/>
              </a:rPr>
              <a:t>舍去</a:t>
            </a:r>
            <a:r>
              <a:rPr lang="en-US" altLang="zh-CN" sz="2400" dirty="0">
                <a:solidFill>
                  <a:srgbClr val="FFCCCC"/>
                </a:solidFill>
                <a:ea typeface="黑体" panose="02010609060101010101" pitchFamily="2" charset="-122"/>
              </a:rPr>
              <a:t>)</a:t>
            </a:r>
          </a:p>
        </p:txBody>
      </p:sp>
      <p:sp>
        <p:nvSpPr>
          <p:cNvPr id="382995" name="Line 19"/>
          <p:cNvSpPr/>
          <p:nvPr/>
        </p:nvSpPr>
        <p:spPr>
          <a:xfrm flipH="1" flipV="1">
            <a:off x="6588125" y="4652963"/>
            <a:ext cx="533400" cy="5334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96" name="Text Box 20"/>
          <p:cNvSpPr txBox="1"/>
          <p:nvPr/>
        </p:nvSpPr>
        <p:spPr>
          <a:xfrm>
            <a:off x="6858000" y="5013325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66FF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，＋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0</a:t>
            </a:r>
          </a:p>
        </p:txBody>
      </p:sp>
      <p:sp>
        <p:nvSpPr>
          <p:cNvPr id="382997" name="Line 21"/>
          <p:cNvSpPr/>
          <p:nvPr/>
        </p:nvSpPr>
        <p:spPr>
          <a:xfrm>
            <a:off x="1524000" y="53340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2998" name="Line 22"/>
          <p:cNvSpPr/>
          <p:nvPr/>
        </p:nvSpPr>
        <p:spPr>
          <a:xfrm>
            <a:off x="1524000" y="4724400"/>
            <a:ext cx="51054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2999" name="Text Box 23"/>
          <p:cNvSpPr txBox="1"/>
          <p:nvPr/>
        </p:nvSpPr>
        <p:spPr>
          <a:xfrm>
            <a:off x="6858000" y="3810000"/>
            <a:ext cx="2286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66FF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，＋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383000" name="Text Box 24"/>
          <p:cNvSpPr txBox="1"/>
          <p:nvPr/>
        </p:nvSpPr>
        <p:spPr>
          <a:xfrm>
            <a:off x="2339975" y="5013325"/>
            <a:ext cx="43926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0 0    0 1 0 0         1 1 1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383001" name="Text Box 25"/>
          <p:cNvSpPr txBox="1"/>
          <p:nvPr/>
        </p:nvSpPr>
        <p:spPr>
          <a:xfrm>
            <a:off x="7086600" y="573405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C</a:t>
            </a:r>
            <a:r>
              <a:rPr lang="en-US" altLang="zh-CN" sz="2800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，＋</a:t>
            </a:r>
            <a:r>
              <a:rPr lang="en-US" altLang="zh-CN" sz="2800" dirty="0">
                <a:solidFill>
                  <a:srgbClr val="FFCCCC"/>
                </a:solidFill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383002" name="Line 26"/>
          <p:cNvSpPr/>
          <p:nvPr/>
        </p:nvSpPr>
        <p:spPr>
          <a:xfrm flipH="1" flipV="1">
            <a:off x="6588125" y="5373688"/>
            <a:ext cx="533400" cy="5334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3003" name="Text Box 27"/>
          <p:cNvSpPr txBox="1"/>
          <p:nvPr/>
        </p:nvSpPr>
        <p:spPr>
          <a:xfrm>
            <a:off x="1619250" y="5373688"/>
            <a:ext cx="31670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B	0 0    1 1 0 1  </a:t>
            </a:r>
          </a:p>
        </p:txBody>
      </p:sp>
      <p:sp>
        <p:nvSpPr>
          <p:cNvPr id="383004" name="Text Box 28"/>
          <p:cNvSpPr txBox="1"/>
          <p:nvPr/>
        </p:nvSpPr>
        <p:spPr>
          <a:xfrm>
            <a:off x="2268538" y="4652963"/>
            <a:ext cx="44640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0 0    1 0 0 1         1 1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1 0</a:t>
            </a:r>
          </a:p>
        </p:txBody>
      </p:sp>
      <p:sp>
        <p:nvSpPr>
          <p:cNvPr id="383005" name="Line 29"/>
          <p:cNvSpPr/>
          <p:nvPr/>
        </p:nvSpPr>
        <p:spPr>
          <a:xfrm>
            <a:off x="1524000" y="5867400"/>
            <a:ext cx="51054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3006" name="Text Box 30"/>
          <p:cNvSpPr txBox="1"/>
          <p:nvPr/>
        </p:nvSpPr>
        <p:spPr>
          <a:xfrm>
            <a:off x="2339975" y="5805488"/>
            <a:ext cx="43195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0 1    0 0 0 1        1 1 1</a:t>
            </a:r>
            <a:r>
              <a:rPr lang="en-US" altLang="zh-CN" dirty="0">
                <a:solidFill>
                  <a:srgbClr val="EAEAEA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FFFF"/>
                </a:solidFill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383007" name="Line 31"/>
          <p:cNvSpPr/>
          <p:nvPr/>
        </p:nvSpPr>
        <p:spPr>
          <a:xfrm>
            <a:off x="1524000" y="6629400"/>
            <a:ext cx="838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3008" name="Text Box 32"/>
          <p:cNvSpPr txBox="1"/>
          <p:nvPr/>
        </p:nvSpPr>
        <p:spPr>
          <a:xfrm>
            <a:off x="2268538" y="6278563"/>
            <a:ext cx="43910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0 0    1 0 0 0         1 1 1 1</a:t>
            </a:r>
            <a:endParaRPr lang="en-US" altLang="zh-CN" dirty="0">
              <a:solidFill>
                <a:srgbClr val="EAEAEA"/>
              </a:solidFill>
              <a:ea typeface="黑体" panose="02010609060101010101" pitchFamily="2" charset="-122"/>
            </a:endParaRPr>
          </a:p>
        </p:txBody>
      </p:sp>
      <p:sp>
        <p:nvSpPr>
          <p:cNvPr id="383009" name="Text Box 33"/>
          <p:cNvSpPr txBox="1"/>
          <p:nvPr/>
        </p:nvSpPr>
        <p:spPr>
          <a:xfrm>
            <a:off x="1476375" y="3429000"/>
            <a:ext cx="32400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B   0 0.   1 1 0 1  </a:t>
            </a:r>
          </a:p>
        </p:txBody>
      </p:sp>
      <p:sp>
        <p:nvSpPr>
          <p:cNvPr id="23585" name="Text Box 34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8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3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8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38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83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0" grpId="0"/>
      <p:bldP spid="382982" grpId="0"/>
      <p:bldP spid="382984" grpId="0"/>
      <p:bldP spid="382985" grpId="0"/>
      <p:bldP spid="382987" grpId="0"/>
      <p:bldP spid="382989" grpId="0"/>
      <p:bldP spid="382992" grpId="0"/>
      <p:bldP spid="382994" grpId="0"/>
      <p:bldP spid="382996" grpId="0"/>
      <p:bldP spid="382999" grpId="0"/>
      <p:bldP spid="383000" grpId="0"/>
      <p:bldP spid="383001" grpId="0"/>
      <p:bldP spid="383003" grpId="0"/>
      <p:bldP spid="383004" grpId="0"/>
      <p:bldP spid="383006" grpId="0"/>
      <p:bldP spid="383008" grpId="0"/>
      <p:bldP spid="3830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4579" name="Rectangle 2"/>
          <p:cNvSpPr/>
          <p:nvPr/>
        </p:nvSpPr>
        <p:spPr>
          <a:xfrm>
            <a:off x="0" y="990600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算法流程图：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放被乘数，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放乘数，</a:t>
            </a:r>
            <a:b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放部分积（初始为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），结果在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中。</a:t>
            </a:r>
          </a:p>
        </p:txBody>
      </p:sp>
      <p:grpSp>
        <p:nvGrpSpPr>
          <p:cNvPr id="24580" name="Group 3"/>
          <p:cNvGrpSpPr/>
          <p:nvPr/>
        </p:nvGrpSpPr>
        <p:grpSpPr>
          <a:xfrm>
            <a:off x="1219200" y="1981200"/>
            <a:ext cx="6019800" cy="4572000"/>
            <a:chOff x="768" y="1248"/>
            <a:chExt cx="3792" cy="2880"/>
          </a:xfrm>
        </p:grpSpPr>
        <p:sp>
          <p:nvSpPr>
            <p:cNvPr id="24581" name="AutoShape 4"/>
            <p:cNvSpPr/>
            <p:nvPr/>
          </p:nvSpPr>
          <p:spPr>
            <a:xfrm>
              <a:off x="2032" y="1759"/>
              <a:ext cx="1639" cy="492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C</a:t>
              </a:r>
              <a:r>
                <a:rPr lang="en-US" altLang="zh-CN" sz="2400" b="1" baseline="-25000" dirty="0"/>
                <a:t>0</a:t>
              </a:r>
              <a:r>
                <a:rPr lang="en-US" altLang="zh-CN" sz="2400" b="1" dirty="0"/>
                <a:t>=1?</a:t>
              </a:r>
            </a:p>
          </p:txBody>
        </p:sp>
        <p:sp>
          <p:nvSpPr>
            <p:cNvPr id="24582" name="AutoShape 5"/>
            <p:cNvSpPr/>
            <p:nvPr/>
          </p:nvSpPr>
          <p:spPr>
            <a:xfrm>
              <a:off x="1283" y="2340"/>
              <a:ext cx="1030" cy="269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A=A+0</a:t>
              </a:r>
            </a:p>
          </p:txBody>
        </p:sp>
        <p:sp>
          <p:nvSpPr>
            <p:cNvPr id="24583" name="AutoShape 6"/>
            <p:cNvSpPr/>
            <p:nvPr/>
          </p:nvSpPr>
          <p:spPr>
            <a:xfrm>
              <a:off x="3483" y="2296"/>
              <a:ext cx="1077" cy="313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A=A+B</a:t>
              </a:r>
            </a:p>
          </p:txBody>
        </p:sp>
        <p:sp>
          <p:nvSpPr>
            <p:cNvPr id="24584" name="AutoShape 7"/>
            <p:cNvSpPr/>
            <p:nvPr/>
          </p:nvSpPr>
          <p:spPr>
            <a:xfrm>
              <a:off x="2172" y="2787"/>
              <a:ext cx="1358" cy="403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</a:t>
              </a:r>
              <a:r>
                <a:rPr lang="zh-CN" altLang="en-US" sz="2400" b="1" dirty="0"/>
                <a:t>右移一位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C</a:t>
              </a:r>
              <a:r>
                <a:rPr lang="zh-CN" altLang="en-US" sz="2400" b="1" dirty="0"/>
                <a:t>右移一位</a:t>
              </a:r>
            </a:p>
          </p:txBody>
        </p:sp>
        <p:sp>
          <p:nvSpPr>
            <p:cNvPr id="24585" name="AutoShape 8"/>
            <p:cNvSpPr/>
            <p:nvPr/>
          </p:nvSpPr>
          <p:spPr>
            <a:xfrm>
              <a:off x="2219" y="3413"/>
              <a:ext cx="1405" cy="357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重复</a:t>
              </a:r>
              <a:r>
                <a:rPr lang="en-US" altLang="zh-CN" sz="2400" b="1" dirty="0"/>
                <a:t>n</a:t>
              </a:r>
              <a:r>
                <a:rPr lang="zh-CN" altLang="en-US" sz="2400" b="1" dirty="0"/>
                <a:t>次？</a:t>
              </a:r>
            </a:p>
          </p:txBody>
        </p:sp>
        <p:sp>
          <p:nvSpPr>
            <p:cNvPr id="24586" name="Line 9"/>
            <p:cNvSpPr/>
            <p:nvPr/>
          </p:nvSpPr>
          <p:spPr>
            <a:xfrm flipH="1">
              <a:off x="768" y="3592"/>
              <a:ext cx="1451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7" name="Line 10"/>
            <p:cNvSpPr/>
            <p:nvPr/>
          </p:nvSpPr>
          <p:spPr>
            <a:xfrm flipV="1">
              <a:off x="768" y="1670"/>
              <a:ext cx="0" cy="192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8" name="Line 11"/>
            <p:cNvSpPr/>
            <p:nvPr/>
          </p:nvSpPr>
          <p:spPr>
            <a:xfrm>
              <a:off x="768" y="1670"/>
              <a:ext cx="2060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9" name="Line 12"/>
            <p:cNvSpPr/>
            <p:nvPr/>
          </p:nvSpPr>
          <p:spPr>
            <a:xfrm>
              <a:off x="2875" y="1536"/>
              <a:ext cx="0" cy="223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0" name="Line 13"/>
            <p:cNvSpPr/>
            <p:nvPr/>
          </p:nvSpPr>
          <p:spPr>
            <a:xfrm flipH="1">
              <a:off x="1657" y="2028"/>
              <a:ext cx="375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1" name="Line 14"/>
            <p:cNvSpPr/>
            <p:nvPr/>
          </p:nvSpPr>
          <p:spPr>
            <a:xfrm>
              <a:off x="1657" y="2028"/>
              <a:ext cx="0" cy="31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2" name="Line 15"/>
            <p:cNvSpPr/>
            <p:nvPr/>
          </p:nvSpPr>
          <p:spPr>
            <a:xfrm>
              <a:off x="3671" y="2028"/>
              <a:ext cx="327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3" name="Line 16"/>
            <p:cNvSpPr/>
            <p:nvPr/>
          </p:nvSpPr>
          <p:spPr>
            <a:xfrm>
              <a:off x="3998" y="2028"/>
              <a:ext cx="0" cy="268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4" name="Line 17"/>
            <p:cNvSpPr/>
            <p:nvPr/>
          </p:nvSpPr>
          <p:spPr>
            <a:xfrm>
              <a:off x="1657" y="2609"/>
              <a:ext cx="0" cy="40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Line 18"/>
            <p:cNvSpPr/>
            <p:nvPr/>
          </p:nvSpPr>
          <p:spPr>
            <a:xfrm>
              <a:off x="1657" y="3011"/>
              <a:ext cx="56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6" name="Line 19"/>
            <p:cNvSpPr/>
            <p:nvPr/>
          </p:nvSpPr>
          <p:spPr>
            <a:xfrm>
              <a:off x="3998" y="2609"/>
              <a:ext cx="0" cy="31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7" name="Line 20"/>
            <p:cNvSpPr/>
            <p:nvPr/>
          </p:nvSpPr>
          <p:spPr>
            <a:xfrm flipH="1">
              <a:off x="3530" y="2921"/>
              <a:ext cx="46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8" name="Line 21"/>
            <p:cNvSpPr/>
            <p:nvPr/>
          </p:nvSpPr>
          <p:spPr>
            <a:xfrm>
              <a:off x="2921" y="3190"/>
              <a:ext cx="0" cy="223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9" name="Line 22"/>
            <p:cNvSpPr/>
            <p:nvPr/>
          </p:nvSpPr>
          <p:spPr>
            <a:xfrm>
              <a:off x="2921" y="3770"/>
              <a:ext cx="0" cy="179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0" name="AutoShape 23"/>
            <p:cNvSpPr/>
            <p:nvPr/>
          </p:nvSpPr>
          <p:spPr>
            <a:xfrm>
              <a:off x="2360" y="3949"/>
              <a:ext cx="1123" cy="179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END</a:t>
              </a:r>
            </a:p>
          </p:txBody>
        </p:sp>
        <p:sp>
          <p:nvSpPr>
            <p:cNvPr id="24601" name="Text Box 24"/>
            <p:cNvSpPr txBox="1"/>
            <p:nvPr/>
          </p:nvSpPr>
          <p:spPr>
            <a:xfrm>
              <a:off x="1423" y="1983"/>
              <a:ext cx="3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N</a:t>
              </a:r>
            </a:p>
          </p:txBody>
        </p:sp>
        <p:sp>
          <p:nvSpPr>
            <p:cNvPr id="24602" name="Text Box 25"/>
            <p:cNvSpPr txBox="1"/>
            <p:nvPr/>
          </p:nvSpPr>
          <p:spPr>
            <a:xfrm>
              <a:off x="3998" y="1983"/>
              <a:ext cx="3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Y</a:t>
              </a:r>
            </a:p>
          </p:txBody>
        </p:sp>
        <p:sp>
          <p:nvSpPr>
            <p:cNvPr id="24603" name="Text Box 26"/>
            <p:cNvSpPr txBox="1"/>
            <p:nvPr/>
          </p:nvSpPr>
          <p:spPr>
            <a:xfrm>
              <a:off x="1564" y="3324"/>
              <a:ext cx="4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N</a:t>
              </a:r>
            </a:p>
          </p:txBody>
        </p:sp>
        <p:sp>
          <p:nvSpPr>
            <p:cNvPr id="24604" name="Text Box 27"/>
            <p:cNvSpPr txBox="1"/>
            <p:nvPr/>
          </p:nvSpPr>
          <p:spPr>
            <a:xfrm>
              <a:off x="3015" y="3726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Y</a:t>
              </a:r>
            </a:p>
          </p:txBody>
        </p:sp>
        <p:sp>
          <p:nvSpPr>
            <p:cNvPr id="24605" name="AutoShape 28"/>
            <p:cNvSpPr/>
            <p:nvPr/>
          </p:nvSpPr>
          <p:spPr>
            <a:xfrm>
              <a:off x="1344" y="1248"/>
              <a:ext cx="3120" cy="288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初始化</a:t>
              </a:r>
              <a:r>
                <a:rPr lang="en-US" altLang="zh-CN" sz="2400" b="1" dirty="0"/>
                <a:t>B,C, A=0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5603" name="Rectangle 2"/>
          <p:cNvSpPr/>
          <p:nvPr/>
        </p:nvSpPr>
        <p:spPr>
          <a:xfrm>
            <a:off x="250825" y="1052513"/>
            <a:ext cx="8893175" cy="5310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i="1" dirty="0">
                <a:solidFill>
                  <a:srgbClr val="FFCC99"/>
                </a:solidFill>
                <a:ea typeface="华文中宋" panose="02010600040101010101" pitchFamily="2" charset="-122"/>
              </a:rPr>
              <a:t>运算特点：</a:t>
            </a: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FF99"/>
                </a:solidFill>
                <a:ea typeface="华文中宋" panose="02010600040101010101" pitchFamily="2" charset="-122"/>
              </a:rPr>
              <a:t>将乘数存入</a:t>
            </a:r>
            <a:r>
              <a:rPr lang="zh-CN" altLang="en-US" sz="3600" dirty="0">
                <a:solidFill>
                  <a:schemeClr val="bg1"/>
                </a:solidFill>
                <a:ea typeface="华文中宋" panose="02010600040101010101" pitchFamily="2" charset="-122"/>
              </a:rPr>
              <a:t>移位寄存器</a:t>
            </a:r>
            <a:r>
              <a:rPr lang="zh-CN" altLang="en-US" sz="3600" dirty="0">
                <a:solidFill>
                  <a:srgbClr val="FFFF99"/>
                </a:solidFill>
                <a:ea typeface="华文中宋" panose="02010600040101010101" pitchFamily="2" charset="-122"/>
              </a:rPr>
              <a:t>，计算一次部分积，右移一位，则下一次的位积与该寄存器最后一位有关</a:t>
            </a: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sz="3600" dirty="0">
                <a:solidFill>
                  <a:srgbClr val="FFFF99"/>
                </a:solidFill>
                <a:ea typeface="华文中宋" panose="02010600040101010101" pitchFamily="2" charset="-122"/>
              </a:rPr>
              <a:t>位相加</a:t>
            </a: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FF99"/>
                </a:solidFill>
                <a:ea typeface="华文中宋" panose="02010600040101010101" pitchFamily="2" charset="-122"/>
              </a:rPr>
              <a:t>存放部分积的寄存器，也要求每加完一次右移一位，且移出部分要求保留。可将两个移位寄存器相连。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26627" name="Picture 5" descr="3x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65400"/>
            <a:ext cx="7189788" cy="398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Rectangle 6"/>
          <p:cNvSpPr/>
          <p:nvPr/>
        </p:nvSpPr>
        <p:spPr>
          <a:xfrm>
            <a:off x="0" y="914400"/>
            <a:ext cx="9144000" cy="16160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图中，用进位触发器</a:t>
            </a:r>
            <a:r>
              <a:rPr lang="en-US" altLang="zh-CN" sz="2000" b="1" dirty="0">
                <a:solidFill>
                  <a:srgbClr val="FFFF66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b="1" baseline="-30000" dirty="0">
                <a:solidFill>
                  <a:srgbClr val="FFFF66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保存每次累加暂时产生的进位，它的初值为</a:t>
            </a:r>
            <a:r>
              <a:rPr lang="en-US" altLang="zh-CN" sz="2000" b="1" dirty="0">
                <a:solidFill>
                  <a:srgbClr val="FFFF66"/>
                </a:solidFill>
              </a:rPr>
              <a:t>0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。在被乘数送入</a:t>
            </a:r>
            <a:r>
              <a:rPr lang="en-US" altLang="zh-CN" sz="2000" b="1" dirty="0">
                <a:solidFill>
                  <a:srgbClr val="FFFF66"/>
                </a:solidFill>
              </a:rPr>
              <a:t>B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、乘数送入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FF66"/>
                </a:solidFill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en-US" altLang="zh-CN" sz="2000" b="1" baseline="-30000" dirty="0">
                <a:solidFill>
                  <a:srgbClr val="FFFF66"/>
                </a:solidFill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被置</a:t>
            </a:r>
            <a:r>
              <a:rPr lang="en-US" altLang="zh-CN" sz="2000" b="1" dirty="0">
                <a:solidFill>
                  <a:srgbClr val="FFFF66"/>
                </a:solidFill>
              </a:rPr>
              <a:t>0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后，控制逻辑控制乘法进入第</a:t>
            </a:r>
            <a:r>
              <a:rPr lang="en-US" altLang="zh-CN" sz="2000" b="1" dirty="0">
                <a:solidFill>
                  <a:srgbClr val="FFFF66"/>
                </a:solidFill>
              </a:rPr>
              <a:t>1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个节拍，这时由乘数位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en-US" altLang="zh-CN" sz="2000" b="1" baseline="-30000" dirty="0">
                <a:solidFill>
                  <a:srgbClr val="FFFF66"/>
                </a:solidFill>
              </a:rPr>
              <a:t>0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产生</a:t>
            </a:r>
            <a:r>
              <a:rPr lang="zh-CN" altLang="en-US" sz="2000" b="1" dirty="0">
                <a:solidFill>
                  <a:srgbClr val="FFFF66"/>
                </a:solidFill>
              </a:rPr>
              <a:t>“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加</a:t>
            </a:r>
            <a:r>
              <a:rPr lang="en-US" altLang="zh-CN" sz="2000" b="1" dirty="0">
                <a:solidFill>
                  <a:srgbClr val="FFFF66"/>
                </a:solidFill>
              </a:rPr>
              <a:t>B/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不加</a:t>
            </a:r>
            <a:r>
              <a:rPr lang="zh-CN" altLang="en-US" sz="2000" b="1" dirty="0">
                <a:solidFill>
                  <a:srgbClr val="FFFF66"/>
                </a:solidFill>
              </a:rPr>
              <a:t>”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（不加相当于加</a:t>
            </a:r>
            <a:r>
              <a:rPr lang="en-US" altLang="zh-CN" sz="2000" b="1" dirty="0">
                <a:solidFill>
                  <a:srgbClr val="FFFF66"/>
                </a:solidFill>
              </a:rPr>
              <a:t>0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）信号，用以控制被乘数</a:t>
            </a:r>
            <a:r>
              <a:rPr lang="en-US" altLang="zh-CN" sz="2000" b="1" dirty="0">
                <a:solidFill>
                  <a:srgbClr val="FFFF66"/>
                </a:solidFill>
              </a:rPr>
              <a:t>B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是否与上次部分积相加产生本次部分积，然后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en-US" altLang="zh-CN" sz="2000" b="1" baseline="-30000" dirty="0">
                <a:solidFill>
                  <a:srgbClr val="FFFF66"/>
                </a:solidFill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FFFF66"/>
                </a:solidFill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一起右移一位。重复</a:t>
            </a:r>
            <a:r>
              <a:rPr lang="en-US" altLang="zh-CN" sz="2000" b="1" i="1" dirty="0">
                <a:solidFill>
                  <a:srgbClr val="FFFF66"/>
                </a:solidFill>
              </a:rPr>
              <a:t>n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个节拍的操作后所得到的乘积存放在</a:t>
            </a:r>
            <a:r>
              <a:rPr lang="en-US" altLang="zh-CN" sz="2000" b="1" dirty="0">
                <a:solidFill>
                  <a:srgbClr val="FFFF66"/>
                </a:solidFill>
              </a:rPr>
              <a:t>A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000" b="1" dirty="0">
                <a:solidFill>
                  <a:srgbClr val="FFFF66"/>
                </a:solidFill>
              </a:rPr>
              <a:t>C</a:t>
            </a: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中。</a:t>
            </a:r>
            <a:endParaRPr lang="zh-CN" altLang="en-US" sz="2000" b="1" dirty="0">
              <a:solidFill>
                <a:srgbClr val="FFFF66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Text Box 7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7651" name="Rectangle 2"/>
          <p:cNvSpPr/>
          <p:nvPr/>
        </p:nvSpPr>
        <p:spPr>
          <a:xfrm>
            <a:off x="0" y="9810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FFFF99"/>
                </a:solidFill>
                <a:ea typeface="华文中宋" panose="02010600040101010101" pitchFamily="2" charset="-122"/>
              </a:rPr>
              <a:t>二、补码一位乘法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（比较法（即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Booth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法））</a:t>
            </a:r>
            <a:endParaRPr lang="zh-CN" altLang="en-US" dirty="0">
              <a:solidFill>
                <a:srgbClr val="FF0000"/>
              </a:solidFill>
              <a:ea typeface="华文中宋" panose="02010600040101010101" pitchFamily="2" charset="-122"/>
            </a:endParaRPr>
          </a:p>
        </p:txBody>
      </p:sp>
      <p:sp>
        <p:nvSpPr>
          <p:cNvPr id="27652" name="Rectangle 3"/>
          <p:cNvSpPr/>
          <p:nvPr/>
        </p:nvSpPr>
        <p:spPr>
          <a:xfrm>
            <a:off x="323850" y="1773238"/>
            <a:ext cx="8569325" cy="497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sym typeface="Symbol" panose="05050102010706020507" pitchFamily="18" charset="2"/>
              </a:rPr>
              <a:t>补码与真值的关系：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    设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[X]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=X0.X1X2…Xn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则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X=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X0+0. X1X2…Xn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证明：（略）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补码乘法规则：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		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[X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Y]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=[X]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补*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Y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证明：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P75</a:t>
            </a:r>
          </a:p>
        </p:txBody>
      </p:sp>
      <p:sp>
        <p:nvSpPr>
          <p:cNvPr id="27653" name="Text Box 5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8675" name="Rectangle 2"/>
          <p:cNvSpPr/>
          <p:nvPr/>
        </p:nvSpPr>
        <p:spPr>
          <a:xfrm>
            <a:off x="0" y="1196975"/>
            <a:ext cx="9144000" cy="3846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[X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Y]</a:t>
            </a:r>
            <a:r>
              <a:rPr lang="zh-CN" altLang="en-US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=[X]</a:t>
            </a:r>
            <a:r>
              <a:rPr lang="zh-CN" altLang="en-US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dirty="0">
                <a:solidFill>
                  <a:schemeClr val="bg1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+0. 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…Y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]</a:t>
            </a: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 [X]</a:t>
            </a:r>
            <a:r>
              <a:rPr lang="zh-CN" altLang="en-US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[-Y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*2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 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*2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-2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 ...Y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*2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</a:t>
            </a: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 [X]</a:t>
            </a:r>
            <a:r>
              <a:rPr lang="zh-CN" altLang="en-US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[(</a:t>
            </a:r>
            <a:r>
              <a:rPr lang="en-US" altLang="zh-CN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)+</a:t>
            </a:r>
            <a:r>
              <a:rPr lang="en-US" altLang="zh-CN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baseline="-25000" dirty="0">
                <a:solidFill>
                  <a:srgbClr val="FFCC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)+…+2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-(n-1)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)+2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(0-Y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)]      (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附加位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n+1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=0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）</a:t>
            </a:r>
          </a:p>
          <a:p>
            <a:pPr marL="0" lvl="0" indent="0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 [X]</a:t>
            </a:r>
            <a:r>
              <a:rPr lang="zh-CN" altLang="en-US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+…+ 2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+2</a:t>
            </a:r>
            <a:r>
              <a:rPr lang="en-US" altLang="zh-CN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]</a:t>
            </a:r>
          </a:p>
        </p:txBody>
      </p:sp>
      <p:sp>
        <p:nvSpPr>
          <p:cNvPr id="28676" name="Rectangle 3"/>
          <p:cNvSpPr/>
          <p:nvPr/>
        </p:nvSpPr>
        <p:spPr>
          <a:xfrm>
            <a:off x="971550" y="5303838"/>
            <a:ext cx="7451725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ai=0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部分积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+0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，右移      </a:t>
            </a:r>
            <a:b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ai=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部分积－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[X]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补，右移</a:t>
            </a:r>
            <a:b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ai=1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部分积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+[X]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补，右移</a:t>
            </a:r>
          </a:p>
        </p:txBody>
      </p:sp>
      <p:sp>
        <p:nvSpPr>
          <p:cNvPr id="28677" name="Rectangle 4"/>
          <p:cNvSpPr/>
          <p:nvPr/>
        </p:nvSpPr>
        <p:spPr>
          <a:xfrm>
            <a:off x="6948488" y="4437063"/>
            <a:ext cx="182403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=Y</a:t>
            </a:r>
            <a:r>
              <a:rPr lang="en-US" altLang="zh-CN" baseline="-25000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i+1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baseline="-25000" dirty="0">
                <a:solidFill>
                  <a:srgbClr val="FFCC99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i</a:t>
            </a:r>
          </a:p>
        </p:txBody>
      </p:sp>
      <p:sp>
        <p:nvSpPr>
          <p:cNvPr id="28678" name="Text Box 6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29699" name="Rectangle 2"/>
          <p:cNvSpPr/>
          <p:nvPr/>
        </p:nvSpPr>
        <p:spPr>
          <a:xfrm>
            <a:off x="0" y="836613"/>
            <a:ext cx="9144000" cy="5705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FF99"/>
                </a:solidFill>
                <a:ea typeface="华文中宋" panose="02010600040101010101" pitchFamily="2" charset="-122"/>
              </a:rPr>
              <a:t>比较法（</a:t>
            </a:r>
            <a:r>
              <a:rPr lang="en-US" altLang="zh-CN" b="1" dirty="0">
                <a:solidFill>
                  <a:srgbClr val="FFFF99"/>
                </a:solidFill>
                <a:ea typeface="华文中宋" panose="02010600040101010101" pitchFamily="2" charset="-122"/>
              </a:rPr>
              <a:t>Booth</a:t>
            </a:r>
            <a:r>
              <a:rPr lang="zh-CN" altLang="en-US" b="1" dirty="0">
                <a:solidFill>
                  <a:srgbClr val="FFFF99"/>
                </a:solidFill>
                <a:ea typeface="华文中宋" panose="02010600040101010101" pitchFamily="2" charset="-122"/>
              </a:rPr>
              <a:t>法）：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符号位参加运算</a:t>
            </a:r>
            <a:endParaRPr lang="zh-CN" altLang="en-US" sz="2800" b="1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CC99"/>
                </a:solidFill>
                <a:ea typeface="华文细黑" panose="02010600040101010101" pitchFamily="2" charset="-122"/>
              </a:rPr>
              <a:t>递推公式：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…[Z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zh-CN" altLang="en-US" sz="2800" dirty="0">
                <a:solidFill>
                  <a:srgbClr val="99FFCC"/>
                </a:solidFill>
                <a:ea typeface="华文中宋" panose="02010600040101010101" pitchFamily="2" charset="-122"/>
              </a:rPr>
              <a:t>（累加并右移的部分积）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[Z</a:t>
            </a:r>
            <a:r>
              <a:rPr lang="en-US" altLang="zh-CN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=2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{[Z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n+1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         = 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n+1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endParaRPr lang="zh-CN" altLang="en-US" sz="28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[Z</a:t>
            </a:r>
            <a:r>
              <a:rPr lang="en-US" altLang="zh-CN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=2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{[Z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n-1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         = 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n-1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+2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-2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n+1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endParaRPr lang="zh-CN" altLang="en-US" sz="28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……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[Z</a:t>
            </a:r>
            <a:r>
              <a:rPr lang="en-US" altLang="zh-CN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800" b="1" dirty="0">
                <a:solidFill>
                  <a:schemeClr val="bg1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="1" baseline="-25000" dirty="0">
                <a:solidFill>
                  <a:schemeClr val="bg1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=2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{[Z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+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2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}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       = 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)+…+2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-(n-1)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)+2</a:t>
            </a:r>
            <a:r>
              <a:rPr lang="en-US" altLang="zh-CN" sz="2800" baseline="30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(0-Y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)] </a:t>
            </a:r>
            <a:endParaRPr lang="en-US" altLang="zh-CN" sz="28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=0 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部分积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+0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，右移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 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部分积－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[X]</a:t>
            </a:r>
            <a:r>
              <a:rPr lang="zh-CN" altLang="en-US" sz="2800" baseline="-250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，右移</a:t>
            </a:r>
            <a:b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=1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部分积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+[X]</a:t>
            </a:r>
            <a:r>
              <a:rPr lang="zh-CN" altLang="en-US" sz="2800" baseline="-250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，右移</a:t>
            </a:r>
          </a:p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[X*Y]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(Y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-Y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） 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[X]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补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[Z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]</a:t>
            </a:r>
            <a:r>
              <a:rPr lang="zh-CN" altLang="en-US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补</a:t>
            </a:r>
            <a:r>
              <a:rPr lang="zh-CN" altLang="en-US" sz="2800" dirty="0">
                <a:solidFill>
                  <a:srgbClr val="99FFCC"/>
                </a:solidFill>
                <a:ea typeface="华文中宋" panose="02010600040101010101" pitchFamily="2" charset="-122"/>
              </a:rPr>
              <a:t>（最后不移位）</a:t>
            </a:r>
          </a:p>
        </p:txBody>
      </p:sp>
      <p:sp>
        <p:nvSpPr>
          <p:cNvPr id="29700" name="Text Box 4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29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0723" name="Rectangle 2"/>
          <p:cNvSpPr/>
          <p:nvPr/>
        </p:nvSpPr>
        <p:spPr>
          <a:xfrm>
            <a:off x="0" y="1066800"/>
            <a:ext cx="9144000" cy="5878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CC99"/>
                </a:solidFill>
                <a:ea typeface="华文中宋" panose="02010600040101010101" pitchFamily="2" charset="-122"/>
              </a:rPr>
              <a:t>比较法（</a:t>
            </a:r>
            <a:r>
              <a:rPr lang="en-US" altLang="zh-CN" dirty="0">
                <a:solidFill>
                  <a:srgbClr val="FFCC99"/>
                </a:solidFill>
                <a:ea typeface="华文中宋" panose="02010600040101010101" pitchFamily="2" charset="-122"/>
              </a:rPr>
              <a:t>Booth</a:t>
            </a:r>
            <a:r>
              <a:rPr lang="zh-CN" altLang="en-US" dirty="0">
                <a:solidFill>
                  <a:srgbClr val="FFCC99"/>
                </a:solidFill>
                <a:ea typeface="华文中宋" panose="02010600040101010101" pitchFamily="2" charset="-122"/>
              </a:rPr>
              <a:t>法）：符号位参加运算</a:t>
            </a:r>
          </a:p>
          <a:p>
            <a:pPr marL="0" lvl="0" indent="0">
              <a:spcBef>
                <a:spcPct val="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参加运算的数用补码表示，符号位参加运算，结果也用补码表示。</a:t>
            </a:r>
          </a:p>
          <a:p>
            <a:pPr marL="0" lvl="0" indent="0">
              <a:spcBef>
                <a:spcPct val="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乘数最低位增加一位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FFFF99"/>
                </a:solidFill>
                <a:ea typeface="华文中宋" panose="02010600040101010101" pitchFamily="2" charset="-122"/>
              </a:rPr>
              <a:t>n+1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，初值为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</a:p>
          <a:p>
            <a:pPr marL="0" lvl="0" indent="0">
              <a:spcBef>
                <a:spcPct val="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逐次比较相邻两位，并按下列规则运算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/>
            </a:r>
            <a:b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       </a:t>
            </a:r>
            <a:r>
              <a:rPr lang="en-US" altLang="zh-CN" sz="2800" dirty="0">
                <a:solidFill>
                  <a:srgbClr val="66FFCC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66FFCC"/>
                </a:solidFill>
                <a:ea typeface="华文中宋" panose="02010600040101010101" pitchFamily="2" charset="-122"/>
              </a:rPr>
              <a:t>i+1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66FFCC"/>
                </a:solidFill>
                <a:ea typeface="华文中宋" panose="02010600040101010101" pitchFamily="2" charset="-122"/>
              </a:rPr>
              <a:t>Y</a:t>
            </a:r>
            <a:r>
              <a:rPr lang="en-US" altLang="zh-CN" sz="2800" baseline="-25000" dirty="0">
                <a:solidFill>
                  <a:srgbClr val="66FFCC"/>
                </a:solidFill>
                <a:ea typeface="华文中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66FFCC"/>
                </a:solidFill>
                <a:ea typeface="华文中宋" panose="02010600040101010101" pitchFamily="2" charset="-122"/>
              </a:rPr>
              <a:t>	a</a:t>
            </a:r>
            <a:r>
              <a:rPr lang="en-US" altLang="zh-CN" sz="2800" baseline="-25000" dirty="0">
                <a:solidFill>
                  <a:srgbClr val="66FFCC"/>
                </a:solidFill>
                <a:ea typeface="华文中宋" panose="02010600040101010101" pitchFamily="2" charset="-122"/>
              </a:rPr>
              <a:t>i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	</a:t>
            </a:r>
            <a:b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</a:rPr>
              <a:t>0	0	0	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右移</a:t>
            </a:r>
            <a:b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</a:b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</a:rPr>
              <a:t>1	0	1	+[X]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，右移</a:t>
            </a:r>
            <a:b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</a:b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</a:rPr>
              <a:t>0	1	-1	-[X],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右移</a:t>
            </a:r>
            <a:b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</a:b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	</a:t>
            </a:r>
            <a:r>
              <a:rPr lang="en-US" altLang="zh-CN" sz="2800" dirty="0">
                <a:solidFill>
                  <a:srgbClr val="FFCCCC"/>
                </a:solidFill>
                <a:ea typeface="华文中宋" panose="02010600040101010101" pitchFamily="2" charset="-122"/>
              </a:rPr>
              <a:t>1	1	0	</a:t>
            </a:r>
            <a:r>
              <a:rPr lang="zh-CN" altLang="en-US" sz="2800" dirty="0">
                <a:solidFill>
                  <a:srgbClr val="FFCCCC"/>
                </a:solidFill>
                <a:ea typeface="华文中宋" panose="02010600040101010101" pitchFamily="2" charset="-122"/>
              </a:rPr>
              <a:t>右移</a:t>
            </a:r>
          </a:p>
          <a:p>
            <a:pPr marL="0" lvl="0" indent="0">
              <a:spcBef>
                <a:spcPct val="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移位按补码右移规则，即复制最高位（符号位）</a:t>
            </a:r>
            <a:endParaRPr lang="en-US" altLang="zh-CN" sz="2800" dirty="0">
              <a:solidFill>
                <a:srgbClr val="FFFF99"/>
              </a:solidFill>
              <a:ea typeface="华文中宋" panose="02010600040101010101" pitchFamily="2" charset="-122"/>
            </a:endParaRPr>
          </a:p>
          <a:p>
            <a:pPr marL="0" lvl="0" indent="0">
              <a:spcBef>
                <a:spcPct val="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符号位参加运算，最后一步不移位（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n+1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次加，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n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次右移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)</a:t>
            </a:r>
            <a:endParaRPr lang="zh-CN" altLang="en-US" sz="2800" dirty="0">
              <a:solidFill>
                <a:srgbClr val="FFFF99"/>
              </a:solidFill>
              <a:ea typeface="华文中宋" panose="02010600040101010101" pitchFamily="2" charset="-122"/>
            </a:endParaRPr>
          </a:p>
        </p:txBody>
      </p:sp>
      <p:sp>
        <p:nvSpPr>
          <p:cNvPr id="30724" name="Text Box 4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99" name="Text Box 2"/>
          <p:cNvSpPr txBox="1"/>
          <p:nvPr/>
        </p:nvSpPr>
        <p:spPr>
          <a:xfrm>
            <a:off x="250825" y="981075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、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定点加减运算</a:t>
            </a:r>
          </a:p>
        </p:txBody>
      </p:sp>
      <p:sp>
        <p:nvSpPr>
          <p:cNvPr id="4100" name="Text Box 3"/>
          <p:cNvSpPr txBox="1"/>
          <p:nvPr/>
        </p:nvSpPr>
        <p:spPr>
          <a:xfrm>
            <a:off x="250825" y="1700213"/>
            <a:ext cx="8382000" cy="1465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CCCC"/>
                </a:solidFill>
                <a:ea typeface="黑体" panose="02010609060101010101" pitchFamily="2" charset="-122"/>
              </a:rPr>
              <a:t>(1)</a:t>
            </a:r>
            <a:r>
              <a:rPr lang="zh-CN" altLang="en-US" sz="3600" dirty="0">
                <a:solidFill>
                  <a:srgbClr val="FFCCCC"/>
                </a:solidFill>
                <a:ea typeface="黑体" panose="02010609060101010101" pitchFamily="2" charset="-122"/>
              </a:rPr>
              <a:t>补码加法：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3600" dirty="0">
                <a:solidFill>
                  <a:srgbClr val="FFFF00"/>
                </a:solidFill>
                <a:ea typeface="黑体" panose="02010609060101010101" pitchFamily="2" charset="-122"/>
              </a:rPr>
              <a:t> </a:t>
            </a:r>
            <a:r>
              <a:rPr lang="en-US" altLang="zh-CN" sz="3600" dirty="0">
                <a:solidFill>
                  <a:srgbClr val="FFFF00"/>
                </a:solidFill>
                <a:ea typeface="黑体" panose="02010609060101010101" pitchFamily="2" charset="-122"/>
              </a:rPr>
              <a:t>[X+Y]</a:t>
            </a:r>
            <a:r>
              <a:rPr lang="zh-CN" altLang="en-US" sz="3600" baseline="-25000" dirty="0">
                <a:solidFill>
                  <a:srgbClr val="FFFF00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00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3600" dirty="0">
                <a:solidFill>
                  <a:srgbClr val="FFFF00"/>
                </a:solidFill>
                <a:ea typeface="黑体" panose="02010609060101010101" pitchFamily="2" charset="-122"/>
              </a:rPr>
              <a:t>[X]</a:t>
            </a:r>
            <a:r>
              <a:rPr lang="zh-CN" altLang="en-US" sz="3600" baseline="-25000" dirty="0">
                <a:solidFill>
                  <a:srgbClr val="FFFF00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00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3600" dirty="0">
                <a:solidFill>
                  <a:srgbClr val="FFFF00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baseline="-25000" dirty="0">
                <a:solidFill>
                  <a:srgbClr val="FFFF00"/>
                </a:solidFill>
                <a:ea typeface="黑体" panose="02010609060101010101" pitchFamily="2" charset="-122"/>
              </a:rPr>
              <a:t>补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证明：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略） 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( Mod  M )</a:t>
            </a:r>
          </a:p>
        </p:txBody>
      </p:sp>
      <p:sp>
        <p:nvSpPr>
          <p:cNvPr id="366596" name="Text Box 4"/>
          <p:cNvSpPr txBox="1"/>
          <p:nvPr/>
        </p:nvSpPr>
        <p:spPr>
          <a:xfrm>
            <a:off x="0" y="3505200"/>
            <a:ext cx="2209800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＞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0, Y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＞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 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9+2=?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0 1 0 0 1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u="sng" dirty="0">
                <a:solidFill>
                  <a:srgbClr val="FFFF99"/>
                </a:solidFill>
                <a:ea typeface="楷体_GB2312" pitchFamily="49" charset="-122"/>
              </a:rPr>
              <a:t>+)  0 0 0 1 0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0 1 0 1 1</a:t>
            </a:r>
          </a:p>
        </p:txBody>
      </p:sp>
      <p:sp>
        <p:nvSpPr>
          <p:cNvPr id="366597" name="Text Box 5"/>
          <p:cNvSpPr txBox="1"/>
          <p:nvPr/>
        </p:nvSpPr>
        <p:spPr>
          <a:xfrm>
            <a:off x="2362200" y="3505200"/>
            <a:ext cx="2209800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＞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0, Y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＜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 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9+(-2)=?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0 1 0 0 1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u="sng" dirty="0">
                <a:solidFill>
                  <a:srgbClr val="FFFF99"/>
                </a:solidFill>
                <a:ea typeface="楷体_GB2312" pitchFamily="49" charset="-122"/>
              </a:rPr>
              <a:t>+)  1 1 1 1 0 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CCCC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0 0 1 1 1  </a:t>
            </a:r>
          </a:p>
        </p:txBody>
      </p:sp>
      <p:sp>
        <p:nvSpPr>
          <p:cNvPr id="366598" name="Text Box 6"/>
          <p:cNvSpPr txBox="1"/>
          <p:nvPr/>
        </p:nvSpPr>
        <p:spPr>
          <a:xfrm>
            <a:off x="4724400" y="3505200"/>
            <a:ext cx="2209800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＜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0, Y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＞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 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(-9)+2=?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1 0 1 1 1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u="sng" dirty="0">
                <a:solidFill>
                  <a:srgbClr val="FFFF99"/>
                </a:solidFill>
                <a:ea typeface="楷体_GB2312" pitchFamily="49" charset="-122"/>
              </a:rPr>
              <a:t>+)  0 0 0 1 0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1 1 0 0 1</a:t>
            </a:r>
          </a:p>
        </p:txBody>
      </p:sp>
      <p:sp>
        <p:nvSpPr>
          <p:cNvPr id="366599" name="Text Box 7"/>
          <p:cNvSpPr txBox="1"/>
          <p:nvPr/>
        </p:nvSpPr>
        <p:spPr>
          <a:xfrm>
            <a:off x="6934200" y="3505200"/>
            <a:ext cx="2209800" cy="2446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＜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0, Y</a:t>
            </a:r>
            <a:r>
              <a:rPr lang="zh-CN" altLang="en-US" sz="2800" dirty="0">
                <a:solidFill>
                  <a:srgbClr val="FFFF99"/>
                </a:solidFill>
                <a:ea typeface="楷体_GB2312" pitchFamily="49" charset="-122"/>
              </a:rPr>
              <a:t>＜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0 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(-9)+(-2)=?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   1 0 1 1 1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u="sng" dirty="0">
                <a:solidFill>
                  <a:srgbClr val="FFFF99"/>
                </a:solidFill>
                <a:ea typeface="楷体_GB2312" pitchFamily="49" charset="-122"/>
              </a:rPr>
              <a:t>+)  1 1 1 1 0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CCCC"/>
                </a:solidFill>
                <a:ea typeface="楷体_GB2312" pitchFamily="49" charset="-122"/>
              </a:rPr>
              <a:t>1</a:t>
            </a:r>
            <a:r>
              <a:rPr lang="en-US" altLang="zh-CN" sz="2800" dirty="0">
                <a:solidFill>
                  <a:srgbClr val="FFFF99"/>
                </a:solidFill>
                <a:ea typeface="楷体_GB2312" pitchFamily="49" charset="-122"/>
              </a:rPr>
              <a:t> 1 0 1 0 1</a:t>
            </a:r>
          </a:p>
        </p:txBody>
      </p:sp>
      <p:sp>
        <p:nvSpPr>
          <p:cNvPr id="4105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6" grpId="0"/>
      <p:bldP spid="366597" grpId="0"/>
      <p:bldP spid="366598" grpId="0"/>
      <p:bldP spid="36659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95267" name="Text Box 3"/>
          <p:cNvSpPr txBox="1"/>
          <p:nvPr/>
        </p:nvSpPr>
        <p:spPr>
          <a:xfrm>
            <a:off x="5562600" y="3048000"/>
            <a:ext cx="32766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FF99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FF99"/>
              </a:solidFill>
            </a:endParaRPr>
          </a:p>
        </p:txBody>
      </p:sp>
      <p:pic>
        <p:nvPicPr>
          <p:cNvPr id="31748" name="Picture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60350"/>
            <a:ext cx="8424863" cy="633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2771" name="Rectangle 2"/>
          <p:cNvSpPr/>
          <p:nvPr/>
        </p:nvSpPr>
        <p:spPr>
          <a:xfrm>
            <a:off x="0" y="990600"/>
            <a:ext cx="9144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算法流程图：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放被乘数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放乘数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y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，</a:t>
            </a:r>
            <a:b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</a:b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放部分积（初始为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），结果在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、</a:t>
            </a:r>
            <a:r>
              <a:rPr lang="en-US" altLang="zh-CN" sz="2800" dirty="0">
                <a:solidFill>
                  <a:srgbClr val="FFFF99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sz="2800" dirty="0">
                <a:solidFill>
                  <a:srgbClr val="FFFF99"/>
                </a:solidFill>
                <a:ea typeface="华文中宋" panose="02010600040101010101" pitchFamily="2" charset="-122"/>
              </a:rPr>
              <a:t>中。</a:t>
            </a:r>
          </a:p>
        </p:txBody>
      </p:sp>
      <p:grpSp>
        <p:nvGrpSpPr>
          <p:cNvPr id="32772" name="Group 3"/>
          <p:cNvGrpSpPr/>
          <p:nvPr/>
        </p:nvGrpSpPr>
        <p:grpSpPr>
          <a:xfrm>
            <a:off x="1219200" y="1981200"/>
            <a:ext cx="6934200" cy="4572000"/>
            <a:chOff x="768" y="1248"/>
            <a:chExt cx="4368" cy="2880"/>
          </a:xfrm>
        </p:grpSpPr>
        <p:sp>
          <p:nvSpPr>
            <p:cNvPr id="32774" name="AutoShape 4"/>
            <p:cNvSpPr/>
            <p:nvPr/>
          </p:nvSpPr>
          <p:spPr>
            <a:xfrm>
              <a:off x="1344" y="1248"/>
              <a:ext cx="3120" cy="288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初始化</a:t>
              </a:r>
              <a:r>
                <a:rPr lang="en-US" altLang="zh-CN" sz="2400" b="1" dirty="0"/>
                <a:t>B,C, A=0, C</a:t>
              </a:r>
              <a:r>
                <a:rPr lang="en-US" altLang="zh-CN" sz="2400" b="1" baseline="-25000" dirty="0"/>
                <a:t>n+1</a:t>
              </a:r>
              <a:r>
                <a:rPr lang="en-US" altLang="zh-CN" sz="2400" b="1" dirty="0"/>
                <a:t>=0</a:t>
              </a:r>
              <a:endParaRPr lang="en-US" altLang="zh-CN" sz="2400" b="1" baseline="-25000" dirty="0"/>
            </a:p>
          </p:txBody>
        </p:sp>
        <p:sp>
          <p:nvSpPr>
            <p:cNvPr id="32775" name="AutoShape 5"/>
            <p:cNvSpPr/>
            <p:nvPr/>
          </p:nvSpPr>
          <p:spPr>
            <a:xfrm>
              <a:off x="2032" y="1759"/>
              <a:ext cx="1639" cy="492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C</a:t>
              </a:r>
              <a:r>
                <a:rPr lang="en-US" altLang="zh-CN" sz="2400" b="1" baseline="-25000" dirty="0"/>
                <a:t>n</a:t>
              </a:r>
              <a:r>
                <a:rPr lang="en-US" altLang="zh-CN" sz="2400" b="1" dirty="0"/>
                <a:t> C</a:t>
              </a:r>
              <a:r>
                <a:rPr lang="en-US" altLang="zh-CN" sz="2400" b="1" baseline="-25000" dirty="0"/>
                <a:t>n+1</a:t>
              </a:r>
              <a:r>
                <a:rPr lang="en-US" altLang="zh-CN" sz="2400" b="1" dirty="0"/>
                <a:t>=?</a:t>
              </a:r>
            </a:p>
          </p:txBody>
        </p:sp>
        <p:sp>
          <p:nvSpPr>
            <p:cNvPr id="32776" name="AutoShape 6"/>
            <p:cNvSpPr/>
            <p:nvPr/>
          </p:nvSpPr>
          <p:spPr>
            <a:xfrm>
              <a:off x="1283" y="2340"/>
              <a:ext cx="1030" cy="269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A=A-B</a:t>
              </a:r>
            </a:p>
          </p:txBody>
        </p:sp>
        <p:sp>
          <p:nvSpPr>
            <p:cNvPr id="32777" name="AutoShape 7"/>
            <p:cNvSpPr/>
            <p:nvPr/>
          </p:nvSpPr>
          <p:spPr>
            <a:xfrm>
              <a:off x="3483" y="2296"/>
              <a:ext cx="1077" cy="313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A=A+B</a:t>
              </a:r>
            </a:p>
          </p:txBody>
        </p:sp>
        <p:sp>
          <p:nvSpPr>
            <p:cNvPr id="32778" name="AutoShape 8"/>
            <p:cNvSpPr/>
            <p:nvPr/>
          </p:nvSpPr>
          <p:spPr>
            <a:xfrm>
              <a:off x="2172" y="2787"/>
              <a:ext cx="1358" cy="403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</a:t>
              </a:r>
              <a:r>
                <a:rPr lang="zh-CN" altLang="en-US" sz="2400" b="1" dirty="0"/>
                <a:t>右移一位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C</a:t>
              </a:r>
              <a:r>
                <a:rPr lang="zh-CN" altLang="en-US" sz="2400" b="1" dirty="0"/>
                <a:t>右移一位</a:t>
              </a:r>
            </a:p>
          </p:txBody>
        </p:sp>
        <p:sp>
          <p:nvSpPr>
            <p:cNvPr id="32779" name="AutoShape 9"/>
            <p:cNvSpPr/>
            <p:nvPr/>
          </p:nvSpPr>
          <p:spPr>
            <a:xfrm>
              <a:off x="2219" y="3413"/>
              <a:ext cx="1405" cy="357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重复</a:t>
              </a:r>
              <a:r>
                <a:rPr lang="en-US" altLang="zh-CN" sz="2400" b="1" dirty="0"/>
                <a:t>n</a:t>
              </a:r>
              <a:r>
                <a:rPr lang="zh-CN" altLang="en-US" sz="2400" b="1" dirty="0"/>
                <a:t>次？</a:t>
              </a:r>
            </a:p>
          </p:txBody>
        </p:sp>
        <p:sp>
          <p:nvSpPr>
            <p:cNvPr id="32780" name="Line 10"/>
            <p:cNvSpPr/>
            <p:nvPr/>
          </p:nvSpPr>
          <p:spPr>
            <a:xfrm flipH="1">
              <a:off x="768" y="3592"/>
              <a:ext cx="1451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1" name="Line 11"/>
            <p:cNvSpPr/>
            <p:nvPr/>
          </p:nvSpPr>
          <p:spPr>
            <a:xfrm flipV="1">
              <a:off x="768" y="1670"/>
              <a:ext cx="0" cy="192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2" name="Line 12"/>
            <p:cNvSpPr/>
            <p:nvPr/>
          </p:nvSpPr>
          <p:spPr>
            <a:xfrm>
              <a:off x="768" y="1670"/>
              <a:ext cx="2060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3" name="Line 13"/>
            <p:cNvSpPr/>
            <p:nvPr/>
          </p:nvSpPr>
          <p:spPr>
            <a:xfrm>
              <a:off x="2875" y="1536"/>
              <a:ext cx="0" cy="223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4" name="Line 14"/>
            <p:cNvSpPr/>
            <p:nvPr/>
          </p:nvSpPr>
          <p:spPr>
            <a:xfrm flipH="1">
              <a:off x="1657" y="2028"/>
              <a:ext cx="375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5" name="Line 15"/>
            <p:cNvSpPr/>
            <p:nvPr/>
          </p:nvSpPr>
          <p:spPr>
            <a:xfrm>
              <a:off x="1657" y="2028"/>
              <a:ext cx="0" cy="31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6" name="Line 16"/>
            <p:cNvSpPr/>
            <p:nvPr/>
          </p:nvSpPr>
          <p:spPr>
            <a:xfrm>
              <a:off x="3671" y="2028"/>
              <a:ext cx="327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7" name="Line 17"/>
            <p:cNvSpPr/>
            <p:nvPr/>
          </p:nvSpPr>
          <p:spPr>
            <a:xfrm>
              <a:off x="3998" y="2028"/>
              <a:ext cx="0" cy="268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88" name="Line 18"/>
            <p:cNvSpPr/>
            <p:nvPr/>
          </p:nvSpPr>
          <p:spPr>
            <a:xfrm>
              <a:off x="1657" y="2609"/>
              <a:ext cx="0" cy="40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89" name="Line 19"/>
            <p:cNvSpPr/>
            <p:nvPr/>
          </p:nvSpPr>
          <p:spPr>
            <a:xfrm>
              <a:off x="1657" y="3011"/>
              <a:ext cx="562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0" name="Line 20"/>
            <p:cNvSpPr/>
            <p:nvPr/>
          </p:nvSpPr>
          <p:spPr>
            <a:xfrm>
              <a:off x="3998" y="2609"/>
              <a:ext cx="0" cy="31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91" name="Line 21"/>
            <p:cNvSpPr/>
            <p:nvPr/>
          </p:nvSpPr>
          <p:spPr>
            <a:xfrm flipH="1">
              <a:off x="3530" y="2921"/>
              <a:ext cx="46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2" name="Line 22"/>
            <p:cNvSpPr/>
            <p:nvPr/>
          </p:nvSpPr>
          <p:spPr>
            <a:xfrm>
              <a:off x="2921" y="3190"/>
              <a:ext cx="0" cy="223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3" name="Line 23"/>
            <p:cNvSpPr/>
            <p:nvPr/>
          </p:nvSpPr>
          <p:spPr>
            <a:xfrm>
              <a:off x="2921" y="3770"/>
              <a:ext cx="0" cy="179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94" name="AutoShape 24"/>
            <p:cNvSpPr/>
            <p:nvPr/>
          </p:nvSpPr>
          <p:spPr>
            <a:xfrm>
              <a:off x="2360" y="3949"/>
              <a:ext cx="1123" cy="179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END</a:t>
              </a:r>
            </a:p>
          </p:txBody>
        </p:sp>
        <p:sp>
          <p:nvSpPr>
            <p:cNvPr id="32795" name="Text Box 25"/>
            <p:cNvSpPr txBox="1"/>
            <p:nvPr/>
          </p:nvSpPr>
          <p:spPr>
            <a:xfrm>
              <a:off x="1423" y="1983"/>
              <a:ext cx="3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10</a:t>
              </a:r>
            </a:p>
          </p:txBody>
        </p:sp>
        <p:sp>
          <p:nvSpPr>
            <p:cNvPr id="32796" name="Text Box 26"/>
            <p:cNvSpPr txBox="1"/>
            <p:nvPr/>
          </p:nvSpPr>
          <p:spPr>
            <a:xfrm>
              <a:off x="3998" y="1983"/>
              <a:ext cx="37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01</a:t>
              </a:r>
            </a:p>
          </p:txBody>
        </p:sp>
        <p:sp>
          <p:nvSpPr>
            <p:cNvPr id="32797" name="Text Box 27"/>
            <p:cNvSpPr txBox="1"/>
            <p:nvPr/>
          </p:nvSpPr>
          <p:spPr>
            <a:xfrm>
              <a:off x="1564" y="3324"/>
              <a:ext cx="4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N</a:t>
              </a:r>
            </a:p>
          </p:txBody>
        </p:sp>
        <p:sp>
          <p:nvSpPr>
            <p:cNvPr id="32798" name="Text Box 28"/>
            <p:cNvSpPr txBox="1"/>
            <p:nvPr/>
          </p:nvSpPr>
          <p:spPr>
            <a:xfrm>
              <a:off x="3015" y="3726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Y</a:t>
              </a:r>
            </a:p>
          </p:txBody>
        </p:sp>
        <p:sp>
          <p:nvSpPr>
            <p:cNvPr id="32799" name="Text Box 29"/>
            <p:cNvSpPr txBox="1"/>
            <p:nvPr/>
          </p:nvSpPr>
          <p:spPr>
            <a:xfrm>
              <a:off x="3888" y="2976"/>
              <a:ext cx="1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FF99"/>
                  </a:solidFill>
                </a:rPr>
                <a:t>补码右移</a:t>
              </a:r>
            </a:p>
          </p:txBody>
        </p:sp>
        <p:sp>
          <p:nvSpPr>
            <p:cNvPr id="32800" name="Line 30"/>
            <p:cNvSpPr/>
            <p:nvPr/>
          </p:nvSpPr>
          <p:spPr>
            <a:xfrm>
              <a:off x="2832" y="2256"/>
              <a:ext cx="0" cy="48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01" name="Text Box 31"/>
            <p:cNvSpPr txBox="1"/>
            <p:nvPr/>
          </p:nvSpPr>
          <p:spPr>
            <a:xfrm>
              <a:off x="2880" y="2352"/>
              <a:ext cx="48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FFFF99"/>
                  </a:solidFill>
                </a:rPr>
                <a:t>11</a:t>
              </a:r>
              <a:r>
                <a:rPr lang="zh-CN" altLang="en-US" sz="2000" b="1" dirty="0">
                  <a:solidFill>
                    <a:srgbClr val="FFFF99"/>
                  </a:solidFill>
                </a:rPr>
                <a:t>或</a:t>
              </a:r>
              <a:r>
                <a:rPr lang="en-US" altLang="zh-CN" sz="2000" b="1" dirty="0">
                  <a:solidFill>
                    <a:srgbClr val="FFFF99"/>
                  </a:solidFill>
                </a:rPr>
                <a:t>00</a:t>
              </a:r>
            </a:p>
          </p:txBody>
        </p:sp>
      </p:grpSp>
      <p:sp>
        <p:nvSpPr>
          <p:cNvPr id="32773" name="Text Box 33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定点数乘除运算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3795" name="Text Box 2"/>
          <p:cNvSpPr txBox="1"/>
          <p:nvPr/>
        </p:nvSpPr>
        <p:spPr>
          <a:xfrm>
            <a:off x="1619250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定点除法运算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P82</a:t>
            </a:r>
          </a:p>
        </p:txBody>
      </p:sp>
      <p:sp>
        <p:nvSpPr>
          <p:cNvPr id="33796" name="Rectangle 3"/>
          <p:cNvSpPr/>
          <p:nvPr/>
        </p:nvSpPr>
        <p:spPr>
          <a:xfrm>
            <a:off x="0" y="908050"/>
            <a:ext cx="914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chemeClr val="bg1"/>
                </a:solidFill>
                <a:ea typeface="华文中宋" panose="02010600040101010101" pitchFamily="2" charset="-122"/>
              </a:rPr>
              <a:t>3.4.1  </a:t>
            </a:r>
            <a:r>
              <a:rPr lang="zh-CN" altLang="en-US" sz="3600" dirty="0">
                <a:solidFill>
                  <a:schemeClr val="bg1"/>
                </a:solidFill>
                <a:ea typeface="华文中宋" panose="02010600040101010101" pitchFamily="2" charset="-122"/>
              </a:rPr>
              <a:t>定点除法运算</a:t>
            </a:r>
          </a:p>
        </p:txBody>
      </p:sp>
      <p:sp>
        <p:nvSpPr>
          <p:cNvPr id="33797" name="Text Box 4"/>
          <p:cNvSpPr txBox="1"/>
          <p:nvPr/>
        </p:nvSpPr>
        <p:spPr>
          <a:xfrm>
            <a:off x="323850" y="2924175"/>
            <a:ext cx="8534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人工算法</a:t>
            </a:r>
            <a:r>
              <a:rPr lang="zh-CN" altLang="en-US" b="1" dirty="0">
                <a:solidFill>
                  <a:srgbClr val="FFCCCC"/>
                </a:solidFill>
              </a:rPr>
              <a:t>特点：</a:t>
            </a:r>
            <a:br>
              <a:rPr lang="zh-CN" altLang="en-US" b="1" dirty="0">
                <a:solidFill>
                  <a:srgbClr val="FFCCCC"/>
                </a:solidFill>
              </a:rPr>
            </a:br>
            <a:r>
              <a:rPr lang="zh-CN" altLang="en-US" b="1" dirty="0">
                <a:solidFill>
                  <a:srgbClr val="FFCCCC"/>
                </a:solidFill>
              </a:rPr>
              <a:t>	</a:t>
            </a:r>
            <a:r>
              <a:rPr lang="en-US" altLang="zh-CN" b="1" dirty="0">
                <a:solidFill>
                  <a:srgbClr val="FFCCCC"/>
                </a:solidFill>
              </a:rPr>
              <a:t>1. </a:t>
            </a:r>
            <a:r>
              <a:rPr lang="zh-CN" altLang="en-US" b="1" dirty="0">
                <a:solidFill>
                  <a:srgbClr val="FFCCCC"/>
                </a:solidFill>
              </a:rPr>
              <a:t>除数右移</a:t>
            </a:r>
            <a:br>
              <a:rPr lang="zh-CN" altLang="en-US" b="1" dirty="0">
                <a:solidFill>
                  <a:srgbClr val="FFCCCC"/>
                </a:solidFill>
              </a:rPr>
            </a:br>
            <a:r>
              <a:rPr lang="zh-CN" altLang="en-US" b="1" dirty="0">
                <a:solidFill>
                  <a:srgbClr val="FFCCCC"/>
                </a:solidFill>
              </a:rPr>
              <a:t>	</a:t>
            </a:r>
            <a:r>
              <a:rPr lang="en-US" altLang="zh-CN" b="1" dirty="0">
                <a:solidFill>
                  <a:srgbClr val="FFCCCC"/>
                </a:solidFill>
              </a:rPr>
              <a:t>2. </a:t>
            </a:r>
            <a:r>
              <a:rPr lang="zh-CN" altLang="en-US" b="1" dirty="0">
                <a:solidFill>
                  <a:srgbClr val="FFCCCC"/>
                </a:solidFill>
              </a:rPr>
              <a:t>被除数与除数的大小靠观察</a:t>
            </a:r>
          </a:p>
        </p:txBody>
      </p:sp>
      <p:sp>
        <p:nvSpPr>
          <p:cNvPr id="33798" name="Text Box 5"/>
          <p:cNvSpPr txBox="1"/>
          <p:nvPr/>
        </p:nvSpPr>
        <p:spPr>
          <a:xfrm>
            <a:off x="395288" y="2276475"/>
            <a:ext cx="626586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</a:rPr>
              <a:t>0.1011/ 0.1101 </a:t>
            </a:r>
            <a:r>
              <a:rPr lang="zh-CN" altLang="en-US" b="1" dirty="0">
                <a:solidFill>
                  <a:srgbClr val="FFFF99"/>
                </a:solidFill>
              </a:rPr>
              <a:t>人工算法（</a:t>
            </a:r>
            <a:r>
              <a:rPr lang="en-US" altLang="zh-CN" b="1" dirty="0">
                <a:solidFill>
                  <a:srgbClr val="FFFF99"/>
                </a:solidFill>
              </a:rPr>
              <a:t>P80</a:t>
            </a:r>
            <a:r>
              <a:rPr lang="zh-CN" altLang="en-US" b="1" dirty="0">
                <a:solidFill>
                  <a:srgbClr val="FFFF99"/>
                </a:solidFill>
              </a:rPr>
              <a:t>）</a:t>
            </a:r>
          </a:p>
        </p:txBody>
      </p:sp>
      <p:sp>
        <p:nvSpPr>
          <p:cNvPr id="33799" name="Text Box 6"/>
          <p:cNvSpPr txBox="1"/>
          <p:nvPr/>
        </p:nvSpPr>
        <p:spPr>
          <a:xfrm>
            <a:off x="1371600" y="3048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</a:rPr>
              <a:t>  </a:t>
            </a:r>
          </a:p>
        </p:txBody>
      </p:sp>
      <p:sp>
        <p:nvSpPr>
          <p:cNvPr id="33800" name="Text Box 7"/>
          <p:cNvSpPr txBox="1"/>
          <p:nvPr/>
        </p:nvSpPr>
        <p:spPr>
          <a:xfrm>
            <a:off x="2209800" y="5181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</a:rPr>
              <a:t> </a:t>
            </a:r>
          </a:p>
        </p:txBody>
      </p:sp>
      <p:sp>
        <p:nvSpPr>
          <p:cNvPr id="33801" name="Rectangle 8"/>
          <p:cNvSpPr/>
          <p:nvPr/>
        </p:nvSpPr>
        <p:spPr>
          <a:xfrm>
            <a:off x="323850" y="1628775"/>
            <a:ext cx="3435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一、</a:t>
            </a:r>
            <a:r>
              <a:rPr lang="zh-CN" altLang="zh-CN" dirty="0">
                <a:solidFill>
                  <a:srgbClr val="FFFF99"/>
                </a:solidFill>
                <a:ea typeface="黑体" panose="02010609060101010101" pitchFamily="2" charset="-122"/>
              </a:rPr>
              <a:t>原码一位除法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3802" name="Text Box 9"/>
          <p:cNvSpPr txBox="1"/>
          <p:nvPr/>
        </p:nvSpPr>
        <p:spPr>
          <a:xfrm>
            <a:off x="395288" y="4508500"/>
            <a:ext cx="8748712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机器算法</a:t>
            </a:r>
            <a:r>
              <a:rPr lang="zh-CN" altLang="en-US" b="1" dirty="0">
                <a:solidFill>
                  <a:srgbClr val="FFCC99"/>
                </a:solidFill>
              </a:rPr>
              <a:t>特点：</a:t>
            </a:r>
            <a:br>
              <a:rPr lang="zh-CN" altLang="en-US" b="1" dirty="0">
                <a:solidFill>
                  <a:srgbClr val="FFCC99"/>
                </a:solidFill>
              </a:rPr>
            </a:br>
            <a:r>
              <a:rPr lang="zh-CN" altLang="en-US" b="1" dirty="0">
                <a:solidFill>
                  <a:srgbClr val="FFCC99"/>
                </a:solidFill>
              </a:rPr>
              <a:t>	</a:t>
            </a:r>
            <a:r>
              <a:rPr lang="en-US" altLang="zh-CN" b="1" dirty="0">
                <a:solidFill>
                  <a:srgbClr val="FFCC99"/>
                </a:solidFill>
              </a:rPr>
              <a:t>1.  </a:t>
            </a:r>
            <a:r>
              <a:rPr lang="zh-CN" altLang="en-US" b="1" dirty="0">
                <a:solidFill>
                  <a:srgbClr val="FFCC99"/>
                </a:solidFill>
              </a:rPr>
              <a:t>小数点位置固定，除数不移，被除数、余数左移</a:t>
            </a:r>
            <a:br>
              <a:rPr lang="zh-CN" altLang="en-US" b="1" dirty="0">
                <a:solidFill>
                  <a:srgbClr val="FFCC99"/>
                </a:solidFill>
              </a:rPr>
            </a:br>
            <a:r>
              <a:rPr lang="zh-CN" altLang="en-US" b="1" dirty="0">
                <a:solidFill>
                  <a:srgbClr val="FFCC99"/>
                </a:solidFill>
              </a:rPr>
              <a:t>         </a:t>
            </a:r>
            <a:r>
              <a:rPr lang="en-US" altLang="zh-CN" b="1" dirty="0">
                <a:solidFill>
                  <a:srgbClr val="FFCC99"/>
                </a:solidFill>
              </a:rPr>
              <a:t>2.  </a:t>
            </a:r>
            <a:r>
              <a:rPr lang="zh-CN" altLang="en-US" b="1" dirty="0">
                <a:solidFill>
                  <a:srgbClr val="FFCC99"/>
                </a:solidFill>
              </a:rPr>
              <a:t>余数与除数的大小，通过减法得到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4819" name="Text Box 2"/>
          <p:cNvSpPr txBox="1"/>
          <p:nvPr/>
        </p:nvSpPr>
        <p:spPr>
          <a:xfrm>
            <a:off x="323850" y="1628775"/>
            <a:ext cx="8569325" cy="340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(0)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首先进行溢出判断（被除数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除数，若余数为正，溢出；为负，恢复被除数（余数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除数））</a:t>
            </a: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余数（第一次为被除数）左移一位 － 除数</a:t>
            </a: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若余数为正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商上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，余数保留</a:t>
            </a: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若余数为负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则加上除数恢复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商上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 marL="0" lvl="0" indent="0" eaLnBrk="1" hangingPunct="1">
              <a:lnSpc>
                <a:spcPct val="70000"/>
              </a:lnSpc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回到（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），重复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次，得到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位商</a:t>
            </a:r>
          </a:p>
        </p:txBody>
      </p:sp>
      <p:sp>
        <p:nvSpPr>
          <p:cNvPr id="34820" name="Text Box 3"/>
          <p:cNvSpPr txBox="1"/>
          <p:nvPr/>
        </p:nvSpPr>
        <p:spPr>
          <a:xfrm>
            <a:off x="1371600" y="3048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</a:rPr>
              <a:t>  </a:t>
            </a:r>
          </a:p>
        </p:txBody>
      </p:sp>
      <p:sp>
        <p:nvSpPr>
          <p:cNvPr id="34821" name="Text Box 4"/>
          <p:cNvSpPr txBox="1"/>
          <p:nvPr/>
        </p:nvSpPr>
        <p:spPr>
          <a:xfrm>
            <a:off x="2209800" y="5181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FFFF99"/>
                </a:solidFill>
              </a:rPr>
              <a:t> </a:t>
            </a:r>
          </a:p>
        </p:txBody>
      </p:sp>
      <p:sp>
        <p:nvSpPr>
          <p:cNvPr id="34822" name="Rectangle 5"/>
          <p:cNvSpPr/>
          <p:nvPr/>
        </p:nvSpPr>
        <p:spPr>
          <a:xfrm>
            <a:off x="107315" y="1045210"/>
            <a:ext cx="416242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1.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恢复余数法：（略）</a:t>
            </a:r>
          </a:p>
        </p:txBody>
      </p:sp>
      <p:sp>
        <p:nvSpPr>
          <p:cNvPr id="34823" name="Text Box 7"/>
          <p:cNvSpPr txBox="1"/>
          <p:nvPr/>
        </p:nvSpPr>
        <p:spPr>
          <a:xfrm>
            <a:off x="1619250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定点除法运算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P82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5843" name="Rectangle 2"/>
          <p:cNvSpPr/>
          <p:nvPr/>
        </p:nvSpPr>
        <p:spPr>
          <a:xfrm>
            <a:off x="0" y="990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恢复余数法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: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被除数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A,C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中，除数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B-----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商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C</a:t>
            </a:r>
            <a:r>
              <a:rPr lang="zh-CN" altLang="en-US" dirty="0">
                <a:solidFill>
                  <a:srgbClr val="FFFF99"/>
                </a:solidFill>
                <a:ea typeface="华文中宋" panose="02010600040101010101" pitchFamily="2" charset="-122"/>
              </a:rPr>
              <a:t>，余数</a:t>
            </a:r>
            <a:r>
              <a:rPr lang="en-US" altLang="zh-CN" dirty="0">
                <a:solidFill>
                  <a:srgbClr val="FFFF99"/>
                </a:solidFill>
                <a:ea typeface="华文中宋" panose="02010600040101010101" pitchFamily="2" charset="-122"/>
              </a:rPr>
              <a:t>A</a:t>
            </a:r>
            <a:endParaRPr lang="en-US" altLang="zh-CN" dirty="0">
              <a:solidFill>
                <a:srgbClr val="FFFF99"/>
              </a:solidFill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5844" name="Group 3"/>
          <p:cNvGrpSpPr/>
          <p:nvPr/>
        </p:nvGrpSpPr>
        <p:grpSpPr>
          <a:xfrm>
            <a:off x="762000" y="1600200"/>
            <a:ext cx="7315200" cy="5029200"/>
            <a:chOff x="480" y="1008"/>
            <a:chExt cx="4608" cy="3168"/>
          </a:xfrm>
        </p:grpSpPr>
        <p:sp>
          <p:nvSpPr>
            <p:cNvPr id="35846" name="AutoShape 4"/>
            <p:cNvSpPr/>
            <p:nvPr/>
          </p:nvSpPr>
          <p:spPr>
            <a:xfrm>
              <a:off x="1248" y="1008"/>
              <a:ext cx="3456" cy="238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初始化：</a:t>
              </a:r>
              <a:r>
                <a:rPr lang="zh-CN" altLang="en-US" sz="2400" b="1" dirty="0">
                  <a:ea typeface="华文中宋" panose="02010600040101010101" pitchFamily="2" charset="-122"/>
                </a:rPr>
                <a:t>被除数</a:t>
              </a:r>
              <a:r>
                <a:rPr lang="en-US" altLang="zh-CN" sz="2400" b="1" dirty="0">
                  <a:ea typeface="华文中宋" panose="02010600040101010101" pitchFamily="2" charset="-122"/>
                </a:rPr>
                <a:t>A,C</a:t>
              </a:r>
              <a:r>
                <a:rPr lang="zh-CN" altLang="en-US" sz="2400" b="1" dirty="0">
                  <a:ea typeface="华文中宋" panose="02010600040101010101" pitchFamily="2" charset="-122"/>
                </a:rPr>
                <a:t>中，除数</a:t>
              </a:r>
              <a:r>
                <a:rPr lang="en-US" altLang="zh-CN" sz="2400" b="1" dirty="0">
                  <a:ea typeface="华文中宋" panose="02010600040101010101" pitchFamily="2" charset="-122"/>
                </a:rPr>
                <a:t>B</a:t>
              </a:r>
              <a:endParaRPr lang="en-US" altLang="zh-CN" b="1" dirty="0">
                <a:ea typeface="华文中宋" panose="02010600040101010101" pitchFamily="2" charset="-122"/>
              </a:endParaRPr>
            </a:p>
          </p:txBody>
        </p:sp>
        <p:sp>
          <p:nvSpPr>
            <p:cNvPr id="35847" name="Rectangle 5"/>
            <p:cNvSpPr/>
            <p:nvPr/>
          </p:nvSpPr>
          <p:spPr>
            <a:xfrm>
              <a:off x="1872" y="1416"/>
              <a:ext cx="2256" cy="23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A,C</a:t>
              </a:r>
              <a:r>
                <a:rPr lang="zh-CN" altLang="en-US" sz="2400" b="1" dirty="0"/>
                <a:t>左移一位</a:t>
              </a:r>
            </a:p>
          </p:txBody>
        </p:sp>
        <p:sp>
          <p:nvSpPr>
            <p:cNvPr id="35848" name="Rectangle 6"/>
            <p:cNvSpPr/>
            <p:nvPr/>
          </p:nvSpPr>
          <p:spPr>
            <a:xfrm>
              <a:off x="1824" y="1892"/>
              <a:ext cx="2352" cy="20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A=A-B</a:t>
              </a:r>
            </a:p>
          </p:txBody>
        </p:sp>
        <p:sp>
          <p:nvSpPr>
            <p:cNvPr id="35849" name="AutoShape 7"/>
            <p:cNvSpPr/>
            <p:nvPr/>
          </p:nvSpPr>
          <p:spPr>
            <a:xfrm>
              <a:off x="2256" y="2300"/>
              <a:ext cx="1584" cy="34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A&gt;0?</a:t>
              </a:r>
            </a:p>
          </p:txBody>
        </p:sp>
        <p:sp>
          <p:nvSpPr>
            <p:cNvPr id="35850" name="AutoShape 8"/>
            <p:cNvSpPr/>
            <p:nvPr/>
          </p:nvSpPr>
          <p:spPr>
            <a:xfrm>
              <a:off x="1008" y="2832"/>
              <a:ext cx="1440" cy="43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商上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1</a:t>
              </a:r>
              <a:r>
                <a:rPr lang="en-US" altLang="zh-CN" sz="2400" b="1" dirty="0">
                  <a:sym typeface="Symbol" panose="05050102010706020507" pitchFamily="18" charset="2"/>
                </a:rPr>
                <a:t>C</a:t>
              </a:r>
              <a:r>
                <a:rPr lang="en-US" altLang="zh-CN" sz="2400" b="1" baseline="-25000" dirty="0">
                  <a:sym typeface="Symbol" panose="05050102010706020507" pitchFamily="18" charset="2"/>
                </a:rPr>
                <a:t>0</a:t>
              </a:r>
              <a:endParaRPr lang="en-US" altLang="zh-CN" sz="2400" b="1" dirty="0"/>
            </a:p>
          </p:txBody>
        </p:sp>
        <p:sp>
          <p:nvSpPr>
            <p:cNvPr id="35851" name="AutoShape 9"/>
            <p:cNvSpPr/>
            <p:nvPr/>
          </p:nvSpPr>
          <p:spPr>
            <a:xfrm>
              <a:off x="3648" y="2784"/>
              <a:ext cx="1440" cy="43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A=A+B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商上</a:t>
              </a:r>
              <a:r>
                <a:rPr lang="en-US" altLang="zh-CN" sz="2400" b="1" dirty="0"/>
                <a:t>0</a:t>
              </a:r>
              <a:r>
                <a:rPr lang="zh-CN" altLang="en-US" sz="2400" b="1" dirty="0"/>
                <a:t>，</a:t>
              </a:r>
              <a:r>
                <a:rPr lang="en-US" altLang="zh-CN" sz="2400" b="1" dirty="0"/>
                <a:t>0</a:t>
              </a:r>
              <a:r>
                <a:rPr lang="en-US" altLang="zh-CN" sz="2400" b="1" dirty="0">
                  <a:sym typeface="Symbol" panose="05050102010706020507" pitchFamily="18" charset="2"/>
                </a:rPr>
                <a:t>C</a:t>
              </a:r>
              <a:r>
                <a:rPr lang="en-US" altLang="zh-CN" sz="2400" b="1" baseline="-25000" dirty="0">
                  <a:sym typeface="Symbol" panose="05050102010706020507" pitchFamily="18" charset="2"/>
                </a:rPr>
                <a:t>0</a:t>
              </a:r>
              <a:endParaRPr lang="en-US" altLang="zh-CN" sz="2400" b="1" dirty="0"/>
            </a:p>
          </p:txBody>
        </p:sp>
        <p:sp>
          <p:nvSpPr>
            <p:cNvPr id="35852" name="AutoShape 10"/>
            <p:cNvSpPr/>
            <p:nvPr/>
          </p:nvSpPr>
          <p:spPr>
            <a:xfrm>
              <a:off x="2256" y="3504"/>
              <a:ext cx="1584" cy="340"/>
            </a:xfrm>
            <a:prstGeom prst="diamond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/>
                <a:t>重复</a:t>
              </a:r>
              <a:r>
                <a:rPr lang="en-US" altLang="zh-CN" sz="2400" b="1" dirty="0"/>
                <a:t>n</a:t>
              </a:r>
              <a:r>
                <a:rPr lang="zh-CN" altLang="en-US" sz="2400" b="1" dirty="0"/>
                <a:t>次？</a:t>
              </a:r>
            </a:p>
          </p:txBody>
        </p:sp>
        <p:sp>
          <p:nvSpPr>
            <p:cNvPr id="35853" name="Rectangle 11"/>
            <p:cNvSpPr/>
            <p:nvPr/>
          </p:nvSpPr>
          <p:spPr>
            <a:xfrm>
              <a:off x="2544" y="3984"/>
              <a:ext cx="1200" cy="19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/>
                <a:t>END</a:t>
              </a:r>
            </a:p>
          </p:txBody>
        </p:sp>
        <p:sp>
          <p:nvSpPr>
            <p:cNvPr id="35854" name="Line 12"/>
            <p:cNvSpPr/>
            <p:nvPr/>
          </p:nvSpPr>
          <p:spPr>
            <a:xfrm>
              <a:off x="2880" y="1248"/>
              <a:ext cx="0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5" name="Line 13"/>
            <p:cNvSpPr/>
            <p:nvPr/>
          </p:nvSpPr>
          <p:spPr>
            <a:xfrm>
              <a:off x="2928" y="1632"/>
              <a:ext cx="0" cy="24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6" name="Line 14"/>
            <p:cNvSpPr/>
            <p:nvPr/>
          </p:nvSpPr>
          <p:spPr>
            <a:xfrm>
              <a:off x="3024" y="2112"/>
              <a:ext cx="0" cy="19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7" name="Line 15"/>
            <p:cNvSpPr/>
            <p:nvPr/>
          </p:nvSpPr>
          <p:spPr>
            <a:xfrm flipH="1">
              <a:off x="1680" y="2448"/>
              <a:ext cx="57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Line 16"/>
            <p:cNvSpPr/>
            <p:nvPr/>
          </p:nvSpPr>
          <p:spPr>
            <a:xfrm>
              <a:off x="1680" y="2448"/>
              <a:ext cx="0" cy="38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9" name="Line 17"/>
            <p:cNvSpPr/>
            <p:nvPr/>
          </p:nvSpPr>
          <p:spPr>
            <a:xfrm>
              <a:off x="3840" y="2448"/>
              <a:ext cx="480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0" name="Line 18"/>
            <p:cNvSpPr/>
            <p:nvPr/>
          </p:nvSpPr>
          <p:spPr>
            <a:xfrm>
              <a:off x="4320" y="2448"/>
              <a:ext cx="0" cy="336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1" name="Line 19"/>
            <p:cNvSpPr/>
            <p:nvPr/>
          </p:nvSpPr>
          <p:spPr>
            <a:xfrm>
              <a:off x="1680" y="3408"/>
              <a:ext cx="2688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Line 20"/>
            <p:cNvSpPr/>
            <p:nvPr/>
          </p:nvSpPr>
          <p:spPr>
            <a:xfrm>
              <a:off x="1680" y="3264"/>
              <a:ext cx="0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3" name="Line 21"/>
            <p:cNvSpPr/>
            <p:nvPr/>
          </p:nvSpPr>
          <p:spPr>
            <a:xfrm>
              <a:off x="4368" y="3216"/>
              <a:ext cx="0" cy="19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4" name="Line 22"/>
            <p:cNvSpPr/>
            <p:nvPr/>
          </p:nvSpPr>
          <p:spPr>
            <a:xfrm>
              <a:off x="3024" y="3408"/>
              <a:ext cx="0" cy="96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5" name="Line 23"/>
            <p:cNvSpPr/>
            <p:nvPr/>
          </p:nvSpPr>
          <p:spPr>
            <a:xfrm>
              <a:off x="3024" y="3840"/>
              <a:ext cx="0" cy="144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6" name="Line 24"/>
            <p:cNvSpPr/>
            <p:nvPr/>
          </p:nvSpPr>
          <p:spPr>
            <a:xfrm flipH="1">
              <a:off x="480" y="3696"/>
              <a:ext cx="1776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7" name="Line 25"/>
            <p:cNvSpPr/>
            <p:nvPr/>
          </p:nvSpPr>
          <p:spPr>
            <a:xfrm flipV="1">
              <a:off x="480" y="1344"/>
              <a:ext cx="0" cy="2352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8" name="Line 26"/>
            <p:cNvSpPr/>
            <p:nvPr/>
          </p:nvSpPr>
          <p:spPr>
            <a:xfrm>
              <a:off x="480" y="1344"/>
              <a:ext cx="2400" cy="0"/>
            </a:xfrm>
            <a:prstGeom prst="line">
              <a:avLst/>
            </a:prstGeom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9" name="Text Box 27"/>
            <p:cNvSpPr txBox="1"/>
            <p:nvPr/>
          </p:nvSpPr>
          <p:spPr>
            <a:xfrm>
              <a:off x="528" y="196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N</a:t>
              </a:r>
            </a:p>
          </p:txBody>
        </p:sp>
        <p:sp>
          <p:nvSpPr>
            <p:cNvPr id="35870" name="Text Box 28"/>
            <p:cNvSpPr txBox="1"/>
            <p:nvPr/>
          </p:nvSpPr>
          <p:spPr>
            <a:xfrm>
              <a:off x="1728" y="2496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Y</a:t>
              </a:r>
            </a:p>
          </p:txBody>
        </p:sp>
        <p:sp>
          <p:nvSpPr>
            <p:cNvPr id="35871" name="Text Box 29"/>
            <p:cNvSpPr txBox="1"/>
            <p:nvPr/>
          </p:nvSpPr>
          <p:spPr>
            <a:xfrm>
              <a:off x="4368" y="2448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</a:rPr>
                <a:t>N</a:t>
              </a:r>
            </a:p>
          </p:txBody>
        </p:sp>
        <p:sp>
          <p:nvSpPr>
            <p:cNvPr id="35872" name="Text Box 30"/>
            <p:cNvSpPr txBox="1"/>
            <p:nvPr/>
          </p:nvSpPr>
          <p:spPr>
            <a:xfrm>
              <a:off x="3264" y="3744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Y</a:t>
              </a:r>
            </a:p>
          </p:txBody>
        </p:sp>
      </p:grpSp>
      <p:sp>
        <p:nvSpPr>
          <p:cNvPr id="35845" name="Text Box 31"/>
          <p:cNvSpPr txBox="1"/>
          <p:nvPr/>
        </p:nvSpPr>
        <p:spPr>
          <a:xfrm>
            <a:off x="1619250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定点除法运算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0386" name="Rectangle 2"/>
          <p:cNvSpPr>
            <a:spLocks noChangeArrowheads="1"/>
          </p:cNvSpPr>
          <p:nvPr/>
        </p:nvSpPr>
        <p:spPr bwMode="auto">
          <a:xfrm>
            <a:off x="0" y="990600"/>
            <a:ext cx="9144000" cy="548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恢复余数法，步数不固定。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.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加减交替法（不恢复余数法）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规则：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余数为正，商“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1”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，余数左移一位，减除数</a:t>
            </a:r>
          </a:p>
          <a:p>
            <a:pPr marL="0" marR="0" lvl="0" indent="0" algn="l" defTabSz="914400" rtl="0" eaLnBrk="0" fontAlgn="base" latinLnBrk="0" hangingPunct="0">
              <a:lnSpc>
                <a:spcPct val="5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  余数为负，商“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0”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，余数左移一位，加除数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证明：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为正，左移一位减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相当于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2A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	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当</a:t>
            </a:r>
            <a:r>
              <a:rPr kumimoji="1" lang="en-US" altLang="zh-CN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为负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加上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恢复，左移一位减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，相当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  于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（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A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＋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）－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＝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2A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＋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60000"/>
              </a:lnSpc>
              <a:spcBef>
                <a:spcPct val="7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	∴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不需先加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恢复，只要</a:t>
            </a:r>
            <a:r>
              <a:rPr kumimoji="1" lang="zh-CN" altLang="en-US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左移后加</a:t>
            </a:r>
            <a:r>
              <a:rPr kumimoji="1" lang="en-US" altLang="zh-CN" sz="36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B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即可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6868" name="Text Box 3"/>
          <p:cNvSpPr txBox="1"/>
          <p:nvPr/>
        </p:nvSpPr>
        <p:spPr>
          <a:xfrm>
            <a:off x="1619250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定点除法运算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1412" name="Text Box 4"/>
          <p:cNvSpPr txBox="1"/>
          <p:nvPr/>
        </p:nvSpPr>
        <p:spPr>
          <a:xfrm>
            <a:off x="0" y="152400"/>
            <a:ext cx="7620000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3-11】  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用不恢复余数法计算</a:t>
            </a:r>
            <a:r>
              <a:rPr lang="en-US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0.1011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÷0.1101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7894" name="Text Box 7"/>
          <p:cNvSpPr txBox="1"/>
          <p:nvPr/>
        </p:nvSpPr>
        <p:spPr>
          <a:xfrm>
            <a:off x="0" y="908050"/>
            <a:ext cx="3348355" cy="41541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解：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|X|=0.1011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|Y|=0.1101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|Y|</a:t>
            </a:r>
            <a:r>
              <a:rPr lang="zh-CN" altLang="zh-CN" sz="2000" b="1" baseline="-25000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补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=0.1101</a:t>
            </a:r>
            <a:endParaRPr lang="en-US" altLang="zh-CN" sz="2000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|-Y|</a:t>
            </a:r>
            <a:r>
              <a:rPr lang="zh-CN" altLang="zh-CN" sz="2000" b="1" baseline="-25000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补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=1.0011</a:t>
            </a:r>
            <a:endParaRPr lang="en-US" altLang="zh-CN" sz="2000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其运算过程如右图。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000" b="1" baseline="-25000" dirty="0">
                <a:solidFill>
                  <a:srgbClr val="FFFF66"/>
                </a:solidFill>
                <a:latin typeface="宋体" panose="02010600030101010101" pitchFamily="2" charset="-122"/>
              </a:rPr>
              <a:t>s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=X</a:t>
            </a:r>
            <a:r>
              <a:rPr lang="en-US" altLang="zh-CN" sz="2000" b="1" baseline="-25000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⊕Y</a:t>
            </a:r>
            <a:r>
              <a:rPr lang="en-US" altLang="zh-CN" sz="2000" b="1" baseline="-25000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s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  <a:sym typeface="+mn-ea"/>
              </a:rPr>
              <a:t>=0⊕0=0</a:t>
            </a:r>
            <a:endParaRPr lang="en-US" altLang="zh-CN" sz="2000" b="1" baseline="-25000" dirty="0">
              <a:solidFill>
                <a:srgbClr val="FFFF66"/>
              </a:solidFill>
              <a:latin typeface="宋体" panose="02010600030101010101" pitchFamily="2" charset="-122"/>
              <a:sym typeface="+mn-ea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X/Y=0.1101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余数</a:t>
            </a:r>
            <a:r>
              <a:rPr lang="en-US" altLang="zh-CN" sz="2000" b="1" dirty="0">
                <a:solidFill>
                  <a:srgbClr val="FFFF66"/>
                </a:solidFill>
                <a:latin typeface="宋体" panose="02010600030101010101" pitchFamily="2" charset="-122"/>
              </a:rPr>
              <a:t>0.0111*2</a:t>
            </a:r>
            <a:r>
              <a:rPr lang="en-US" altLang="zh-CN" sz="2000" b="1" baseline="30000" dirty="0">
                <a:solidFill>
                  <a:srgbClr val="FFFF66"/>
                </a:solidFill>
                <a:latin typeface="宋体" panose="02010600030101010101" pitchFamily="2" charset="-122"/>
              </a:rPr>
              <a:t>-4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38425" y="1238250"/>
            <a:ext cx="6505575" cy="56197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8915" name="AutoShape 2"/>
          <p:cNvSpPr/>
          <p:nvPr/>
        </p:nvSpPr>
        <p:spPr>
          <a:xfrm>
            <a:off x="1981200" y="990600"/>
            <a:ext cx="5486400" cy="338138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初始化：</a:t>
            </a:r>
            <a:r>
              <a:rPr lang="zh-CN" altLang="en-US" sz="2400" b="1" dirty="0">
                <a:ea typeface="华文中宋" panose="02010600040101010101" pitchFamily="2" charset="-122"/>
              </a:rPr>
              <a:t>被除数</a:t>
            </a:r>
            <a:r>
              <a:rPr lang="en-US" altLang="zh-CN" sz="2400" b="1" dirty="0">
                <a:ea typeface="华文中宋" panose="02010600040101010101" pitchFamily="2" charset="-122"/>
              </a:rPr>
              <a:t>A,C</a:t>
            </a:r>
            <a:r>
              <a:rPr lang="zh-CN" altLang="en-US" sz="2400" b="1" dirty="0">
                <a:ea typeface="华文中宋" panose="02010600040101010101" pitchFamily="2" charset="-122"/>
              </a:rPr>
              <a:t>中，除数</a:t>
            </a:r>
            <a:r>
              <a:rPr lang="en-US" altLang="zh-CN" sz="2400" b="1" dirty="0">
                <a:ea typeface="华文中宋" panose="02010600040101010101" pitchFamily="2" charset="-122"/>
              </a:rPr>
              <a:t>B</a:t>
            </a:r>
            <a:endParaRPr lang="en-US" altLang="zh-CN" b="1" dirty="0">
              <a:ea typeface="华文中宋" panose="02010600040101010101" pitchFamily="2" charset="-122"/>
            </a:endParaRPr>
          </a:p>
        </p:txBody>
      </p:sp>
      <p:sp>
        <p:nvSpPr>
          <p:cNvPr id="38916" name="Rectangle 3"/>
          <p:cNvSpPr/>
          <p:nvPr/>
        </p:nvSpPr>
        <p:spPr>
          <a:xfrm>
            <a:off x="2971800" y="1570038"/>
            <a:ext cx="3581400" cy="3365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A,C</a:t>
            </a:r>
            <a:r>
              <a:rPr lang="zh-CN" altLang="en-US" sz="2400" b="1" dirty="0"/>
              <a:t>左移一位</a:t>
            </a:r>
          </a:p>
        </p:txBody>
      </p:sp>
      <p:sp>
        <p:nvSpPr>
          <p:cNvPr id="38917" name="Rectangle 4"/>
          <p:cNvSpPr/>
          <p:nvPr/>
        </p:nvSpPr>
        <p:spPr>
          <a:xfrm>
            <a:off x="2895600" y="2244725"/>
            <a:ext cx="3733800" cy="2905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A=A-B</a:t>
            </a:r>
          </a:p>
        </p:txBody>
      </p:sp>
      <p:sp>
        <p:nvSpPr>
          <p:cNvPr id="38918" name="AutoShape 5"/>
          <p:cNvSpPr/>
          <p:nvPr/>
        </p:nvSpPr>
        <p:spPr>
          <a:xfrm>
            <a:off x="3581400" y="2824163"/>
            <a:ext cx="2514600" cy="4826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A&gt;0?</a:t>
            </a:r>
          </a:p>
        </p:txBody>
      </p:sp>
      <p:sp>
        <p:nvSpPr>
          <p:cNvPr id="38919" name="AutoShape 6"/>
          <p:cNvSpPr/>
          <p:nvPr/>
        </p:nvSpPr>
        <p:spPr>
          <a:xfrm>
            <a:off x="1600200" y="3276600"/>
            <a:ext cx="2286000" cy="10668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商上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C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A,C</a:t>
            </a:r>
            <a:r>
              <a:rPr lang="zh-CN" altLang="en-US" sz="2400" b="1" dirty="0">
                <a:sym typeface="Symbol" panose="05050102010706020507" pitchFamily="18" charset="2"/>
              </a:rPr>
              <a:t>左移一位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A-B→A</a:t>
            </a:r>
          </a:p>
        </p:txBody>
      </p:sp>
      <p:sp>
        <p:nvSpPr>
          <p:cNvPr id="38920" name="AutoShape 7"/>
          <p:cNvSpPr/>
          <p:nvPr/>
        </p:nvSpPr>
        <p:spPr>
          <a:xfrm>
            <a:off x="5791200" y="3200400"/>
            <a:ext cx="2286000" cy="9906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商上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C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A,C</a:t>
            </a:r>
            <a:r>
              <a:rPr lang="zh-CN" altLang="en-US" sz="2400" b="1" dirty="0"/>
              <a:t>左移一位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A+B→A</a:t>
            </a:r>
          </a:p>
        </p:txBody>
      </p:sp>
      <p:sp>
        <p:nvSpPr>
          <p:cNvPr id="38921" name="AutoShape 8"/>
          <p:cNvSpPr/>
          <p:nvPr/>
        </p:nvSpPr>
        <p:spPr>
          <a:xfrm>
            <a:off x="3581400" y="4532313"/>
            <a:ext cx="2514600" cy="4826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重复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－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次？</a:t>
            </a:r>
          </a:p>
        </p:txBody>
      </p:sp>
      <p:sp>
        <p:nvSpPr>
          <p:cNvPr id="38922" name="Rectangle 9"/>
          <p:cNvSpPr/>
          <p:nvPr/>
        </p:nvSpPr>
        <p:spPr>
          <a:xfrm>
            <a:off x="3886200" y="6584950"/>
            <a:ext cx="1905000" cy="2730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END</a:t>
            </a:r>
          </a:p>
        </p:txBody>
      </p:sp>
      <p:sp>
        <p:nvSpPr>
          <p:cNvPr id="38923" name="Line 10"/>
          <p:cNvSpPr/>
          <p:nvPr/>
        </p:nvSpPr>
        <p:spPr>
          <a:xfrm>
            <a:off x="4572000" y="1331913"/>
            <a:ext cx="0" cy="203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4" name="Line 11"/>
          <p:cNvSpPr/>
          <p:nvPr/>
        </p:nvSpPr>
        <p:spPr>
          <a:xfrm>
            <a:off x="4648200" y="1876425"/>
            <a:ext cx="0" cy="3397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5" name="Line 12"/>
          <p:cNvSpPr/>
          <p:nvPr/>
        </p:nvSpPr>
        <p:spPr>
          <a:xfrm>
            <a:off x="4800600" y="2557463"/>
            <a:ext cx="0" cy="27305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6" name="Line 13"/>
          <p:cNvSpPr/>
          <p:nvPr/>
        </p:nvSpPr>
        <p:spPr>
          <a:xfrm flipH="1">
            <a:off x="2667000" y="3033713"/>
            <a:ext cx="9144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7" name="Line 14"/>
          <p:cNvSpPr/>
          <p:nvPr/>
        </p:nvSpPr>
        <p:spPr>
          <a:xfrm>
            <a:off x="2667000" y="3033713"/>
            <a:ext cx="0" cy="39528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28" name="Line 15"/>
          <p:cNvSpPr/>
          <p:nvPr/>
        </p:nvSpPr>
        <p:spPr>
          <a:xfrm>
            <a:off x="6096000" y="3033713"/>
            <a:ext cx="762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29" name="Line 16"/>
          <p:cNvSpPr/>
          <p:nvPr/>
        </p:nvSpPr>
        <p:spPr>
          <a:xfrm>
            <a:off x="6858000" y="3033713"/>
            <a:ext cx="0" cy="477837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0" name="Line 17"/>
          <p:cNvSpPr/>
          <p:nvPr/>
        </p:nvSpPr>
        <p:spPr>
          <a:xfrm>
            <a:off x="2667000" y="4395788"/>
            <a:ext cx="42672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1" name="Line 18"/>
          <p:cNvSpPr/>
          <p:nvPr/>
        </p:nvSpPr>
        <p:spPr>
          <a:xfrm>
            <a:off x="2667000" y="4192588"/>
            <a:ext cx="0" cy="203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2" name="Line 19"/>
          <p:cNvSpPr/>
          <p:nvPr/>
        </p:nvSpPr>
        <p:spPr>
          <a:xfrm>
            <a:off x="6934200" y="4124325"/>
            <a:ext cx="0" cy="271463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3" name="Line 20"/>
          <p:cNvSpPr/>
          <p:nvPr/>
        </p:nvSpPr>
        <p:spPr>
          <a:xfrm>
            <a:off x="4800600" y="4395788"/>
            <a:ext cx="0" cy="136525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4" name="Line 21"/>
          <p:cNvSpPr/>
          <p:nvPr/>
        </p:nvSpPr>
        <p:spPr>
          <a:xfrm>
            <a:off x="4800600" y="5010150"/>
            <a:ext cx="0" cy="2032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5" name="Line 22"/>
          <p:cNvSpPr/>
          <p:nvPr/>
        </p:nvSpPr>
        <p:spPr>
          <a:xfrm flipH="1">
            <a:off x="762000" y="4805363"/>
            <a:ext cx="28194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6" name="Line 23"/>
          <p:cNvSpPr/>
          <p:nvPr/>
        </p:nvSpPr>
        <p:spPr>
          <a:xfrm flipV="1">
            <a:off x="762000" y="2667000"/>
            <a:ext cx="0" cy="2138363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37" name="Line 24"/>
          <p:cNvSpPr/>
          <p:nvPr/>
        </p:nvSpPr>
        <p:spPr>
          <a:xfrm>
            <a:off x="762000" y="2667000"/>
            <a:ext cx="40386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38" name="Text Box 25"/>
          <p:cNvSpPr txBox="1"/>
          <p:nvPr/>
        </p:nvSpPr>
        <p:spPr>
          <a:xfrm>
            <a:off x="838200" y="2352675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N</a:t>
            </a:r>
          </a:p>
        </p:txBody>
      </p:sp>
      <p:sp>
        <p:nvSpPr>
          <p:cNvPr id="38939" name="Text Box 26"/>
          <p:cNvSpPr txBox="1"/>
          <p:nvPr/>
        </p:nvSpPr>
        <p:spPr>
          <a:xfrm>
            <a:off x="2286000" y="2590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Y</a:t>
            </a:r>
          </a:p>
        </p:txBody>
      </p:sp>
      <p:sp>
        <p:nvSpPr>
          <p:cNvPr id="38940" name="Text Box 27"/>
          <p:cNvSpPr txBox="1"/>
          <p:nvPr/>
        </p:nvSpPr>
        <p:spPr>
          <a:xfrm>
            <a:off x="6934200" y="25908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</a:rPr>
              <a:t>N</a:t>
            </a:r>
          </a:p>
        </p:txBody>
      </p:sp>
      <p:sp>
        <p:nvSpPr>
          <p:cNvPr id="38941" name="Text Box 28"/>
          <p:cNvSpPr txBox="1"/>
          <p:nvPr/>
        </p:nvSpPr>
        <p:spPr>
          <a:xfrm>
            <a:off x="5181600" y="4873625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</a:p>
        </p:txBody>
      </p:sp>
      <p:sp>
        <p:nvSpPr>
          <p:cNvPr id="38942" name="AutoShape 29"/>
          <p:cNvSpPr/>
          <p:nvPr/>
        </p:nvSpPr>
        <p:spPr>
          <a:xfrm>
            <a:off x="3581400" y="5334000"/>
            <a:ext cx="2514600" cy="4826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A&lt;0?</a:t>
            </a:r>
          </a:p>
        </p:txBody>
      </p:sp>
      <p:sp>
        <p:nvSpPr>
          <p:cNvPr id="38943" name="AutoShape 30"/>
          <p:cNvSpPr/>
          <p:nvPr/>
        </p:nvSpPr>
        <p:spPr>
          <a:xfrm>
            <a:off x="6248400" y="5867400"/>
            <a:ext cx="2286000" cy="381000"/>
          </a:xfrm>
          <a:prstGeom prst="flowChartProces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A+B→A</a:t>
            </a:r>
            <a:r>
              <a:rPr lang="zh-CN" altLang="en-US" sz="2400" b="1" dirty="0"/>
              <a:t>修正</a:t>
            </a:r>
          </a:p>
        </p:txBody>
      </p:sp>
      <p:sp>
        <p:nvSpPr>
          <p:cNvPr id="38944" name="Line 31"/>
          <p:cNvSpPr/>
          <p:nvPr/>
        </p:nvSpPr>
        <p:spPr>
          <a:xfrm>
            <a:off x="4800600" y="5791200"/>
            <a:ext cx="0" cy="762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45" name="Line 32"/>
          <p:cNvSpPr/>
          <p:nvPr/>
        </p:nvSpPr>
        <p:spPr>
          <a:xfrm>
            <a:off x="6096000" y="5562600"/>
            <a:ext cx="11430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46" name="Line 33"/>
          <p:cNvSpPr/>
          <p:nvPr/>
        </p:nvSpPr>
        <p:spPr>
          <a:xfrm>
            <a:off x="7239000" y="5562600"/>
            <a:ext cx="0" cy="3048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47" name="Line 34"/>
          <p:cNvSpPr/>
          <p:nvPr/>
        </p:nvSpPr>
        <p:spPr>
          <a:xfrm>
            <a:off x="7239000" y="6248400"/>
            <a:ext cx="0" cy="1524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8948" name="Line 35"/>
          <p:cNvSpPr/>
          <p:nvPr/>
        </p:nvSpPr>
        <p:spPr>
          <a:xfrm flipH="1">
            <a:off x="4800600" y="6400800"/>
            <a:ext cx="2438400" cy="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949" name="Text Box 36"/>
          <p:cNvSpPr txBox="1"/>
          <p:nvPr/>
        </p:nvSpPr>
        <p:spPr>
          <a:xfrm>
            <a:off x="4191000" y="5867400"/>
            <a:ext cx="45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N</a:t>
            </a:r>
          </a:p>
        </p:txBody>
      </p:sp>
      <p:sp>
        <p:nvSpPr>
          <p:cNvPr id="38950" name="Text Box 37"/>
          <p:cNvSpPr txBox="1"/>
          <p:nvPr/>
        </p:nvSpPr>
        <p:spPr>
          <a:xfrm>
            <a:off x="1619250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定点除法运算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9939" name="Text Box 2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  <p:sp>
        <p:nvSpPr>
          <p:cNvPr id="39940" name="Text Box 3"/>
          <p:cNvSpPr txBox="1"/>
          <p:nvPr/>
        </p:nvSpPr>
        <p:spPr>
          <a:xfrm>
            <a:off x="0" y="9144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一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.  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浮点加减运算</a:t>
            </a:r>
          </a:p>
        </p:txBody>
      </p:sp>
      <p:sp>
        <p:nvSpPr>
          <p:cNvPr id="39941" name="Text Box 4"/>
          <p:cNvSpPr txBox="1"/>
          <p:nvPr/>
        </p:nvSpPr>
        <p:spPr>
          <a:xfrm>
            <a:off x="381000" y="14478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X=M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	Y=M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		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已规格化</a:t>
            </a:r>
          </a:p>
        </p:txBody>
      </p:sp>
      <p:sp>
        <p:nvSpPr>
          <p:cNvPr id="405509" name="Text Box 5"/>
          <p:cNvSpPr txBox="1"/>
          <p:nvPr/>
        </p:nvSpPr>
        <p:spPr>
          <a:xfrm>
            <a:off x="381000" y="2057400"/>
            <a:ext cx="87630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、十进制例子：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X = 0.2×10</a:t>
            </a:r>
            <a:r>
              <a:rPr lang="en-US" altLang="zh-CN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+5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		Y = 0.3 × 10</a:t>
            </a:r>
            <a:r>
              <a:rPr lang="en-US" altLang="zh-CN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+8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=0.0002 × 10</a:t>
            </a:r>
            <a:r>
              <a:rPr lang="en-US" altLang="zh-CN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+8		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=3000 ×10</a:t>
            </a:r>
            <a:r>
              <a:rPr lang="en-US" altLang="zh-CN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+5</a:t>
            </a:r>
            <a:endParaRPr lang="en-US" altLang="zh-CN" dirty="0">
              <a:solidFill>
                <a:srgbClr val="FFCC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X + Y = 0.3002× 10</a:t>
            </a:r>
            <a:r>
              <a:rPr lang="en-US" altLang="zh-CN" baseline="30000" dirty="0">
                <a:solidFill>
                  <a:srgbClr val="66FFCC"/>
                </a:solidFill>
                <a:ea typeface="黑体" panose="02010609060101010101" pitchFamily="2" charset="-122"/>
              </a:rPr>
              <a:t>+8	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X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Y=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0.2998× 10</a:t>
            </a:r>
            <a:r>
              <a:rPr lang="en-US" altLang="zh-CN" baseline="30000" dirty="0">
                <a:solidFill>
                  <a:srgbClr val="66FFCC"/>
                </a:solidFill>
                <a:ea typeface="黑体" panose="02010609060101010101" pitchFamily="2" charset="-122"/>
              </a:rPr>
              <a:t>+8</a:t>
            </a:r>
          </a:p>
        </p:txBody>
      </p:sp>
      <p:sp>
        <p:nvSpPr>
          <p:cNvPr id="405510" name="Text Box 6"/>
          <p:cNvSpPr txBox="1"/>
          <p:nvPr/>
        </p:nvSpPr>
        <p:spPr>
          <a:xfrm>
            <a:off x="457200" y="4876800"/>
            <a:ext cx="8686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X±Y=    (M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± 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Ey﹣Ex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) 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	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Ex≥Ey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       (M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Ex﹣Ey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± 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) 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	Ex≤Ey</a:t>
            </a:r>
          </a:p>
        </p:txBody>
      </p:sp>
      <p:sp>
        <p:nvSpPr>
          <p:cNvPr id="405511" name="AutoShape 7"/>
          <p:cNvSpPr/>
          <p:nvPr/>
        </p:nvSpPr>
        <p:spPr>
          <a:xfrm>
            <a:off x="1828800" y="50292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1905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9" grpId="0"/>
      <p:bldP spid="405510" grpId="0"/>
      <p:bldP spid="4055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39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0963" name="Text Box 2"/>
          <p:cNvSpPr txBox="1"/>
          <p:nvPr/>
        </p:nvSpPr>
        <p:spPr>
          <a:xfrm>
            <a:off x="228600" y="9906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、运算规则：</a:t>
            </a:r>
          </a:p>
        </p:txBody>
      </p:sp>
      <p:sp>
        <p:nvSpPr>
          <p:cNvPr id="406531" name="Text Box 3"/>
          <p:cNvSpPr txBox="1"/>
          <p:nvPr/>
        </p:nvSpPr>
        <p:spPr>
          <a:xfrm>
            <a:off x="0" y="15240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）对阶：向大阶看齐</a:t>
            </a:r>
          </a:p>
        </p:txBody>
      </p:sp>
      <p:sp>
        <p:nvSpPr>
          <p:cNvPr id="406532" name="Text Box 4"/>
          <p:cNvSpPr txBox="1"/>
          <p:nvPr/>
        </p:nvSpPr>
        <p:spPr>
          <a:xfrm>
            <a:off x="762000" y="2133600"/>
            <a:ext cx="8077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lphaLcParenR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先求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Ey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之差：△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Ey</a:t>
            </a:r>
          </a:p>
          <a:p>
            <a:pPr marL="457200" lvl="0" indent="-457200">
              <a:spcBef>
                <a:spcPct val="50000"/>
              </a:spcBef>
              <a:buAutoNum type="alphaLcParenR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阶码小的数尾数右移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| △E |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位</a:t>
            </a:r>
          </a:p>
        </p:txBody>
      </p:sp>
      <p:sp>
        <p:nvSpPr>
          <p:cNvPr id="406533" name="Text Box 5"/>
          <p:cNvSpPr txBox="1"/>
          <p:nvPr/>
        </p:nvSpPr>
        <p:spPr>
          <a:xfrm>
            <a:off x="1295400" y="3429000"/>
            <a:ext cx="7543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原码右移，右移后，最高位补</a:t>
            </a: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</a:t>
            </a:r>
            <a:b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补码右移，右移后，复制最高位</a:t>
            </a:r>
          </a:p>
        </p:txBody>
      </p:sp>
      <p:sp>
        <p:nvSpPr>
          <p:cNvPr id="406534" name="Text Box 6"/>
          <p:cNvSpPr txBox="1"/>
          <p:nvPr/>
        </p:nvSpPr>
        <p:spPr>
          <a:xfrm>
            <a:off x="0" y="44958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）尾数相加减：右移后的尾数＋、－</a:t>
            </a:r>
          </a:p>
        </p:txBody>
      </p:sp>
      <p:sp>
        <p:nvSpPr>
          <p:cNvPr id="406535" name="Text Box 7"/>
          <p:cNvSpPr txBox="1"/>
          <p:nvPr/>
        </p:nvSpPr>
        <p:spPr>
          <a:xfrm>
            <a:off x="0" y="51816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）结果规格化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</a:p>
        </p:txBody>
      </p:sp>
      <p:sp>
        <p:nvSpPr>
          <p:cNvPr id="406536" name="Text Box 8"/>
          <p:cNvSpPr txBox="1"/>
          <p:nvPr/>
        </p:nvSpPr>
        <p:spPr>
          <a:xfrm>
            <a:off x="1143000" y="57912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楷体_GB2312" pitchFamily="49" charset="-122"/>
              </a:rPr>
              <a:t>规格化数</a:t>
            </a:r>
          </a:p>
        </p:txBody>
      </p:sp>
      <p:sp>
        <p:nvSpPr>
          <p:cNvPr id="406537" name="AutoShape 9"/>
          <p:cNvSpPr/>
          <p:nvPr/>
        </p:nvSpPr>
        <p:spPr>
          <a:xfrm>
            <a:off x="3124200" y="5486400"/>
            <a:ext cx="381000" cy="1066800"/>
          </a:xfrm>
          <a:prstGeom prst="leftBrace">
            <a:avLst>
              <a:gd name="adj1" fmla="val 23333"/>
              <a:gd name="adj2" fmla="val 50000"/>
            </a:avLst>
          </a:prstGeom>
          <a:noFill/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6538" name="Text Box 10"/>
          <p:cNvSpPr txBox="1"/>
          <p:nvPr/>
        </p:nvSpPr>
        <p:spPr>
          <a:xfrm>
            <a:off x="3276600" y="5059363"/>
            <a:ext cx="6096000" cy="179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原码</a:t>
            </a: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最高有效位为</a:t>
            </a: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补码</a:t>
            </a: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最高有效位与符号位相反（－</a:t>
            </a:r>
            <a:r>
              <a:rPr lang="en-US" altLang="zh-CN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0.5</a:t>
            </a:r>
            <a:r>
              <a:rPr lang="zh-CN" altLang="en-US" dirty="0">
                <a:solidFill>
                  <a:srgbClr val="FFCC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除外）</a:t>
            </a:r>
          </a:p>
        </p:txBody>
      </p:sp>
      <p:sp>
        <p:nvSpPr>
          <p:cNvPr id="40972" name="Text Box 12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6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/>
      <p:bldP spid="406532" grpId="0"/>
      <p:bldP spid="406533" grpId="0"/>
      <p:bldP spid="406534" grpId="0"/>
      <p:bldP spid="406535" grpId="0"/>
      <p:bldP spid="406536" grpId="0"/>
      <p:bldP spid="406537" grpId="0" animBg="1"/>
      <p:bldP spid="4065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123" name="Text Box 2"/>
          <p:cNvSpPr txBox="1"/>
          <p:nvPr/>
        </p:nvSpPr>
        <p:spPr>
          <a:xfrm>
            <a:off x="304800" y="990600"/>
            <a:ext cx="88392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CCCC"/>
                </a:solidFill>
                <a:ea typeface="黑体" panose="02010609060101010101" pitchFamily="2" charset="-122"/>
              </a:rPr>
              <a:t>(2) </a:t>
            </a:r>
            <a:r>
              <a:rPr lang="zh-CN" altLang="en-US" sz="3600" dirty="0">
                <a:solidFill>
                  <a:srgbClr val="FFCCCC"/>
                </a:solidFill>
                <a:ea typeface="黑体" panose="02010609060101010101" pitchFamily="2" charset="-122"/>
              </a:rPr>
              <a:t>补码减法：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				 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( Mod  M )</a:t>
            </a:r>
            <a:endParaRPr lang="en-US" altLang="zh-CN" sz="3600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     [X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Y]</a:t>
            </a:r>
            <a:r>
              <a:rPr lang="zh-CN" altLang="en-US" sz="3600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[X+(-Y)]</a:t>
            </a:r>
            <a:r>
              <a:rPr lang="zh-CN" altLang="en-US" sz="3600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= [X]</a:t>
            </a:r>
            <a:r>
              <a:rPr lang="zh-CN" altLang="en-US" sz="3600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[(</a:t>
            </a:r>
            <a:r>
              <a:rPr lang="zh-CN" altLang="en-US" sz="3600" dirty="0">
                <a:solidFill>
                  <a:schemeClr val="bg1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Y)]</a:t>
            </a:r>
            <a:r>
              <a:rPr lang="zh-CN" altLang="en-US" sz="3600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367619" name="Text Box 3"/>
          <p:cNvSpPr txBox="1"/>
          <p:nvPr/>
        </p:nvSpPr>
        <p:spPr>
          <a:xfrm>
            <a:off x="468313" y="4292600"/>
            <a:ext cx="2735262" cy="2289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楷体_GB2312" pitchFamily="49" charset="-122"/>
              </a:rPr>
              <a:t>9+(-2)=?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楷体_GB2312" pitchFamily="49" charset="-122"/>
              </a:rPr>
              <a:t>      0 1 0 0 1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3600" u="sng" dirty="0">
                <a:solidFill>
                  <a:srgbClr val="FFFF99"/>
                </a:solidFill>
                <a:ea typeface="楷体_GB2312" pitchFamily="49" charset="-122"/>
              </a:rPr>
              <a:t>+)  1 1 1 1 0 </a:t>
            </a:r>
            <a:r>
              <a:rPr lang="en-US" altLang="zh-CN" sz="3600" dirty="0">
                <a:solidFill>
                  <a:srgbClr val="FFFF99"/>
                </a:solidFill>
                <a:ea typeface="楷体_GB2312" pitchFamily="49" charset="-122"/>
              </a:rPr>
              <a:t> </a:t>
            </a:r>
          </a:p>
          <a:p>
            <a:pPr marL="0" lv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楷体_GB2312" pitchFamily="49" charset="-122"/>
              </a:rPr>
              <a:t>   </a:t>
            </a:r>
            <a:r>
              <a:rPr lang="en-US" altLang="zh-CN" sz="3600" b="1" dirty="0">
                <a:solidFill>
                  <a:srgbClr val="FFCCCC"/>
                </a:solidFill>
                <a:ea typeface="楷体_GB2312" pitchFamily="49" charset="-122"/>
              </a:rPr>
              <a:t>1</a:t>
            </a:r>
            <a:r>
              <a:rPr lang="en-US" altLang="zh-CN" sz="3600" dirty="0">
                <a:solidFill>
                  <a:srgbClr val="FFFF99"/>
                </a:solidFill>
                <a:ea typeface="楷体_GB2312" pitchFamily="49" charset="-122"/>
              </a:rPr>
              <a:t> 0 0 1 1 1  </a:t>
            </a:r>
          </a:p>
        </p:txBody>
      </p:sp>
      <p:sp>
        <p:nvSpPr>
          <p:cNvPr id="367620" name="Text Box 4"/>
          <p:cNvSpPr txBox="1"/>
          <p:nvPr/>
        </p:nvSpPr>
        <p:spPr>
          <a:xfrm>
            <a:off x="3779838" y="4724400"/>
            <a:ext cx="5105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[ 2]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=00010    [-2]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=11110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[-2]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=11110    [ 2]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=00010</a:t>
            </a:r>
          </a:p>
        </p:txBody>
      </p:sp>
      <p:sp>
        <p:nvSpPr>
          <p:cNvPr id="5126" name="Text Box 5"/>
          <p:cNvSpPr txBox="1"/>
          <p:nvPr/>
        </p:nvSpPr>
        <p:spPr>
          <a:xfrm>
            <a:off x="533400" y="2590800"/>
            <a:ext cx="81534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e.g.      9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9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(-2)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[-Y]</a:t>
            </a:r>
            <a:r>
              <a:rPr lang="zh-CN" altLang="en-US" sz="3600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称为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的机器负数</a:t>
            </a:r>
          </a:p>
        </p:txBody>
      </p:sp>
      <p:sp>
        <p:nvSpPr>
          <p:cNvPr id="5127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/>
      <p:bldP spid="3676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1987" name="Text Box 2"/>
          <p:cNvSpPr txBox="1"/>
          <p:nvPr/>
        </p:nvSpPr>
        <p:spPr>
          <a:xfrm>
            <a:off x="304800" y="990600"/>
            <a:ext cx="861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e.g.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结果为双符号位补码</a:t>
            </a:r>
          </a:p>
        </p:txBody>
      </p:sp>
      <p:sp>
        <p:nvSpPr>
          <p:cNvPr id="41988" name="Text Box 3"/>
          <p:cNvSpPr txBox="1"/>
          <p:nvPr/>
        </p:nvSpPr>
        <p:spPr>
          <a:xfrm>
            <a:off x="0" y="1676400"/>
            <a:ext cx="9144000" cy="5008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无需调整</a:t>
            </a:r>
            <a:r>
              <a:rPr lang="en-US" altLang="zh-CN" sz="2800" b="1" dirty="0">
                <a:solidFill>
                  <a:srgbClr val="FFFF99"/>
                </a:solidFill>
                <a:ea typeface="仿宋_GB2312" pitchFamily="49" charset="-122"/>
              </a:rPr>
              <a:t>—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00.1XXXX 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11.0XXXX   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结果已是规格化数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左规</a:t>
            </a:r>
            <a:r>
              <a:rPr lang="en-US" altLang="zh-CN" sz="2800" b="1" dirty="0">
                <a:solidFill>
                  <a:srgbClr val="FFFF99"/>
                </a:solidFill>
                <a:ea typeface="仿宋_GB2312" pitchFamily="49" charset="-122"/>
              </a:rPr>
              <a:t>——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00.0XXXX 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11.1XXXX	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不是规格化数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 左移，同时阶码减，直到变成</a:t>
            </a:r>
            <a:r>
              <a:rPr lang="en-US" altLang="zh-CN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00.1XXXX</a:t>
            </a: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11.0XXXX</a:t>
            </a: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右规</a:t>
            </a:r>
            <a:r>
              <a:rPr lang="en-US" altLang="zh-CN" sz="2800" b="1" dirty="0">
                <a:solidFill>
                  <a:srgbClr val="FFFF99"/>
                </a:solidFill>
                <a:ea typeface="仿宋_GB2312" pitchFamily="49" charset="-122"/>
              </a:rPr>
              <a:t>——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01.XXXX</a:t>
            </a:r>
            <a:r>
              <a:rPr lang="zh-CN" altLang="en-US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或</a:t>
            </a:r>
            <a:r>
              <a:rPr lang="en-US" altLang="zh-CN" sz="2800" b="1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10.XXXX	 </a:t>
            </a:r>
            <a:r>
              <a:rPr lang="zh-CN" altLang="en-US" sz="2800" b="1" i="1" u="sng" dirty="0">
                <a:solidFill>
                  <a:srgbClr val="FFFF99"/>
                </a:solidFill>
                <a:latin typeface="仿宋_GB2312" pitchFamily="49" charset="-122"/>
                <a:ea typeface="仿宋_GB2312" pitchFamily="49" charset="-122"/>
              </a:rPr>
              <a:t>结果看起来有溢出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 右移，同时阶码加，直至变成</a:t>
            </a:r>
            <a:r>
              <a:rPr lang="en-US" altLang="zh-CN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00.1XXXX</a:t>
            </a: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11.0XXXX</a:t>
            </a: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 （</a:t>
            </a:r>
            <a:r>
              <a:rPr lang="en-US" altLang="zh-CN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rgbClr val="66FFCC"/>
                </a:solidFill>
                <a:latin typeface="楷体_GB2312" pitchFamily="49" charset="-122"/>
                <a:ea typeface="楷体_GB2312" pitchFamily="49" charset="-122"/>
              </a:rPr>
              <a:t>）舍入问题： 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恒舍：丢掉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       	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恒置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：保留最低位为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	       	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下舍上入法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(0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舍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入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舍去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,1</a:t>
            </a:r>
            <a:r>
              <a:rPr lang="zh-CN" altLang="en-US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尾数加</a:t>
            </a:r>
            <a:r>
              <a:rPr lang="en-US" altLang="zh-CN" sz="2800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41989" name="AutoShape 4"/>
          <p:cNvSpPr/>
          <p:nvPr/>
        </p:nvSpPr>
        <p:spPr>
          <a:xfrm>
            <a:off x="2627313" y="5013325"/>
            <a:ext cx="228600" cy="16002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3011" name="Text Box 2"/>
          <p:cNvSpPr txBox="1"/>
          <p:nvPr/>
        </p:nvSpPr>
        <p:spPr>
          <a:xfrm>
            <a:off x="0" y="9906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5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）判溢：根据阶码判断</a:t>
            </a:r>
          </a:p>
        </p:txBody>
      </p:sp>
      <p:sp>
        <p:nvSpPr>
          <p:cNvPr id="43012" name="Text Box 3"/>
          <p:cNvSpPr txBox="1"/>
          <p:nvPr/>
        </p:nvSpPr>
        <p:spPr>
          <a:xfrm>
            <a:off x="685800" y="1600200"/>
            <a:ext cx="8458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仿宋_GB2312" pitchFamily="49" charset="-122"/>
              </a:rPr>
              <a:t>左规后，阶码减小－－→下溢－－→“</a:t>
            </a:r>
            <a:r>
              <a:rPr lang="en-US" altLang="zh-CN" b="1" dirty="0">
                <a:solidFill>
                  <a:srgbClr val="FFCCCC"/>
                </a:solidFill>
                <a:ea typeface="仿宋_GB2312" pitchFamily="49" charset="-122"/>
              </a:rPr>
              <a:t>0”</a:t>
            </a:r>
            <a:r>
              <a:rPr lang="zh-CN" altLang="en-US" b="1" dirty="0">
                <a:solidFill>
                  <a:srgbClr val="FFCCCC"/>
                </a:solidFill>
                <a:ea typeface="仿宋_GB2312" pitchFamily="49" charset="-122"/>
              </a:rPr>
              <a:t>处理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CCCC"/>
                </a:solidFill>
                <a:ea typeface="仿宋_GB2312" pitchFamily="49" charset="-122"/>
              </a:rPr>
              <a:t>右规后，阶码增大－－→上溢－－→溢出中断</a:t>
            </a:r>
          </a:p>
        </p:txBody>
      </p:sp>
      <p:sp>
        <p:nvSpPr>
          <p:cNvPr id="408580" name="Text Box 4"/>
          <p:cNvSpPr txBox="1"/>
          <p:nvPr/>
        </p:nvSpPr>
        <p:spPr>
          <a:xfrm>
            <a:off x="304800" y="34290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对阶：向大阶看齐</a:t>
            </a:r>
          </a:p>
        </p:txBody>
      </p:sp>
      <p:sp>
        <p:nvSpPr>
          <p:cNvPr id="408581" name="Text Box 5"/>
          <p:cNvSpPr txBox="1"/>
          <p:nvPr/>
        </p:nvSpPr>
        <p:spPr>
          <a:xfrm>
            <a:off x="304800" y="40386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尾数相加减：右移后的尾数＋、－</a:t>
            </a:r>
          </a:p>
        </p:txBody>
      </p:sp>
      <p:sp>
        <p:nvSpPr>
          <p:cNvPr id="408582" name="Text Box 6"/>
          <p:cNvSpPr txBox="1"/>
          <p:nvPr/>
        </p:nvSpPr>
        <p:spPr>
          <a:xfrm>
            <a:off x="304800" y="46482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结果规格化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08583" name="Text Box 7"/>
          <p:cNvSpPr txBox="1"/>
          <p:nvPr/>
        </p:nvSpPr>
        <p:spPr>
          <a:xfrm>
            <a:off x="304800" y="5805488"/>
            <a:ext cx="883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判溢：根据阶码判断</a:t>
            </a:r>
          </a:p>
        </p:txBody>
      </p:sp>
      <p:sp>
        <p:nvSpPr>
          <p:cNvPr id="408584" name="Text Box 8"/>
          <p:cNvSpPr txBox="1"/>
          <p:nvPr/>
        </p:nvSpPr>
        <p:spPr>
          <a:xfrm>
            <a:off x="304800" y="5157788"/>
            <a:ext cx="883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SzPct val="12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舍入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018" name="Text Box 10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/>
      <p:bldP spid="408581" grpId="0"/>
      <p:bldP spid="408582" grpId="0"/>
      <p:bldP spid="408583" grpId="0"/>
      <p:bldP spid="4085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4035" name="Text Box 2"/>
          <p:cNvSpPr txBox="1"/>
          <p:nvPr/>
        </p:nvSpPr>
        <p:spPr>
          <a:xfrm>
            <a:off x="304800" y="1066800"/>
            <a:ext cx="8534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、举例：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X = 0.1011×2</a:t>
            </a:r>
            <a:r>
              <a:rPr lang="en-US" altLang="zh-CN" baseline="30000" dirty="0">
                <a:solidFill>
                  <a:srgbClr val="66FFCC"/>
                </a:solidFill>
                <a:ea typeface="黑体" panose="02010609060101010101" pitchFamily="2" charset="-122"/>
              </a:rPr>
              <a:t>-0100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    Y=0.1101 ×2</a:t>
            </a:r>
            <a:r>
              <a:rPr lang="en-US" altLang="zh-CN" baseline="30000" dirty="0">
                <a:solidFill>
                  <a:srgbClr val="66FFCC"/>
                </a:solidFill>
                <a:ea typeface="黑体" panose="02010609060101010101" pitchFamily="2" charset="-122"/>
              </a:rPr>
              <a:t>-0011		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双符号位补码，阶码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位，尾数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8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位 </a:t>
            </a:r>
          </a:p>
        </p:txBody>
      </p:sp>
      <p:sp>
        <p:nvSpPr>
          <p:cNvPr id="409603" name="Text Box 3"/>
          <p:cNvSpPr txBox="1"/>
          <p:nvPr/>
        </p:nvSpPr>
        <p:spPr>
          <a:xfrm>
            <a:off x="457200" y="2286000"/>
            <a:ext cx="8686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解：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X = 11,111100 (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阶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)   00,101100 (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尾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Y = 11,111101	       00,110100       </a:t>
            </a:r>
          </a:p>
        </p:txBody>
      </p:sp>
      <p:sp>
        <p:nvSpPr>
          <p:cNvPr id="409604" name="Text Box 4"/>
          <p:cNvSpPr txBox="1"/>
          <p:nvPr/>
        </p:nvSpPr>
        <p:spPr>
          <a:xfrm>
            <a:off x="0" y="3413760"/>
            <a:ext cx="9144000" cy="277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[△E 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= [ Ex-Ey 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= [Ex]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[-Ey]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/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11,111100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00,000011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11,111111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∴ △E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＝－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     Ex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比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Ey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小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 =&gt;M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右移一位</a:t>
            </a:r>
            <a:b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X’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11,111101      00,010110</a:t>
            </a:r>
          </a:p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尾数相加：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00,010110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00,110100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01,001010</a:t>
            </a:r>
          </a:p>
        </p:txBody>
      </p:sp>
      <p:sp>
        <p:nvSpPr>
          <p:cNvPr id="44038" name="Text Box 6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3" grpId="0"/>
      <p:bldP spid="40960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5059" name="Text Box 2"/>
          <p:cNvSpPr txBox="1"/>
          <p:nvPr/>
        </p:nvSpPr>
        <p:spPr>
          <a:xfrm>
            <a:off x="304800" y="2438400"/>
            <a:ext cx="853440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∴X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 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11,111110		00,100101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(4) 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判溢：阶码没有溢出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∴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 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11,111110		00,100101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X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0.100101× 2</a:t>
            </a:r>
            <a:r>
              <a:rPr lang="en-US" altLang="zh-CN" baseline="300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-10</a:t>
            </a:r>
          </a:p>
        </p:txBody>
      </p:sp>
      <p:sp>
        <p:nvSpPr>
          <p:cNvPr id="45060" name="Rectangle 3"/>
          <p:cNvSpPr/>
          <p:nvPr/>
        </p:nvSpPr>
        <p:spPr>
          <a:xfrm>
            <a:off x="304800" y="1219200"/>
            <a:ext cx="8305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(3)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规格化：右规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00,100101 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        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同时阶码加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11,111110</a:t>
            </a:r>
          </a:p>
        </p:txBody>
      </p:sp>
      <p:sp>
        <p:nvSpPr>
          <p:cNvPr id="45061" name="Text Box 5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55682" name="Text Box 2"/>
          <p:cNvSpPr txBox="1"/>
          <p:nvPr/>
        </p:nvSpPr>
        <p:spPr>
          <a:xfrm>
            <a:off x="0" y="0"/>
            <a:ext cx="9144000" cy="1570038"/>
          </a:xfrm>
          <a:prstGeom prst="rect">
            <a:avLst/>
          </a:prstGeom>
          <a:solidFill>
            <a:srgbClr val="66FFCC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 </a:t>
            </a:r>
            <a:r>
              <a:rPr lang="zh-CN" altLang="en-US" sz="2400" b="1" dirty="0">
                <a:latin typeface="宋体" panose="02010600030101010101" pitchFamily="2" charset="-122"/>
              </a:rPr>
              <a:t>下面举一个浮点加的实例。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【</a:t>
            </a:r>
            <a:r>
              <a:rPr lang="zh-CN" altLang="en-US" sz="2400" b="1" dirty="0"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宋体" panose="02010600030101010101" pitchFamily="2" charset="-122"/>
              </a:rPr>
              <a:t>3-12】  </a:t>
            </a:r>
            <a:r>
              <a:rPr lang="zh-CN" altLang="en-US" sz="2400" b="1" dirty="0">
                <a:latin typeface="宋体" panose="02010600030101010101" pitchFamily="2" charset="-122"/>
              </a:rPr>
              <a:t>设有两个浮点数</a:t>
            </a:r>
            <a:r>
              <a:rPr lang="en-US" altLang="zh-CN" sz="2400" b="1" i="1" dirty="0">
                <a:latin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</a:rPr>
              <a:t>=2   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宋体" panose="02010600030101010101" pitchFamily="2" charset="-122"/>
              </a:rPr>
              <a:t>0.110101</a:t>
            </a:r>
            <a:r>
              <a:rPr lang="en-US" altLang="zh-CN" sz="1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    </a:t>
            </a:r>
            <a:r>
              <a:rPr lang="en-US" altLang="zh-CN" sz="2400" b="1" i="1" dirty="0">
                <a:latin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宋体" panose="02010600030101010101" pitchFamily="2" charset="-122"/>
              </a:rPr>
              <a:t>=2</a:t>
            </a:r>
            <a:r>
              <a:rPr lang="en-US" altLang="zh-CN" sz="2400" b="1" baseline="30000" dirty="0">
                <a:latin typeface="宋体" panose="02010600030101010101" pitchFamily="2" charset="-122"/>
              </a:rPr>
              <a:t>-001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宋体" panose="02010600030101010101" pitchFamily="2" charset="-122"/>
              </a:rPr>
              <a:t>(-0.101011)</a:t>
            </a:r>
            <a:r>
              <a:rPr lang="en-US" altLang="zh-CN" sz="1400" b="1" dirty="0"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6084" name="Rectangle 3"/>
          <p:cNvSpPr/>
          <p:nvPr/>
        </p:nvSpPr>
        <p:spPr>
          <a:xfrm>
            <a:off x="0" y="333375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55684" name="Object 4"/>
          <p:cNvGraphicFramePr>
            <a:graphicFrameLocks noChangeAspect="1"/>
          </p:cNvGraphicFramePr>
          <p:nvPr/>
        </p:nvGraphicFramePr>
        <p:xfrm>
          <a:off x="4500563" y="333375"/>
          <a:ext cx="9366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279400" imgH="190500" progId="Equation.3">
                  <p:embed/>
                </p:oleObj>
              </mc:Choice>
              <mc:Fallback>
                <p:oleObj r:id="rId3" imgW="279400" imgH="190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333375"/>
                        <a:ext cx="936625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5"/>
          <p:cNvSpPr/>
          <p:nvPr/>
        </p:nvSpPr>
        <p:spPr>
          <a:xfrm>
            <a:off x="0" y="3333750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55687" name="Text Box 7"/>
          <p:cNvSpPr txBox="1"/>
          <p:nvPr/>
        </p:nvSpPr>
        <p:spPr>
          <a:xfrm>
            <a:off x="1692275" y="1557338"/>
            <a:ext cx="5545138" cy="1406525"/>
          </a:xfrm>
          <a:prstGeom prst="rect">
            <a:avLst/>
          </a:prstGeom>
          <a:solidFill>
            <a:srgbClr val="FFCCFF"/>
          </a:solidFill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阶码                   尾数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</a:rPr>
              <a:t>]</a:t>
            </a:r>
            <a:r>
              <a:rPr lang="zh-CN" altLang="en-US" sz="1400" b="1" dirty="0">
                <a:latin typeface="宋体" panose="02010600030101010101" pitchFamily="2" charset="-122"/>
              </a:rPr>
              <a:t>浮</a:t>
            </a:r>
            <a:r>
              <a:rPr lang="en-US" altLang="zh-CN" sz="2400" b="1" dirty="0">
                <a:latin typeface="宋体" panose="02010600030101010101" pitchFamily="2" charset="-122"/>
              </a:rPr>
              <a:t>=11,10</a:t>
            </a:r>
            <a:r>
              <a:rPr lang="zh-CN" altLang="en-US" sz="2400" b="1" dirty="0">
                <a:latin typeface="宋体" panose="02010600030101010101" pitchFamily="2" charset="-122"/>
              </a:rPr>
              <a:t>；           </a:t>
            </a:r>
            <a:r>
              <a:rPr lang="en-US" altLang="zh-CN" sz="2400" b="1" dirty="0">
                <a:latin typeface="宋体" panose="02010600030101010101" pitchFamily="2" charset="-122"/>
              </a:rPr>
              <a:t>00.110101</a:t>
            </a:r>
          </a:p>
          <a:p>
            <a:pPr marL="0" lvl="0" indent="0" eaLnBrk="1" hangingPunct="1">
              <a:spcBef>
                <a:spcPct val="30000"/>
              </a:spcBef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宋体" panose="02010600030101010101" pitchFamily="2" charset="-122"/>
              </a:rPr>
              <a:t>]</a:t>
            </a:r>
            <a:r>
              <a:rPr lang="zh-CN" altLang="en-US" sz="1400" b="1" dirty="0">
                <a:latin typeface="宋体" panose="02010600030101010101" pitchFamily="2" charset="-122"/>
              </a:rPr>
              <a:t>浮</a:t>
            </a:r>
            <a:r>
              <a:rPr lang="en-US" altLang="zh-CN" sz="2400" b="1" dirty="0">
                <a:latin typeface="宋体" panose="02010600030101010101" pitchFamily="2" charset="-122"/>
              </a:rPr>
              <a:t>=11,11</a:t>
            </a:r>
            <a:r>
              <a:rPr lang="zh-CN" altLang="en-US" sz="2400" b="1" dirty="0">
                <a:latin typeface="宋体" panose="02010600030101010101" pitchFamily="2" charset="-122"/>
              </a:rPr>
              <a:t>；           </a:t>
            </a:r>
            <a:r>
              <a:rPr lang="en-US" altLang="zh-CN" sz="2400" b="1" dirty="0">
                <a:latin typeface="宋体" panose="02010600030101010101" pitchFamily="2" charset="-122"/>
              </a:rPr>
              <a:t>11.010101</a:t>
            </a:r>
          </a:p>
        </p:txBody>
      </p:sp>
      <p:sp>
        <p:nvSpPr>
          <p:cNvPr id="455688" name="Text Box 8"/>
          <p:cNvSpPr txBox="1"/>
          <p:nvPr/>
        </p:nvSpPr>
        <p:spPr>
          <a:xfrm>
            <a:off x="0" y="2781300"/>
            <a:ext cx="1944688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① </a:t>
            </a:r>
            <a:r>
              <a:rPr lang="zh-CN" altLang="en-US" sz="28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对阶</a:t>
            </a:r>
          </a:p>
        </p:txBody>
      </p:sp>
      <p:sp>
        <p:nvSpPr>
          <p:cNvPr id="455689" name="Text Box 9"/>
          <p:cNvSpPr txBox="1"/>
          <p:nvPr/>
        </p:nvSpPr>
        <p:spPr>
          <a:xfrm>
            <a:off x="1331913" y="3068638"/>
            <a:ext cx="7812087" cy="7016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 dirty="0">
                <a:solidFill>
                  <a:srgbClr val="3333FF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] =[</a:t>
            </a:r>
            <a:r>
              <a:rPr lang="en-US" altLang="zh-CN" sz="2000" b="1" i="1" dirty="0">
                <a:solidFill>
                  <a:srgbClr val="3333FF"/>
                </a:solidFill>
                <a:latin typeface="宋体" panose="02010600030101010101" pitchFamily="2" charset="-122"/>
              </a:rPr>
              <a:t>EX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] +[-</a:t>
            </a:r>
            <a:r>
              <a:rPr lang="en-US" altLang="zh-CN" sz="2000" b="1" i="1" dirty="0">
                <a:solidFill>
                  <a:srgbClr val="3333FF"/>
                </a:solidFill>
                <a:latin typeface="宋体" panose="02010600030101010101" pitchFamily="2" charset="-122"/>
              </a:rPr>
              <a:t>EY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] =1110+0001=1111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，即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2000" b="1" i="1" dirty="0">
                <a:solidFill>
                  <a:srgbClr val="3333FF"/>
                </a:solidFill>
                <a:latin typeface="宋体" panose="02010600030101010101" pitchFamily="2" charset="-122"/>
              </a:rPr>
              <a:t>E 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=-1</a:t>
            </a:r>
            <a:r>
              <a:rPr lang="zh-CN" altLang="en-US" sz="2000" b="1" dirty="0">
                <a:latin typeface="宋体" panose="02010600030101010101" pitchFamily="2" charset="-122"/>
              </a:rPr>
              <a:t>，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000" b="1" i="1" dirty="0">
                <a:solidFill>
                  <a:srgbClr val="3333FF"/>
                </a:solidFill>
                <a:latin typeface="宋体" panose="02010600030101010101" pitchFamily="2" charset="-122"/>
              </a:rPr>
              <a:t>MX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右移一位，其阶码加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，得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 </a:t>
            </a:r>
          </a:p>
        </p:txBody>
      </p:sp>
      <p:graphicFrame>
        <p:nvGraphicFramePr>
          <p:cNvPr id="455690" name="Object 10"/>
          <p:cNvGraphicFramePr>
            <a:graphicFrameLocks noChangeAspect="1"/>
          </p:cNvGraphicFramePr>
          <p:nvPr/>
        </p:nvGraphicFramePr>
        <p:xfrm>
          <a:off x="1908175" y="3068638"/>
          <a:ext cx="269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5" imgW="139700" imgH="228600" progId="Equation.3">
                  <p:embed/>
                </p:oleObj>
              </mc:Choice>
              <mc:Fallback>
                <p:oleObj r:id="rId5" imgW="1397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3068638"/>
                        <a:ext cx="269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2700338" y="3068638"/>
          <a:ext cx="269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7" imgW="139700" imgH="228600" progId="Equation.3">
                  <p:embed/>
                </p:oleObj>
              </mc:Choice>
              <mc:Fallback>
                <p:oleObj r:id="rId7" imgW="1397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0338" y="3068638"/>
                        <a:ext cx="269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5692" name="Object 12"/>
          <p:cNvGraphicFramePr>
            <a:graphicFrameLocks noChangeAspect="1"/>
          </p:cNvGraphicFramePr>
          <p:nvPr/>
        </p:nvGraphicFramePr>
        <p:xfrm>
          <a:off x="3563938" y="3068638"/>
          <a:ext cx="269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8" imgW="139700" imgH="228600" progId="Equation.3">
                  <p:embed/>
                </p:oleObj>
              </mc:Choice>
              <mc:Fallback>
                <p:oleObj r:id="rId8" imgW="1397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63938" y="3068638"/>
                        <a:ext cx="2698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3" name="Text Box 13"/>
          <p:cNvSpPr txBox="1"/>
          <p:nvPr/>
        </p:nvSpPr>
        <p:spPr>
          <a:xfrm>
            <a:off x="3419475" y="3429000"/>
            <a:ext cx="5040313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    =11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11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；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00.011011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（用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舍</a:t>
            </a:r>
            <a:r>
              <a:rPr lang="en-US" altLang="zh-CN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3333FF"/>
                </a:solidFill>
                <a:latin typeface="宋体" panose="02010600030101010101" pitchFamily="2" charset="-122"/>
              </a:rPr>
              <a:t>入法）</a:t>
            </a:r>
          </a:p>
        </p:txBody>
      </p:sp>
      <p:sp>
        <p:nvSpPr>
          <p:cNvPr id="46094" name="Rectangle 14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55695" name="Object 15"/>
          <p:cNvGraphicFramePr>
            <a:graphicFrameLocks noChangeAspect="1"/>
          </p:cNvGraphicFramePr>
          <p:nvPr/>
        </p:nvGraphicFramePr>
        <p:xfrm>
          <a:off x="3348038" y="3432175"/>
          <a:ext cx="776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9" imgW="355600" imgH="228600" progId="Equation.3">
                  <p:embed/>
                </p:oleObj>
              </mc:Choice>
              <mc:Fallback>
                <p:oleObj r:id="rId9" imgW="3556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48038" y="3432175"/>
                        <a:ext cx="77628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96" name="Text Box 16"/>
          <p:cNvSpPr txBox="1"/>
          <p:nvPr/>
        </p:nvSpPr>
        <p:spPr>
          <a:xfrm>
            <a:off x="0" y="3860800"/>
            <a:ext cx="2303463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 </a:t>
            </a:r>
            <a:r>
              <a:rPr lang="zh-CN" altLang="en-US" sz="28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尾数求和</a:t>
            </a:r>
          </a:p>
        </p:txBody>
      </p:sp>
      <p:sp>
        <p:nvSpPr>
          <p:cNvPr id="455697" name="Text Box 17"/>
          <p:cNvSpPr txBox="1"/>
          <p:nvPr/>
        </p:nvSpPr>
        <p:spPr>
          <a:xfrm>
            <a:off x="2555875" y="3933825"/>
            <a:ext cx="2808288" cy="13112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       00.011011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+                  11.010101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                    11.110000</a:t>
            </a:r>
          </a:p>
        </p:txBody>
      </p:sp>
      <p:sp>
        <p:nvSpPr>
          <p:cNvPr id="46098" name="Rectangle 18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55699" name="Object 19"/>
          <p:cNvGraphicFramePr>
            <a:graphicFrameLocks noChangeAspect="1"/>
          </p:cNvGraphicFramePr>
          <p:nvPr/>
        </p:nvGraphicFramePr>
        <p:xfrm>
          <a:off x="3132138" y="3933825"/>
          <a:ext cx="863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11" imgW="431800" imgH="215900" progId="Equation.3">
                  <p:embed/>
                </p:oleObj>
              </mc:Choice>
              <mc:Fallback>
                <p:oleObj r:id="rId11" imgW="4318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32138" y="3933825"/>
                        <a:ext cx="8636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0" name="Rectangle 20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2857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55701" name="Object 21"/>
          <p:cNvGraphicFramePr>
            <a:graphicFrameLocks noChangeAspect="1"/>
          </p:cNvGraphicFramePr>
          <p:nvPr/>
        </p:nvGraphicFramePr>
        <p:xfrm>
          <a:off x="3059113" y="4365625"/>
          <a:ext cx="865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r:id="rId13" imgW="405765" imgH="215900" progId="Equation.3">
                  <p:embed/>
                </p:oleObj>
              </mc:Choice>
              <mc:Fallback>
                <p:oleObj r:id="rId13" imgW="405765" imgH="2159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9113" y="4365625"/>
                        <a:ext cx="865187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702" name="Line 22"/>
          <p:cNvSpPr/>
          <p:nvPr/>
        </p:nvSpPr>
        <p:spPr>
          <a:xfrm>
            <a:off x="2484438" y="4797425"/>
            <a:ext cx="2906712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5703" name="Text Box 23"/>
          <p:cNvSpPr txBox="1"/>
          <p:nvPr/>
        </p:nvSpPr>
        <p:spPr>
          <a:xfrm>
            <a:off x="0" y="5084763"/>
            <a:ext cx="2843213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③ </a:t>
            </a:r>
            <a:r>
              <a:rPr lang="zh-CN" altLang="en-US" sz="20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规格化及判</a:t>
            </a:r>
            <a:r>
              <a:rPr lang="zh-CN" altLang="en-US" sz="28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溢出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55704" name="Text Box 24"/>
          <p:cNvSpPr txBox="1"/>
          <p:nvPr/>
        </p:nvSpPr>
        <p:spPr>
          <a:xfrm>
            <a:off x="1476375" y="5661025"/>
            <a:ext cx="11509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左规得</a:t>
            </a:r>
            <a:endParaRPr lang="zh-CN" altLang="en-US" sz="2400" b="1" dirty="0">
              <a:solidFill>
                <a:srgbClr val="3333FF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55705" name="Text Box 25"/>
          <p:cNvSpPr txBox="1"/>
          <p:nvPr/>
        </p:nvSpPr>
        <p:spPr>
          <a:xfrm>
            <a:off x="2555875" y="5695950"/>
            <a:ext cx="381635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[</a:t>
            </a:r>
            <a:r>
              <a:rPr lang="en-US" altLang="zh-CN" sz="2000" b="1" i="1" dirty="0"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+</a:t>
            </a:r>
            <a:r>
              <a:rPr lang="en-US" altLang="zh-CN" sz="2000" b="1" i="1" dirty="0">
                <a:latin typeface="Arial" panose="020B0604020202020204" pitchFamily="34" charset="0"/>
                <a:ea typeface="黑体" panose="02010609060101010101" pitchFamily="2" charset="-122"/>
              </a:rPr>
              <a:t>Y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]</a:t>
            </a:r>
            <a:r>
              <a:rPr lang="zh-CN" altLang="en-US" sz="1400" b="1" dirty="0">
                <a:latin typeface="Arial" panose="020B0604020202020204" pitchFamily="34" charset="0"/>
                <a:ea typeface="黑体" panose="02010609060101010101" pitchFamily="2" charset="-122"/>
              </a:rPr>
              <a:t>浮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=1110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；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</a:rPr>
              <a:t>11.10000</a:t>
            </a:r>
          </a:p>
        </p:txBody>
      </p:sp>
      <p:sp>
        <p:nvSpPr>
          <p:cNvPr id="455706" name="Text Box 26"/>
          <p:cNvSpPr txBox="1"/>
          <p:nvPr/>
        </p:nvSpPr>
        <p:spPr>
          <a:xfrm>
            <a:off x="0" y="6165850"/>
            <a:ext cx="57610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④ </a:t>
            </a:r>
            <a:r>
              <a:rPr lang="zh-CN" altLang="en-US" sz="2400" b="1" dirty="0">
                <a:solidFill>
                  <a:srgbClr val="CB010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舍入  由于是左规，结果不需要舍入。</a:t>
            </a:r>
          </a:p>
        </p:txBody>
      </p:sp>
      <p:sp>
        <p:nvSpPr>
          <p:cNvPr id="455707" name="AutoShape 27"/>
          <p:cNvSpPr/>
          <p:nvPr/>
        </p:nvSpPr>
        <p:spPr>
          <a:xfrm>
            <a:off x="5653088" y="5229225"/>
            <a:ext cx="3490912" cy="133985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最后运算结果的真值为</a:t>
            </a: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X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+</a:t>
            </a:r>
            <a:r>
              <a:rPr lang="en-US" altLang="zh-CN" sz="2000" b="1" i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Y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=2    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-0.100000</a:t>
            </a:r>
            <a:r>
              <a:rPr lang="zh-CN" altLang="en-US" sz="20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）</a:t>
            </a:r>
            <a:r>
              <a:rPr lang="en-US" altLang="zh-CN" sz="1400" b="1" dirty="0">
                <a:solidFill>
                  <a:srgbClr val="3333FF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。</a:t>
            </a:r>
          </a:p>
        </p:txBody>
      </p:sp>
      <p:graphicFrame>
        <p:nvGraphicFramePr>
          <p:cNvPr id="455708" name="Object 28"/>
          <p:cNvGraphicFramePr>
            <a:graphicFrameLocks noChangeAspect="1"/>
          </p:cNvGraphicFramePr>
          <p:nvPr/>
        </p:nvGraphicFramePr>
        <p:xfrm>
          <a:off x="6516688" y="5835650"/>
          <a:ext cx="5746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15" imgW="279400" imgH="190500" progId="Equation.3">
                  <p:embed/>
                </p:oleObj>
              </mc:Choice>
              <mc:Fallback>
                <p:oleObj r:id="rId15" imgW="279400" imgH="190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6688" y="5835650"/>
                        <a:ext cx="57467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9" name="爆炸形 1 1"/>
          <p:cNvSpPr/>
          <p:nvPr/>
        </p:nvSpPr>
        <p:spPr>
          <a:xfrm>
            <a:off x="5508625" y="3717925"/>
            <a:ext cx="2159000" cy="1814513"/>
          </a:xfrm>
          <a:prstGeom prst="irregularSeal1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Attention:</a:t>
            </a:r>
            <a:br>
              <a:rPr lang="en-US" altLang="zh-CN" sz="1800" dirty="0">
                <a:latin typeface="Times New Roman" panose="02020603050405020304" pitchFamily="18" charset="0"/>
              </a:rPr>
            </a:br>
            <a:r>
              <a:rPr lang="zh-CN" altLang="en-US" sz="1800" dirty="0">
                <a:latin typeface="Times New Roman" panose="02020603050405020304" pitchFamily="18" charset="0"/>
              </a:rPr>
              <a:t>特例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5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556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5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5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5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>
                                      <p:cBhvr>
                                        <p:cTn id="5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556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5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55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55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5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557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556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55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55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5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04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55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8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5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animBg="1"/>
      <p:bldP spid="455687" grpId="0" animBg="1"/>
      <p:bldP spid="455689" grpId="0"/>
      <p:bldP spid="455693" grpId="0"/>
      <p:bldP spid="455696" grpId="0"/>
      <p:bldP spid="455697" grpId="0"/>
      <p:bldP spid="455703" grpId="0"/>
      <p:bldP spid="455704" grpId="0"/>
      <p:bldP spid="455705" grpId="0"/>
      <p:bldP spid="455706" grpId="0"/>
      <p:bldP spid="45570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7107" name="Text Box 2"/>
          <p:cNvSpPr txBox="1"/>
          <p:nvPr/>
        </p:nvSpPr>
        <p:spPr>
          <a:xfrm>
            <a:off x="0" y="9144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二、  浮点乘除运算（一）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乘法</a:t>
            </a:r>
          </a:p>
        </p:txBody>
      </p:sp>
      <p:sp>
        <p:nvSpPr>
          <p:cNvPr id="47108" name="Text Box 3"/>
          <p:cNvSpPr txBox="1"/>
          <p:nvPr/>
        </p:nvSpPr>
        <p:spPr>
          <a:xfrm>
            <a:off x="0" y="15240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、规则：</a:t>
            </a:r>
          </a:p>
        </p:txBody>
      </p:sp>
      <p:sp>
        <p:nvSpPr>
          <p:cNvPr id="47109" name="Text Box 4"/>
          <p:cNvSpPr txBox="1"/>
          <p:nvPr/>
        </p:nvSpPr>
        <p:spPr>
          <a:xfrm>
            <a:off x="381000" y="2133600"/>
            <a:ext cx="8763000" cy="2774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X=M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	Y=M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·2</a:t>
            </a:r>
            <a:r>
              <a:rPr lang="en-US" altLang="zh-CN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		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已规格化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X · Y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＝（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· 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）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·2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zh-CN" altLang="en-US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∵ |M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|≥2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-1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     |M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|≥2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-1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		∴| 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· 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| ≥2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-2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u="sng" dirty="0">
                <a:solidFill>
                  <a:srgbClr val="FFCCCC"/>
                </a:solidFill>
                <a:ea typeface="黑体" panose="02010609060101010101" pitchFamily="2" charset="-122"/>
              </a:rPr>
              <a:t>结果最多左规一次</a:t>
            </a:r>
          </a:p>
        </p:txBody>
      </p:sp>
      <p:sp>
        <p:nvSpPr>
          <p:cNvPr id="47110" name="Text Box 5"/>
          <p:cNvSpPr txBox="1"/>
          <p:nvPr/>
        </p:nvSpPr>
        <p:spPr>
          <a:xfrm>
            <a:off x="0" y="49530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、运算步骤：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阶码相加并判溢→尾数相乘→规格化处理→判溢</a:t>
            </a:r>
          </a:p>
        </p:txBody>
      </p:sp>
      <p:sp>
        <p:nvSpPr>
          <p:cNvPr id="47111" name="Text Box 7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8131" name="Text Box 2"/>
          <p:cNvSpPr txBox="1"/>
          <p:nvPr/>
        </p:nvSpPr>
        <p:spPr>
          <a:xfrm>
            <a:off x="0" y="1143000"/>
            <a:ext cx="8763000" cy="5697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阶码相加并判溢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补码表示：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[Ex+Ey]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=[Ex]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+[Ey]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/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移码表示：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[Ex±Ey]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移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=2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n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([Ex]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移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±[Ey]</a:t>
            </a:r>
            <a:r>
              <a:rPr lang="zh-CN" altLang="en-US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移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b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							mod  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n+1</a:t>
            </a:r>
            <a:b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∵[X]</a:t>
            </a:r>
            <a:r>
              <a:rPr lang="zh-CN" altLang="en-US" b="1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移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+X</a:t>
            </a:r>
            <a:b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∴[X+Y]</a:t>
            </a:r>
            <a:r>
              <a:rPr lang="zh-CN" altLang="en-US" b="1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移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= (2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+X)+(2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+Y)= 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 (2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+X +Y)</a:t>
            </a:r>
            <a:b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		= 2</a:t>
            </a:r>
            <a:r>
              <a:rPr lang="en-US" altLang="zh-CN" b="1" baseline="30000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en-US" altLang="zh-CN" b="1" dirty="0">
                <a:solidFill>
                  <a:srgbClr val="FFCC99"/>
                </a:solidFill>
                <a:ea typeface="黑体" panose="02010609060101010101" pitchFamily="2" charset="-122"/>
              </a:rPr>
              <a:t>+[X+Y]</a:t>
            </a:r>
            <a:r>
              <a:rPr lang="zh-CN" altLang="en-US" b="1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移</a:t>
            </a:r>
            <a:br>
              <a:rPr lang="zh-CN" altLang="en-US" b="1" baseline="-25000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CC99"/>
                </a:solidFill>
                <a:ea typeface="黑体" panose="02010609060101010101" pitchFamily="2" charset="-122"/>
              </a:rPr>
              <a:t>移码相加减，结果最高位求反</a:t>
            </a: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[Ex]</a:t>
            </a:r>
            <a:r>
              <a:rPr lang="zh-CN" altLang="en-US" b="1" baseline="-25000" dirty="0">
                <a:solidFill>
                  <a:schemeClr val="hlink"/>
                </a:solidFill>
                <a:ea typeface="黑体" panose="02010609060101010101" pitchFamily="2" charset="-122"/>
              </a:rPr>
              <a:t>移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1100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＋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4)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	[Ey]</a:t>
            </a:r>
            <a:r>
              <a:rPr lang="zh-CN" altLang="en-US" b="1" baseline="-25000" dirty="0">
                <a:solidFill>
                  <a:schemeClr val="hlink"/>
                </a:solidFill>
                <a:ea typeface="黑体" panose="02010609060101010101" pitchFamily="2" charset="-122"/>
              </a:rPr>
              <a:t>移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1011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(+3)</a:t>
            </a:r>
            <a:b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 [Ex+Ey]</a:t>
            </a:r>
            <a:r>
              <a:rPr lang="zh-CN" altLang="en-US" b="1" baseline="-25000" dirty="0">
                <a:solidFill>
                  <a:schemeClr val="hlink"/>
                </a:solidFill>
                <a:ea typeface="黑体" panose="02010609060101010101" pitchFamily="2" charset="-122"/>
              </a:rPr>
              <a:t>移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1000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1100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1011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1000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＋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0111			</a:t>
            </a:r>
            <a:r>
              <a:rPr lang="zh-CN" altLang="en-US" b="1" dirty="0">
                <a:solidFill>
                  <a:schemeClr val="hlink"/>
                </a:solidFill>
                <a:ea typeface="黑体" panose="02010609060101010101" pitchFamily="2" charset="-122"/>
              </a:rPr>
              <a:t>＝</a:t>
            </a:r>
            <a:r>
              <a:rPr lang="en-US" altLang="zh-CN" b="1" dirty="0">
                <a:solidFill>
                  <a:schemeClr val="hlink"/>
                </a:solidFill>
                <a:ea typeface="黑体" panose="02010609060101010101" pitchFamily="2" charset="-122"/>
              </a:rPr>
              <a:t>1111</a:t>
            </a:r>
            <a:r>
              <a:rPr lang="en-US" altLang="zh-CN" sz="2400" b="1" dirty="0">
                <a:solidFill>
                  <a:schemeClr val="hlink"/>
                </a:solidFill>
                <a:ea typeface="黑体" panose="02010609060101010101" pitchFamily="2" charset="-122"/>
              </a:rPr>
              <a:t>(+7)</a:t>
            </a:r>
          </a:p>
        </p:txBody>
      </p:sp>
      <p:sp>
        <p:nvSpPr>
          <p:cNvPr id="48132" name="Text Box 4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9155" name="Rectangle 2"/>
          <p:cNvSpPr/>
          <p:nvPr/>
        </p:nvSpPr>
        <p:spPr>
          <a:xfrm>
            <a:off x="381000" y="1143000"/>
            <a:ext cx="8382000" cy="3262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 startAt="2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尾数相乘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定点相乘</a:t>
            </a:r>
          </a:p>
          <a:p>
            <a:pPr marL="457200" lvl="0" indent="-457200">
              <a:spcBef>
                <a:spcPct val="50000"/>
              </a:spcBef>
              <a:buAutoNum type="arabicPeriod" startAt="2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规格化处理：</a:t>
            </a: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		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顶多左规一次，阶码减→下溢可能</a:t>
            </a:r>
          </a:p>
          <a:p>
            <a:pPr marL="457200" lvl="0" indent="-4572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特例：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1×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＝＋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有右规</a:t>
            </a:r>
            <a:b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1.0000 × 1.0000= 01.0000</a:t>
            </a:r>
          </a:p>
        </p:txBody>
      </p:sp>
      <p:sp>
        <p:nvSpPr>
          <p:cNvPr id="49156" name="Text Box 3"/>
          <p:cNvSpPr txBox="1"/>
          <p:nvPr/>
        </p:nvSpPr>
        <p:spPr>
          <a:xfrm>
            <a:off x="381000" y="4572000"/>
            <a:ext cx="495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 startAt="4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判溢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: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根据阶码判断</a:t>
            </a:r>
          </a:p>
        </p:txBody>
      </p:sp>
      <p:sp>
        <p:nvSpPr>
          <p:cNvPr id="49157" name="Text Box 5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0179" name="Text Box 2"/>
          <p:cNvSpPr txBox="1"/>
          <p:nvPr/>
        </p:nvSpPr>
        <p:spPr>
          <a:xfrm>
            <a:off x="0" y="914400"/>
            <a:ext cx="952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浮点乘除运算（二）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——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除法</a:t>
            </a:r>
          </a:p>
        </p:txBody>
      </p:sp>
      <p:sp>
        <p:nvSpPr>
          <p:cNvPr id="50180" name="Text Box 3"/>
          <p:cNvSpPr txBox="1"/>
          <p:nvPr/>
        </p:nvSpPr>
        <p:spPr>
          <a:xfrm>
            <a:off x="0" y="15240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、规则：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X / Y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＝（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x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/ M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y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）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· 2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Ex</a:t>
            </a:r>
            <a:r>
              <a:rPr lang="zh-CN" altLang="en-US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baseline="30000" dirty="0">
                <a:solidFill>
                  <a:srgbClr val="FFFF99"/>
                </a:solidFill>
                <a:ea typeface="黑体" panose="02010609060101010101" pitchFamily="2" charset="-122"/>
              </a:rPr>
              <a:t>Ey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1" name="Text Box 4"/>
          <p:cNvSpPr txBox="1"/>
          <p:nvPr/>
        </p:nvSpPr>
        <p:spPr>
          <a:xfrm>
            <a:off x="0" y="22098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、步骤：</a:t>
            </a:r>
          </a:p>
        </p:txBody>
      </p:sp>
      <p:sp>
        <p:nvSpPr>
          <p:cNvPr id="50182" name="Text Box 5"/>
          <p:cNvSpPr txBox="1"/>
          <p:nvPr/>
        </p:nvSpPr>
        <p:spPr>
          <a:xfrm>
            <a:off x="533400" y="2819400"/>
            <a:ext cx="8610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Both"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预置     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被除数为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，商置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</a:p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			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除数为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，置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除数标志，转中断处理</a:t>
            </a:r>
          </a:p>
        </p:txBody>
      </p:sp>
      <p:sp>
        <p:nvSpPr>
          <p:cNvPr id="50183" name="AutoShape 6"/>
          <p:cNvSpPr/>
          <p:nvPr/>
        </p:nvSpPr>
        <p:spPr>
          <a:xfrm>
            <a:off x="2057400" y="2895600"/>
            <a:ext cx="228600" cy="1066800"/>
          </a:xfrm>
          <a:prstGeom prst="leftBrace">
            <a:avLst>
              <a:gd name="adj1" fmla="val 38888"/>
              <a:gd name="adj2" fmla="val 50000"/>
            </a:avLst>
          </a:prstGeom>
          <a:noFill/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4" name="Text Box 7"/>
          <p:cNvSpPr txBox="1"/>
          <p:nvPr/>
        </p:nvSpPr>
        <p:spPr>
          <a:xfrm>
            <a:off x="533400" y="4114800"/>
            <a:ext cx="83058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(2)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尾数调整：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保证 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| 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M</a:t>
            </a:r>
            <a:r>
              <a:rPr lang="en-US" altLang="zh-CN" b="1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x 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|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＜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| M</a:t>
            </a:r>
            <a:r>
              <a:rPr lang="en-US" altLang="zh-CN" b="1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y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|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(3)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阶差判溢：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异号相减可能溢出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(4)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尾数相除：</a:t>
            </a:r>
            <a:r>
              <a:rPr lang="zh-CN" altLang="en-US" dirty="0">
                <a:solidFill>
                  <a:srgbClr val="FFCCCC"/>
                </a:solidFill>
                <a:ea typeface="黑体" panose="02010609060101010101" pitchFamily="2" charset="-122"/>
              </a:rPr>
              <a:t>不需规格化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50185" name="Text Box 10"/>
          <p:cNvSpPr txBox="1"/>
          <p:nvPr/>
        </p:nvSpPr>
        <p:spPr>
          <a:xfrm>
            <a:off x="1692275" y="26035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3.2.3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浮点运算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49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1203" name="Text Box 9"/>
          <p:cNvSpPr txBox="1"/>
          <p:nvPr/>
        </p:nvSpPr>
        <p:spPr>
          <a:xfrm>
            <a:off x="971550" y="260350"/>
            <a:ext cx="74882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3.2.4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十进制数加减运算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P85</a:t>
            </a:r>
          </a:p>
        </p:txBody>
      </p:sp>
      <p:sp>
        <p:nvSpPr>
          <p:cNvPr id="51204" name="Rectangle 10"/>
          <p:cNvSpPr/>
          <p:nvPr/>
        </p:nvSpPr>
        <p:spPr>
          <a:xfrm>
            <a:off x="488950" y="981075"/>
            <a:ext cx="56086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二－十进制编码</a:t>
            </a:r>
            <a:r>
              <a:rPr lang="en-US" altLang="zh-CN" sz="3600" dirty="0">
                <a:solidFill>
                  <a:schemeClr val="bg1"/>
                </a:solidFill>
                <a:ea typeface="黑体" panose="02010609060101010101" pitchFamily="2" charset="-122"/>
              </a:rPr>
              <a:t>——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  </a:t>
            </a:r>
            <a:endParaRPr lang="en-US" altLang="zh-CN" sz="3600" dirty="0">
              <a:solidFill>
                <a:srgbClr val="66CC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1205" name="Text Box 12"/>
          <p:cNvSpPr txBox="1"/>
          <p:nvPr/>
        </p:nvSpPr>
        <p:spPr>
          <a:xfrm>
            <a:off x="0" y="1844675"/>
            <a:ext cx="9144000" cy="2286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码：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将十进制数的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各位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变成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位二进制位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，称为二进制编码的十进制数。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CC99"/>
                </a:solidFill>
                <a:latin typeface="宋体" panose="02010600030101010101" pitchFamily="2" charset="-122"/>
              </a:rPr>
              <a:t>Binary-Coded Decimal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</a:rPr>
              <a:t>)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位二进制位可组合成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16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种状态，其中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10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种用来表示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－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9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，其余</a:t>
            </a:r>
            <a:r>
              <a:rPr lang="en-US" altLang="zh-CN" b="1" dirty="0">
                <a:solidFill>
                  <a:srgbClr val="66FFCC"/>
                </a:solidFill>
                <a:latin typeface="宋体" panose="02010600030101010101" pitchFamily="2" charset="-122"/>
              </a:rPr>
              <a:t>6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种为伪码。</a:t>
            </a:r>
          </a:p>
        </p:txBody>
      </p:sp>
      <p:sp>
        <p:nvSpPr>
          <p:cNvPr id="51206" name="Text Box 13"/>
          <p:cNvSpPr txBox="1"/>
          <p:nvPr/>
        </p:nvSpPr>
        <p:spPr>
          <a:xfrm>
            <a:off x="381000" y="4437063"/>
            <a:ext cx="876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常见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码：</a:t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8421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码、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2421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码、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5421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码、余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码等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368642" name="Text Box 2"/>
          <p:cNvSpPr txBox="1"/>
          <p:nvPr/>
        </p:nvSpPr>
        <p:spPr>
          <a:xfrm>
            <a:off x="685800" y="3505200"/>
            <a:ext cx="8001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[Y]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=0.10101                [-Y]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=1.01011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[Y]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=1.0110                 [-Y]</a:t>
            </a:r>
            <a:r>
              <a:rPr lang="zh-CN" altLang="en-US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楷体_GB2312" pitchFamily="49" charset="-122"/>
              </a:rPr>
              <a:t>=0.1010</a:t>
            </a:r>
          </a:p>
        </p:txBody>
      </p:sp>
      <p:sp>
        <p:nvSpPr>
          <p:cNvPr id="6148" name="Text Box 3"/>
          <p:cNvSpPr txBox="1"/>
          <p:nvPr/>
        </p:nvSpPr>
        <p:spPr>
          <a:xfrm>
            <a:off x="0" y="1066800"/>
            <a:ext cx="9372600" cy="231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已知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求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[-Y]</a:t>
            </a:r>
            <a:r>
              <a:rPr lang="zh-CN" altLang="en-US" sz="3600" baseline="-30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的方法：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4400" dirty="0">
                <a:solidFill>
                  <a:srgbClr val="FFFF00"/>
                </a:solidFill>
                <a:latin typeface="文鼎CS长宋" pitchFamily="49" charset="-122"/>
                <a:ea typeface="文鼎CS长宋" pitchFamily="49" charset="-122"/>
              </a:rPr>
              <a:t>将</a:t>
            </a:r>
            <a:r>
              <a:rPr lang="en-US" altLang="zh-CN" sz="4400" dirty="0">
                <a:solidFill>
                  <a:srgbClr val="FFFF00"/>
                </a:solidFill>
                <a:latin typeface="文鼎CS长宋" pitchFamily="49" charset="-122"/>
                <a:ea typeface="文鼎CS长宋" pitchFamily="49" charset="-122"/>
              </a:rPr>
              <a:t>[Y]</a:t>
            </a:r>
            <a:r>
              <a:rPr lang="zh-CN" altLang="en-US" sz="4400" baseline="-30000" dirty="0">
                <a:solidFill>
                  <a:srgbClr val="FFFF00"/>
                </a:solidFill>
                <a:latin typeface="文鼎CS长宋" pitchFamily="49" charset="-122"/>
                <a:ea typeface="文鼎CS长宋" pitchFamily="49" charset="-122"/>
              </a:rPr>
              <a:t>补</a:t>
            </a:r>
            <a:r>
              <a:rPr lang="zh-CN" altLang="en-US" sz="4400" dirty="0">
                <a:solidFill>
                  <a:srgbClr val="FFFF00"/>
                </a:solidFill>
                <a:latin typeface="文鼎CS长宋" pitchFamily="49" charset="-122"/>
                <a:ea typeface="文鼎CS长宋" pitchFamily="49" charset="-122"/>
              </a:rPr>
              <a:t>的每一位（包括符号位）变反最低位加</a:t>
            </a:r>
            <a:r>
              <a:rPr lang="en-US" altLang="zh-CN" sz="4400" dirty="0">
                <a:solidFill>
                  <a:srgbClr val="FFFF00"/>
                </a:solidFill>
                <a:latin typeface="文鼎CS长宋" pitchFamily="49" charset="-122"/>
                <a:ea typeface="文鼎CS长宋" pitchFamily="49" charset="-122"/>
              </a:rPr>
              <a:t>1</a:t>
            </a:r>
          </a:p>
        </p:txBody>
      </p:sp>
      <p:sp>
        <p:nvSpPr>
          <p:cNvPr id="368644" name="Text Box 4"/>
          <p:cNvSpPr txBox="1"/>
          <p:nvPr/>
        </p:nvSpPr>
        <p:spPr>
          <a:xfrm>
            <a:off x="228600" y="4953000"/>
            <a:ext cx="9144000" cy="1465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i="1" dirty="0">
                <a:solidFill>
                  <a:srgbClr val="FFFF99"/>
                </a:solidFill>
                <a:ea typeface="黑体" panose="02010609060101010101" pitchFamily="2" charset="-122"/>
              </a:rPr>
              <a:t>注意：</a:t>
            </a:r>
            <a:r>
              <a:rPr lang="zh-CN" altLang="en-US" sz="3600" i="1" dirty="0">
                <a:solidFill>
                  <a:srgbClr val="99FFCC"/>
                </a:solidFill>
                <a:ea typeface="黑体" panose="02010609060101010101" pitchFamily="2" charset="-122"/>
              </a:rPr>
              <a:t>已知</a:t>
            </a:r>
            <a:r>
              <a:rPr lang="en-US" altLang="zh-CN" sz="3600" i="1" dirty="0">
                <a:solidFill>
                  <a:srgbClr val="99FFCC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i="1" baseline="-25000" dirty="0">
                <a:solidFill>
                  <a:srgbClr val="99FFCC"/>
                </a:solidFill>
                <a:ea typeface="黑体" panose="02010609060101010101" pitchFamily="2" charset="-122"/>
              </a:rPr>
              <a:t>原码</a:t>
            </a:r>
            <a:r>
              <a:rPr lang="zh-CN" altLang="en-US" sz="3600" i="1" dirty="0">
                <a:solidFill>
                  <a:srgbClr val="99FFCC"/>
                </a:solidFill>
                <a:ea typeface="黑体" panose="02010609060101010101" pitchFamily="2" charset="-122"/>
              </a:rPr>
              <a:t>，求</a:t>
            </a:r>
            <a:r>
              <a:rPr lang="en-US" altLang="zh-CN" sz="3600" i="1" dirty="0">
                <a:solidFill>
                  <a:srgbClr val="99FFCC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i="1" baseline="-25000" dirty="0">
                <a:solidFill>
                  <a:srgbClr val="99FFCC"/>
                </a:solidFill>
                <a:ea typeface="黑体" panose="02010609060101010101" pitchFamily="2" charset="-122"/>
              </a:rPr>
              <a:t>补码</a:t>
            </a:r>
            <a:r>
              <a:rPr lang="zh-CN" altLang="en-US" sz="3600" i="1" dirty="0">
                <a:solidFill>
                  <a:srgbClr val="99FFCC"/>
                </a:solidFill>
                <a:ea typeface="黑体" panose="02010609060101010101" pitchFamily="2" charset="-122"/>
              </a:rPr>
              <a:t>  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i="1" dirty="0">
                <a:solidFill>
                  <a:srgbClr val="FFFF99"/>
                </a:solidFill>
                <a:ea typeface="黑体" panose="02010609060101010101" pitchFamily="2" charset="-122"/>
              </a:rPr>
              <a:t>        与  </a:t>
            </a:r>
            <a:r>
              <a:rPr lang="en-US" altLang="zh-CN" sz="3600" i="1" dirty="0">
                <a:solidFill>
                  <a:srgbClr val="FFCCCC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i="1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补码</a:t>
            </a:r>
            <a:r>
              <a:rPr lang="zh-CN" altLang="en-US" sz="3600" i="1" dirty="0">
                <a:solidFill>
                  <a:srgbClr val="FFCCCC"/>
                </a:solidFill>
                <a:ea typeface="黑体" panose="02010609060101010101" pitchFamily="2" charset="-122"/>
              </a:rPr>
              <a:t>，求</a:t>
            </a:r>
            <a:r>
              <a:rPr lang="en-US" altLang="zh-CN" sz="3600" i="1" dirty="0">
                <a:solidFill>
                  <a:srgbClr val="FFCCCC"/>
                </a:solidFill>
                <a:ea typeface="黑体" panose="02010609060101010101" pitchFamily="2" charset="-122"/>
              </a:rPr>
              <a:t>[</a:t>
            </a:r>
            <a:r>
              <a:rPr lang="zh-CN" altLang="en-US" sz="3600" i="1" dirty="0">
                <a:solidFill>
                  <a:srgbClr val="FFCCCC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3600" i="1" dirty="0">
                <a:solidFill>
                  <a:srgbClr val="FFCCCC"/>
                </a:solidFill>
                <a:ea typeface="黑体" panose="02010609060101010101" pitchFamily="2" charset="-122"/>
              </a:rPr>
              <a:t>Y]</a:t>
            </a:r>
            <a:r>
              <a:rPr lang="zh-CN" altLang="en-US" sz="3600" i="1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补码</a:t>
            </a:r>
            <a:r>
              <a:rPr lang="zh-CN" altLang="en-US" sz="3600" i="1" dirty="0">
                <a:solidFill>
                  <a:srgbClr val="FFCCCC"/>
                </a:solidFill>
                <a:ea typeface="黑体" panose="02010609060101010101" pitchFamily="2" charset="-122"/>
              </a:rPr>
              <a:t> </a:t>
            </a:r>
            <a:r>
              <a:rPr lang="zh-CN" altLang="en-US" sz="3600" i="1" dirty="0">
                <a:solidFill>
                  <a:srgbClr val="FFFF99"/>
                </a:solidFill>
                <a:ea typeface="黑体" panose="02010609060101010101" pitchFamily="2" charset="-122"/>
              </a:rPr>
              <a:t>的区别</a:t>
            </a:r>
            <a:endParaRPr lang="zh-CN" altLang="en-US" sz="3600" i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6150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0" name="Group 2"/>
          <p:cNvGraphicFramePr>
            <a:graphicFrameLocks noGrp="1"/>
          </p:cNvGraphicFramePr>
          <p:nvPr/>
        </p:nvGraphicFramePr>
        <p:xfrm>
          <a:off x="0" y="1557338"/>
          <a:ext cx="9144000" cy="502920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8421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2421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5421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5211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ASCII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312" name="Text Box 88"/>
          <p:cNvSpPr txBox="1"/>
          <p:nvPr/>
        </p:nvSpPr>
        <p:spPr>
          <a:xfrm>
            <a:off x="323850" y="908050"/>
            <a:ext cx="8820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）有权码：二进制码的每一位都有确定的权</a:t>
            </a:r>
          </a:p>
        </p:txBody>
      </p:sp>
      <p:sp>
        <p:nvSpPr>
          <p:cNvPr id="52313" name="Rectangle 89"/>
          <p:cNvSpPr/>
          <p:nvPr/>
        </p:nvSpPr>
        <p:spPr>
          <a:xfrm>
            <a:off x="3943350" y="1809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38" name="Group 2"/>
          <p:cNvGraphicFramePr>
            <a:graphicFrameLocks noGrp="1"/>
          </p:cNvGraphicFramePr>
          <p:nvPr/>
        </p:nvGraphicFramePr>
        <p:xfrm>
          <a:off x="1258888" y="1557338"/>
          <a:ext cx="6107112" cy="5029200"/>
        </p:xfrm>
        <a:graphic>
          <a:graphicData uri="http://schemas.openxmlformats.org/drawingml/2006/table">
            <a:tbl>
              <a:tblPr/>
              <a:tblGrid>
                <a:gridCol w="161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余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格雷码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格雷码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3312" name="Text Box 64"/>
          <p:cNvSpPr txBox="1"/>
          <p:nvPr/>
        </p:nvSpPr>
        <p:spPr>
          <a:xfrm>
            <a:off x="323850" y="981075"/>
            <a:ext cx="88201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）无权码：二进制码的每一位没有确定的权</a:t>
            </a:r>
          </a:p>
        </p:txBody>
      </p:sp>
      <p:sp>
        <p:nvSpPr>
          <p:cNvPr id="53313" name="Rectangle 65"/>
          <p:cNvSpPr/>
          <p:nvPr/>
        </p:nvSpPr>
        <p:spPr>
          <a:xfrm>
            <a:off x="3943350" y="1809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/>
          <p:nvPr/>
        </p:nvSpPr>
        <p:spPr>
          <a:xfrm>
            <a:off x="250825" y="90805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</a:rPr>
              <a:t>1</a:t>
            </a:r>
            <a:r>
              <a:rPr lang="zh-CN" altLang="en-US" b="1" dirty="0">
                <a:solidFill>
                  <a:srgbClr val="FFCCCC"/>
                </a:solidFill>
              </a:rPr>
              <a:t>、</a:t>
            </a:r>
            <a:r>
              <a:rPr lang="en-US" altLang="zh-CN" b="1" dirty="0">
                <a:solidFill>
                  <a:srgbClr val="FFCCCC"/>
                </a:solidFill>
              </a:rPr>
              <a:t>8421</a:t>
            </a:r>
            <a:r>
              <a:rPr lang="zh-CN" altLang="en-US" b="1" dirty="0">
                <a:solidFill>
                  <a:srgbClr val="FFCCCC"/>
                </a:solidFill>
              </a:rPr>
              <a:t>码</a:t>
            </a:r>
          </a:p>
        </p:txBody>
      </p:sp>
      <p:sp>
        <p:nvSpPr>
          <p:cNvPr id="54275" name="Text Box 3"/>
          <p:cNvSpPr txBox="1"/>
          <p:nvPr/>
        </p:nvSpPr>
        <p:spPr>
          <a:xfrm>
            <a:off x="684213" y="1628775"/>
            <a:ext cx="76962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FF66"/>
                </a:solidFill>
                <a:ea typeface="华文细黑" panose="02010600040101010101" pitchFamily="2" charset="-122"/>
              </a:rPr>
              <a:t>有权码：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D</a:t>
            </a:r>
            <a:r>
              <a:rPr lang="zh-CN" altLang="en-US" b="1" dirty="0">
                <a:solidFill>
                  <a:srgbClr val="FFFF66"/>
                </a:solidFill>
                <a:ea typeface="华文细黑" panose="02010600040101010101" pitchFamily="2" charset="-122"/>
              </a:rPr>
              <a:t>＝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8 b</a:t>
            </a:r>
            <a:r>
              <a:rPr lang="en-US" altLang="zh-CN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3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+4 b</a:t>
            </a:r>
            <a:r>
              <a:rPr lang="en-US" altLang="zh-CN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2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+2 b</a:t>
            </a:r>
            <a:r>
              <a:rPr lang="en-US" altLang="zh-CN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+1 b</a:t>
            </a:r>
            <a:r>
              <a:rPr lang="en-US" altLang="zh-CN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FF66"/>
                </a:solidFill>
                <a:ea typeface="华文细黑" panose="02010600040101010101" pitchFamily="2" charset="-122"/>
              </a:rPr>
              <a:t>优点：简单直观，与二进制表示相符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FFFF66"/>
                </a:solidFill>
                <a:ea typeface="华文细黑" panose="02010600040101010101" pitchFamily="2" charset="-122"/>
              </a:rPr>
              <a:t>1010——1111</a:t>
            </a:r>
            <a:r>
              <a:rPr lang="zh-CN" altLang="en-US" b="1" dirty="0">
                <a:solidFill>
                  <a:srgbClr val="FFFF66"/>
                </a:solidFill>
                <a:ea typeface="华文细黑" panose="02010600040101010101" pitchFamily="2" charset="-122"/>
              </a:rPr>
              <a:t>为伪码</a:t>
            </a:r>
          </a:p>
        </p:txBody>
      </p:sp>
      <p:sp>
        <p:nvSpPr>
          <p:cNvPr id="54276" name="Text Box 4"/>
          <p:cNvSpPr txBox="1"/>
          <p:nvPr/>
        </p:nvSpPr>
        <p:spPr>
          <a:xfrm>
            <a:off x="250825" y="3644900"/>
            <a:ext cx="86868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  <a:t>注意：</a:t>
            </a:r>
            <a:b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</a:br>
            <a: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  <a:t>   虽然 </a:t>
            </a:r>
            <a:r>
              <a:rPr lang="en-US" altLang="zh-CN" b="1" dirty="0">
                <a:solidFill>
                  <a:srgbClr val="66FFCC"/>
                </a:solidFill>
                <a:ea typeface="华文细黑" panose="02010600040101010101" pitchFamily="2" charset="-122"/>
              </a:rPr>
              <a:t>39 </a:t>
            </a:r>
            <a: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  <a:t>可表示为</a:t>
            </a:r>
            <a:r>
              <a:rPr lang="en-US" altLang="zh-CN" b="1" dirty="0">
                <a:solidFill>
                  <a:srgbClr val="66FFCC"/>
                </a:solidFill>
                <a:ea typeface="华文细黑" panose="02010600040101010101" pitchFamily="2" charset="-122"/>
              </a:rPr>
              <a:t>(0011 1001)</a:t>
            </a:r>
            <a:r>
              <a:rPr lang="en-US" altLang="zh-CN" b="1" baseline="-25000" dirty="0">
                <a:solidFill>
                  <a:srgbClr val="66FFCC"/>
                </a:solidFill>
                <a:ea typeface="华文细黑" panose="02010600040101010101" pitchFamily="2" charset="-122"/>
              </a:rPr>
              <a:t>8421</a:t>
            </a:r>
            <a: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  <a:t>＝</a:t>
            </a:r>
            <a:r>
              <a:rPr lang="en-US" altLang="zh-CN" b="1" dirty="0">
                <a:solidFill>
                  <a:srgbClr val="66FFCC"/>
                </a:solidFill>
                <a:ea typeface="华文细黑" panose="02010600040101010101" pitchFamily="2" charset="-122"/>
              </a:rPr>
              <a:t>100111B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66FFCC"/>
                </a:solidFill>
                <a:ea typeface="华文细黑" panose="02010600040101010101" pitchFamily="2" charset="-122"/>
              </a:rPr>
              <a:t>	</a:t>
            </a:r>
            <a:r>
              <a:rPr lang="zh-CN" altLang="en-US" b="1" dirty="0">
                <a:solidFill>
                  <a:srgbClr val="66FFCC"/>
                </a:solidFill>
                <a:ea typeface="华文细黑" panose="02010600040101010101" pitchFamily="2" charset="-122"/>
              </a:rPr>
              <a:t>但是代表完全不同的概念</a:t>
            </a:r>
          </a:p>
        </p:txBody>
      </p:sp>
      <p:sp>
        <p:nvSpPr>
          <p:cNvPr id="54277" name="Text Box 5"/>
          <p:cNvSpPr txBox="1"/>
          <p:nvPr/>
        </p:nvSpPr>
        <p:spPr>
          <a:xfrm>
            <a:off x="250825" y="5589588"/>
            <a:ext cx="88931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例：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16=(0001 0110)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8421BCD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=0010H=10000B</a:t>
            </a:r>
          </a:p>
        </p:txBody>
      </p:sp>
      <p:sp>
        <p:nvSpPr>
          <p:cNvPr id="54278" name="Rectangle 6"/>
          <p:cNvSpPr/>
          <p:nvPr/>
        </p:nvSpPr>
        <p:spPr>
          <a:xfrm>
            <a:off x="3943350" y="1809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/>
          <p:nvPr/>
        </p:nvSpPr>
        <p:spPr>
          <a:xfrm>
            <a:off x="0" y="38608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5421</a:t>
            </a:r>
            <a:r>
              <a:rPr lang="zh-CN" altLang="en-US" b="1" dirty="0">
                <a:solidFill>
                  <a:srgbClr val="FFCCCC"/>
                </a:solidFill>
                <a:latin typeface="Tahoma" panose="020B0604030504040204" pitchFamily="34" charset="0"/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55299" name="Text Box 3"/>
          <p:cNvSpPr txBox="1"/>
          <p:nvPr/>
        </p:nvSpPr>
        <p:spPr>
          <a:xfrm>
            <a:off x="827088" y="4581525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有权码：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D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＝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5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3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+4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+2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+1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0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</a:p>
        </p:txBody>
      </p:sp>
      <p:sp>
        <p:nvSpPr>
          <p:cNvPr id="55300" name="Text Box 4"/>
          <p:cNvSpPr txBox="1"/>
          <p:nvPr/>
        </p:nvSpPr>
        <p:spPr>
          <a:xfrm>
            <a:off x="827088" y="1484313"/>
            <a:ext cx="8316912" cy="222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有权码：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D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＝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2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3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+4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2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+2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+1 b</a:t>
            </a:r>
            <a:r>
              <a:rPr lang="en-US" altLang="zh-CN" sz="2800" b="1" baseline="-25000" dirty="0">
                <a:solidFill>
                  <a:srgbClr val="FFFF66"/>
                </a:solidFill>
                <a:ea typeface="华文细黑" panose="02010600040101010101" pitchFamily="2" charset="-122"/>
              </a:rPr>
              <a:t>0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优点：一种对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9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的自补码。如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6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的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2421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码每位都相反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0101——1010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为伪码</a:t>
            </a:r>
          </a:p>
        </p:txBody>
      </p:sp>
      <p:sp>
        <p:nvSpPr>
          <p:cNvPr id="55301" name="Text Box 5"/>
          <p:cNvSpPr txBox="1"/>
          <p:nvPr/>
        </p:nvSpPr>
        <p:spPr>
          <a:xfrm>
            <a:off x="0" y="90805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、</a:t>
            </a: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2421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55302" name="Rectangle 6"/>
          <p:cNvSpPr/>
          <p:nvPr/>
        </p:nvSpPr>
        <p:spPr>
          <a:xfrm>
            <a:off x="3943350" y="1809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/>
          <p:nvPr/>
        </p:nvSpPr>
        <p:spPr>
          <a:xfrm>
            <a:off x="250825" y="981075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、余</a:t>
            </a: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码</a:t>
            </a:r>
          </a:p>
        </p:txBody>
      </p:sp>
      <p:sp>
        <p:nvSpPr>
          <p:cNvPr id="56323" name="Text Box 3"/>
          <p:cNvSpPr txBox="1"/>
          <p:nvPr/>
        </p:nvSpPr>
        <p:spPr>
          <a:xfrm>
            <a:off x="827088" y="1628775"/>
            <a:ext cx="76962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无权码：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8421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码基础上加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0011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）</a:t>
            </a:r>
            <a:endParaRPr lang="zh-CN" altLang="en-US" sz="2800" b="1" baseline="-25000" dirty="0">
              <a:solidFill>
                <a:srgbClr val="FFFF66"/>
              </a:solidFill>
              <a:ea typeface="华文细黑" panose="0201060004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优点：对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9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的自补码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0000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－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0010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，</a:t>
            </a: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1101——1111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为伪码</a:t>
            </a:r>
          </a:p>
        </p:txBody>
      </p:sp>
      <p:sp>
        <p:nvSpPr>
          <p:cNvPr id="56324" name="Text Box 4"/>
          <p:cNvSpPr txBox="1"/>
          <p:nvPr/>
        </p:nvSpPr>
        <p:spPr>
          <a:xfrm>
            <a:off x="250825" y="364490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CC"/>
                </a:solidFill>
                <a:ea typeface="华文细黑" panose="02010600040101010101" pitchFamily="2" charset="-122"/>
              </a:rPr>
              <a:t>5</a:t>
            </a:r>
            <a:r>
              <a:rPr lang="zh-CN" altLang="en-US" b="1" dirty="0">
                <a:solidFill>
                  <a:srgbClr val="FFCCCC"/>
                </a:solidFill>
                <a:ea typeface="华文细黑" panose="02010600040101010101" pitchFamily="2" charset="-122"/>
              </a:rPr>
              <a:t>、格雷码</a:t>
            </a:r>
            <a:endParaRPr lang="zh-CN" altLang="en-US" b="1" dirty="0">
              <a:solidFill>
                <a:srgbClr val="FFCCCC"/>
              </a:solidFill>
              <a:latin typeface="Tahoma" panose="020B0604030504040204" pitchFamily="34" charset="0"/>
              <a:ea typeface="华文细黑" panose="02010600040101010101" pitchFamily="2" charset="-122"/>
            </a:endParaRPr>
          </a:p>
        </p:txBody>
      </p:sp>
      <p:sp>
        <p:nvSpPr>
          <p:cNvPr id="56325" name="Text Box 5"/>
          <p:cNvSpPr txBox="1"/>
          <p:nvPr/>
        </p:nvSpPr>
        <p:spPr>
          <a:xfrm>
            <a:off x="900113" y="4365625"/>
            <a:ext cx="76962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无权码：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相邻两个编码仅有一位不同</a:t>
            </a:r>
          </a:p>
          <a:p>
            <a:pPr marL="0" lvl="0" indent="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FF66"/>
                </a:solidFill>
                <a:ea typeface="华文细黑" panose="02010600040101010101" pitchFamily="2" charset="-122"/>
              </a:rPr>
              <a:t>  用途：计数器</a:t>
            </a:r>
          </a:p>
        </p:txBody>
      </p:sp>
      <p:sp>
        <p:nvSpPr>
          <p:cNvPr id="56326" name="Rectangle 6"/>
          <p:cNvSpPr/>
          <p:nvPr/>
        </p:nvSpPr>
        <p:spPr>
          <a:xfrm>
            <a:off x="3943350" y="180975"/>
            <a:ext cx="1327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435203" name="Text Box 3"/>
          <p:cNvSpPr txBox="1"/>
          <p:nvPr/>
        </p:nvSpPr>
        <p:spPr>
          <a:xfrm>
            <a:off x="0" y="1196975"/>
            <a:ext cx="4103688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．进制转换</a:t>
            </a:r>
            <a:endParaRPr lang="zh-CN" altLang="en-US" sz="20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35204" name="Text Box 4"/>
          <p:cNvSpPr txBox="1"/>
          <p:nvPr/>
        </p:nvSpPr>
        <p:spPr>
          <a:xfrm>
            <a:off x="0" y="1989138"/>
            <a:ext cx="6335713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．直接进行十进制数运算</a:t>
            </a:r>
          </a:p>
        </p:txBody>
      </p:sp>
      <p:sp>
        <p:nvSpPr>
          <p:cNvPr id="435205" name="Text Box 5"/>
          <p:cNvSpPr txBox="1"/>
          <p:nvPr/>
        </p:nvSpPr>
        <p:spPr>
          <a:xfrm>
            <a:off x="611188" y="2708275"/>
            <a:ext cx="8532812" cy="11874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机器内部所处理的十进制数采用二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十进制数（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码）表示形式，其运算由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码运算指令完成。目前，计算机实现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码运算的方法有两种：</a:t>
            </a:r>
            <a:r>
              <a:rPr lang="zh-CN" altLang="en-US" sz="20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35206" name="Text Box 6"/>
          <p:cNvSpPr txBox="1"/>
          <p:nvPr/>
        </p:nvSpPr>
        <p:spPr>
          <a:xfrm>
            <a:off x="827088" y="4095750"/>
            <a:ext cx="8316912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① </a:t>
            </a:r>
            <a:r>
              <a:rPr lang="zh-CN" altLang="en-US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机器的指令系统中设有专用进行</a:t>
            </a:r>
            <a:r>
              <a:rPr lang="en-US" altLang="zh-CN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码加、减、乘、除的运算指令。</a:t>
            </a:r>
          </a:p>
        </p:txBody>
      </p:sp>
      <p:sp>
        <p:nvSpPr>
          <p:cNvPr id="435207" name="Text Box 7"/>
          <p:cNvSpPr txBox="1"/>
          <p:nvPr/>
        </p:nvSpPr>
        <p:spPr>
          <a:xfrm>
            <a:off x="827088" y="5013325"/>
            <a:ext cx="8316912" cy="82232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② </a:t>
            </a:r>
            <a:r>
              <a:rPr lang="zh-CN" altLang="en-US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先用二进制数的加、减、乘、除指令进行运算，紧接着用</a:t>
            </a:r>
            <a:r>
              <a:rPr lang="en-US" altLang="zh-CN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sz="2400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码校正指令对运算结果进行校正。 </a:t>
            </a:r>
          </a:p>
        </p:txBody>
      </p:sp>
      <p:sp>
        <p:nvSpPr>
          <p:cNvPr id="57352" name="Text Box 10"/>
          <p:cNvSpPr txBox="1"/>
          <p:nvPr/>
        </p:nvSpPr>
        <p:spPr>
          <a:xfrm>
            <a:off x="971550" y="260350"/>
            <a:ext cx="74882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3.2.4 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十进制数加减运算 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/>
      <p:bldP spid="435204" grpId="0"/>
      <p:bldP spid="435205" grpId="0"/>
      <p:bldP spid="435206" grpId="0"/>
      <p:bldP spid="4352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8371" name="Text Box 2"/>
          <p:cNvSpPr txBox="1"/>
          <p:nvPr/>
        </p:nvSpPr>
        <p:spPr>
          <a:xfrm>
            <a:off x="395288" y="981075"/>
            <a:ext cx="8748712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8421BCD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码进行十进制加法运算时：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结果大于</a:t>
            </a:r>
            <a:r>
              <a:rPr lang="en-US" altLang="zh-CN" dirty="0">
                <a:solidFill>
                  <a:srgbClr val="66FFFF"/>
                </a:solidFill>
                <a:ea typeface="黑体" panose="02010609060101010101" pitchFamily="2" charset="-122"/>
              </a:rPr>
              <a:t>9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1001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）或</a:t>
            </a:r>
            <a:r>
              <a:rPr lang="zh-CN" altLang="en-US" dirty="0">
                <a:solidFill>
                  <a:srgbClr val="66FFFF"/>
                </a:solidFill>
                <a:ea typeface="黑体" panose="02010609060101010101" pitchFamily="2" charset="-122"/>
              </a:rPr>
              <a:t>有进位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，需加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修正</a:t>
            </a:r>
          </a:p>
        </p:txBody>
      </p:sp>
      <p:grpSp>
        <p:nvGrpSpPr>
          <p:cNvPr id="58372" name="Group 3"/>
          <p:cNvGrpSpPr/>
          <p:nvPr/>
        </p:nvGrpSpPr>
        <p:grpSpPr>
          <a:xfrm>
            <a:off x="1152525" y="3357563"/>
            <a:ext cx="2087563" cy="2838450"/>
            <a:chOff x="385" y="1616"/>
            <a:chExt cx="1315" cy="1788"/>
          </a:xfrm>
        </p:grpSpPr>
        <p:sp>
          <p:nvSpPr>
            <p:cNvPr id="58379" name="Text Box 4"/>
            <p:cNvSpPr txBox="1"/>
            <p:nvPr/>
          </p:nvSpPr>
          <p:spPr>
            <a:xfrm>
              <a:off x="385" y="1616"/>
              <a:ext cx="1315" cy="17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0 1 0 0</a:t>
              </a: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＋ </a:t>
              </a:r>
              <a:r>
                <a:rPr lang="en-US" altLang="zh-CN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1 0 0 1</a:t>
              </a: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1 1 0 1</a:t>
              </a: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zh-CN" altLang="en-US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＋ </a:t>
              </a:r>
              <a:r>
                <a:rPr lang="en-US" altLang="zh-CN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0 1 1 0</a:t>
              </a:r>
            </a:p>
            <a:p>
              <a:pPr marL="0" lvl="0" indent="0" algn="r">
                <a:spcBef>
                  <a:spcPct val="0"/>
                </a:spcBef>
                <a:buNone/>
              </a:pPr>
              <a:r>
                <a:rPr lang="en-US" altLang="zh-CN" sz="3600" dirty="0">
                  <a:solidFill>
                    <a:srgbClr val="FFFF99"/>
                  </a:solidFill>
                  <a:ea typeface="黑体" panose="02010609060101010101" pitchFamily="2" charset="-122"/>
                </a:rPr>
                <a:t>1 0 0 1 1</a:t>
              </a:r>
            </a:p>
          </p:txBody>
        </p:sp>
        <p:sp>
          <p:nvSpPr>
            <p:cNvPr id="58380" name="Line 5"/>
            <p:cNvSpPr/>
            <p:nvPr/>
          </p:nvSpPr>
          <p:spPr>
            <a:xfrm>
              <a:off x="521" y="2341"/>
              <a:ext cx="117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1" name="Line 6"/>
            <p:cNvSpPr/>
            <p:nvPr/>
          </p:nvSpPr>
          <p:spPr>
            <a:xfrm>
              <a:off x="521" y="3022"/>
              <a:ext cx="117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8373" name="Text Box 7"/>
          <p:cNvSpPr txBox="1"/>
          <p:nvPr/>
        </p:nvSpPr>
        <p:spPr>
          <a:xfrm>
            <a:off x="468313" y="2565400"/>
            <a:ext cx="3384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例：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9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＝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13</a:t>
            </a:r>
          </a:p>
        </p:txBody>
      </p:sp>
      <p:sp>
        <p:nvSpPr>
          <p:cNvPr id="58374" name="Text Box 8"/>
          <p:cNvSpPr txBox="1"/>
          <p:nvPr/>
        </p:nvSpPr>
        <p:spPr>
          <a:xfrm>
            <a:off x="4572000" y="2565400"/>
            <a:ext cx="3384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例：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9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＋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9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＝</a:t>
            </a:r>
            <a:r>
              <a:rPr lang="en-US" altLang="zh-CN" i="1" dirty="0">
                <a:solidFill>
                  <a:srgbClr val="FFCC99"/>
                </a:solidFill>
                <a:ea typeface="黑体" panose="02010609060101010101" pitchFamily="2" charset="-122"/>
              </a:rPr>
              <a:t>18</a:t>
            </a:r>
          </a:p>
        </p:txBody>
      </p:sp>
      <p:sp>
        <p:nvSpPr>
          <p:cNvPr id="58375" name="Text Box 9"/>
          <p:cNvSpPr txBox="1"/>
          <p:nvPr/>
        </p:nvSpPr>
        <p:spPr>
          <a:xfrm>
            <a:off x="4584700" y="3284855"/>
            <a:ext cx="279590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1 0 0 1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＋ 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 1 0 0 1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1 0 0 1 0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＋ 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 0 1 1 0</a:t>
            </a:r>
          </a:p>
          <a:p>
            <a:pPr marL="0" lvl="0" indent="0" algn="r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 1 1 0 0 0</a:t>
            </a:r>
          </a:p>
        </p:txBody>
      </p:sp>
      <p:sp>
        <p:nvSpPr>
          <p:cNvPr id="58376" name="Line 10"/>
          <p:cNvSpPr/>
          <p:nvPr/>
        </p:nvSpPr>
        <p:spPr>
          <a:xfrm>
            <a:off x="5508625" y="4435475"/>
            <a:ext cx="1871663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7" name="Line 11"/>
          <p:cNvSpPr/>
          <p:nvPr/>
        </p:nvSpPr>
        <p:spPr>
          <a:xfrm>
            <a:off x="5508625" y="5516563"/>
            <a:ext cx="1871663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8045" name="Text Box 13"/>
          <p:cNvSpPr txBox="1"/>
          <p:nvPr/>
        </p:nvSpPr>
        <p:spPr>
          <a:xfrm>
            <a:off x="0" y="333375"/>
            <a:ext cx="45720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．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BCD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码的加法运算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8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59395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  <p:sp>
        <p:nvSpPr>
          <p:cNvPr id="59396" name="Text Box 16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437266" name="Text Box 18"/>
          <p:cNvSpPr txBox="1"/>
          <p:nvPr/>
        </p:nvSpPr>
        <p:spPr>
          <a:xfrm>
            <a:off x="0" y="1196975"/>
            <a:ext cx="9144000" cy="579438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主要完成对二进制代码的定点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算术运算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66FFCC"/>
                </a:solidFill>
                <a:latin typeface="宋体" panose="02010600030101010101" pitchFamily="2" charset="-122"/>
              </a:rPr>
              <a:t>逻辑运算</a:t>
            </a: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37267" name="Text Box 19"/>
          <p:cNvSpPr txBox="1"/>
          <p:nvPr/>
        </p:nvSpPr>
        <p:spPr>
          <a:xfrm>
            <a:off x="0" y="1989138"/>
            <a:ext cx="7596188" cy="579437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 </a:t>
            </a:r>
            <a:r>
              <a:rPr lang="zh-CN" altLang="en-US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算术逻辑部件</a:t>
            </a:r>
            <a:r>
              <a:rPr lang="en-US" altLang="zh-CN" b="1" dirty="0">
                <a:solidFill>
                  <a:srgbClr val="FFFF66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</a:p>
        </p:txBody>
      </p:sp>
      <p:sp>
        <p:nvSpPr>
          <p:cNvPr id="437268" name="Text Box 20"/>
          <p:cNvSpPr txBox="1"/>
          <p:nvPr/>
        </p:nvSpPr>
        <p:spPr>
          <a:xfrm>
            <a:off x="0" y="2708275"/>
            <a:ext cx="91440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算术逻辑部件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ALU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的硬件实现涉及三个问题：</a:t>
            </a:r>
          </a:p>
        </p:txBody>
      </p:sp>
      <p:sp>
        <p:nvSpPr>
          <p:cNvPr id="437269" name="Text Box 21"/>
          <p:cNvSpPr txBox="1"/>
          <p:nvPr/>
        </p:nvSpPr>
        <p:spPr>
          <a:xfrm>
            <a:off x="0" y="3500438"/>
            <a:ext cx="9324975" cy="246856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 dirty="0">
                <a:solidFill>
                  <a:srgbClr val="66FFCC"/>
                </a:solidFill>
                <a:latin typeface="宋体" panose="02010600030101010101" pitchFamily="2" charset="-122"/>
              </a:rPr>
              <a:t>如何构成一位二进制加法单元，即全加器</a:t>
            </a:r>
            <a:endParaRPr lang="zh-CN" altLang="en-US" sz="2400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位全加器连同进位信号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传送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逻辑，构成一个</a:t>
            </a:r>
            <a:r>
              <a:rPr lang="en-US" altLang="zh-CN" sz="2400" b="1" dirty="0">
                <a:solidFill>
                  <a:srgbClr val="66FFCC"/>
                </a:solidFill>
                <a:latin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66FFCC"/>
                </a:solidFill>
                <a:latin typeface="宋体" panose="02010600030101010101" pitchFamily="2" charset="-122"/>
              </a:rPr>
              <a:t>位并行加法器</a:t>
            </a:r>
            <a:endParaRPr lang="zh-CN" altLang="en-US" sz="2400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</a:rPr>
              <a:t>）以加法器为核心，通过输入选择逻辑扩展为具有</a:t>
            </a:r>
            <a:r>
              <a:rPr lang="zh-CN" altLang="en-US" sz="2400" b="1" dirty="0">
                <a:solidFill>
                  <a:srgbClr val="66FFCC"/>
                </a:solidFill>
                <a:latin typeface="宋体" panose="02010600030101010101" pitchFamily="2" charset="-122"/>
              </a:rPr>
              <a:t>多种算术和逻辑运算功能的</a:t>
            </a:r>
            <a:r>
              <a:rPr lang="en-US" altLang="zh-CN" sz="2400" b="1" dirty="0">
                <a:solidFill>
                  <a:srgbClr val="66FFCC"/>
                </a:solidFill>
                <a:latin typeface="宋体" panose="02010600030101010101" pitchFamily="2" charset="-122"/>
              </a:rPr>
              <a:t>ALU</a:t>
            </a:r>
            <a:endParaRPr lang="en-US" altLang="zh-CN" sz="2400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000" b="1" dirty="0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6" grpId="0"/>
      <p:bldP spid="437267" grpId="0"/>
      <p:bldP spid="437268" grpId="0"/>
      <p:bldP spid="43726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228600" y="1341438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、全加器：考虑进位     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Full   Adder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</a:t>
            </a: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solidFill>
                  <a:srgbClr val="EAEAEA"/>
                </a:solidFill>
                <a:ea typeface="黑体" panose="02010609060101010101" pitchFamily="2" charset="-122"/>
              </a:rPr>
              <a:t>半加器：不考虑低位来的进位	</a:t>
            </a:r>
            <a:r>
              <a:rPr lang="en-US" altLang="zh-CN" sz="2800" dirty="0">
                <a:solidFill>
                  <a:srgbClr val="EAEAEA"/>
                </a:solidFill>
                <a:ea typeface="黑体" panose="02010609060101010101" pitchFamily="2" charset="-122"/>
              </a:rPr>
              <a:t>)</a:t>
            </a:r>
          </a:p>
        </p:txBody>
      </p:sp>
      <p:grpSp>
        <p:nvGrpSpPr>
          <p:cNvPr id="60420" name="Group 4"/>
          <p:cNvGrpSpPr/>
          <p:nvPr/>
        </p:nvGrpSpPr>
        <p:grpSpPr>
          <a:xfrm>
            <a:off x="0" y="2708275"/>
            <a:ext cx="4075113" cy="2713038"/>
            <a:chOff x="0" y="1706"/>
            <a:chExt cx="2567" cy="1709"/>
          </a:xfrm>
        </p:grpSpPr>
        <p:sp>
          <p:nvSpPr>
            <p:cNvPr id="60424" name="Text Box 5"/>
            <p:cNvSpPr txBox="1"/>
            <p:nvPr/>
          </p:nvSpPr>
          <p:spPr>
            <a:xfrm>
              <a:off x="576" y="2282"/>
              <a:ext cx="1239" cy="37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dirty="0">
                  <a:solidFill>
                    <a:srgbClr val="CC0066"/>
                  </a:solidFill>
                  <a:ea typeface="黑体" panose="02010609060101010101" pitchFamily="2" charset="-122"/>
                </a:rPr>
                <a:t>FA</a:t>
              </a:r>
            </a:p>
          </p:txBody>
        </p:sp>
        <p:sp>
          <p:nvSpPr>
            <p:cNvPr id="60425" name="Line 6"/>
            <p:cNvSpPr/>
            <p:nvPr/>
          </p:nvSpPr>
          <p:spPr>
            <a:xfrm flipV="1">
              <a:off x="864" y="2666"/>
              <a:ext cx="1" cy="432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26" name="Line 7"/>
            <p:cNvSpPr/>
            <p:nvPr/>
          </p:nvSpPr>
          <p:spPr>
            <a:xfrm flipV="1">
              <a:off x="1344" y="2666"/>
              <a:ext cx="1" cy="432"/>
            </a:xfrm>
            <a:prstGeom prst="line">
              <a:avLst/>
            </a:prstGeom>
            <a:ln w="1905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27" name="Line 8"/>
            <p:cNvSpPr/>
            <p:nvPr/>
          </p:nvSpPr>
          <p:spPr>
            <a:xfrm flipH="1">
              <a:off x="1680" y="2474"/>
              <a:ext cx="539" cy="1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28" name="Line 9"/>
            <p:cNvSpPr/>
            <p:nvPr/>
          </p:nvSpPr>
          <p:spPr>
            <a:xfrm flipH="1">
              <a:off x="144" y="2474"/>
              <a:ext cx="485" cy="1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29" name="Line 10"/>
            <p:cNvSpPr/>
            <p:nvPr/>
          </p:nvSpPr>
          <p:spPr>
            <a:xfrm flipV="1">
              <a:off x="1104" y="1850"/>
              <a:ext cx="1" cy="432"/>
            </a:xfrm>
            <a:prstGeom prst="line">
              <a:avLst/>
            </a:prstGeom>
            <a:ln w="9525" cap="flat" cmpd="sng">
              <a:solidFill>
                <a:srgbClr val="FFCC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0430" name="Text Box 11"/>
            <p:cNvSpPr txBox="1"/>
            <p:nvPr/>
          </p:nvSpPr>
          <p:spPr>
            <a:xfrm>
              <a:off x="672" y="3050"/>
              <a:ext cx="48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A</a:t>
              </a:r>
              <a:r>
                <a:rPr lang="en-US" altLang="zh-CN" b="1" baseline="-25000" dirty="0">
                  <a:solidFill>
                    <a:srgbClr val="FFFF99"/>
                  </a:solidFill>
                  <a:ea typeface="黑体" panose="02010609060101010101" pitchFamily="2" charset="-122"/>
                </a:rPr>
                <a:t>i</a:t>
              </a:r>
            </a:p>
          </p:txBody>
        </p:sp>
        <p:sp>
          <p:nvSpPr>
            <p:cNvPr id="60431" name="Text Box 12"/>
            <p:cNvSpPr txBox="1"/>
            <p:nvPr/>
          </p:nvSpPr>
          <p:spPr>
            <a:xfrm>
              <a:off x="1248" y="3050"/>
              <a:ext cx="59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B</a:t>
              </a:r>
              <a:r>
                <a:rPr lang="en-US" altLang="zh-CN" b="1" baseline="-25000" dirty="0">
                  <a:solidFill>
                    <a:srgbClr val="FFFF99"/>
                  </a:solidFill>
                  <a:ea typeface="黑体" panose="02010609060101010101" pitchFamily="2" charset="-122"/>
                </a:rPr>
                <a:t>i</a:t>
              </a:r>
            </a:p>
          </p:txBody>
        </p:sp>
        <p:sp>
          <p:nvSpPr>
            <p:cNvPr id="60432" name="Text Box 13"/>
            <p:cNvSpPr txBox="1"/>
            <p:nvPr/>
          </p:nvSpPr>
          <p:spPr>
            <a:xfrm>
              <a:off x="1920" y="2138"/>
              <a:ext cx="64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FF99"/>
                  </a:solidFill>
                  <a:ea typeface="黑体" panose="02010609060101010101" pitchFamily="2" charset="-122"/>
                </a:rPr>
                <a:t>C</a:t>
              </a:r>
              <a:r>
                <a:rPr lang="en-US" altLang="zh-CN" b="1" baseline="-25000" dirty="0">
                  <a:solidFill>
                    <a:srgbClr val="FFFF99"/>
                  </a:solidFill>
                  <a:ea typeface="黑体" panose="02010609060101010101" pitchFamily="2" charset="-122"/>
                </a:rPr>
                <a:t>i</a:t>
              </a:r>
            </a:p>
          </p:txBody>
        </p:sp>
        <p:sp>
          <p:nvSpPr>
            <p:cNvPr id="60433" name="Text Box 14"/>
            <p:cNvSpPr txBox="1"/>
            <p:nvPr/>
          </p:nvSpPr>
          <p:spPr>
            <a:xfrm>
              <a:off x="1056" y="1706"/>
              <a:ext cx="48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CCCC"/>
                  </a:solidFill>
                  <a:ea typeface="黑体" panose="02010609060101010101" pitchFamily="2" charset="-122"/>
                </a:rPr>
                <a:t>S</a:t>
              </a:r>
              <a:r>
                <a:rPr lang="en-US" altLang="zh-CN" b="1" baseline="-25000" dirty="0">
                  <a:solidFill>
                    <a:srgbClr val="FFCCCC"/>
                  </a:solidFill>
                  <a:ea typeface="黑体" panose="02010609060101010101" pitchFamily="2" charset="-122"/>
                </a:rPr>
                <a:t>i</a:t>
              </a:r>
            </a:p>
          </p:txBody>
        </p:sp>
        <p:sp>
          <p:nvSpPr>
            <p:cNvPr id="60434" name="Text Box 15"/>
            <p:cNvSpPr txBox="1"/>
            <p:nvPr/>
          </p:nvSpPr>
          <p:spPr>
            <a:xfrm>
              <a:off x="0" y="2090"/>
              <a:ext cx="65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FFCCCC"/>
                  </a:solidFill>
                  <a:ea typeface="黑体" panose="02010609060101010101" pitchFamily="2" charset="-122"/>
                </a:rPr>
                <a:t>C</a:t>
              </a:r>
              <a:r>
                <a:rPr lang="en-US" altLang="zh-CN" b="1" baseline="-25000" dirty="0">
                  <a:solidFill>
                    <a:srgbClr val="FFCCCC"/>
                  </a:solidFill>
                  <a:ea typeface="黑体" panose="02010609060101010101" pitchFamily="2" charset="-122"/>
                </a:rPr>
                <a:t>i</a:t>
              </a:r>
              <a:r>
                <a:rPr lang="zh-CN" altLang="en-US" b="1" baseline="-25000" dirty="0">
                  <a:solidFill>
                    <a:srgbClr val="FFCCCC"/>
                  </a:solidFill>
                  <a:ea typeface="黑体" panose="02010609060101010101" pitchFamily="2" charset="-122"/>
                </a:rPr>
                <a:t>＋</a:t>
              </a:r>
              <a:r>
                <a:rPr lang="en-US" altLang="zh-CN" b="1" baseline="-25000" dirty="0">
                  <a:solidFill>
                    <a:srgbClr val="FFCCCC"/>
                  </a:solidFill>
                  <a:ea typeface="黑体" panose="02010609060101010101" pitchFamily="2" charset="-122"/>
                </a:rPr>
                <a:t>1</a:t>
              </a:r>
            </a:p>
          </p:txBody>
        </p:sp>
      </p:grpSp>
      <p:sp>
        <p:nvSpPr>
          <p:cNvPr id="60421" name="Text Box 16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0422" name="Text Box 17"/>
          <p:cNvSpPr txBox="1"/>
          <p:nvPr/>
        </p:nvSpPr>
        <p:spPr>
          <a:xfrm>
            <a:off x="4267200" y="3276600"/>
            <a:ext cx="4572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输入量：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A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	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B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 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	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</a:t>
            </a: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输出量： 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S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</a:t>
            </a:r>
            <a:r>
              <a:rPr lang="en-US" altLang="zh-CN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b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i+1</a:t>
            </a: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0423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59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graphicFrame>
        <p:nvGraphicFramePr>
          <p:cNvPr id="438274" name="Group 2"/>
          <p:cNvGraphicFramePr>
            <a:graphicFrameLocks noGrp="1"/>
          </p:cNvGraphicFramePr>
          <p:nvPr/>
        </p:nvGraphicFramePr>
        <p:xfrm>
          <a:off x="228600" y="1600200"/>
          <a:ext cx="3919538" cy="16160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70" name="Text Box 31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61471" name="Object 32"/>
          <p:cNvGraphicFramePr>
            <a:graphicFrameLocks noChangeAspect="1"/>
          </p:cNvGraphicFramePr>
          <p:nvPr/>
        </p:nvGraphicFramePr>
        <p:xfrm>
          <a:off x="1139825" y="3581400"/>
          <a:ext cx="671988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r:id="rId3" imgW="3873500" imgH="723900" progId="Equation.3">
                  <p:embed/>
                </p:oleObj>
              </mc:Choice>
              <mc:Fallback>
                <p:oleObj r:id="rId3" imgW="3873500" imgH="723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9825" y="3581400"/>
                        <a:ext cx="6719888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2" name="Rectangle 33"/>
          <p:cNvSpPr/>
          <p:nvPr/>
        </p:nvSpPr>
        <p:spPr>
          <a:xfrm>
            <a:off x="228600" y="914400"/>
            <a:ext cx="4841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S</a:t>
            </a:r>
            <a:r>
              <a:rPr lang="en-US" altLang="zh-CN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i</a:t>
            </a:r>
          </a:p>
        </p:txBody>
      </p:sp>
      <p:graphicFrame>
        <p:nvGraphicFramePr>
          <p:cNvPr id="438306" name="Group 34"/>
          <p:cNvGraphicFramePr>
            <a:graphicFrameLocks noGrp="1"/>
          </p:cNvGraphicFramePr>
          <p:nvPr/>
        </p:nvGraphicFramePr>
        <p:xfrm>
          <a:off x="4953000" y="1600200"/>
          <a:ext cx="3919538" cy="161607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1" lang="en-US" altLang="zh-CN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38" marB="457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500" name="Text Box 63"/>
          <p:cNvSpPr txBox="1"/>
          <p:nvPr/>
        </p:nvSpPr>
        <p:spPr>
          <a:xfrm>
            <a:off x="4876800" y="990600"/>
            <a:ext cx="9191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i+1</a:t>
            </a:r>
          </a:p>
        </p:txBody>
      </p:sp>
      <p:graphicFrame>
        <p:nvGraphicFramePr>
          <p:cNvPr id="61501" name="Object 64"/>
          <p:cNvGraphicFramePr>
            <a:graphicFrameLocks noChangeAspect="1"/>
          </p:cNvGraphicFramePr>
          <p:nvPr/>
        </p:nvGraphicFramePr>
        <p:xfrm>
          <a:off x="623888" y="5105400"/>
          <a:ext cx="56102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5" imgW="2425700" imgH="317500" progId="Equation.3">
                  <p:embed/>
                </p:oleObj>
              </mc:Choice>
              <mc:Fallback>
                <p:oleObj r:id="rId5" imgW="2425700" imgH="317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66FF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888" y="5105400"/>
                        <a:ext cx="5610225" cy="855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2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171" name="Text Box 2"/>
          <p:cNvSpPr txBox="1"/>
          <p:nvPr/>
        </p:nvSpPr>
        <p:spPr>
          <a:xfrm>
            <a:off x="304800" y="1066800"/>
            <a:ext cx="8839200" cy="3387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i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补码运算规则：</a:t>
            </a:r>
          </a:p>
          <a:p>
            <a:pPr marL="0"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参加运算的操作数用补码表示，符号位也参加运算，所得结果也是补码表示</a:t>
            </a:r>
          </a:p>
          <a:p>
            <a:pPr marL="0" lvl="0" indent="0">
              <a:spcBef>
                <a:spcPct val="50000"/>
              </a:spcBef>
            </a:pP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若运算符为＋，两操作数直接运算</a:t>
            </a:r>
            <a:b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若为</a:t>
            </a:r>
            <a:r>
              <a:rPr lang="en-US" altLang="zh-CN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，则减数</a:t>
            </a:r>
            <a:r>
              <a:rPr lang="zh-CN" altLang="en-US" sz="3600" dirty="0">
                <a:solidFill>
                  <a:srgbClr val="FFFF9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“</a:t>
            </a: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变补</a:t>
            </a:r>
            <a:r>
              <a:rPr lang="zh-CN" altLang="en-US" sz="3600" dirty="0">
                <a:solidFill>
                  <a:srgbClr val="FFFF99"/>
                </a:solidFill>
                <a:latin typeface="宋体" panose="02010600030101010101" pitchFamily="2" charset="-122"/>
                <a:ea typeface="黑体" panose="02010609060101010101" pitchFamily="2" charset="-122"/>
              </a:rPr>
              <a:t>”</a:t>
            </a:r>
            <a:r>
              <a:rPr lang="zh-CN" altLang="en-US" sz="36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后与被减数相加</a:t>
            </a:r>
          </a:p>
        </p:txBody>
      </p:sp>
      <p:sp>
        <p:nvSpPr>
          <p:cNvPr id="7172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449602" name="Picture 66" descr="3X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3" y="1773238"/>
            <a:ext cx="4752975" cy="287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9603" name="Text Box 67"/>
          <p:cNvSpPr txBox="1"/>
          <p:nvPr/>
        </p:nvSpPr>
        <p:spPr>
          <a:xfrm>
            <a:off x="250825" y="1125538"/>
            <a:ext cx="5545138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Arial" panose="020B0604020202020204" pitchFamily="34" charset="0"/>
              </a:rPr>
              <a:t>目前，广泛采用半加器构成全加器。</a:t>
            </a:r>
            <a:r>
              <a:rPr lang="zh-CN" altLang="en-US" sz="2400" b="1" dirty="0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49604" name="AutoShape 68"/>
          <p:cNvSpPr/>
          <p:nvPr/>
        </p:nvSpPr>
        <p:spPr>
          <a:xfrm>
            <a:off x="7235825" y="2349500"/>
            <a:ext cx="1368425" cy="865188"/>
          </a:xfrm>
          <a:prstGeom prst="wedgeEllipseCallout">
            <a:avLst>
              <a:gd name="adj1" fmla="val -102782"/>
              <a:gd name="adj2" fmla="val -53301"/>
            </a:avLst>
          </a:prstGeom>
          <a:solidFill>
            <a:srgbClr val="FFFF00">
              <a:alpha val="50980"/>
            </a:srgbClr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Arial" panose="020B0604020202020204" pitchFamily="34" charset="0"/>
              </a:rPr>
              <a:t>和</a:t>
            </a:r>
          </a:p>
        </p:txBody>
      </p:sp>
      <p:sp>
        <p:nvSpPr>
          <p:cNvPr id="449605" name="AutoShape 69"/>
          <p:cNvSpPr/>
          <p:nvPr/>
        </p:nvSpPr>
        <p:spPr>
          <a:xfrm>
            <a:off x="7164388" y="4005263"/>
            <a:ext cx="1295400" cy="719137"/>
          </a:xfrm>
          <a:prstGeom prst="wedgeEllipseCallout">
            <a:avLst>
              <a:gd name="adj1" fmla="val -110417"/>
              <a:gd name="adj2" fmla="val -12032"/>
            </a:avLst>
          </a:prstGeom>
          <a:solidFill>
            <a:srgbClr val="FFFF00">
              <a:alpha val="52156"/>
            </a:srgbClr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Arial" panose="020B0604020202020204" pitchFamily="34" charset="0"/>
              </a:rPr>
              <a:t>进位</a:t>
            </a:r>
          </a:p>
        </p:txBody>
      </p:sp>
      <p:graphicFrame>
        <p:nvGraphicFramePr>
          <p:cNvPr id="449606" name="Object 70"/>
          <p:cNvGraphicFramePr>
            <a:graphicFrameLocks noChangeAspect="1"/>
          </p:cNvGraphicFramePr>
          <p:nvPr/>
        </p:nvGraphicFramePr>
        <p:xfrm>
          <a:off x="2411413" y="4797425"/>
          <a:ext cx="35274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r:id="rId4" imgW="1028065" imgH="203200" progId="Equation.3">
                  <p:embed/>
                </p:oleObj>
              </mc:Choice>
              <mc:Fallback>
                <p:oleObj r:id="rId4" imgW="102806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413" y="4797425"/>
                        <a:ext cx="3527425" cy="719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607" name="Object 71"/>
          <p:cNvGraphicFramePr>
            <a:graphicFrameLocks noChangeAspect="1"/>
          </p:cNvGraphicFramePr>
          <p:nvPr/>
        </p:nvGraphicFramePr>
        <p:xfrm>
          <a:off x="1763713" y="5588000"/>
          <a:ext cx="49688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6" imgW="1447165" imgH="203200" progId="Equation.3">
                  <p:embed/>
                </p:oleObj>
              </mc:Choice>
              <mc:Fallback>
                <p:oleObj r:id="rId6" imgW="1447165" imgH="203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713" y="5588000"/>
                        <a:ext cx="496887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608" name="desk1"/>
          <p:cNvSpPr>
            <a:spLocks noEditPoints="1"/>
          </p:cNvSpPr>
          <p:nvPr/>
        </p:nvSpPr>
        <p:spPr>
          <a:xfrm>
            <a:off x="1692275" y="2708275"/>
            <a:ext cx="5327650" cy="2324100"/>
          </a:xfrm>
          <a:custGeom>
            <a:avLst/>
            <a:gdLst>
              <a:gd name="txL" fmla="*/ 1000 w 21600"/>
              <a:gd name="txT" fmla="*/ 1000 h 21600"/>
              <a:gd name="txR" fmla="*/ 20600 w 21600"/>
              <a:gd name="txB" fmla="*/ 20600 h 21600"/>
            </a:gdLst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9CC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  <a:effectLst>
            <a:outerShdw dist="107763" dir="2699999" algn="ctr" rotWithShape="0">
              <a:srgbClr val="808080"/>
            </a:outerShdw>
          </a:effec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solidFill>
                  <a:srgbClr val="3333FF"/>
                </a:solidFill>
                <a:latin typeface="Arial" panose="020B0604020202020204" pitchFamily="34" charset="0"/>
              </a:rPr>
              <a:t>通常逻辑门电路都存在延迟时间，全加器电路就是一个延迟部件，正是这个延迟特性将影响全加器的速度。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62474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4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603" grpId="0"/>
      <p:bldP spid="449604" grpId="0" animBg="1"/>
      <p:bldP spid="449605" grpId="0" animBg="1"/>
      <p:bldP spid="44960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3491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3492" name="Text Box 3"/>
          <p:cNvSpPr txBox="1"/>
          <p:nvPr/>
        </p:nvSpPr>
        <p:spPr>
          <a:xfrm>
            <a:off x="457200" y="10668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、进位信号的产生与传递</a:t>
            </a:r>
          </a:p>
        </p:txBody>
      </p:sp>
      <p:sp>
        <p:nvSpPr>
          <p:cNvPr id="63493" name="Text Box 4"/>
          <p:cNvSpPr txBox="1"/>
          <p:nvPr/>
        </p:nvSpPr>
        <p:spPr>
          <a:xfrm>
            <a:off x="457200" y="1905000"/>
            <a:ext cx="86868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串行加法器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：由一个一位全加器组成，数据逐位串行进入加法器</a:t>
            </a:r>
          </a:p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先做第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位，再做第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……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做第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n-1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位，做第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</a:t>
            </a:r>
          </a:p>
        </p:txBody>
      </p:sp>
      <p:sp>
        <p:nvSpPr>
          <p:cNvPr id="63494" name="Text Box 5"/>
          <p:cNvSpPr txBox="1"/>
          <p:nvPr/>
        </p:nvSpPr>
        <p:spPr>
          <a:xfrm>
            <a:off x="457200" y="4038600"/>
            <a:ext cx="8686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EAEAEA"/>
                </a:solidFill>
                <a:ea typeface="黑体" panose="02010609060101010101" pitchFamily="2" charset="-122"/>
              </a:rPr>
              <a:t>并行加法器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：由多个全加器组成，数据各位同时进入加法器进行运算，全加器的个数取决于机器字长</a:t>
            </a:r>
          </a:p>
          <a:p>
            <a:pPr marL="762000" lvl="0" indent="-76200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           </a:t>
            </a:r>
            <a:r>
              <a:rPr lang="zh-CN" altLang="en-US" b="1" dirty="0">
                <a:solidFill>
                  <a:srgbClr val="FFCC99"/>
                </a:solidFill>
              </a:rPr>
              <a:t>存在进位信号的传递问题</a:t>
            </a:r>
          </a:p>
        </p:txBody>
      </p:sp>
      <p:sp>
        <p:nvSpPr>
          <p:cNvPr id="63495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4515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4516" name="Text Box 3"/>
          <p:cNvSpPr txBox="1"/>
          <p:nvPr/>
        </p:nvSpPr>
        <p:spPr>
          <a:xfrm>
            <a:off x="457200" y="10668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  </a:t>
            </a: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串行加法器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与 </a:t>
            </a: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并行加法器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</a:p>
        </p:txBody>
      </p:sp>
      <p:graphicFrame>
        <p:nvGraphicFramePr>
          <p:cNvPr id="64517" name="Object 4"/>
          <p:cNvGraphicFramePr>
            <a:graphicFrameLocks noChangeAspect="1"/>
          </p:cNvGraphicFramePr>
          <p:nvPr/>
        </p:nvGraphicFramePr>
        <p:xfrm>
          <a:off x="1824038" y="1676400"/>
          <a:ext cx="496252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r:id="rId3" imgW="2425700" imgH="317500" progId="Equation.3">
                  <p:embed/>
                </p:oleObj>
              </mc:Choice>
              <mc:Fallback>
                <p:oleObj r:id="rId3" imgW="2425700" imgH="317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24038" y="1676400"/>
                        <a:ext cx="4962525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5"/>
          <p:cNvGraphicFramePr>
            <a:graphicFrameLocks noChangeAspect="1"/>
          </p:cNvGraphicFramePr>
          <p:nvPr/>
        </p:nvGraphicFramePr>
        <p:xfrm>
          <a:off x="5170488" y="2667000"/>
          <a:ext cx="3248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r:id="rId5" imgW="1524000" imgH="317500" progId="Equation.3">
                  <p:embed/>
                </p:oleObj>
              </mc:Choice>
              <mc:Fallback>
                <p:oleObj r:id="rId5" imgW="1524000" imgH="317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CC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70488" y="2667000"/>
                        <a:ext cx="3248025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6"/>
          <p:cNvGraphicFramePr>
            <a:graphicFrameLocks noChangeAspect="1"/>
          </p:cNvGraphicFramePr>
          <p:nvPr/>
        </p:nvGraphicFramePr>
        <p:xfrm>
          <a:off x="1295400" y="2438400"/>
          <a:ext cx="2133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r:id="rId7" imgW="1244600" imgH="698500" progId="Equation.3">
                  <p:embed/>
                </p:oleObj>
              </mc:Choice>
              <mc:Fallback>
                <p:oleObj r:id="rId7" imgW="1244600" imgH="698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66FF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438400"/>
                        <a:ext cx="2133600" cy="1236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7"/>
          <p:cNvSpPr txBox="1"/>
          <p:nvPr/>
        </p:nvSpPr>
        <p:spPr>
          <a:xfrm>
            <a:off x="457200" y="26670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令：</a:t>
            </a:r>
          </a:p>
        </p:txBody>
      </p:sp>
      <p:sp>
        <p:nvSpPr>
          <p:cNvPr id="64521" name="Text Box 8"/>
          <p:cNvSpPr txBox="1"/>
          <p:nvPr/>
        </p:nvSpPr>
        <p:spPr>
          <a:xfrm>
            <a:off x="4191000" y="26670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得：</a:t>
            </a:r>
          </a:p>
        </p:txBody>
      </p:sp>
      <p:sp>
        <p:nvSpPr>
          <p:cNvPr id="64522" name="Text Box 9"/>
          <p:cNvSpPr txBox="1"/>
          <p:nvPr/>
        </p:nvSpPr>
        <p:spPr>
          <a:xfrm>
            <a:off x="0" y="3733800"/>
            <a:ext cx="9144000" cy="283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i="1" dirty="0">
                <a:solidFill>
                  <a:srgbClr val="FFFF99"/>
                </a:solidFill>
                <a:ea typeface="黑体" panose="02010609060101010101" pitchFamily="2" charset="-122"/>
              </a:rPr>
              <a:t>G</a:t>
            </a:r>
            <a:r>
              <a:rPr lang="en-US" altLang="zh-CN" sz="3600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 </a:t>
            </a: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进位产生函数（本次进位）：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/>
            </a:r>
            <a:b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                </a:t>
            </a:r>
            <a:r>
              <a:rPr lang="en-US" altLang="zh-CN" sz="3600" i="1" dirty="0">
                <a:solidFill>
                  <a:srgbClr val="FFCC99"/>
                </a:solidFill>
                <a:ea typeface="黑体" panose="02010609060101010101" pitchFamily="2" charset="-122"/>
              </a:rPr>
              <a:t>A</a:t>
            </a:r>
            <a:r>
              <a:rPr lang="en-US" altLang="zh-CN" sz="3600" i="1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i="1" dirty="0">
                <a:solidFill>
                  <a:srgbClr val="FFCC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i="1" dirty="0">
                <a:solidFill>
                  <a:srgbClr val="FFCC99"/>
                </a:solidFill>
                <a:ea typeface="黑体" panose="02010609060101010101" pitchFamily="2" charset="-122"/>
              </a:rPr>
              <a:t>B</a:t>
            </a:r>
            <a:r>
              <a:rPr lang="en-US" altLang="zh-CN" sz="3600" i="1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均为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时，必产生进位</a:t>
            </a:r>
            <a:b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sz="3600" i="1" dirty="0">
                <a:solidFill>
                  <a:srgbClr val="FFFF99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i </a:t>
            </a:r>
            <a:r>
              <a:rPr lang="zh-CN" altLang="en-US" i="1" dirty="0">
                <a:solidFill>
                  <a:srgbClr val="FFFF99"/>
                </a:solidFill>
                <a:ea typeface="黑体" panose="02010609060101010101" pitchFamily="2" charset="-122"/>
              </a:rPr>
              <a:t>进位传递函数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当</a:t>
            </a:r>
            <a:r>
              <a:rPr lang="en-US" altLang="zh-CN" smtClean="0">
                <a:solidFill>
                  <a:srgbClr val="FFCC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smtClean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smtClean="0">
                <a:solidFill>
                  <a:srgbClr val="FFCC99"/>
                </a:solidFill>
                <a:ea typeface="黑体" panose="02010609060101010101" pitchFamily="2" charset="-122"/>
              </a:rPr>
              <a:t>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时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, </a:t>
            </a:r>
            <a:r>
              <a:rPr lang="en-US" altLang="zh-CN" sz="3600" dirty="0">
                <a:solidFill>
                  <a:srgbClr val="FFCC99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0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，不产生进位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;</a:t>
            </a:r>
            <a:b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                </a:t>
            </a:r>
            <a:r>
              <a:rPr lang="en-US" altLang="zh-CN" sz="3600" dirty="0">
                <a:solidFill>
                  <a:srgbClr val="FFCC99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1( A</a:t>
            </a:r>
            <a:r>
              <a:rPr lang="en-US" altLang="zh-CN" sz="3600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 </a:t>
            </a:r>
            <a:r>
              <a:rPr lang="en-US" altLang="zh-CN" sz="3600" dirty="0">
                <a:solidFill>
                  <a:srgbClr val="FFCC99"/>
                </a:solidFill>
                <a:ea typeface="黑体" panose="02010609060101010101" pitchFamily="2" charset="-122"/>
              </a:rPr>
              <a:t>B</a:t>
            </a:r>
            <a:r>
              <a:rPr lang="en-US" altLang="zh-CN" sz="3600" baseline="-25000" dirty="0">
                <a:solidFill>
                  <a:srgbClr val="FFCC99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有一个是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1)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则产生进位；</a:t>
            </a:r>
            <a:b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          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即</a:t>
            </a:r>
            <a:r>
              <a:rPr lang="en-US" altLang="zh-CN" sz="3600" i="1" dirty="0">
                <a:solidFill>
                  <a:srgbClr val="66FFCC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i="1" baseline="-25000" dirty="0">
                <a:solidFill>
                  <a:srgbClr val="66FFCC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为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时，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i="1" baseline="-25000" dirty="0">
                <a:solidFill>
                  <a:srgbClr val="66FFCC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能通过第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i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位向</a:t>
            </a:r>
            <a:r>
              <a:rPr lang="en-US" altLang="zh-CN" dirty="0">
                <a:solidFill>
                  <a:srgbClr val="66FFCC"/>
                </a:solidFill>
                <a:ea typeface="黑体" panose="02010609060101010101" pitchFamily="2" charset="-122"/>
              </a:rPr>
              <a:t>i+1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位进位</a:t>
            </a:r>
          </a:p>
        </p:txBody>
      </p:sp>
      <p:sp>
        <p:nvSpPr>
          <p:cNvPr id="64523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63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5539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5540" name="Text Box 3"/>
          <p:cNvSpPr txBox="1"/>
          <p:nvPr/>
        </p:nvSpPr>
        <p:spPr>
          <a:xfrm>
            <a:off x="457200" y="1066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、串行进位方式：行波进位</a:t>
            </a:r>
          </a:p>
        </p:txBody>
      </p:sp>
      <p:graphicFrame>
        <p:nvGraphicFramePr>
          <p:cNvPr id="65541" name="Object 4"/>
          <p:cNvGraphicFramePr>
            <a:graphicFrameLocks noChangeAspect="1"/>
          </p:cNvGraphicFramePr>
          <p:nvPr/>
        </p:nvGraphicFramePr>
        <p:xfrm>
          <a:off x="1893888" y="1676400"/>
          <a:ext cx="3506787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1651000" imgH="1460500" progId="Equation.3">
                  <p:embed/>
                </p:oleObj>
              </mc:Choice>
              <mc:Fallback>
                <p:oleObj r:id="rId3" imgW="1651000" imgH="14605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93888" y="1676400"/>
                        <a:ext cx="3506787" cy="311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5"/>
          <p:cNvSpPr txBox="1"/>
          <p:nvPr/>
        </p:nvSpPr>
        <p:spPr>
          <a:xfrm>
            <a:off x="457200" y="5029200"/>
            <a:ext cx="8686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G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G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2 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P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同时产生，但 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依赖于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字长越长，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→</a:t>
            </a:r>
            <a:r>
              <a:rPr lang="en-US" altLang="zh-CN" i="1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i="1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n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延迟时间越长</a:t>
            </a:r>
          </a:p>
        </p:txBody>
      </p:sp>
      <p:sp>
        <p:nvSpPr>
          <p:cNvPr id="65543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64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6563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6564" name="Text Box 3"/>
          <p:cNvSpPr txBox="1"/>
          <p:nvPr/>
        </p:nvSpPr>
        <p:spPr>
          <a:xfrm>
            <a:off x="457200" y="1066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、并行进位方式：</a:t>
            </a:r>
          </a:p>
        </p:txBody>
      </p:sp>
      <p:graphicFrame>
        <p:nvGraphicFramePr>
          <p:cNvPr id="66565" name="Object 4"/>
          <p:cNvGraphicFramePr>
            <a:graphicFrameLocks noChangeAspect="1"/>
          </p:cNvGraphicFramePr>
          <p:nvPr/>
        </p:nvGraphicFramePr>
        <p:xfrm>
          <a:off x="136525" y="1833563"/>
          <a:ext cx="8870950" cy="351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r:id="rId3" imgW="4724400" imgH="1841500" progId="Equation.3">
                  <p:embed/>
                </p:oleObj>
              </mc:Choice>
              <mc:Fallback>
                <p:oleObj r:id="rId3" imgW="4724400" imgH="18415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CC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525" y="1833563"/>
                        <a:ext cx="8870950" cy="3516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5"/>
          <p:cNvSpPr txBox="1"/>
          <p:nvPr/>
        </p:nvSpPr>
        <p:spPr>
          <a:xfrm>
            <a:off x="1371600" y="5562600"/>
            <a:ext cx="647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4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同时产生</a:t>
            </a:r>
          </a:p>
        </p:txBody>
      </p:sp>
      <p:sp>
        <p:nvSpPr>
          <p:cNvPr id="66567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65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7588" name="Text Box 3"/>
          <p:cNvSpPr txBox="1"/>
          <p:nvPr/>
        </p:nvSpPr>
        <p:spPr>
          <a:xfrm>
            <a:off x="457200" y="1219200"/>
            <a:ext cx="8153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∵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受到元器件扇入系数的限制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完全实现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0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→C</a:t>
            </a:r>
            <a:r>
              <a:rPr lang="en-US" altLang="zh-CN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n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的同时产生是不可能的</a:t>
            </a:r>
          </a:p>
        </p:txBody>
      </p:sp>
      <p:sp>
        <p:nvSpPr>
          <p:cNvPr id="67589" name="Text Box 4"/>
          <p:cNvSpPr txBox="1"/>
          <p:nvPr/>
        </p:nvSpPr>
        <p:spPr>
          <a:xfrm>
            <a:off x="381000" y="2667000"/>
            <a:ext cx="8763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、分组并行进位方式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(1)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单级先行进位方式：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组内并行，组间串行</a:t>
            </a:r>
          </a:p>
        </p:txBody>
      </p:sp>
      <p:sp>
        <p:nvSpPr>
          <p:cNvPr id="67590" name="Text Box 5"/>
          <p:cNvSpPr txBox="1"/>
          <p:nvPr/>
        </p:nvSpPr>
        <p:spPr>
          <a:xfrm>
            <a:off x="304800" y="4114800"/>
            <a:ext cx="88392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16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位加法器，分为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组，每组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组内：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5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9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13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16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同时产生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组间：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16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串行产生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	</a:t>
            </a:r>
          </a:p>
        </p:txBody>
      </p:sp>
      <p:sp>
        <p:nvSpPr>
          <p:cNvPr id="67591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66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68611" name="Text Box 2"/>
          <p:cNvSpPr txBox="1"/>
          <p:nvPr/>
        </p:nvSpPr>
        <p:spPr>
          <a:xfrm>
            <a:off x="4572000" y="47244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8612" name="Text Box 3"/>
          <p:cNvSpPr txBox="1"/>
          <p:nvPr/>
        </p:nvSpPr>
        <p:spPr>
          <a:xfrm>
            <a:off x="0" y="10668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(2)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多级先行进位方式：</a:t>
            </a:r>
            <a:r>
              <a:rPr lang="zh-CN" altLang="en-US" dirty="0">
                <a:solidFill>
                  <a:srgbClr val="66FFCC"/>
                </a:solidFill>
                <a:ea typeface="黑体" panose="02010609060101010101" pitchFamily="2" charset="-122"/>
              </a:rPr>
              <a:t>组内并行，组间并行</a:t>
            </a:r>
          </a:p>
        </p:txBody>
      </p:sp>
      <p:sp>
        <p:nvSpPr>
          <p:cNvPr id="68613" name="Text Box 4"/>
          <p:cNvSpPr txBox="1"/>
          <p:nvPr/>
        </p:nvSpPr>
        <p:spPr>
          <a:xfrm>
            <a:off x="304800" y="1752600"/>
            <a:ext cx="8839200" cy="3051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16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位加法器，分为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组，每组</a:t>
            </a:r>
            <a:r>
              <a:rPr lang="en-US" altLang="zh-CN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位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组内：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5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8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9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12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13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～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16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同时产生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小组进位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Ⅰ	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Ⅱ	        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Ⅲ	     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Ⅳ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CC99"/>
                </a:solidFill>
                <a:ea typeface="黑体" panose="02010609060101010101" pitchFamily="2" charset="-122"/>
              </a:rPr>
              <a:t>组间：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Ⅰ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Ⅱ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 Ⅲ 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C</a:t>
            </a:r>
            <a:r>
              <a:rPr lang="en-US" altLang="zh-CN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 Ⅳ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同时产生</a:t>
            </a:r>
            <a:endParaRPr lang="zh-CN" altLang="en-US" dirty="0">
              <a:solidFill>
                <a:srgbClr val="FFCC99"/>
              </a:solidFill>
              <a:ea typeface="黑体" panose="02010609060101010101" pitchFamily="2" charset="-122"/>
            </a:endParaRPr>
          </a:p>
        </p:txBody>
      </p:sp>
      <p:sp>
        <p:nvSpPr>
          <p:cNvPr id="68614" name="Text Box 5"/>
          <p:cNvSpPr txBox="1"/>
          <p:nvPr/>
        </p:nvSpPr>
        <p:spPr>
          <a:xfrm>
            <a:off x="228600" y="50292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4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位全加器：采用组内并行，组间串行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—SN74181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                    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组内并行，组间并行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—SN74182</a:t>
            </a:r>
          </a:p>
        </p:txBody>
      </p:sp>
      <p:sp>
        <p:nvSpPr>
          <p:cNvPr id="68615" name="Text Box 2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3.2.1 ALU   P71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450588" name="Picture 28" descr="3X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3" y="2362200"/>
            <a:ext cx="7416800" cy="3346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589" name="Text Box 29"/>
          <p:cNvSpPr txBox="1"/>
          <p:nvPr/>
        </p:nvSpPr>
        <p:spPr>
          <a:xfrm>
            <a:off x="381000" y="1219200"/>
            <a:ext cx="41148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SN74181</a:t>
            </a:r>
            <a:r>
              <a:rPr lang="zh-CN" altLang="en-US" sz="2800" b="1" dirty="0">
                <a:solidFill>
                  <a:srgbClr val="FFCCCC"/>
                </a:solidFill>
                <a:latin typeface="宋体" panose="02010600030101010101" pitchFamily="2" charset="-122"/>
              </a:rPr>
              <a:t>外特性</a:t>
            </a:r>
          </a:p>
        </p:txBody>
      </p:sp>
      <p:sp>
        <p:nvSpPr>
          <p:cNvPr id="69637" name="Text Box 30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举例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5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/>
          <a:p>
            <a:pPr eaLnBrk="1" hangingPunct="1"/>
            <a:endParaRPr lang="zh-CN" altLang="zh-CN" dirty="0"/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endParaRPr lang="zh-CN" altLang="zh-CN" dirty="0"/>
          </a:p>
        </p:txBody>
      </p:sp>
      <p:pic>
        <p:nvPicPr>
          <p:cNvPr id="451588" name="Picture 4" descr="3X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1196975"/>
            <a:ext cx="6985000" cy="4032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1589" name="Text Box 5"/>
          <p:cNvSpPr txBox="1"/>
          <p:nvPr/>
        </p:nvSpPr>
        <p:spPr>
          <a:xfrm>
            <a:off x="3132138" y="5445125"/>
            <a:ext cx="3073400" cy="3968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000" b="1" dirty="0">
                <a:solidFill>
                  <a:srgbClr val="FFCCCC"/>
                </a:solidFill>
                <a:latin typeface="宋体" panose="02010600030101010101" pitchFamily="2" charset="-122"/>
              </a:rPr>
              <a:t>SN74181</a:t>
            </a:r>
            <a:r>
              <a:rPr lang="zh-CN" altLang="en-US" sz="2000" b="1" dirty="0">
                <a:solidFill>
                  <a:srgbClr val="FFCCCC"/>
                </a:solidFill>
                <a:latin typeface="宋体" panose="02010600030101010101" pitchFamily="2" charset="-122"/>
              </a:rPr>
              <a:t>的一位单元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451590" name="Text Box 6"/>
          <p:cNvSpPr txBox="1"/>
          <p:nvPr/>
        </p:nvSpPr>
        <p:spPr>
          <a:xfrm>
            <a:off x="0" y="0"/>
            <a:ext cx="41148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SN74181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内部结构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9" grpId="0"/>
      <p:bldP spid="45159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69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1683" name="Text Box 2"/>
          <p:cNvSpPr txBox="1"/>
          <p:nvPr/>
        </p:nvSpPr>
        <p:spPr>
          <a:xfrm>
            <a:off x="250825" y="1196975"/>
            <a:ext cx="8893175" cy="1128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SN74181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芯片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: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    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ALU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种算术运算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种逻辑运算</a:t>
            </a:r>
          </a:p>
        </p:txBody>
      </p:sp>
      <p:grpSp>
        <p:nvGrpSpPr>
          <p:cNvPr id="71684" name="Group 3"/>
          <p:cNvGrpSpPr/>
          <p:nvPr/>
        </p:nvGrpSpPr>
        <p:grpSpPr>
          <a:xfrm>
            <a:off x="327025" y="2687638"/>
            <a:ext cx="4038600" cy="2971800"/>
            <a:chOff x="240" y="1680"/>
            <a:chExt cx="2544" cy="1872"/>
          </a:xfrm>
        </p:grpSpPr>
        <p:grpSp>
          <p:nvGrpSpPr>
            <p:cNvPr id="71689" name="Group 4"/>
            <p:cNvGrpSpPr/>
            <p:nvPr/>
          </p:nvGrpSpPr>
          <p:grpSpPr>
            <a:xfrm>
              <a:off x="480" y="1920"/>
              <a:ext cx="1968" cy="1344"/>
              <a:chOff x="192" y="1632"/>
              <a:chExt cx="2736" cy="1920"/>
            </a:xfrm>
          </p:grpSpPr>
          <p:sp>
            <p:nvSpPr>
              <p:cNvPr id="71694" name="Rectangle 5"/>
              <p:cNvSpPr/>
              <p:nvPr/>
            </p:nvSpPr>
            <p:spPr>
              <a:xfrm>
                <a:off x="624" y="2016"/>
                <a:ext cx="1872" cy="1152"/>
              </a:xfrm>
              <a:prstGeom prst="rect">
                <a:avLst/>
              </a:prstGeom>
              <a:noFill/>
              <a:ln w="9525" cap="flat" cmpd="sng">
                <a:solidFill>
                  <a:srgbClr val="FFFF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zh-CN" altLang="en-US" sz="4000" i="1" dirty="0">
                  <a:solidFill>
                    <a:srgbClr val="FFFF99"/>
                  </a:solidFill>
                  <a:ea typeface="黑体" panose="02010609060101010101" pitchFamily="2" charset="-122"/>
                </a:endParaRPr>
              </a:p>
            </p:txBody>
          </p:sp>
          <p:sp>
            <p:nvSpPr>
              <p:cNvPr id="71695" name="Text Box 6"/>
              <p:cNvSpPr txBox="1"/>
              <p:nvPr/>
            </p:nvSpPr>
            <p:spPr>
              <a:xfrm>
                <a:off x="1055" y="2352"/>
                <a:ext cx="1057" cy="52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5621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981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solidFill>
                      <a:schemeClr val="accent1"/>
                    </a:solidFill>
                    <a:ea typeface="黑体" panose="02010609060101010101" pitchFamily="2" charset="-122"/>
                  </a:rPr>
                  <a:t>74181</a:t>
                </a:r>
              </a:p>
            </p:txBody>
          </p:sp>
          <p:sp>
            <p:nvSpPr>
              <p:cNvPr id="71696" name="Line 7"/>
              <p:cNvSpPr/>
              <p:nvPr/>
            </p:nvSpPr>
            <p:spPr>
              <a:xfrm>
                <a:off x="19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697" name="Line 8"/>
              <p:cNvSpPr/>
              <p:nvPr/>
            </p:nvSpPr>
            <p:spPr>
              <a:xfrm>
                <a:off x="192" y="235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698" name="Line 9"/>
              <p:cNvSpPr/>
              <p:nvPr/>
            </p:nvSpPr>
            <p:spPr>
              <a:xfrm>
                <a:off x="192" y="254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699" name="Line 10"/>
              <p:cNvSpPr/>
              <p:nvPr/>
            </p:nvSpPr>
            <p:spPr>
              <a:xfrm>
                <a:off x="192" y="273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0" name="Line 11"/>
              <p:cNvSpPr/>
              <p:nvPr/>
            </p:nvSpPr>
            <p:spPr>
              <a:xfrm>
                <a:off x="192" y="29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1" name="Line 12"/>
              <p:cNvSpPr/>
              <p:nvPr/>
            </p:nvSpPr>
            <p:spPr>
              <a:xfrm>
                <a:off x="2496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2" name="Line 13"/>
              <p:cNvSpPr/>
              <p:nvPr/>
            </p:nvSpPr>
            <p:spPr>
              <a:xfrm>
                <a:off x="2496" y="264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3" name="Line 14"/>
              <p:cNvSpPr/>
              <p:nvPr/>
            </p:nvSpPr>
            <p:spPr>
              <a:xfrm>
                <a:off x="2496" y="288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4" name="Line 15"/>
              <p:cNvSpPr/>
              <p:nvPr/>
            </p:nvSpPr>
            <p:spPr>
              <a:xfrm flipV="1">
                <a:off x="1056" y="1632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5" name="Line 16"/>
              <p:cNvSpPr/>
              <p:nvPr/>
            </p:nvSpPr>
            <p:spPr>
              <a:xfrm flipV="1">
                <a:off x="1728" y="1632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6" name="Line 17"/>
              <p:cNvSpPr/>
              <p:nvPr/>
            </p:nvSpPr>
            <p:spPr>
              <a:xfrm flipV="1">
                <a:off x="1152" y="316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7" name="Line 18"/>
              <p:cNvSpPr/>
              <p:nvPr/>
            </p:nvSpPr>
            <p:spPr>
              <a:xfrm flipV="1">
                <a:off x="1488" y="316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1708" name="Line 19"/>
              <p:cNvSpPr/>
              <p:nvPr/>
            </p:nvSpPr>
            <p:spPr>
              <a:xfrm flipV="1">
                <a:off x="1824" y="316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71690" name="Text Box 20"/>
            <p:cNvSpPr txBox="1"/>
            <p:nvPr/>
          </p:nvSpPr>
          <p:spPr>
            <a:xfrm>
              <a:off x="240" y="2112"/>
              <a:ext cx="288" cy="9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MS0S1S2S3</a:t>
              </a:r>
            </a:p>
          </p:txBody>
        </p:sp>
        <p:sp>
          <p:nvSpPr>
            <p:cNvPr id="71691" name="Text Box 21"/>
            <p:cNvSpPr txBox="1"/>
            <p:nvPr/>
          </p:nvSpPr>
          <p:spPr>
            <a:xfrm>
              <a:off x="768" y="3264"/>
              <a:ext cx="12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bg1"/>
                  </a:solidFill>
                  <a:ea typeface="黑体" panose="02010609060101010101" pitchFamily="2" charset="-122"/>
                </a:rPr>
                <a:t>i </a:t>
              </a:r>
              <a:r>
                <a:rPr lang="en-US" altLang="zh-CN" sz="24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 B</a:t>
              </a:r>
              <a:r>
                <a:rPr lang="en-US" altLang="zh-CN" sz="2400" b="1" baseline="-25000" dirty="0">
                  <a:solidFill>
                    <a:schemeClr val="bg1"/>
                  </a:solidFill>
                  <a:ea typeface="黑体" panose="0201060906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  C</a:t>
              </a:r>
              <a:r>
                <a:rPr lang="en-US" altLang="zh-CN" sz="2400" b="1" baseline="-25000" dirty="0">
                  <a:solidFill>
                    <a:schemeClr val="bg1"/>
                  </a:solidFill>
                  <a:ea typeface="黑体" panose="02010609060101010101" pitchFamily="2" charset="-122"/>
                </a:rPr>
                <a:t>n</a:t>
              </a:r>
            </a:p>
          </p:txBody>
        </p:sp>
        <p:sp>
          <p:nvSpPr>
            <p:cNvPr id="71692" name="Text Box 22"/>
            <p:cNvSpPr txBox="1"/>
            <p:nvPr/>
          </p:nvSpPr>
          <p:spPr>
            <a:xfrm>
              <a:off x="864" y="1680"/>
              <a:ext cx="12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F</a:t>
              </a:r>
              <a:r>
                <a:rPr lang="en-US" altLang="zh-CN" sz="2400" b="1" baseline="-25000" dirty="0">
                  <a:solidFill>
                    <a:schemeClr val="bg1"/>
                  </a:solidFill>
                  <a:ea typeface="黑体" panose="0201060906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       C</a:t>
              </a:r>
              <a:r>
                <a:rPr lang="en-US" altLang="zh-CN" sz="2400" b="1" baseline="-25000" dirty="0">
                  <a:solidFill>
                    <a:schemeClr val="bg1"/>
                  </a:solidFill>
                  <a:ea typeface="黑体" panose="02010609060101010101" pitchFamily="2" charset="-122"/>
                </a:rPr>
                <a:t>n+4</a:t>
              </a:r>
            </a:p>
          </p:txBody>
        </p:sp>
        <p:sp>
          <p:nvSpPr>
            <p:cNvPr id="71693" name="Text Box 23"/>
            <p:cNvSpPr txBox="1"/>
            <p:nvPr/>
          </p:nvSpPr>
          <p:spPr>
            <a:xfrm>
              <a:off x="2352" y="2160"/>
              <a:ext cx="432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5621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981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A=B</a:t>
              </a:r>
            </a:p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P</a:t>
              </a:r>
            </a:p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ea typeface="黑体" panose="02010609060101010101" pitchFamily="2" charset="-122"/>
                </a:rPr>
                <a:t>G</a:t>
              </a:r>
            </a:p>
          </p:txBody>
        </p:sp>
      </p:grpSp>
      <p:sp>
        <p:nvSpPr>
          <p:cNvPr id="71685" name="Text Box 24"/>
          <p:cNvSpPr txBox="1"/>
          <p:nvPr/>
        </p:nvSpPr>
        <p:spPr>
          <a:xfrm>
            <a:off x="4643438" y="1125538"/>
            <a:ext cx="3505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24 Pin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芯片</a:t>
            </a:r>
          </a:p>
        </p:txBody>
      </p:sp>
      <p:sp>
        <p:nvSpPr>
          <p:cNvPr id="71686" name="Text Box 25"/>
          <p:cNvSpPr txBox="1"/>
          <p:nvPr/>
        </p:nvSpPr>
        <p:spPr>
          <a:xfrm>
            <a:off x="4724400" y="2781300"/>
            <a:ext cx="4419600" cy="329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M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：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M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0 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算术运算</a:t>
            </a:r>
            <a:b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        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M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1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逻辑运算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S</a:t>
            </a:r>
            <a:r>
              <a:rPr lang="en-US" altLang="zh-CN" sz="2800" baseline="-25000" dirty="0">
                <a:solidFill>
                  <a:srgbClr val="66FFCC"/>
                </a:solidFill>
                <a:ea typeface="黑体" panose="02010609060101010101" pitchFamily="2" charset="-122"/>
              </a:rPr>
              <a:t>i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选择控制端，不同组合        	产生不同函数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A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＝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B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 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比较结果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P</a:t>
            </a:r>
            <a:r>
              <a:rPr lang="zh-CN" altLang="en-US" sz="2800" dirty="0">
                <a:solidFill>
                  <a:srgbClr val="66FFCC"/>
                </a:solidFill>
                <a:ea typeface="黑体" panose="02010609060101010101" pitchFamily="2" charset="-122"/>
              </a:rPr>
              <a:t>、</a:t>
            </a:r>
            <a:r>
              <a:rPr lang="en-US" altLang="zh-CN" sz="2800" dirty="0">
                <a:solidFill>
                  <a:srgbClr val="66FFCC"/>
                </a:solidFill>
                <a:ea typeface="黑体" panose="02010609060101010101" pitchFamily="2" charset="-122"/>
              </a:rPr>
              <a:t>G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本组</a:t>
            </a:r>
            <a:r>
              <a:rPr lang="en-US" altLang="zh-CN" sz="2800" dirty="0">
                <a:solidFill>
                  <a:srgbClr val="FFCC99"/>
                </a:solidFill>
                <a:ea typeface="黑体" panose="02010609060101010101" pitchFamily="2" charset="-122"/>
              </a:rPr>
              <a:t>4</a:t>
            </a:r>
            <a:r>
              <a:rPr lang="zh-CN" altLang="en-US" sz="2800" dirty="0">
                <a:solidFill>
                  <a:srgbClr val="FFCC99"/>
                </a:solidFill>
                <a:ea typeface="黑体" panose="02010609060101010101" pitchFamily="2" charset="-122"/>
              </a:rPr>
              <a:t>位的进位函数</a:t>
            </a:r>
          </a:p>
        </p:txBody>
      </p:sp>
      <p:sp>
        <p:nvSpPr>
          <p:cNvPr id="71687" name="Text Box 26"/>
          <p:cNvSpPr txBox="1"/>
          <p:nvPr/>
        </p:nvSpPr>
        <p:spPr>
          <a:xfrm>
            <a:off x="327025" y="5888038"/>
            <a:ext cx="3048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i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 = 0 ~ 3</a:t>
            </a:r>
          </a:p>
        </p:txBody>
      </p:sp>
      <p:sp>
        <p:nvSpPr>
          <p:cNvPr id="71688" name="Text Box 29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举例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P73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7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8195" name="Text Box 2"/>
          <p:cNvSpPr txBox="1"/>
          <p:nvPr/>
        </p:nvSpPr>
        <p:spPr>
          <a:xfrm>
            <a:off x="304800" y="1066800"/>
            <a:ext cx="8839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i="1" dirty="0">
                <a:solidFill>
                  <a:srgbClr val="FFCC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例如：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[X]</a:t>
            </a:r>
            <a:r>
              <a:rPr lang="zh-CN" altLang="en-US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0011  0110     [Y]</a:t>
            </a:r>
            <a:r>
              <a:rPr lang="zh-CN" altLang="en-US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=  1100  1101</a:t>
            </a:r>
            <a:b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求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[X+Y]</a:t>
            </a:r>
            <a:r>
              <a:rPr lang="zh-CN" altLang="en-US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, [X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chemeClr val="bg1"/>
                </a:solidFill>
                <a:ea typeface="黑体" panose="02010609060101010101" pitchFamily="2" charset="-122"/>
              </a:rPr>
              <a:t>Y]</a:t>
            </a:r>
            <a:r>
              <a:rPr lang="zh-CN" altLang="en-US" baseline="-25000" dirty="0">
                <a:solidFill>
                  <a:schemeClr val="bg1"/>
                </a:solidFill>
                <a:ea typeface="黑体" panose="02010609060101010101" pitchFamily="2" charset="-122"/>
              </a:rPr>
              <a:t>补</a:t>
            </a:r>
            <a:r>
              <a:rPr lang="zh-CN" altLang="en-US" dirty="0">
                <a:solidFill>
                  <a:schemeClr val="bg1"/>
                </a:solidFill>
                <a:ea typeface="黑体" panose="02010609060101010101" pitchFamily="2" charset="-122"/>
              </a:rPr>
              <a:t>	</a:t>
            </a:r>
            <a:endParaRPr lang="zh-CN" altLang="en-US" dirty="0">
              <a:solidFill>
                <a:schemeClr val="bg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0691" name="Text Box 3"/>
          <p:cNvSpPr txBox="1"/>
          <p:nvPr/>
        </p:nvSpPr>
        <p:spPr>
          <a:xfrm>
            <a:off x="0" y="2209800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解：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[Y]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=1100  1101 	 [</a:t>
            </a:r>
            <a:r>
              <a:rPr lang="zh-CN" altLang="en-US" sz="3600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Y]</a:t>
            </a:r>
            <a:r>
              <a:rPr lang="zh-CN" altLang="en-US" sz="3600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sz="3600" dirty="0">
                <a:solidFill>
                  <a:srgbClr val="FFFF99"/>
                </a:solidFill>
                <a:ea typeface="黑体" panose="02010609060101010101" pitchFamily="2" charset="-122"/>
              </a:rPr>
              <a:t>= 0011  0011</a:t>
            </a: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0" y="3733800"/>
            <a:ext cx="502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ctr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zh-CN" sz="6000" i="0" kern="1200" cap="none" spc="0" normalizeH="0" baseline="0" noProof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文鼎CS长宋" pitchFamily="49" charset="-122"/>
              <a:cs typeface="+mn-cs"/>
            </a:endParaRPr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0" y="3048000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i="0" kern="1200" cap="none" spc="0" normalizeH="0" baseline="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[X+Y]</a:t>
            </a:r>
            <a:r>
              <a:rPr kumimoji="1" lang="zh-CN" altLang="en-US" sz="3200" i="0" kern="1200" cap="none" spc="0" normalizeH="0" baseline="-2500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补</a:t>
            </a:r>
            <a:r>
              <a:rPr kumimoji="1" lang="zh-CN" altLang="en-US" sz="3200" i="0" kern="1200" cap="none" spc="0" normalizeH="0" baseline="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＝</a:t>
            </a:r>
            <a:r>
              <a:rPr kumimoji="1" lang="en-US" altLang="zh-CN" sz="3200" i="0" kern="1200" cap="none" spc="0" normalizeH="0" baseline="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[X]</a:t>
            </a:r>
            <a:r>
              <a:rPr kumimoji="1" lang="zh-CN" altLang="en-US" sz="3200" i="0" kern="1200" cap="none" spc="0" normalizeH="0" baseline="-2500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补</a:t>
            </a:r>
            <a:r>
              <a:rPr kumimoji="1" lang="zh-CN" altLang="en-US" sz="3200" i="0" kern="1200" cap="none" spc="0" normalizeH="0" baseline="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＋</a:t>
            </a:r>
            <a:r>
              <a:rPr kumimoji="1" lang="en-US" altLang="zh-CN" sz="3200" i="0" kern="1200" cap="none" spc="0" normalizeH="0" baseline="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[Y]</a:t>
            </a:r>
            <a:r>
              <a:rPr kumimoji="1" lang="zh-CN" altLang="en-US" sz="3200" i="0" kern="1200" cap="none" spc="0" normalizeH="0" baseline="-25000" noProof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补</a:t>
            </a:r>
            <a:endParaRPr kumimoji="1" lang="zh-CN" altLang="en-US" sz="3200" i="0" kern="1200" cap="none" spc="0" normalizeH="0" baseline="0" noProof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文鼎CS长宋" pitchFamily="49" charset="-122"/>
              <a:cs typeface="+mn-cs"/>
            </a:endParaRPr>
          </a:p>
        </p:txBody>
      </p:sp>
      <p:sp>
        <p:nvSpPr>
          <p:cNvPr id="370694" name="Text Box 6"/>
          <p:cNvSpPr txBox="1"/>
          <p:nvPr/>
        </p:nvSpPr>
        <p:spPr>
          <a:xfrm>
            <a:off x="-228600" y="3962400"/>
            <a:ext cx="41148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             0 0 1 1  0 1 1 0</a:t>
            </a:r>
            <a:b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</a:br>
            <a:r>
              <a:rPr lang="zh-CN" altLang="en-US" u="sng" dirty="0">
                <a:solidFill>
                  <a:srgbClr val="FFFF99"/>
                </a:solidFill>
                <a:ea typeface="文鼎CS长宋" pitchFamily="49" charset="-122"/>
              </a:rPr>
              <a:t>＋</a:t>
            </a:r>
            <a:r>
              <a:rPr lang="en-US" altLang="zh-CN" u="sng" dirty="0">
                <a:solidFill>
                  <a:srgbClr val="FFFF99"/>
                </a:solidFill>
                <a:ea typeface="文鼎CS长宋" pitchFamily="49" charset="-122"/>
              </a:rPr>
              <a:t>)   1 1 0 0  1 1 0 1</a:t>
            </a: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/>
            </a:r>
            <a:b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</a:b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    </a:t>
            </a:r>
            <a:r>
              <a:rPr lang="en-US" altLang="zh-CN" b="1" dirty="0">
                <a:solidFill>
                  <a:srgbClr val="FFCC99"/>
                </a:solidFill>
                <a:ea typeface="文鼎CS长宋" pitchFamily="49" charset="-122"/>
              </a:rPr>
              <a:t> 1</a:t>
            </a: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 0 0 0 0  0 0 1 1</a:t>
            </a:r>
          </a:p>
        </p:txBody>
      </p:sp>
      <p:sp>
        <p:nvSpPr>
          <p:cNvPr id="370695" name="Line 7"/>
          <p:cNvSpPr/>
          <p:nvPr/>
        </p:nvSpPr>
        <p:spPr>
          <a:xfrm>
            <a:off x="4114800" y="2895600"/>
            <a:ext cx="0" cy="27432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0696" name="Text Box 8"/>
          <p:cNvSpPr txBox="1"/>
          <p:nvPr/>
        </p:nvSpPr>
        <p:spPr>
          <a:xfrm>
            <a:off x="4876800" y="3962400"/>
            <a:ext cx="32004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     0 0 1 1  0 1 1 0</a:t>
            </a:r>
            <a:b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</a:br>
            <a:r>
              <a:rPr lang="en-US" altLang="zh-CN" u="sng" dirty="0">
                <a:solidFill>
                  <a:srgbClr val="FFFF99"/>
                </a:solidFill>
                <a:ea typeface="文鼎CS长宋" pitchFamily="49" charset="-122"/>
              </a:rPr>
              <a:t>+)  0 0 1 1  0 0 1 1</a:t>
            </a: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  </a:t>
            </a:r>
            <a:r>
              <a:rPr lang="en-US" altLang="zh-CN" u="sng" dirty="0">
                <a:solidFill>
                  <a:srgbClr val="FFFF99"/>
                </a:solidFill>
                <a:ea typeface="文鼎CS长宋" pitchFamily="49" charset="-122"/>
              </a:rPr>
              <a:t>          </a:t>
            </a:r>
            <a:r>
              <a:rPr lang="en-US" altLang="zh-CN" dirty="0">
                <a:solidFill>
                  <a:srgbClr val="FFFF99"/>
                </a:solidFill>
                <a:ea typeface="文鼎CS长宋" pitchFamily="49" charset="-122"/>
              </a:rPr>
              <a:t>0 1 1 0  1 0 0 1</a:t>
            </a:r>
          </a:p>
        </p:txBody>
      </p:sp>
      <p:sp>
        <p:nvSpPr>
          <p:cNvPr id="370697" name="Rectangle 9"/>
          <p:cNvSpPr/>
          <p:nvPr/>
        </p:nvSpPr>
        <p:spPr>
          <a:xfrm>
            <a:off x="609600" y="5715000"/>
            <a:ext cx="7499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[X+Y]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=00000011 , [X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Y]</a:t>
            </a:r>
            <a:r>
              <a:rPr lang="zh-CN" altLang="en-US" baseline="-25000" dirty="0">
                <a:solidFill>
                  <a:srgbClr val="FFFF99"/>
                </a:solidFill>
                <a:ea typeface="黑体" panose="02010609060101010101" pitchFamily="2" charset="-122"/>
              </a:rPr>
              <a:t>补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=01101001	</a:t>
            </a:r>
          </a:p>
        </p:txBody>
      </p:sp>
      <p:sp>
        <p:nvSpPr>
          <p:cNvPr id="370698" name="Line 10"/>
          <p:cNvSpPr/>
          <p:nvPr/>
        </p:nvSpPr>
        <p:spPr>
          <a:xfrm>
            <a:off x="4191000" y="2895600"/>
            <a:ext cx="0" cy="27432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04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/>
      <p:bldP spid="370693" grpId="0"/>
      <p:bldP spid="370694" grpId="0"/>
      <p:bldP spid="370696" grpId="0"/>
      <p:bldP spid="37069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70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2707" name="Text Box 2"/>
          <p:cNvSpPr txBox="1"/>
          <p:nvPr/>
        </p:nvSpPr>
        <p:spPr>
          <a:xfrm>
            <a:off x="0" y="1052513"/>
            <a:ext cx="2916238" cy="1587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 SN74181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芯片 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i="1" dirty="0">
                <a:solidFill>
                  <a:srgbClr val="FFFF99"/>
                </a:solidFill>
                <a:ea typeface="黑体" panose="02010609060101010101" pitchFamily="2" charset="-122"/>
              </a:rPr>
              <a:t>功能表：</a:t>
            </a:r>
            <a:br>
              <a:rPr lang="zh-CN" altLang="en-US" sz="2800" i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endParaRPr lang="zh-CN" altLang="en-US" sz="28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72708" name="Text Box 3"/>
          <p:cNvSpPr txBox="1"/>
          <p:nvPr/>
        </p:nvSpPr>
        <p:spPr>
          <a:xfrm>
            <a:off x="304800" y="5546725"/>
            <a:ext cx="8839200" cy="1163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1500" lvl="0" indent="-571500">
              <a:buNone/>
            </a:pP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例如：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S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3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S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S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1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S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0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1001</a:t>
            </a:r>
          </a:p>
          <a:p>
            <a:pPr marL="571500" lvl="0" indent="-571500">
              <a:buNone/>
            </a:pP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	 M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1   F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AB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异或	 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M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0   F</a:t>
            </a:r>
            <a:r>
              <a:rPr lang="en-US" altLang="zh-CN" b="1" baseline="-25000" dirty="0">
                <a:solidFill>
                  <a:srgbClr val="FFFF99"/>
                </a:solidFill>
                <a:ea typeface="楷体_GB2312" pitchFamily="49" charset="-122"/>
              </a:rPr>
              <a:t>i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＝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rgbClr val="FFFF99"/>
                </a:solidFill>
                <a:ea typeface="楷体_GB2312" pitchFamily="49" charset="-122"/>
              </a:rPr>
              <a:t>加</a:t>
            </a:r>
            <a:r>
              <a:rPr lang="en-US" altLang="zh-CN" b="1" dirty="0">
                <a:solidFill>
                  <a:srgbClr val="FFFF99"/>
                </a:solidFill>
                <a:ea typeface="楷体_GB2312" pitchFamily="49" charset="-122"/>
              </a:rPr>
              <a:t>B</a:t>
            </a:r>
          </a:p>
        </p:txBody>
      </p:sp>
      <p:pic>
        <p:nvPicPr>
          <p:cNvPr id="72709" name="Picture 4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75" y="981075"/>
            <a:ext cx="6765925" cy="4535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10" name="Text Box 6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举例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P73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71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73731" name="Picture 4" descr="3X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844675"/>
            <a:ext cx="8382000" cy="432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2613" name="Text Box 5"/>
          <p:cNvSpPr txBox="1"/>
          <p:nvPr/>
        </p:nvSpPr>
        <p:spPr>
          <a:xfrm>
            <a:off x="0" y="1196975"/>
            <a:ext cx="70866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）用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SN74181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构成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位并行进位</a:t>
            </a:r>
            <a:r>
              <a:rPr lang="en-US" altLang="zh-CN" sz="2800" b="1" dirty="0">
                <a:solidFill>
                  <a:srgbClr val="FFFF66"/>
                </a:solidFill>
                <a:latin typeface="宋体" panose="02010600030101010101" pitchFamily="2" charset="-122"/>
              </a:rPr>
              <a:t>ALU</a:t>
            </a:r>
          </a:p>
        </p:txBody>
      </p:sp>
      <p:sp>
        <p:nvSpPr>
          <p:cNvPr id="73733" name="Text Box 6"/>
          <p:cNvSpPr txBox="1"/>
          <p:nvPr/>
        </p:nvSpPr>
        <p:spPr>
          <a:xfrm>
            <a:off x="1447800" y="228600"/>
            <a:ext cx="601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ALU</a:t>
            </a:r>
            <a:r>
              <a:rPr lang="zh-CN" altLang="en-US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举例   </a:t>
            </a: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P85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72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74755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5113" y="2940050"/>
            <a:ext cx="34988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CCCC"/>
                </a:solidFill>
                <a:ea typeface="文鼎CS长宋" pitchFamily="49" charset="-122"/>
              </a:rPr>
              <a:t>本节结束</a:t>
            </a:r>
            <a:endParaRPr lang="zh-CN" altLang="en-US" sz="6000" dirty="0"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8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250825" y="981075"/>
            <a:ext cx="731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</a:t>
            </a:r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溢出及其判别方法</a:t>
            </a:r>
          </a:p>
        </p:txBody>
      </p:sp>
      <p:sp>
        <p:nvSpPr>
          <p:cNvPr id="9220" name="Text Box 3"/>
          <p:cNvSpPr txBox="1"/>
          <p:nvPr/>
        </p:nvSpPr>
        <p:spPr>
          <a:xfrm>
            <a:off x="4800600" y="20574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异号数</a:t>
            </a:r>
          </a:p>
        </p:txBody>
      </p:sp>
      <p:grpSp>
        <p:nvGrpSpPr>
          <p:cNvPr id="9221" name="Group 4"/>
          <p:cNvGrpSpPr/>
          <p:nvPr/>
        </p:nvGrpSpPr>
        <p:grpSpPr>
          <a:xfrm>
            <a:off x="1295400" y="1981200"/>
            <a:ext cx="685800" cy="685800"/>
            <a:chOff x="1104" y="1248"/>
            <a:chExt cx="432" cy="432"/>
          </a:xfrm>
        </p:grpSpPr>
        <p:sp>
          <p:nvSpPr>
            <p:cNvPr id="9234" name="Line 5"/>
            <p:cNvSpPr/>
            <p:nvPr/>
          </p:nvSpPr>
          <p:spPr>
            <a:xfrm flipV="1">
              <a:off x="1104" y="1248"/>
              <a:ext cx="432" cy="24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5" name="Line 6"/>
            <p:cNvSpPr/>
            <p:nvPr/>
          </p:nvSpPr>
          <p:spPr>
            <a:xfrm>
              <a:off x="1104" y="1488"/>
              <a:ext cx="432" cy="192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2" name="Text Box 7"/>
          <p:cNvSpPr txBox="1"/>
          <p:nvPr/>
        </p:nvSpPr>
        <p:spPr>
          <a:xfrm>
            <a:off x="1295400" y="1752600"/>
            <a:ext cx="35814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＋</a:t>
            </a: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可能溢出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－  不会溢出</a:t>
            </a:r>
          </a:p>
        </p:txBody>
      </p:sp>
      <p:sp>
        <p:nvSpPr>
          <p:cNvPr id="9223" name="Text Box 8"/>
          <p:cNvSpPr txBox="1"/>
          <p:nvPr/>
        </p:nvSpPr>
        <p:spPr>
          <a:xfrm>
            <a:off x="0" y="20574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同号数</a:t>
            </a:r>
          </a:p>
        </p:txBody>
      </p:sp>
      <p:grpSp>
        <p:nvGrpSpPr>
          <p:cNvPr id="9224" name="Group 9"/>
          <p:cNvGrpSpPr/>
          <p:nvPr/>
        </p:nvGrpSpPr>
        <p:grpSpPr>
          <a:xfrm>
            <a:off x="6096000" y="1981200"/>
            <a:ext cx="685800" cy="685800"/>
            <a:chOff x="1104" y="1248"/>
            <a:chExt cx="432" cy="432"/>
          </a:xfrm>
        </p:grpSpPr>
        <p:sp>
          <p:nvSpPr>
            <p:cNvPr id="9232" name="Line 10"/>
            <p:cNvSpPr/>
            <p:nvPr/>
          </p:nvSpPr>
          <p:spPr>
            <a:xfrm flipV="1">
              <a:off x="1104" y="1248"/>
              <a:ext cx="432" cy="24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33" name="Line 11"/>
            <p:cNvSpPr/>
            <p:nvPr/>
          </p:nvSpPr>
          <p:spPr>
            <a:xfrm>
              <a:off x="1104" y="1488"/>
              <a:ext cx="432" cy="192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25" name="Text Box 12"/>
          <p:cNvSpPr txBox="1"/>
          <p:nvPr/>
        </p:nvSpPr>
        <p:spPr>
          <a:xfrm>
            <a:off x="6172200" y="1752600"/>
            <a:ext cx="35814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＋  不会溢出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－  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可能溢出</a:t>
            </a:r>
          </a:p>
        </p:txBody>
      </p:sp>
      <p:sp>
        <p:nvSpPr>
          <p:cNvPr id="9226" name="Text Box 13"/>
          <p:cNvSpPr txBox="1"/>
          <p:nvPr/>
        </p:nvSpPr>
        <p:spPr>
          <a:xfrm>
            <a:off x="304800" y="3048000"/>
            <a:ext cx="8305800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FFCC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采用单符号位的判断方法</a:t>
            </a:r>
          </a:p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b="1" baseline="-250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, Y</a:t>
            </a:r>
            <a:r>
              <a:rPr lang="en-US" altLang="zh-CN" b="1" baseline="-250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, S</a:t>
            </a:r>
            <a:r>
              <a:rPr lang="en-US" altLang="zh-CN" b="1" baseline="-25000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分别是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，结果</a:t>
            </a:r>
            <a:r>
              <a:rPr lang="en-US" altLang="zh-CN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的符号位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正＋正＝负   溢出（正溢）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FF99"/>
                </a:solidFill>
                <a:latin typeface="楷体_GB2312" pitchFamily="49" charset="-122"/>
                <a:ea typeface="楷体_GB2312" pitchFamily="49" charset="-122"/>
              </a:rPr>
              <a:t>负＋负＝正   溢出（负溢）</a:t>
            </a:r>
          </a:p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溢出＝ 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Y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S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＋ 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Y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en-US" altLang="zh-CN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S</a:t>
            </a:r>
            <a:r>
              <a:rPr lang="en-US" altLang="zh-CN" baseline="-25000" dirty="0">
                <a:solidFill>
                  <a:srgbClr val="FFFF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</a:p>
        </p:txBody>
      </p:sp>
      <p:sp>
        <p:nvSpPr>
          <p:cNvPr id="9227" name="Line 14"/>
          <p:cNvSpPr/>
          <p:nvPr/>
        </p:nvSpPr>
        <p:spPr>
          <a:xfrm>
            <a:off x="4343400" y="6019800"/>
            <a:ext cx="3810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8" name="Line 15"/>
          <p:cNvSpPr/>
          <p:nvPr/>
        </p:nvSpPr>
        <p:spPr>
          <a:xfrm>
            <a:off x="5410200" y="6019800"/>
            <a:ext cx="3048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9" name="Line 16"/>
          <p:cNvSpPr/>
          <p:nvPr/>
        </p:nvSpPr>
        <p:spPr>
          <a:xfrm>
            <a:off x="5943600" y="6019800"/>
            <a:ext cx="457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30" name="Rectangle 17"/>
          <p:cNvSpPr/>
          <p:nvPr/>
        </p:nvSpPr>
        <p:spPr>
          <a:xfrm>
            <a:off x="1371600" y="5867400"/>
            <a:ext cx="6248400" cy="762000"/>
          </a:xfrm>
          <a:prstGeom prst="rect">
            <a:avLst/>
          </a:prstGeom>
          <a:noFill/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9231" name="Rectangle 8"/>
          <p:cNvSpPr/>
          <p:nvPr/>
        </p:nvSpPr>
        <p:spPr>
          <a:xfrm>
            <a:off x="2000250" y="180975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P76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400" dirty="0">
                <a:solidFill>
                  <a:schemeClr val="bg1"/>
                </a:solidFill>
              </a:rPr>
              <a:t>9</a:t>
            </a:fld>
            <a:endParaRPr lang="en-US" altLang="zh-CN" sz="1400" dirty="0">
              <a:solidFill>
                <a:schemeClr val="bg1"/>
              </a:solidFill>
            </a:endParaRPr>
          </a:p>
        </p:txBody>
      </p:sp>
      <p:sp>
        <p:nvSpPr>
          <p:cNvPr id="10243" name="Text Box 2"/>
          <p:cNvSpPr txBox="1"/>
          <p:nvPr/>
        </p:nvSpPr>
        <p:spPr>
          <a:xfrm>
            <a:off x="304800" y="1066800"/>
            <a:ext cx="830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华文中宋" panose="02010600040101010101" pitchFamily="2" charset="-122"/>
              </a:rPr>
              <a:t>2</a:t>
            </a:r>
            <a:r>
              <a:rPr lang="zh-CN" altLang="en-US" dirty="0">
                <a:solidFill>
                  <a:srgbClr val="FFCCCC"/>
                </a:solidFill>
                <a:ea typeface="华文中宋" panose="02010600040101010101" pitchFamily="2" charset="-122"/>
              </a:rPr>
              <a:t>、 采用进位的判断方法</a:t>
            </a:r>
          </a:p>
        </p:txBody>
      </p:sp>
      <p:sp>
        <p:nvSpPr>
          <p:cNvPr id="10244" name="Text Box 3"/>
          <p:cNvSpPr txBox="1"/>
          <p:nvPr/>
        </p:nvSpPr>
        <p:spPr>
          <a:xfrm>
            <a:off x="0" y="1752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63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66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129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（正溢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      (-63)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＋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(-66)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＝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-129 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负溢</a:t>
            </a:r>
            <a:r>
              <a:rPr lang="en-US" altLang="zh-CN" sz="2800" dirty="0">
                <a:solidFill>
                  <a:srgbClr val="FFFF99"/>
                </a:solidFill>
                <a:ea typeface="黑体" panose="02010609060101010101" pitchFamily="2" charset="-122"/>
              </a:rPr>
              <a:t>)</a:t>
            </a: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0245" name="Text Box 4"/>
          <p:cNvSpPr txBox="1"/>
          <p:nvPr/>
        </p:nvSpPr>
        <p:spPr>
          <a:xfrm>
            <a:off x="228600" y="2514600"/>
            <a:ext cx="38100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0  0  1  1  1  1  1  1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+)  0  1  0  0  0  0  1  0</a:t>
            </a: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1  0  0  0  0  0  0  1</a:t>
            </a:r>
          </a:p>
        </p:txBody>
      </p:sp>
      <p:sp>
        <p:nvSpPr>
          <p:cNvPr id="374789" name="Freeform 5"/>
          <p:cNvSpPr/>
          <p:nvPr/>
        </p:nvSpPr>
        <p:spPr>
          <a:xfrm>
            <a:off x="990600" y="3505200"/>
            <a:ext cx="381000" cy="457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40" h="288">
                <a:moveTo>
                  <a:pt x="240" y="0"/>
                </a:moveTo>
                <a:cubicBezTo>
                  <a:pt x="212" y="144"/>
                  <a:pt x="184" y="288"/>
                  <a:pt x="144" y="288"/>
                </a:cubicBezTo>
                <a:cubicBezTo>
                  <a:pt x="104" y="288"/>
                  <a:pt x="52" y="144"/>
                  <a:pt x="0" y="0"/>
                </a:cubicBezTo>
              </a:path>
            </a:pathLst>
          </a:custGeom>
          <a:noFill/>
          <a:ln w="9525" cap="flat" cmpd="sng">
            <a:solidFill>
              <a:srgbClr val="99FF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790" name="Line 6"/>
          <p:cNvSpPr/>
          <p:nvPr/>
        </p:nvSpPr>
        <p:spPr>
          <a:xfrm>
            <a:off x="1219200" y="3962400"/>
            <a:ext cx="304800" cy="762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4791" name="Text Box 7"/>
          <p:cNvSpPr txBox="1"/>
          <p:nvPr/>
        </p:nvSpPr>
        <p:spPr>
          <a:xfrm>
            <a:off x="1143000" y="45720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=1</a:t>
            </a:r>
          </a:p>
        </p:txBody>
      </p:sp>
      <p:sp>
        <p:nvSpPr>
          <p:cNvPr id="374792" name="Freeform 8"/>
          <p:cNvSpPr/>
          <p:nvPr/>
        </p:nvSpPr>
        <p:spPr>
          <a:xfrm>
            <a:off x="533400" y="3429000"/>
            <a:ext cx="457200" cy="5461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88" h="344">
                <a:moveTo>
                  <a:pt x="288" y="0"/>
                </a:moveTo>
                <a:cubicBezTo>
                  <a:pt x="240" y="164"/>
                  <a:pt x="192" y="328"/>
                  <a:pt x="144" y="336"/>
                </a:cubicBezTo>
                <a:cubicBezTo>
                  <a:pt x="96" y="344"/>
                  <a:pt x="24" y="96"/>
                  <a:pt x="0" y="48"/>
                </a:cubicBezTo>
              </a:path>
            </a:pathLst>
          </a:custGeom>
          <a:noFill/>
          <a:ln w="9525" cap="flat" cmpd="sng">
            <a:solidFill>
              <a:srgbClr val="FFCC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793" name="Line 9"/>
          <p:cNvSpPr/>
          <p:nvPr/>
        </p:nvSpPr>
        <p:spPr>
          <a:xfrm flipH="1">
            <a:off x="609600" y="3962400"/>
            <a:ext cx="152400" cy="6858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4794" name="Text Box 10"/>
          <p:cNvSpPr txBox="1"/>
          <p:nvPr/>
        </p:nvSpPr>
        <p:spPr>
          <a:xfrm>
            <a:off x="0" y="48006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s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=0</a:t>
            </a:r>
          </a:p>
        </p:txBody>
      </p:sp>
      <p:sp>
        <p:nvSpPr>
          <p:cNvPr id="374795" name="Text Box 11"/>
          <p:cNvSpPr txBox="1"/>
          <p:nvPr/>
        </p:nvSpPr>
        <p:spPr>
          <a:xfrm>
            <a:off x="457200" y="5410200"/>
            <a:ext cx="3657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en-US" altLang="zh-CN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∴  </a:t>
            </a: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溢出</a:t>
            </a:r>
          </a:p>
        </p:txBody>
      </p:sp>
      <p:graphicFrame>
        <p:nvGraphicFramePr>
          <p:cNvPr id="374796" name="Object 12"/>
          <p:cNvGraphicFramePr>
            <a:graphicFrameLocks noChangeAspect="1"/>
          </p:cNvGraphicFramePr>
          <p:nvPr/>
        </p:nvGraphicFramePr>
        <p:xfrm>
          <a:off x="1447800" y="5410200"/>
          <a:ext cx="2057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143000" imgH="317500" progId="Equation.3">
                  <p:embed/>
                </p:oleObj>
              </mc:Choice>
              <mc:Fallback>
                <p:oleObj r:id="rId3" imgW="1143000" imgH="317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410200"/>
                        <a:ext cx="20574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7" name="Text Box 13"/>
          <p:cNvSpPr txBox="1"/>
          <p:nvPr/>
        </p:nvSpPr>
        <p:spPr>
          <a:xfrm>
            <a:off x="4953000" y="2590800"/>
            <a:ext cx="3810000" cy="179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1  1  0  0  0  0  0  1</a:t>
            </a:r>
            <a:b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u="sng" dirty="0">
                <a:solidFill>
                  <a:srgbClr val="FFFF99"/>
                </a:solidFill>
                <a:ea typeface="黑体" panose="02010609060101010101" pitchFamily="2" charset="-122"/>
              </a:rPr>
              <a:t>+)  1  0  1  1  1  1  1  0</a:t>
            </a:r>
          </a:p>
          <a:p>
            <a:pPr marL="0" lvl="0" indent="0" algn="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FF99"/>
                </a:solidFill>
                <a:ea typeface="黑体" panose="02010609060101010101" pitchFamily="2" charset="-122"/>
              </a:rPr>
              <a:t>1  0  1  1  1  1  1  1  1 </a:t>
            </a:r>
          </a:p>
        </p:txBody>
      </p:sp>
      <p:sp>
        <p:nvSpPr>
          <p:cNvPr id="374798" name="Freeform 14"/>
          <p:cNvSpPr/>
          <p:nvPr/>
        </p:nvSpPr>
        <p:spPr>
          <a:xfrm>
            <a:off x="5715000" y="3505200"/>
            <a:ext cx="381000" cy="457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0"/>
              </a:cxn>
            </a:cxnLst>
            <a:rect l="0" t="0" r="0" b="0"/>
            <a:pathLst>
              <a:path w="240" h="288">
                <a:moveTo>
                  <a:pt x="240" y="0"/>
                </a:moveTo>
                <a:cubicBezTo>
                  <a:pt x="212" y="144"/>
                  <a:pt x="184" y="288"/>
                  <a:pt x="144" y="288"/>
                </a:cubicBezTo>
                <a:cubicBezTo>
                  <a:pt x="104" y="288"/>
                  <a:pt x="52" y="144"/>
                  <a:pt x="0" y="0"/>
                </a:cubicBezTo>
              </a:path>
            </a:pathLst>
          </a:custGeom>
          <a:noFill/>
          <a:ln w="9525" cap="flat" cmpd="sng">
            <a:solidFill>
              <a:srgbClr val="99FF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799" name="Line 15"/>
          <p:cNvSpPr/>
          <p:nvPr/>
        </p:nvSpPr>
        <p:spPr>
          <a:xfrm>
            <a:off x="5943600" y="3962400"/>
            <a:ext cx="304800" cy="762000"/>
          </a:xfrm>
          <a:prstGeom prst="line">
            <a:avLst/>
          </a:prstGeom>
          <a:ln w="9525" cap="flat" cmpd="sng">
            <a:solidFill>
              <a:srgbClr val="99FF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4800" name="Text Box 16"/>
          <p:cNvSpPr txBox="1"/>
          <p:nvPr/>
        </p:nvSpPr>
        <p:spPr>
          <a:xfrm>
            <a:off x="5867400" y="47244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99FFCC"/>
                </a:solidFill>
                <a:ea typeface="黑体" panose="02010609060101010101" pitchFamily="2" charset="-122"/>
              </a:rPr>
              <a:t>1</a:t>
            </a:r>
            <a:r>
              <a:rPr lang="en-US" altLang="zh-CN" dirty="0">
                <a:solidFill>
                  <a:srgbClr val="99FFCC"/>
                </a:solidFill>
                <a:ea typeface="黑体" panose="02010609060101010101" pitchFamily="2" charset="-122"/>
              </a:rPr>
              <a:t>=0</a:t>
            </a:r>
          </a:p>
        </p:txBody>
      </p:sp>
      <p:sp>
        <p:nvSpPr>
          <p:cNvPr id="374801" name="Freeform 17"/>
          <p:cNvSpPr/>
          <p:nvPr/>
        </p:nvSpPr>
        <p:spPr>
          <a:xfrm>
            <a:off x="5257800" y="3505200"/>
            <a:ext cx="457200" cy="5461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0" t="0" r="0" b="0"/>
            <a:pathLst>
              <a:path w="288" h="344">
                <a:moveTo>
                  <a:pt x="288" y="0"/>
                </a:moveTo>
                <a:cubicBezTo>
                  <a:pt x="240" y="164"/>
                  <a:pt x="192" y="328"/>
                  <a:pt x="144" y="336"/>
                </a:cubicBezTo>
                <a:cubicBezTo>
                  <a:pt x="96" y="344"/>
                  <a:pt x="24" y="96"/>
                  <a:pt x="0" y="48"/>
                </a:cubicBezTo>
              </a:path>
            </a:pathLst>
          </a:custGeom>
          <a:noFill/>
          <a:ln w="9525" cap="flat" cmpd="sng">
            <a:solidFill>
              <a:srgbClr val="FFCCCC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4802" name="Line 18"/>
          <p:cNvSpPr/>
          <p:nvPr/>
        </p:nvSpPr>
        <p:spPr>
          <a:xfrm flipH="1">
            <a:off x="5334000" y="4114800"/>
            <a:ext cx="152400" cy="6858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4803" name="Text Box 19"/>
          <p:cNvSpPr txBox="1"/>
          <p:nvPr/>
        </p:nvSpPr>
        <p:spPr>
          <a:xfrm>
            <a:off x="4343400" y="48006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C</a:t>
            </a:r>
            <a:r>
              <a:rPr lang="en-US" altLang="zh-CN" baseline="-25000" dirty="0">
                <a:solidFill>
                  <a:srgbClr val="FFCCCC"/>
                </a:solidFill>
                <a:ea typeface="黑体" panose="02010609060101010101" pitchFamily="2" charset="-122"/>
              </a:rPr>
              <a:t>s</a:t>
            </a:r>
            <a:r>
              <a:rPr lang="en-US" altLang="zh-CN" dirty="0">
                <a:solidFill>
                  <a:srgbClr val="FFCCCC"/>
                </a:solidFill>
                <a:ea typeface="黑体" panose="02010609060101010101" pitchFamily="2" charset="-122"/>
              </a:rPr>
              <a:t>=1</a:t>
            </a:r>
          </a:p>
        </p:txBody>
      </p:sp>
      <p:sp>
        <p:nvSpPr>
          <p:cNvPr id="374804" name="Text Box 20"/>
          <p:cNvSpPr txBox="1"/>
          <p:nvPr/>
        </p:nvSpPr>
        <p:spPr>
          <a:xfrm>
            <a:off x="5638800" y="5638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dirty="0">
                <a:solidFill>
                  <a:srgbClr val="FFFF99"/>
                </a:solidFill>
                <a:ea typeface="黑体" panose="02010609060101010101" pitchFamily="2" charset="-122"/>
              </a:rPr>
              <a:t>溢出＝</a:t>
            </a:r>
          </a:p>
        </p:txBody>
      </p:sp>
      <p:graphicFrame>
        <p:nvGraphicFramePr>
          <p:cNvPr id="374805" name="Object 21"/>
          <p:cNvGraphicFramePr>
            <a:graphicFrameLocks noChangeAspect="1"/>
          </p:cNvGraphicFramePr>
          <p:nvPr/>
        </p:nvGraphicFramePr>
        <p:xfrm>
          <a:off x="7088188" y="5562600"/>
          <a:ext cx="14430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5" imgW="774700" imgH="317500" progId="Equation.3">
                  <p:embed/>
                </p:oleObj>
              </mc:Choice>
              <mc:Fallback>
                <p:oleObj r:id="rId5" imgW="774700" imgH="317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88188" y="5562600"/>
                        <a:ext cx="1443037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06" name="Rectangle 22"/>
          <p:cNvSpPr/>
          <p:nvPr/>
        </p:nvSpPr>
        <p:spPr>
          <a:xfrm>
            <a:off x="5486400" y="5486400"/>
            <a:ext cx="3352800" cy="838200"/>
          </a:xfrm>
          <a:prstGeom prst="rect">
            <a:avLst/>
          </a:prstGeom>
          <a:noFill/>
          <a:ln w="38100" cap="flat" cmpd="sng">
            <a:solidFill>
              <a:srgbClr val="CC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endParaRPr lang="zh-CN" altLang="en-US" sz="4000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264" name="Rectangle 8"/>
          <p:cNvSpPr/>
          <p:nvPr/>
        </p:nvSpPr>
        <p:spPr>
          <a:xfrm>
            <a:off x="1873250" y="180975"/>
            <a:ext cx="5467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3.2.2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定点数运算方法 </a:t>
            </a:r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P77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7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7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1" grpId="0"/>
      <p:bldP spid="374794" grpId="0"/>
      <p:bldP spid="374795" grpId="0"/>
      <p:bldP spid="374797" grpId="0"/>
      <p:bldP spid="374800" grpId="0"/>
      <p:bldP spid="374803" grpId="0"/>
      <p:bldP spid="374804" grpId="0"/>
      <p:bldP spid="37480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I3MGI0NmEyMWY0Njg5OTM5ZWMzN2Y4MTQzYzQ2N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4000" b="0" i="1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4000" b="0" i="1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72</TotalTime>
  <Words>3912</Words>
  <Application>Microsoft Office PowerPoint</Application>
  <PresentationFormat>全屏显示(4:3)</PresentationFormat>
  <Paragraphs>779</Paragraphs>
  <Slides>72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仿宋_GB2312</vt:lpstr>
      <vt:lpstr>黑体</vt:lpstr>
      <vt:lpstr>华文细黑</vt:lpstr>
      <vt:lpstr>华文行楷</vt:lpstr>
      <vt:lpstr>华文中宋</vt:lpstr>
      <vt:lpstr>楷体_GB2312</vt:lpstr>
      <vt:lpstr>隶书</vt:lpstr>
      <vt:lpstr>宋体</vt:lpstr>
      <vt:lpstr>文鼎CS长宋</vt:lpstr>
      <vt:lpstr>Arial</vt:lpstr>
      <vt:lpstr>Symbol</vt:lpstr>
      <vt:lpstr>Tahoma</vt:lpstr>
      <vt:lpstr>Times New Roman</vt:lpstr>
      <vt:lpstr>Wingdings</vt:lpstr>
      <vt:lpstr>wonders1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张琳</dc:creator>
  <cp:lastModifiedBy>China</cp:lastModifiedBy>
  <cp:revision>264</cp:revision>
  <cp:lastPrinted>2001-04-29T07:41:00Z</cp:lastPrinted>
  <dcterms:created xsi:type="dcterms:W3CDTF">2000-10-17T03:21:00Z</dcterms:created>
  <dcterms:modified xsi:type="dcterms:W3CDTF">2023-10-10T08:04:55Z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3FE25B6EA0874610B87B53153FE7A069</vt:lpwstr>
  </property>
  <property fmtid="{D5CDD505-2E9C-101B-9397-08002B2CF9AE}" pid="3" name="KSOProductBuildVer">
    <vt:lpwstr>2052-12.1.0.15374</vt:lpwstr>
  </property>
</Properties>
</file>