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79" r:id="rId3"/>
    <p:sldId id="313" r:id="rId4"/>
    <p:sldId id="312" r:id="rId5"/>
    <p:sldId id="315" r:id="rId6"/>
    <p:sldId id="317" r:id="rId7"/>
    <p:sldId id="316" r:id="rId8"/>
    <p:sldId id="318" r:id="rId9"/>
    <p:sldId id="320" r:id="rId10"/>
    <p:sldId id="319" r:id="rId11"/>
    <p:sldId id="321" r:id="rId12"/>
    <p:sldId id="322" r:id="rId13"/>
    <p:sldId id="374" r:id="rId14"/>
    <p:sldId id="314" r:id="rId15"/>
    <p:sldId id="353" r:id="rId16"/>
    <p:sldId id="323" r:id="rId17"/>
    <p:sldId id="324" r:id="rId18"/>
    <p:sldId id="325" r:id="rId19"/>
    <p:sldId id="326" r:id="rId20"/>
    <p:sldId id="368" r:id="rId21"/>
    <p:sldId id="328" r:id="rId22"/>
    <p:sldId id="329" r:id="rId23"/>
    <p:sldId id="331" r:id="rId24"/>
    <p:sldId id="332" r:id="rId25"/>
    <p:sldId id="333" r:id="rId26"/>
    <p:sldId id="334" r:id="rId27"/>
    <p:sldId id="335" r:id="rId28"/>
    <p:sldId id="330" r:id="rId29"/>
    <p:sldId id="336" r:id="rId30"/>
    <p:sldId id="337" r:id="rId31"/>
    <p:sldId id="340" r:id="rId32"/>
    <p:sldId id="341" r:id="rId33"/>
    <p:sldId id="342" r:id="rId34"/>
    <p:sldId id="343" r:id="rId35"/>
    <p:sldId id="344" r:id="rId36"/>
    <p:sldId id="338" r:id="rId37"/>
    <p:sldId id="339" r:id="rId38"/>
    <p:sldId id="346" r:id="rId39"/>
    <p:sldId id="349" r:id="rId40"/>
    <p:sldId id="345" r:id="rId41"/>
    <p:sldId id="347" r:id="rId42"/>
    <p:sldId id="348" r:id="rId43"/>
    <p:sldId id="369" r:id="rId44"/>
    <p:sldId id="370" r:id="rId45"/>
    <p:sldId id="371" r:id="rId46"/>
    <p:sldId id="372" r:id="rId47"/>
    <p:sldId id="373" r:id="rId48"/>
    <p:sldId id="270" r:id="rId49"/>
  </p:sldIdLst>
  <p:sldSz cx="9144000" cy="6858000" type="screen4x3"/>
  <p:notesSz cx="6797675" cy="9926955"/>
  <p:custDataLst>
    <p:tags r:id="rId5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6FFFF"/>
    <a:srgbClr val="FFFF99"/>
    <a:srgbClr val="0000CC"/>
    <a:srgbClr val="FFCCCC"/>
    <a:srgbClr val="CCFFFF"/>
    <a:srgbClr val="FFCC99"/>
    <a:srgbClr val="CCFF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112" d="100"/>
          <a:sy n="112" d="100"/>
        </p:scale>
        <p:origin x="1476" y="90"/>
      </p:cViewPr>
      <p:guideLst>
        <p:guide orient="horz" pos="4128"/>
        <p:guide pos="2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gs" Target="tags/tag1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5A6B1F-F959-4BAE-ABB2-FF1ED1E89FE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/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242714-AE3F-4C02-99A7-6B3E9D94E9F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A1487-70B0-4CB2-A223-4A16DF50DD95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A1487-70B0-4CB2-A223-4A16DF50DD95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7308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730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A1487-70B0-4CB2-A223-4A16DF50DD95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A1487-70B0-4CB2-A223-4A16DF50DD95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A1487-70B0-4CB2-A223-4A16DF50DD95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A1487-70B0-4CB2-A223-4A16DF50DD95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A1487-70B0-4CB2-A223-4A16DF50DD95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A1487-70B0-4CB2-A223-4A16DF50DD95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A1487-70B0-4CB2-A223-4A16DF50DD95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A1487-70B0-4CB2-A223-4A16DF50DD95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A1487-70B0-4CB2-A223-4A16DF50DD95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>
                <a:gamma/>
                <a:shade val="56078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56078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chemeClr val="bg1"/>
                </a:solidFill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A1487-70B0-4CB2-A223-4A16DF50DD95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0" y="533400"/>
            <a:ext cx="8686800" cy="457200"/>
            <a:chOff x="0" y="864"/>
            <a:chExt cx="5472" cy="288"/>
          </a:xfrm>
        </p:grpSpPr>
        <p:sp>
          <p:nvSpPr>
            <p:cNvPr id="1031" name="Line 9"/>
            <p:cNvSpPr/>
            <p:nvPr/>
          </p:nvSpPr>
          <p:spPr>
            <a:xfrm>
              <a:off x="0" y="1056"/>
              <a:ext cx="5136" cy="0"/>
            </a:xfrm>
            <a:prstGeom prst="line">
              <a:avLst/>
            </a:prstGeom>
            <a:ln w="69850" cap="flat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2" name="Line 10"/>
            <p:cNvSpPr/>
            <p:nvPr/>
          </p:nvSpPr>
          <p:spPr>
            <a:xfrm>
              <a:off x="0" y="1008"/>
              <a:ext cx="5136" cy="0"/>
            </a:xfrm>
            <a:prstGeom prst="line">
              <a:avLst/>
            </a:prstGeom>
            <a:ln w="69850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033" name="Picture 12" descr="earth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84" y="86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slide" Target="slide39.xml"/><Relationship Id="rId3" Type="http://schemas.openxmlformats.org/officeDocument/2006/relationships/slide" Target="slide30.xml"/><Relationship Id="rId2" Type="http://schemas.openxmlformats.org/officeDocument/2006/relationships/slide" Target="slide15.xml"/><Relationship Id="rId1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476029-E720-431A-83E5-262C8AD8A897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99" name="Text Box 16"/>
          <p:cNvSpPr txBox="1"/>
          <p:nvPr/>
        </p:nvSpPr>
        <p:spPr>
          <a:xfrm>
            <a:off x="1116013" y="260350"/>
            <a:ext cx="6781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2.3 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指令信息的表示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43025" name="Rectangle 17"/>
          <p:cNvSpPr/>
          <p:nvPr/>
        </p:nvSpPr>
        <p:spPr>
          <a:xfrm>
            <a:off x="2667000" y="1600200"/>
            <a:ext cx="3810000" cy="4114800"/>
          </a:xfrm>
          <a:prstGeom prst="rect">
            <a:avLst/>
          </a:prstGeom>
          <a:solidFill>
            <a:srgbClr val="C0C0C0"/>
          </a:solidFill>
          <a:ln w="9525">
            <a:noFill/>
          </a:ln>
          <a:effectLst>
            <a:outerShdw dist="107763" dir="2699999" algn="ctr" rotWithShape="0">
              <a:schemeClr val="tx1"/>
            </a:outerShdw>
          </a:effectLst>
        </p:spPr>
        <p:txBody>
          <a:bodyPr anchor="ctr" anchorCtr="0">
            <a:spAutoFit/>
          </a:bodyPr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3027" name="Rectangle 19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2819400" y="1828800"/>
            <a:ext cx="3505200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指令格式</a:t>
            </a: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8" name="Rectangle 2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819400" y="2590800"/>
            <a:ext cx="3505200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寻址方式</a:t>
            </a: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819400" y="3352800"/>
            <a:ext cx="3505200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30" name="Rectangle 2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819400" y="4114800"/>
            <a:ext cx="3505200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指令类型</a:t>
            </a: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31" name="Rectangle 2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819400" y="4876800"/>
            <a:ext cx="3505200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Pentium II </a:t>
            </a:r>
            <a:r>
              <a:rPr kumimoji="1" lang="zh-CN" altLang="en-US" sz="2800" b="1" i="1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指令格式</a:t>
            </a:r>
            <a:endParaRPr kumimoji="1" lang="zh-CN" altLang="en-US" sz="28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5" grpId="0" animBg="1"/>
      <p:bldP spid="43027" grpId="0" animBg="1"/>
      <p:bldP spid="43028" grpId="0" animBg="1"/>
      <p:bldP spid="43029" grpId="0" animBg="1"/>
      <p:bldP spid="43030" grpId="0" animBg="1"/>
      <p:bldP spid="430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5FEC87-7AAE-4609-83F8-AAB543E50CCA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315" name="Text Box 11"/>
          <p:cNvSpPr txBox="1"/>
          <p:nvPr/>
        </p:nvSpPr>
        <p:spPr>
          <a:xfrm>
            <a:off x="228600" y="990600"/>
            <a:ext cx="6019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例如：指令总长</a:t>
            </a:r>
            <a:r>
              <a:rPr lang="en-US" altLang="zh-CN" dirty="0">
                <a:latin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</a:rPr>
              <a:t>位，地址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位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3316" name="Group 12"/>
          <p:cNvGrpSpPr/>
          <p:nvPr/>
        </p:nvGrpSpPr>
        <p:grpSpPr>
          <a:xfrm>
            <a:off x="2667000" y="2438400"/>
            <a:ext cx="1828800" cy="685800"/>
            <a:chOff x="960" y="1440"/>
            <a:chExt cx="1488" cy="432"/>
          </a:xfrm>
        </p:grpSpPr>
        <p:sp>
          <p:nvSpPr>
            <p:cNvPr id="13346" name="Line 13"/>
            <p:cNvSpPr/>
            <p:nvPr/>
          </p:nvSpPr>
          <p:spPr>
            <a:xfrm>
              <a:off x="960" y="1440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7" name="Line 14"/>
            <p:cNvSpPr/>
            <p:nvPr/>
          </p:nvSpPr>
          <p:spPr>
            <a:xfrm>
              <a:off x="2448" y="1440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8" name="Line 15"/>
            <p:cNvSpPr/>
            <p:nvPr/>
          </p:nvSpPr>
          <p:spPr>
            <a:xfrm>
              <a:off x="960" y="1632"/>
              <a:ext cx="1488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349" name="Text Box 16"/>
            <p:cNvSpPr txBox="1"/>
            <p:nvPr/>
          </p:nvSpPr>
          <p:spPr>
            <a:xfrm>
              <a:off x="1248" y="1584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317" name="Text Box 32"/>
          <p:cNvSpPr txBox="1"/>
          <p:nvPr/>
        </p:nvSpPr>
        <p:spPr>
          <a:xfrm>
            <a:off x="228600" y="3657600"/>
            <a:ext cx="8458200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采用固定长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OP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：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      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OP (4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位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) 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，共可表示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en-US" altLang="zh-CN" b="1" baseline="30000" dirty="0">
                <a:solidFill>
                  <a:srgbClr val="FFFF99"/>
                </a:solidFill>
                <a:ea typeface="黑体" panose="02010609060101010101" pitchFamily="2" charset="-122"/>
              </a:rPr>
              <a:t>4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＝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16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种操作，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		即</a:t>
            </a:r>
            <a:r>
              <a:rPr lang="en-US" altLang="zh-CN" b="1" u="sng" dirty="0">
                <a:solidFill>
                  <a:srgbClr val="FFFF99"/>
                </a:solidFill>
                <a:ea typeface="黑体" panose="02010609060101010101" pitchFamily="2" charset="-122"/>
              </a:rPr>
              <a:t>16</a:t>
            </a:r>
            <a:r>
              <a:rPr lang="zh-CN" altLang="en-US" b="1" u="sng" dirty="0">
                <a:solidFill>
                  <a:srgbClr val="FFFF99"/>
                </a:solidFill>
                <a:ea typeface="黑体" panose="02010609060101010101" pitchFamily="2" charset="-122"/>
              </a:rPr>
              <a:t>种三地址指令</a:t>
            </a:r>
            <a:endParaRPr lang="zh-CN" altLang="en-US" b="1" u="sng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102446" name="Group 46"/>
          <p:cNvGraphicFramePr>
            <a:graphicFrameLocks noGrp="1"/>
          </p:cNvGraphicFramePr>
          <p:nvPr/>
        </p:nvGraphicFramePr>
        <p:xfrm>
          <a:off x="838200" y="1752600"/>
          <a:ext cx="7315200" cy="5842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</a:tblGrid>
              <a:tr h="584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13330" name="Group 58"/>
          <p:cNvGrpSpPr/>
          <p:nvPr/>
        </p:nvGrpSpPr>
        <p:grpSpPr>
          <a:xfrm>
            <a:off x="838200" y="2438400"/>
            <a:ext cx="1828800" cy="685800"/>
            <a:chOff x="960" y="1440"/>
            <a:chExt cx="1488" cy="432"/>
          </a:xfrm>
        </p:grpSpPr>
        <p:sp>
          <p:nvSpPr>
            <p:cNvPr id="13342" name="Line 59"/>
            <p:cNvSpPr/>
            <p:nvPr/>
          </p:nvSpPr>
          <p:spPr>
            <a:xfrm>
              <a:off x="960" y="1440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3" name="Line 60"/>
            <p:cNvSpPr/>
            <p:nvPr/>
          </p:nvSpPr>
          <p:spPr>
            <a:xfrm>
              <a:off x="2448" y="1440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4" name="Line 61"/>
            <p:cNvSpPr/>
            <p:nvPr/>
          </p:nvSpPr>
          <p:spPr>
            <a:xfrm>
              <a:off x="960" y="1632"/>
              <a:ext cx="1488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345" name="Text Box 62"/>
            <p:cNvSpPr txBox="1"/>
            <p:nvPr/>
          </p:nvSpPr>
          <p:spPr>
            <a:xfrm>
              <a:off x="1248" y="1584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固定</a:t>
              </a:r>
              <a:r>
                <a:rPr lang="en-US" altLang="zh-CN" sz="2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331" name="Group 63"/>
          <p:cNvGrpSpPr/>
          <p:nvPr/>
        </p:nvGrpSpPr>
        <p:grpSpPr>
          <a:xfrm>
            <a:off x="4495800" y="2362200"/>
            <a:ext cx="1828800" cy="685800"/>
            <a:chOff x="960" y="1440"/>
            <a:chExt cx="1488" cy="432"/>
          </a:xfrm>
        </p:grpSpPr>
        <p:sp>
          <p:nvSpPr>
            <p:cNvPr id="13338" name="Line 64"/>
            <p:cNvSpPr/>
            <p:nvPr/>
          </p:nvSpPr>
          <p:spPr>
            <a:xfrm>
              <a:off x="960" y="1440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9" name="Line 65"/>
            <p:cNvSpPr/>
            <p:nvPr/>
          </p:nvSpPr>
          <p:spPr>
            <a:xfrm>
              <a:off x="2448" y="1440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0" name="Line 66"/>
            <p:cNvSpPr/>
            <p:nvPr/>
          </p:nvSpPr>
          <p:spPr>
            <a:xfrm>
              <a:off x="960" y="1632"/>
              <a:ext cx="1488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341" name="Text Box 67"/>
            <p:cNvSpPr txBox="1"/>
            <p:nvPr/>
          </p:nvSpPr>
          <p:spPr>
            <a:xfrm>
              <a:off x="1248" y="1584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332" name="Group 68"/>
          <p:cNvGrpSpPr/>
          <p:nvPr/>
        </p:nvGrpSpPr>
        <p:grpSpPr>
          <a:xfrm>
            <a:off x="6324600" y="2438400"/>
            <a:ext cx="1828800" cy="685800"/>
            <a:chOff x="960" y="1440"/>
            <a:chExt cx="1488" cy="432"/>
          </a:xfrm>
        </p:grpSpPr>
        <p:sp>
          <p:nvSpPr>
            <p:cNvPr id="13334" name="Line 69"/>
            <p:cNvSpPr/>
            <p:nvPr/>
          </p:nvSpPr>
          <p:spPr>
            <a:xfrm>
              <a:off x="960" y="1440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5" name="Line 70"/>
            <p:cNvSpPr/>
            <p:nvPr/>
          </p:nvSpPr>
          <p:spPr>
            <a:xfrm>
              <a:off x="2448" y="1440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6" name="Line 71"/>
            <p:cNvSpPr/>
            <p:nvPr/>
          </p:nvSpPr>
          <p:spPr>
            <a:xfrm>
              <a:off x="960" y="1632"/>
              <a:ext cx="1488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337" name="Text Box 72"/>
            <p:cNvSpPr txBox="1"/>
            <p:nvPr/>
          </p:nvSpPr>
          <p:spPr>
            <a:xfrm>
              <a:off x="1248" y="1584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333" name="Text Box 74"/>
          <p:cNvSpPr txBox="1"/>
          <p:nvPr/>
        </p:nvSpPr>
        <p:spPr>
          <a:xfrm>
            <a:off x="250825" y="260350"/>
            <a:ext cx="83883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3 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操作码结构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382909-97AC-4DF6-BF0B-C99857E4E88D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339" name="Text Box 18"/>
          <p:cNvSpPr txBox="1"/>
          <p:nvPr/>
        </p:nvSpPr>
        <p:spPr>
          <a:xfrm>
            <a:off x="304800" y="1066800"/>
            <a:ext cx="883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2.  </a:t>
            </a:r>
            <a:r>
              <a:rPr lang="zh-CN" altLang="en-US" dirty="0">
                <a:latin typeface="Times New Roman" panose="02020603050405020304" pitchFamily="18" charset="0"/>
              </a:rPr>
              <a:t>若用可变</a:t>
            </a:r>
            <a:r>
              <a:rPr lang="en-US" altLang="zh-CN" dirty="0">
                <a:latin typeface="Times New Roman" panose="02020603050405020304" pitchFamily="18" charset="0"/>
              </a:rPr>
              <a:t>OP</a:t>
            </a:r>
            <a:r>
              <a:rPr lang="zh-CN" altLang="en-US" dirty="0">
                <a:latin typeface="Times New Roman" panose="02020603050405020304" pitchFamily="18" charset="0"/>
              </a:rPr>
              <a:t>，（操作码扩展技术）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3443" name="Group 19"/>
          <p:cNvGraphicFramePr>
            <a:graphicFrameLocks noGrp="1"/>
          </p:cNvGraphicFramePr>
          <p:nvPr/>
        </p:nvGraphicFramePr>
        <p:xfrm>
          <a:off x="228600" y="1905000"/>
          <a:ext cx="4114800" cy="584200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</a:tblGrid>
              <a:tr h="584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490" name="Group 66"/>
          <p:cNvGraphicFramePr>
            <a:graphicFrameLocks noGrp="1"/>
          </p:cNvGraphicFramePr>
          <p:nvPr/>
        </p:nvGraphicFramePr>
        <p:xfrm>
          <a:off x="228600" y="2971800"/>
          <a:ext cx="4114800" cy="533400"/>
        </p:xfrm>
        <a:graphic>
          <a:graphicData uri="http://schemas.openxmlformats.org/drawingml/2006/table">
            <a:tbl>
              <a:tblPr/>
              <a:tblGrid>
                <a:gridCol w="2057400"/>
                <a:gridCol w="1066800"/>
                <a:gridCol w="990600"/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491" name="Group 67"/>
          <p:cNvGraphicFramePr>
            <a:graphicFrameLocks noGrp="1"/>
          </p:cNvGraphicFramePr>
          <p:nvPr/>
        </p:nvGraphicFramePr>
        <p:xfrm>
          <a:off x="228600" y="4038600"/>
          <a:ext cx="4114800" cy="517525"/>
        </p:xfrm>
        <a:graphic>
          <a:graphicData uri="http://schemas.openxmlformats.org/drawingml/2006/table">
            <a:tbl>
              <a:tblPr/>
              <a:tblGrid>
                <a:gridCol w="3182938"/>
                <a:gridCol w="931862"/>
              </a:tblGrid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4372" name="Text Box 64"/>
          <p:cNvSpPr txBox="1"/>
          <p:nvPr/>
        </p:nvSpPr>
        <p:spPr>
          <a:xfrm>
            <a:off x="228600" y="5181600"/>
            <a:ext cx="4114800" cy="528638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73" name="Text Box 68"/>
          <p:cNvSpPr txBox="1"/>
          <p:nvPr/>
        </p:nvSpPr>
        <p:spPr>
          <a:xfrm>
            <a:off x="4648200" y="1676400"/>
            <a:ext cx="4267200" cy="4291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0000  A1  A2  A3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AutoNum type="arabicPlain" startAt="1110"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  A1  A2  A3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1111  0000  A1 A2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1111  1110  A1 A2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1111  1111  0000  A1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1111  1111  1110 A1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1111  1111  1111  0000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1111  1111  1111  1111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4374" name="Freeform 69"/>
          <p:cNvSpPr/>
          <p:nvPr/>
        </p:nvSpPr>
        <p:spPr>
          <a:xfrm>
            <a:off x="5181600" y="1981200"/>
            <a:ext cx="203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00" y="152400"/>
              </a:cxn>
            </a:cxnLst>
            <a:pathLst>
              <a:path w="128" h="96">
                <a:moveTo>
                  <a:pt x="0" y="0"/>
                </a:moveTo>
                <a:cubicBezTo>
                  <a:pt x="64" y="48"/>
                  <a:pt x="128" y="96"/>
                  <a:pt x="96" y="96"/>
                </a:cubicBezTo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75" name="AutoShape 70"/>
          <p:cNvSpPr/>
          <p:nvPr/>
        </p:nvSpPr>
        <p:spPr>
          <a:xfrm>
            <a:off x="7543800" y="1752600"/>
            <a:ext cx="838200" cy="3886200"/>
          </a:xfrm>
          <a:prstGeom prst="rightBrace">
            <a:avLst>
              <a:gd name="adj1" fmla="val 38636"/>
              <a:gd name="adj2" fmla="val 50000"/>
            </a:avLst>
          </a:prstGeom>
          <a:noFill/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376" name="Text Box 72"/>
          <p:cNvSpPr txBox="1"/>
          <p:nvPr/>
        </p:nvSpPr>
        <p:spPr>
          <a:xfrm>
            <a:off x="8153400" y="1981200"/>
            <a:ext cx="990600" cy="2528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共</a:t>
            </a:r>
            <a:r>
              <a:rPr lang="en-US" altLang="zh-CN" dirty="0">
                <a:latin typeface="Times New Roman" panose="02020603050405020304" pitchFamily="18" charset="0"/>
              </a:rPr>
              <a:t>61</a:t>
            </a:r>
            <a:r>
              <a:rPr lang="zh-CN" altLang="en-US" dirty="0">
                <a:latin typeface="Times New Roman" panose="02020603050405020304" pitchFamily="18" charset="0"/>
              </a:rPr>
              <a:t>条指令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4377" name="Group 73"/>
          <p:cNvGrpSpPr/>
          <p:nvPr/>
        </p:nvGrpSpPr>
        <p:grpSpPr>
          <a:xfrm>
            <a:off x="228600" y="2438400"/>
            <a:ext cx="990600" cy="609600"/>
            <a:chOff x="960" y="1440"/>
            <a:chExt cx="1488" cy="576"/>
          </a:xfrm>
        </p:grpSpPr>
        <p:sp>
          <p:nvSpPr>
            <p:cNvPr id="14385" name="Line 74"/>
            <p:cNvSpPr/>
            <p:nvPr/>
          </p:nvSpPr>
          <p:spPr>
            <a:xfrm>
              <a:off x="960" y="1440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6" name="Line 75"/>
            <p:cNvSpPr/>
            <p:nvPr/>
          </p:nvSpPr>
          <p:spPr>
            <a:xfrm>
              <a:off x="2448" y="1440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7" name="Line 76"/>
            <p:cNvSpPr/>
            <p:nvPr/>
          </p:nvSpPr>
          <p:spPr>
            <a:xfrm>
              <a:off x="960" y="1632"/>
              <a:ext cx="1488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388" name="Text Box 77"/>
            <p:cNvSpPr txBox="1"/>
            <p:nvPr/>
          </p:nvSpPr>
          <p:spPr>
            <a:xfrm>
              <a:off x="1249" y="1584"/>
              <a:ext cx="958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78" name="Group 78"/>
          <p:cNvGrpSpPr/>
          <p:nvPr/>
        </p:nvGrpSpPr>
        <p:grpSpPr>
          <a:xfrm>
            <a:off x="2286000" y="2438400"/>
            <a:ext cx="990600" cy="609600"/>
            <a:chOff x="960" y="1440"/>
            <a:chExt cx="1488" cy="576"/>
          </a:xfrm>
        </p:grpSpPr>
        <p:sp>
          <p:nvSpPr>
            <p:cNvPr id="14381" name="Line 79"/>
            <p:cNvSpPr/>
            <p:nvPr/>
          </p:nvSpPr>
          <p:spPr>
            <a:xfrm>
              <a:off x="960" y="1440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2" name="Line 80"/>
            <p:cNvSpPr/>
            <p:nvPr/>
          </p:nvSpPr>
          <p:spPr>
            <a:xfrm>
              <a:off x="2448" y="1440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3" name="Line 81"/>
            <p:cNvSpPr/>
            <p:nvPr/>
          </p:nvSpPr>
          <p:spPr>
            <a:xfrm>
              <a:off x="960" y="1632"/>
              <a:ext cx="1488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384" name="Text Box 82"/>
            <p:cNvSpPr txBox="1"/>
            <p:nvPr/>
          </p:nvSpPr>
          <p:spPr>
            <a:xfrm>
              <a:off x="1249" y="1584"/>
              <a:ext cx="958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14379" name="Picture 83" descr="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172200"/>
            <a:ext cx="838200" cy="325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80" name="Text Box 85"/>
          <p:cNvSpPr txBox="1"/>
          <p:nvPr/>
        </p:nvSpPr>
        <p:spPr>
          <a:xfrm>
            <a:off x="250825" y="260350"/>
            <a:ext cx="83883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3 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操作码结构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27B537-8110-4F8B-B002-DD4C4AE1599A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363" name="矩形 2"/>
          <p:cNvSpPr/>
          <p:nvPr/>
        </p:nvSpPr>
        <p:spPr>
          <a:xfrm>
            <a:off x="179388" y="1268413"/>
            <a:ext cx="8964612" cy="4186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题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1]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66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某指令系统指令总长</a:t>
            </a:r>
            <a:r>
              <a:rPr lang="en-US" altLang="zh-CN" sz="2800" dirty="0">
                <a:solidFill>
                  <a:srgbClr val="66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zh-CN" altLang="en-US" sz="2800" dirty="0">
                <a:solidFill>
                  <a:srgbClr val="66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位，每个操作数的地址码长</a:t>
            </a:r>
            <a:r>
              <a:rPr lang="en-US" altLang="zh-CN" sz="2800" dirty="0">
                <a:solidFill>
                  <a:srgbClr val="66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800" dirty="0">
                <a:solidFill>
                  <a:srgbClr val="66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位，试提出一种分配方案，使指令系统有</a:t>
            </a:r>
            <a:r>
              <a:rPr lang="en-US" altLang="zh-CN" sz="2800" dirty="0">
                <a:solidFill>
                  <a:srgbClr val="66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66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条三地址指令，</a:t>
            </a:r>
            <a:r>
              <a:rPr lang="en-US" altLang="zh-CN" sz="2800" dirty="0">
                <a:solidFill>
                  <a:srgbClr val="66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2800" dirty="0">
                <a:solidFill>
                  <a:srgbClr val="66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条二地址指令，</a:t>
            </a:r>
            <a:r>
              <a:rPr lang="en-US" altLang="zh-CN" sz="2800" dirty="0">
                <a:solidFill>
                  <a:srgbClr val="66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</a:t>
            </a:r>
            <a:r>
              <a:rPr lang="zh-CN" altLang="en-US" sz="2800" dirty="0">
                <a:solidFill>
                  <a:srgbClr val="66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条单地址指令。</a:t>
            </a:r>
            <a:endParaRPr lang="zh-CN" altLang="en-US" sz="2800" dirty="0">
              <a:solidFill>
                <a:srgbClr val="66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题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2]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66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某计算机指令字长</a:t>
            </a:r>
            <a:r>
              <a:rPr lang="en-US" altLang="zh-CN" sz="2800" dirty="0">
                <a:solidFill>
                  <a:srgbClr val="66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sz="2800" dirty="0">
                <a:solidFill>
                  <a:srgbClr val="66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位，用</a:t>
            </a:r>
            <a:r>
              <a:rPr lang="en-US" altLang="zh-CN" sz="2800" dirty="0">
                <a:solidFill>
                  <a:srgbClr val="66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800" dirty="0">
                <a:solidFill>
                  <a:srgbClr val="66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位的字段指定操作数地址，若要求有</a:t>
            </a:r>
            <a:r>
              <a:rPr lang="en-US" altLang="zh-CN" sz="2800" dirty="0">
                <a:solidFill>
                  <a:srgbClr val="66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sz="2800" dirty="0">
                <a:solidFill>
                  <a:srgbClr val="66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条双操作数指令，</a:t>
            </a:r>
            <a:r>
              <a:rPr lang="en-US" altLang="zh-CN" sz="2800" dirty="0">
                <a:solidFill>
                  <a:srgbClr val="66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</a:t>
            </a:r>
            <a:r>
              <a:rPr lang="zh-CN" altLang="en-US" sz="2800" dirty="0">
                <a:solidFill>
                  <a:srgbClr val="66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条无操作数指令，那么这台计算机所能表示的单操作数指令的最大数量是多少？</a:t>
            </a:r>
            <a:endParaRPr lang="zh-CN" altLang="en-US" sz="2800" dirty="0">
              <a:solidFill>
                <a:srgbClr val="66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364" name="Text Box 85"/>
          <p:cNvSpPr txBox="1"/>
          <p:nvPr/>
        </p:nvSpPr>
        <p:spPr>
          <a:xfrm>
            <a:off x="250825" y="260350"/>
            <a:ext cx="83883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latin typeface="Google Sans" pitchFamily="34" charset="0"/>
              </a:rPr>
              <a:t>补充作业：</a:t>
            </a:r>
            <a:r>
              <a:rPr lang="en-US" altLang="zh-CN" dirty="0">
                <a:latin typeface="Google Sans" pitchFamily="34" charset="0"/>
              </a:rPr>
              <a:t>   </a:t>
            </a:r>
            <a:r>
              <a:rPr lang="zh-CN" altLang="en-US" dirty="0">
                <a:latin typeface="Google Sans" pitchFamily="34" charset="0"/>
              </a:rPr>
              <a:t>操作码扩展技术</a:t>
            </a:r>
            <a:endParaRPr lang="zh-CN" altLang="en-US" dirty="0">
              <a:latin typeface="Google Sans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D126C7-1EC4-46E8-8669-6544A11E7272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95237" name="Group 5"/>
          <p:cNvGraphicFramePr>
            <a:graphicFrameLocks noGrp="1"/>
          </p:cNvGraphicFramePr>
          <p:nvPr/>
        </p:nvGraphicFramePr>
        <p:xfrm>
          <a:off x="1219200" y="2057400"/>
          <a:ext cx="6096000" cy="6096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609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幼圆" pitchFamily="49" charset="-122"/>
                        </a:rPr>
                        <a:t>操作码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幼圆" pitchFamily="49" charset="-122"/>
                        </a:rPr>
                        <a:t>OP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地址码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OA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95" name="Text Box 16"/>
          <p:cNvSpPr txBox="1"/>
          <p:nvPr/>
        </p:nvSpPr>
        <p:spPr>
          <a:xfrm>
            <a:off x="685800" y="990600"/>
            <a:ext cx="8458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指令的长度		</a:t>
            </a:r>
            <a:r>
              <a:rPr lang="zh-CN" altLang="en-US" dirty="0">
                <a:solidFill>
                  <a:srgbClr val="FFCC99"/>
                </a:solidFill>
                <a:latin typeface="Times New Roman" panose="02020603050405020304" pitchFamily="18" charset="0"/>
              </a:rPr>
              <a:t>通常为字节的整数倍</a:t>
            </a:r>
            <a:endParaRPr lang="zh-CN" altLang="en-US" dirty="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6" name="AutoShape 17"/>
          <p:cNvSpPr/>
          <p:nvPr/>
        </p:nvSpPr>
        <p:spPr>
          <a:xfrm rot="-5400000">
            <a:off x="3962400" y="-685800"/>
            <a:ext cx="457200" cy="4876800"/>
          </a:xfrm>
          <a:prstGeom prst="rightBrace">
            <a:avLst>
              <a:gd name="adj1" fmla="val 88888"/>
              <a:gd name="adj2" fmla="val 50000"/>
            </a:avLst>
          </a:prstGeom>
          <a:noFill/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397" name="Text Box 18"/>
          <p:cNvSpPr txBox="1"/>
          <p:nvPr/>
        </p:nvSpPr>
        <p:spPr>
          <a:xfrm>
            <a:off x="304800" y="4724400"/>
            <a:ext cx="9144000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变长指令字结构：</a:t>
            </a:r>
            <a:endParaRPr lang="zh-CN" altLang="en-US" dirty="0">
              <a:solidFill>
                <a:srgbClr val="66FF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一台机器中，各种指令长度随功能而异。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zh-CN" altLang="en-US" b="1" i="1" dirty="0">
                <a:solidFill>
                  <a:srgbClr val="FFCC99"/>
                </a:solidFill>
                <a:latin typeface="Times New Roman" panose="02020603050405020304" pitchFamily="18" charset="0"/>
              </a:rPr>
              <a:t>优点：</a:t>
            </a:r>
            <a:r>
              <a:rPr lang="zh-CN" altLang="en-US" dirty="0">
                <a:latin typeface="Times New Roman" panose="02020603050405020304" pitchFamily="18" charset="0"/>
              </a:rPr>
              <a:t>灵活		  </a:t>
            </a:r>
            <a:r>
              <a:rPr lang="zh-CN" altLang="en-US" b="1" i="1" dirty="0">
                <a:solidFill>
                  <a:srgbClr val="FFCC99"/>
                </a:solidFill>
                <a:latin typeface="Times New Roman" panose="02020603050405020304" pitchFamily="18" charset="0"/>
              </a:rPr>
              <a:t>缺点：</a:t>
            </a:r>
            <a:r>
              <a:rPr lang="zh-CN" altLang="en-US" dirty="0">
                <a:latin typeface="Times New Roman" panose="02020603050405020304" pitchFamily="18" charset="0"/>
              </a:rPr>
              <a:t>控制复杂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398" name="Text Box 19"/>
          <p:cNvSpPr txBox="1"/>
          <p:nvPr/>
        </p:nvSpPr>
        <p:spPr>
          <a:xfrm>
            <a:off x="304800" y="2743200"/>
            <a:ext cx="4495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定长指令字结构：</a:t>
            </a:r>
            <a:endParaRPr lang="zh-CN" altLang="en-US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9" name="Text Box 20"/>
          <p:cNvSpPr txBox="1"/>
          <p:nvPr/>
        </p:nvSpPr>
        <p:spPr>
          <a:xfrm>
            <a:off x="609600" y="3352800"/>
            <a:ext cx="792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一台机器中，所有指令的长度是相等的。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00" name="Text Box 21"/>
          <p:cNvSpPr txBox="1"/>
          <p:nvPr/>
        </p:nvSpPr>
        <p:spPr>
          <a:xfrm>
            <a:off x="4267200" y="2819400"/>
            <a:ext cx="4876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例如：</a:t>
            </a:r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NOVA</a:t>
            </a: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机，</a:t>
            </a:r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RISC</a:t>
            </a:r>
            <a:endParaRPr lang="en-US" altLang="zh-CN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1" name="Text Box 22"/>
          <p:cNvSpPr txBox="1"/>
          <p:nvPr/>
        </p:nvSpPr>
        <p:spPr>
          <a:xfrm>
            <a:off x="533400" y="3962400"/>
            <a:ext cx="784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i="1" dirty="0">
                <a:solidFill>
                  <a:srgbClr val="FFCC99"/>
                </a:solidFill>
                <a:latin typeface="Times New Roman" panose="02020603050405020304" pitchFamily="18" charset="0"/>
              </a:rPr>
              <a:t>优点：</a:t>
            </a:r>
            <a:r>
              <a:rPr lang="zh-CN" altLang="en-US" dirty="0">
                <a:latin typeface="Times New Roman" panose="02020603050405020304" pitchFamily="18" charset="0"/>
              </a:rPr>
              <a:t>控制简单	</a:t>
            </a:r>
            <a:r>
              <a:rPr lang="zh-CN" altLang="en-US" b="1" i="1" dirty="0">
                <a:solidFill>
                  <a:srgbClr val="FFCC99"/>
                </a:solidFill>
                <a:latin typeface="Times New Roman" panose="02020603050405020304" pitchFamily="18" charset="0"/>
              </a:rPr>
              <a:t>缺点：</a:t>
            </a:r>
            <a:r>
              <a:rPr lang="zh-CN" altLang="en-US" dirty="0">
                <a:latin typeface="Times New Roman" panose="02020603050405020304" pitchFamily="18" charset="0"/>
              </a:rPr>
              <a:t>不够灵活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02" name="Text Box 23"/>
          <p:cNvSpPr txBox="1"/>
          <p:nvPr/>
        </p:nvSpPr>
        <p:spPr>
          <a:xfrm>
            <a:off x="250825" y="260350"/>
            <a:ext cx="83883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4 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指令长度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 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P52</a:t>
            </a:r>
            <a:endParaRPr lang="en-US" altLang="zh-CN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6CAF60-5416-4874-90AC-62AC9D29182F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11" name="Text Box 3"/>
          <p:cNvSpPr txBox="1"/>
          <p:nvPr/>
        </p:nvSpPr>
        <p:spPr>
          <a:xfrm>
            <a:off x="304800" y="1066800"/>
            <a:ext cx="8839200" cy="4238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</a:rPr>
              <a:t>字长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行楷" pitchFamily="2" charset="-122"/>
              </a:rPr>
              <a:t>           决定精度</a:t>
            </a:r>
            <a:endParaRPr lang="zh-CN" altLang="en-US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</a:rPr>
              <a:t>地址码长度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行楷" pitchFamily="2" charset="-122"/>
              </a:rPr>
              <a:t>              决定寻址能力</a:t>
            </a:r>
            <a:endParaRPr lang="zh-CN" altLang="en-US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zh-CN" altLang="en-US" dirty="0">
                <a:latin typeface="Times New Roman" panose="02020603050405020304" pitchFamily="18" charset="0"/>
              </a:rPr>
              <a:t>指令的长度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行楷" pitchFamily="2" charset="-122"/>
              </a:rPr>
              <a:t>            与字长没有直接关系</a:t>
            </a:r>
            <a:endParaRPr lang="zh-CN" altLang="en-US" dirty="0">
              <a:latin typeface="Times New Roman" panose="02020603050405020304" pitchFamily="18" charset="0"/>
              <a:ea typeface="华文行楷" pitchFamily="2" charset="-122"/>
            </a:endParaRPr>
          </a:p>
        </p:txBody>
      </p:sp>
      <p:sp>
        <p:nvSpPr>
          <p:cNvPr id="17412" name="Freeform 38"/>
          <p:cNvSpPr/>
          <p:nvPr/>
        </p:nvSpPr>
        <p:spPr>
          <a:xfrm>
            <a:off x="5181600" y="1981200"/>
            <a:ext cx="203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00" y="152400"/>
              </a:cxn>
            </a:cxnLst>
            <a:pathLst>
              <a:path w="128" h="96">
                <a:moveTo>
                  <a:pt x="0" y="0"/>
                </a:moveTo>
                <a:cubicBezTo>
                  <a:pt x="64" y="48"/>
                  <a:pt x="128" y="96"/>
                  <a:pt x="96" y="96"/>
                </a:cubicBezTo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3" name="Text Box 40"/>
          <p:cNvSpPr txBox="1"/>
          <p:nvPr/>
        </p:nvSpPr>
        <p:spPr>
          <a:xfrm>
            <a:off x="8153400" y="1981200"/>
            <a:ext cx="990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endParaRPr lang="zh-CN" altLang="zh-CN" dirty="0">
              <a:latin typeface="Times New Roman" panose="02020603050405020304" pitchFamily="18" charset="0"/>
            </a:endParaRPr>
          </a:p>
        </p:txBody>
      </p:sp>
      <p:pic>
        <p:nvPicPr>
          <p:cNvPr id="17414" name="Picture 51" descr="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172200"/>
            <a:ext cx="838200" cy="325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5" name="Rectangle 82"/>
          <p:cNvSpPr/>
          <p:nvPr/>
        </p:nvSpPr>
        <p:spPr>
          <a:xfrm>
            <a:off x="992188" y="260350"/>
            <a:ext cx="76835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指令长度与字长的关系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641CD2-6046-470B-B596-21AD4A79DDD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35" name="Text Box 2"/>
          <p:cNvSpPr txBox="1"/>
          <p:nvPr/>
        </p:nvSpPr>
        <p:spPr>
          <a:xfrm>
            <a:off x="1447800" y="228600"/>
            <a:ext cx="61483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2.3.2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常用寻址方式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P52</a:t>
            </a:r>
            <a:endParaRPr lang="en-US" altLang="zh-CN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18436" name="Freeform 38"/>
          <p:cNvSpPr/>
          <p:nvPr/>
        </p:nvSpPr>
        <p:spPr>
          <a:xfrm>
            <a:off x="5181600" y="1981200"/>
            <a:ext cx="203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00" y="152400"/>
              </a:cxn>
            </a:cxnLst>
            <a:pathLst>
              <a:path w="128" h="96">
                <a:moveTo>
                  <a:pt x="0" y="0"/>
                </a:moveTo>
                <a:cubicBezTo>
                  <a:pt x="64" y="48"/>
                  <a:pt x="128" y="96"/>
                  <a:pt x="96" y="96"/>
                </a:cubicBezTo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7" name="Text Box 51"/>
          <p:cNvSpPr txBox="1"/>
          <p:nvPr/>
        </p:nvSpPr>
        <p:spPr>
          <a:xfrm>
            <a:off x="0" y="1066800"/>
            <a:ext cx="9144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</a:rPr>
              <a:t>寻址：</a:t>
            </a:r>
            <a:r>
              <a:rPr lang="zh-CN" altLang="en-US" dirty="0">
                <a:latin typeface="Times New Roman" panose="02020603050405020304" pitchFamily="18" charset="0"/>
              </a:rPr>
              <a:t>寻找操作数所在的地址→得到实际操作数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38" name="Text Box 52"/>
          <p:cNvSpPr txBox="1"/>
          <p:nvPr/>
        </p:nvSpPr>
        <p:spPr>
          <a:xfrm>
            <a:off x="533400" y="1905000"/>
            <a:ext cx="8610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寻址包括：    编址方式＋寻址方式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39" name="Text Box 53"/>
          <p:cNvSpPr txBox="1"/>
          <p:nvPr/>
        </p:nvSpPr>
        <p:spPr>
          <a:xfrm>
            <a:off x="228600" y="2590800"/>
            <a:ext cx="5486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I  </a:t>
            </a:r>
            <a:r>
              <a:rPr lang="zh-CN" altLang="en-US" dirty="0">
                <a:latin typeface="Times New Roman" panose="02020603050405020304" pitchFamily="18" charset="0"/>
              </a:rPr>
              <a:t>编址方式：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4571" name="Group 123"/>
          <p:cNvGraphicFramePr>
            <a:graphicFrameLocks noGrp="1"/>
          </p:cNvGraphicFramePr>
          <p:nvPr/>
        </p:nvGraphicFramePr>
        <p:xfrm>
          <a:off x="2895600" y="3505200"/>
          <a:ext cx="1447800" cy="259080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54" name="Text Box 113"/>
          <p:cNvSpPr txBox="1"/>
          <p:nvPr/>
        </p:nvSpPr>
        <p:spPr>
          <a:xfrm>
            <a:off x="381000" y="3200400"/>
            <a:ext cx="2286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存储器：</a:t>
            </a:r>
            <a:endParaRPr lang="zh-CN" altLang="en-US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5" name="Line 114"/>
          <p:cNvSpPr/>
          <p:nvPr/>
        </p:nvSpPr>
        <p:spPr>
          <a:xfrm flipH="1">
            <a:off x="4343400" y="3200400"/>
            <a:ext cx="1524000" cy="533400"/>
          </a:xfrm>
          <a:prstGeom prst="line">
            <a:avLst/>
          </a:prstGeom>
          <a:ln w="2857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56" name="Text Box 115"/>
          <p:cNvSpPr txBox="1"/>
          <p:nvPr/>
        </p:nvSpPr>
        <p:spPr>
          <a:xfrm>
            <a:off x="5791200" y="2971800"/>
            <a:ext cx="3048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一个存储单元</a:t>
            </a:r>
            <a:endParaRPr lang="zh-CN" altLang="en-US" b="1" dirty="0">
              <a:solidFill>
                <a:srgbClr val="FFCC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57" name="Line 117"/>
          <p:cNvSpPr/>
          <p:nvPr/>
        </p:nvSpPr>
        <p:spPr>
          <a:xfrm>
            <a:off x="1828800" y="5257800"/>
            <a:ext cx="914400" cy="0"/>
          </a:xfrm>
          <a:prstGeom prst="line">
            <a:avLst/>
          </a:prstGeom>
          <a:ln w="2857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58" name="Text Box 118"/>
          <p:cNvSpPr txBox="1"/>
          <p:nvPr/>
        </p:nvSpPr>
        <p:spPr>
          <a:xfrm>
            <a:off x="304800" y="4572000"/>
            <a:ext cx="2743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存储单元地址</a:t>
            </a:r>
            <a:b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000A</a:t>
            </a:r>
            <a:endParaRPr lang="en-US" altLang="zh-CN" b="1" dirty="0">
              <a:solidFill>
                <a:srgbClr val="FFCC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59" name="Line 120"/>
          <p:cNvSpPr/>
          <p:nvPr/>
        </p:nvSpPr>
        <p:spPr>
          <a:xfrm flipV="1">
            <a:off x="3810000" y="5029200"/>
            <a:ext cx="1524000" cy="304800"/>
          </a:xfrm>
          <a:prstGeom prst="line">
            <a:avLst/>
          </a:prstGeom>
          <a:ln w="28575" cap="flat" cmpd="sng">
            <a:solidFill>
              <a:srgbClr val="FFCC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60" name="Text Box 121"/>
          <p:cNvSpPr txBox="1"/>
          <p:nvPr/>
        </p:nvSpPr>
        <p:spPr>
          <a:xfrm>
            <a:off x="5410200" y="4724400"/>
            <a:ext cx="2895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存储单元内容</a:t>
            </a:r>
            <a:endParaRPr lang="zh-CN" altLang="en-US" b="1" dirty="0">
              <a:solidFill>
                <a:srgbClr val="FFCC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61" name="Text Box 122"/>
          <p:cNvSpPr txBox="1"/>
          <p:nvPr/>
        </p:nvSpPr>
        <p:spPr>
          <a:xfrm>
            <a:off x="228600" y="6019800"/>
            <a:ext cx="8229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1.  </a:t>
            </a:r>
            <a:r>
              <a:rPr lang="zh-CN" altLang="en-US" dirty="0">
                <a:latin typeface="Times New Roman" panose="02020603050405020304" pitchFamily="18" charset="0"/>
              </a:rPr>
              <a:t>编址单位：字编址、字节编址、位编址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7148B0-4E69-4A36-B892-4C5BE6C12DA2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9459" name="Freeform 3"/>
          <p:cNvSpPr/>
          <p:nvPr/>
        </p:nvSpPr>
        <p:spPr>
          <a:xfrm>
            <a:off x="5181600" y="1981200"/>
            <a:ext cx="203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00" y="152400"/>
              </a:cxn>
            </a:cxnLst>
            <a:pathLst>
              <a:path w="128" h="96">
                <a:moveTo>
                  <a:pt x="0" y="0"/>
                </a:moveTo>
                <a:cubicBezTo>
                  <a:pt x="64" y="48"/>
                  <a:pt x="128" y="96"/>
                  <a:pt x="96" y="96"/>
                </a:cubicBezTo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60" name="Text Box 28"/>
          <p:cNvSpPr txBox="1"/>
          <p:nvPr/>
        </p:nvSpPr>
        <p:spPr>
          <a:xfrm>
            <a:off x="304800" y="1066800"/>
            <a:ext cx="8229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1.  </a:t>
            </a:r>
            <a:r>
              <a:rPr lang="zh-CN" altLang="en-US" b="1" dirty="0">
                <a:latin typeface="Times New Roman" panose="02020603050405020304" pitchFamily="18" charset="0"/>
              </a:rPr>
              <a:t>编址单位：字编址、字节编址、位编址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9461" name="Text Box 29"/>
          <p:cNvSpPr txBox="1"/>
          <p:nvPr/>
        </p:nvSpPr>
        <p:spPr>
          <a:xfrm>
            <a:off x="457200" y="1676400"/>
            <a:ext cx="8686800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>
              <a:spcBef>
                <a:spcPct val="50000"/>
              </a:spcBef>
            </a:pP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字编址：每个存储单元存放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个字长的数据</a:t>
            </a:r>
            <a:endParaRPr lang="zh-CN" altLang="en-US" b="1" dirty="0">
              <a:solidFill>
                <a:srgbClr val="FFCC99"/>
              </a:solidFill>
              <a:ea typeface="黑体" panose="02010609060101010101" pitchFamily="2" charset="-122"/>
            </a:endParaRPr>
          </a:p>
          <a:p>
            <a:pPr marL="285750" lvl="0" indent="-285750">
              <a:spcBef>
                <a:spcPct val="50000"/>
              </a:spcBef>
            </a:pP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字节编址：每个存储单元存放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个字节的数据</a:t>
            </a:r>
            <a:endParaRPr lang="zh-CN" altLang="en-US" b="1" dirty="0">
              <a:solidFill>
                <a:srgbClr val="FFCC99"/>
              </a:solidFill>
              <a:ea typeface="黑体" panose="02010609060101010101" pitchFamily="2" charset="-122"/>
            </a:endParaRPr>
          </a:p>
          <a:p>
            <a:pPr marL="285750" lvl="0" indent="-285750">
              <a:spcBef>
                <a:spcPct val="50000"/>
              </a:spcBef>
            </a:pP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位编址：每个存储单元存放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位数据</a:t>
            </a:r>
            <a:endParaRPr lang="zh-CN" altLang="en-US" b="1" dirty="0">
              <a:solidFill>
                <a:srgbClr val="FFCC99"/>
              </a:solidFill>
              <a:ea typeface="黑体" panose="02010609060101010101" pitchFamily="2" charset="-122"/>
            </a:endParaRPr>
          </a:p>
        </p:txBody>
      </p:sp>
      <p:sp>
        <p:nvSpPr>
          <p:cNvPr id="19462" name="Text Box 30"/>
          <p:cNvSpPr txBox="1"/>
          <p:nvPr/>
        </p:nvSpPr>
        <p:spPr>
          <a:xfrm>
            <a:off x="304800" y="3886200"/>
            <a:ext cx="82296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eriod" startAt="2"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指令中地址码的位数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457200" lvl="0" indent="-45720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与主存容量和编址单位有关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9463" name="Text Box 31"/>
          <p:cNvSpPr txBox="1"/>
          <p:nvPr/>
        </p:nvSpPr>
        <p:spPr>
          <a:xfrm>
            <a:off x="457200" y="5181600"/>
            <a:ext cx="86868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例如：字节编址，地址码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OA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的位数为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N</a:t>
            </a:r>
            <a:b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		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则可访问的主存容量达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baseline="30000" dirty="0">
                <a:solidFill>
                  <a:srgbClr val="FFCC99"/>
                </a:solidFill>
                <a:latin typeface="Times New Roman" panose="02020603050405020304" pitchFamily="18" charset="0"/>
              </a:rPr>
              <a:t>N</a:t>
            </a:r>
            <a:endParaRPr lang="en-US" altLang="zh-CN" b="1" baseline="30000" dirty="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4" name="Text Box 32"/>
          <p:cNvSpPr txBox="1"/>
          <p:nvPr/>
        </p:nvSpPr>
        <p:spPr>
          <a:xfrm>
            <a:off x="1447800" y="228600"/>
            <a:ext cx="61483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2.3.2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常用寻址方式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EAA31D-47A1-4141-8096-D8BF34DC8A23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3" name="Freeform 3"/>
          <p:cNvSpPr/>
          <p:nvPr/>
        </p:nvSpPr>
        <p:spPr>
          <a:xfrm>
            <a:off x="5181600" y="1981200"/>
            <a:ext cx="203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00" y="152400"/>
              </a:cxn>
            </a:cxnLst>
            <a:pathLst>
              <a:path w="128" h="96">
                <a:moveTo>
                  <a:pt x="0" y="0"/>
                </a:moveTo>
                <a:cubicBezTo>
                  <a:pt x="64" y="48"/>
                  <a:pt x="128" y="96"/>
                  <a:pt x="96" y="96"/>
                </a:cubicBezTo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484" name="Text Box 4"/>
          <p:cNvSpPr txBox="1"/>
          <p:nvPr/>
        </p:nvSpPr>
        <p:spPr>
          <a:xfrm>
            <a:off x="304800" y="1066800"/>
            <a:ext cx="8229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II  </a:t>
            </a:r>
            <a:r>
              <a:rPr lang="zh-CN" altLang="en-US" b="1" dirty="0">
                <a:latin typeface="Times New Roman" panose="02020603050405020304" pitchFamily="18" charset="0"/>
              </a:rPr>
              <a:t>基本寻址方式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0485" name="Rectangle 8"/>
          <p:cNvSpPr/>
          <p:nvPr/>
        </p:nvSpPr>
        <p:spPr>
          <a:xfrm>
            <a:off x="0" y="3200400"/>
            <a:ext cx="9144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857250" lvl="0" indent="-85725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寻址方式：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如何根据指令中的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OA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找到实际操作数所在的地址，从而得到实际操作数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0486" name="Text Box 9"/>
          <p:cNvSpPr txBox="1"/>
          <p:nvPr/>
        </p:nvSpPr>
        <p:spPr>
          <a:xfrm>
            <a:off x="228600" y="1828800"/>
            <a:ext cx="8001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受指令字长的限制，指令内的</a:t>
            </a:r>
            <a:r>
              <a:rPr lang="en-US" altLang="zh-CN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OA</a:t>
            </a:r>
            <a:r>
              <a:rPr lang="zh-CN" altLang="en-US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尽可能短</a:t>
            </a:r>
            <a:endParaRPr lang="zh-CN" altLang="en-US" b="1" dirty="0">
              <a:solidFill>
                <a:srgbClr val="FFCC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受存储空间的不断增大，</a:t>
            </a:r>
            <a:r>
              <a:rPr lang="en-US" altLang="zh-CN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OA</a:t>
            </a:r>
            <a:r>
              <a:rPr lang="zh-CN" altLang="en-US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大</a:t>
            </a:r>
            <a:endParaRPr lang="zh-CN" altLang="en-US" b="1" dirty="0">
              <a:solidFill>
                <a:srgbClr val="FFCC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7" name="Text Box 10"/>
          <p:cNvSpPr txBox="1"/>
          <p:nvPr/>
        </p:nvSpPr>
        <p:spPr>
          <a:xfrm>
            <a:off x="8001000" y="22860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CC99"/>
                </a:solidFill>
                <a:latin typeface="Times New Roman" panose="02020603050405020304" pitchFamily="18" charset="0"/>
              </a:rPr>
              <a:t>矛盾</a:t>
            </a:r>
            <a:endParaRPr lang="zh-CN" altLang="en-US" dirty="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8" name="AutoShape 11"/>
          <p:cNvSpPr/>
          <p:nvPr/>
        </p:nvSpPr>
        <p:spPr>
          <a:xfrm>
            <a:off x="7696200" y="2057400"/>
            <a:ext cx="381000" cy="914400"/>
          </a:xfrm>
          <a:prstGeom prst="rightBrace">
            <a:avLst>
              <a:gd name="adj1" fmla="val 20000"/>
              <a:gd name="adj2" fmla="val 50000"/>
            </a:avLst>
          </a:prstGeom>
          <a:noFill/>
          <a:ln w="9525" cap="flat" cmpd="sng">
            <a:solidFill>
              <a:srgbClr val="FFCC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9" name="Text Box 12"/>
          <p:cNvSpPr txBox="1"/>
          <p:nvPr/>
        </p:nvSpPr>
        <p:spPr>
          <a:xfrm>
            <a:off x="381000" y="4343400"/>
            <a:ext cx="8763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有效地址</a:t>
            </a:r>
            <a:r>
              <a:rPr lang="en-US" altLang="zh-CN" b="1" i="1" dirty="0">
                <a:latin typeface="Times New Roman" panose="02020603050405020304" pitchFamily="18" charset="0"/>
              </a:rPr>
              <a:t>EA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实际操作数所在的地址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形式地址</a:t>
            </a:r>
            <a:r>
              <a:rPr lang="en-US" altLang="zh-CN" b="1" dirty="0">
                <a:latin typeface="Times New Roman" panose="02020603050405020304" pitchFamily="18" charset="0"/>
              </a:rPr>
              <a:t>——OA</a:t>
            </a:r>
            <a:r>
              <a:rPr lang="zh-CN" altLang="en-US" b="1" dirty="0">
                <a:latin typeface="Times New Roman" panose="02020603050405020304" pitchFamily="18" charset="0"/>
              </a:rPr>
              <a:t>中给出的地址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0490" name="Rectangle 13"/>
          <p:cNvSpPr/>
          <p:nvPr/>
        </p:nvSpPr>
        <p:spPr>
          <a:xfrm>
            <a:off x="127000" y="5791200"/>
            <a:ext cx="9017000" cy="588963"/>
          </a:xfrm>
          <a:prstGeom prst="rect">
            <a:avLst/>
          </a:prstGeom>
          <a:noFill/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∴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寻址方式</a:t>
            </a:r>
            <a:r>
              <a:rPr lang="zh-CN" altLang="en-US" b="1" dirty="0">
                <a:latin typeface="Times New Roman" panose="02020603050405020304" pitchFamily="18" charset="0"/>
              </a:rPr>
              <a:t>指根据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形式地址</a:t>
            </a:r>
            <a:r>
              <a:rPr lang="zh-CN" altLang="en-US" b="1" dirty="0">
                <a:latin typeface="Times New Roman" panose="02020603050405020304" pitchFamily="18" charset="0"/>
              </a:rPr>
              <a:t>得到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有效地址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的方法</a:t>
            </a:r>
            <a:endParaRPr lang="zh-CN" altLang="en-US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0491" name="Text Box 14"/>
          <p:cNvSpPr txBox="1"/>
          <p:nvPr/>
        </p:nvSpPr>
        <p:spPr>
          <a:xfrm>
            <a:off x="1447800" y="228600"/>
            <a:ext cx="61483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2.3.2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常用寻址方式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6F27A4-B587-4F06-A62D-11B1F7980749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7531" name="Text Box 11"/>
          <p:cNvSpPr txBox="1"/>
          <p:nvPr/>
        </p:nvSpPr>
        <p:spPr>
          <a:xfrm>
            <a:off x="304800" y="1143000"/>
            <a:ext cx="5486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  <a:t>一、立即数寻址 </a:t>
            </a:r>
            <a:endParaRPr lang="zh-CN" altLang="en-US" b="1" dirty="0">
              <a:latin typeface="Times New Roman" panose="02020603050405020304" pitchFamily="18" charset="0"/>
              <a:ea typeface="幼圆" pitchFamily="49" charset="-122"/>
            </a:endParaRPr>
          </a:p>
        </p:txBody>
      </p:sp>
      <p:graphicFrame>
        <p:nvGraphicFramePr>
          <p:cNvPr id="107533" name="Group 13"/>
          <p:cNvGraphicFramePr>
            <a:graphicFrameLocks noGrp="1"/>
          </p:cNvGraphicFramePr>
          <p:nvPr/>
        </p:nvGraphicFramePr>
        <p:xfrm>
          <a:off x="762000" y="2057400"/>
          <a:ext cx="2971800" cy="517525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</a:tblGrid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操作数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07541" name="Text Box 21"/>
          <p:cNvSpPr txBox="1"/>
          <p:nvPr/>
        </p:nvSpPr>
        <p:spPr>
          <a:xfrm>
            <a:off x="4114800" y="1600200"/>
            <a:ext cx="47244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指令的地址码部分直接给出所需的操作数。</a:t>
            </a:r>
            <a:b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∴不必访问存储器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42" name="Text Box 22"/>
          <p:cNvSpPr txBox="1"/>
          <p:nvPr/>
        </p:nvSpPr>
        <p:spPr>
          <a:xfrm>
            <a:off x="533400" y="3352800"/>
            <a:ext cx="8610600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优点：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执行时间短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缺点：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灵活性差，只适用于操作数固定的情况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用途：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提供常数、设置初态等。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18" name="Text Box 23"/>
          <p:cNvSpPr txBox="1"/>
          <p:nvPr/>
        </p:nvSpPr>
        <p:spPr>
          <a:xfrm>
            <a:off x="1447800" y="228600"/>
            <a:ext cx="61483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2.3.2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常用寻址方式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1" grpId="0"/>
      <p:bldP spid="107541" grpId="0"/>
      <p:bldP spid="1075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BE558E-D88B-4A3E-ACFD-B84B46CEA834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8178" name="Text Box 2"/>
          <p:cNvSpPr txBox="1"/>
          <p:nvPr/>
        </p:nvSpPr>
        <p:spPr>
          <a:xfrm>
            <a:off x="304800" y="990600"/>
            <a:ext cx="7086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  <a:t>二、直接寻址 </a:t>
            </a:r>
            <a:endParaRPr lang="zh-CN" altLang="en-US" b="1" dirty="0">
              <a:latin typeface="Times New Roman" panose="02020603050405020304" pitchFamily="18" charset="0"/>
              <a:ea typeface="幼圆" pitchFamily="49" charset="-122"/>
            </a:endParaRPr>
          </a:p>
        </p:txBody>
      </p:sp>
      <p:sp>
        <p:nvSpPr>
          <p:cNvPr id="178179" name="Text Box 3"/>
          <p:cNvSpPr txBox="1"/>
          <p:nvPr/>
        </p:nvSpPr>
        <p:spPr>
          <a:xfrm>
            <a:off x="381000" y="1752600"/>
            <a:ext cx="8088313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OA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  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所需的操作数在存储器中的地址  		 在指令的地址码部分直接给出。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8180" name="Group 4"/>
          <p:cNvGraphicFramePr>
            <a:graphicFrameLocks noGrp="1"/>
          </p:cNvGraphicFramePr>
          <p:nvPr/>
        </p:nvGraphicFramePr>
        <p:xfrm>
          <a:off x="381000" y="2971800"/>
          <a:ext cx="2971800" cy="517525"/>
        </p:xfrm>
        <a:graphic>
          <a:graphicData uri="http://schemas.openxmlformats.org/drawingml/2006/table">
            <a:tbl>
              <a:tblPr/>
              <a:tblGrid>
                <a:gridCol w="1447800"/>
                <a:gridCol w="1524000"/>
              </a:tblGrid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188" name="Group 12"/>
          <p:cNvGraphicFramePr>
            <a:graphicFrameLocks noGrp="1"/>
          </p:cNvGraphicFramePr>
          <p:nvPr/>
        </p:nvGraphicFramePr>
        <p:xfrm>
          <a:off x="4038600" y="3124200"/>
          <a:ext cx="1447800" cy="259080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555" name="Group 26"/>
          <p:cNvGrpSpPr/>
          <p:nvPr/>
        </p:nvGrpSpPr>
        <p:grpSpPr>
          <a:xfrm>
            <a:off x="2514600" y="3505200"/>
            <a:ext cx="1447800" cy="1585913"/>
            <a:chOff x="1584" y="2208"/>
            <a:chExt cx="912" cy="999"/>
          </a:xfrm>
        </p:grpSpPr>
        <p:sp>
          <p:nvSpPr>
            <p:cNvPr id="22559" name="Line 27"/>
            <p:cNvSpPr/>
            <p:nvPr/>
          </p:nvSpPr>
          <p:spPr>
            <a:xfrm>
              <a:off x="1584" y="2208"/>
              <a:ext cx="0" cy="96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0" name="Line 28"/>
            <p:cNvSpPr/>
            <p:nvPr/>
          </p:nvSpPr>
          <p:spPr>
            <a:xfrm>
              <a:off x="1584" y="3168"/>
              <a:ext cx="912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61" name="Text Box 29"/>
            <p:cNvSpPr txBox="1"/>
            <p:nvPr/>
          </p:nvSpPr>
          <p:spPr>
            <a:xfrm>
              <a:off x="1920" y="2880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EA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2556" name="Text Box 30"/>
          <p:cNvSpPr txBox="1"/>
          <p:nvPr/>
        </p:nvSpPr>
        <p:spPr>
          <a:xfrm>
            <a:off x="381000" y="5715000"/>
            <a:ext cx="4495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实际操作数</a:t>
            </a: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(A)</a:t>
            </a:r>
            <a:endParaRPr lang="en-US" altLang="zh-CN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57" name="Text Box 31"/>
          <p:cNvSpPr txBox="1"/>
          <p:nvPr/>
        </p:nvSpPr>
        <p:spPr>
          <a:xfrm>
            <a:off x="5943600" y="3048000"/>
            <a:ext cx="3200400" cy="3017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优点：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速度快</a:t>
            </a:r>
            <a:endParaRPr lang="zh-CN" altLang="en-US" b="1" dirty="0">
              <a:solidFill>
                <a:srgbClr val="FFFF99"/>
              </a:solidFill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缺点：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寻址受地址码长度的限制</a:t>
            </a:r>
            <a:endParaRPr lang="zh-CN" altLang="en-US" b="1" dirty="0">
              <a:solidFill>
                <a:srgbClr val="FFFF99"/>
              </a:solidFill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用途：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访问固定单元</a:t>
            </a:r>
            <a:endParaRPr lang="zh-CN" altLang="en-US" b="1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22558" name="Text Box 32"/>
          <p:cNvSpPr txBox="1"/>
          <p:nvPr/>
        </p:nvSpPr>
        <p:spPr>
          <a:xfrm>
            <a:off x="1447800" y="228600"/>
            <a:ext cx="61483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2.3.2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常用寻址方式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/>
      <p:bldP spid="1781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CF0301-62C3-498D-BC3E-E30A1301063C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3" name="Text Box 2"/>
          <p:cNvSpPr txBox="1"/>
          <p:nvPr/>
        </p:nvSpPr>
        <p:spPr>
          <a:xfrm>
            <a:off x="1524000" y="228600"/>
            <a:ext cx="6781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2.3  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指令信息的表示 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P48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5124" name="Text Box 11"/>
          <p:cNvSpPr txBox="1"/>
          <p:nvPr/>
        </p:nvSpPr>
        <p:spPr>
          <a:xfrm>
            <a:off x="0" y="1371600"/>
            <a:ext cx="1752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600" dirty="0">
                <a:solidFill>
                  <a:srgbClr val="66FFCC"/>
                </a:solidFill>
                <a:latin typeface="Times New Roman" panose="02020603050405020304" pitchFamily="18" charset="0"/>
              </a:rPr>
              <a:t>指令：</a:t>
            </a:r>
            <a:endParaRPr lang="zh-CN" altLang="en-US" sz="3600" dirty="0">
              <a:solidFill>
                <a:srgbClr val="66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5" name="Text Box 12"/>
          <p:cNvSpPr txBox="1"/>
          <p:nvPr/>
        </p:nvSpPr>
        <p:spPr>
          <a:xfrm>
            <a:off x="0" y="3429000"/>
            <a:ext cx="1600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600" dirty="0">
                <a:solidFill>
                  <a:srgbClr val="66FFCC"/>
                </a:solidFill>
                <a:latin typeface="Times New Roman" panose="02020603050405020304" pitchFamily="18" charset="0"/>
              </a:rPr>
              <a:t>程序：</a:t>
            </a:r>
            <a:endParaRPr lang="zh-CN" altLang="en-US" sz="3600" dirty="0">
              <a:solidFill>
                <a:srgbClr val="66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6" name="Text Box 13"/>
          <p:cNvSpPr txBox="1"/>
          <p:nvPr/>
        </p:nvSpPr>
        <p:spPr>
          <a:xfrm>
            <a:off x="0" y="4495800"/>
            <a:ext cx="2590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600" dirty="0">
                <a:solidFill>
                  <a:srgbClr val="66FFCC"/>
                </a:solidFill>
                <a:latin typeface="Times New Roman" panose="02020603050405020304" pitchFamily="18" charset="0"/>
              </a:rPr>
              <a:t>指令系统：</a:t>
            </a:r>
            <a:endParaRPr lang="zh-CN" altLang="en-US" sz="3600" dirty="0">
              <a:solidFill>
                <a:srgbClr val="66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22" name="Text Box 14"/>
          <p:cNvSpPr txBox="1"/>
          <p:nvPr/>
        </p:nvSpPr>
        <p:spPr>
          <a:xfrm>
            <a:off x="1524000" y="1371600"/>
            <a:ext cx="7315200" cy="179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让计算机执行某种操作所发出的命令，每条指令完成一步基本操作。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e.g. +  -  *  / </a:t>
            </a: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等</a:t>
            </a:r>
            <a:endParaRPr lang="zh-CN" altLang="en-US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23" name="Text Box 15"/>
          <p:cNvSpPr txBox="1"/>
          <p:nvPr/>
        </p:nvSpPr>
        <p:spPr>
          <a:xfrm>
            <a:off x="1676400" y="3505200"/>
            <a:ext cx="7162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若干条指令的有序集合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4224" name="Text Box 16"/>
          <p:cNvSpPr txBox="1"/>
          <p:nvPr/>
        </p:nvSpPr>
        <p:spPr>
          <a:xfrm>
            <a:off x="2133600" y="4495800"/>
            <a:ext cx="67818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一台计算机所有的指令集合。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表征计算机的基本功能。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5130" name="Picture 17" descr="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172200"/>
            <a:ext cx="838200" cy="325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2" grpId="0"/>
      <p:bldP spid="94223" grpId="0"/>
      <p:bldP spid="942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7BEB5E-EEFB-4F2B-AEE2-B3578DB1A21D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71" name="Text Box 3"/>
          <p:cNvSpPr txBox="1"/>
          <p:nvPr/>
        </p:nvSpPr>
        <p:spPr>
          <a:xfrm>
            <a:off x="381000" y="990600"/>
            <a:ext cx="7086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  <a:t>三、寄存器寻址 </a:t>
            </a:r>
            <a:endParaRPr lang="zh-CN" altLang="en-US" b="1" dirty="0">
              <a:latin typeface="Times New Roman" panose="02020603050405020304" pitchFamily="18" charset="0"/>
              <a:ea typeface="幼圆" pitchFamily="49" charset="-122"/>
            </a:endParaRPr>
          </a:p>
        </p:txBody>
      </p:sp>
      <p:sp>
        <p:nvSpPr>
          <p:cNvPr id="109572" name="Text Box 4"/>
          <p:cNvSpPr txBox="1"/>
          <p:nvPr/>
        </p:nvSpPr>
        <p:spPr>
          <a:xfrm>
            <a:off x="228600" y="1600200"/>
            <a:ext cx="86868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FF"/>
                </a:solidFill>
                <a:latin typeface="黑体" panose="02010609060101010101" pitchFamily="2" charset="-122"/>
              </a:rPr>
              <a:t>操作数在寄存器中，</a:t>
            </a:r>
            <a:r>
              <a:rPr lang="zh-CN" altLang="zh-CN" b="1" dirty="0">
                <a:solidFill>
                  <a:srgbClr val="66FFFF"/>
                </a:solidFill>
                <a:latin typeface="黑体" panose="02010609060101010101" pitchFamily="2" charset="-122"/>
              </a:rPr>
              <a:t>指令地址码部分</a:t>
            </a:r>
            <a:r>
              <a:rPr lang="zh-CN" altLang="en-US" b="1" dirty="0">
                <a:solidFill>
                  <a:srgbClr val="66FFFF"/>
                </a:solidFill>
                <a:latin typeface="黑体" panose="02010609060101010101" pitchFamily="2" charset="-122"/>
              </a:rPr>
              <a:t>给出寄存器</a:t>
            </a: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2" charset="-122"/>
              </a:rPr>
              <a:t>Register</a:t>
            </a:r>
            <a:r>
              <a:rPr lang="zh-CN" altLang="en-US" b="1" dirty="0">
                <a:solidFill>
                  <a:srgbClr val="66FFFF"/>
                </a:solidFill>
                <a:latin typeface="黑体" panose="02010609060101010101" pitchFamily="2" charset="-122"/>
              </a:rPr>
              <a:t>编号</a:t>
            </a:r>
            <a:r>
              <a:rPr lang="zh-CN" altLang="zh-CN" b="1" dirty="0">
                <a:solidFill>
                  <a:srgbClr val="66FFFF"/>
                </a:solidFill>
                <a:latin typeface="黑体" panose="02010609060101010101" pitchFamily="2" charset="-122"/>
              </a:rPr>
              <a:t>（地址）</a:t>
            </a:r>
            <a:r>
              <a:rPr lang="zh-CN" altLang="en-US" b="1" dirty="0">
                <a:solidFill>
                  <a:srgbClr val="66FFFF"/>
                </a:solidFill>
                <a:latin typeface="黑体" panose="02010609060101010101" pitchFamily="2" charset="-122"/>
              </a:rPr>
              <a:t> 。</a:t>
            </a:r>
            <a:endParaRPr lang="zh-CN" altLang="en-US" b="1" dirty="0">
              <a:solidFill>
                <a:srgbClr val="66FFFF"/>
              </a:solidFill>
              <a:latin typeface="黑体" panose="02010609060101010101" pitchFamily="2" charset="-122"/>
            </a:endParaRPr>
          </a:p>
        </p:txBody>
      </p:sp>
      <p:sp>
        <p:nvSpPr>
          <p:cNvPr id="23557" name="Text Box 5"/>
          <p:cNvSpPr txBox="1"/>
          <p:nvPr/>
        </p:nvSpPr>
        <p:spPr>
          <a:xfrm>
            <a:off x="381000" y="2819400"/>
            <a:ext cx="81534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幼圆" pitchFamily="49" charset="-122"/>
              </a:rPr>
              <a:t>计算机的</a:t>
            </a:r>
            <a:r>
              <a:rPr lang="en-US" altLang="zh-CN" sz="2400" b="1" dirty="0">
                <a:latin typeface="Times New Roman" panose="02020603050405020304" pitchFamily="18" charset="0"/>
                <a:ea typeface="幼圆" pitchFamily="49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幼圆" pitchFamily="49" charset="-122"/>
              </a:rPr>
              <a:t>中</a:t>
            </a:r>
            <a:r>
              <a:rPr lang="zh-CN" altLang="zh-CN" sz="2400" b="1" dirty="0">
                <a:latin typeface="Times New Roman" panose="02020603050405020304" pitchFamily="18" charset="0"/>
                <a:ea typeface="幼圆" pitchFamily="49" charset="-122"/>
              </a:rPr>
              <a:t>一般设置有一定数量的通用寄存器，用于存放操作数、操作数地址或中间结果。寄存器用编号区分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9574" name="Group 6"/>
          <p:cNvGraphicFramePr>
            <a:graphicFrameLocks noGrp="1"/>
          </p:cNvGraphicFramePr>
          <p:nvPr/>
        </p:nvGraphicFramePr>
        <p:xfrm>
          <a:off x="304800" y="3962400"/>
          <a:ext cx="3505200" cy="60960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609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3570" name="Text Box 18"/>
          <p:cNvSpPr txBox="1"/>
          <p:nvPr/>
        </p:nvSpPr>
        <p:spPr>
          <a:xfrm>
            <a:off x="381000" y="5029200"/>
            <a:ext cx="91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R1: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3571" name="Text Box 19"/>
          <p:cNvSpPr txBox="1"/>
          <p:nvPr/>
        </p:nvSpPr>
        <p:spPr>
          <a:xfrm>
            <a:off x="1143000" y="5105400"/>
            <a:ext cx="838200" cy="528638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72" name="Text Box 20"/>
          <p:cNvSpPr txBox="1"/>
          <p:nvPr/>
        </p:nvSpPr>
        <p:spPr>
          <a:xfrm>
            <a:off x="2438400" y="5029200"/>
            <a:ext cx="91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R2: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3573" name="Text Box 21"/>
          <p:cNvSpPr txBox="1"/>
          <p:nvPr/>
        </p:nvSpPr>
        <p:spPr>
          <a:xfrm>
            <a:off x="3200400" y="5105400"/>
            <a:ext cx="838200" cy="528638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74" name="Line 22"/>
          <p:cNvSpPr/>
          <p:nvPr/>
        </p:nvSpPr>
        <p:spPr>
          <a:xfrm flipH="1">
            <a:off x="1600200" y="4572000"/>
            <a:ext cx="457200" cy="53340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5" name="Line 23"/>
          <p:cNvSpPr/>
          <p:nvPr/>
        </p:nvSpPr>
        <p:spPr>
          <a:xfrm>
            <a:off x="3200400" y="4572000"/>
            <a:ext cx="152400" cy="53340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6" name="Text Box 24"/>
          <p:cNvSpPr txBox="1"/>
          <p:nvPr/>
        </p:nvSpPr>
        <p:spPr>
          <a:xfrm>
            <a:off x="228600" y="5867400"/>
            <a:ext cx="4495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实际操作数</a:t>
            </a: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(R</a:t>
            </a:r>
            <a:r>
              <a:rPr lang="en-US" altLang="zh-CN" baseline="-25000" dirty="0">
                <a:solidFill>
                  <a:srgbClr val="66FF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7" name="Text Box 25"/>
          <p:cNvSpPr txBox="1"/>
          <p:nvPr/>
        </p:nvSpPr>
        <p:spPr>
          <a:xfrm>
            <a:off x="4343400" y="3886200"/>
            <a:ext cx="4800600" cy="253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优点：</a:t>
            </a:r>
            <a:endParaRPr lang="zh-CN" altLang="en-US" b="1" dirty="0">
              <a:solidFill>
                <a:srgbClr val="66FF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b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快：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存取比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快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b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短：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数目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&lt;&lt;M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数目</a:t>
            </a:r>
            <a:b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指令中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OA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长度可缩短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78" name="Text Box 26"/>
          <p:cNvSpPr txBox="1"/>
          <p:nvPr/>
        </p:nvSpPr>
        <p:spPr>
          <a:xfrm>
            <a:off x="1447800" y="228600"/>
            <a:ext cx="61483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2.3.2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常用寻址方式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/>
      <p:bldP spid="1095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AF0279-0EDC-4BD1-BE36-BD968DC5AA04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595" name="Text Box 3"/>
          <p:cNvSpPr txBox="1"/>
          <p:nvPr/>
        </p:nvSpPr>
        <p:spPr>
          <a:xfrm>
            <a:off x="381000" y="1066800"/>
            <a:ext cx="7086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  <a:t>四、间接寻址 </a:t>
            </a:r>
            <a:endParaRPr lang="zh-CN" altLang="en-US" b="1" dirty="0">
              <a:latin typeface="Times New Roman" panose="02020603050405020304" pitchFamily="18" charset="0"/>
              <a:ea typeface="幼圆" pitchFamily="49" charset="-122"/>
            </a:endParaRPr>
          </a:p>
        </p:txBody>
      </p:sp>
      <p:sp>
        <p:nvSpPr>
          <p:cNvPr id="110596" name="Text Box 4"/>
          <p:cNvSpPr txBox="1"/>
          <p:nvPr/>
        </p:nvSpPr>
        <p:spPr>
          <a:xfrm>
            <a:off x="457200" y="1828800"/>
            <a:ext cx="853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2" charset="-122"/>
              </a:rPr>
              <a:t>地址码</a:t>
            </a:r>
            <a:r>
              <a:rPr lang="en-US" altLang="zh-CN" b="1" dirty="0">
                <a:latin typeface="黑体" panose="02010609060101010101" pitchFamily="2" charset="-122"/>
              </a:rPr>
              <a:t>OA</a:t>
            </a:r>
            <a:r>
              <a:rPr lang="zh-CN" altLang="en-US" b="1" dirty="0">
                <a:latin typeface="黑体" panose="02010609060101010101" pitchFamily="2" charset="-122"/>
              </a:rPr>
              <a:t>给出的是操作数的所在的地址的地址。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graphicFrame>
        <p:nvGraphicFramePr>
          <p:cNvPr id="110612" name="Group 20"/>
          <p:cNvGraphicFramePr>
            <a:graphicFrameLocks noGrp="1"/>
          </p:cNvGraphicFramePr>
          <p:nvPr/>
        </p:nvGraphicFramePr>
        <p:xfrm>
          <a:off x="304800" y="2819400"/>
          <a:ext cx="2971800" cy="517525"/>
        </p:xfrm>
        <a:graphic>
          <a:graphicData uri="http://schemas.openxmlformats.org/drawingml/2006/table">
            <a:tbl>
              <a:tblPr/>
              <a:tblGrid>
                <a:gridCol w="1447800"/>
                <a:gridCol w="1524000"/>
              </a:tblGrid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Addr1 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638" name="Group 46"/>
          <p:cNvGraphicFramePr>
            <a:graphicFrameLocks noGrp="1"/>
          </p:cNvGraphicFramePr>
          <p:nvPr/>
        </p:nvGraphicFramePr>
        <p:xfrm>
          <a:off x="3962400" y="3352800"/>
          <a:ext cx="1447800" cy="259080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488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03" name="Line 43"/>
          <p:cNvSpPr/>
          <p:nvPr/>
        </p:nvSpPr>
        <p:spPr>
          <a:xfrm>
            <a:off x="2362200" y="3352800"/>
            <a:ext cx="0" cy="68580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604" name="Line 44"/>
          <p:cNvSpPr/>
          <p:nvPr/>
        </p:nvSpPr>
        <p:spPr>
          <a:xfrm>
            <a:off x="2362200" y="4038600"/>
            <a:ext cx="16002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05" name="Text Box 45"/>
          <p:cNvSpPr txBox="1"/>
          <p:nvPr/>
        </p:nvSpPr>
        <p:spPr>
          <a:xfrm>
            <a:off x="2590800" y="35814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Addr1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4606" name="Freeform 47"/>
          <p:cNvSpPr/>
          <p:nvPr/>
        </p:nvSpPr>
        <p:spPr>
          <a:xfrm>
            <a:off x="3098800" y="4191000"/>
            <a:ext cx="863600" cy="914400"/>
          </a:xfrm>
          <a:custGeom>
            <a:avLst/>
            <a:gdLst/>
            <a:ahLst/>
            <a:cxnLst>
              <a:cxn ang="0">
                <a:pos x="863600" y="0"/>
              </a:cxn>
              <a:cxn ang="0">
                <a:pos x="25400" y="228600"/>
              </a:cxn>
              <a:cxn ang="0">
                <a:pos x="711200" y="914400"/>
              </a:cxn>
            </a:cxnLst>
            <a:pathLst>
              <a:path w="544" h="576">
                <a:moveTo>
                  <a:pt x="544" y="0"/>
                </a:moveTo>
                <a:cubicBezTo>
                  <a:pt x="288" y="24"/>
                  <a:pt x="32" y="48"/>
                  <a:pt x="16" y="144"/>
                </a:cubicBezTo>
                <a:cubicBezTo>
                  <a:pt x="0" y="240"/>
                  <a:pt x="368" y="496"/>
                  <a:pt x="448" y="576"/>
                </a:cubicBezTo>
              </a:path>
            </a:pathLst>
          </a:custGeom>
          <a:noFill/>
          <a:ln w="28575" cap="flat" cmpd="sng">
            <a:solidFill>
              <a:srgbClr val="FFFF99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607" name="Text Box 48"/>
          <p:cNvSpPr txBox="1"/>
          <p:nvPr/>
        </p:nvSpPr>
        <p:spPr>
          <a:xfrm>
            <a:off x="2743200" y="49530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A2: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4608" name="Text Box 49"/>
          <p:cNvSpPr txBox="1"/>
          <p:nvPr/>
        </p:nvSpPr>
        <p:spPr>
          <a:xfrm>
            <a:off x="6324600" y="3048000"/>
            <a:ext cx="2319655" cy="103695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((A))</a:t>
            </a:r>
            <a:endParaRPr lang="en-US" altLang="zh-CN" dirty="0">
              <a:solidFill>
                <a:srgbClr val="66FF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S=[[1000H]]</a:t>
            </a:r>
            <a:endParaRPr lang="en-US" altLang="zh-CN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9" name="Text Box 50"/>
          <p:cNvSpPr txBox="1"/>
          <p:nvPr/>
        </p:nvSpPr>
        <p:spPr>
          <a:xfrm>
            <a:off x="6096000" y="5410200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i="1" dirty="0">
                <a:latin typeface="Times New Roman" panose="02020603050405020304" pitchFamily="18" charset="0"/>
              </a:rPr>
              <a:t>一级间址示意图</a:t>
            </a:r>
            <a:endParaRPr lang="zh-CN" altLang="en-US" sz="2800" i="1" dirty="0">
              <a:latin typeface="Times New Roman" panose="02020603050405020304" pitchFamily="18" charset="0"/>
            </a:endParaRPr>
          </a:p>
        </p:txBody>
      </p:sp>
      <p:sp>
        <p:nvSpPr>
          <p:cNvPr id="24610" name="Text Box 51"/>
          <p:cNvSpPr txBox="1"/>
          <p:nvPr/>
        </p:nvSpPr>
        <p:spPr>
          <a:xfrm>
            <a:off x="1524000" y="4953000"/>
            <a:ext cx="1600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EA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4611" name="Line 52"/>
          <p:cNvSpPr/>
          <p:nvPr/>
        </p:nvSpPr>
        <p:spPr>
          <a:xfrm flipV="1">
            <a:off x="2514600" y="5181600"/>
            <a:ext cx="609600" cy="76200"/>
          </a:xfrm>
          <a:prstGeom prst="line">
            <a:avLst/>
          </a:prstGeom>
          <a:ln w="952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12" name="Text Box 53"/>
          <p:cNvSpPr txBox="1"/>
          <p:nvPr/>
        </p:nvSpPr>
        <p:spPr>
          <a:xfrm>
            <a:off x="1447800" y="228600"/>
            <a:ext cx="61483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2.3.2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常用寻址方式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/>
      <p:bldP spid="1105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A7CA4E-D0D3-4780-8BBD-E68CA3DDE3B4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112684" name="Group 44"/>
          <p:cNvGraphicFramePr>
            <a:graphicFrameLocks noGrp="1"/>
          </p:cNvGraphicFramePr>
          <p:nvPr/>
        </p:nvGraphicFramePr>
        <p:xfrm>
          <a:off x="457200" y="3124200"/>
          <a:ext cx="2514600" cy="533400"/>
        </p:xfrm>
        <a:graphic>
          <a:graphicData uri="http://schemas.openxmlformats.org/drawingml/2006/table">
            <a:tbl>
              <a:tblPr/>
              <a:tblGrid>
                <a:gridCol w="838200"/>
                <a:gridCol w="609600"/>
                <a:gridCol w="1066800"/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@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12685" name="Text Box 45"/>
          <p:cNvSpPr txBox="1"/>
          <p:nvPr/>
        </p:nvSpPr>
        <p:spPr>
          <a:xfrm>
            <a:off x="381000" y="1066800"/>
            <a:ext cx="7086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  <a:t>五、寄存器间接寻址 </a:t>
            </a:r>
            <a:endParaRPr lang="zh-CN" altLang="en-US" b="1" dirty="0">
              <a:latin typeface="Times New Roman" panose="02020603050405020304" pitchFamily="18" charset="0"/>
              <a:ea typeface="幼圆" pitchFamily="49" charset="-122"/>
            </a:endParaRPr>
          </a:p>
        </p:txBody>
      </p:sp>
      <p:sp>
        <p:nvSpPr>
          <p:cNvPr id="112686" name="Text Box 46"/>
          <p:cNvSpPr txBox="1"/>
          <p:nvPr/>
        </p:nvSpPr>
        <p:spPr>
          <a:xfrm>
            <a:off x="457200" y="1828800"/>
            <a:ext cx="8534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2" charset="-122"/>
              </a:rPr>
              <a:t>地址码</a:t>
            </a:r>
            <a:r>
              <a:rPr lang="en-US" altLang="zh-CN" b="1" dirty="0">
                <a:latin typeface="黑体" panose="02010609060101010101" pitchFamily="2" charset="-122"/>
              </a:rPr>
              <a:t>OA</a:t>
            </a:r>
            <a:r>
              <a:rPr lang="zh-CN" altLang="en-US" b="1" dirty="0">
                <a:latin typeface="黑体" panose="02010609060101010101" pitchFamily="2" charset="-122"/>
              </a:rPr>
              <a:t>给出的是寄存器编号，以寄存器内容做为地址访问</a:t>
            </a:r>
            <a:r>
              <a:rPr lang="en-US" altLang="zh-CN" b="1" dirty="0">
                <a:latin typeface="黑体" panose="02010609060101010101" pitchFamily="2" charset="-122"/>
              </a:rPr>
              <a:t>MM</a:t>
            </a:r>
            <a:r>
              <a:rPr lang="zh-CN" altLang="en-US" b="1" dirty="0">
                <a:latin typeface="黑体" panose="02010609060101010101" pitchFamily="2" charset="-122"/>
              </a:rPr>
              <a:t>后获得操作数。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25617" name="Text Box 47"/>
          <p:cNvSpPr txBox="1"/>
          <p:nvPr/>
        </p:nvSpPr>
        <p:spPr>
          <a:xfrm>
            <a:off x="685800" y="4495800"/>
            <a:ext cx="838200" cy="528638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8" name="Text Box 48"/>
          <p:cNvSpPr txBox="1"/>
          <p:nvPr/>
        </p:nvSpPr>
        <p:spPr>
          <a:xfrm>
            <a:off x="0" y="4495800"/>
            <a:ext cx="1295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5619" name="Line 49"/>
          <p:cNvSpPr/>
          <p:nvPr/>
        </p:nvSpPr>
        <p:spPr>
          <a:xfrm flipH="1">
            <a:off x="1143000" y="3657600"/>
            <a:ext cx="1295400" cy="762000"/>
          </a:xfrm>
          <a:prstGeom prst="line">
            <a:avLst/>
          </a:prstGeom>
          <a:ln w="2857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20" name="Line 52"/>
          <p:cNvSpPr/>
          <p:nvPr/>
        </p:nvSpPr>
        <p:spPr>
          <a:xfrm>
            <a:off x="1524000" y="4800600"/>
            <a:ext cx="19812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21" name="Text Box 53"/>
          <p:cNvSpPr txBox="1"/>
          <p:nvPr/>
        </p:nvSpPr>
        <p:spPr>
          <a:xfrm>
            <a:off x="2286000" y="44196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EA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694" name="Group 54"/>
          <p:cNvGraphicFramePr>
            <a:graphicFrameLocks noGrp="1"/>
          </p:cNvGraphicFramePr>
          <p:nvPr/>
        </p:nvGraphicFramePr>
        <p:xfrm>
          <a:off x="3505200" y="3048000"/>
          <a:ext cx="1447800" cy="259080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6" name="Text Box 68"/>
          <p:cNvSpPr txBox="1"/>
          <p:nvPr/>
        </p:nvSpPr>
        <p:spPr>
          <a:xfrm>
            <a:off x="228600" y="5867400"/>
            <a:ext cx="4419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((R</a:t>
            </a:r>
            <a:r>
              <a:rPr lang="en-US" altLang="zh-CN" b="1" baseline="-25000" dirty="0">
                <a:solidFill>
                  <a:srgbClr val="66FF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))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5637" name="Text Box 69"/>
          <p:cNvSpPr txBox="1"/>
          <p:nvPr/>
        </p:nvSpPr>
        <p:spPr>
          <a:xfrm>
            <a:off x="5410200" y="2971800"/>
            <a:ext cx="3733800" cy="3017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优点：</a:t>
            </a:r>
            <a:endParaRPr lang="zh-CN" altLang="en-US" b="1" dirty="0">
              <a:solidFill>
                <a:srgbClr val="66FF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不必从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MM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中获得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EA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，速度比一级间址快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地址比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地址短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38" name="Text Box 70"/>
          <p:cNvSpPr txBox="1"/>
          <p:nvPr/>
        </p:nvSpPr>
        <p:spPr>
          <a:xfrm>
            <a:off x="3810000" y="6096000"/>
            <a:ext cx="533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注意与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hlinkClick r:id="rId1" action="ppaction://hlinksldjump"/>
              </a:rPr>
              <a:t>寄存器直接寻址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的区别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39" name="Text Box 71"/>
          <p:cNvSpPr txBox="1"/>
          <p:nvPr/>
        </p:nvSpPr>
        <p:spPr>
          <a:xfrm>
            <a:off x="1447800" y="228600"/>
            <a:ext cx="61483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2.3.2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常用寻址方式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5" grpId="0"/>
      <p:bldP spid="1126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C4D20A-0BA1-4520-A71C-CCF568DD3E07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113710" name="Group 46"/>
          <p:cNvGraphicFramePr>
            <a:graphicFrameLocks noGrp="1"/>
          </p:cNvGraphicFramePr>
          <p:nvPr/>
        </p:nvGraphicFramePr>
        <p:xfrm>
          <a:off x="1371600" y="3124200"/>
          <a:ext cx="2057400" cy="579438"/>
        </p:xfrm>
        <a:graphic>
          <a:graphicData uri="http://schemas.openxmlformats.org/drawingml/2006/table">
            <a:tbl>
              <a:tblPr/>
              <a:tblGrid>
                <a:gridCol w="685800"/>
                <a:gridCol w="762000"/>
                <a:gridCol w="609600"/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R</a:t>
                      </a:r>
                      <a:r>
                        <a:rPr kumimoji="1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X</a:t>
                      </a:r>
                      <a:endParaRPr kumimoji="1" lang="en-US" altLang="zh-CN" sz="3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13679" name="Text Box 15"/>
          <p:cNvSpPr txBox="1"/>
          <p:nvPr/>
        </p:nvSpPr>
        <p:spPr>
          <a:xfrm>
            <a:off x="304800" y="914400"/>
            <a:ext cx="7086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  <a:t>六、变址寻址 </a:t>
            </a:r>
            <a:endParaRPr lang="zh-CN" altLang="en-US" b="1" dirty="0">
              <a:latin typeface="Times New Roman" panose="02020603050405020304" pitchFamily="18" charset="0"/>
              <a:ea typeface="幼圆" pitchFamily="49" charset="-122"/>
            </a:endParaRPr>
          </a:p>
        </p:txBody>
      </p:sp>
      <p:sp>
        <p:nvSpPr>
          <p:cNvPr id="113680" name="Text Box 16"/>
          <p:cNvSpPr txBox="1"/>
          <p:nvPr/>
        </p:nvSpPr>
        <p:spPr>
          <a:xfrm>
            <a:off x="304800" y="1600200"/>
            <a:ext cx="85344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2" charset="-122"/>
              </a:rPr>
              <a:t>变址寄存器</a:t>
            </a:r>
            <a:r>
              <a:rPr lang="en-US" altLang="zh-CN" b="1" dirty="0">
                <a:latin typeface="黑体" panose="02010609060101010101" pitchFamily="2" charset="-122"/>
              </a:rPr>
              <a:t>R</a:t>
            </a:r>
            <a:r>
              <a:rPr lang="en-US" altLang="zh-CN" b="1" baseline="-25000" dirty="0">
                <a:latin typeface="黑体" panose="02010609060101010101" pitchFamily="2" charset="-122"/>
              </a:rPr>
              <a:t>X</a:t>
            </a:r>
            <a:r>
              <a:rPr lang="zh-CN" altLang="en-US" b="1" dirty="0">
                <a:latin typeface="黑体" panose="02010609060101010101" pitchFamily="2" charset="-122"/>
              </a:rPr>
              <a:t>，地址码</a:t>
            </a:r>
            <a:r>
              <a:rPr lang="en-US" altLang="zh-CN" b="1" dirty="0">
                <a:latin typeface="黑体" panose="02010609060101010101" pitchFamily="2" charset="-122"/>
              </a:rPr>
              <a:t>OA</a:t>
            </a:r>
            <a:r>
              <a:rPr lang="zh-CN" altLang="en-US" b="1" dirty="0">
                <a:latin typeface="黑体" panose="02010609060101010101" pitchFamily="2" charset="-122"/>
              </a:rPr>
              <a:t>给出的地址为</a:t>
            </a:r>
            <a:r>
              <a:rPr lang="en-US" altLang="zh-CN" b="1" dirty="0">
                <a:latin typeface="黑体" panose="02010609060101010101" pitchFamily="2" charset="-122"/>
              </a:rPr>
              <a:t>A</a:t>
            </a:r>
            <a:r>
              <a:rPr lang="zh-CN" altLang="en-US" b="1" dirty="0">
                <a:latin typeface="黑体" panose="02010609060101010101" pitchFamily="2" charset="-122"/>
              </a:rPr>
              <a:t>，</a:t>
            </a:r>
            <a:endParaRPr lang="zh-CN" altLang="en-US" b="1" dirty="0">
              <a:latin typeface="黑体" panose="0201060906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</a:rPr>
              <a:t>EA</a:t>
            </a:r>
            <a:r>
              <a:rPr lang="zh-CN" altLang="en-US" b="1" dirty="0">
                <a:latin typeface="黑体" panose="02010609060101010101" pitchFamily="2" charset="-122"/>
              </a:rPr>
              <a:t>＝</a:t>
            </a:r>
            <a:r>
              <a:rPr lang="en-US" altLang="zh-CN" b="1" dirty="0">
                <a:latin typeface="黑体" panose="02010609060101010101" pitchFamily="2" charset="-122"/>
              </a:rPr>
              <a:t>(R</a:t>
            </a:r>
            <a:r>
              <a:rPr lang="en-US" altLang="zh-CN" b="1" baseline="-25000" dirty="0">
                <a:latin typeface="黑体" panose="02010609060101010101" pitchFamily="2" charset="-122"/>
              </a:rPr>
              <a:t>X</a:t>
            </a:r>
            <a:r>
              <a:rPr lang="en-US" altLang="zh-CN" b="1" dirty="0">
                <a:latin typeface="黑体" panose="02010609060101010101" pitchFamily="2" charset="-122"/>
              </a:rPr>
              <a:t>)</a:t>
            </a:r>
            <a:r>
              <a:rPr lang="zh-CN" altLang="en-US" b="1" dirty="0">
                <a:latin typeface="黑体" panose="02010609060101010101" pitchFamily="2" charset="-122"/>
              </a:rPr>
              <a:t>＋</a:t>
            </a:r>
            <a:r>
              <a:rPr lang="en-US" altLang="zh-CN" b="1" dirty="0">
                <a:latin typeface="黑体" panose="02010609060101010101" pitchFamily="2" charset="-122"/>
              </a:rPr>
              <a:t>A	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((R</a:t>
            </a:r>
            <a:r>
              <a:rPr lang="en-US" altLang="zh-CN" b="1" baseline="-25000" dirty="0">
                <a:solidFill>
                  <a:srgbClr val="66FF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)+A)</a:t>
            </a:r>
            <a:endParaRPr lang="en-US" altLang="zh-CN" b="1" dirty="0">
              <a:latin typeface="黑体" panose="02010609060101010101" pitchFamily="2" charset="-122"/>
            </a:endParaRPr>
          </a:p>
        </p:txBody>
      </p:sp>
      <p:sp>
        <p:nvSpPr>
          <p:cNvPr id="26641" name="Text Box 17"/>
          <p:cNvSpPr txBox="1"/>
          <p:nvPr/>
        </p:nvSpPr>
        <p:spPr>
          <a:xfrm>
            <a:off x="1371600" y="4876800"/>
            <a:ext cx="1447800" cy="466725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变址值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42" name="Text Box 18"/>
          <p:cNvSpPr txBox="1"/>
          <p:nvPr/>
        </p:nvSpPr>
        <p:spPr>
          <a:xfrm>
            <a:off x="533400" y="4800600"/>
            <a:ext cx="1295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</a:rPr>
              <a:t>R</a:t>
            </a:r>
            <a:r>
              <a:rPr lang="en-US" altLang="zh-CN" b="1" baseline="-25000" dirty="0">
                <a:latin typeface="黑体" panose="0201060906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6643" name="Line 19"/>
          <p:cNvSpPr/>
          <p:nvPr/>
        </p:nvSpPr>
        <p:spPr>
          <a:xfrm flipH="1">
            <a:off x="2286000" y="3657600"/>
            <a:ext cx="0" cy="1219200"/>
          </a:xfrm>
          <a:prstGeom prst="line">
            <a:avLst/>
          </a:prstGeom>
          <a:ln w="2857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44" name="Line 20"/>
          <p:cNvSpPr/>
          <p:nvPr/>
        </p:nvSpPr>
        <p:spPr>
          <a:xfrm>
            <a:off x="3810000" y="4876800"/>
            <a:ext cx="8382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13686" name="Group 22"/>
          <p:cNvGraphicFramePr>
            <a:graphicFrameLocks noGrp="1"/>
          </p:cNvGraphicFramePr>
          <p:nvPr/>
        </p:nvGraphicFramePr>
        <p:xfrm>
          <a:off x="4648200" y="3124200"/>
          <a:ext cx="1447800" cy="259080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9" name="Line 44"/>
          <p:cNvSpPr/>
          <p:nvPr/>
        </p:nvSpPr>
        <p:spPr>
          <a:xfrm>
            <a:off x="2819400" y="5105400"/>
            <a:ext cx="381000" cy="0"/>
          </a:xfrm>
          <a:prstGeom prst="line">
            <a:avLst/>
          </a:prstGeom>
          <a:ln w="2857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60" name="Text Box 45"/>
          <p:cNvSpPr txBox="1"/>
          <p:nvPr/>
        </p:nvSpPr>
        <p:spPr>
          <a:xfrm>
            <a:off x="3886200" y="44196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EA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6661" name="Line 47"/>
          <p:cNvSpPr/>
          <p:nvPr/>
        </p:nvSpPr>
        <p:spPr>
          <a:xfrm>
            <a:off x="2971800" y="3657600"/>
            <a:ext cx="0" cy="914400"/>
          </a:xfrm>
          <a:prstGeom prst="line">
            <a:avLst/>
          </a:prstGeom>
          <a:ln w="28575" cap="flat" cmpd="sng">
            <a:solidFill>
              <a:srgbClr val="FFCC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2" name="Line 48"/>
          <p:cNvSpPr/>
          <p:nvPr/>
        </p:nvSpPr>
        <p:spPr>
          <a:xfrm>
            <a:off x="2971800" y="4572000"/>
            <a:ext cx="228600" cy="0"/>
          </a:xfrm>
          <a:prstGeom prst="line">
            <a:avLst/>
          </a:prstGeom>
          <a:ln w="2857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63" name="Text Box 50"/>
          <p:cNvSpPr txBox="1"/>
          <p:nvPr/>
        </p:nvSpPr>
        <p:spPr>
          <a:xfrm>
            <a:off x="3276600" y="4267200"/>
            <a:ext cx="549275" cy="182880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ALU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加法器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64" name="Text Box 51"/>
          <p:cNvSpPr txBox="1"/>
          <p:nvPr/>
        </p:nvSpPr>
        <p:spPr>
          <a:xfrm>
            <a:off x="6705600" y="3733800"/>
            <a:ext cx="24384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固定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</a:rPr>
              <a:t>R</a:t>
            </a:r>
            <a:r>
              <a:rPr lang="en-US" altLang="zh-CN" b="1" baseline="-25000" dirty="0">
                <a:latin typeface="黑体" panose="02010609060101010101" pitchFamily="2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可变化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6665" name="Text Box 52"/>
          <p:cNvSpPr txBox="1"/>
          <p:nvPr/>
        </p:nvSpPr>
        <p:spPr>
          <a:xfrm>
            <a:off x="1447800" y="228600"/>
            <a:ext cx="61483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2.3.2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常用寻址方式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9" grpId="0"/>
      <p:bldP spid="1136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37EE3A-7FAD-4DE5-B8AD-2485C4D5AF35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7651" name="Text Box 40"/>
          <p:cNvSpPr txBox="1"/>
          <p:nvPr/>
        </p:nvSpPr>
        <p:spPr>
          <a:xfrm>
            <a:off x="304800" y="990600"/>
            <a:ext cx="807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典型用途：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数据传送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4799" name="Group 111"/>
          <p:cNvGraphicFramePr>
            <a:graphicFrameLocks noGrp="1"/>
          </p:cNvGraphicFramePr>
          <p:nvPr/>
        </p:nvGraphicFramePr>
        <p:xfrm>
          <a:off x="1524000" y="1752600"/>
          <a:ext cx="1600200" cy="45720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800" name="Text Box 112"/>
          <p:cNvSpPr txBox="1"/>
          <p:nvPr/>
        </p:nvSpPr>
        <p:spPr>
          <a:xfrm>
            <a:off x="609600" y="1676400"/>
            <a:ext cx="91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M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4801" name="Text Box 113"/>
          <p:cNvSpPr txBox="1"/>
          <p:nvPr/>
        </p:nvSpPr>
        <p:spPr>
          <a:xfrm>
            <a:off x="762000" y="3962400"/>
            <a:ext cx="609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4805" name="Freeform 117"/>
          <p:cNvSpPr/>
          <p:nvPr/>
        </p:nvSpPr>
        <p:spPr>
          <a:xfrm>
            <a:off x="901700" y="1905000"/>
            <a:ext cx="622300" cy="2286000"/>
          </a:xfrm>
          <a:custGeom>
            <a:avLst/>
            <a:gdLst/>
            <a:ahLst/>
            <a:cxnLst>
              <a:cxn ang="0">
                <a:pos x="622300" y="0"/>
              </a:cxn>
              <a:cxn ang="0">
                <a:pos x="12700" y="609600"/>
              </a:cxn>
              <a:cxn ang="0">
                <a:pos x="546100" y="2286000"/>
              </a:cxn>
            </a:cxnLst>
            <a:pathLst>
              <a:path w="392" h="1440">
                <a:moveTo>
                  <a:pt x="392" y="0"/>
                </a:moveTo>
                <a:cubicBezTo>
                  <a:pt x="204" y="72"/>
                  <a:pt x="16" y="144"/>
                  <a:pt x="8" y="384"/>
                </a:cubicBezTo>
                <a:cubicBezTo>
                  <a:pt x="0" y="624"/>
                  <a:pt x="280" y="1264"/>
                  <a:pt x="344" y="1440"/>
                </a:cubicBezTo>
              </a:path>
            </a:pathLst>
          </a:custGeom>
          <a:noFill/>
          <a:ln w="28575" cap="flat" cmpd="sng">
            <a:solidFill>
              <a:srgbClr val="FFFF99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4806" name="Freeform 118"/>
          <p:cNvSpPr/>
          <p:nvPr/>
        </p:nvSpPr>
        <p:spPr>
          <a:xfrm>
            <a:off x="914400" y="2514600"/>
            <a:ext cx="622300" cy="2286000"/>
          </a:xfrm>
          <a:custGeom>
            <a:avLst/>
            <a:gdLst/>
            <a:ahLst/>
            <a:cxnLst>
              <a:cxn ang="0">
                <a:pos x="622300" y="0"/>
              </a:cxn>
              <a:cxn ang="0">
                <a:pos x="12700" y="609600"/>
              </a:cxn>
              <a:cxn ang="0">
                <a:pos x="546100" y="2286000"/>
              </a:cxn>
            </a:cxnLst>
            <a:pathLst>
              <a:path w="392" h="1440">
                <a:moveTo>
                  <a:pt x="392" y="0"/>
                </a:moveTo>
                <a:cubicBezTo>
                  <a:pt x="204" y="72"/>
                  <a:pt x="16" y="144"/>
                  <a:pt x="8" y="384"/>
                </a:cubicBezTo>
                <a:cubicBezTo>
                  <a:pt x="0" y="624"/>
                  <a:pt x="280" y="1264"/>
                  <a:pt x="344" y="1440"/>
                </a:cubicBezTo>
              </a:path>
            </a:pathLst>
          </a:custGeom>
          <a:noFill/>
          <a:ln w="28575" cap="flat" cmpd="sng">
            <a:solidFill>
              <a:srgbClr val="FFFF99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4807" name="AutoShape 119"/>
          <p:cNvSpPr/>
          <p:nvPr/>
        </p:nvSpPr>
        <p:spPr>
          <a:xfrm>
            <a:off x="3124200" y="1752600"/>
            <a:ext cx="304800" cy="1371600"/>
          </a:xfrm>
          <a:prstGeom prst="rightBrace">
            <a:avLst>
              <a:gd name="adj1" fmla="val 37500"/>
              <a:gd name="adj2" fmla="val 50000"/>
            </a:avLst>
          </a:prstGeom>
          <a:noFill/>
          <a:ln w="2857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4808" name="Text Box 120"/>
          <p:cNvSpPr txBox="1"/>
          <p:nvPr/>
        </p:nvSpPr>
        <p:spPr>
          <a:xfrm>
            <a:off x="3352800" y="2133600"/>
            <a:ext cx="190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</a:rPr>
              <a:t>个数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4809" name="AutoShape 121"/>
          <p:cNvSpPr/>
          <p:nvPr/>
        </p:nvSpPr>
        <p:spPr>
          <a:xfrm>
            <a:off x="3200400" y="4038600"/>
            <a:ext cx="304800" cy="1371600"/>
          </a:xfrm>
          <a:prstGeom prst="rightBrace">
            <a:avLst>
              <a:gd name="adj1" fmla="val 37500"/>
              <a:gd name="adj2" fmla="val 50000"/>
            </a:avLst>
          </a:prstGeom>
          <a:noFill/>
          <a:ln w="2857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4810" name="Text Box 122"/>
          <p:cNvSpPr txBox="1"/>
          <p:nvPr/>
        </p:nvSpPr>
        <p:spPr>
          <a:xfrm>
            <a:off x="3352800" y="4419600"/>
            <a:ext cx="2286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</a:rPr>
              <a:t>个单元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4811" name="Text Box 123"/>
          <p:cNvSpPr txBox="1"/>
          <p:nvPr/>
        </p:nvSpPr>
        <p:spPr>
          <a:xfrm>
            <a:off x="5562600" y="1600200"/>
            <a:ext cx="3581400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Source: M</a:t>
            </a:r>
            <a:endParaRPr lang="en-US" altLang="zh-CN" b="1" dirty="0">
              <a:solidFill>
                <a:srgbClr val="FFCC99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Destination: N</a:t>
            </a:r>
            <a:endParaRPr lang="en-US" altLang="zh-CN" b="1" dirty="0">
              <a:solidFill>
                <a:srgbClr val="FFCC99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(M + K) → N + K</a:t>
            </a:r>
            <a:endParaRPr lang="en-US" altLang="zh-CN" b="1" dirty="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812" name="Line 124"/>
          <p:cNvSpPr/>
          <p:nvPr/>
        </p:nvSpPr>
        <p:spPr>
          <a:xfrm flipV="1">
            <a:off x="5867400" y="3581400"/>
            <a:ext cx="0" cy="838200"/>
          </a:xfrm>
          <a:prstGeom prst="line">
            <a:avLst/>
          </a:prstGeom>
          <a:ln w="2857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4813" name="Line 125"/>
          <p:cNvSpPr/>
          <p:nvPr/>
        </p:nvSpPr>
        <p:spPr>
          <a:xfrm flipV="1">
            <a:off x="7772400" y="3581400"/>
            <a:ext cx="0" cy="838200"/>
          </a:xfrm>
          <a:prstGeom prst="line">
            <a:avLst/>
          </a:prstGeom>
          <a:ln w="2857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4814" name="Text Box 126"/>
          <p:cNvSpPr txBox="1"/>
          <p:nvPr/>
        </p:nvSpPr>
        <p:spPr>
          <a:xfrm>
            <a:off x="5638800" y="4343400"/>
            <a:ext cx="3200400" cy="179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A		 A</a:t>
            </a:r>
            <a:endParaRPr lang="en-US" altLang="zh-CN" b="1" dirty="0">
              <a:solidFill>
                <a:srgbClr val="FFCC99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rgbClr val="FFCC99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每次加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，加到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为止</a:t>
            </a:r>
            <a:endParaRPr lang="zh-CN" altLang="en-US" b="1" dirty="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815" name="Line 127"/>
          <p:cNvSpPr/>
          <p:nvPr/>
        </p:nvSpPr>
        <p:spPr>
          <a:xfrm flipV="1">
            <a:off x="6019800" y="3581400"/>
            <a:ext cx="685800" cy="1600200"/>
          </a:xfrm>
          <a:prstGeom prst="line">
            <a:avLst/>
          </a:prstGeom>
          <a:ln w="2857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4816" name="Line 128"/>
          <p:cNvSpPr/>
          <p:nvPr/>
        </p:nvSpPr>
        <p:spPr>
          <a:xfrm flipV="1">
            <a:off x="6019800" y="3581400"/>
            <a:ext cx="2438400" cy="1600200"/>
          </a:xfrm>
          <a:prstGeom prst="line">
            <a:avLst/>
          </a:prstGeom>
          <a:ln w="2857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690" name="Text Box 129"/>
          <p:cNvSpPr txBox="1"/>
          <p:nvPr/>
        </p:nvSpPr>
        <p:spPr>
          <a:xfrm>
            <a:off x="1447800" y="228600"/>
            <a:ext cx="61483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2.3.2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常用寻址方式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00" grpId="0"/>
      <p:bldP spid="114801" grpId="0"/>
      <p:bldP spid="114807" grpId="0" animBg="1"/>
      <p:bldP spid="114808" grpId="0"/>
      <p:bldP spid="114809" grpId="0" animBg="1"/>
      <p:bldP spid="114810" grpId="0"/>
      <p:bldP spid="114811" grpId="0"/>
      <p:bldP spid="1148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0C356C-9EBE-4FBC-BF0A-EA4AD369DA84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5754" name="Text Box 42"/>
          <p:cNvSpPr txBox="1"/>
          <p:nvPr/>
        </p:nvSpPr>
        <p:spPr>
          <a:xfrm>
            <a:off x="304800" y="914400"/>
            <a:ext cx="7086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  <a:t>七、基址寻址 </a:t>
            </a:r>
            <a:endParaRPr lang="zh-CN" altLang="en-US" b="1" dirty="0">
              <a:latin typeface="Times New Roman" panose="02020603050405020304" pitchFamily="18" charset="0"/>
              <a:ea typeface="幼圆" pitchFamily="49" charset="-122"/>
            </a:endParaRPr>
          </a:p>
        </p:txBody>
      </p:sp>
      <p:sp>
        <p:nvSpPr>
          <p:cNvPr id="115755" name="Text Box 43"/>
          <p:cNvSpPr txBox="1"/>
          <p:nvPr/>
        </p:nvSpPr>
        <p:spPr>
          <a:xfrm>
            <a:off x="304800" y="1600200"/>
            <a:ext cx="85344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2" charset="-122"/>
              </a:rPr>
              <a:t>基址寄存器</a:t>
            </a:r>
            <a:r>
              <a:rPr lang="en-US" altLang="zh-CN" b="1" dirty="0">
                <a:latin typeface="黑体" panose="02010609060101010101" pitchFamily="2" charset="-122"/>
              </a:rPr>
              <a:t>R</a:t>
            </a:r>
            <a:r>
              <a:rPr lang="en-US" altLang="zh-CN" b="1" baseline="-25000" dirty="0">
                <a:latin typeface="黑体" panose="02010609060101010101" pitchFamily="2" charset="-122"/>
              </a:rPr>
              <a:t>b</a:t>
            </a:r>
            <a:r>
              <a:rPr lang="zh-CN" altLang="en-US" b="1" dirty="0">
                <a:latin typeface="黑体" panose="02010609060101010101" pitchFamily="2" charset="-122"/>
              </a:rPr>
              <a:t>，地址码</a:t>
            </a:r>
            <a:r>
              <a:rPr lang="en-US" altLang="zh-CN" b="1" dirty="0">
                <a:latin typeface="黑体" panose="02010609060101010101" pitchFamily="2" charset="-122"/>
              </a:rPr>
              <a:t>OA</a:t>
            </a:r>
            <a:r>
              <a:rPr lang="zh-CN" altLang="en-US" b="1" dirty="0">
                <a:latin typeface="黑体" panose="02010609060101010101" pitchFamily="2" charset="-122"/>
              </a:rPr>
              <a:t>给出的</a:t>
            </a:r>
            <a:r>
              <a:rPr lang="en-US" altLang="zh-CN" b="1" dirty="0">
                <a:latin typeface="黑体" panose="02010609060101010101" pitchFamily="2" charset="-122"/>
              </a:rPr>
              <a:t>D(</a:t>
            </a:r>
            <a:r>
              <a:rPr lang="zh-CN" altLang="en-US" b="1" dirty="0">
                <a:latin typeface="黑体" panose="02010609060101010101" pitchFamily="2" charset="-122"/>
              </a:rPr>
              <a:t>位移量</a:t>
            </a:r>
            <a:r>
              <a:rPr lang="en-US" altLang="zh-CN" b="1" dirty="0">
                <a:latin typeface="黑体" panose="02010609060101010101" pitchFamily="2" charset="-122"/>
              </a:rPr>
              <a:t>)</a:t>
            </a:r>
            <a:r>
              <a:rPr lang="zh-CN" altLang="en-US" b="1" dirty="0">
                <a:latin typeface="黑体" panose="02010609060101010101" pitchFamily="2" charset="-122"/>
              </a:rPr>
              <a:t>，</a:t>
            </a:r>
            <a:endParaRPr lang="zh-CN" altLang="en-US" b="1" dirty="0">
              <a:latin typeface="黑体" panose="0201060906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</a:rPr>
              <a:t>EA</a:t>
            </a:r>
            <a:r>
              <a:rPr lang="zh-CN" altLang="en-US" b="1" dirty="0">
                <a:latin typeface="黑体" panose="02010609060101010101" pitchFamily="2" charset="-122"/>
              </a:rPr>
              <a:t>＝</a:t>
            </a:r>
            <a:r>
              <a:rPr lang="en-US" altLang="zh-CN" b="1" dirty="0">
                <a:latin typeface="黑体" panose="02010609060101010101" pitchFamily="2" charset="-122"/>
              </a:rPr>
              <a:t>(R</a:t>
            </a:r>
            <a:r>
              <a:rPr lang="en-US" altLang="zh-CN" b="1" baseline="-25000" dirty="0">
                <a:latin typeface="黑体" panose="02010609060101010101" pitchFamily="2" charset="-122"/>
              </a:rPr>
              <a:t>b</a:t>
            </a:r>
            <a:r>
              <a:rPr lang="en-US" altLang="zh-CN" b="1" dirty="0">
                <a:latin typeface="黑体" panose="02010609060101010101" pitchFamily="2" charset="-122"/>
              </a:rPr>
              <a:t>)</a:t>
            </a:r>
            <a:r>
              <a:rPr lang="zh-CN" altLang="en-US" b="1" dirty="0">
                <a:latin typeface="黑体" panose="02010609060101010101" pitchFamily="2" charset="-122"/>
              </a:rPr>
              <a:t>＋</a:t>
            </a:r>
            <a:r>
              <a:rPr lang="en-US" altLang="zh-CN" b="1" dirty="0">
                <a:latin typeface="黑体" panose="02010609060101010101" pitchFamily="2" charset="-122"/>
              </a:rPr>
              <a:t>D	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((R</a:t>
            </a:r>
            <a:r>
              <a:rPr lang="en-US" altLang="zh-CN" b="1" baseline="-25000" dirty="0">
                <a:solidFill>
                  <a:srgbClr val="66FF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)+D)</a:t>
            </a:r>
            <a:endParaRPr lang="en-US" altLang="zh-CN" b="1" dirty="0">
              <a:latin typeface="黑体" panose="02010609060101010101" pitchFamily="2" charset="-122"/>
            </a:endParaRPr>
          </a:p>
        </p:txBody>
      </p:sp>
      <p:graphicFrame>
        <p:nvGraphicFramePr>
          <p:cNvPr id="115792" name="Group 80"/>
          <p:cNvGraphicFramePr>
            <a:graphicFrameLocks noGrp="1"/>
          </p:cNvGraphicFramePr>
          <p:nvPr/>
        </p:nvGraphicFramePr>
        <p:xfrm>
          <a:off x="1371600" y="3124200"/>
          <a:ext cx="2057400" cy="579438"/>
        </p:xfrm>
        <a:graphic>
          <a:graphicData uri="http://schemas.openxmlformats.org/drawingml/2006/table">
            <a:tbl>
              <a:tblPr/>
              <a:tblGrid>
                <a:gridCol w="685800"/>
                <a:gridCol w="762000"/>
                <a:gridCol w="609600"/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R</a:t>
                      </a:r>
                      <a:r>
                        <a:rPr kumimoji="1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b</a:t>
                      </a:r>
                      <a:endParaRPr kumimoji="1" lang="en-US" altLang="zh-CN" sz="3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8689" name="Text Box 56"/>
          <p:cNvSpPr txBox="1"/>
          <p:nvPr/>
        </p:nvSpPr>
        <p:spPr>
          <a:xfrm>
            <a:off x="1371600" y="4876800"/>
            <a:ext cx="1447800" cy="466725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基址值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90" name="Text Box 57"/>
          <p:cNvSpPr txBox="1"/>
          <p:nvPr/>
        </p:nvSpPr>
        <p:spPr>
          <a:xfrm>
            <a:off x="533400" y="4800600"/>
            <a:ext cx="1295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</a:rPr>
              <a:t>R</a:t>
            </a:r>
            <a:r>
              <a:rPr lang="en-US" altLang="zh-CN" b="1" baseline="-25000" dirty="0">
                <a:latin typeface="黑体" panose="02010609060101010101" pitchFamily="2" charset="-12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8691" name="Line 58"/>
          <p:cNvSpPr/>
          <p:nvPr/>
        </p:nvSpPr>
        <p:spPr>
          <a:xfrm flipH="1">
            <a:off x="2286000" y="3657600"/>
            <a:ext cx="0" cy="1219200"/>
          </a:xfrm>
          <a:prstGeom prst="line">
            <a:avLst/>
          </a:prstGeom>
          <a:ln w="2857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92" name="Line 59"/>
          <p:cNvSpPr/>
          <p:nvPr/>
        </p:nvSpPr>
        <p:spPr>
          <a:xfrm>
            <a:off x="3810000" y="4876800"/>
            <a:ext cx="8382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15772" name="Group 60"/>
          <p:cNvGraphicFramePr>
            <a:graphicFrameLocks noGrp="1"/>
          </p:cNvGraphicFramePr>
          <p:nvPr/>
        </p:nvGraphicFramePr>
        <p:xfrm>
          <a:off x="4648200" y="3124200"/>
          <a:ext cx="1447800" cy="259080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7" name="Line 74"/>
          <p:cNvSpPr/>
          <p:nvPr/>
        </p:nvSpPr>
        <p:spPr>
          <a:xfrm>
            <a:off x="2819400" y="5105400"/>
            <a:ext cx="381000" cy="0"/>
          </a:xfrm>
          <a:prstGeom prst="line">
            <a:avLst/>
          </a:prstGeom>
          <a:ln w="2857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08" name="Text Box 75"/>
          <p:cNvSpPr txBox="1"/>
          <p:nvPr/>
        </p:nvSpPr>
        <p:spPr>
          <a:xfrm>
            <a:off x="3886200" y="44196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EA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8709" name="Line 76"/>
          <p:cNvSpPr/>
          <p:nvPr/>
        </p:nvSpPr>
        <p:spPr>
          <a:xfrm>
            <a:off x="2971800" y="3657600"/>
            <a:ext cx="0" cy="914400"/>
          </a:xfrm>
          <a:prstGeom prst="line">
            <a:avLst/>
          </a:prstGeom>
          <a:ln w="28575" cap="flat" cmpd="sng">
            <a:solidFill>
              <a:srgbClr val="FFCC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10" name="Line 77"/>
          <p:cNvSpPr/>
          <p:nvPr/>
        </p:nvSpPr>
        <p:spPr>
          <a:xfrm>
            <a:off x="2971800" y="4572000"/>
            <a:ext cx="228600" cy="0"/>
          </a:xfrm>
          <a:prstGeom prst="line">
            <a:avLst/>
          </a:prstGeom>
          <a:ln w="2857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11" name="Text Box 78"/>
          <p:cNvSpPr txBox="1"/>
          <p:nvPr/>
        </p:nvSpPr>
        <p:spPr>
          <a:xfrm>
            <a:off x="3276600" y="4267200"/>
            <a:ext cx="549275" cy="182880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ALU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加法器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12" name="Text Box 81"/>
          <p:cNvSpPr txBox="1"/>
          <p:nvPr/>
        </p:nvSpPr>
        <p:spPr>
          <a:xfrm>
            <a:off x="6705600" y="3733800"/>
            <a:ext cx="24384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</a:rPr>
              <a:t>R</a:t>
            </a:r>
            <a:r>
              <a:rPr lang="en-US" altLang="zh-CN" b="1" baseline="-25000" dirty="0">
                <a:latin typeface="黑体" panose="02010609060101010101" pitchFamily="2" charset="-12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固定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可变化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8713" name="Text Box 82"/>
          <p:cNvSpPr txBox="1"/>
          <p:nvPr/>
        </p:nvSpPr>
        <p:spPr>
          <a:xfrm>
            <a:off x="1447800" y="228600"/>
            <a:ext cx="61483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2.3.2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常用寻址方式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54" grpId="0"/>
      <p:bldP spid="1157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C2FF6-4435-4810-89CE-6D9C078EE42D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9699" name="Text Box 3"/>
          <p:cNvSpPr txBox="1"/>
          <p:nvPr/>
        </p:nvSpPr>
        <p:spPr>
          <a:xfrm>
            <a:off x="304800" y="990600"/>
            <a:ext cx="8305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基址寻址与变址寻址的区别：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9700" name="Text Box 4"/>
          <p:cNvSpPr txBox="1"/>
          <p:nvPr/>
        </p:nvSpPr>
        <p:spPr>
          <a:xfrm>
            <a:off x="381000" y="1676400"/>
            <a:ext cx="8763000" cy="3506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1.  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变址： </a:t>
            </a:r>
            <a:r>
              <a:rPr lang="en-US" altLang="zh-CN" b="1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b="1" baseline="-25000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变化  </a:t>
            </a:r>
            <a:r>
              <a:rPr lang="en-US" altLang="zh-CN" b="1" dirty="0">
                <a:solidFill>
                  <a:srgbClr val="66FFFF"/>
                </a:solidFill>
                <a:ea typeface="黑体" panose="02010609060101010101" pitchFamily="2" charset="-122"/>
              </a:rPr>
              <a:t>A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固定</a:t>
            </a:r>
            <a:endParaRPr lang="zh-CN" altLang="en-US" b="1" dirty="0">
              <a:solidFill>
                <a:srgbClr val="66FFFF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	基址： </a:t>
            </a:r>
            <a:r>
              <a:rPr lang="en-US" altLang="zh-CN" b="1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b="1" baseline="-25000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固定   </a:t>
            </a:r>
            <a:r>
              <a:rPr lang="en-US" altLang="zh-CN" b="1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变化</a:t>
            </a:r>
            <a:endParaRPr lang="zh-CN" altLang="en-US" b="1" dirty="0">
              <a:solidFill>
                <a:srgbClr val="66FFFF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 startAt="2"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应用场合：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	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变址：面向用户，解决程序循环控制问题</a:t>
            </a:r>
            <a:endParaRPr lang="zh-CN" altLang="en-US" b="1" dirty="0">
              <a:solidFill>
                <a:srgbClr val="66FFFF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	基址：面向系统，解决程序重定向问题</a:t>
            </a:r>
            <a:endParaRPr lang="zh-CN" altLang="en-US" b="1" dirty="0">
              <a:solidFill>
                <a:srgbClr val="66FFFF"/>
              </a:solidFill>
              <a:ea typeface="黑体" panose="02010609060101010101" pitchFamily="2" charset="-122"/>
            </a:endParaRPr>
          </a:p>
        </p:txBody>
      </p:sp>
      <p:sp>
        <p:nvSpPr>
          <p:cNvPr id="116741" name="Text Box 5"/>
          <p:cNvSpPr txBox="1"/>
          <p:nvPr/>
        </p:nvSpPr>
        <p:spPr>
          <a:xfrm>
            <a:off x="1066800" y="5257800"/>
            <a:ext cx="80772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CC99"/>
                </a:solidFill>
                <a:latin typeface="Times New Roman" panose="02020603050405020304" pitchFamily="18" charset="0"/>
                <a:ea typeface="幼圆" pitchFamily="49" charset="-122"/>
              </a:rPr>
              <a:t>主要用于为程序或数据分配存储区，对多道程序或浮动程序很有用，解决了程序在存储器中的定位和扩大寻址空间等问题。</a:t>
            </a:r>
            <a:endParaRPr lang="zh-CN" altLang="en-US" sz="2400" b="1" dirty="0">
              <a:solidFill>
                <a:srgbClr val="FFCC99"/>
              </a:solidFill>
              <a:latin typeface="Times New Roman" panose="02020603050405020304" pitchFamily="18" charset="0"/>
              <a:ea typeface="幼圆" pitchFamily="49" charset="-122"/>
            </a:endParaRPr>
          </a:p>
        </p:txBody>
      </p:sp>
      <p:sp>
        <p:nvSpPr>
          <p:cNvPr id="29702" name="Text Box 6"/>
          <p:cNvSpPr txBox="1"/>
          <p:nvPr/>
        </p:nvSpPr>
        <p:spPr>
          <a:xfrm>
            <a:off x="1447800" y="228600"/>
            <a:ext cx="61483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2.3.2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常用寻址方式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F32DD4-454D-4F68-8D56-F5FF02D48113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111678" name="Group 62"/>
          <p:cNvGraphicFramePr>
            <a:graphicFrameLocks noGrp="1"/>
          </p:cNvGraphicFramePr>
          <p:nvPr/>
        </p:nvGraphicFramePr>
        <p:xfrm>
          <a:off x="3657600" y="1828800"/>
          <a:ext cx="1447800" cy="3108325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A1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488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A2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EA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30739" name="Line 27"/>
          <p:cNvSpPr/>
          <p:nvPr/>
        </p:nvSpPr>
        <p:spPr>
          <a:xfrm>
            <a:off x="2057400" y="1828800"/>
            <a:ext cx="0" cy="68580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0" name="Text Box 33"/>
          <p:cNvSpPr txBox="1"/>
          <p:nvPr/>
        </p:nvSpPr>
        <p:spPr>
          <a:xfrm>
            <a:off x="5715000" y="1752600"/>
            <a:ext cx="312420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i="1" dirty="0">
                <a:latin typeface="Times New Roman" panose="02020603050405020304" pitchFamily="18" charset="0"/>
              </a:rPr>
              <a:t>多级间址示意图</a:t>
            </a:r>
            <a:endParaRPr lang="zh-CN" altLang="en-US" sz="2800" b="1" i="1" dirty="0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最高位放间址标志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S=[[[A]]]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0741" name="Text Box 34"/>
          <p:cNvSpPr txBox="1"/>
          <p:nvPr/>
        </p:nvSpPr>
        <p:spPr>
          <a:xfrm>
            <a:off x="304800" y="5059363"/>
            <a:ext cx="8305800" cy="1798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762000" lvl="0" indent="-76200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优点：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灵活性大，只要修改地址指针内容即可，不需修改指令；扩大寻址范围</a:t>
            </a:r>
            <a:endParaRPr lang="zh-CN" altLang="en-US" b="1" dirty="0">
              <a:solidFill>
                <a:srgbClr val="FFFF99"/>
              </a:solidFill>
              <a:ea typeface="楷体_GB2312" pitchFamily="49" charset="-122"/>
            </a:endParaRPr>
          </a:p>
          <a:p>
            <a:pPr marL="762000" lvl="0" indent="-76200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缺点：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需要多次访问存储器，速度慢</a:t>
            </a:r>
            <a:endParaRPr lang="zh-CN" altLang="en-US" b="1" dirty="0">
              <a:solidFill>
                <a:srgbClr val="FFFF99"/>
              </a:solidFill>
              <a:ea typeface="楷体_GB2312" pitchFamily="49" charset="-122"/>
            </a:endParaRPr>
          </a:p>
        </p:txBody>
      </p:sp>
      <p:graphicFrame>
        <p:nvGraphicFramePr>
          <p:cNvPr id="111664" name="Group 48"/>
          <p:cNvGraphicFramePr>
            <a:graphicFrameLocks noGrp="1"/>
          </p:cNvGraphicFramePr>
          <p:nvPr/>
        </p:nvGraphicFramePr>
        <p:xfrm>
          <a:off x="228600" y="1219200"/>
          <a:ext cx="2514600" cy="609600"/>
        </p:xfrm>
        <a:graphic>
          <a:graphicData uri="http://schemas.openxmlformats.org/drawingml/2006/table">
            <a:tbl>
              <a:tblPr/>
              <a:tblGrid>
                <a:gridCol w="838200"/>
                <a:gridCol w="609600"/>
                <a:gridCol w="1066800"/>
              </a:tblGrid>
              <a:tr h="609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@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30754" name="Group 60"/>
          <p:cNvGrpSpPr/>
          <p:nvPr/>
        </p:nvGrpSpPr>
        <p:grpSpPr>
          <a:xfrm>
            <a:off x="2057400" y="2057400"/>
            <a:ext cx="1905000" cy="2971800"/>
            <a:chOff x="1488" y="2256"/>
            <a:chExt cx="1200" cy="1872"/>
          </a:xfrm>
        </p:grpSpPr>
        <p:sp>
          <p:nvSpPr>
            <p:cNvPr id="30756" name="Line 28"/>
            <p:cNvSpPr/>
            <p:nvPr/>
          </p:nvSpPr>
          <p:spPr>
            <a:xfrm>
              <a:off x="1488" y="2544"/>
              <a:ext cx="1008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57" name="Text Box 29"/>
            <p:cNvSpPr txBox="1"/>
            <p:nvPr/>
          </p:nvSpPr>
          <p:spPr>
            <a:xfrm>
              <a:off x="1632" y="2256"/>
              <a:ext cx="8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758" name="Freeform 30"/>
            <p:cNvSpPr/>
            <p:nvPr/>
          </p:nvSpPr>
          <p:spPr>
            <a:xfrm>
              <a:off x="1952" y="2640"/>
              <a:ext cx="544" cy="576"/>
            </a:xfrm>
            <a:custGeom>
              <a:avLst/>
              <a:gdLst/>
              <a:ahLst/>
              <a:cxnLst>
                <a:cxn ang="0">
                  <a:pos x="544" y="0"/>
                </a:cxn>
                <a:cxn ang="0">
                  <a:pos x="16" y="144"/>
                </a:cxn>
                <a:cxn ang="0">
                  <a:pos x="448" y="576"/>
                </a:cxn>
              </a:cxnLst>
              <a:pathLst>
                <a:path w="544" h="576">
                  <a:moveTo>
                    <a:pt x="544" y="0"/>
                  </a:moveTo>
                  <a:cubicBezTo>
                    <a:pt x="288" y="24"/>
                    <a:pt x="32" y="48"/>
                    <a:pt x="16" y="144"/>
                  </a:cubicBezTo>
                  <a:cubicBezTo>
                    <a:pt x="0" y="240"/>
                    <a:pt x="368" y="496"/>
                    <a:pt x="448" y="576"/>
                  </a:cubicBezTo>
                </a:path>
              </a:pathLst>
            </a:custGeom>
            <a:noFill/>
            <a:ln w="28575" cap="flat" cmpd="sng">
              <a:solidFill>
                <a:srgbClr val="FFFF99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59" name="Text Box 31"/>
            <p:cNvSpPr txBox="1"/>
            <p:nvPr/>
          </p:nvSpPr>
          <p:spPr>
            <a:xfrm>
              <a:off x="1728" y="3120"/>
              <a:ext cx="8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A1: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760" name="Line 49"/>
            <p:cNvSpPr/>
            <p:nvPr/>
          </p:nvSpPr>
          <p:spPr>
            <a:xfrm>
              <a:off x="2688" y="2448"/>
              <a:ext cx="0" cy="336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1" name="Line 50"/>
            <p:cNvSpPr/>
            <p:nvPr/>
          </p:nvSpPr>
          <p:spPr>
            <a:xfrm>
              <a:off x="2688" y="3072"/>
              <a:ext cx="0" cy="336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2" name="Line 54"/>
            <p:cNvSpPr/>
            <p:nvPr/>
          </p:nvSpPr>
          <p:spPr>
            <a:xfrm>
              <a:off x="2688" y="3744"/>
              <a:ext cx="0" cy="336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3" name="Freeform 56"/>
            <p:cNvSpPr/>
            <p:nvPr/>
          </p:nvSpPr>
          <p:spPr>
            <a:xfrm>
              <a:off x="1968" y="3360"/>
              <a:ext cx="544" cy="576"/>
            </a:xfrm>
            <a:custGeom>
              <a:avLst/>
              <a:gdLst/>
              <a:ahLst/>
              <a:cxnLst>
                <a:cxn ang="0">
                  <a:pos x="544" y="0"/>
                </a:cxn>
                <a:cxn ang="0">
                  <a:pos x="16" y="144"/>
                </a:cxn>
                <a:cxn ang="0">
                  <a:pos x="448" y="576"/>
                </a:cxn>
              </a:cxnLst>
              <a:pathLst>
                <a:path w="544" h="576">
                  <a:moveTo>
                    <a:pt x="544" y="0"/>
                  </a:moveTo>
                  <a:cubicBezTo>
                    <a:pt x="288" y="24"/>
                    <a:pt x="32" y="48"/>
                    <a:pt x="16" y="144"/>
                  </a:cubicBezTo>
                  <a:cubicBezTo>
                    <a:pt x="0" y="240"/>
                    <a:pt x="368" y="496"/>
                    <a:pt x="448" y="576"/>
                  </a:cubicBezTo>
                </a:path>
              </a:pathLst>
            </a:custGeom>
            <a:noFill/>
            <a:ln w="28575" cap="flat" cmpd="sng">
              <a:solidFill>
                <a:srgbClr val="FFFF99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64" name="Text Box 57"/>
            <p:cNvSpPr txBox="1"/>
            <p:nvPr/>
          </p:nvSpPr>
          <p:spPr>
            <a:xfrm>
              <a:off x="1728" y="3840"/>
              <a:ext cx="8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A2: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0755" name="Text Box 63"/>
          <p:cNvSpPr txBox="1"/>
          <p:nvPr/>
        </p:nvSpPr>
        <p:spPr>
          <a:xfrm>
            <a:off x="1447800" y="228600"/>
            <a:ext cx="61483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2.3.2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常用寻址方式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531F9D-0C01-4776-89DD-93F36FEC308D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7766" name="Text Box 6"/>
          <p:cNvSpPr txBox="1"/>
          <p:nvPr/>
        </p:nvSpPr>
        <p:spPr>
          <a:xfrm>
            <a:off x="304800" y="914400"/>
            <a:ext cx="7086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  <a:t>八、相对寻址 </a:t>
            </a:r>
            <a:endParaRPr lang="zh-CN" altLang="en-US" b="1" dirty="0">
              <a:latin typeface="Times New Roman" panose="02020603050405020304" pitchFamily="18" charset="0"/>
              <a:ea typeface="幼圆" pitchFamily="49" charset="-122"/>
            </a:endParaRPr>
          </a:p>
        </p:txBody>
      </p:sp>
      <p:sp>
        <p:nvSpPr>
          <p:cNvPr id="117767" name="Text Box 7"/>
          <p:cNvSpPr txBox="1"/>
          <p:nvPr/>
        </p:nvSpPr>
        <p:spPr>
          <a:xfrm>
            <a:off x="304800" y="1600200"/>
            <a:ext cx="8534400" cy="179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2" charset="-122"/>
              </a:rPr>
              <a:t>是变址寻址的特例，由</a:t>
            </a:r>
            <a:r>
              <a:rPr lang="en-US" altLang="zh-CN" b="1" dirty="0">
                <a:latin typeface="黑体" panose="02010609060101010101" pitchFamily="2" charset="-122"/>
              </a:rPr>
              <a:t>PC</a:t>
            </a:r>
            <a:r>
              <a:rPr lang="zh-CN" altLang="en-US" b="1" dirty="0">
                <a:latin typeface="黑体" panose="02010609060101010101" pitchFamily="2" charset="-122"/>
              </a:rPr>
              <a:t>做变址寄存器</a:t>
            </a:r>
            <a:r>
              <a:rPr lang="en-US" altLang="zh-CN" b="1" dirty="0">
                <a:latin typeface="黑体" panose="02010609060101010101" pitchFamily="2" charset="-122"/>
              </a:rPr>
              <a:t>R</a:t>
            </a:r>
            <a:r>
              <a:rPr lang="en-US" altLang="zh-CN" b="1" baseline="-25000" dirty="0">
                <a:latin typeface="黑体" panose="02010609060101010101" pitchFamily="2" charset="-122"/>
              </a:rPr>
              <a:t>X</a:t>
            </a:r>
            <a:r>
              <a:rPr lang="zh-CN" altLang="en-US" b="1" dirty="0">
                <a:latin typeface="黑体" panose="02010609060101010101" pitchFamily="2" charset="-122"/>
              </a:rPr>
              <a:t>，地址码</a:t>
            </a:r>
            <a:r>
              <a:rPr lang="en-US" altLang="zh-CN" b="1" dirty="0">
                <a:latin typeface="黑体" panose="02010609060101010101" pitchFamily="2" charset="-122"/>
              </a:rPr>
              <a:t>OA</a:t>
            </a:r>
            <a:r>
              <a:rPr lang="zh-CN" altLang="en-US" b="1" dirty="0">
                <a:latin typeface="黑体" panose="02010609060101010101" pitchFamily="2" charset="-122"/>
              </a:rPr>
              <a:t>给出的地址为</a:t>
            </a:r>
            <a:r>
              <a:rPr lang="en-US" altLang="zh-CN" b="1" dirty="0">
                <a:latin typeface="黑体" panose="02010609060101010101" pitchFamily="2" charset="-122"/>
              </a:rPr>
              <a:t>A</a:t>
            </a:r>
            <a:r>
              <a:rPr lang="zh-CN" altLang="en-US" b="1" dirty="0">
                <a:latin typeface="黑体" panose="02010609060101010101" pitchFamily="2" charset="-122"/>
              </a:rPr>
              <a:t>，</a:t>
            </a:r>
            <a:endParaRPr lang="zh-CN" altLang="en-US" b="1" dirty="0">
              <a:latin typeface="黑体" panose="0201060906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</a:rPr>
              <a:t>EA</a:t>
            </a:r>
            <a:r>
              <a:rPr lang="zh-CN" altLang="en-US" b="1" dirty="0">
                <a:latin typeface="黑体" panose="02010609060101010101" pitchFamily="2" charset="-122"/>
              </a:rPr>
              <a:t>＝</a:t>
            </a:r>
            <a:r>
              <a:rPr lang="en-US" altLang="zh-CN" b="1" dirty="0">
                <a:latin typeface="黑体" panose="02010609060101010101" pitchFamily="2" charset="-122"/>
              </a:rPr>
              <a:t>(R</a:t>
            </a:r>
            <a:r>
              <a:rPr lang="en-US" altLang="zh-CN" b="1" baseline="-25000" dirty="0">
                <a:latin typeface="黑体" panose="02010609060101010101" pitchFamily="2" charset="-122"/>
              </a:rPr>
              <a:t>X</a:t>
            </a:r>
            <a:r>
              <a:rPr lang="en-US" altLang="zh-CN" b="1" dirty="0">
                <a:latin typeface="黑体" panose="02010609060101010101" pitchFamily="2" charset="-122"/>
              </a:rPr>
              <a:t>)</a:t>
            </a:r>
            <a:r>
              <a:rPr lang="zh-CN" altLang="en-US" b="1" dirty="0">
                <a:latin typeface="黑体" panose="02010609060101010101" pitchFamily="2" charset="-122"/>
              </a:rPr>
              <a:t>＋</a:t>
            </a:r>
            <a:r>
              <a:rPr lang="en-US" altLang="zh-CN" b="1" dirty="0">
                <a:latin typeface="黑体" panose="02010609060101010101" pitchFamily="2" charset="-122"/>
              </a:rPr>
              <a:t>A	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((PC)+A)</a:t>
            </a:r>
            <a:endParaRPr lang="en-US" altLang="zh-CN" b="1" dirty="0">
              <a:latin typeface="黑体" panose="02010609060101010101" pitchFamily="2" charset="-122"/>
            </a:endParaRPr>
          </a:p>
        </p:txBody>
      </p:sp>
      <p:graphicFrame>
        <p:nvGraphicFramePr>
          <p:cNvPr id="117768" name="Group 8"/>
          <p:cNvGraphicFramePr>
            <a:graphicFrameLocks noGrp="1"/>
          </p:cNvGraphicFramePr>
          <p:nvPr/>
        </p:nvGraphicFramePr>
        <p:xfrm>
          <a:off x="1066800" y="3505200"/>
          <a:ext cx="2057400" cy="579438"/>
        </p:xfrm>
        <a:graphic>
          <a:graphicData uri="http://schemas.openxmlformats.org/drawingml/2006/table">
            <a:tbl>
              <a:tblPr/>
              <a:tblGrid>
                <a:gridCol w="685800"/>
                <a:gridCol w="762000"/>
                <a:gridCol w="609600"/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R</a:t>
                      </a:r>
                      <a:r>
                        <a:rPr kumimoji="1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X</a:t>
                      </a:r>
                      <a:endParaRPr kumimoji="1" lang="en-US" altLang="zh-CN" sz="3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761" name="Text Box 20"/>
          <p:cNvSpPr txBox="1"/>
          <p:nvPr/>
        </p:nvSpPr>
        <p:spPr>
          <a:xfrm>
            <a:off x="1066800" y="5257800"/>
            <a:ext cx="1447800" cy="466725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指令地址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62" name="Text Box 21"/>
          <p:cNvSpPr txBox="1"/>
          <p:nvPr/>
        </p:nvSpPr>
        <p:spPr>
          <a:xfrm>
            <a:off x="228600" y="5181600"/>
            <a:ext cx="1295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</a:rPr>
              <a:t>PC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1763" name="Line 22"/>
          <p:cNvSpPr/>
          <p:nvPr/>
        </p:nvSpPr>
        <p:spPr>
          <a:xfrm flipH="1">
            <a:off x="1981200" y="4038600"/>
            <a:ext cx="0" cy="1219200"/>
          </a:xfrm>
          <a:prstGeom prst="line">
            <a:avLst/>
          </a:prstGeom>
          <a:ln w="2857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64" name="Line 23"/>
          <p:cNvSpPr/>
          <p:nvPr/>
        </p:nvSpPr>
        <p:spPr>
          <a:xfrm>
            <a:off x="3505200" y="5257800"/>
            <a:ext cx="8382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17784" name="Group 24"/>
          <p:cNvGraphicFramePr>
            <a:graphicFrameLocks noGrp="1"/>
          </p:cNvGraphicFramePr>
          <p:nvPr/>
        </p:nvGraphicFramePr>
        <p:xfrm>
          <a:off x="4343400" y="3505200"/>
          <a:ext cx="1447800" cy="259080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79" name="Line 38"/>
          <p:cNvSpPr/>
          <p:nvPr/>
        </p:nvSpPr>
        <p:spPr>
          <a:xfrm>
            <a:off x="2514600" y="5486400"/>
            <a:ext cx="381000" cy="0"/>
          </a:xfrm>
          <a:prstGeom prst="line">
            <a:avLst/>
          </a:prstGeom>
          <a:ln w="2857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80" name="Text Box 39"/>
          <p:cNvSpPr txBox="1"/>
          <p:nvPr/>
        </p:nvSpPr>
        <p:spPr>
          <a:xfrm>
            <a:off x="3581400" y="48006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EA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1781" name="Line 40"/>
          <p:cNvSpPr/>
          <p:nvPr/>
        </p:nvSpPr>
        <p:spPr>
          <a:xfrm>
            <a:off x="2667000" y="4038600"/>
            <a:ext cx="0" cy="914400"/>
          </a:xfrm>
          <a:prstGeom prst="line">
            <a:avLst/>
          </a:prstGeom>
          <a:ln w="28575" cap="flat" cmpd="sng">
            <a:solidFill>
              <a:srgbClr val="FFCC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82" name="Line 41"/>
          <p:cNvSpPr/>
          <p:nvPr/>
        </p:nvSpPr>
        <p:spPr>
          <a:xfrm>
            <a:off x="2667000" y="4953000"/>
            <a:ext cx="228600" cy="0"/>
          </a:xfrm>
          <a:prstGeom prst="line">
            <a:avLst/>
          </a:prstGeom>
          <a:ln w="2857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83" name="Text Box 42"/>
          <p:cNvSpPr txBox="1"/>
          <p:nvPr/>
        </p:nvSpPr>
        <p:spPr>
          <a:xfrm>
            <a:off x="2971800" y="4648200"/>
            <a:ext cx="549275" cy="182880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ALU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加法器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84" name="Text Box 43"/>
          <p:cNvSpPr txBox="1"/>
          <p:nvPr/>
        </p:nvSpPr>
        <p:spPr>
          <a:xfrm>
            <a:off x="6324600" y="3810000"/>
            <a:ext cx="2819400" cy="2528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相对寻址指出的地址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是与现行指令地址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PC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之间的相对位置</a:t>
            </a:r>
            <a:endParaRPr lang="zh-CN" altLang="en-US" b="1" dirty="0">
              <a:solidFill>
                <a:srgbClr val="FFCC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785" name="Text Box 44"/>
          <p:cNvSpPr txBox="1"/>
          <p:nvPr/>
        </p:nvSpPr>
        <p:spPr>
          <a:xfrm>
            <a:off x="1447800" y="228600"/>
            <a:ext cx="61483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2.3.2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常用寻址方式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  <p:bldP spid="1177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314915-89E1-4D3B-8C34-EA8B538D951C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2771" name="Text Box 3"/>
          <p:cNvSpPr txBox="1"/>
          <p:nvPr/>
        </p:nvSpPr>
        <p:spPr>
          <a:xfrm>
            <a:off x="381000" y="1143000"/>
            <a:ext cx="8763000" cy="3933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用途：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EAEAEA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3600" b="1" dirty="0">
                <a:solidFill>
                  <a:srgbClr val="EAEAEA"/>
                </a:solidFill>
                <a:latin typeface="楷体_GB2312" pitchFamily="49" charset="-122"/>
                <a:ea typeface="楷体_GB2312" pitchFamily="49" charset="-122"/>
              </a:rPr>
              <a:t>常用于转移指令，对浮动程序很有用。</a:t>
            </a:r>
            <a:endParaRPr lang="zh-CN" altLang="en-US" sz="3600" b="1" dirty="0">
              <a:solidFill>
                <a:srgbClr val="EAEAEA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转移地址随</a:t>
            </a:r>
            <a:r>
              <a:rPr lang="en-US" altLang="zh-CN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PC</a:t>
            </a:r>
            <a:r>
              <a:rPr lang="zh-CN" altLang="en-US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的变化而变化，程序无论装在那里都能正确运行。</a:t>
            </a:r>
            <a:endParaRPr lang="zh-CN" altLang="en-US" b="1" dirty="0">
              <a:solidFill>
                <a:srgbClr val="FFCC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EAEAEA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 b="1" dirty="0">
                <a:solidFill>
                  <a:srgbClr val="EAEAEA"/>
                </a:solidFill>
                <a:latin typeface="楷体_GB2312" pitchFamily="49" charset="-122"/>
                <a:ea typeface="楷体_GB2312" pitchFamily="49" charset="-122"/>
              </a:rPr>
              <a:t>．位移量</a:t>
            </a:r>
            <a:r>
              <a:rPr lang="en-US" altLang="zh-CN" sz="3600" b="1" dirty="0">
                <a:solidFill>
                  <a:srgbClr val="EAEAEA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3600" b="1" dirty="0">
                <a:solidFill>
                  <a:srgbClr val="EAEAEA"/>
                </a:solidFill>
                <a:latin typeface="楷体_GB2312" pitchFamily="49" charset="-122"/>
                <a:ea typeface="楷体_GB2312" pitchFamily="49" charset="-122"/>
              </a:rPr>
              <a:t>可正可负，通常用补码表示。</a:t>
            </a:r>
            <a:br>
              <a:rPr lang="zh-CN" altLang="en-US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若用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位表示，寻址范围在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(PC)-2</a:t>
            </a:r>
            <a:r>
              <a:rPr lang="en-US" altLang="zh-CN" b="1" baseline="30000" dirty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(PC)+2</a:t>
            </a:r>
            <a:r>
              <a:rPr lang="en-US" altLang="zh-CN" b="1" baseline="30000" dirty="0">
                <a:latin typeface="楷体_GB2312" pitchFamily="49" charset="-122"/>
                <a:ea typeface="楷体_GB2312" pitchFamily="49" charset="-122"/>
              </a:rPr>
              <a:t>n-1</a:t>
            </a:r>
            <a:endParaRPr lang="en-US" altLang="zh-CN" b="1" baseline="30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2" name="Text Box 4"/>
          <p:cNvSpPr txBox="1"/>
          <p:nvPr/>
        </p:nvSpPr>
        <p:spPr>
          <a:xfrm>
            <a:off x="1447800" y="228600"/>
            <a:ext cx="61483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2.3.2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常用寻址方式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63A9C3-8F14-4DDB-BC63-5C246E8D0142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Text Box 2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2.3.1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指令格式 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P48</a:t>
            </a:r>
            <a:endParaRPr lang="en-US" altLang="zh-CN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76808" name="Text Box 8"/>
          <p:cNvSpPr txBox="1"/>
          <p:nvPr/>
        </p:nvSpPr>
        <p:spPr>
          <a:xfrm>
            <a:off x="250825" y="4941888"/>
            <a:ext cx="4343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一条指令格式：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6829" name="Group 29"/>
          <p:cNvGraphicFramePr>
            <a:graphicFrameLocks noGrp="1"/>
          </p:cNvGraphicFramePr>
          <p:nvPr/>
        </p:nvGraphicFramePr>
        <p:xfrm>
          <a:off x="1619250" y="5661025"/>
          <a:ext cx="6096000" cy="6096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609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itchFamily="49" charset="-122"/>
                        </a:rPr>
                        <a:t>操作码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itchFamily="49" charset="-122"/>
                        </a:rPr>
                        <a:t>OP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地址码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OA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6822" name="Line 22"/>
          <p:cNvSpPr/>
          <p:nvPr/>
        </p:nvSpPr>
        <p:spPr>
          <a:xfrm flipH="1">
            <a:off x="3348038" y="2819400"/>
            <a:ext cx="2138362" cy="2841625"/>
          </a:xfrm>
          <a:prstGeom prst="line">
            <a:avLst/>
          </a:prstGeom>
          <a:ln w="38100" cap="flat" cmpd="sng">
            <a:solidFill>
              <a:srgbClr val="FF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6823" name="Line 23"/>
          <p:cNvSpPr/>
          <p:nvPr/>
        </p:nvSpPr>
        <p:spPr>
          <a:xfrm flipH="1">
            <a:off x="6011863" y="3505200"/>
            <a:ext cx="7937" cy="2155825"/>
          </a:xfrm>
          <a:prstGeom prst="line">
            <a:avLst/>
          </a:prstGeom>
          <a:ln w="38100" cap="flat" cmpd="sng">
            <a:solidFill>
              <a:srgbClr val="FF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6824" name="Line 24"/>
          <p:cNvSpPr/>
          <p:nvPr/>
        </p:nvSpPr>
        <p:spPr>
          <a:xfrm>
            <a:off x="2916238" y="4005263"/>
            <a:ext cx="4032250" cy="1511300"/>
          </a:xfrm>
          <a:prstGeom prst="line">
            <a:avLst/>
          </a:prstGeom>
          <a:ln w="38100" cap="flat" cmpd="sng">
            <a:solidFill>
              <a:srgbClr val="FF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60" name="Text Box 30"/>
          <p:cNvSpPr txBox="1"/>
          <p:nvPr/>
        </p:nvSpPr>
        <p:spPr>
          <a:xfrm>
            <a:off x="228600" y="990600"/>
            <a:ext cx="8610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指令＝机器语言中的语句，     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二进制代码</a:t>
            </a:r>
            <a:endParaRPr lang="zh-CN" altLang="en-US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31" name="Text Box 31"/>
          <p:cNvSpPr txBox="1"/>
          <p:nvPr/>
        </p:nvSpPr>
        <p:spPr>
          <a:xfrm>
            <a:off x="228600" y="1600200"/>
            <a:ext cx="472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指令必须告诉机器：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6832" name="Text Box 32"/>
          <p:cNvSpPr txBox="1"/>
          <p:nvPr/>
        </p:nvSpPr>
        <p:spPr>
          <a:xfrm>
            <a:off x="381000" y="2286000"/>
            <a:ext cx="8382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rgbClr val="FFFF99"/>
              </a:buClr>
              <a:buChar char="?"/>
            </a:pPr>
            <a:r>
              <a:rPr lang="en-US" altLang="zh-CN" dirty="0">
                <a:solidFill>
                  <a:srgbClr val="66FFC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66FFCC"/>
                </a:solidFill>
                <a:latin typeface="Times New Roman" panose="02020603050405020304" pitchFamily="18" charset="0"/>
              </a:rPr>
              <a:t>要执行什么样的操作</a:t>
            </a:r>
            <a:r>
              <a:rPr lang="zh-CN" altLang="en-US" dirty="0">
                <a:latin typeface="Times New Roman" panose="02020603050405020304" pitchFamily="18" charset="0"/>
              </a:rPr>
              <a:t>（操作性质是什么）</a:t>
            </a:r>
            <a:r>
              <a:rPr lang="zh-CN" altLang="en-US" dirty="0">
                <a:solidFill>
                  <a:srgbClr val="66FFCC"/>
                </a:solidFill>
                <a:latin typeface="Times New Roman" panose="02020603050405020304" pitchFamily="18" charset="0"/>
              </a:rPr>
              <a:t>  </a:t>
            </a:r>
            <a:endParaRPr lang="zh-CN" altLang="en-US" dirty="0">
              <a:solidFill>
                <a:srgbClr val="66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33" name="Text Box 33"/>
          <p:cNvSpPr txBox="1"/>
          <p:nvPr/>
        </p:nvSpPr>
        <p:spPr>
          <a:xfrm>
            <a:off x="381000" y="2971800"/>
            <a:ext cx="853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rgbClr val="FFFF99"/>
              </a:buClr>
              <a:buChar char="?"/>
            </a:pPr>
            <a:r>
              <a:rPr lang="en-US" altLang="zh-CN" dirty="0">
                <a:solidFill>
                  <a:srgbClr val="66FFC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66FFCC"/>
                </a:solidFill>
                <a:latin typeface="Times New Roman" panose="02020603050405020304" pitchFamily="18" charset="0"/>
              </a:rPr>
              <a:t>对什么数进行操作</a:t>
            </a:r>
            <a:r>
              <a:rPr lang="zh-CN" altLang="en-US" dirty="0">
                <a:latin typeface="Times New Roman" panose="02020603050405020304" pitchFamily="18" charset="0"/>
              </a:rPr>
              <a:t>（操作对象的来源）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6834" name="Text Box 34"/>
          <p:cNvSpPr txBox="1"/>
          <p:nvPr/>
        </p:nvSpPr>
        <p:spPr>
          <a:xfrm>
            <a:off x="381000" y="3657600"/>
            <a:ext cx="853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rgbClr val="FFFF99"/>
              </a:buClr>
              <a:buChar char="?"/>
            </a:pPr>
            <a:r>
              <a:rPr lang="en-US" altLang="zh-CN" dirty="0">
                <a:solidFill>
                  <a:srgbClr val="66FFC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66FFCC"/>
                </a:solidFill>
                <a:latin typeface="Times New Roman" panose="02020603050405020304" pitchFamily="18" charset="0"/>
              </a:rPr>
              <a:t>结果的去向</a:t>
            </a:r>
            <a:endParaRPr lang="zh-CN" altLang="en-US" dirty="0">
              <a:solidFill>
                <a:srgbClr val="66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5" name="Line 35"/>
          <p:cNvSpPr/>
          <p:nvPr/>
        </p:nvSpPr>
        <p:spPr>
          <a:xfrm>
            <a:off x="3657600" y="4800600"/>
            <a:ext cx="1600200" cy="533400"/>
          </a:xfrm>
          <a:prstGeom prst="line">
            <a:avLst/>
          </a:prstGeom>
          <a:ln w="9525">
            <a:noFill/>
          </a:ln>
        </p:spPr>
      </p:sp>
      <p:sp>
        <p:nvSpPr>
          <p:cNvPr id="6166" name="Line 39"/>
          <p:cNvSpPr/>
          <p:nvPr/>
        </p:nvSpPr>
        <p:spPr>
          <a:xfrm>
            <a:off x="5867400" y="5410200"/>
            <a:ext cx="0" cy="0"/>
          </a:xfrm>
          <a:prstGeom prst="line">
            <a:avLst/>
          </a:prstGeom>
          <a:ln w="9525">
            <a:noFill/>
          </a:ln>
        </p:spPr>
      </p:sp>
      <p:sp>
        <p:nvSpPr>
          <p:cNvPr id="76840" name="Rectangle 40"/>
          <p:cNvSpPr/>
          <p:nvPr/>
        </p:nvSpPr>
        <p:spPr>
          <a:xfrm>
            <a:off x="395288" y="4221163"/>
            <a:ext cx="36163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spcBef>
                <a:spcPct val="50000"/>
              </a:spcBef>
              <a:buClr>
                <a:srgbClr val="FFFF99"/>
              </a:buClr>
              <a:buChar char="?"/>
            </a:pPr>
            <a:r>
              <a:rPr lang="zh-CN" altLang="en-US" dirty="0">
                <a:solidFill>
                  <a:srgbClr val="66FFCC"/>
                </a:solidFill>
                <a:latin typeface="Times New Roman" panose="02020603050405020304" pitchFamily="18" charset="0"/>
              </a:rPr>
              <a:t>下一条指令的地址</a:t>
            </a:r>
            <a:endParaRPr lang="zh-CN" altLang="en-US" dirty="0">
              <a:solidFill>
                <a:srgbClr val="66FF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6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6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8" grpId="0"/>
      <p:bldP spid="76831" grpId="0"/>
      <p:bldP spid="76832" grpId="0"/>
      <p:bldP spid="76833" grpId="0"/>
      <p:bldP spid="76834" grpId="0"/>
      <p:bldP spid="768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F1AC48-58BB-4736-B248-305DE43DBDD2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795" name="Text Box 11"/>
          <p:cNvSpPr txBox="1"/>
          <p:nvPr/>
        </p:nvSpPr>
        <p:spPr>
          <a:xfrm>
            <a:off x="250825" y="981075"/>
            <a:ext cx="66976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  <a:t>九、堆栈寻址（堆栈与堆栈操作）</a:t>
            </a:r>
            <a:endParaRPr lang="zh-CN" altLang="en-US" b="1" dirty="0">
              <a:latin typeface="Times New Roman" panose="02020603050405020304" pitchFamily="18" charset="0"/>
              <a:ea typeface="幼圆" pitchFamily="49" charset="-122"/>
            </a:endParaRPr>
          </a:p>
        </p:txBody>
      </p:sp>
      <p:sp>
        <p:nvSpPr>
          <p:cNvPr id="33796" name="Text Box 13"/>
          <p:cNvSpPr txBox="1"/>
          <p:nvPr/>
        </p:nvSpPr>
        <p:spPr>
          <a:xfrm>
            <a:off x="228600" y="1844675"/>
            <a:ext cx="8686800" cy="1128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堆栈</a:t>
            </a:r>
            <a:r>
              <a:rPr lang="en-US" altLang="zh-CN" sz="36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(stack)</a:t>
            </a:r>
            <a:r>
              <a:rPr lang="zh-CN" altLang="en-US" sz="3600" b="1" dirty="0">
                <a:latin typeface="Times New Roman" panose="02020603050405020304" pitchFamily="18" charset="0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</a:rPr>
              <a:t>是根据“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后进先出</a:t>
            </a:r>
            <a:r>
              <a:rPr lang="zh-CN" altLang="en-US" b="1" dirty="0">
                <a:latin typeface="Times New Roman" panose="02020603050405020304" pitchFamily="18" charset="0"/>
              </a:rPr>
              <a:t>”</a:t>
            </a:r>
            <a:r>
              <a:rPr lang="en-US" altLang="zh-CN" b="1" i="1" dirty="0">
                <a:latin typeface="Times New Roman" panose="02020603050405020304" pitchFamily="18" charset="0"/>
              </a:rPr>
              <a:t>LIFO</a:t>
            </a:r>
            <a:r>
              <a:rPr lang="zh-CN" altLang="en-US" b="1" dirty="0">
                <a:latin typeface="Times New Roman" panose="02020603050405020304" pitchFamily="18" charset="0"/>
              </a:rPr>
              <a:t>或“先进后出”</a:t>
            </a:r>
            <a:r>
              <a:rPr lang="en-US" altLang="zh-CN" b="1" i="1" dirty="0">
                <a:latin typeface="Times New Roman" panose="02020603050405020304" pitchFamily="18" charset="0"/>
              </a:rPr>
              <a:t>FILO</a:t>
            </a:r>
            <a:r>
              <a:rPr lang="zh-CN" altLang="en-US" b="1" dirty="0">
                <a:latin typeface="Times New Roman" panose="02020603050405020304" pitchFamily="18" charset="0"/>
              </a:rPr>
              <a:t>的原则进行数据存取的一段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存储区</a:t>
            </a:r>
            <a:endParaRPr lang="zh-CN" altLang="en-US" b="1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Text Box 14"/>
          <p:cNvSpPr txBox="1"/>
          <p:nvPr/>
        </p:nvSpPr>
        <p:spPr>
          <a:xfrm>
            <a:off x="838200" y="3140075"/>
            <a:ext cx="8305800" cy="1736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  <a:t>固定一端称“</a:t>
            </a:r>
            <a:r>
              <a:rPr lang="zh-CN" altLang="en-US" b="1" dirty="0">
                <a:solidFill>
                  <a:srgbClr val="FFCCCC"/>
                </a:solidFill>
                <a:latin typeface="Times New Roman" panose="02020603050405020304" pitchFamily="18" charset="0"/>
                <a:ea typeface="幼圆" pitchFamily="49" charset="-122"/>
              </a:rPr>
              <a:t>栈底</a:t>
            </a:r>
            <a: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  <a:t>”，</a:t>
            </a:r>
            <a:b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</a:br>
            <a: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  <a:t>浮动一端“</a:t>
            </a:r>
            <a: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  <a:ea typeface="幼圆" pitchFamily="49" charset="-122"/>
              </a:rPr>
              <a:t>栈顶</a:t>
            </a:r>
            <a: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  <a:t>”，栈顶由堆栈指针</a:t>
            </a:r>
            <a:r>
              <a:rPr lang="en-US" altLang="zh-CN" b="1" i="1" dirty="0">
                <a:solidFill>
                  <a:srgbClr val="CCFF99"/>
                </a:solidFill>
                <a:latin typeface="Times New Roman" panose="02020603050405020304" pitchFamily="18" charset="0"/>
                <a:ea typeface="幼圆" pitchFamily="49" charset="-122"/>
              </a:rPr>
              <a:t>SP</a:t>
            </a:r>
            <a: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  <a:t>指向</a:t>
            </a:r>
            <a:b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</a:br>
            <a: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  <a:t>若</a:t>
            </a:r>
            <a:r>
              <a:rPr lang="zh-CN" altLang="en-US" b="1" dirty="0">
                <a:solidFill>
                  <a:srgbClr val="EAEAEA"/>
                </a:solidFill>
                <a:latin typeface="Times New Roman" panose="02020603050405020304" pitchFamily="18" charset="0"/>
                <a:ea typeface="幼圆" pitchFamily="49" charset="-122"/>
              </a:rPr>
              <a:t>（</a:t>
            </a:r>
            <a:r>
              <a:rPr lang="en-US" altLang="zh-CN" b="1" dirty="0">
                <a:solidFill>
                  <a:srgbClr val="EAEAEA"/>
                </a:solidFill>
                <a:latin typeface="Times New Roman" panose="02020603050405020304" pitchFamily="18" charset="0"/>
                <a:ea typeface="幼圆" pitchFamily="49" charset="-122"/>
              </a:rPr>
              <a:t>SP</a:t>
            </a:r>
            <a:r>
              <a:rPr lang="zh-CN" altLang="en-US" b="1" dirty="0">
                <a:solidFill>
                  <a:srgbClr val="EAEAEA"/>
                </a:solidFill>
                <a:latin typeface="Times New Roman" panose="02020603050405020304" pitchFamily="18" charset="0"/>
                <a:ea typeface="幼圆" pitchFamily="49" charset="-122"/>
              </a:rPr>
              <a:t>）＝栈底</a:t>
            </a:r>
            <a: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  <a:t>    </a:t>
            </a:r>
            <a:r>
              <a:rPr lang="zh-CN" altLang="en-US" sz="4400" b="1" dirty="0">
                <a:latin typeface="Times New Roman" panose="02020603050405020304" pitchFamily="18" charset="0"/>
                <a:ea typeface="幼圆" pitchFamily="49" charset="-122"/>
              </a:rPr>
              <a:t>→    </a:t>
            </a:r>
            <a:r>
              <a:rPr lang="zh-CN" altLang="en-US" b="1" dirty="0">
                <a:solidFill>
                  <a:srgbClr val="EAEAEA"/>
                </a:solidFill>
                <a:latin typeface="Times New Roman" panose="02020603050405020304" pitchFamily="18" charset="0"/>
                <a:ea typeface="幼圆" pitchFamily="49" charset="-122"/>
              </a:rPr>
              <a:t>空栈</a:t>
            </a:r>
            <a:endParaRPr lang="zh-CN" altLang="en-US" b="1" dirty="0">
              <a:solidFill>
                <a:srgbClr val="EAEAEA"/>
              </a:solidFill>
              <a:latin typeface="Times New Roman" panose="02020603050405020304" pitchFamily="18" charset="0"/>
              <a:ea typeface="幼圆" pitchFamily="49" charset="-122"/>
            </a:endParaRPr>
          </a:p>
        </p:txBody>
      </p:sp>
      <p:sp>
        <p:nvSpPr>
          <p:cNvPr id="33798" name="Text Box 15"/>
          <p:cNvSpPr txBox="1"/>
          <p:nvPr/>
        </p:nvSpPr>
        <p:spPr>
          <a:xfrm>
            <a:off x="381000" y="5197475"/>
            <a:ext cx="6096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堆栈可以由主存中的一段构成，还可由一组寄存器构成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799" name="Text Box 17"/>
          <p:cNvSpPr txBox="1"/>
          <p:nvPr/>
        </p:nvSpPr>
        <p:spPr>
          <a:xfrm>
            <a:off x="1447800" y="228600"/>
            <a:ext cx="61483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2.3.2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常用寻址方式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DA0663-3CD6-4AF6-8504-003D4837329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19" name="Text Box 6"/>
          <p:cNvSpPr txBox="1"/>
          <p:nvPr/>
        </p:nvSpPr>
        <p:spPr>
          <a:xfrm>
            <a:off x="228600" y="914400"/>
            <a:ext cx="8305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堆栈结构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4820" name="Text Box 7"/>
          <p:cNvSpPr txBox="1"/>
          <p:nvPr/>
        </p:nvSpPr>
        <p:spPr>
          <a:xfrm>
            <a:off x="228600" y="152400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一、寄存器堆栈：栈顶固定，栈底不断延伸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913" name="Group 33"/>
          <p:cNvGraphicFramePr>
            <a:graphicFrameLocks noGrp="1"/>
          </p:cNvGraphicFramePr>
          <p:nvPr/>
        </p:nvGraphicFramePr>
        <p:xfrm>
          <a:off x="1295400" y="2362200"/>
          <a:ext cx="2895600" cy="517525"/>
        </p:xfrm>
        <a:graphic>
          <a:graphicData uri="http://schemas.openxmlformats.org/drawingml/2006/table">
            <a:tbl>
              <a:tblPr/>
              <a:tblGrid>
                <a:gridCol w="558800"/>
                <a:gridCol w="584200"/>
                <a:gridCol w="1209675"/>
                <a:gridCol w="542925"/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33" name="Text Box 32"/>
          <p:cNvSpPr txBox="1"/>
          <p:nvPr/>
        </p:nvSpPr>
        <p:spPr>
          <a:xfrm>
            <a:off x="381000" y="2362200"/>
            <a:ext cx="91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sp>
        <p:nvSpPr>
          <p:cNvPr id="34834" name="Text Box 34"/>
          <p:cNvSpPr txBox="1"/>
          <p:nvPr/>
        </p:nvSpPr>
        <p:spPr>
          <a:xfrm>
            <a:off x="381000" y="3200400"/>
            <a:ext cx="91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sp>
        <p:nvSpPr>
          <p:cNvPr id="34835" name="Text Box 35"/>
          <p:cNvSpPr txBox="1"/>
          <p:nvPr/>
        </p:nvSpPr>
        <p:spPr>
          <a:xfrm>
            <a:off x="381000" y="5334000"/>
            <a:ext cx="91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n-1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916" name="Group 36"/>
          <p:cNvGraphicFramePr>
            <a:graphicFrameLocks noGrp="1"/>
          </p:cNvGraphicFramePr>
          <p:nvPr/>
        </p:nvGraphicFramePr>
        <p:xfrm>
          <a:off x="1295400" y="3352800"/>
          <a:ext cx="2895600" cy="517525"/>
        </p:xfrm>
        <a:graphic>
          <a:graphicData uri="http://schemas.openxmlformats.org/drawingml/2006/table">
            <a:tbl>
              <a:tblPr/>
              <a:tblGrid>
                <a:gridCol w="558800"/>
                <a:gridCol w="584200"/>
                <a:gridCol w="1209675"/>
                <a:gridCol w="542925"/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928" name="Group 48"/>
          <p:cNvGraphicFramePr>
            <a:graphicFrameLocks noGrp="1"/>
          </p:cNvGraphicFramePr>
          <p:nvPr/>
        </p:nvGraphicFramePr>
        <p:xfrm>
          <a:off x="1295400" y="5410200"/>
          <a:ext cx="2895600" cy="517525"/>
        </p:xfrm>
        <a:graphic>
          <a:graphicData uri="http://schemas.openxmlformats.org/drawingml/2006/table">
            <a:tbl>
              <a:tblPr/>
              <a:tblGrid>
                <a:gridCol w="558800"/>
                <a:gridCol w="584200"/>
                <a:gridCol w="1209675"/>
                <a:gridCol w="542925"/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60" name="Line 60"/>
          <p:cNvSpPr/>
          <p:nvPr/>
        </p:nvSpPr>
        <p:spPr>
          <a:xfrm flipH="1">
            <a:off x="4191000" y="2590800"/>
            <a:ext cx="914400" cy="0"/>
          </a:xfrm>
          <a:prstGeom prst="line">
            <a:avLst/>
          </a:prstGeom>
          <a:ln w="952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61" name="Text Box 61"/>
          <p:cNvSpPr txBox="1"/>
          <p:nvPr/>
        </p:nvSpPr>
        <p:spPr>
          <a:xfrm>
            <a:off x="5181600" y="2362200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Top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4862" name="Line 62"/>
          <p:cNvSpPr/>
          <p:nvPr/>
        </p:nvSpPr>
        <p:spPr>
          <a:xfrm>
            <a:off x="1524000" y="2895600"/>
            <a:ext cx="0" cy="457200"/>
          </a:xfrm>
          <a:prstGeom prst="line">
            <a:avLst/>
          </a:prstGeom>
          <a:ln w="952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63" name="Line 63"/>
          <p:cNvSpPr/>
          <p:nvPr/>
        </p:nvSpPr>
        <p:spPr>
          <a:xfrm>
            <a:off x="2133600" y="2895600"/>
            <a:ext cx="0" cy="457200"/>
          </a:xfrm>
          <a:prstGeom prst="line">
            <a:avLst/>
          </a:prstGeom>
          <a:ln w="952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64" name="Line 64"/>
          <p:cNvSpPr/>
          <p:nvPr/>
        </p:nvSpPr>
        <p:spPr>
          <a:xfrm>
            <a:off x="3886200" y="2895600"/>
            <a:ext cx="0" cy="457200"/>
          </a:xfrm>
          <a:prstGeom prst="line">
            <a:avLst/>
          </a:prstGeom>
          <a:ln w="952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65" name="Line 65"/>
          <p:cNvSpPr/>
          <p:nvPr/>
        </p:nvSpPr>
        <p:spPr>
          <a:xfrm>
            <a:off x="4648200" y="3200400"/>
            <a:ext cx="0" cy="609600"/>
          </a:xfrm>
          <a:prstGeom prst="line">
            <a:avLst/>
          </a:prstGeom>
          <a:ln w="952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66" name="Text Box 66"/>
          <p:cNvSpPr txBox="1"/>
          <p:nvPr/>
        </p:nvSpPr>
        <p:spPr>
          <a:xfrm>
            <a:off x="4800600" y="3200400"/>
            <a:ext cx="1066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CC99"/>
                </a:solidFill>
                <a:latin typeface="Times New Roman" panose="02020603050405020304" pitchFamily="18" charset="0"/>
              </a:rPr>
              <a:t>压入</a:t>
            </a:r>
            <a:endParaRPr lang="zh-CN" altLang="en-US" dirty="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67" name="Line 67"/>
          <p:cNvSpPr/>
          <p:nvPr/>
        </p:nvSpPr>
        <p:spPr>
          <a:xfrm flipV="1">
            <a:off x="1676400" y="2895600"/>
            <a:ext cx="0" cy="457200"/>
          </a:xfrm>
          <a:prstGeom prst="line">
            <a:avLst/>
          </a:prstGeom>
          <a:ln w="9525" cap="flat" cmpd="sng">
            <a:solidFill>
              <a:srgbClr val="CC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68" name="Line 68"/>
          <p:cNvSpPr/>
          <p:nvPr/>
        </p:nvSpPr>
        <p:spPr>
          <a:xfrm flipV="1">
            <a:off x="2286000" y="2895600"/>
            <a:ext cx="0" cy="457200"/>
          </a:xfrm>
          <a:prstGeom prst="line">
            <a:avLst/>
          </a:prstGeom>
          <a:ln w="9525" cap="flat" cmpd="sng">
            <a:solidFill>
              <a:srgbClr val="CC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69" name="Line 69"/>
          <p:cNvSpPr/>
          <p:nvPr/>
        </p:nvSpPr>
        <p:spPr>
          <a:xfrm flipV="1">
            <a:off x="4038600" y="2895600"/>
            <a:ext cx="0" cy="457200"/>
          </a:xfrm>
          <a:prstGeom prst="line">
            <a:avLst/>
          </a:prstGeom>
          <a:ln w="9525" cap="flat" cmpd="sng">
            <a:solidFill>
              <a:srgbClr val="CC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70" name="Line 70"/>
          <p:cNvSpPr/>
          <p:nvPr/>
        </p:nvSpPr>
        <p:spPr>
          <a:xfrm flipV="1">
            <a:off x="4648200" y="4038600"/>
            <a:ext cx="0" cy="609600"/>
          </a:xfrm>
          <a:prstGeom prst="line">
            <a:avLst/>
          </a:prstGeom>
          <a:ln w="9525" cap="flat" cmpd="sng">
            <a:solidFill>
              <a:srgbClr val="CC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71" name="Text Box 71"/>
          <p:cNvSpPr txBox="1"/>
          <p:nvPr/>
        </p:nvSpPr>
        <p:spPr>
          <a:xfrm>
            <a:off x="4876800" y="4038600"/>
            <a:ext cx="1066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FF99"/>
                </a:solidFill>
                <a:latin typeface="Times New Roman" panose="02020603050405020304" pitchFamily="18" charset="0"/>
              </a:rPr>
              <a:t>弹出</a:t>
            </a:r>
            <a:endParaRPr lang="zh-CN" altLang="en-US" dirty="0">
              <a:solidFill>
                <a:srgbClr val="CCFF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72" name="Text Box 72"/>
          <p:cNvSpPr txBox="1"/>
          <p:nvPr/>
        </p:nvSpPr>
        <p:spPr>
          <a:xfrm>
            <a:off x="4876800" y="4816475"/>
            <a:ext cx="44958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寄存器组具有自动推移的功能，不需设置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，最多压入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个数据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873" name="Text Box 73"/>
          <p:cNvSpPr txBox="1"/>
          <p:nvPr/>
        </p:nvSpPr>
        <p:spPr>
          <a:xfrm>
            <a:off x="1447800" y="228600"/>
            <a:ext cx="61483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2.3.2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常用寻址方式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C7CBC9-908F-465E-84EB-3A495A6843D2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843" name="Text Box 4"/>
          <p:cNvSpPr txBox="1"/>
          <p:nvPr/>
        </p:nvSpPr>
        <p:spPr>
          <a:xfrm>
            <a:off x="228600" y="990600"/>
            <a:ext cx="8915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二、存储器堆栈：由主存中的一段构成，软堆栈	栈底固定，栈顶浮动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4002" name="Group 98"/>
          <p:cNvGraphicFramePr>
            <a:graphicFrameLocks noGrp="1"/>
          </p:cNvGraphicFramePr>
          <p:nvPr/>
        </p:nvGraphicFramePr>
        <p:xfrm>
          <a:off x="1219200" y="2362200"/>
          <a:ext cx="1219200" cy="2773363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chemeClr val="bg1"/>
                      </a:fgClr>
                      <a:bgClr>
                        <a:schemeClr val="accent2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35861" name="Text Box 100"/>
          <p:cNvSpPr txBox="1"/>
          <p:nvPr/>
        </p:nvSpPr>
        <p:spPr>
          <a:xfrm>
            <a:off x="0" y="46482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栈底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5862" name="Text Box 101"/>
          <p:cNvSpPr txBox="1"/>
          <p:nvPr/>
        </p:nvSpPr>
        <p:spPr>
          <a:xfrm>
            <a:off x="0" y="2667000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栈顶</a:t>
            </a:r>
            <a:r>
              <a:rPr lang="en-US" altLang="zh-CN" sz="2400" b="1" dirty="0">
                <a:latin typeface="Times New Roman" panose="02020603050405020304" pitchFamily="18" charset="0"/>
              </a:rPr>
              <a:t>SP→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5863" name="Text Box 102"/>
          <p:cNvSpPr txBox="1"/>
          <p:nvPr/>
        </p:nvSpPr>
        <p:spPr>
          <a:xfrm>
            <a:off x="1524000" y="2286000"/>
            <a:ext cx="671513" cy="4984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5864" name="Text Box 103"/>
          <p:cNvSpPr txBox="1"/>
          <p:nvPr/>
        </p:nvSpPr>
        <p:spPr>
          <a:xfrm>
            <a:off x="2667000" y="22860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低地址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5865" name="Text Box 104"/>
          <p:cNvSpPr txBox="1"/>
          <p:nvPr/>
        </p:nvSpPr>
        <p:spPr>
          <a:xfrm>
            <a:off x="2667000" y="45720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高地址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5866" name="Text Box 105"/>
          <p:cNvSpPr txBox="1"/>
          <p:nvPr/>
        </p:nvSpPr>
        <p:spPr>
          <a:xfrm>
            <a:off x="304800" y="5410200"/>
            <a:ext cx="4343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自底向上生成方式</a:t>
            </a:r>
            <a:b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</a:br>
            <a: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（向低地址方向生成）</a:t>
            </a:r>
            <a:endParaRPr lang="zh-CN" altLang="en-US" b="1" dirty="0">
              <a:solidFill>
                <a:srgbClr val="CCFF99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24045" name="Group 141"/>
          <p:cNvGraphicFramePr>
            <a:graphicFrameLocks noGrp="1"/>
          </p:cNvGraphicFramePr>
          <p:nvPr/>
        </p:nvGraphicFramePr>
        <p:xfrm>
          <a:off x="5715000" y="2362200"/>
          <a:ext cx="1219200" cy="2773363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chemeClr val="bg1"/>
                      </a:fgClr>
                      <a:bgClr>
                        <a:schemeClr val="accent2"/>
                      </a:bgClr>
                    </a:pattFill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84" name="Text Box 126"/>
          <p:cNvSpPr txBox="1"/>
          <p:nvPr/>
        </p:nvSpPr>
        <p:spPr>
          <a:xfrm>
            <a:off x="4572000" y="23622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CC99"/>
                </a:solidFill>
                <a:latin typeface="Times New Roman" panose="02020603050405020304" pitchFamily="18" charset="0"/>
              </a:rPr>
              <a:t>栈底</a:t>
            </a:r>
            <a:endParaRPr lang="zh-CN" altLang="en-US" sz="2400" b="1" dirty="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85" name="Text Box 127"/>
          <p:cNvSpPr txBox="1"/>
          <p:nvPr/>
        </p:nvSpPr>
        <p:spPr>
          <a:xfrm>
            <a:off x="4419600" y="4343400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CC99"/>
                </a:solidFill>
                <a:latin typeface="Times New Roman" panose="02020603050405020304" pitchFamily="18" charset="0"/>
              </a:rPr>
              <a:t>栈顶</a:t>
            </a:r>
            <a:r>
              <a:rPr lang="en-US" altLang="zh-CN" sz="2400" b="1" dirty="0">
                <a:solidFill>
                  <a:srgbClr val="FFCC99"/>
                </a:solidFill>
                <a:latin typeface="Times New Roman" panose="02020603050405020304" pitchFamily="18" charset="0"/>
              </a:rPr>
              <a:t>SP→</a:t>
            </a:r>
            <a:endParaRPr lang="en-US" altLang="zh-CN" sz="2400" b="1" dirty="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86" name="Text Box 128"/>
          <p:cNvSpPr txBox="1"/>
          <p:nvPr/>
        </p:nvSpPr>
        <p:spPr>
          <a:xfrm>
            <a:off x="5943600" y="4800600"/>
            <a:ext cx="671513" cy="4984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5887" name="Text Box 129"/>
          <p:cNvSpPr txBox="1"/>
          <p:nvPr/>
        </p:nvSpPr>
        <p:spPr>
          <a:xfrm>
            <a:off x="7162800" y="22860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</a:rPr>
              <a:t>低地址</a:t>
            </a:r>
            <a:endParaRPr lang="zh-CN" altLang="en-US" sz="2800" b="1" dirty="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88" name="Text Box 130"/>
          <p:cNvSpPr txBox="1"/>
          <p:nvPr/>
        </p:nvSpPr>
        <p:spPr>
          <a:xfrm>
            <a:off x="7162800" y="45720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</a:rPr>
              <a:t>高地址</a:t>
            </a:r>
            <a:endParaRPr lang="zh-CN" altLang="en-US" sz="2800" b="1" dirty="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89" name="Text Box 131"/>
          <p:cNvSpPr txBox="1"/>
          <p:nvPr/>
        </p:nvSpPr>
        <p:spPr>
          <a:xfrm>
            <a:off x="4800600" y="5410200"/>
            <a:ext cx="4343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自顶向下生成方式</a:t>
            </a:r>
            <a:b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</a:b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（向高地址方向生成）</a:t>
            </a:r>
            <a:endParaRPr lang="zh-CN" altLang="en-US" b="1" dirty="0">
              <a:solidFill>
                <a:srgbClr val="FFCC99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5890" name="Line 142"/>
          <p:cNvSpPr/>
          <p:nvPr/>
        </p:nvSpPr>
        <p:spPr>
          <a:xfrm flipV="1">
            <a:off x="3124200" y="2743200"/>
            <a:ext cx="0" cy="1905000"/>
          </a:xfrm>
          <a:prstGeom prst="line">
            <a:avLst/>
          </a:prstGeom>
          <a:ln w="28575" cap="flat" cmpd="sng">
            <a:solidFill>
              <a:srgbClr val="CC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891" name="Line 143"/>
          <p:cNvSpPr/>
          <p:nvPr/>
        </p:nvSpPr>
        <p:spPr>
          <a:xfrm>
            <a:off x="7696200" y="2743200"/>
            <a:ext cx="0" cy="1905000"/>
          </a:xfrm>
          <a:prstGeom prst="line">
            <a:avLst/>
          </a:prstGeom>
          <a:ln w="2857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892" name="Text Box 144"/>
          <p:cNvSpPr txBox="1"/>
          <p:nvPr/>
        </p:nvSpPr>
        <p:spPr>
          <a:xfrm>
            <a:off x="1447800" y="228600"/>
            <a:ext cx="61483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2.3.2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常用寻址方式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4397B-C839-4259-B21E-A2821B330AA3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867" name="Text Box 2"/>
          <p:cNvSpPr txBox="1"/>
          <p:nvPr/>
        </p:nvSpPr>
        <p:spPr>
          <a:xfrm>
            <a:off x="11430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堆栈与堆栈操作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36868" name="Text Box 3"/>
          <p:cNvSpPr txBox="1"/>
          <p:nvPr/>
        </p:nvSpPr>
        <p:spPr>
          <a:xfrm>
            <a:off x="228600" y="990600"/>
            <a:ext cx="8915400" cy="179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堆栈操作：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用途：中断断点、子程序返回、现场信息等</a:t>
            </a:r>
            <a:br>
              <a:rPr lang="zh-CN" altLang="en-US" dirty="0">
                <a:latin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4986" name="Group 58"/>
          <p:cNvGraphicFramePr>
            <a:graphicFrameLocks noGrp="1"/>
          </p:cNvGraphicFramePr>
          <p:nvPr/>
        </p:nvGraphicFramePr>
        <p:xfrm>
          <a:off x="4648200" y="2514600"/>
          <a:ext cx="1219200" cy="2820988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chemeClr val="bg1"/>
                      </a:fgClr>
                      <a:bgClr>
                        <a:schemeClr val="accent2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24952" name="Text Box 24"/>
          <p:cNvSpPr txBox="1"/>
          <p:nvPr/>
        </p:nvSpPr>
        <p:spPr>
          <a:xfrm>
            <a:off x="3581400" y="5105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栈底→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24953" name="Text Box 25"/>
          <p:cNvSpPr txBox="1"/>
          <p:nvPr/>
        </p:nvSpPr>
        <p:spPr>
          <a:xfrm>
            <a:off x="3276600" y="4800600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栈顶</a:t>
            </a:r>
            <a:r>
              <a:rPr lang="en-US" altLang="zh-CN" sz="2400" b="1" dirty="0">
                <a:latin typeface="Times New Roman" panose="02020603050405020304" pitchFamily="18" charset="0"/>
              </a:rPr>
              <a:t>SP→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24954" name="Text Box 26"/>
          <p:cNvSpPr txBox="1"/>
          <p:nvPr/>
        </p:nvSpPr>
        <p:spPr>
          <a:xfrm>
            <a:off x="5334000" y="2438400"/>
            <a:ext cx="671513" cy="4984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4987" name="Text Box 59"/>
          <p:cNvSpPr txBox="1"/>
          <p:nvPr/>
        </p:nvSpPr>
        <p:spPr>
          <a:xfrm>
            <a:off x="0" y="2514600"/>
            <a:ext cx="3352800" cy="2713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FF99"/>
                </a:solidFill>
                <a:latin typeface="Times New Roman" panose="02020603050405020304" pitchFamily="18" charset="0"/>
              </a:rPr>
              <a:t>入栈</a:t>
            </a:r>
            <a:r>
              <a:rPr lang="en-US" altLang="zh-CN" dirty="0">
                <a:solidFill>
                  <a:srgbClr val="CCFF99"/>
                </a:solidFill>
                <a:latin typeface="Times New Roman" panose="02020603050405020304" pitchFamily="18" charset="0"/>
              </a:rPr>
              <a:t>PUSH</a:t>
            </a:r>
            <a:r>
              <a:rPr lang="zh-CN" altLang="en-US" dirty="0">
                <a:solidFill>
                  <a:srgbClr val="CCFF99"/>
                </a:solidFill>
                <a:latin typeface="Times New Roman" panose="02020603050405020304" pitchFamily="18" charset="0"/>
              </a:rPr>
              <a:t>：</a:t>
            </a:r>
            <a:br>
              <a:rPr lang="zh-CN" altLang="en-US" dirty="0">
                <a:solidFill>
                  <a:srgbClr val="CCFF99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自底向上生成方式</a:t>
            </a:r>
            <a:b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</a:br>
            <a: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①先</a:t>
            </a:r>
            <a:r>
              <a:rPr lang="en-US" altLang="zh-CN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SP</a:t>
            </a:r>
            <a: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减</a:t>
            </a:r>
            <a:r>
              <a:rPr lang="en-US" altLang="zh-CN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br>
              <a:rPr lang="en-US" altLang="zh-CN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</a:br>
            <a:r>
              <a:rPr lang="en-US" altLang="zh-CN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②</a:t>
            </a:r>
            <a: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数据入栈</a:t>
            </a:r>
            <a:endParaRPr lang="zh-CN" altLang="en-US" b="1" dirty="0">
              <a:solidFill>
                <a:srgbClr val="CCFF99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e.g.   PUSH   AX</a:t>
            </a:r>
            <a:endParaRPr lang="en-US" altLang="zh-CN" b="1" dirty="0">
              <a:solidFill>
                <a:srgbClr val="CCFF99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24988" name="Text Box 60"/>
          <p:cNvSpPr txBox="1"/>
          <p:nvPr/>
        </p:nvSpPr>
        <p:spPr>
          <a:xfrm>
            <a:off x="3962400" y="5791200"/>
            <a:ext cx="190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初态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4989" name="Group 61"/>
          <p:cNvGraphicFramePr>
            <a:graphicFrameLocks noGrp="1"/>
          </p:cNvGraphicFramePr>
          <p:nvPr/>
        </p:nvGraphicFramePr>
        <p:xfrm>
          <a:off x="7543800" y="2514600"/>
          <a:ext cx="1219200" cy="2820988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chemeClr val="bg1"/>
                      </a:fgClr>
                      <a:bgClr>
                        <a:schemeClr val="accent2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25009" name="Text Box 81"/>
          <p:cNvSpPr txBox="1"/>
          <p:nvPr/>
        </p:nvSpPr>
        <p:spPr>
          <a:xfrm>
            <a:off x="6400800" y="49530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栈底→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25010" name="Text Box 82"/>
          <p:cNvSpPr txBox="1"/>
          <p:nvPr/>
        </p:nvSpPr>
        <p:spPr>
          <a:xfrm>
            <a:off x="6400800" y="4572000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①SP→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25011" name="Text Box 83"/>
          <p:cNvSpPr txBox="1"/>
          <p:nvPr/>
        </p:nvSpPr>
        <p:spPr>
          <a:xfrm>
            <a:off x="7848600" y="2438400"/>
            <a:ext cx="671513" cy="4984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5013" name="Text Box 85"/>
          <p:cNvSpPr txBox="1"/>
          <p:nvPr/>
        </p:nvSpPr>
        <p:spPr>
          <a:xfrm>
            <a:off x="6324600" y="35814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②AX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25014" name="Freeform 86"/>
          <p:cNvSpPr/>
          <p:nvPr/>
        </p:nvSpPr>
        <p:spPr>
          <a:xfrm>
            <a:off x="7315200" y="3886200"/>
            <a:ext cx="762000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" y="152400"/>
              </a:cxn>
              <a:cxn ang="0">
                <a:pos x="762000" y="838200"/>
              </a:cxn>
            </a:cxnLst>
            <a:pathLst>
              <a:path w="480" h="528">
                <a:moveTo>
                  <a:pt x="0" y="0"/>
                </a:moveTo>
                <a:cubicBezTo>
                  <a:pt x="152" y="4"/>
                  <a:pt x="304" y="8"/>
                  <a:pt x="384" y="96"/>
                </a:cubicBezTo>
                <a:cubicBezTo>
                  <a:pt x="464" y="184"/>
                  <a:pt x="472" y="356"/>
                  <a:pt x="480" y="528"/>
                </a:cubicBezTo>
              </a:path>
            </a:pathLst>
          </a:custGeom>
          <a:noFill/>
          <a:ln w="38100" cap="flat" cmpd="sng">
            <a:solidFill>
              <a:srgbClr val="FFFF99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52" grpId="0"/>
      <p:bldP spid="124953" grpId="0"/>
      <p:bldP spid="124954" grpId="0"/>
      <p:bldP spid="124987" grpId="0"/>
      <p:bldP spid="124988" grpId="0"/>
      <p:bldP spid="125009" grpId="0"/>
      <p:bldP spid="125010" grpId="0"/>
      <p:bldP spid="125011" grpId="0"/>
      <p:bldP spid="1250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6BB64-0B85-408E-99B8-7D3116CEA613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891" name="Text Box 2"/>
          <p:cNvSpPr txBox="1"/>
          <p:nvPr/>
        </p:nvSpPr>
        <p:spPr>
          <a:xfrm>
            <a:off x="11430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堆栈与堆栈操作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graphicFrame>
        <p:nvGraphicFramePr>
          <p:cNvPr id="125956" name="Group 4"/>
          <p:cNvGraphicFramePr>
            <a:graphicFrameLocks noGrp="1"/>
          </p:cNvGraphicFramePr>
          <p:nvPr/>
        </p:nvGraphicFramePr>
        <p:xfrm>
          <a:off x="1752600" y="2667000"/>
          <a:ext cx="1219200" cy="2820988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chemeClr val="bg1"/>
                      </a:fgClr>
                      <a:bgClr>
                        <a:schemeClr val="accent2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25976" name="Text Box 24"/>
          <p:cNvSpPr txBox="1"/>
          <p:nvPr/>
        </p:nvSpPr>
        <p:spPr>
          <a:xfrm>
            <a:off x="609600" y="5105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栈底→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25977" name="Text Box 25"/>
          <p:cNvSpPr txBox="1"/>
          <p:nvPr/>
        </p:nvSpPr>
        <p:spPr>
          <a:xfrm>
            <a:off x="533400" y="3886200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栈顶</a:t>
            </a:r>
            <a:r>
              <a:rPr lang="en-US" altLang="zh-CN" sz="2400" b="1" dirty="0">
                <a:latin typeface="Times New Roman" panose="02020603050405020304" pitchFamily="18" charset="0"/>
              </a:rPr>
              <a:t>SP→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25978" name="Text Box 26"/>
          <p:cNvSpPr txBox="1"/>
          <p:nvPr/>
        </p:nvSpPr>
        <p:spPr>
          <a:xfrm>
            <a:off x="2438400" y="2590800"/>
            <a:ext cx="671513" cy="4984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5979" name="Text Box 27"/>
          <p:cNvSpPr txBox="1"/>
          <p:nvPr/>
        </p:nvSpPr>
        <p:spPr>
          <a:xfrm>
            <a:off x="152400" y="914400"/>
            <a:ext cx="8458200" cy="179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FF99"/>
                </a:solidFill>
                <a:latin typeface="Times New Roman" panose="02020603050405020304" pitchFamily="18" charset="0"/>
              </a:rPr>
              <a:t>出栈</a:t>
            </a:r>
            <a:r>
              <a:rPr lang="en-US" altLang="zh-CN" dirty="0">
                <a:solidFill>
                  <a:srgbClr val="CCFF99"/>
                </a:solidFill>
                <a:latin typeface="Times New Roman" panose="02020603050405020304" pitchFamily="18" charset="0"/>
              </a:rPr>
              <a:t>POP</a:t>
            </a:r>
            <a:r>
              <a:rPr lang="zh-CN" altLang="en-US" dirty="0">
                <a:solidFill>
                  <a:srgbClr val="CCFF99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自底向上生成方式</a:t>
            </a:r>
            <a:b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</a:br>
            <a: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①数据出栈		②</a:t>
            </a:r>
            <a:r>
              <a:rPr lang="en-US" altLang="zh-CN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SP</a:t>
            </a:r>
            <a: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＋</a:t>
            </a:r>
            <a:r>
              <a:rPr lang="en-US" altLang="zh-CN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endParaRPr lang="en-US" altLang="zh-CN" b="1" dirty="0">
              <a:solidFill>
                <a:srgbClr val="CCFF99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e.g.   POP   AX</a:t>
            </a:r>
            <a:endParaRPr lang="en-US" altLang="zh-CN" b="1" dirty="0">
              <a:solidFill>
                <a:srgbClr val="CCFF99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25980" name="Text Box 28"/>
          <p:cNvSpPr txBox="1"/>
          <p:nvPr/>
        </p:nvSpPr>
        <p:spPr>
          <a:xfrm>
            <a:off x="1066800" y="5943600"/>
            <a:ext cx="190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初态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5981" name="Group 29"/>
          <p:cNvGraphicFramePr>
            <a:graphicFrameLocks noGrp="1"/>
          </p:cNvGraphicFramePr>
          <p:nvPr/>
        </p:nvGraphicFramePr>
        <p:xfrm>
          <a:off x="4495800" y="2590800"/>
          <a:ext cx="1219200" cy="2820988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chemeClr val="bg1"/>
                      </a:fgClr>
                      <a:bgClr>
                        <a:schemeClr val="accent2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26001" name="Text Box 49"/>
          <p:cNvSpPr txBox="1"/>
          <p:nvPr/>
        </p:nvSpPr>
        <p:spPr>
          <a:xfrm>
            <a:off x="3352800" y="50292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栈底→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26002" name="Text Box 50"/>
          <p:cNvSpPr txBox="1"/>
          <p:nvPr/>
        </p:nvSpPr>
        <p:spPr>
          <a:xfrm>
            <a:off x="3657600" y="3810000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SP→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26003" name="Text Box 51"/>
          <p:cNvSpPr txBox="1"/>
          <p:nvPr/>
        </p:nvSpPr>
        <p:spPr>
          <a:xfrm>
            <a:off x="4800600" y="2514600"/>
            <a:ext cx="671513" cy="4984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6004" name="Text Box 52"/>
          <p:cNvSpPr txBox="1"/>
          <p:nvPr/>
        </p:nvSpPr>
        <p:spPr>
          <a:xfrm>
            <a:off x="5257800" y="20574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AX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7935" name="Text Box 54"/>
          <p:cNvSpPr txBox="1"/>
          <p:nvPr/>
        </p:nvSpPr>
        <p:spPr>
          <a:xfrm>
            <a:off x="6096000" y="1981200"/>
            <a:ext cx="685800" cy="476250"/>
          </a:xfrm>
          <a:prstGeom prst="rect">
            <a:avLst/>
          </a:prstGeom>
          <a:noFill/>
          <a:ln w="19050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endParaRPr lang="zh-CN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7936" name="Freeform 55"/>
          <p:cNvSpPr/>
          <p:nvPr/>
        </p:nvSpPr>
        <p:spPr>
          <a:xfrm>
            <a:off x="5334000" y="2514600"/>
            <a:ext cx="1333500" cy="1447800"/>
          </a:xfrm>
          <a:custGeom>
            <a:avLst/>
            <a:gdLst/>
            <a:ahLst/>
            <a:cxnLst>
              <a:cxn ang="0">
                <a:pos x="0" y="1447800"/>
              </a:cxn>
              <a:cxn ang="0">
                <a:pos x="1143000" y="1066800"/>
              </a:cxn>
              <a:cxn ang="0">
                <a:pos x="1143000" y="304800"/>
              </a:cxn>
              <a:cxn ang="0">
                <a:pos x="1066800" y="0"/>
              </a:cxn>
            </a:cxnLst>
            <a:pathLst>
              <a:path w="840" h="912">
                <a:moveTo>
                  <a:pt x="0" y="912"/>
                </a:moveTo>
                <a:cubicBezTo>
                  <a:pt x="300" y="852"/>
                  <a:pt x="600" y="792"/>
                  <a:pt x="720" y="672"/>
                </a:cubicBezTo>
                <a:cubicBezTo>
                  <a:pt x="840" y="552"/>
                  <a:pt x="728" y="304"/>
                  <a:pt x="720" y="192"/>
                </a:cubicBezTo>
                <a:cubicBezTo>
                  <a:pt x="712" y="80"/>
                  <a:pt x="680" y="184"/>
                  <a:pt x="672" y="0"/>
                </a:cubicBezTo>
              </a:path>
            </a:pathLst>
          </a:custGeom>
          <a:noFill/>
          <a:ln w="38100" cap="flat" cmpd="sng">
            <a:solidFill>
              <a:srgbClr val="FFFF99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937" name="Text Box 56"/>
          <p:cNvSpPr txBox="1"/>
          <p:nvPr/>
        </p:nvSpPr>
        <p:spPr>
          <a:xfrm>
            <a:off x="4267200" y="5715000"/>
            <a:ext cx="18288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将栈顶的内容弹出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6009" name="Group 57"/>
          <p:cNvGraphicFramePr>
            <a:graphicFrameLocks noGrp="1"/>
          </p:cNvGraphicFramePr>
          <p:nvPr/>
        </p:nvGraphicFramePr>
        <p:xfrm>
          <a:off x="7391400" y="2590800"/>
          <a:ext cx="1219200" cy="2820988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chemeClr val="bg1"/>
                      </a:fgClr>
                      <a:bgClr>
                        <a:schemeClr val="accent2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26029" name="Text Box 77"/>
          <p:cNvSpPr txBox="1"/>
          <p:nvPr/>
        </p:nvSpPr>
        <p:spPr>
          <a:xfrm>
            <a:off x="6248400" y="48768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栈底→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26030" name="Text Box 78"/>
          <p:cNvSpPr txBox="1"/>
          <p:nvPr/>
        </p:nvSpPr>
        <p:spPr>
          <a:xfrm>
            <a:off x="6477000" y="4191000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SP→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26031" name="Text Box 79"/>
          <p:cNvSpPr txBox="1"/>
          <p:nvPr/>
        </p:nvSpPr>
        <p:spPr>
          <a:xfrm>
            <a:off x="7696200" y="2514600"/>
            <a:ext cx="671513" cy="4984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6032" name="Text Box 80"/>
          <p:cNvSpPr txBox="1"/>
          <p:nvPr/>
        </p:nvSpPr>
        <p:spPr>
          <a:xfrm>
            <a:off x="7391400" y="20574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AX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7959" name="Text Box 81"/>
          <p:cNvSpPr txBox="1"/>
          <p:nvPr/>
        </p:nvSpPr>
        <p:spPr>
          <a:xfrm>
            <a:off x="8382000" y="1981200"/>
            <a:ext cx="685800" cy="476250"/>
          </a:xfrm>
          <a:prstGeom prst="rect">
            <a:avLst/>
          </a:prstGeom>
          <a:noFill/>
          <a:ln w="19050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7960" name="Text Box 83"/>
          <p:cNvSpPr txBox="1"/>
          <p:nvPr/>
        </p:nvSpPr>
        <p:spPr>
          <a:xfrm>
            <a:off x="7315200" y="57150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修改</a:t>
            </a:r>
            <a:r>
              <a:rPr lang="en-US" altLang="zh-CN" sz="2800" dirty="0">
                <a:latin typeface="Times New Roman" panose="02020603050405020304" pitchFamily="18" charset="0"/>
              </a:rPr>
              <a:t>SP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pic>
        <p:nvPicPr>
          <p:cNvPr id="37961" name="Picture 84" descr="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172200"/>
            <a:ext cx="838200" cy="325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6" grpId="0"/>
      <p:bldP spid="125977" grpId="0"/>
      <p:bldP spid="125978" grpId="0"/>
      <p:bldP spid="125979" grpId="0"/>
      <p:bldP spid="125980" grpId="0"/>
      <p:bldP spid="126001" grpId="0"/>
      <p:bldP spid="126002" grpId="0"/>
      <p:bldP spid="126003" grpId="0"/>
      <p:bldP spid="126004" grpId="0"/>
      <p:bldP spid="126029" grpId="0"/>
      <p:bldP spid="126030" grpId="0"/>
      <p:bldP spid="126031" grpId="0"/>
      <p:bldP spid="1260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9015C7-8AD8-4228-82B8-6D9DEC1CE649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9811" name="Text Box 3"/>
          <p:cNvSpPr txBox="1"/>
          <p:nvPr/>
        </p:nvSpPr>
        <p:spPr>
          <a:xfrm>
            <a:off x="304800" y="914400"/>
            <a:ext cx="7086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  <a:t>十、页面寻址 </a:t>
            </a:r>
            <a:endParaRPr lang="zh-CN" altLang="en-US" b="1" dirty="0">
              <a:latin typeface="Times New Roman" panose="02020603050405020304" pitchFamily="18" charset="0"/>
              <a:ea typeface="幼圆" pitchFamily="49" charset="-122"/>
            </a:endParaRPr>
          </a:p>
        </p:txBody>
      </p:sp>
      <p:sp>
        <p:nvSpPr>
          <p:cNvPr id="38916" name="Text Box 4"/>
          <p:cNvSpPr txBox="1"/>
          <p:nvPr/>
        </p:nvSpPr>
        <p:spPr>
          <a:xfrm>
            <a:off x="381000" y="1524000"/>
            <a:ext cx="8763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将</a:t>
            </a:r>
            <a:r>
              <a:rPr lang="en-US" altLang="zh-CN" b="1" dirty="0">
                <a:latin typeface="Times New Roman" panose="02020603050405020304" pitchFamily="18" charset="0"/>
              </a:rPr>
              <a:t>PC</a:t>
            </a:r>
            <a:r>
              <a:rPr lang="zh-CN" altLang="en-US" b="1" dirty="0">
                <a:latin typeface="Times New Roman" panose="02020603050405020304" pitchFamily="18" charset="0"/>
              </a:rPr>
              <a:t>的高位与形式地址作为低位拼接，用于采用页面管理的存储组织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8917" name="Text Box 5"/>
          <p:cNvSpPr txBox="1"/>
          <p:nvPr/>
        </p:nvSpPr>
        <p:spPr>
          <a:xfrm>
            <a:off x="304800" y="2743200"/>
            <a:ext cx="88392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e.g.  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某机主存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64K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位地址），把它分成相等的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256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页（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位地址），每页共有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256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个单元</a:t>
            </a:r>
            <a:b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FFCCCC"/>
                </a:solidFill>
                <a:latin typeface="Times New Roman" panose="02020603050405020304" pitchFamily="18" charset="0"/>
              </a:rPr>
              <a:t>∴页面号</a:t>
            </a:r>
            <a:r>
              <a:rPr lang="en-US" altLang="zh-CN" b="1" dirty="0">
                <a:solidFill>
                  <a:srgbClr val="FFCCCC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FFCCCC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b="1" dirty="0">
                <a:solidFill>
                  <a:srgbClr val="FFCCCC"/>
                </a:solidFill>
                <a:latin typeface="Times New Roman" panose="02020603050405020304" pitchFamily="18" charset="0"/>
              </a:rPr>
              <a:t>255</a:t>
            </a:r>
            <a:r>
              <a:rPr lang="zh-CN" altLang="en-US" b="1" dirty="0">
                <a:solidFill>
                  <a:srgbClr val="FFCCCC"/>
                </a:solidFill>
                <a:latin typeface="Times New Roman" panose="02020603050405020304" pitchFamily="18" charset="0"/>
              </a:rPr>
              <a:t>，页内地址</a:t>
            </a:r>
            <a:r>
              <a:rPr lang="en-US" altLang="zh-CN" b="1" dirty="0">
                <a:solidFill>
                  <a:srgbClr val="FFCCCC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FFCCCC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b="1" dirty="0">
                <a:solidFill>
                  <a:srgbClr val="FFCCCC"/>
                </a:solidFill>
                <a:latin typeface="Times New Roman" panose="02020603050405020304" pitchFamily="18" charset="0"/>
              </a:rPr>
              <a:t>255</a:t>
            </a:r>
            <a:endParaRPr lang="en-US" altLang="zh-CN" b="1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9826" name="Group 18"/>
          <p:cNvGraphicFramePr>
            <a:graphicFrameLocks noGrp="1"/>
          </p:cNvGraphicFramePr>
          <p:nvPr/>
        </p:nvGraphicFramePr>
        <p:xfrm>
          <a:off x="3657600" y="4495800"/>
          <a:ext cx="4495800" cy="517525"/>
        </p:xfrm>
        <a:graphic>
          <a:graphicData uri="http://schemas.openxmlformats.org/drawingml/2006/table">
            <a:tbl>
              <a:tblPr/>
              <a:tblGrid>
                <a:gridCol w="2247900"/>
                <a:gridCol w="2247900"/>
              </a:tblGrid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页面号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页内地址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38926" name="Text Box 19"/>
          <p:cNvSpPr txBox="1"/>
          <p:nvPr/>
        </p:nvSpPr>
        <p:spPr>
          <a:xfrm>
            <a:off x="1066800" y="4495800"/>
            <a:ext cx="2971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有效地址</a:t>
            </a:r>
            <a:r>
              <a:rPr lang="en-US" altLang="zh-CN" dirty="0">
                <a:latin typeface="Times New Roman" panose="02020603050405020304" pitchFamily="18" charset="0"/>
              </a:rPr>
              <a:t>EA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27" name="Text Box 20"/>
          <p:cNvSpPr txBox="1"/>
          <p:nvPr/>
        </p:nvSpPr>
        <p:spPr>
          <a:xfrm>
            <a:off x="1447800" y="228600"/>
            <a:ext cx="61483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2.3.2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常用寻址方式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80DDEAF-0CD1-45BB-81CA-13A6988A2C0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939" name="Text Box 2"/>
          <p:cNvSpPr txBox="1"/>
          <p:nvPr/>
        </p:nvSpPr>
        <p:spPr>
          <a:xfrm>
            <a:off x="304800" y="2057400"/>
            <a:ext cx="8839200" cy="3992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零页寻址：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页面号为</a:t>
            </a:r>
            <a:r>
              <a:rPr lang="en-US" altLang="zh-CN" b="1" dirty="0">
                <a:solidFill>
                  <a:srgbClr val="66FFFF"/>
                </a:solidFill>
                <a:ea typeface="黑体" panose="02010609060101010101" pitchFamily="2" charset="-122"/>
              </a:rPr>
              <a:t>0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，指令中的形式地址就是页内地址，</a:t>
            </a:r>
            <a:r>
              <a:rPr lang="en-US" altLang="zh-CN" b="1" dirty="0">
                <a:solidFill>
                  <a:srgbClr val="66FFFF"/>
                </a:solidFill>
                <a:ea typeface="黑体" panose="02010609060101010101" pitchFamily="2" charset="-122"/>
              </a:rPr>
              <a:t>S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在零页面中</a:t>
            </a:r>
            <a:endParaRPr lang="zh-CN" altLang="en-US" b="1" dirty="0">
              <a:solidFill>
                <a:srgbClr val="66FFFF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当前页寻址：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取</a:t>
            </a:r>
            <a:r>
              <a:rPr lang="en-US" altLang="zh-CN" b="1" dirty="0">
                <a:solidFill>
                  <a:srgbClr val="66FFFF"/>
                </a:solidFill>
                <a:ea typeface="黑体" panose="02010609060101010101" pitchFamily="2" charset="-122"/>
              </a:rPr>
              <a:t>PC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内容的高</a:t>
            </a:r>
            <a:r>
              <a:rPr lang="en-US" altLang="zh-CN" b="1" dirty="0">
                <a:solidFill>
                  <a:srgbClr val="66FFFF"/>
                </a:solidFill>
                <a:ea typeface="黑体" panose="02010609060101010101" pitchFamily="2" charset="-122"/>
              </a:rPr>
              <a:t>8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位作为页面号，指令中给出页内的</a:t>
            </a:r>
            <a:r>
              <a:rPr lang="en-US" altLang="zh-CN" b="1" dirty="0">
                <a:solidFill>
                  <a:srgbClr val="66FFFF"/>
                </a:solidFill>
                <a:ea typeface="黑体" panose="02010609060101010101" pitchFamily="2" charset="-122"/>
              </a:rPr>
              <a:t>8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位偏移量（相对于页的起点），二者拼成</a:t>
            </a:r>
            <a:r>
              <a:rPr lang="en-US" altLang="zh-CN" b="1" dirty="0">
                <a:solidFill>
                  <a:srgbClr val="66FFFF"/>
                </a:solidFill>
                <a:ea typeface="黑体" panose="02010609060101010101" pitchFamily="2" charset="-122"/>
              </a:rPr>
              <a:t>16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位地址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页寄存器寻址：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页面号在页寄存器中，和指令中给出的形式地址拼接，构成</a:t>
            </a:r>
            <a:r>
              <a:rPr lang="en-US" altLang="zh-CN" b="1" dirty="0">
                <a:solidFill>
                  <a:srgbClr val="66FFFF"/>
                </a:solidFill>
                <a:ea typeface="黑体" panose="02010609060101010101" pitchFamily="2" charset="-122"/>
              </a:rPr>
              <a:t>16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位地址</a:t>
            </a:r>
            <a:endParaRPr lang="zh-CN" altLang="en-US" b="1" dirty="0">
              <a:solidFill>
                <a:srgbClr val="66FF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120836" name="Group 4"/>
          <p:cNvGraphicFramePr>
            <a:graphicFrameLocks noGrp="1"/>
          </p:cNvGraphicFramePr>
          <p:nvPr/>
        </p:nvGraphicFramePr>
        <p:xfrm>
          <a:off x="2286000" y="1143000"/>
          <a:ext cx="4495800" cy="517525"/>
        </p:xfrm>
        <a:graphic>
          <a:graphicData uri="http://schemas.openxmlformats.org/drawingml/2006/table">
            <a:tbl>
              <a:tblPr/>
              <a:tblGrid>
                <a:gridCol w="2247900"/>
                <a:gridCol w="2247900"/>
              </a:tblGrid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页面号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页内地址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pic>
        <p:nvPicPr>
          <p:cNvPr id="39948" name="Picture 13" descr="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172200"/>
            <a:ext cx="838200" cy="325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9" name="Text Box 14"/>
          <p:cNvSpPr txBox="1"/>
          <p:nvPr/>
        </p:nvSpPr>
        <p:spPr>
          <a:xfrm>
            <a:off x="1447800" y="228600"/>
            <a:ext cx="61483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2.3.2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常用寻址方式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1D251C-E3EF-45A4-8E54-73A15F5EEED5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963" name="Text Box 2"/>
          <p:cNvSpPr txBox="1"/>
          <p:nvPr/>
        </p:nvSpPr>
        <p:spPr>
          <a:xfrm>
            <a:off x="11430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66CCFF"/>
                </a:solidFill>
                <a:latin typeface="Times New Roman" panose="02020603050405020304" pitchFamily="18" charset="0"/>
              </a:rPr>
              <a:t>2.3.3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指令类型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40964" name="Text Box 3"/>
          <p:cNvSpPr txBox="1"/>
          <p:nvPr/>
        </p:nvSpPr>
        <p:spPr>
          <a:xfrm>
            <a:off x="76200" y="2133600"/>
            <a:ext cx="876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1  </a:t>
            </a:r>
            <a:r>
              <a:rPr lang="zh-CN" altLang="en-US" dirty="0">
                <a:latin typeface="Times New Roman" panose="02020603050405020304" pitchFamily="18" charset="0"/>
              </a:rPr>
              <a:t>数据传送类指令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65" name="Text Box 4"/>
          <p:cNvSpPr txBox="1"/>
          <p:nvPr/>
        </p:nvSpPr>
        <p:spPr>
          <a:xfrm>
            <a:off x="228600" y="914400"/>
            <a:ext cx="89154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dirty="0">
                <a:latin typeface="Times New Roman" panose="02020603050405020304" pitchFamily="18" charset="0"/>
              </a:rPr>
              <a:t>指令分为</a:t>
            </a:r>
            <a: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  <a:t>数据传送类</a:t>
            </a:r>
            <a:r>
              <a:rPr lang="zh-CN" altLang="en-US" sz="3600" dirty="0">
                <a:latin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  <a:t>运算类</a:t>
            </a:r>
            <a:r>
              <a:rPr lang="zh-CN" altLang="en-US" sz="3600" dirty="0">
                <a:latin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  <a:t>程序控制类</a:t>
            </a:r>
            <a:r>
              <a:rPr lang="zh-CN" altLang="en-US" sz="3600" dirty="0">
                <a:latin typeface="Times New Roman" panose="02020603050405020304" pitchFamily="18" charset="0"/>
              </a:rPr>
              <a:t>、  		</a:t>
            </a:r>
            <a:r>
              <a:rPr lang="zh-CN" altLang="en-US" b="1" dirty="0">
                <a:latin typeface="Times New Roman" panose="02020603050405020304" pitchFamily="18" charset="0"/>
                <a:ea typeface="幼圆" pitchFamily="49" charset="-122"/>
              </a:rPr>
              <a:t>输入输出类</a:t>
            </a:r>
            <a:r>
              <a:rPr lang="zh-CN" altLang="en-US" sz="3600" dirty="0">
                <a:latin typeface="Times New Roman" panose="02020603050405020304" pitchFamily="18" charset="0"/>
              </a:rPr>
              <a:t>。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0966" name="Text Box 5"/>
          <p:cNvSpPr txBox="1"/>
          <p:nvPr/>
        </p:nvSpPr>
        <p:spPr>
          <a:xfrm>
            <a:off x="228600" y="2743200"/>
            <a:ext cx="3276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一般传送指令：</a:t>
            </a:r>
            <a:endParaRPr lang="zh-CN" altLang="en-US" b="1" dirty="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7" name="Text Box 6"/>
          <p:cNvSpPr txBox="1"/>
          <p:nvPr/>
        </p:nvSpPr>
        <p:spPr>
          <a:xfrm>
            <a:off x="2895600" y="2667000"/>
            <a:ext cx="1447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CCFFFF"/>
                </a:solidFill>
                <a:latin typeface="Times New Roman" panose="02020603050405020304" pitchFamily="18" charset="0"/>
              </a:rPr>
              <a:t>Mem</a:t>
            </a:r>
            <a:endParaRPr lang="en-US" altLang="zh-CN" dirty="0">
              <a:solidFill>
                <a:srgbClr val="CC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8" name="Text Box 7"/>
          <p:cNvSpPr txBox="1"/>
          <p:nvPr/>
        </p:nvSpPr>
        <p:spPr>
          <a:xfrm>
            <a:off x="5257800" y="2667000"/>
            <a:ext cx="1447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CCFFFF"/>
                </a:solidFill>
                <a:latin typeface="Times New Roman" panose="02020603050405020304" pitchFamily="18" charset="0"/>
              </a:rPr>
              <a:t>Mem</a:t>
            </a:r>
            <a:endParaRPr lang="en-US" altLang="zh-CN" dirty="0">
              <a:solidFill>
                <a:srgbClr val="CC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9" name="Text Box 8"/>
          <p:cNvSpPr txBox="1"/>
          <p:nvPr/>
        </p:nvSpPr>
        <p:spPr>
          <a:xfrm>
            <a:off x="2819400" y="35052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CCFFFF"/>
                </a:solidFill>
                <a:latin typeface="Times New Roman" panose="02020603050405020304" pitchFamily="18" charset="0"/>
              </a:rPr>
              <a:t>Reg</a:t>
            </a:r>
            <a:endParaRPr lang="en-US" altLang="zh-CN" dirty="0">
              <a:solidFill>
                <a:srgbClr val="CC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0" name="Text Box 9"/>
          <p:cNvSpPr txBox="1"/>
          <p:nvPr/>
        </p:nvSpPr>
        <p:spPr>
          <a:xfrm>
            <a:off x="5181600" y="35052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CCFFFF"/>
                </a:solidFill>
                <a:latin typeface="Times New Roman" panose="02020603050405020304" pitchFamily="18" charset="0"/>
              </a:rPr>
              <a:t>Reg</a:t>
            </a:r>
            <a:endParaRPr lang="en-US" altLang="zh-CN" dirty="0">
              <a:solidFill>
                <a:srgbClr val="CC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1" name="Line 10"/>
          <p:cNvSpPr/>
          <p:nvPr/>
        </p:nvSpPr>
        <p:spPr>
          <a:xfrm>
            <a:off x="4191000" y="2971800"/>
            <a:ext cx="1295400" cy="0"/>
          </a:xfrm>
          <a:prstGeom prst="line">
            <a:avLst/>
          </a:prstGeom>
          <a:ln w="19050" cap="flat" cmpd="sng">
            <a:solidFill>
              <a:srgbClr val="FFFF99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0972" name="Line 11"/>
          <p:cNvSpPr/>
          <p:nvPr/>
        </p:nvSpPr>
        <p:spPr>
          <a:xfrm>
            <a:off x="4267200" y="3810000"/>
            <a:ext cx="1295400" cy="0"/>
          </a:xfrm>
          <a:prstGeom prst="line">
            <a:avLst/>
          </a:prstGeom>
          <a:ln w="19050" cap="flat" cmpd="sng">
            <a:solidFill>
              <a:srgbClr val="FFFF99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0973" name="Line 12"/>
          <p:cNvSpPr/>
          <p:nvPr/>
        </p:nvSpPr>
        <p:spPr>
          <a:xfrm flipV="1">
            <a:off x="4114800" y="3505200"/>
            <a:ext cx="685800" cy="228600"/>
          </a:xfrm>
          <a:prstGeom prst="line">
            <a:avLst/>
          </a:prstGeom>
          <a:ln w="9525">
            <a:noFill/>
          </a:ln>
        </p:spPr>
      </p:sp>
      <p:sp>
        <p:nvSpPr>
          <p:cNvPr id="40974" name="Line 13"/>
          <p:cNvSpPr/>
          <p:nvPr/>
        </p:nvSpPr>
        <p:spPr>
          <a:xfrm flipV="1">
            <a:off x="4191000" y="3124200"/>
            <a:ext cx="1219200" cy="609600"/>
          </a:xfrm>
          <a:prstGeom prst="line">
            <a:avLst/>
          </a:prstGeom>
          <a:ln w="19050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75" name="Line 14"/>
          <p:cNvSpPr/>
          <p:nvPr/>
        </p:nvSpPr>
        <p:spPr>
          <a:xfrm>
            <a:off x="4191000" y="3048000"/>
            <a:ext cx="1447800" cy="685800"/>
          </a:xfrm>
          <a:prstGeom prst="line">
            <a:avLst/>
          </a:prstGeom>
          <a:ln w="19050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76" name="Text Box 15"/>
          <p:cNvSpPr txBox="1"/>
          <p:nvPr/>
        </p:nvSpPr>
        <p:spPr>
          <a:xfrm>
            <a:off x="6553200" y="2987675"/>
            <a:ext cx="2590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注：</a:t>
            </a:r>
            <a:r>
              <a:rPr lang="en-US" altLang="zh-CN" sz="2400" b="1" dirty="0">
                <a:latin typeface="Times New Roman" panose="02020603050405020304" pitchFamily="18" charset="0"/>
              </a:rPr>
              <a:t>80X86</a:t>
            </a:r>
            <a:r>
              <a:rPr lang="zh-CN" altLang="en-US" sz="2400" b="1" dirty="0">
                <a:latin typeface="Times New Roman" panose="02020603050405020304" pitchFamily="18" charset="0"/>
              </a:rPr>
              <a:t>不允许</a:t>
            </a:r>
            <a:r>
              <a:rPr lang="en-US" altLang="zh-CN" sz="2400" b="1" dirty="0">
                <a:latin typeface="Times New Roman" panose="02020603050405020304" pitchFamily="18" charset="0"/>
              </a:rPr>
              <a:t>M      M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40977" name="Line 16"/>
          <p:cNvSpPr/>
          <p:nvPr/>
        </p:nvSpPr>
        <p:spPr>
          <a:xfrm>
            <a:off x="7620000" y="3657600"/>
            <a:ext cx="3810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0978" name="Text Box 17"/>
          <p:cNvSpPr txBox="1"/>
          <p:nvPr/>
        </p:nvSpPr>
        <p:spPr>
          <a:xfrm>
            <a:off x="228600" y="4267200"/>
            <a:ext cx="8458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串操作：</a:t>
            </a:r>
            <a:r>
              <a:rPr lang="zh-CN" altLang="en-US" dirty="0">
                <a:latin typeface="Times New Roman" panose="02020603050405020304" pitchFamily="18" charset="0"/>
              </a:rPr>
              <a:t>串传送、串比较、串查找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79" name="Text Box 18"/>
          <p:cNvSpPr txBox="1"/>
          <p:nvPr/>
        </p:nvSpPr>
        <p:spPr>
          <a:xfrm>
            <a:off x="304800" y="5876925"/>
            <a:ext cx="883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数据交换指令：</a:t>
            </a:r>
            <a:r>
              <a:rPr lang="zh-CN" altLang="en-US" b="1" dirty="0">
                <a:latin typeface="Times New Roman" panose="02020603050405020304" pitchFamily="18" charset="0"/>
              </a:rPr>
              <a:t>如</a:t>
            </a:r>
            <a:r>
              <a:rPr lang="en-US" altLang="zh-CN" b="1" dirty="0">
                <a:latin typeface="Times New Roman" panose="02020603050405020304" pitchFamily="18" charset="0"/>
              </a:rPr>
              <a:t>80X86</a:t>
            </a:r>
            <a:r>
              <a:rPr lang="zh-CN" altLang="en-US" b="1" dirty="0">
                <a:latin typeface="Times New Roman" panose="02020603050405020304" pitchFamily="18" charset="0"/>
              </a:rPr>
              <a:t>的   </a:t>
            </a:r>
            <a:r>
              <a:rPr lang="en-US" altLang="zh-CN" b="1" dirty="0">
                <a:latin typeface="Times New Roman" panose="02020603050405020304" pitchFamily="18" charset="0"/>
              </a:rPr>
              <a:t>XCHG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0980" name="Text Box 19"/>
          <p:cNvSpPr txBox="1"/>
          <p:nvPr/>
        </p:nvSpPr>
        <p:spPr>
          <a:xfrm>
            <a:off x="250825" y="5084763"/>
            <a:ext cx="8458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堆栈操作：</a:t>
            </a:r>
            <a:r>
              <a:rPr lang="en-US" altLang="zh-CN" b="1" dirty="0">
                <a:latin typeface="Times New Roman" panose="02020603050405020304" pitchFamily="18" charset="0"/>
              </a:rPr>
              <a:t>PUSH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POP</a:t>
            </a:r>
            <a:r>
              <a:rPr lang="zh-CN" altLang="en-US" b="1" dirty="0">
                <a:latin typeface="Times New Roman" panose="02020603050405020304" pitchFamily="18" charset="0"/>
              </a:rPr>
              <a:t>成对出现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1B2445-663A-4083-B0AD-F5EDE62ECD47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987" name="Text Box 3"/>
          <p:cNvSpPr txBox="1"/>
          <p:nvPr/>
        </p:nvSpPr>
        <p:spPr>
          <a:xfrm>
            <a:off x="11430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66CCFF"/>
                </a:solidFill>
                <a:latin typeface="Times New Roman" panose="02020603050405020304" pitchFamily="18" charset="0"/>
              </a:rPr>
              <a:t>2.3.3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指令类型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41988" name="Text Box 5"/>
          <p:cNvSpPr txBox="1"/>
          <p:nvPr/>
        </p:nvSpPr>
        <p:spPr>
          <a:xfrm>
            <a:off x="0" y="990600"/>
            <a:ext cx="9448800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2  </a:t>
            </a:r>
            <a:r>
              <a:rPr lang="zh-CN" altLang="en-US" dirty="0">
                <a:latin typeface="Times New Roman" panose="02020603050405020304" pitchFamily="18" charset="0"/>
              </a:rPr>
              <a:t>输入输出类指令：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完成主机与外设的信息交换。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solidFill>
                  <a:srgbClr val="FFCC99"/>
                </a:solidFill>
                <a:latin typeface="Times New Roman" panose="02020603050405020304" pitchFamily="18" charset="0"/>
              </a:rPr>
              <a:t>每个外设有</a:t>
            </a:r>
            <a:r>
              <a:rPr lang="en-US" altLang="zh-CN" dirty="0">
                <a:solidFill>
                  <a:srgbClr val="FFCC99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FFCC99"/>
                </a:solidFill>
                <a:latin typeface="Times New Roman" panose="02020603050405020304" pitchFamily="18" charset="0"/>
              </a:rPr>
              <a:t>个端口，每个端口一个编号（地址），</a:t>
            </a:r>
            <a:r>
              <a:rPr lang="en-US" altLang="zh-CN" dirty="0">
                <a:solidFill>
                  <a:srgbClr val="FFCC99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dirty="0">
                <a:solidFill>
                  <a:srgbClr val="FFCC99"/>
                </a:solidFill>
                <a:latin typeface="Times New Roman" panose="02020603050405020304" pitchFamily="18" charset="0"/>
              </a:rPr>
              <a:t>通过对端口的读写完成对外设的信息交换。</a:t>
            </a:r>
            <a:endParaRPr lang="zh-CN" altLang="en-US" dirty="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9" name="Text Box 6"/>
          <p:cNvSpPr txBox="1"/>
          <p:nvPr/>
        </p:nvSpPr>
        <p:spPr>
          <a:xfrm>
            <a:off x="0" y="3352800"/>
            <a:ext cx="8382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外设端口地址的编址方式：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1990" name="Text Box 7"/>
          <p:cNvSpPr txBox="1"/>
          <p:nvPr/>
        </p:nvSpPr>
        <p:spPr>
          <a:xfrm>
            <a:off x="0" y="4114800"/>
            <a:ext cx="9144000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独立编址：</a:t>
            </a:r>
            <a:r>
              <a:rPr lang="zh-CN" altLang="en-US" b="1" dirty="0">
                <a:latin typeface="Times New Roman" panose="02020603050405020304" pitchFamily="18" charset="0"/>
              </a:rPr>
              <a:t>有专门的</a:t>
            </a:r>
            <a:r>
              <a:rPr lang="en-US" altLang="zh-CN" b="1" dirty="0">
                <a:latin typeface="Times New Roman" panose="02020603050405020304" pitchFamily="18" charset="0"/>
              </a:rPr>
              <a:t>I/O</a:t>
            </a:r>
            <a:r>
              <a:rPr lang="zh-CN" altLang="en-US" b="1" dirty="0">
                <a:latin typeface="Times New Roman" panose="02020603050405020304" pitchFamily="18" charset="0"/>
              </a:rPr>
              <a:t>指令，与存储器地址不冲突。</a:t>
            </a:r>
            <a:r>
              <a:rPr lang="zh-CN" altLang="en-US" b="1" i="1" dirty="0">
                <a:solidFill>
                  <a:srgbClr val="FFCCCC"/>
                </a:solidFill>
                <a:latin typeface="Times New Roman" panose="02020603050405020304" pitchFamily="18" charset="0"/>
              </a:rPr>
              <a:t>例如：</a:t>
            </a:r>
            <a:r>
              <a:rPr lang="en-US" altLang="zh-CN" b="1" i="1" dirty="0">
                <a:solidFill>
                  <a:srgbClr val="FFCCCC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b="1" i="1" dirty="0">
                <a:solidFill>
                  <a:srgbClr val="FFCCCC"/>
                </a:solidFill>
                <a:latin typeface="Times New Roman" panose="02020603050405020304" pitchFamily="18" charset="0"/>
              </a:rPr>
              <a:t>地址和主存地址都可有</a:t>
            </a:r>
            <a:r>
              <a:rPr lang="en-US" altLang="zh-CN" b="1" i="1" dirty="0">
                <a:solidFill>
                  <a:srgbClr val="FFCCCC"/>
                </a:solidFill>
                <a:latin typeface="Times New Roman" panose="02020603050405020304" pitchFamily="18" charset="0"/>
              </a:rPr>
              <a:t>3FFH</a:t>
            </a:r>
            <a:endParaRPr lang="en-US" altLang="zh-CN" b="1" i="1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统一编址：</a:t>
            </a:r>
            <a:r>
              <a:rPr lang="zh-CN" altLang="en-US" b="1" dirty="0">
                <a:latin typeface="Times New Roman" panose="02020603050405020304" pitchFamily="18" charset="0"/>
              </a:rPr>
              <a:t>无专门的</a:t>
            </a:r>
            <a:r>
              <a:rPr lang="en-US" altLang="zh-CN" b="1" dirty="0">
                <a:latin typeface="Times New Roman" panose="02020603050405020304" pitchFamily="18" charset="0"/>
              </a:rPr>
              <a:t>I/O</a:t>
            </a:r>
            <a:r>
              <a:rPr lang="zh-CN" altLang="en-US" b="1" dirty="0">
                <a:latin typeface="Times New Roman" panose="02020603050405020304" pitchFamily="18" charset="0"/>
              </a:rPr>
              <a:t>指令，外设地址与主存地址统一编址。</a:t>
            </a:r>
            <a:r>
              <a:rPr lang="zh-CN" altLang="en-US" b="1" i="1" dirty="0">
                <a:solidFill>
                  <a:srgbClr val="FFCCCC"/>
                </a:solidFill>
                <a:latin typeface="Times New Roman" panose="02020603050405020304" pitchFamily="18" charset="0"/>
              </a:rPr>
              <a:t>例如：</a:t>
            </a:r>
            <a:r>
              <a:rPr lang="en-US" altLang="zh-CN" b="1" i="1" dirty="0">
                <a:solidFill>
                  <a:srgbClr val="FFCCCC"/>
                </a:solidFill>
                <a:latin typeface="Times New Roman" panose="02020603050405020304" pitchFamily="18" charset="0"/>
              </a:rPr>
              <a:t>3FFH</a:t>
            </a:r>
            <a:r>
              <a:rPr lang="zh-CN" altLang="en-US" b="1" i="1" dirty="0">
                <a:solidFill>
                  <a:srgbClr val="FFCCCC"/>
                </a:solidFill>
                <a:latin typeface="Times New Roman" panose="02020603050405020304" pitchFamily="18" charset="0"/>
              </a:rPr>
              <a:t>只能有一个。</a:t>
            </a:r>
            <a:endParaRPr lang="zh-CN" altLang="en-US" b="1" i="1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991" name="Picture 8" descr="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096000"/>
            <a:ext cx="838200" cy="325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3F567B-BD9C-4D37-A440-D146774DB678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011" name="Text Box 2"/>
          <p:cNvSpPr txBox="1"/>
          <p:nvPr/>
        </p:nvSpPr>
        <p:spPr>
          <a:xfrm>
            <a:off x="11430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2.3.3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指令类型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P59</a:t>
            </a:r>
            <a:endParaRPr lang="en-US" altLang="zh-CN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43012" name="Text Box 3"/>
          <p:cNvSpPr txBox="1"/>
          <p:nvPr/>
        </p:nvSpPr>
        <p:spPr>
          <a:xfrm>
            <a:off x="0" y="990600"/>
            <a:ext cx="876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运算类指令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3013" name="Text Box 5"/>
          <p:cNvSpPr txBox="1"/>
          <p:nvPr/>
        </p:nvSpPr>
        <p:spPr>
          <a:xfrm>
            <a:off x="304800" y="1676400"/>
            <a:ext cx="84582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857250" lvl="0" indent="-85725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3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算术运算指令：</a:t>
            </a:r>
            <a:b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</a:b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定点、浮点加减乘除，加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，减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，比较，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BCD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码（十进制）运算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3014" name="Text Box 17"/>
          <p:cNvSpPr txBox="1"/>
          <p:nvPr/>
        </p:nvSpPr>
        <p:spPr>
          <a:xfrm>
            <a:off x="304800" y="3352800"/>
            <a:ext cx="8458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逻辑运算操作：</a:t>
            </a:r>
            <a:b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b="1" dirty="0">
                <a:latin typeface="Times New Roman" panose="02020603050405020304" pitchFamily="18" charset="0"/>
              </a:rPr>
              <a:t>与、或、非、异或运算，以及位运算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3015" name="Text Box 18"/>
          <p:cNvSpPr txBox="1"/>
          <p:nvPr/>
        </p:nvSpPr>
        <p:spPr>
          <a:xfrm>
            <a:off x="304800" y="4800600"/>
            <a:ext cx="8839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移位指令：</a:t>
            </a:r>
            <a:b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b="1" dirty="0">
                <a:latin typeface="Times New Roman" panose="02020603050405020304" pitchFamily="18" charset="0"/>
              </a:rPr>
              <a:t>算术移位、逻辑移位、循环移位（图</a:t>
            </a:r>
            <a:r>
              <a:rPr lang="en-US" altLang="zh-CN" b="1" dirty="0">
                <a:latin typeface="Times New Roman" panose="02020603050405020304" pitchFamily="18" charset="0"/>
              </a:rPr>
              <a:t>5.9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109DF4-5614-45EB-94DA-037DE017A59F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1" name="Text Box 11"/>
          <p:cNvSpPr txBox="1"/>
          <p:nvPr/>
        </p:nvSpPr>
        <p:spPr>
          <a:xfrm>
            <a:off x="228600" y="990600"/>
            <a:ext cx="8229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2    </a:t>
            </a:r>
            <a:r>
              <a:rPr lang="zh-CN" altLang="en-US" dirty="0">
                <a:latin typeface="Times New Roman" panose="02020603050405020304" pitchFamily="18" charset="0"/>
              </a:rPr>
              <a:t>地址码结构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72" name="Text Box 14"/>
          <p:cNvSpPr txBox="1"/>
          <p:nvPr/>
        </p:nvSpPr>
        <p:spPr>
          <a:xfrm>
            <a:off x="304800" y="1676400"/>
            <a:ext cx="8839200" cy="1128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</a:rPr>
              <a:t>指明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操作数地址（</a:t>
            </a:r>
            <a:r>
              <a:rPr lang="zh-CN" altLang="en-US" u="sng" dirty="0">
                <a:solidFill>
                  <a:srgbClr val="66FFFF"/>
                </a:solidFill>
                <a:latin typeface="Times New Roman" panose="02020603050405020304" pitchFamily="18" charset="0"/>
              </a:rPr>
              <a:t>第一</a:t>
            </a:r>
            <a:r>
              <a:rPr lang="en-US" altLang="zh-CN" u="sng" dirty="0">
                <a:latin typeface="Times New Roman" panose="02020603050405020304" pitchFamily="18" charset="0"/>
              </a:rPr>
              <a:t>A1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u="sng" dirty="0">
                <a:solidFill>
                  <a:srgbClr val="66FFFF"/>
                </a:solidFill>
                <a:latin typeface="Times New Roman" panose="02020603050405020304" pitchFamily="18" charset="0"/>
              </a:rPr>
              <a:t>第二</a:t>
            </a:r>
            <a:r>
              <a:rPr lang="en-US" altLang="zh-CN" u="sng" dirty="0">
                <a:latin typeface="Times New Roman" panose="02020603050405020304" pitchFamily="18" charset="0"/>
              </a:rPr>
              <a:t>A2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）、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          </a:t>
            </a:r>
            <a:r>
              <a:rPr lang="zh-CN" altLang="en-US" u="sng" dirty="0">
                <a:solidFill>
                  <a:srgbClr val="66FFFF"/>
                </a:solidFill>
                <a:latin typeface="Times New Roman" panose="02020603050405020304" pitchFamily="18" charset="0"/>
              </a:rPr>
              <a:t>运算结果地址</a:t>
            </a:r>
            <a:r>
              <a:rPr lang="en-US" altLang="zh-CN" u="sng" dirty="0">
                <a:latin typeface="Times New Roman" panose="02020603050405020304" pitchFamily="18" charset="0"/>
              </a:rPr>
              <a:t>A3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u="sng" dirty="0">
                <a:solidFill>
                  <a:srgbClr val="66FFFF"/>
                </a:solidFill>
                <a:latin typeface="Times New Roman" panose="02020603050405020304" pitchFamily="18" charset="0"/>
              </a:rPr>
              <a:t>下条指令地址</a:t>
            </a:r>
            <a:r>
              <a:rPr lang="en-US" altLang="zh-CN" u="sng" dirty="0">
                <a:latin typeface="Times New Roman" panose="02020603050405020304" pitchFamily="18" charset="0"/>
              </a:rPr>
              <a:t>A4</a:t>
            </a:r>
            <a:endParaRPr lang="en-US" altLang="zh-CN" u="sng" dirty="0">
              <a:latin typeface="Times New Roman" panose="02020603050405020304" pitchFamily="18" charset="0"/>
            </a:endParaRPr>
          </a:p>
        </p:txBody>
      </p:sp>
      <p:sp>
        <p:nvSpPr>
          <p:cNvPr id="7173" name="Text Box 86"/>
          <p:cNvSpPr txBox="1"/>
          <p:nvPr/>
        </p:nvSpPr>
        <p:spPr>
          <a:xfrm>
            <a:off x="250825" y="2997200"/>
            <a:ext cx="7391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1.  </a:t>
            </a:r>
            <a:r>
              <a:rPr lang="zh-CN" altLang="en-US" dirty="0">
                <a:latin typeface="Times New Roman" panose="02020603050405020304" pitchFamily="18" charset="0"/>
              </a:rPr>
              <a:t>零地址指令：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74" name="Text Box 87"/>
          <p:cNvSpPr txBox="1"/>
          <p:nvPr/>
        </p:nvSpPr>
        <p:spPr>
          <a:xfrm>
            <a:off x="3708400" y="3141663"/>
            <a:ext cx="1676400" cy="528637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5" name="Text Box 88"/>
          <p:cNvSpPr txBox="1"/>
          <p:nvPr/>
        </p:nvSpPr>
        <p:spPr>
          <a:xfrm>
            <a:off x="468313" y="4076700"/>
            <a:ext cx="8077200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不需要操作数：</a:t>
            </a:r>
            <a:r>
              <a:rPr lang="zh-CN" altLang="en-US" dirty="0">
                <a:latin typeface="Times New Roman" panose="02020603050405020304" pitchFamily="18" charset="0"/>
              </a:rPr>
              <a:t>如停机、空操作等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隐含操作数：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由堆栈指针</a:t>
            </a: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SP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指明</a:t>
            </a:r>
            <a:endParaRPr lang="zh-CN" altLang="en-US" dirty="0">
              <a:solidFill>
                <a:srgbClr val="66FF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                        由累加器</a:t>
            </a: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专用寄存器提供</a:t>
            </a:r>
            <a:endParaRPr lang="zh-CN" altLang="en-US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6" name="Text Box 89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2.3.1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指令格式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013253-C09D-42E6-9D6E-3C9D137D11CF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035" name="Text Box 3"/>
          <p:cNvSpPr txBox="1"/>
          <p:nvPr/>
        </p:nvSpPr>
        <p:spPr>
          <a:xfrm>
            <a:off x="0" y="908050"/>
            <a:ext cx="876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6  </a:t>
            </a:r>
            <a:r>
              <a:rPr lang="zh-CN" altLang="en-US" dirty="0">
                <a:latin typeface="Times New Roman" panose="02020603050405020304" pitchFamily="18" charset="0"/>
              </a:rPr>
              <a:t>程序控制类指令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4036" name="Text Box 4"/>
          <p:cNvSpPr txBox="1"/>
          <p:nvPr/>
        </p:nvSpPr>
        <p:spPr>
          <a:xfrm>
            <a:off x="304800" y="1412875"/>
            <a:ext cx="88392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857250" lvl="0" indent="-857250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转移指令：</a:t>
            </a:r>
            <a:endParaRPr lang="zh-CN" altLang="en-US" b="1" dirty="0">
              <a:solidFill>
                <a:srgbClr val="FFCC99"/>
              </a:solidFill>
              <a:ea typeface="黑体" panose="02010609060101010101" pitchFamily="2" charset="-122"/>
            </a:endParaRPr>
          </a:p>
          <a:p>
            <a:pPr marL="857250" lvl="0" indent="-857250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	无条件转移：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JMP   XX</a:t>
            </a:r>
            <a:r>
              <a:rPr lang="zh-CN" altLang="en-US" b="1" dirty="0">
                <a:solidFill>
                  <a:schemeClr val="hlink"/>
                </a:solidFill>
                <a:ea typeface="黑体" panose="02010609060101010101" pitchFamily="2" charset="-122"/>
              </a:rPr>
              <a:t>（</a:t>
            </a:r>
            <a:r>
              <a:rPr lang="zh-CN" altLang="en-US" sz="2800" b="1" dirty="0">
                <a:solidFill>
                  <a:schemeClr val="hlink"/>
                </a:solidFill>
                <a:ea typeface="黑体" panose="02010609060101010101" pitchFamily="2" charset="-122"/>
              </a:rPr>
              <a:t>转移地址）</a:t>
            </a:r>
            <a:endParaRPr lang="zh-CN" altLang="en-US" sz="2800" b="1" dirty="0">
              <a:solidFill>
                <a:schemeClr val="hlink"/>
              </a:solidFill>
              <a:ea typeface="黑体" panose="02010609060101010101" pitchFamily="2" charset="-122"/>
            </a:endParaRPr>
          </a:p>
          <a:p>
            <a:pPr marL="857250" lvl="0" indent="-857250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	条件转移：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根据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PSW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状态转移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857250" lvl="0" indent="-857250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         转移地址：绝对转移和相对转移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4037" name="Text Box 5"/>
          <p:cNvSpPr txBox="1"/>
          <p:nvPr/>
        </p:nvSpPr>
        <p:spPr>
          <a:xfrm>
            <a:off x="0" y="3500438"/>
            <a:ext cx="8458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子程序调用和返回指令： </a:t>
            </a:r>
            <a: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CFF99"/>
                </a:solidFill>
                <a:latin typeface="Times New Roman" panose="02020603050405020304" pitchFamily="18" charset="0"/>
              </a:rPr>
              <a:t>CALL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和  </a:t>
            </a:r>
            <a:r>
              <a:rPr lang="en-US" altLang="zh-CN" b="1" dirty="0">
                <a:solidFill>
                  <a:srgbClr val="CCFF99"/>
                </a:solidFill>
                <a:latin typeface="Times New Roman" panose="02020603050405020304" pitchFamily="18" charset="0"/>
              </a:rPr>
              <a:t>RET</a:t>
            </a:r>
            <a:br>
              <a:rPr lang="en-US" altLang="zh-CN" b="1" dirty="0">
                <a:solidFill>
                  <a:srgbClr val="CCFF99"/>
                </a:solidFill>
                <a:latin typeface="Times New Roman" panose="02020603050405020304" pitchFamily="18" charset="0"/>
              </a:rPr>
            </a:br>
            <a:r>
              <a:rPr lang="zh-CN" altLang="en-US" b="1" i="1" dirty="0">
                <a:solidFill>
                  <a:srgbClr val="FFCCCC"/>
                </a:solidFill>
                <a:latin typeface="Times New Roman" panose="02020603050405020304" pitchFamily="18" charset="0"/>
              </a:rPr>
              <a:t>注意：⑴  主程序与子程序的相对性</a:t>
            </a:r>
            <a:endParaRPr lang="zh-CN" altLang="en-US" b="1" i="1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4038" name="Group 7"/>
          <p:cNvGrpSpPr/>
          <p:nvPr/>
        </p:nvGrpSpPr>
        <p:grpSpPr>
          <a:xfrm>
            <a:off x="1403350" y="4652963"/>
            <a:ext cx="5557838" cy="1881187"/>
            <a:chOff x="532" y="895"/>
            <a:chExt cx="3501" cy="1185"/>
          </a:xfrm>
        </p:grpSpPr>
        <p:sp>
          <p:nvSpPr>
            <p:cNvPr id="44045" name="Rectangle 8"/>
            <p:cNvSpPr/>
            <p:nvPr/>
          </p:nvSpPr>
          <p:spPr>
            <a:xfrm>
              <a:off x="565" y="895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zh-CN" altLang="en-US" sz="2400" b="1" dirty="0">
                  <a:latin typeface="Book Antiqua" pitchFamily="18" charset="0"/>
                  <a:ea typeface="宋体" panose="02010600030101010101" pitchFamily="2" charset="-122"/>
                </a:rPr>
                <a:t>主程序</a:t>
              </a:r>
              <a:endParaRPr lang="zh-CN" altLang="en-US" sz="2400" b="1" dirty="0"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6" name="Rectangle 9"/>
            <p:cNvSpPr/>
            <p:nvPr/>
          </p:nvSpPr>
          <p:spPr>
            <a:xfrm>
              <a:off x="532" y="1140"/>
              <a:ext cx="700" cy="936"/>
            </a:xfrm>
            <a:prstGeom prst="rect">
              <a:avLst/>
            </a:prstGeom>
            <a:noFill/>
            <a:ln w="12700" cap="flat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47" name="Rectangle 10"/>
            <p:cNvSpPr/>
            <p:nvPr/>
          </p:nvSpPr>
          <p:spPr>
            <a:xfrm>
              <a:off x="565" y="1456"/>
              <a:ext cx="7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en-US" altLang="zh-CN" sz="2000" b="1" dirty="0">
                  <a:latin typeface="Book Antiqua" pitchFamily="18" charset="0"/>
                  <a:ea typeface="宋体" panose="02010600030101010101" pitchFamily="2" charset="-122"/>
                </a:rPr>
                <a:t>CALL A</a:t>
              </a:r>
              <a:endParaRPr lang="en-US" altLang="zh-CN" sz="2000" b="1" dirty="0"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8" name="Rectangle 11"/>
            <p:cNvSpPr/>
            <p:nvPr/>
          </p:nvSpPr>
          <p:spPr>
            <a:xfrm>
              <a:off x="1793" y="902"/>
              <a:ext cx="8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zh-CN" altLang="en-US" sz="2400" b="1" dirty="0">
                  <a:latin typeface="Book Antiqua" pitchFamily="18" charset="0"/>
                  <a:ea typeface="宋体" panose="02010600030101010101" pitchFamily="2" charset="-122"/>
                </a:rPr>
                <a:t>子程序</a:t>
              </a:r>
              <a:r>
                <a:rPr lang="en-US" altLang="zh-CN" sz="2400" b="1" dirty="0">
                  <a:latin typeface="Book Antiqua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9" name="Rectangle 12"/>
            <p:cNvSpPr/>
            <p:nvPr/>
          </p:nvSpPr>
          <p:spPr>
            <a:xfrm>
              <a:off x="3210" y="902"/>
              <a:ext cx="8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zh-CN" altLang="en-US" sz="2400" b="1" dirty="0">
                  <a:latin typeface="Book Antiqua" pitchFamily="18" charset="0"/>
                  <a:ea typeface="宋体" panose="02010600030101010101" pitchFamily="2" charset="-122"/>
                </a:rPr>
                <a:t>子程序</a:t>
              </a:r>
              <a:r>
                <a:rPr lang="en-US" altLang="zh-CN" sz="2400" b="1" dirty="0">
                  <a:latin typeface="Book Antiqua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 dirty="0"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0" name="Rectangle 13"/>
            <p:cNvSpPr/>
            <p:nvPr/>
          </p:nvSpPr>
          <p:spPr>
            <a:xfrm>
              <a:off x="1807" y="1140"/>
              <a:ext cx="842" cy="936"/>
            </a:xfrm>
            <a:prstGeom prst="rect">
              <a:avLst/>
            </a:prstGeom>
            <a:noFill/>
            <a:ln w="12700" cap="flat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51" name="Rectangle 14"/>
            <p:cNvSpPr/>
            <p:nvPr/>
          </p:nvSpPr>
          <p:spPr>
            <a:xfrm>
              <a:off x="3176" y="1140"/>
              <a:ext cx="842" cy="936"/>
            </a:xfrm>
            <a:prstGeom prst="rect">
              <a:avLst/>
            </a:prstGeom>
            <a:noFill/>
            <a:ln w="12700" cap="flat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52" name="Line 15"/>
            <p:cNvSpPr/>
            <p:nvPr/>
          </p:nvSpPr>
          <p:spPr>
            <a:xfrm flipV="1">
              <a:off x="1095" y="1177"/>
              <a:ext cx="708" cy="287"/>
            </a:xfrm>
            <a:prstGeom prst="line">
              <a:avLst/>
            </a:prstGeom>
            <a:ln w="12700" cap="flat" cmpd="sng">
              <a:solidFill>
                <a:srgbClr val="FFFF99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44053" name="Rectangle 16"/>
            <p:cNvSpPr/>
            <p:nvPr/>
          </p:nvSpPr>
          <p:spPr>
            <a:xfrm>
              <a:off x="1840" y="1456"/>
              <a:ext cx="73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en-US" altLang="zh-CN" sz="2000" b="1" dirty="0">
                  <a:latin typeface="Book Antiqua" pitchFamily="18" charset="0"/>
                  <a:ea typeface="宋体" panose="02010600030101010101" pitchFamily="2" charset="-122"/>
                </a:rPr>
                <a:t>CALL  B</a:t>
              </a:r>
              <a:endParaRPr lang="en-US" altLang="zh-CN" sz="2000" b="1" dirty="0"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4" name="Rectangle 17"/>
            <p:cNvSpPr/>
            <p:nvPr/>
          </p:nvSpPr>
          <p:spPr>
            <a:xfrm>
              <a:off x="1792" y="1818"/>
              <a:ext cx="8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en-US" altLang="zh-CN" sz="2000" b="1" dirty="0">
                  <a:latin typeface="Book Antiqua" pitchFamily="18" charset="0"/>
                  <a:ea typeface="宋体" panose="02010600030101010101" pitchFamily="2" charset="-122"/>
                </a:rPr>
                <a:t>RETURN</a:t>
              </a:r>
              <a:endParaRPr lang="en-US" altLang="zh-CN" sz="2000" b="1" dirty="0"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5" name="Rectangle 18"/>
            <p:cNvSpPr/>
            <p:nvPr/>
          </p:nvSpPr>
          <p:spPr>
            <a:xfrm>
              <a:off x="3162" y="1825"/>
              <a:ext cx="8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en-US" altLang="zh-CN" sz="2000" b="1" dirty="0">
                  <a:latin typeface="Book Antiqua" pitchFamily="18" charset="0"/>
                  <a:ea typeface="宋体" panose="02010600030101010101" pitchFamily="2" charset="-122"/>
                </a:rPr>
                <a:t>RETURN</a:t>
              </a:r>
              <a:endParaRPr lang="en-US" altLang="zh-CN" sz="2000" b="1" dirty="0"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6" name="Line 19"/>
            <p:cNvSpPr/>
            <p:nvPr/>
          </p:nvSpPr>
          <p:spPr>
            <a:xfrm flipH="1" flipV="1">
              <a:off x="906" y="1669"/>
              <a:ext cx="897" cy="411"/>
            </a:xfrm>
            <a:prstGeom prst="line">
              <a:avLst/>
            </a:prstGeom>
            <a:ln w="12700" cap="flat" cmpd="sng">
              <a:solidFill>
                <a:srgbClr val="FFFF99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44057" name="Line 20"/>
            <p:cNvSpPr/>
            <p:nvPr/>
          </p:nvSpPr>
          <p:spPr>
            <a:xfrm flipV="1">
              <a:off x="2370" y="1177"/>
              <a:ext cx="802" cy="287"/>
            </a:xfrm>
            <a:prstGeom prst="line">
              <a:avLst/>
            </a:prstGeom>
            <a:ln w="12700" cap="flat" cmpd="sng">
              <a:solidFill>
                <a:srgbClr val="FFFF99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44058" name="Line 21"/>
            <p:cNvSpPr/>
            <p:nvPr/>
          </p:nvSpPr>
          <p:spPr>
            <a:xfrm flipH="1" flipV="1">
              <a:off x="2133" y="1669"/>
              <a:ext cx="992" cy="369"/>
            </a:xfrm>
            <a:prstGeom prst="line">
              <a:avLst/>
            </a:prstGeom>
            <a:ln w="12700" cap="flat" cmpd="sng">
              <a:solidFill>
                <a:srgbClr val="FFFF9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4059" name="Line 22"/>
            <p:cNvSpPr/>
            <p:nvPr/>
          </p:nvSpPr>
          <p:spPr>
            <a:xfrm>
              <a:off x="2133" y="1669"/>
              <a:ext cx="0" cy="164"/>
            </a:xfrm>
            <a:prstGeom prst="line">
              <a:avLst/>
            </a:prstGeom>
            <a:ln w="12700" cap="flat" cmpd="sng">
              <a:solidFill>
                <a:srgbClr val="FFFF99"/>
              </a:solidFill>
              <a:prstDash val="solid"/>
              <a:headEnd type="none" w="sm" len="sm"/>
              <a:tailEnd type="stealth" w="med" len="lg"/>
            </a:ln>
          </p:spPr>
        </p:sp>
      </p:grpSp>
      <p:sp>
        <p:nvSpPr>
          <p:cNvPr id="44039" name="AutoShape 23"/>
          <p:cNvSpPr/>
          <p:nvPr/>
        </p:nvSpPr>
        <p:spPr>
          <a:xfrm>
            <a:off x="914400" y="20574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4040" name="AutoShape 24"/>
          <p:cNvSpPr/>
          <p:nvPr/>
        </p:nvSpPr>
        <p:spPr>
          <a:xfrm>
            <a:off x="685800" y="2057400"/>
            <a:ext cx="457200" cy="838200"/>
          </a:xfrm>
          <a:prstGeom prst="leftBrace">
            <a:avLst>
              <a:gd name="adj1" fmla="val 15277"/>
              <a:gd name="adj2" fmla="val 50000"/>
            </a:avLst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4041" name="AutoShape 25"/>
          <p:cNvSpPr/>
          <p:nvPr/>
        </p:nvSpPr>
        <p:spPr>
          <a:xfrm>
            <a:off x="762000" y="2057400"/>
            <a:ext cx="381000" cy="838200"/>
          </a:xfrm>
          <a:prstGeom prst="leftBrace">
            <a:avLst>
              <a:gd name="adj1" fmla="val 18333"/>
              <a:gd name="adj2" fmla="val 50000"/>
            </a:avLst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4042" name="AutoShape 26"/>
          <p:cNvSpPr/>
          <p:nvPr/>
        </p:nvSpPr>
        <p:spPr>
          <a:xfrm>
            <a:off x="827088" y="2060575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4043" name="AutoShape 27"/>
          <p:cNvSpPr/>
          <p:nvPr/>
        </p:nvSpPr>
        <p:spPr>
          <a:xfrm>
            <a:off x="990600" y="2057400"/>
            <a:ext cx="228600" cy="762000"/>
          </a:xfrm>
          <a:prstGeom prst="leftBrace">
            <a:avLst>
              <a:gd name="adj1" fmla="val 27777"/>
              <a:gd name="adj2" fmla="val 50000"/>
            </a:avLst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4044" name="Text Box 28"/>
          <p:cNvSpPr txBox="1"/>
          <p:nvPr/>
        </p:nvSpPr>
        <p:spPr>
          <a:xfrm>
            <a:off x="11430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2.3.3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指令类型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748D50-551C-4F45-9151-6A8496D9EB6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5059" name="Text Box 20"/>
          <p:cNvSpPr txBox="1"/>
          <p:nvPr/>
        </p:nvSpPr>
        <p:spPr>
          <a:xfrm>
            <a:off x="304800" y="1143000"/>
            <a:ext cx="8839200" cy="3538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rgbClr val="FFCCCC"/>
                </a:solidFill>
                <a:ea typeface="黑体" panose="02010609060101010101" pitchFamily="2" charset="-122"/>
              </a:rPr>
              <a:t>⑵ </a:t>
            </a:r>
            <a:r>
              <a:rPr lang="zh-CN" altLang="en-US" b="1" i="1" dirty="0">
                <a:solidFill>
                  <a:srgbClr val="FFCCCC"/>
                </a:solidFill>
                <a:ea typeface="黑体" panose="02010609060101010101" pitchFamily="2" charset="-122"/>
              </a:rPr>
              <a:t>子程序调用指令与转移指令的区别</a:t>
            </a:r>
            <a:endParaRPr lang="zh-CN" altLang="en-US" b="1" i="1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lphaLcParenR"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#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转移不存在返回问题，无需保留返回地址</a:t>
            </a:r>
            <a:b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#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转子必须回到断点处，需要保存现场、断点地址等（常用堆栈操作来完成）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lphaLcParenR"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#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转移用于实现同一程序内的转移</a:t>
            </a:r>
            <a:b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#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转子实现程序段之间的转移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	</a:t>
            </a:r>
            <a:endParaRPr lang="zh-CN" altLang="en-US" b="1" dirty="0">
              <a:solidFill>
                <a:srgbClr val="FFCC99"/>
              </a:solidFill>
              <a:ea typeface="黑体" panose="02010609060101010101" pitchFamily="2" charset="-122"/>
            </a:endParaRPr>
          </a:p>
        </p:txBody>
      </p:sp>
      <p:sp>
        <p:nvSpPr>
          <p:cNvPr id="45060" name="Text Box 22"/>
          <p:cNvSpPr txBox="1"/>
          <p:nvPr/>
        </p:nvSpPr>
        <p:spPr>
          <a:xfrm>
            <a:off x="0" y="4816475"/>
            <a:ext cx="9525000" cy="1892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陷阱与陷阱指令：</a:t>
            </a:r>
            <a:b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（意外事故），</a:t>
            </a:r>
            <a:r>
              <a:rPr lang="zh-CN" altLang="en-US" sz="2800" b="1" dirty="0">
                <a:latin typeface="Times New Roman" panose="02020603050405020304" pitchFamily="18" charset="0"/>
              </a:rPr>
              <a:t>随机产生的（与转子的区别）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中断概念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检测中断、响应中断、中断处理、中断返回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5061" name="Text Box 23"/>
          <p:cNvSpPr txBox="1"/>
          <p:nvPr/>
        </p:nvSpPr>
        <p:spPr>
          <a:xfrm>
            <a:off x="11430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2.3.3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指令类型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P59</a:t>
            </a:r>
            <a:endParaRPr lang="en-US" altLang="zh-CN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B05CB9-0B71-4F35-A68E-354AAAB638C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6083" name="Rectangle 5"/>
          <p:cNvSpPr/>
          <p:nvPr/>
        </p:nvSpPr>
        <p:spPr>
          <a:xfrm>
            <a:off x="395288" y="1125538"/>
            <a:ext cx="7705725" cy="3505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10. </a:t>
            </a:r>
            <a:r>
              <a:rPr lang="zh-CN" altLang="en-US" b="1" dirty="0">
                <a:latin typeface="Times New Roman" panose="02020603050405020304" pitchFamily="18" charset="0"/>
              </a:rPr>
              <a:t>特权指令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提供给系统软件使用，一般不直接给普通用户使用。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主要用于系统资源的分配和管理。如检测用户的访问权限、修改虚拟存储器管理的段表等。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6084" name="Text Box 6"/>
          <p:cNvSpPr txBox="1"/>
          <p:nvPr/>
        </p:nvSpPr>
        <p:spPr>
          <a:xfrm>
            <a:off x="11430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2.3.3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指令类型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CB52AD-769A-4BFD-AE0F-6A537F8A91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0226" name="Text Box 2"/>
          <p:cNvSpPr txBox="1"/>
          <p:nvPr/>
        </p:nvSpPr>
        <p:spPr>
          <a:xfrm>
            <a:off x="0" y="188913"/>
            <a:ext cx="8820150" cy="17097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2.3.4  Pentium II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指令格式 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P63</a:t>
            </a:r>
            <a:endParaRPr lang="en-US" altLang="zh-CN" sz="3600" dirty="0">
              <a:solidFill>
                <a:srgbClr val="66CCFF"/>
              </a:solidFill>
              <a:latin typeface="黑体" panose="0201060906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Pentium II</a:t>
            </a:r>
            <a:r>
              <a:rPr lang="zh-CN" altLang="en-US" sz="2800" b="1" dirty="0">
                <a:latin typeface="Arial" panose="020B0604020202020204" pitchFamily="34" charset="0"/>
              </a:rPr>
              <a:t>指令格式中，操作码字段（</a:t>
            </a:r>
            <a:r>
              <a:rPr lang="en-US" altLang="zh-CN" sz="2800" b="1" dirty="0">
                <a:latin typeface="Arial" panose="020B0604020202020204" pitchFamily="34" charset="0"/>
              </a:rPr>
              <a:t>OPCODE</a:t>
            </a:r>
            <a:r>
              <a:rPr lang="zh-CN" altLang="en-US" sz="2800" b="1" dirty="0">
                <a:latin typeface="Arial" panose="020B0604020202020204" pitchFamily="34" charset="0"/>
              </a:rPr>
              <a:t>）是必须的，其他字段则是可选的。其指令格式如下：</a:t>
            </a:r>
            <a:endParaRPr lang="zh-CN" altLang="en-US" sz="2800" b="1" dirty="0">
              <a:latin typeface="黑体" panose="02010609060101010101" pitchFamily="2" charset="-122"/>
            </a:endParaRPr>
          </a:p>
        </p:txBody>
      </p:sp>
      <p:pic>
        <p:nvPicPr>
          <p:cNvPr id="47108" name="Picture 3" descr="2X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2060575"/>
            <a:ext cx="8351837" cy="4608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E0CE84-C21A-4DCA-9218-BFC4A46930AA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1250" name="Text Box 2"/>
          <p:cNvSpPr txBox="1"/>
          <p:nvPr/>
        </p:nvSpPr>
        <p:spPr>
          <a:xfrm>
            <a:off x="0" y="188913"/>
            <a:ext cx="882015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</a:rPr>
              <a:t>1</a:t>
            </a:r>
            <a:r>
              <a:rPr lang="zh-CN" altLang="en-US" b="1" dirty="0">
                <a:latin typeface="黑体" panose="02010609060101010101" pitchFamily="2" charset="-122"/>
              </a:rPr>
              <a:t>、指令前缀部分</a:t>
            </a:r>
            <a:endParaRPr lang="zh-CN" altLang="en-US" sz="2800" b="1" dirty="0">
              <a:latin typeface="黑体" panose="02010609060101010101" pitchFamily="2" charset="-122"/>
            </a:endParaRPr>
          </a:p>
        </p:txBody>
      </p:sp>
      <p:pic>
        <p:nvPicPr>
          <p:cNvPr id="48132" name="Picture 3" descr="2X2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6000"/>
          </a:blip>
          <a:srcRect l="6026" t="-1550" b="62486"/>
          <a:stretch>
            <a:fillRect/>
          </a:stretch>
        </p:blipFill>
        <p:spPr>
          <a:xfrm>
            <a:off x="323850" y="908050"/>
            <a:ext cx="7848600" cy="18002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48133" name="Text Box 4"/>
          <p:cNvSpPr txBox="1"/>
          <p:nvPr/>
        </p:nvSpPr>
        <p:spPr>
          <a:xfrm>
            <a:off x="0" y="3213100"/>
            <a:ext cx="9144000" cy="1801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</a:rPr>
              <a:t>指令前缀有</a:t>
            </a:r>
            <a:r>
              <a:rPr lang="en-US" altLang="zh-CN" sz="2800" b="1" dirty="0">
                <a:latin typeface="黑体" panose="02010609060101010101" pitchFamily="2" charset="-122"/>
              </a:rPr>
              <a:t>4</a:t>
            </a:r>
            <a:r>
              <a:rPr lang="zh-CN" altLang="en-US" sz="2800" b="1" dirty="0">
                <a:latin typeface="黑体" panose="02010609060101010101" pitchFamily="2" charset="-122"/>
              </a:rPr>
              <a:t>种：</a:t>
            </a:r>
            <a:endParaRPr lang="zh-CN" altLang="en-US" sz="2800" b="1" dirty="0">
              <a:latin typeface="黑体" panose="0201060906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</a:rPr>
              <a:t> </a:t>
            </a:r>
            <a:r>
              <a:rPr lang="zh-CN" altLang="en-US" sz="2800" b="1" dirty="0">
                <a:latin typeface="黑体" panose="02010609060101010101" pitchFamily="2" charset="-122"/>
                <a:sym typeface="Symbol" panose="05050102010706020507" pitchFamily="18" charset="2"/>
              </a:rPr>
              <a:t> 第</a:t>
            </a:r>
            <a:r>
              <a:rPr lang="en-US" altLang="zh-CN" sz="2800" b="1" dirty="0">
                <a:latin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黑体" panose="02010609060101010101" pitchFamily="2" charset="-122"/>
                <a:sym typeface="Symbol" panose="05050102010706020507" pitchFamily="18" charset="2"/>
              </a:rPr>
              <a:t>种包括</a:t>
            </a:r>
            <a:r>
              <a:rPr lang="en-US" altLang="zh-CN" sz="2800" b="1" dirty="0">
                <a:latin typeface="黑体" panose="0201060906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2800" b="1" dirty="0">
                <a:latin typeface="黑体" panose="02010609060101010101" pitchFamily="2" charset="-122"/>
                <a:sym typeface="Symbol" panose="05050102010706020507" pitchFamily="18" charset="2"/>
              </a:rPr>
              <a:t>条前缀指令：</a:t>
            </a:r>
            <a:r>
              <a:rPr lang="en-US" altLang="zh-CN" sz="2800" b="1" dirty="0">
                <a:latin typeface="黑体" panose="02010609060101010101" pitchFamily="2" charset="-122"/>
                <a:sym typeface="Symbol" panose="05050102010706020507" pitchFamily="18" charset="2"/>
              </a:rPr>
              <a:t>LOCK</a:t>
            </a:r>
            <a:r>
              <a:rPr lang="zh-CN" altLang="en-US" sz="2800" b="1" dirty="0">
                <a:latin typeface="黑体" panose="0201060906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2800" b="1" dirty="0">
                <a:latin typeface="黑体" panose="02010609060101010101" pitchFamily="2" charset="-122"/>
                <a:sym typeface="Symbol" panose="05050102010706020507" pitchFamily="18" charset="2"/>
              </a:rPr>
              <a:t>REP</a:t>
            </a:r>
            <a:r>
              <a:rPr lang="zh-CN" altLang="en-US" sz="2800" b="1" dirty="0">
                <a:latin typeface="黑体" panose="0201060906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2800" b="1" dirty="0">
                <a:latin typeface="黑体" panose="02010609060101010101" pitchFamily="2" charset="-122"/>
                <a:sym typeface="Symbol" panose="05050102010706020507" pitchFamily="18" charset="2"/>
              </a:rPr>
              <a:t>REPE</a:t>
            </a:r>
            <a:r>
              <a:rPr lang="zh-CN" altLang="en-US" sz="2800" b="1" dirty="0">
                <a:latin typeface="黑体" panose="0201060906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2800" b="1" dirty="0">
                <a:latin typeface="黑体" panose="02010609060101010101" pitchFamily="2" charset="-122"/>
                <a:sym typeface="Symbol" panose="05050102010706020507" pitchFamily="18" charset="2"/>
              </a:rPr>
              <a:t>REPNE</a:t>
            </a:r>
            <a:r>
              <a:rPr lang="zh-CN" altLang="en-US" sz="2800" b="1" dirty="0">
                <a:latin typeface="黑体" panose="02010609060101010101" pitchFamily="2" charset="-122"/>
                <a:sym typeface="Symbol" panose="05050102010706020507" pitchFamily="18" charset="2"/>
              </a:rPr>
              <a:t>。</a:t>
            </a:r>
            <a:endParaRPr lang="zh-CN" altLang="en-US" sz="2800" b="1" dirty="0">
              <a:latin typeface="黑体" panose="0201060906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黑体" panose="02010609060101010101" pitchFamily="2" charset="-122"/>
                <a:sym typeface="Symbol" panose="05050102010706020507" pitchFamily="18" charset="2"/>
              </a:rPr>
              <a:t> 第</a:t>
            </a:r>
            <a:r>
              <a:rPr lang="en-US" altLang="zh-CN" sz="2800" b="1" dirty="0">
                <a:latin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黑体" panose="02010609060101010101" pitchFamily="2" charset="-122"/>
                <a:sym typeface="Symbol" panose="05050102010706020507" pitchFamily="18" charset="2"/>
              </a:rPr>
              <a:t>种段指定，显式地指定该指令使用哪个寄存器。</a:t>
            </a:r>
            <a:endParaRPr lang="zh-CN" altLang="en-US" sz="2800" b="1" dirty="0">
              <a:latin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34" name="Text Box 5"/>
          <p:cNvSpPr txBox="1"/>
          <p:nvPr/>
        </p:nvSpPr>
        <p:spPr>
          <a:xfrm>
            <a:off x="0" y="5300663"/>
            <a:ext cx="8820150" cy="1160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</a:rPr>
              <a:t> </a:t>
            </a:r>
            <a:r>
              <a:rPr lang="en-US" altLang="zh-CN" sz="2800" b="1" dirty="0">
                <a:latin typeface="黑体" panose="0201060906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2800" b="1" dirty="0">
                <a:latin typeface="黑体" panose="02010609060101010101" pitchFamily="2" charset="-122"/>
                <a:sym typeface="Symbol" panose="05050102010706020507" pitchFamily="18" charset="2"/>
              </a:rPr>
              <a:t>第</a:t>
            </a:r>
            <a:r>
              <a:rPr lang="en-US" altLang="zh-CN" sz="2800" b="1" dirty="0">
                <a:latin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latin typeface="黑体" panose="02010609060101010101" pitchFamily="2" charset="-122"/>
                <a:sym typeface="Symbol" panose="05050102010706020507" pitchFamily="18" charset="2"/>
              </a:rPr>
              <a:t>种操作数长度指定，用于寄存器数据宽度切换。</a:t>
            </a:r>
            <a:endParaRPr lang="zh-CN" altLang="en-US" sz="2800" b="1" dirty="0">
              <a:latin typeface="黑体" panose="0201060906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黑体" panose="02010609060101010101" pitchFamily="2" charset="-122"/>
                <a:sym typeface="Symbol" panose="05050102010706020507" pitchFamily="18" charset="2"/>
              </a:rPr>
              <a:t> 第</a:t>
            </a:r>
            <a:r>
              <a:rPr lang="en-US" altLang="zh-CN" sz="2800" b="1" dirty="0">
                <a:latin typeface="黑体" panose="0201060906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2800" b="1" dirty="0">
                <a:latin typeface="黑体" panose="02010609060101010101" pitchFamily="2" charset="-122"/>
                <a:sym typeface="Symbol" panose="05050102010706020507" pitchFamily="18" charset="2"/>
              </a:rPr>
              <a:t>种地址长度指定，用于存储器地址宽度切换。</a:t>
            </a:r>
            <a:endParaRPr lang="zh-CN" altLang="en-US" sz="2800" b="1" dirty="0">
              <a:latin typeface="黑体" panose="0201060906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712548-C0EA-407D-BC0A-3780C42BD2B9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2274" name="Text Box 2"/>
          <p:cNvSpPr txBox="1"/>
          <p:nvPr/>
        </p:nvSpPr>
        <p:spPr>
          <a:xfrm>
            <a:off x="0" y="188913"/>
            <a:ext cx="882015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</a:rPr>
              <a:t>2</a:t>
            </a:r>
            <a:r>
              <a:rPr lang="zh-CN" altLang="en-US" b="1" dirty="0">
                <a:latin typeface="黑体" panose="02010609060101010101" pitchFamily="2" charset="-122"/>
              </a:rPr>
              <a:t>、指令部分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pic>
        <p:nvPicPr>
          <p:cNvPr id="49156" name="Picture 3" descr="2X2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648"/>
          <a:stretch>
            <a:fillRect/>
          </a:stretch>
        </p:blipFill>
        <p:spPr>
          <a:xfrm>
            <a:off x="755650" y="765175"/>
            <a:ext cx="7632700" cy="23764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49157" name="Text Box 4"/>
          <p:cNvSpPr txBox="1"/>
          <p:nvPr/>
        </p:nvSpPr>
        <p:spPr>
          <a:xfrm>
            <a:off x="0" y="3068638"/>
            <a:ext cx="8820150" cy="3440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</a:rPr>
              <a:t>指令本身包括以下字段：</a:t>
            </a:r>
            <a:endParaRPr lang="zh-CN" altLang="en-US" sz="2800" b="1" dirty="0">
              <a:latin typeface="黑体" panose="0201060906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OPCODE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：定义指令类型，寄存器数据宽度，及操作结果存入寄存器还是存储器。</a:t>
            </a:r>
            <a:endParaRPr lang="zh-CN" altLang="en-US" sz="2400" b="1" dirty="0">
              <a:latin typeface="黑体" panose="0201060906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MOD/RM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：分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个字段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MOD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REG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RM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。</a:t>
            </a:r>
            <a:endParaRPr lang="zh-CN" altLang="en-US" sz="2400" b="1" dirty="0">
              <a:latin typeface="黑体" panose="0201060906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REG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位）：定义一个寄存器寻址的操作数。</a:t>
            </a:r>
            <a:endParaRPr lang="zh-CN" altLang="en-US" sz="2400" b="1" dirty="0">
              <a:latin typeface="黑体" panose="0201060906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MOD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位）与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RM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位）：定义另一个操作数的寻址方式。包括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8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个寄存器寻址和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24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种存储器寻址。</a:t>
            </a:r>
            <a:endParaRPr lang="zh-CN" altLang="en-US" sz="2400" b="1" dirty="0">
              <a:latin typeface="黑体" panose="0201060906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2F154C-AE24-4168-8C49-5B300634AED7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50179" name="Picture 2" descr="2X2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648"/>
          <a:stretch>
            <a:fillRect/>
          </a:stretch>
        </p:blipFill>
        <p:spPr>
          <a:xfrm>
            <a:off x="827088" y="115888"/>
            <a:ext cx="7129462" cy="22336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50180" name="Text Box 3"/>
          <p:cNvSpPr txBox="1"/>
          <p:nvPr/>
        </p:nvSpPr>
        <p:spPr>
          <a:xfrm>
            <a:off x="0" y="2384425"/>
            <a:ext cx="8820150" cy="4473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SIB</a:t>
            </a:r>
            <a:endParaRPr lang="en-US" altLang="zh-CN" sz="2400" b="1" dirty="0">
              <a:latin typeface="黑体" panose="0201060906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当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MOD/RM=00/100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时，使用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SIB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以说明比例变址寻址方式。</a:t>
            </a:r>
            <a:endParaRPr lang="zh-CN" altLang="en-US" sz="2400" b="1" dirty="0">
              <a:latin typeface="黑体" panose="0201060906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DISP</a:t>
            </a:r>
            <a:endParaRPr lang="en-US" altLang="zh-CN" sz="2400" b="1" dirty="0">
              <a:latin typeface="黑体" panose="0201060906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如果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MOD/RM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定义的寻址方式需要位移量（即形式地址），由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DISP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字段给出，可以是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8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位、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16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位或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32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位。</a:t>
            </a:r>
            <a:endParaRPr lang="zh-CN" altLang="en-US" sz="2400" b="1" dirty="0">
              <a:latin typeface="黑体" panose="0201060906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5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IMME</a:t>
            </a:r>
            <a:endParaRPr lang="en-US" altLang="zh-CN" sz="2400" b="1" dirty="0">
              <a:latin typeface="黑体" panose="0201060906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如果指令有立即数，由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IMME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给出，可以是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8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位、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16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位或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32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位。</a:t>
            </a:r>
            <a:endParaRPr lang="zh-CN" altLang="en-US" sz="2400" b="1" dirty="0">
              <a:latin typeface="黑体" panose="0201060906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   可见，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Pentium II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的指令格式很复杂，这一是因为要与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80X86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兼容；二是它的地址和数据扩展到</a:t>
            </a:r>
            <a:r>
              <a:rPr lang="en-US" altLang="zh-CN" sz="2400" b="1" dirty="0">
                <a:latin typeface="黑体" panose="02010609060101010101" pitchFamily="2" charset="-122"/>
                <a:sym typeface="Symbol" panose="05050102010706020507" pitchFamily="18" charset="2"/>
              </a:rPr>
              <a:t>32</a:t>
            </a:r>
            <a:r>
              <a:rPr lang="zh-CN" altLang="en-US" sz="2400" b="1" dirty="0">
                <a:latin typeface="黑体" panose="02010609060101010101" pitchFamily="2" charset="-122"/>
                <a:sym typeface="Symbol" panose="05050102010706020507" pitchFamily="18" charset="2"/>
              </a:rPr>
              <a:t>位。</a:t>
            </a:r>
            <a:endParaRPr lang="zh-CN" altLang="en-US" sz="2400" b="1" dirty="0">
              <a:latin typeface="黑体" panose="0201060906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CE20F0-8A0E-4192-A15B-F76BDE0AB7C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03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1750" name="AutoShape 6"/>
          <p:cNvSpPr/>
          <p:nvPr/>
        </p:nvSpPr>
        <p:spPr>
          <a:xfrm>
            <a:off x="2806700" y="2940050"/>
            <a:ext cx="3498850" cy="944563"/>
          </a:xfrm>
          <a:prstGeom prst="ribbon">
            <a:avLst>
              <a:gd name="adj1" fmla="val 28519"/>
              <a:gd name="adj2" fmla="val 61305"/>
            </a:avLst>
          </a:prstGeom>
          <a:gradFill rotWithShape="0">
            <a:gsLst>
              <a:gs pos="0">
                <a:srgbClr val="4A0025"/>
              </a:gs>
              <a:gs pos="50000">
                <a:srgbClr val="CC0066"/>
              </a:gs>
              <a:gs pos="100000">
                <a:srgbClr val="4A0025"/>
              </a:gs>
            </a:gsLst>
            <a:lin ang="2700000" scaled="1"/>
            <a:tileRect/>
          </a:gra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CCCC"/>
                </a:solidFill>
                <a:latin typeface="Times New Roman" panose="02020603050405020304" pitchFamily="18" charset="0"/>
                <a:ea typeface="文鼎CS长宋" pitchFamily="49" charset="-122"/>
              </a:rPr>
              <a:t>本节结束</a:t>
            </a:r>
            <a:endParaRPr lang="zh-CN" altLang="en-US" sz="6000" dirty="0">
              <a:solidFill>
                <a:schemeClr val="tx1"/>
              </a:solidFill>
              <a:latin typeface="Times New Roman" panose="02020603050405020304" pitchFamily="18" charset="0"/>
              <a:ea typeface="文鼎CS长宋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489A59-AE92-47CE-956E-C86374325A0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195" name="Text Box 15"/>
          <p:cNvSpPr txBox="1"/>
          <p:nvPr/>
        </p:nvSpPr>
        <p:spPr>
          <a:xfrm>
            <a:off x="250825" y="4508500"/>
            <a:ext cx="7391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3.  </a:t>
            </a:r>
            <a:r>
              <a:rPr lang="zh-CN" altLang="en-US" dirty="0">
                <a:latin typeface="Times New Roman" panose="02020603050405020304" pitchFamily="18" charset="0"/>
              </a:rPr>
              <a:t>二地址指令：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196" name="Text Box 16"/>
          <p:cNvSpPr txBox="1"/>
          <p:nvPr/>
        </p:nvSpPr>
        <p:spPr>
          <a:xfrm>
            <a:off x="827088" y="5300663"/>
            <a:ext cx="5638800" cy="1250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A1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</a:rPr>
              <a:t>OP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A2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）→</a:t>
            </a:r>
            <a:r>
              <a:rPr lang="en-US" altLang="zh-CN" sz="2800" b="1" dirty="0">
                <a:latin typeface="Times New Roman" panose="02020603050405020304" pitchFamily="18" charset="0"/>
              </a:rPr>
              <a:t>A2</a:t>
            </a:r>
            <a:r>
              <a:rPr lang="zh-CN" altLang="en-US" sz="2800" b="1" dirty="0">
                <a:latin typeface="Times New Roman" panose="02020603050405020304" pitchFamily="18" charset="0"/>
              </a:rPr>
              <a:t>（或</a:t>
            </a:r>
            <a:r>
              <a:rPr lang="en-US" altLang="zh-CN" sz="2800" b="1" dirty="0">
                <a:latin typeface="Times New Roman" panose="02020603050405020304" pitchFamily="18" charset="0"/>
              </a:rPr>
              <a:t>A1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PC</a:t>
            </a:r>
            <a:r>
              <a:rPr lang="zh-CN" altLang="en-US" sz="2800" b="1" dirty="0">
                <a:latin typeface="Times New Roman" panose="02020603050405020304" pitchFamily="18" charset="0"/>
              </a:rPr>
              <a:t>）＋</a:t>
            </a:r>
            <a:r>
              <a:rPr lang="en-US" altLang="zh-CN" sz="2800" b="1" dirty="0">
                <a:latin typeface="Times New Roman" panose="02020603050405020304" pitchFamily="18" charset="0"/>
              </a:rPr>
              <a:t>1 →  PC</a:t>
            </a:r>
            <a:r>
              <a:rPr lang="en-US" altLang="zh-CN" dirty="0">
                <a:latin typeface="Times New Roman" panose="02020603050405020304" pitchFamily="18" charset="0"/>
              </a:rPr>
              <a:t>	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98352" name="Group 48"/>
          <p:cNvGraphicFramePr>
            <a:graphicFrameLocks noGrp="1"/>
          </p:cNvGraphicFramePr>
          <p:nvPr/>
        </p:nvGraphicFramePr>
        <p:xfrm>
          <a:off x="3563938" y="4652963"/>
          <a:ext cx="4267200" cy="533400"/>
        </p:xfrm>
        <a:graphic>
          <a:graphicData uri="http://schemas.openxmlformats.org/drawingml/2006/table">
            <a:tbl>
              <a:tblPr/>
              <a:tblGrid>
                <a:gridCol w="1422400"/>
                <a:gridCol w="1422400"/>
                <a:gridCol w="1422400"/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8209" name="Text Box 33"/>
          <p:cNvSpPr txBox="1"/>
          <p:nvPr/>
        </p:nvSpPr>
        <p:spPr>
          <a:xfrm>
            <a:off x="228600" y="981075"/>
            <a:ext cx="7391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2.  </a:t>
            </a:r>
            <a:r>
              <a:rPr lang="zh-CN" altLang="en-US" dirty="0">
                <a:latin typeface="Times New Roman" panose="02020603050405020304" pitchFamily="18" charset="0"/>
              </a:rPr>
              <a:t>一地址指令：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8349" name="Group 45"/>
          <p:cNvGraphicFramePr>
            <a:graphicFrameLocks noGrp="1"/>
          </p:cNvGraphicFramePr>
          <p:nvPr/>
        </p:nvGraphicFramePr>
        <p:xfrm>
          <a:off x="4648200" y="981075"/>
          <a:ext cx="2971800" cy="517525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</a:tblGrid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8218" name="Text Box 46"/>
          <p:cNvSpPr txBox="1"/>
          <p:nvPr/>
        </p:nvSpPr>
        <p:spPr>
          <a:xfrm>
            <a:off x="533400" y="1514475"/>
            <a:ext cx="8610600" cy="2897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单操作数：</a:t>
            </a:r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OP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A1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dirty="0">
                <a:latin typeface="Times New Roman" panose="02020603050405020304" pitchFamily="18" charset="0"/>
              </a:rPr>
              <a:t>A1	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		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PC</a:t>
            </a:r>
            <a:r>
              <a:rPr lang="zh-CN" altLang="en-US" sz="2800" b="1" dirty="0">
                <a:latin typeface="Times New Roman" panose="02020603050405020304" pitchFamily="18" charset="0"/>
              </a:rPr>
              <a:t>）＋</a:t>
            </a:r>
            <a:r>
              <a:rPr lang="en-US" altLang="zh-CN" sz="2800" b="1" dirty="0">
                <a:latin typeface="Times New Roman" panose="02020603050405020304" pitchFamily="18" charset="0"/>
              </a:rPr>
              <a:t>1 →  PC		</a:t>
            </a:r>
            <a:r>
              <a:rPr lang="zh-CN" altLang="en-US" sz="2800" b="1" dirty="0">
                <a:latin typeface="Times New Roman" panose="02020603050405020304" pitchFamily="18" charset="0"/>
              </a:rPr>
              <a:t>如“非”运算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双操作数：</a:t>
            </a:r>
            <a:r>
              <a:rPr lang="zh-CN" altLang="en-US" sz="2800" b="1" dirty="0">
                <a:latin typeface="Times New Roman" panose="02020603050405020304" pitchFamily="18" charset="0"/>
              </a:rPr>
              <a:t>隐含另一个操作数在专门寄存器中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		（</a:t>
            </a:r>
            <a:r>
              <a:rPr lang="en-US" altLang="zh-CN" sz="2800" b="1" dirty="0">
                <a:latin typeface="Times New Roman" panose="02020603050405020304" pitchFamily="18" charset="0"/>
              </a:rPr>
              <a:t>Acc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OP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A1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dirty="0">
                <a:latin typeface="Times New Roman" panose="02020603050405020304" pitchFamily="18" charset="0"/>
              </a:rPr>
              <a:t>A1	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		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PC</a:t>
            </a:r>
            <a:r>
              <a:rPr lang="zh-CN" altLang="en-US" sz="2800" b="1" dirty="0">
                <a:latin typeface="Times New Roman" panose="02020603050405020304" pitchFamily="18" charset="0"/>
              </a:rPr>
              <a:t>）＋</a:t>
            </a:r>
            <a:r>
              <a:rPr lang="en-US" altLang="zh-CN" sz="2800" b="1" dirty="0">
                <a:latin typeface="Times New Roman" panose="02020603050405020304" pitchFamily="18" charset="0"/>
              </a:rPr>
              <a:t>1 →  PC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8219" name="Text Box 50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2.3.1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指令格式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FBA3AC-8FBE-4FD6-A782-3A86C20BE80F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97286" name="Group 6"/>
          <p:cNvGraphicFramePr>
            <a:graphicFrameLocks noGrp="1"/>
          </p:cNvGraphicFramePr>
          <p:nvPr/>
        </p:nvGraphicFramePr>
        <p:xfrm>
          <a:off x="914400" y="1752600"/>
          <a:ext cx="6248400" cy="584200"/>
        </p:xfrm>
        <a:graphic>
          <a:graphicData uri="http://schemas.openxmlformats.org/drawingml/2006/table">
            <a:tbl>
              <a:tblPr/>
              <a:tblGrid>
                <a:gridCol w="1562100"/>
                <a:gridCol w="1562100"/>
                <a:gridCol w="1562100"/>
                <a:gridCol w="1562100"/>
              </a:tblGrid>
              <a:tr h="584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231" name="Text Box 36"/>
          <p:cNvSpPr txBox="1"/>
          <p:nvPr/>
        </p:nvSpPr>
        <p:spPr>
          <a:xfrm>
            <a:off x="304800" y="1066800"/>
            <a:ext cx="7391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4.  </a:t>
            </a:r>
            <a:r>
              <a:rPr lang="zh-CN" altLang="en-US" dirty="0">
                <a:latin typeface="Times New Roman" panose="02020603050405020304" pitchFamily="18" charset="0"/>
              </a:rPr>
              <a:t>三地址指令：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32" name="Text Box 38"/>
          <p:cNvSpPr txBox="1"/>
          <p:nvPr/>
        </p:nvSpPr>
        <p:spPr>
          <a:xfrm>
            <a:off x="304800" y="2667000"/>
            <a:ext cx="8001000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含义：	（</a:t>
            </a:r>
            <a:r>
              <a:rPr lang="en-US" altLang="zh-CN" dirty="0">
                <a:latin typeface="Times New Roman" panose="02020603050405020304" pitchFamily="18" charset="0"/>
              </a:rPr>
              <a:t>A1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OP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A2</a:t>
            </a:r>
            <a:r>
              <a:rPr lang="zh-CN" altLang="en-US" dirty="0">
                <a:latin typeface="Times New Roman" panose="02020603050405020304" pitchFamily="18" charset="0"/>
              </a:rPr>
              <a:t>）→</a:t>
            </a:r>
            <a:r>
              <a:rPr lang="en-US" altLang="zh-CN" dirty="0">
                <a:latin typeface="Times New Roman" panose="02020603050405020304" pitchFamily="18" charset="0"/>
              </a:rPr>
              <a:t>A3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</a:rPr>
              <a:t>）＋</a:t>
            </a:r>
            <a:r>
              <a:rPr lang="en-US" altLang="zh-CN" dirty="0">
                <a:latin typeface="Times New Roman" panose="02020603050405020304" pitchFamily="18" charset="0"/>
              </a:rPr>
              <a:t>1 →  PC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	PC</a:t>
            </a:r>
            <a:r>
              <a:rPr lang="zh-CN" altLang="en-US" dirty="0">
                <a:latin typeface="Times New Roman" panose="02020603050405020304" pitchFamily="18" charset="0"/>
              </a:rPr>
              <a:t>：存放下条指令地址的寄存器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33" name="Text Box 40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2.3.1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指令格式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60F912-6B89-4A87-AB24-CCBFED1A370C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358" name="Text Box 30"/>
          <p:cNvSpPr txBox="1"/>
          <p:nvPr/>
        </p:nvSpPr>
        <p:spPr>
          <a:xfrm>
            <a:off x="395288" y="1268413"/>
            <a:ext cx="7391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5.  </a:t>
            </a:r>
            <a:r>
              <a:rPr lang="zh-CN" altLang="en-US" dirty="0">
                <a:latin typeface="Times New Roman" panose="02020603050405020304" pitchFamily="18" charset="0"/>
              </a:rPr>
              <a:t>四地址指令：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9359" name="Group 31"/>
          <p:cNvGraphicFramePr>
            <a:graphicFrameLocks noGrp="1"/>
          </p:cNvGraphicFramePr>
          <p:nvPr/>
        </p:nvGraphicFramePr>
        <p:xfrm>
          <a:off x="1233488" y="1954213"/>
          <a:ext cx="6096000" cy="5842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84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9377" name="Text Box 49"/>
          <p:cNvSpPr txBox="1"/>
          <p:nvPr/>
        </p:nvSpPr>
        <p:spPr>
          <a:xfrm>
            <a:off x="623888" y="2716213"/>
            <a:ext cx="8001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含义：	（</a:t>
            </a:r>
            <a:r>
              <a:rPr lang="en-US" altLang="zh-CN" dirty="0">
                <a:latin typeface="Times New Roman" panose="02020603050405020304" pitchFamily="18" charset="0"/>
              </a:rPr>
              <a:t>A1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OP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A2</a:t>
            </a:r>
            <a:r>
              <a:rPr lang="zh-CN" altLang="en-US" dirty="0">
                <a:latin typeface="Times New Roman" panose="02020603050405020304" pitchFamily="18" charset="0"/>
              </a:rPr>
              <a:t>）→</a:t>
            </a:r>
            <a:r>
              <a:rPr lang="en-US" altLang="zh-CN" dirty="0">
                <a:latin typeface="Times New Roman" panose="02020603050405020304" pitchFamily="18" charset="0"/>
              </a:rPr>
              <a:t>A3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A4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下条指令地址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9378" name="Text Box 50"/>
          <p:cNvSpPr txBox="1"/>
          <p:nvPr/>
        </p:nvSpPr>
        <p:spPr>
          <a:xfrm>
            <a:off x="395288" y="4365625"/>
            <a:ext cx="7391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6.  </a:t>
            </a:r>
            <a:r>
              <a:rPr lang="zh-CN" altLang="en-US" dirty="0">
                <a:latin typeface="Times New Roman" panose="02020603050405020304" pitchFamily="18" charset="0"/>
              </a:rPr>
              <a:t>多地址指令：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62" name="Text Box 51"/>
          <p:cNvSpPr txBox="1"/>
          <p:nvPr/>
        </p:nvSpPr>
        <p:spPr>
          <a:xfrm>
            <a:off x="468313" y="5157788"/>
            <a:ext cx="835183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处理成批数据的指令，如向量、矩阵运算等。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63" name="Text Box 52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2.3.1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指令格式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8" grpId="0"/>
      <p:bldP spid="99377" grpId="0"/>
      <p:bldP spid="993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B5B333-AFAC-44EC-944F-66A70896B3F2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101380" name="Group 4"/>
          <p:cNvGraphicFramePr>
            <a:graphicFrameLocks noGrp="1"/>
          </p:cNvGraphicFramePr>
          <p:nvPr/>
        </p:nvGraphicFramePr>
        <p:xfrm>
          <a:off x="1524000" y="1676400"/>
          <a:ext cx="4724400" cy="609600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</a:tblGrid>
              <a:tr h="609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itchFamily="49" charset="-122"/>
                        </a:rPr>
                        <a:t>操作码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itchFamily="49" charset="-122"/>
                        </a:rPr>
                        <a:t>OP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地址码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OA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1275" name="Text Box 14"/>
          <p:cNvSpPr txBox="1"/>
          <p:nvPr/>
        </p:nvSpPr>
        <p:spPr>
          <a:xfrm>
            <a:off x="228600" y="990600"/>
            <a:ext cx="6019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1.  </a:t>
            </a:r>
            <a:r>
              <a:rPr lang="zh-CN" altLang="en-US" dirty="0">
                <a:latin typeface="Times New Roman" panose="02020603050405020304" pitchFamily="18" charset="0"/>
              </a:rPr>
              <a:t>规整性（固定长度操作码）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1276" name="Group 37"/>
          <p:cNvGrpSpPr/>
          <p:nvPr/>
        </p:nvGrpSpPr>
        <p:grpSpPr>
          <a:xfrm>
            <a:off x="1524000" y="2286000"/>
            <a:ext cx="2362200" cy="685800"/>
            <a:chOff x="960" y="1440"/>
            <a:chExt cx="1488" cy="432"/>
          </a:xfrm>
        </p:grpSpPr>
        <p:sp>
          <p:nvSpPr>
            <p:cNvPr id="11293" name="Line 15"/>
            <p:cNvSpPr/>
            <p:nvPr/>
          </p:nvSpPr>
          <p:spPr>
            <a:xfrm>
              <a:off x="960" y="1440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4" name="Line 16"/>
            <p:cNvSpPr/>
            <p:nvPr/>
          </p:nvSpPr>
          <p:spPr>
            <a:xfrm>
              <a:off x="2448" y="1440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5" name="Line 18"/>
            <p:cNvSpPr/>
            <p:nvPr/>
          </p:nvSpPr>
          <p:spPr>
            <a:xfrm>
              <a:off x="960" y="1632"/>
              <a:ext cx="1488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1296" name="Text Box 19"/>
            <p:cNvSpPr txBox="1"/>
            <p:nvPr/>
          </p:nvSpPr>
          <p:spPr>
            <a:xfrm>
              <a:off x="1248" y="1584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固定</a:t>
              </a:r>
              <a:endPara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277" name="Text Box 22"/>
          <p:cNvSpPr txBox="1"/>
          <p:nvPr/>
        </p:nvSpPr>
        <p:spPr>
          <a:xfrm>
            <a:off x="457200" y="2971800"/>
            <a:ext cx="8382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例如：</a:t>
            </a:r>
            <a:r>
              <a:rPr lang="en-US" altLang="zh-CN" dirty="0">
                <a:latin typeface="Times New Roman" panose="02020603050405020304" pitchFamily="18" charset="0"/>
              </a:rPr>
              <a:t>IBM 370      n = 8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共能表示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256</a:t>
            </a:r>
            <a:r>
              <a:rPr lang="zh-CN" altLang="en-US" dirty="0">
                <a:latin typeface="Times New Roman" panose="02020603050405020304" pitchFamily="18" charset="0"/>
              </a:rPr>
              <a:t>种操作；实际仅有</a:t>
            </a:r>
            <a:r>
              <a:rPr lang="en-US" altLang="zh-CN" dirty="0">
                <a:latin typeface="Times New Roman" panose="02020603050405020304" pitchFamily="18" charset="0"/>
              </a:rPr>
              <a:t>183</a:t>
            </a:r>
            <a:r>
              <a:rPr lang="zh-CN" altLang="en-US" dirty="0">
                <a:latin typeface="Times New Roman" panose="02020603050405020304" pitchFamily="18" charset="0"/>
              </a:rPr>
              <a:t>种操作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1399" name="Text Box 23"/>
          <p:cNvSpPr txBox="1"/>
          <p:nvPr/>
        </p:nvSpPr>
        <p:spPr>
          <a:xfrm>
            <a:off x="381000" y="4343400"/>
            <a:ext cx="6019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2.  </a:t>
            </a:r>
            <a:r>
              <a:rPr lang="zh-CN" altLang="en-US" dirty="0">
                <a:latin typeface="Times New Roman" panose="02020603050405020304" pitchFamily="18" charset="0"/>
              </a:rPr>
              <a:t>非规整性（可变长度操作码）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1400" name="Group 24"/>
          <p:cNvGraphicFramePr>
            <a:graphicFrameLocks noGrp="1"/>
          </p:cNvGraphicFramePr>
          <p:nvPr/>
        </p:nvGraphicFramePr>
        <p:xfrm>
          <a:off x="1371600" y="5105400"/>
          <a:ext cx="4724400" cy="609600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</a:tblGrid>
              <a:tr h="609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itchFamily="49" charset="-122"/>
                        </a:rPr>
                        <a:t>操作码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itchFamily="49" charset="-122"/>
                        </a:rPr>
                        <a:t>OP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地址码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OA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101412" name="Group 36"/>
          <p:cNvGrpSpPr/>
          <p:nvPr/>
        </p:nvGrpSpPr>
        <p:grpSpPr>
          <a:xfrm>
            <a:off x="1371600" y="5715000"/>
            <a:ext cx="2362200" cy="762000"/>
            <a:chOff x="864" y="3600"/>
            <a:chExt cx="1488" cy="480"/>
          </a:xfrm>
        </p:grpSpPr>
        <p:sp>
          <p:nvSpPr>
            <p:cNvPr id="11289" name="Line 32"/>
            <p:cNvSpPr/>
            <p:nvPr/>
          </p:nvSpPr>
          <p:spPr>
            <a:xfrm>
              <a:off x="864" y="3600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0" name="Line 33"/>
            <p:cNvSpPr/>
            <p:nvPr/>
          </p:nvSpPr>
          <p:spPr>
            <a:xfrm>
              <a:off x="2352" y="3600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1" name="Line 34"/>
            <p:cNvSpPr/>
            <p:nvPr/>
          </p:nvSpPr>
          <p:spPr>
            <a:xfrm>
              <a:off x="864" y="3792"/>
              <a:ext cx="1488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1292" name="Text Box 35"/>
            <p:cNvSpPr txBox="1"/>
            <p:nvPr/>
          </p:nvSpPr>
          <p:spPr>
            <a:xfrm>
              <a:off x="1152" y="3792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可变</a:t>
              </a:r>
              <a:endPara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288" name="Text Box 38"/>
          <p:cNvSpPr txBox="1"/>
          <p:nvPr/>
        </p:nvSpPr>
        <p:spPr>
          <a:xfrm>
            <a:off x="250825" y="260350"/>
            <a:ext cx="83883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3 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操作码结构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</a:rPr>
              <a:t> 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</a:rPr>
              <a:t>P50</a:t>
            </a:r>
            <a:endParaRPr lang="en-US" altLang="zh-CN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5B442D-C4B2-4246-810B-2B17437C1C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291" name="Text Box 3"/>
          <p:cNvSpPr txBox="1"/>
          <p:nvPr/>
        </p:nvSpPr>
        <p:spPr>
          <a:xfrm>
            <a:off x="0" y="990600"/>
            <a:ext cx="88392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指令的操作码：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zh-CN" altLang="en-US" b="1" i="1" dirty="0">
                <a:latin typeface="Times New Roman" panose="02020603050405020304" pitchFamily="18" charset="0"/>
              </a:rPr>
              <a:t>指令类型的多少取决于操作码位数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i="1" dirty="0">
                <a:latin typeface="Times New Roman" panose="02020603050405020304" pitchFamily="18" charset="0"/>
              </a:rPr>
              <a:t>的大小</a:t>
            </a:r>
            <a:endParaRPr lang="zh-CN" altLang="en-US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0359" name="Group 7"/>
          <p:cNvGraphicFramePr>
            <a:graphicFrameLocks noGrp="1"/>
          </p:cNvGraphicFramePr>
          <p:nvPr/>
        </p:nvGraphicFramePr>
        <p:xfrm>
          <a:off x="4114800" y="1066800"/>
          <a:ext cx="4724400" cy="609600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</a:tblGrid>
              <a:tr h="609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itchFamily="49" charset="-122"/>
                        </a:rPr>
                        <a:t>操作码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itchFamily="49" charset="-122"/>
                        </a:rPr>
                        <a:t>OP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地址码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OA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2300" name="Text Box 15"/>
          <p:cNvSpPr txBox="1"/>
          <p:nvPr/>
        </p:nvSpPr>
        <p:spPr>
          <a:xfrm>
            <a:off x="0" y="2438400"/>
            <a:ext cx="9144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位</a:t>
            </a:r>
            <a:r>
              <a:rPr lang="en-US" altLang="zh-CN" dirty="0">
                <a:latin typeface="Times New Roman" panose="02020603050405020304" pitchFamily="18" charset="0"/>
              </a:rPr>
              <a:t>OP → 2</a:t>
            </a:r>
            <a:r>
              <a:rPr lang="en-US" altLang="zh-CN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条指令</a:t>
            </a:r>
            <a:r>
              <a:rPr lang="en-US" altLang="zh-CN" dirty="0">
                <a:latin typeface="Times New Roman" panose="02020603050405020304" pitchFamily="18" charset="0"/>
              </a:rPr>
              <a:t>(2</a:t>
            </a:r>
            <a:r>
              <a:rPr lang="en-US" altLang="zh-CN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个基本操作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∴</a:t>
            </a:r>
            <a:r>
              <a:rPr lang="zh-CN" altLang="en-US" dirty="0">
                <a:latin typeface="Times New Roman" panose="02020603050405020304" pitchFamily="18" charset="0"/>
              </a:rPr>
              <a:t>一台机器共有</a:t>
            </a:r>
            <a:r>
              <a:rPr lang="en-US" altLang="zh-CN" dirty="0">
                <a:solidFill>
                  <a:srgbClr val="66FF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条指令，操作码的位数</a:t>
            </a:r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n≧㏒</a:t>
            </a:r>
            <a:r>
              <a:rPr lang="en-US" altLang="zh-CN" baseline="-25000" dirty="0">
                <a:solidFill>
                  <a:srgbClr val="FFCC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m</a:t>
            </a:r>
            <a:endParaRPr lang="en-US" altLang="zh-CN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1" name="Text Box 16"/>
          <p:cNvSpPr txBox="1"/>
          <p:nvPr/>
        </p:nvSpPr>
        <p:spPr>
          <a:xfrm>
            <a:off x="228600" y="3840163"/>
            <a:ext cx="8915400" cy="2684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CC99"/>
                </a:solidFill>
                <a:latin typeface="Times New Roman" panose="02020603050405020304" pitchFamily="18" charset="0"/>
              </a:rPr>
              <a:t>↗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dirty="0">
                <a:solidFill>
                  <a:srgbClr val="FFCC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CC99"/>
                </a:solidFill>
                <a:latin typeface="Times New Roman" panose="02020603050405020304" pitchFamily="18" charset="0"/>
              </a:rPr>
              <a:t> ↗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指令越多，机器功能越强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i="1" dirty="0">
                <a:latin typeface="Times New Roman" panose="02020603050405020304" pitchFamily="18" charset="0"/>
              </a:rPr>
              <a:t>是否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i="1" dirty="0">
                <a:latin typeface="Times New Roman" panose="02020603050405020304" pitchFamily="18" charset="0"/>
              </a:rPr>
              <a:t>越大越好？</a:t>
            </a:r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</a:rPr>
              <a:t>不一定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</a:rPr>
              <a:t>内部数据通道宽度，寄存器宽度等</a:t>
            </a:r>
            <a:r>
              <a:rPr lang="zh-CN" altLang="en-US" sz="2800" b="1" dirty="0">
                <a:latin typeface="Times New Roman" panose="02020603050405020304" pitchFamily="18" charset="0"/>
              </a:rPr>
              <a:t>综合因素影响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∴</a:t>
            </a:r>
            <a:r>
              <a:rPr lang="zh-CN" altLang="en-US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希望用尽可能短的</a:t>
            </a:r>
            <a:r>
              <a:rPr lang="en-US" altLang="zh-CN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OP</a:t>
            </a:r>
            <a:r>
              <a:rPr lang="zh-CN" altLang="en-US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位数来表达全部指令</a:t>
            </a:r>
            <a:endParaRPr lang="zh-CN" altLang="en-US" b="1" i="1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2" name="Text Box 17"/>
          <p:cNvSpPr txBox="1"/>
          <p:nvPr/>
        </p:nvSpPr>
        <p:spPr>
          <a:xfrm>
            <a:off x="250825" y="260350"/>
            <a:ext cx="83883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指令操作码的扩展技术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Zjc1MmM0NWFkMjcwZjZhMjdlOGE2ZTJmMTAyYjM1ZmYifQ=="/>
  <p:tag name="KSO_WPP_MARK_KEY" val="b15d073a-a4bc-47da-af6b-cde35e6e76c8"/>
</p:tagLst>
</file>

<file path=ppt/theme/theme1.xml><?xml version="1.0" encoding="utf-8"?>
<a:theme xmlns:a="http://schemas.openxmlformats.org/drawingml/2006/main" name="wonders1">
  <a:themeElements>
    <a:clrScheme name="wonders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wonders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wonders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nders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Office\Templates\wonders_1.pot</Template>
  <TotalTime>0</TotalTime>
  <Words>5837</Words>
  <Application>WPS 演示</Application>
  <PresentationFormat>全屏显示(4:3)</PresentationFormat>
  <Paragraphs>935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8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幼圆</vt:lpstr>
      <vt:lpstr>微软雅黑</vt:lpstr>
      <vt:lpstr>Arial Unicode MS</vt:lpstr>
      <vt:lpstr>楷体</vt:lpstr>
      <vt:lpstr>等线</vt:lpstr>
      <vt:lpstr>Google Sans</vt:lpstr>
      <vt:lpstr>IDAutomationC39XS</vt:lpstr>
      <vt:lpstr>华文行楷</vt:lpstr>
      <vt:lpstr>仿宋_GB2312</vt:lpstr>
      <vt:lpstr>仿宋</vt:lpstr>
      <vt:lpstr>Book Antiqua</vt:lpstr>
      <vt:lpstr>Symbol</vt:lpstr>
      <vt:lpstr>文鼎CS长宋</vt:lpstr>
      <vt:lpstr>wonders1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第5章指令系统</dc:title>
  <dc:creator>张琳</dc:creator>
  <cp:lastModifiedBy>gaojun</cp:lastModifiedBy>
  <cp:revision>265</cp:revision>
  <cp:lastPrinted>2001-04-29T07:41:00Z</cp:lastPrinted>
  <dcterms:created xsi:type="dcterms:W3CDTF">2000-10-17T03:21:00Z</dcterms:created>
  <dcterms:modified xsi:type="dcterms:W3CDTF">2022-10-17T01:45:28Z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702D3605CF9B459DB0C0A54C1BAF8366</vt:lpwstr>
  </property>
  <property fmtid="{D5CDD505-2E9C-101B-9397-08002B2CF9AE}" pid="3" name="KSOProductBuildVer">
    <vt:lpwstr>2052-11.1.0.12598</vt:lpwstr>
  </property>
</Properties>
</file>