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01"/>
  </p:handoutMasterIdLst>
  <p:sldIdLst>
    <p:sldId id="468" r:id="rId3"/>
    <p:sldId id="467" r:id="rId5"/>
    <p:sldId id="279" r:id="rId6"/>
    <p:sldId id="469" r:id="rId7"/>
    <p:sldId id="470" r:id="rId8"/>
    <p:sldId id="471" r:id="rId9"/>
    <p:sldId id="472" r:id="rId10"/>
    <p:sldId id="475" r:id="rId11"/>
    <p:sldId id="476" r:id="rId12"/>
    <p:sldId id="477" r:id="rId13"/>
    <p:sldId id="473" r:id="rId14"/>
    <p:sldId id="480" r:id="rId15"/>
    <p:sldId id="481" r:id="rId16"/>
    <p:sldId id="511" r:id="rId17"/>
    <p:sldId id="482" r:id="rId18"/>
    <p:sldId id="483" r:id="rId19"/>
    <p:sldId id="491" r:id="rId20"/>
    <p:sldId id="484" r:id="rId21"/>
    <p:sldId id="486" r:id="rId22"/>
    <p:sldId id="492" r:id="rId23"/>
    <p:sldId id="493" r:id="rId24"/>
    <p:sldId id="487" r:id="rId25"/>
    <p:sldId id="494" r:id="rId26"/>
    <p:sldId id="496" r:id="rId27"/>
    <p:sldId id="497" r:id="rId28"/>
    <p:sldId id="488" r:id="rId29"/>
    <p:sldId id="489" r:id="rId30"/>
    <p:sldId id="499" r:id="rId31"/>
    <p:sldId id="500" r:id="rId32"/>
    <p:sldId id="490" r:id="rId33"/>
    <p:sldId id="501" r:id="rId34"/>
    <p:sldId id="502" r:id="rId35"/>
    <p:sldId id="503" r:id="rId36"/>
    <p:sldId id="510" r:id="rId37"/>
    <p:sldId id="504" r:id="rId38"/>
    <p:sldId id="505" r:id="rId39"/>
    <p:sldId id="512" r:id="rId40"/>
    <p:sldId id="506" r:id="rId41"/>
    <p:sldId id="507" r:id="rId42"/>
    <p:sldId id="508" r:id="rId43"/>
    <p:sldId id="509" r:id="rId44"/>
    <p:sldId id="513" r:id="rId45"/>
    <p:sldId id="514" r:id="rId46"/>
    <p:sldId id="516" r:id="rId47"/>
    <p:sldId id="517" r:id="rId48"/>
    <p:sldId id="518" r:id="rId49"/>
    <p:sldId id="519" r:id="rId50"/>
    <p:sldId id="520" r:id="rId51"/>
    <p:sldId id="521" r:id="rId52"/>
    <p:sldId id="522" r:id="rId53"/>
    <p:sldId id="523" r:id="rId54"/>
    <p:sldId id="524" r:id="rId55"/>
    <p:sldId id="525" r:id="rId56"/>
    <p:sldId id="526" r:id="rId57"/>
    <p:sldId id="527" r:id="rId58"/>
    <p:sldId id="528" r:id="rId59"/>
    <p:sldId id="529" r:id="rId60"/>
    <p:sldId id="530" r:id="rId61"/>
    <p:sldId id="531" r:id="rId62"/>
    <p:sldId id="532" r:id="rId63"/>
    <p:sldId id="533" r:id="rId64"/>
    <p:sldId id="534" r:id="rId65"/>
    <p:sldId id="603" r:id="rId66"/>
    <p:sldId id="535" r:id="rId67"/>
    <p:sldId id="536" r:id="rId68"/>
    <p:sldId id="537" r:id="rId69"/>
    <p:sldId id="538" r:id="rId70"/>
    <p:sldId id="539" r:id="rId71"/>
    <p:sldId id="568" r:id="rId72"/>
    <p:sldId id="569" r:id="rId73"/>
    <p:sldId id="571" r:id="rId74"/>
    <p:sldId id="570" r:id="rId75"/>
    <p:sldId id="572" r:id="rId76"/>
    <p:sldId id="573" r:id="rId77"/>
    <p:sldId id="574" r:id="rId78"/>
    <p:sldId id="575" r:id="rId79"/>
    <p:sldId id="588" r:id="rId80"/>
    <p:sldId id="576" r:id="rId81"/>
    <p:sldId id="577" r:id="rId82"/>
    <p:sldId id="589" r:id="rId83"/>
    <p:sldId id="578" r:id="rId84"/>
    <p:sldId id="579" r:id="rId85"/>
    <p:sldId id="590" r:id="rId86"/>
    <p:sldId id="580" r:id="rId87"/>
    <p:sldId id="582" r:id="rId88"/>
    <p:sldId id="591" r:id="rId89"/>
    <p:sldId id="592" r:id="rId90"/>
    <p:sldId id="594" r:id="rId91"/>
    <p:sldId id="543" r:id="rId92"/>
    <p:sldId id="595" r:id="rId93"/>
    <p:sldId id="601" r:id="rId94"/>
    <p:sldId id="602" r:id="rId95"/>
    <p:sldId id="597" r:id="rId96"/>
    <p:sldId id="598" r:id="rId97"/>
    <p:sldId id="599" r:id="rId98"/>
    <p:sldId id="600" r:id="rId99"/>
    <p:sldId id="270" r:id="rId100"/>
  </p:sldIdLst>
  <p:sldSz cx="9144000" cy="6858000" type="screen4x3"/>
  <p:notesSz cx="6797675" cy="9926955"/>
  <p:custDataLst>
    <p:tags r:id="rId105"/>
  </p:custDataLst>
  <p:defaultTextStyle>
    <a:defPPr>
      <a:defRPr lang="zh-CN"/>
    </a:defPPr>
    <a:lvl1pPr marL="0" lvl="0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1pPr>
    <a:lvl2pPr marL="457200" lvl="1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2pPr>
    <a:lvl3pPr marL="914400" lvl="2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3pPr>
    <a:lvl4pPr marL="1371600" lvl="3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4pPr>
    <a:lvl5pPr marL="1828800" lvl="4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5pPr>
    <a:lvl6pPr marL="2286000" lvl="5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6pPr>
    <a:lvl7pPr marL="2743200" lvl="6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7pPr>
    <a:lvl8pPr marL="3200400" lvl="7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8pPr>
    <a:lvl9pPr marL="3657600" lvl="8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FF99"/>
    <a:srgbClr val="0000CC"/>
    <a:srgbClr val="FFCCCC"/>
    <a:srgbClr val="66FFFF"/>
    <a:srgbClr val="FFCC99"/>
    <a:srgbClr val="33CCCC"/>
    <a:srgbClr val="FF99CC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1"/>
    <p:restoredTop sz="94618"/>
  </p:normalViewPr>
  <p:slideViewPr>
    <p:cSldViewPr showGuides="1">
      <p:cViewPr>
        <p:scale>
          <a:sx n="66" d="100"/>
          <a:sy n="66" d="100"/>
        </p:scale>
        <p:origin x="-1915" y="-437"/>
      </p:cViewPr>
      <p:guideLst>
        <p:guide orient="horz" pos="4080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5" Type="http://schemas.openxmlformats.org/officeDocument/2006/relationships/tags" Target="tags/tag5.xml"/><Relationship Id="rId104" Type="http://schemas.openxmlformats.org/officeDocument/2006/relationships/tableStyles" Target="tableStyles.xml"/><Relationship Id="rId103" Type="http://schemas.openxmlformats.org/officeDocument/2006/relationships/viewProps" Target="viewProps.xml"/><Relationship Id="rId102" Type="http://schemas.openxmlformats.org/officeDocument/2006/relationships/presProps" Target="presProps.xml"/><Relationship Id="rId101" Type="http://schemas.openxmlformats.org/officeDocument/2006/relationships/handoutMaster" Target="handoutMasters/handoutMaster1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e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380" name="Rectangle 4"/>
          <p:cNvSpPr/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单击以编辑母版文本样式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403" name="Rectangle 2"/>
          <p:cNvSpPr>
            <a:spLocks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1024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213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D1D72"/>
            </a:gs>
            <a:gs pos="50000">
              <a:schemeClr val="accent2"/>
            </a:gs>
            <a:gs pos="100000">
              <a:srgbClr val="1D1D7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单击以编辑母版文本样式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2" name="Group 31"/>
          <p:cNvGrpSpPr/>
          <p:nvPr/>
        </p:nvGrpSpPr>
        <p:grpSpPr>
          <a:xfrm>
            <a:off x="0" y="533400"/>
            <a:ext cx="8686800" cy="457200"/>
            <a:chOff x="0" y="864"/>
            <a:chExt cx="5472" cy="288"/>
          </a:xfrm>
        </p:grpSpPr>
        <p:sp>
          <p:nvSpPr>
            <p:cNvPr id="1031" name="Line 9"/>
            <p:cNvSpPr/>
            <p:nvPr/>
          </p:nvSpPr>
          <p:spPr>
            <a:xfrm>
              <a:off x="0" y="1056"/>
              <a:ext cx="5136" cy="0"/>
            </a:xfrm>
            <a:prstGeom prst="line">
              <a:avLst/>
            </a:prstGeom>
            <a:ln w="69850" cap="flat" cmpd="sng">
              <a:solidFill>
                <a:srgbClr val="33CC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32" name="Line 10"/>
            <p:cNvSpPr/>
            <p:nvPr/>
          </p:nvSpPr>
          <p:spPr>
            <a:xfrm>
              <a:off x="0" y="1008"/>
              <a:ext cx="5136" cy="0"/>
            </a:xfrm>
            <a:prstGeom prst="line">
              <a:avLst/>
            </a:prstGeom>
            <a:ln w="69850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pic>
          <p:nvPicPr>
            <p:cNvPr id="1033" name="Picture 12" descr="earth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184" y="864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audio1.wav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slide" Target="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tags" Target="../tags/tag1.xml"/><Relationship Id="rId1" Type="http://schemas.openxmlformats.org/officeDocument/2006/relationships/image" Target="../media/image14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4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4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Relationship Id="rId3" Type="http://schemas.openxmlformats.org/officeDocument/2006/relationships/oleObject" Target="../embeddings/oleObject2.bin"/><Relationship Id="rId2" Type="http://schemas.openxmlformats.org/officeDocument/2006/relationships/image" Target="../media/image14.jpeg"/><Relationship Id="rId1" Type="http://schemas.openxmlformats.org/officeDocument/2006/relationships/oleObject" Target="../embeddings/oleObject1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jpe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jpe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9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6.bin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051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grpSp>
        <p:nvGrpSpPr>
          <p:cNvPr id="299011" name="Group 3"/>
          <p:cNvGrpSpPr/>
          <p:nvPr/>
        </p:nvGrpSpPr>
        <p:grpSpPr>
          <a:xfrm>
            <a:off x="0" y="2133600"/>
            <a:ext cx="9144000" cy="3124200"/>
            <a:chOff x="0" y="1344"/>
            <a:chExt cx="5760" cy="1968"/>
          </a:xfrm>
        </p:grpSpPr>
        <p:sp>
          <p:nvSpPr>
            <p:cNvPr id="2055" name="Rectangle 4"/>
            <p:cNvSpPr/>
            <p:nvPr/>
          </p:nvSpPr>
          <p:spPr>
            <a:xfrm>
              <a:off x="0" y="1344"/>
              <a:ext cx="5760" cy="1968"/>
            </a:xfrm>
            <a:prstGeom prst="rect">
              <a:avLst/>
            </a:prstGeom>
            <a:solidFill>
              <a:srgbClr val="000066"/>
            </a:solidFill>
            <a:ln w="9525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zh-CN" altLang="en-US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  <p:pic>
          <p:nvPicPr>
            <p:cNvPr id="2056" name="Picture 5" descr="007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08" y="1344"/>
              <a:ext cx="3744" cy="1968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99014" name="Text Box 6"/>
          <p:cNvSpPr txBox="1"/>
          <p:nvPr/>
        </p:nvSpPr>
        <p:spPr>
          <a:xfrm>
            <a:off x="684213" y="1557338"/>
            <a:ext cx="7559675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5400" b="1" dirty="0">
                <a:solidFill>
                  <a:schemeClr val="bg1"/>
                </a:solidFill>
                <a:ea typeface="文鼎CS长宋" pitchFamily="49" charset="-122"/>
              </a:rPr>
              <a:t>计算机原理与汇编</a:t>
            </a:r>
            <a:endParaRPr lang="zh-CN" altLang="en-US" sz="4400" b="1" i="1" dirty="0">
              <a:solidFill>
                <a:srgbClr val="FFFF66"/>
              </a:solidFill>
              <a:latin typeface="宋体" panose="02010600030101010101" pitchFamily="2" charset="-122"/>
            </a:endParaRPr>
          </a:p>
        </p:txBody>
      </p:sp>
      <p:sp>
        <p:nvSpPr>
          <p:cNvPr id="299015" name="Text Box 7"/>
          <p:cNvSpPr txBox="1"/>
          <p:nvPr/>
        </p:nvSpPr>
        <p:spPr>
          <a:xfrm>
            <a:off x="1371600" y="5715000"/>
            <a:ext cx="7772400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sz="4400" dirty="0">
                <a:solidFill>
                  <a:srgbClr val="FFFFCC"/>
                </a:solidFill>
                <a:ea typeface="华文行楷" pitchFamily="2" charset="-122"/>
              </a:rPr>
              <a:t>上海海事大学信息工程学院</a:t>
            </a:r>
            <a:endParaRPr lang="zh-CN" altLang="en-US" sz="4400" dirty="0">
              <a:solidFill>
                <a:srgbClr val="FFFFCC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000"/>
                                        <p:tgtEl>
                                          <p:spTgt spid="29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1000"/>
                                        <p:tgtEl>
                                          <p:spTgt spid="299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4" grpId="0"/>
      <p:bldP spid="2990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1267" name="Rectangle 14"/>
          <p:cNvSpPr/>
          <p:nvPr/>
        </p:nvSpPr>
        <p:spPr>
          <a:xfrm>
            <a:off x="6443663" y="2997200"/>
            <a:ext cx="2449512" cy="3095625"/>
          </a:xfrm>
          <a:prstGeom prst="rect">
            <a:avLst/>
          </a:prstGeom>
          <a:solidFill>
            <a:srgbClr val="33CCCC"/>
          </a:solidFill>
          <a:ln w="952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1268" name="Rectangle 13"/>
          <p:cNvSpPr/>
          <p:nvPr/>
        </p:nvSpPr>
        <p:spPr>
          <a:xfrm>
            <a:off x="323850" y="2997200"/>
            <a:ext cx="4103688" cy="30956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1269" name="Text Box 6"/>
          <p:cNvSpPr txBox="1"/>
          <p:nvPr/>
        </p:nvSpPr>
        <p:spPr>
          <a:xfrm>
            <a:off x="250825" y="908050"/>
            <a:ext cx="8458200" cy="2041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③ </a:t>
            </a:r>
            <a:r>
              <a:rPr lang="zh-CN" altLang="en-US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指令寄存器</a:t>
            </a:r>
            <a:r>
              <a:rPr lang="en-US" altLang="zh-CN" i="1" dirty="0">
                <a:solidFill>
                  <a:srgbClr val="FFCCCC"/>
                </a:solidFill>
                <a:ea typeface="黑体" panose="02010609060101010101" pitchFamily="2" charset="-122"/>
              </a:rPr>
              <a:t>IR</a:t>
            </a:r>
            <a:r>
              <a:rPr lang="en-US" altLang="zh-CN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Instruction Register</a:t>
            </a:r>
            <a:br>
              <a:rPr lang="en-US" altLang="zh-CN" dirty="0">
                <a:solidFill>
                  <a:srgbClr val="66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en-US" altLang="zh-CN" dirty="0">
                <a:solidFill>
                  <a:srgbClr val="66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	</a:t>
            </a:r>
            <a:r>
              <a:rPr lang="zh-CN" altLang="en-US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存放当前正在执行的指令内容（</a:t>
            </a:r>
            <a:r>
              <a:rPr lang="en-US" altLang="zh-CN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OP</a:t>
            </a:r>
            <a:r>
              <a:rPr lang="zh-CN" altLang="en-US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与</a:t>
            </a:r>
            <a:r>
              <a:rPr lang="en-US" altLang="zh-CN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OA</a:t>
            </a:r>
            <a:r>
              <a:rPr lang="zh-CN" altLang="en-US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endParaRPr lang="zh-CN" altLang="en-US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ea typeface="黑体" panose="02010609060101010101" pitchFamily="2" charset="-122"/>
              </a:rPr>
              <a:t>         </a:t>
            </a:r>
            <a:r>
              <a:rPr lang="zh-CN" altLang="en-US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根据</a:t>
            </a:r>
            <a:r>
              <a:rPr lang="en-US" altLang="zh-CN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PC</a:t>
            </a:r>
            <a:r>
              <a:rPr lang="zh-CN" altLang="en-US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中的指令地址从主存读取出的指令被送到</a:t>
            </a:r>
            <a:r>
              <a:rPr lang="en-US" altLang="zh-CN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IR</a:t>
            </a:r>
            <a:r>
              <a:rPr lang="zh-CN" altLang="en-US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中</a:t>
            </a:r>
            <a:endParaRPr lang="zh-CN" altLang="en-US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270" name="Text Box 8"/>
          <p:cNvSpPr txBox="1"/>
          <p:nvPr/>
        </p:nvSpPr>
        <p:spPr>
          <a:xfrm>
            <a:off x="684213" y="3573463"/>
            <a:ext cx="1366837" cy="588962"/>
          </a:xfrm>
          <a:prstGeom prst="rect">
            <a:avLst/>
          </a:prstGeom>
          <a:solidFill>
            <a:srgbClr val="0000CC"/>
          </a:solidFill>
          <a:ln w="952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PC</a:t>
            </a:r>
            <a:endParaRPr lang="en-US" altLang="zh-CN" dirty="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11271" name="Text Box 9"/>
          <p:cNvSpPr txBox="1"/>
          <p:nvPr/>
        </p:nvSpPr>
        <p:spPr>
          <a:xfrm>
            <a:off x="2627313" y="3284538"/>
            <a:ext cx="1439862" cy="588962"/>
          </a:xfrm>
          <a:prstGeom prst="rect">
            <a:avLst/>
          </a:prstGeom>
          <a:solidFill>
            <a:srgbClr val="0000CC"/>
          </a:solidFill>
          <a:ln w="952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MAR</a:t>
            </a:r>
            <a:endParaRPr lang="en-US" altLang="zh-CN" dirty="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11272" name="Text Box 10"/>
          <p:cNvSpPr txBox="1"/>
          <p:nvPr/>
        </p:nvSpPr>
        <p:spPr>
          <a:xfrm>
            <a:off x="2627313" y="4724400"/>
            <a:ext cx="1439862" cy="588963"/>
          </a:xfrm>
          <a:prstGeom prst="rect">
            <a:avLst/>
          </a:prstGeom>
          <a:solidFill>
            <a:srgbClr val="0000CC"/>
          </a:solidFill>
          <a:ln w="952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MDR</a:t>
            </a:r>
            <a:endParaRPr lang="en-US" altLang="zh-CN" dirty="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11273" name="Text Box 12"/>
          <p:cNvSpPr txBox="1"/>
          <p:nvPr/>
        </p:nvSpPr>
        <p:spPr>
          <a:xfrm>
            <a:off x="6156325" y="4149725"/>
            <a:ext cx="273526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dirty="0">
                <a:ea typeface="黑体" panose="02010609060101010101" pitchFamily="2" charset="-122"/>
              </a:rPr>
              <a:t>Memory</a:t>
            </a:r>
            <a:endParaRPr lang="en-US" altLang="zh-CN" dirty="0">
              <a:ea typeface="黑体" panose="02010609060101010101" pitchFamily="2" charset="-122"/>
            </a:endParaRPr>
          </a:p>
        </p:txBody>
      </p:sp>
      <p:sp>
        <p:nvSpPr>
          <p:cNvPr id="11274" name="Line 15"/>
          <p:cNvSpPr/>
          <p:nvPr/>
        </p:nvSpPr>
        <p:spPr>
          <a:xfrm>
            <a:off x="5076825" y="2636838"/>
            <a:ext cx="0" cy="3816350"/>
          </a:xfrm>
          <a:prstGeom prst="line">
            <a:avLst/>
          </a:prstGeom>
          <a:ln w="19050" cap="flat" cmpd="sng">
            <a:solidFill>
              <a:srgbClr val="FFCC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5" name="Line 16"/>
          <p:cNvSpPr/>
          <p:nvPr/>
        </p:nvSpPr>
        <p:spPr>
          <a:xfrm>
            <a:off x="5508625" y="2636838"/>
            <a:ext cx="0" cy="3816350"/>
          </a:xfrm>
          <a:prstGeom prst="line">
            <a:avLst/>
          </a:prstGeom>
          <a:ln w="19050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6" name="Line 17"/>
          <p:cNvSpPr/>
          <p:nvPr/>
        </p:nvSpPr>
        <p:spPr>
          <a:xfrm>
            <a:off x="6011863" y="2636838"/>
            <a:ext cx="0" cy="3887787"/>
          </a:xfrm>
          <a:prstGeom prst="line">
            <a:avLst/>
          </a:prstGeom>
          <a:ln w="19050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7" name="Text Box 18"/>
          <p:cNvSpPr txBox="1"/>
          <p:nvPr/>
        </p:nvSpPr>
        <p:spPr>
          <a:xfrm>
            <a:off x="611188" y="4797425"/>
            <a:ext cx="1366837" cy="588963"/>
          </a:xfrm>
          <a:prstGeom prst="rect">
            <a:avLst/>
          </a:prstGeom>
          <a:solidFill>
            <a:srgbClr val="0000CC"/>
          </a:solidFill>
          <a:ln w="952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IR</a:t>
            </a:r>
            <a:endParaRPr lang="en-US" altLang="zh-CN" dirty="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11278" name="Line 19"/>
          <p:cNvSpPr/>
          <p:nvPr/>
        </p:nvSpPr>
        <p:spPr>
          <a:xfrm flipV="1">
            <a:off x="1979613" y="3644900"/>
            <a:ext cx="576262" cy="288925"/>
          </a:xfrm>
          <a:prstGeom prst="line">
            <a:avLst/>
          </a:prstGeom>
          <a:ln w="9525" cap="flat" cmpd="sng">
            <a:solidFill>
              <a:srgbClr val="0000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79" name="Line 20"/>
          <p:cNvSpPr/>
          <p:nvPr/>
        </p:nvSpPr>
        <p:spPr>
          <a:xfrm>
            <a:off x="4067175" y="3573463"/>
            <a:ext cx="1009650" cy="0"/>
          </a:xfrm>
          <a:prstGeom prst="line">
            <a:avLst/>
          </a:prstGeom>
          <a:ln w="19050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80" name="Line 21"/>
          <p:cNvSpPr/>
          <p:nvPr/>
        </p:nvSpPr>
        <p:spPr>
          <a:xfrm>
            <a:off x="6011863" y="3573463"/>
            <a:ext cx="865187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81" name="Line 22"/>
          <p:cNvSpPr/>
          <p:nvPr/>
        </p:nvSpPr>
        <p:spPr>
          <a:xfrm flipH="1">
            <a:off x="5580063" y="4941888"/>
            <a:ext cx="1584325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82" name="Line 23"/>
          <p:cNvSpPr/>
          <p:nvPr/>
        </p:nvSpPr>
        <p:spPr>
          <a:xfrm flipH="1">
            <a:off x="4067175" y="4941888"/>
            <a:ext cx="1441450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83" name="Line 24"/>
          <p:cNvSpPr/>
          <p:nvPr/>
        </p:nvSpPr>
        <p:spPr>
          <a:xfrm flipH="1">
            <a:off x="1979613" y="5084763"/>
            <a:ext cx="647700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84" name="Text Box 25"/>
          <p:cNvSpPr txBox="1"/>
          <p:nvPr/>
        </p:nvSpPr>
        <p:spPr>
          <a:xfrm>
            <a:off x="6227763" y="3141663"/>
            <a:ext cx="360362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R</a:t>
            </a: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1285" name="Text Box 26"/>
          <p:cNvSpPr txBox="1"/>
          <p:nvPr/>
        </p:nvSpPr>
        <p:spPr>
          <a:xfrm>
            <a:off x="4572000" y="5949950"/>
            <a:ext cx="57626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FF99"/>
                </a:solidFill>
                <a:ea typeface="黑体" panose="02010609060101010101" pitchFamily="2" charset="-122"/>
              </a:rPr>
              <a:t>AB</a:t>
            </a:r>
            <a:endParaRPr lang="en-US" altLang="zh-CN" sz="2000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1286" name="Text Box 27"/>
          <p:cNvSpPr txBox="1"/>
          <p:nvPr/>
        </p:nvSpPr>
        <p:spPr>
          <a:xfrm>
            <a:off x="5148263" y="6165850"/>
            <a:ext cx="576262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FF99"/>
                </a:solidFill>
                <a:ea typeface="黑体" panose="02010609060101010101" pitchFamily="2" charset="-122"/>
              </a:rPr>
              <a:t>DB</a:t>
            </a:r>
            <a:endParaRPr lang="en-US" altLang="zh-CN" sz="2000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1287" name="Text Box 28"/>
          <p:cNvSpPr txBox="1"/>
          <p:nvPr/>
        </p:nvSpPr>
        <p:spPr>
          <a:xfrm>
            <a:off x="5867400" y="6021388"/>
            <a:ext cx="57626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FF99"/>
                </a:solidFill>
                <a:ea typeface="黑体" panose="02010609060101010101" pitchFamily="2" charset="-122"/>
              </a:rPr>
              <a:t>CB</a:t>
            </a:r>
            <a:endParaRPr lang="en-US" altLang="zh-CN" sz="2000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05161" name="Text Box 9"/>
          <p:cNvSpPr txBox="1"/>
          <p:nvPr/>
        </p:nvSpPr>
        <p:spPr>
          <a:xfrm>
            <a:off x="323850" y="260350"/>
            <a:ext cx="554513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CCCC"/>
                </a:solidFill>
                <a:latin typeface="宋体" panose="02010600030101010101" pitchFamily="2" charset="-122"/>
              </a:rPr>
              <a:t>⑤ </a:t>
            </a:r>
            <a:r>
              <a:rPr lang="zh-CN" altLang="en-US" b="1" dirty="0">
                <a:solidFill>
                  <a:srgbClr val="FFCCCC"/>
                </a:solidFill>
                <a:latin typeface="宋体" panose="02010600030101010101" pitchFamily="2" charset="-122"/>
              </a:rPr>
              <a:t>状态寄存器 </a:t>
            </a:r>
            <a:endParaRPr lang="zh-CN" altLang="en-US" b="1" dirty="0">
              <a:solidFill>
                <a:srgbClr val="FFCCCC"/>
              </a:solidFill>
              <a:latin typeface="宋体" panose="02010600030101010101" pitchFamily="2" charset="-122"/>
            </a:endParaRPr>
          </a:p>
        </p:txBody>
      </p:sp>
      <p:sp>
        <p:nvSpPr>
          <p:cNvPr id="305163" name="Text Box 11"/>
          <p:cNvSpPr txBox="1"/>
          <p:nvPr/>
        </p:nvSpPr>
        <p:spPr>
          <a:xfrm>
            <a:off x="468313" y="1052513"/>
            <a:ext cx="8351837" cy="1647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用来存放当前程序的</a:t>
            </a:r>
            <a:r>
              <a:rPr lang="zh-CN" altLang="en-US" b="1" dirty="0">
                <a:solidFill>
                  <a:srgbClr val="CCFFFF"/>
                </a:solidFill>
                <a:latin typeface="宋体" panose="02010600030101010101" pitchFamily="2" charset="-122"/>
              </a:rPr>
              <a:t>运行状态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和</a:t>
            </a:r>
            <a:r>
              <a:rPr lang="zh-CN" altLang="en-US" b="1" dirty="0">
                <a:solidFill>
                  <a:srgbClr val="CCFFFF"/>
                </a:solidFill>
                <a:latin typeface="宋体" panose="02010600030101010101" pitchFamily="2" charset="-122"/>
              </a:rPr>
              <a:t>工作方式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，</a:t>
            </a:r>
            <a:endParaRPr lang="zh-CN" altLang="en-US" sz="2800" b="1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状态寄存器中的内容称为程序状态字</a:t>
            </a:r>
            <a:r>
              <a:rPr lang="en-US" altLang="zh-CN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PSW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Program State Word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），</a:t>
            </a:r>
            <a:r>
              <a:rPr lang="en-US" altLang="zh-CN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PSW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是参与控制程序执行的重要依据。</a:t>
            </a:r>
            <a:r>
              <a:rPr lang="zh-CN" altLang="en-US" sz="2800" dirty="0">
                <a:solidFill>
                  <a:srgbClr val="FFFF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zh-CN" altLang="en-US" sz="2800" dirty="0">
              <a:solidFill>
                <a:srgbClr val="FFFF99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2293" name="Text Box 12"/>
          <p:cNvSpPr txBox="1"/>
          <p:nvPr/>
        </p:nvSpPr>
        <p:spPr>
          <a:xfrm>
            <a:off x="250825" y="2708275"/>
            <a:ext cx="662463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80x86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的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PSW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：</a:t>
            </a:r>
            <a:endParaRPr lang="zh-CN" altLang="en-US" dirty="0">
              <a:solidFill>
                <a:srgbClr val="FFCCCC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305204" name="Group 52"/>
          <p:cNvGraphicFramePr>
            <a:graphicFrameLocks noGrp="1"/>
          </p:cNvGraphicFramePr>
          <p:nvPr/>
        </p:nvGraphicFramePr>
        <p:xfrm>
          <a:off x="322263" y="3355975"/>
          <a:ext cx="8135938" cy="576263"/>
        </p:xfrm>
        <a:graphic>
          <a:graphicData uri="http://schemas.openxmlformats.org/drawingml/2006/table">
            <a:tbl>
              <a:tblPr/>
              <a:tblGrid>
                <a:gridCol w="508000"/>
                <a:gridCol w="509587"/>
                <a:gridCol w="508000"/>
                <a:gridCol w="417513"/>
                <a:gridCol w="600075"/>
                <a:gridCol w="552450"/>
                <a:gridCol w="463550"/>
                <a:gridCol w="509587"/>
                <a:gridCol w="508000"/>
                <a:gridCol w="534988"/>
                <a:gridCol w="431800"/>
                <a:gridCol w="558800"/>
                <a:gridCol w="508000"/>
                <a:gridCol w="508000"/>
                <a:gridCol w="442912"/>
                <a:gridCol w="574675"/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OF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DF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IF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TF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SF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ZF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AF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PF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CF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30" name="Text Box 53"/>
          <p:cNvSpPr txBox="1"/>
          <p:nvPr/>
        </p:nvSpPr>
        <p:spPr>
          <a:xfrm>
            <a:off x="250825" y="4175125"/>
            <a:ext cx="8424863" cy="1160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FF99"/>
                </a:solidFill>
                <a:ea typeface="黑体" panose="02010609060101010101" pitchFamily="2" charset="-122"/>
              </a:rPr>
              <a:t>条件码标志：记录上一条指令执行后的结果标志</a:t>
            </a:r>
            <a:endParaRPr lang="zh-CN" altLang="en-US" sz="2800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FF99"/>
                </a:solidFill>
                <a:ea typeface="黑体" panose="02010609060101010101" pitchFamily="2" charset="-122"/>
              </a:rPr>
              <a:t>			</a:t>
            </a:r>
            <a:r>
              <a:rPr lang="en-US" altLang="zh-CN" sz="2800" dirty="0">
                <a:solidFill>
                  <a:srgbClr val="FFFF99"/>
                </a:solidFill>
                <a:ea typeface="黑体" panose="02010609060101010101" pitchFamily="2" charset="-122"/>
              </a:rPr>
              <a:t>OF</a:t>
            </a:r>
            <a:r>
              <a:rPr lang="zh-CN" altLang="en-US" sz="2800" dirty="0">
                <a:solidFill>
                  <a:srgbClr val="FFFF99"/>
                </a:solidFill>
                <a:ea typeface="黑体" panose="02010609060101010101" pitchFamily="2" charset="-122"/>
              </a:rPr>
              <a:t>、</a:t>
            </a:r>
            <a:r>
              <a:rPr lang="en-US" altLang="zh-CN" sz="2800" dirty="0">
                <a:solidFill>
                  <a:srgbClr val="FFFF99"/>
                </a:solidFill>
                <a:ea typeface="黑体" panose="02010609060101010101" pitchFamily="2" charset="-122"/>
              </a:rPr>
              <a:t>SF</a:t>
            </a:r>
            <a:r>
              <a:rPr lang="zh-CN" altLang="en-US" sz="2800" dirty="0">
                <a:solidFill>
                  <a:srgbClr val="FFFF99"/>
                </a:solidFill>
                <a:ea typeface="黑体" panose="02010609060101010101" pitchFamily="2" charset="-122"/>
              </a:rPr>
              <a:t>、</a:t>
            </a:r>
            <a:r>
              <a:rPr lang="en-US" altLang="zh-CN" sz="2800" dirty="0">
                <a:solidFill>
                  <a:srgbClr val="FFFF99"/>
                </a:solidFill>
                <a:ea typeface="黑体" panose="02010609060101010101" pitchFamily="2" charset="-122"/>
              </a:rPr>
              <a:t>ZF</a:t>
            </a:r>
            <a:r>
              <a:rPr lang="zh-CN" altLang="en-US" sz="2800" dirty="0">
                <a:solidFill>
                  <a:srgbClr val="FFFF99"/>
                </a:solidFill>
                <a:ea typeface="黑体" panose="02010609060101010101" pitchFamily="2" charset="-122"/>
              </a:rPr>
              <a:t>、</a:t>
            </a:r>
            <a:r>
              <a:rPr lang="en-US" altLang="zh-CN" sz="2800" dirty="0">
                <a:solidFill>
                  <a:srgbClr val="FFFF99"/>
                </a:solidFill>
                <a:ea typeface="黑体" panose="02010609060101010101" pitchFamily="2" charset="-122"/>
              </a:rPr>
              <a:t>CF</a:t>
            </a:r>
            <a:r>
              <a:rPr lang="zh-CN" altLang="en-US" sz="2800" dirty="0">
                <a:solidFill>
                  <a:srgbClr val="FFFF99"/>
                </a:solidFill>
                <a:ea typeface="黑体" panose="02010609060101010101" pitchFamily="2" charset="-122"/>
              </a:rPr>
              <a:t>、</a:t>
            </a:r>
            <a:r>
              <a:rPr lang="en-US" altLang="zh-CN" sz="2800" dirty="0">
                <a:solidFill>
                  <a:srgbClr val="FFFF99"/>
                </a:solidFill>
                <a:ea typeface="黑体" panose="02010609060101010101" pitchFamily="2" charset="-122"/>
              </a:rPr>
              <a:t>PF</a:t>
            </a:r>
            <a:endParaRPr lang="en-US" altLang="zh-CN" sz="2800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2331" name="Text Box 54"/>
          <p:cNvSpPr txBox="1"/>
          <p:nvPr/>
        </p:nvSpPr>
        <p:spPr>
          <a:xfrm>
            <a:off x="323850" y="5226050"/>
            <a:ext cx="8820150" cy="1160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EAEAEA"/>
                </a:solidFill>
                <a:ea typeface="黑体" panose="02010609060101010101" pitchFamily="2" charset="-122"/>
              </a:rPr>
              <a:t>控制标志：由编程设定</a:t>
            </a:r>
            <a:endParaRPr lang="zh-CN" altLang="en-US" sz="2800" dirty="0">
              <a:solidFill>
                <a:srgbClr val="EAEAEA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EAEAEA"/>
                </a:solidFill>
                <a:ea typeface="黑体" panose="02010609060101010101" pitchFamily="2" charset="-122"/>
              </a:rPr>
              <a:t>DF</a:t>
            </a:r>
            <a:r>
              <a:rPr lang="zh-CN" altLang="en-US" sz="2800" dirty="0">
                <a:solidFill>
                  <a:srgbClr val="EAEAEA"/>
                </a:solidFill>
                <a:ea typeface="黑体" panose="02010609060101010101" pitchFamily="2" charset="-122"/>
              </a:rPr>
              <a:t>：方向标志；</a:t>
            </a:r>
            <a:r>
              <a:rPr lang="en-US" altLang="zh-CN" sz="2800" dirty="0">
                <a:solidFill>
                  <a:srgbClr val="EAEAEA"/>
                </a:solidFill>
                <a:ea typeface="黑体" panose="02010609060101010101" pitchFamily="2" charset="-122"/>
              </a:rPr>
              <a:t>IF</a:t>
            </a:r>
            <a:r>
              <a:rPr lang="zh-CN" altLang="en-US" sz="2800" dirty="0">
                <a:solidFill>
                  <a:srgbClr val="EAEAEA"/>
                </a:solidFill>
                <a:ea typeface="黑体" panose="02010609060101010101" pitchFamily="2" charset="-122"/>
              </a:rPr>
              <a:t>：中断标志  </a:t>
            </a:r>
            <a:r>
              <a:rPr lang="en-US" altLang="zh-CN" sz="2800" dirty="0">
                <a:solidFill>
                  <a:srgbClr val="EAEAEA"/>
                </a:solidFill>
                <a:ea typeface="黑体" panose="02010609060101010101" pitchFamily="2" charset="-122"/>
              </a:rPr>
              <a:t>TF</a:t>
            </a:r>
            <a:r>
              <a:rPr lang="zh-CN" altLang="en-US" sz="2800" dirty="0">
                <a:solidFill>
                  <a:srgbClr val="EAEAEA"/>
                </a:solidFill>
                <a:ea typeface="黑体" panose="02010609060101010101" pitchFamily="2" charset="-122"/>
              </a:rPr>
              <a:t>：单步运行标志</a:t>
            </a:r>
            <a:endParaRPr lang="zh-CN" altLang="en-US" sz="2800" dirty="0">
              <a:solidFill>
                <a:srgbClr val="EAEAEA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61" grpId="0"/>
      <p:bldP spid="3051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3315" name="Text Box 2"/>
          <p:cNvSpPr txBox="1"/>
          <p:nvPr/>
        </p:nvSpPr>
        <p:spPr>
          <a:xfrm>
            <a:off x="685800" y="228600"/>
            <a:ext cx="7162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总线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316" name="Rectangle 4"/>
          <p:cNvSpPr/>
          <p:nvPr/>
        </p:nvSpPr>
        <p:spPr>
          <a:xfrm>
            <a:off x="323850" y="1052513"/>
            <a:ext cx="8820150" cy="1798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b="1" i="1" dirty="0">
                <a:solidFill>
                  <a:srgbClr val="CCFF99"/>
                </a:solidFill>
                <a:ea typeface="黑体" panose="02010609060101010101" pitchFamily="2" charset="-122"/>
              </a:rPr>
              <a:t>总线</a:t>
            </a:r>
            <a:r>
              <a:rPr lang="en-US" altLang="zh-CN" b="1" i="1" dirty="0">
                <a:solidFill>
                  <a:srgbClr val="CCFF99"/>
                </a:solidFill>
                <a:ea typeface="黑体" panose="02010609060101010101" pitchFamily="2" charset="-122"/>
              </a:rPr>
              <a:t>——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一组能为多个部件分时共享的公共信息传送线路。</a:t>
            </a:r>
            <a:endParaRPr lang="zh-CN" altLang="en-US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b="1" i="1" dirty="0">
                <a:solidFill>
                  <a:srgbClr val="CCFF99"/>
                </a:solidFill>
                <a:ea typeface="黑体" panose="02010609060101010101" pitchFamily="2" charset="-122"/>
              </a:rPr>
              <a:t>   </a:t>
            </a:r>
            <a:r>
              <a:rPr lang="zh-CN" altLang="en-US" b="1" i="1" dirty="0">
                <a:solidFill>
                  <a:srgbClr val="FFCCCC"/>
                </a:solidFill>
                <a:ea typeface="黑体" panose="02010609060101010101" pitchFamily="2" charset="-122"/>
              </a:rPr>
              <a:t>总线特点</a:t>
            </a:r>
            <a:r>
              <a:rPr lang="zh-CN" altLang="en-US" b="1" i="1" dirty="0">
                <a:solidFill>
                  <a:schemeClr val="bg1"/>
                </a:solidFill>
                <a:ea typeface="黑体" panose="02010609060101010101" pitchFamily="2" charset="-122"/>
              </a:rPr>
              <a:t>： </a:t>
            </a:r>
            <a:r>
              <a:rPr lang="zh-CN" altLang="en-US" b="1" u="sng" dirty="0">
                <a:solidFill>
                  <a:schemeClr val="bg1"/>
                </a:solidFill>
                <a:ea typeface="黑体" panose="02010609060101010101" pitchFamily="2" charset="-122"/>
              </a:rPr>
              <a:t>分时</a:t>
            </a:r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、</a:t>
            </a:r>
            <a:r>
              <a:rPr lang="zh-CN" altLang="en-US" b="1" u="sng" dirty="0">
                <a:solidFill>
                  <a:schemeClr val="bg1"/>
                </a:solidFill>
                <a:ea typeface="黑体" panose="02010609060101010101" pitchFamily="2" charset="-122"/>
              </a:rPr>
              <a:t>共享</a:t>
            </a:r>
            <a:endParaRPr lang="zh-CN" altLang="en-US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3317" name="Rectangle 9"/>
          <p:cNvSpPr/>
          <p:nvPr/>
        </p:nvSpPr>
        <p:spPr>
          <a:xfrm>
            <a:off x="250825" y="2997200"/>
            <a:ext cx="8497888" cy="3017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总线组成</a:t>
            </a:r>
            <a:endParaRPr lang="zh-CN" altLang="en-US" dirty="0">
              <a:solidFill>
                <a:schemeClr val="bg1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   </a:t>
            </a:r>
            <a:r>
              <a:rPr lang="zh-CN" altLang="en-US" i="1" dirty="0">
                <a:solidFill>
                  <a:srgbClr val="CCFF99"/>
                </a:solidFill>
                <a:ea typeface="黑体" panose="02010609060101010101" pitchFamily="2" charset="-122"/>
              </a:rPr>
              <a:t>总线：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一组传输线，分</a:t>
            </a:r>
            <a:r>
              <a:rPr lang="en-US" altLang="zh-CN" dirty="0">
                <a:solidFill>
                  <a:srgbClr val="CCFFFF"/>
                </a:solidFill>
                <a:ea typeface="黑体" panose="02010609060101010101" pitchFamily="2" charset="-122"/>
              </a:rPr>
              <a:t>AB</a:t>
            </a:r>
            <a:r>
              <a:rPr lang="zh-CN" altLang="en-US" dirty="0">
                <a:solidFill>
                  <a:srgbClr val="CCFFFF"/>
                </a:solidFill>
                <a:ea typeface="黑体" panose="02010609060101010101" pitchFamily="2" charset="-122"/>
              </a:rPr>
              <a:t>、</a:t>
            </a:r>
            <a:r>
              <a:rPr lang="en-US" altLang="zh-CN" dirty="0">
                <a:solidFill>
                  <a:srgbClr val="CCFFFF"/>
                </a:solidFill>
                <a:ea typeface="黑体" panose="02010609060101010101" pitchFamily="2" charset="-122"/>
              </a:rPr>
              <a:t>CB</a:t>
            </a:r>
            <a:r>
              <a:rPr lang="zh-CN" altLang="en-US" dirty="0">
                <a:solidFill>
                  <a:srgbClr val="CCFFFF"/>
                </a:solidFill>
                <a:ea typeface="黑体" panose="02010609060101010101" pitchFamily="2" charset="-122"/>
              </a:rPr>
              <a:t>、</a:t>
            </a:r>
            <a:r>
              <a:rPr lang="en-US" altLang="zh-CN" dirty="0">
                <a:solidFill>
                  <a:srgbClr val="CCFFFF"/>
                </a:solidFill>
                <a:ea typeface="黑体" panose="02010609060101010101" pitchFamily="2" charset="-122"/>
              </a:rPr>
              <a:t>DB</a:t>
            </a:r>
            <a:endParaRPr lang="en-US" altLang="zh-CN" dirty="0">
              <a:solidFill>
                <a:srgbClr val="CCFFFF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  </a:t>
            </a:r>
            <a:r>
              <a:rPr lang="zh-CN" altLang="en-US" i="1" dirty="0">
                <a:solidFill>
                  <a:srgbClr val="CCFF99"/>
                </a:solidFill>
                <a:ea typeface="黑体" panose="02010609060101010101" pitchFamily="2" charset="-122"/>
              </a:rPr>
              <a:t>总线控制线路：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协调共享总线的各个设备</a:t>
            </a:r>
            <a:b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           例如：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多个部件</a:t>
            </a:r>
            <a:r>
              <a:rPr lang="zh-CN" altLang="en-US" b="1" dirty="0">
                <a:solidFill>
                  <a:srgbClr val="CCFFFF"/>
                </a:solidFill>
                <a:ea typeface="黑体" panose="02010609060101010101" pitchFamily="2" charset="-122"/>
              </a:rPr>
              <a:t>争用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总线，</a:t>
            </a:r>
            <a:b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            因此需设置总线控制逻辑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解决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4339" name="Rectangle 3"/>
          <p:cNvSpPr/>
          <p:nvPr/>
        </p:nvSpPr>
        <p:spPr>
          <a:xfrm>
            <a:off x="323850" y="260350"/>
            <a:ext cx="88201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b="1" i="1" dirty="0">
                <a:solidFill>
                  <a:srgbClr val="CCFF99"/>
                </a:solidFill>
                <a:ea typeface="黑体" panose="02010609060101010101" pitchFamily="2" charset="-122"/>
              </a:rPr>
              <a:t>总线分类：</a:t>
            </a:r>
            <a:r>
              <a:rPr lang="en-US" altLang="zh-CN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类</a:t>
            </a:r>
            <a:endParaRPr lang="zh-CN" altLang="en-US" b="1" dirty="0">
              <a:solidFill>
                <a:srgbClr val="FFCC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340" name="AutoShape 4"/>
          <p:cNvSpPr/>
          <p:nvPr/>
        </p:nvSpPr>
        <p:spPr>
          <a:xfrm>
            <a:off x="323850" y="1268413"/>
            <a:ext cx="792163" cy="4537075"/>
          </a:xfrm>
          <a:prstGeom prst="leftBrace">
            <a:avLst>
              <a:gd name="adj1" fmla="val 47728"/>
              <a:gd name="adj2" fmla="val 50000"/>
            </a:avLst>
          </a:prstGeom>
          <a:noFill/>
          <a:ln w="28575" cap="flat" cmpd="sng">
            <a:solidFill>
              <a:srgbClr val="FFCCCC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4341" name="Rectangle 5"/>
          <p:cNvSpPr/>
          <p:nvPr/>
        </p:nvSpPr>
        <p:spPr>
          <a:xfrm>
            <a:off x="1042988" y="1052513"/>
            <a:ext cx="8353425" cy="50158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内总线：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连接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内部各部件</a:t>
            </a:r>
            <a:endParaRPr lang="zh-CN" altLang="en-US" b="1" dirty="0">
              <a:solidFill>
                <a:srgbClr val="FFFF99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系统总线：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连接计算机内部各部件</a:t>
            </a:r>
            <a:b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             </a:t>
            </a:r>
            <a:r>
              <a:rPr lang="en-US" altLang="zh-CN" b="1" i="1" dirty="0">
                <a:solidFill>
                  <a:srgbClr val="FFFF99"/>
                </a:solidFill>
                <a:ea typeface="楷体_GB2312" pitchFamily="49" charset="-122"/>
              </a:rPr>
              <a:t>(CPU</a:t>
            </a:r>
            <a:r>
              <a:rPr lang="zh-CN" altLang="en-US" b="1" i="1" dirty="0">
                <a:solidFill>
                  <a:srgbClr val="FFFF99"/>
                </a:solidFill>
                <a:ea typeface="楷体_GB2312" pitchFamily="49" charset="-122"/>
              </a:rPr>
              <a:t>、</a:t>
            </a:r>
            <a:r>
              <a:rPr lang="en-US" altLang="zh-CN" b="1" i="1" dirty="0">
                <a:solidFill>
                  <a:srgbClr val="FFFF99"/>
                </a:solidFill>
                <a:ea typeface="楷体_GB2312" pitchFamily="49" charset="-122"/>
              </a:rPr>
              <a:t>MEM</a:t>
            </a:r>
            <a:r>
              <a:rPr lang="zh-CN" altLang="en-US" b="1" i="1" dirty="0">
                <a:solidFill>
                  <a:srgbClr val="FFFF99"/>
                </a:solidFill>
                <a:ea typeface="楷体_GB2312" pitchFamily="49" charset="-122"/>
              </a:rPr>
              <a:t>、</a:t>
            </a:r>
            <a:r>
              <a:rPr lang="en-US" altLang="zh-CN" b="1" i="1" dirty="0">
                <a:solidFill>
                  <a:srgbClr val="FFFF99"/>
                </a:solidFill>
                <a:ea typeface="楷体_GB2312" pitchFamily="49" charset="-122"/>
              </a:rPr>
              <a:t>I/O)</a:t>
            </a:r>
            <a:endParaRPr lang="en-US" altLang="zh-CN" b="1" i="1" dirty="0">
              <a:solidFill>
                <a:srgbClr val="FFFF99"/>
              </a:solidFill>
              <a:ea typeface="楷体_GB2312" pitchFamily="49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b="1" i="1" dirty="0">
                <a:solidFill>
                  <a:srgbClr val="FFFF99"/>
                </a:solidFill>
                <a:ea typeface="楷体_GB2312" pitchFamily="49" charset="-122"/>
              </a:rPr>
              <a:t>        </a:t>
            </a:r>
            <a:r>
              <a:rPr lang="zh-CN" altLang="en-US" b="1" i="1" dirty="0">
                <a:solidFill>
                  <a:srgbClr val="FFFF99"/>
                </a:solidFill>
                <a:ea typeface="楷体_GB2312" pitchFamily="49" charset="-122"/>
              </a:rPr>
              <a:t>常见：</a:t>
            </a:r>
            <a:r>
              <a:rPr lang="en-US" altLang="zh-CN" b="1" i="1" dirty="0">
                <a:solidFill>
                  <a:srgbClr val="FFFF99"/>
                </a:solidFill>
                <a:ea typeface="楷体_GB2312" pitchFamily="49" charset="-122"/>
              </a:rPr>
              <a:t>ISA</a:t>
            </a:r>
            <a:r>
              <a:rPr lang="zh-CN" altLang="en-US" b="1" i="1" dirty="0">
                <a:solidFill>
                  <a:srgbClr val="FFFF99"/>
                </a:solidFill>
                <a:ea typeface="楷体_GB2312" pitchFamily="49" charset="-122"/>
              </a:rPr>
              <a:t>、</a:t>
            </a:r>
            <a:r>
              <a:rPr lang="en-US" altLang="zh-CN" b="1" i="1" dirty="0">
                <a:solidFill>
                  <a:srgbClr val="FFFF99"/>
                </a:solidFill>
                <a:ea typeface="楷体_GB2312" pitchFamily="49" charset="-122"/>
              </a:rPr>
              <a:t>EISA</a:t>
            </a:r>
            <a:r>
              <a:rPr lang="zh-CN" altLang="en-US" b="1" i="1" dirty="0">
                <a:solidFill>
                  <a:srgbClr val="FFFF99"/>
                </a:solidFill>
                <a:ea typeface="楷体_GB2312" pitchFamily="49" charset="-122"/>
              </a:rPr>
              <a:t>、</a:t>
            </a:r>
            <a:r>
              <a:rPr lang="en-US" altLang="zh-CN" b="1" i="1" dirty="0">
                <a:solidFill>
                  <a:srgbClr val="FFFF99"/>
                </a:solidFill>
                <a:ea typeface="楷体_GB2312" pitchFamily="49" charset="-122"/>
              </a:rPr>
              <a:t>VESA</a:t>
            </a:r>
            <a:r>
              <a:rPr lang="zh-CN" altLang="en-US" b="1" i="1" dirty="0">
                <a:solidFill>
                  <a:srgbClr val="FFFF99"/>
                </a:solidFill>
                <a:ea typeface="楷体_GB2312" pitchFamily="49" charset="-122"/>
              </a:rPr>
              <a:t>、</a:t>
            </a:r>
            <a:r>
              <a:rPr lang="en-US" altLang="zh-CN" b="1" i="1" dirty="0">
                <a:solidFill>
                  <a:srgbClr val="FFFF99"/>
                </a:solidFill>
                <a:ea typeface="楷体_GB2312" pitchFamily="49" charset="-122"/>
              </a:rPr>
              <a:t>PCI</a:t>
            </a:r>
            <a:endParaRPr lang="en-US" altLang="zh-CN" b="1" i="1" dirty="0">
              <a:solidFill>
                <a:srgbClr val="FFFF99"/>
              </a:solidFill>
              <a:ea typeface="楷体_GB2312" pitchFamily="49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外总线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 ：</a:t>
            </a:r>
            <a:r>
              <a:rPr lang="zh-CN" altLang="en-US" b="1" dirty="0">
                <a:solidFill>
                  <a:srgbClr val="FFFF99"/>
                </a:solidFill>
                <a:ea typeface="楷体_GB2312" pitchFamily="49" charset="-122"/>
              </a:rPr>
              <a:t>系统之间，系统与外设之间</a:t>
            </a:r>
            <a:br>
              <a:rPr lang="zh-CN" altLang="en-US" b="1" dirty="0">
                <a:solidFill>
                  <a:srgbClr val="FFFF99"/>
                </a:solidFill>
                <a:ea typeface="楷体_GB2312" pitchFamily="49" charset="-122"/>
              </a:rPr>
            </a:br>
            <a:r>
              <a:rPr lang="zh-CN" altLang="en-US" b="1" dirty="0">
                <a:solidFill>
                  <a:srgbClr val="FFFF99"/>
                </a:solidFill>
                <a:ea typeface="仿宋_GB2312" pitchFamily="49" charset="-122"/>
              </a:rPr>
              <a:t>（如</a:t>
            </a:r>
            <a:r>
              <a:rPr lang="en-US" altLang="zh-CN" b="1" i="1" dirty="0">
                <a:solidFill>
                  <a:srgbClr val="FFFF99"/>
                </a:solidFill>
                <a:ea typeface="仿宋_GB2312" pitchFamily="49" charset="-122"/>
              </a:rPr>
              <a:t>Computer</a:t>
            </a:r>
            <a:r>
              <a:rPr lang="zh-CN" altLang="en-US" b="1" dirty="0">
                <a:solidFill>
                  <a:srgbClr val="FFFF99"/>
                </a:solidFill>
                <a:ea typeface="仿宋_GB2312" pitchFamily="49" charset="-122"/>
              </a:rPr>
              <a:t>－</a:t>
            </a:r>
            <a:r>
              <a:rPr lang="en-US" altLang="zh-CN" b="1" i="1" dirty="0">
                <a:solidFill>
                  <a:srgbClr val="FFFF99"/>
                </a:solidFill>
                <a:ea typeface="仿宋_GB2312" pitchFamily="49" charset="-122"/>
              </a:rPr>
              <a:t>Computer</a:t>
            </a:r>
            <a:r>
              <a:rPr lang="en-US" altLang="zh-CN" b="1" dirty="0">
                <a:solidFill>
                  <a:srgbClr val="FFFF99"/>
                </a:solidFill>
                <a:ea typeface="仿宋_GB2312" pitchFamily="49" charset="-122"/>
              </a:rPr>
              <a:t>, </a:t>
            </a:r>
            <a:br>
              <a:rPr lang="en-US" altLang="zh-CN" b="1" dirty="0">
                <a:solidFill>
                  <a:srgbClr val="FFFF99"/>
                </a:solidFill>
                <a:ea typeface="仿宋_GB2312" pitchFamily="49" charset="-122"/>
              </a:rPr>
            </a:br>
            <a:r>
              <a:rPr lang="en-US" altLang="zh-CN" b="1" dirty="0">
                <a:solidFill>
                  <a:srgbClr val="FFFF99"/>
                </a:solidFill>
                <a:ea typeface="仿宋_GB2312" pitchFamily="49" charset="-122"/>
              </a:rPr>
              <a:t>        </a:t>
            </a:r>
            <a:r>
              <a:rPr lang="en-US" altLang="zh-CN" b="1" i="1" dirty="0">
                <a:solidFill>
                  <a:srgbClr val="FFFF99"/>
                </a:solidFill>
                <a:ea typeface="仿宋_GB2312" pitchFamily="49" charset="-122"/>
              </a:rPr>
              <a:t>Computer</a:t>
            </a:r>
            <a:r>
              <a:rPr lang="zh-CN" altLang="en-US" b="1" dirty="0">
                <a:solidFill>
                  <a:srgbClr val="FFFF99"/>
                </a:solidFill>
                <a:ea typeface="仿宋_GB2312" pitchFamily="49" charset="-122"/>
              </a:rPr>
              <a:t>－远程通讯设备</a:t>
            </a:r>
            <a:r>
              <a:rPr lang="en-US" altLang="zh-CN" b="1" dirty="0">
                <a:solidFill>
                  <a:srgbClr val="FFFF99"/>
                </a:solidFill>
                <a:ea typeface="仿宋_GB2312" pitchFamily="49" charset="-122"/>
              </a:rPr>
              <a:t>/</a:t>
            </a:r>
            <a:r>
              <a:rPr lang="zh-CN" altLang="en-US" b="1" dirty="0">
                <a:solidFill>
                  <a:srgbClr val="FFFF99"/>
                </a:solidFill>
                <a:ea typeface="仿宋_GB2312" pitchFamily="49" charset="-122"/>
              </a:rPr>
              <a:t>测试设备等）</a:t>
            </a:r>
            <a:endParaRPr lang="zh-CN" altLang="en-US" b="1" dirty="0">
              <a:solidFill>
                <a:srgbClr val="FFFF99"/>
              </a:solidFill>
              <a:ea typeface="仿宋_GB2312" pitchFamily="49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b="1" i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    常见： </a:t>
            </a:r>
            <a:r>
              <a:rPr lang="en-US" altLang="zh-CN" b="1" i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EIA RS</a:t>
            </a:r>
            <a:r>
              <a:rPr lang="zh-CN" altLang="en-US" b="1" i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b="1" i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232C</a:t>
            </a:r>
            <a:r>
              <a:rPr lang="zh-CN" altLang="en-US" b="1" i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i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IEEE</a:t>
            </a:r>
            <a:r>
              <a:rPr lang="zh-CN" altLang="en-US" b="1" i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b="1" i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485</a:t>
            </a:r>
            <a:endParaRPr lang="en-US" altLang="zh-CN" b="1" i="1" dirty="0">
              <a:solidFill>
                <a:srgbClr val="FFFF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4374" name="Text Box 6"/>
          <p:cNvSpPr txBox="1"/>
          <p:nvPr/>
        </p:nvSpPr>
        <p:spPr>
          <a:xfrm>
            <a:off x="323850" y="6021388"/>
            <a:ext cx="8153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CCCC"/>
                </a:solidFill>
                <a:latin typeface="宋体" panose="02010600030101010101" pitchFamily="2" charset="-122"/>
              </a:rPr>
              <a:t>按总线传送的方向可将总线分为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单向</a:t>
            </a:r>
            <a:r>
              <a:rPr lang="zh-CN" altLang="en-US" sz="2400" b="1" dirty="0">
                <a:solidFill>
                  <a:srgbClr val="FFCCCC"/>
                </a:solidFill>
                <a:latin typeface="宋体" panose="02010600030101010101" pitchFamily="2" charset="-122"/>
              </a:rPr>
              <a:t>总线和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双向</a:t>
            </a:r>
            <a:r>
              <a:rPr lang="zh-CN" altLang="en-US" sz="2400" b="1" dirty="0">
                <a:solidFill>
                  <a:srgbClr val="FFCCCC"/>
                </a:solidFill>
                <a:latin typeface="宋体" panose="02010600030101010101" pitchFamily="2" charset="-122"/>
              </a:rPr>
              <a:t>总线。</a:t>
            </a:r>
            <a:endParaRPr lang="zh-CN" altLang="en-US" sz="2400" b="1" dirty="0">
              <a:solidFill>
                <a:srgbClr val="FFCCCC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5363" name="Text Box 2"/>
          <p:cNvSpPr txBox="1"/>
          <p:nvPr/>
        </p:nvSpPr>
        <p:spPr>
          <a:xfrm>
            <a:off x="228600" y="1066800"/>
            <a:ext cx="86868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总线特点：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同一个时刻只能有一个发送端，但可以有多个接收端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5364" name="Text Box 3"/>
          <p:cNvSpPr txBox="1"/>
          <p:nvPr/>
        </p:nvSpPr>
        <p:spPr>
          <a:xfrm>
            <a:off x="304800" y="2286000"/>
            <a:ext cx="6934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实现方法：三态门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grpSp>
        <p:nvGrpSpPr>
          <p:cNvPr id="15365" name="Group 4"/>
          <p:cNvGrpSpPr/>
          <p:nvPr/>
        </p:nvGrpSpPr>
        <p:grpSpPr>
          <a:xfrm>
            <a:off x="5029200" y="2209800"/>
            <a:ext cx="2819400" cy="1066800"/>
            <a:chOff x="1488" y="1968"/>
            <a:chExt cx="1776" cy="672"/>
          </a:xfrm>
        </p:grpSpPr>
        <p:sp>
          <p:nvSpPr>
            <p:cNvPr id="15372" name="AutoShape 5"/>
            <p:cNvSpPr/>
            <p:nvPr/>
          </p:nvSpPr>
          <p:spPr>
            <a:xfrm rot="5400000">
              <a:off x="2208" y="1872"/>
              <a:ext cx="480" cy="672"/>
            </a:xfrm>
            <a:prstGeom prst="triangle">
              <a:avLst>
                <a:gd name="adj" fmla="val 50000"/>
              </a:avLst>
            </a:prstGeom>
            <a:noFill/>
            <a:ln w="38100" cap="flat" cmpd="sng">
              <a:solidFill>
                <a:srgbClr val="FFFF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zh-CN" altLang="en-US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15373" name="Line 6"/>
            <p:cNvSpPr/>
            <p:nvPr/>
          </p:nvSpPr>
          <p:spPr>
            <a:xfrm>
              <a:off x="1488" y="2208"/>
              <a:ext cx="624" cy="0"/>
            </a:xfrm>
            <a:prstGeom prst="line">
              <a:avLst/>
            </a:prstGeom>
            <a:ln w="38100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4" name="Line 7"/>
            <p:cNvSpPr/>
            <p:nvPr/>
          </p:nvSpPr>
          <p:spPr>
            <a:xfrm>
              <a:off x="2736" y="2208"/>
              <a:ext cx="528" cy="0"/>
            </a:xfrm>
            <a:prstGeom prst="line">
              <a:avLst/>
            </a:prstGeom>
            <a:ln w="38100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5" name="Line 8"/>
            <p:cNvSpPr/>
            <p:nvPr/>
          </p:nvSpPr>
          <p:spPr>
            <a:xfrm>
              <a:off x="2448" y="2352"/>
              <a:ext cx="432" cy="288"/>
            </a:xfrm>
            <a:prstGeom prst="line">
              <a:avLst/>
            </a:prstGeom>
            <a:ln w="38100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6" name="Line 9"/>
            <p:cNvSpPr/>
            <p:nvPr/>
          </p:nvSpPr>
          <p:spPr>
            <a:xfrm flipH="1">
              <a:off x="1872" y="2640"/>
              <a:ext cx="1008" cy="0"/>
            </a:xfrm>
            <a:prstGeom prst="line">
              <a:avLst/>
            </a:prstGeom>
            <a:ln w="38100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5366" name="Text Box 10"/>
          <p:cNvSpPr txBox="1"/>
          <p:nvPr/>
        </p:nvSpPr>
        <p:spPr>
          <a:xfrm>
            <a:off x="4114800" y="2971800"/>
            <a:ext cx="1600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控制端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5367" name="Text Box 11"/>
          <p:cNvSpPr txBox="1"/>
          <p:nvPr/>
        </p:nvSpPr>
        <p:spPr>
          <a:xfrm>
            <a:off x="4038600" y="2209800"/>
            <a:ext cx="1295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输入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5368" name="Text Box 12"/>
          <p:cNvSpPr txBox="1"/>
          <p:nvPr/>
        </p:nvSpPr>
        <p:spPr>
          <a:xfrm>
            <a:off x="7467600" y="2209800"/>
            <a:ext cx="1676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输出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5369" name="Text Box 13"/>
          <p:cNvSpPr txBox="1"/>
          <p:nvPr/>
        </p:nvSpPr>
        <p:spPr>
          <a:xfrm>
            <a:off x="304800" y="3505200"/>
            <a:ext cx="88392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控制信号＝“</a:t>
            </a: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1”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时，门打开，输出＝输入</a:t>
            </a:r>
            <a:b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</a:b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控制信号＝“</a:t>
            </a: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0”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时，门关闭</a:t>
            </a:r>
            <a:endParaRPr lang="zh-CN" altLang="en-US" dirty="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15370" name="Text Box 14"/>
          <p:cNvSpPr txBox="1"/>
          <p:nvPr/>
        </p:nvSpPr>
        <p:spPr>
          <a:xfrm>
            <a:off x="304800" y="4724400"/>
            <a:ext cx="8458200" cy="2041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例如： （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R0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）→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R1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，</a:t>
            </a:r>
            <a:b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因为通过总线传送，控制信号</a:t>
            </a:r>
            <a:r>
              <a:rPr lang="en-US" altLang="zh-CN" i="1" dirty="0">
                <a:solidFill>
                  <a:srgbClr val="FFFF99"/>
                </a:solidFill>
                <a:ea typeface="黑体" panose="02010609060101010101" pitchFamily="2" charset="-122"/>
              </a:rPr>
              <a:t>R0</a:t>
            </a:r>
            <a:r>
              <a:rPr lang="en-US" altLang="zh-CN" i="1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out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＝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1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可将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R0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内容送到总线上，此时令控制</a:t>
            </a:r>
            <a:r>
              <a:rPr lang="en-US" altLang="zh-CN" i="1" dirty="0">
                <a:solidFill>
                  <a:srgbClr val="FFFF99"/>
                </a:solidFill>
                <a:ea typeface="黑体" panose="02010609060101010101" pitchFamily="2" charset="-122"/>
              </a:rPr>
              <a:t>R1</a:t>
            </a:r>
            <a:r>
              <a:rPr lang="en-US" altLang="zh-CN" i="1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in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＝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1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，可使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R1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的接收门打开，完成（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R0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）→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R1</a:t>
            </a: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5371" name="Text Box 15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补充内容：总线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4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15394" name="Text Box 2"/>
          <p:cNvSpPr txBox="1"/>
          <p:nvPr/>
        </p:nvSpPr>
        <p:spPr>
          <a:xfrm>
            <a:off x="0" y="260350"/>
            <a:ext cx="52927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．</a:t>
            </a: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CPU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内部数据通路</a:t>
            </a:r>
            <a:endParaRPr lang="zh-CN" altLang="en-US" b="1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15396" name="Text Box 4"/>
          <p:cNvSpPr txBox="1"/>
          <p:nvPr/>
        </p:nvSpPr>
        <p:spPr>
          <a:xfrm>
            <a:off x="0" y="1125538"/>
            <a:ext cx="96123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800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）单总线数据通路结构</a:t>
            </a:r>
            <a:endParaRPr lang="zh-CN" altLang="en-US" sz="2800" b="1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315397" name="Picture 5" descr="3X03"/>
          <p:cNvPicPr>
            <a:picLocks noChangeAspect="1"/>
          </p:cNvPicPr>
          <p:nvPr>
            <p:ph/>
          </p:nvPr>
        </p:nvPicPr>
        <p:blipFill>
          <a:blip r:embed="rId1"/>
          <a:srcRect/>
          <a:stretch>
            <a:fillRect/>
          </a:stretch>
        </p:blipFill>
        <p:spPr>
          <a:xfrm>
            <a:off x="323850" y="1773238"/>
            <a:ext cx="7416800" cy="4005262"/>
          </a:xfrm>
        </p:spPr>
      </p:pic>
      <p:sp>
        <p:nvSpPr>
          <p:cNvPr id="315398" name="Text Box 6"/>
          <p:cNvSpPr txBox="1"/>
          <p:nvPr/>
        </p:nvSpPr>
        <p:spPr>
          <a:xfrm>
            <a:off x="1403350" y="5805488"/>
            <a:ext cx="38893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FFCCCC"/>
                </a:solidFill>
                <a:latin typeface="宋体" panose="02010600030101010101" pitchFamily="2" charset="-122"/>
              </a:rPr>
              <a:t>采用单总线结构的</a:t>
            </a:r>
            <a:r>
              <a:rPr lang="en-US" altLang="zh-CN" sz="2000" b="1" dirty="0">
                <a:solidFill>
                  <a:srgbClr val="FFCCCC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sz="2000" b="1" dirty="0">
                <a:solidFill>
                  <a:srgbClr val="FFCCCC"/>
                </a:solidFill>
                <a:latin typeface="宋体" panose="02010600030101010101" pitchFamily="2" charset="-122"/>
              </a:rPr>
              <a:t>数据通路</a:t>
            </a:r>
            <a:r>
              <a:rPr lang="zh-CN" altLang="en-US" sz="2400" dirty="0">
                <a:solidFill>
                  <a:srgbClr val="FFCC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zh-CN" altLang="en-US" sz="2400" dirty="0">
              <a:solidFill>
                <a:srgbClr val="FFCCCC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15399" name="AutoShape 7"/>
          <p:cNvSpPr/>
          <p:nvPr/>
        </p:nvSpPr>
        <p:spPr>
          <a:xfrm>
            <a:off x="5137150" y="0"/>
            <a:ext cx="4006850" cy="1955800"/>
          </a:xfrm>
          <a:prstGeom prst="wedgeRectCallout">
            <a:avLst>
              <a:gd name="adj1" fmla="val -56616"/>
              <a:gd name="adj2" fmla="val 123375"/>
            </a:avLst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ea typeface="仿宋_GB2312" pitchFamily="49" charset="-122"/>
              </a:rPr>
              <a:t>CPU</a:t>
            </a:r>
            <a:r>
              <a:rPr lang="zh-CN" altLang="en-US" sz="2400" b="1" dirty="0">
                <a:ea typeface="仿宋_GB2312" pitchFamily="49" charset="-122"/>
              </a:rPr>
              <a:t>内部只有一组内总线</a:t>
            </a:r>
            <a:endParaRPr lang="zh-CN" altLang="en-US" sz="2400" b="1" dirty="0">
              <a:ea typeface="仿宋_GB2312" pitchFamily="49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b="1" dirty="0">
                <a:ea typeface="仿宋_GB2312" pitchFamily="49" charset="-122"/>
              </a:rPr>
              <a:t>是双向总线</a:t>
            </a:r>
            <a:endParaRPr lang="zh-CN" altLang="en-US" sz="2400" b="1" dirty="0">
              <a:ea typeface="仿宋_GB2312" pitchFamily="49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b="1" dirty="0">
                <a:ea typeface="仿宋_GB2312" pitchFamily="49" charset="-122"/>
              </a:rPr>
              <a:t>寄存器、暂存器、</a:t>
            </a:r>
            <a:r>
              <a:rPr lang="en-US" altLang="zh-CN" sz="2400" b="1" dirty="0">
                <a:ea typeface="仿宋_GB2312" pitchFamily="49" charset="-122"/>
              </a:rPr>
              <a:t>ALU</a:t>
            </a:r>
            <a:r>
              <a:rPr lang="zh-CN" altLang="en-US" sz="2400" b="1" dirty="0">
                <a:ea typeface="仿宋_GB2312" pitchFamily="49" charset="-122"/>
              </a:rPr>
              <a:t>都通过该总线传送数据</a:t>
            </a:r>
            <a:endParaRPr lang="zh-CN" altLang="en-US" sz="2400" b="1" dirty="0">
              <a:ea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153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4" grpId="0"/>
      <p:bldP spid="315396" grpId="0"/>
      <p:bldP spid="315398" grpId="0"/>
      <p:bldP spid="31539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4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16420" name="Text Box 4"/>
          <p:cNvSpPr txBox="1"/>
          <p:nvPr/>
        </p:nvSpPr>
        <p:spPr>
          <a:xfrm>
            <a:off x="0" y="260350"/>
            <a:ext cx="73802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800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）多组内总线结构： </a:t>
            </a:r>
            <a:r>
              <a:rPr lang="zh-CN" altLang="en-US" sz="2800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同时传送多个数据</a:t>
            </a:r>
            <a:endParaRPr lang="zh-CN" altLang="en-US" sz="2800" b="1" dirty="0">
              <a:solidFill>
                <a:srgbClr val="FFCCCC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316421" name="Picture 5" descr="3X04"/>
          <p:cNvPicPr>
            <a:picLocks noChangeAspect="1"/>
          </p:cNvPicPr>
          <p:nvPr>
            <p:ph/>
          </p:nvPr>
        </p:nvPicPr>
        <p:blipFill>
          <a:blip r:embed="rId1"/>
          <a:srcRect/>
          <a:stretch>
            <a:fillRect/>
          </a:stretch>
        </p:blipFill>
        <p:spPr>
          <a:xfrm>
            <a:off x="684213" y="908050"/>
            <a:ext cx="7775575" cy="4752975"/>
          </a:xfrm>
        </p:spPr>
      </p:pic>
      <p:sp>
        <p:nvSpPr>
          <p:cNvPr id="316422" name="Text Box 6"/>
          <p:cNvSpPr txBox="1"/>
          <p:nvPr/>
        </p:nvSpPr>
        <p:spPr>
          <a:xfrm>
            <a:off x="2051050" y="5734050"/>
            <a:ext cx="44640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CCCC"/>
                </a:solidFill>
                <a:latin typeface="宋体" panose="02010600030101010101" pitchFamily="2" charset="-122"/>
              </a:rPr>
              <a:t>采用三总线结构的</a:t>
            </a:r>
            <a:r>
              <a:rPr lang="en-US" altLang="zh-CN" sz="2400" b="1" dirty="0">
                <a:solidFill>
                  <a:srgbClr val="FFCCCC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sz="2400" b="1" dirty="0">
                <a:solidFill>
                  <a:srgbClr val="FFCCCC"/>
                </a:solidFill>
                <a:latin typeface="宋体" panose="02010600030101010101" pitchFamily="2" charset="-122"/>
              </a:rPr>
              <a:t>数据通路</a:t>
            </a:r>
            <a:r>
              <a:rPr lang="zh-CN" altLang="en-US" sz="2800" dirty="0">
                <a:solidFill>
                  <a:srgbClr val="FFCC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zh-CN" altLang="en-US" sz="2800" dirty="0">
              <a:solidFill>
                <a:srgbClr val="FFCCCC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0" grpId="0"/>
      <p:bldP spid="3164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8435" name="Text Box 2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指令的执行过程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436" name="AutoShape 4"/>
          <p:cNvSpPr/>
          <p:nvPr/>
        </p:nvSpPr>
        <p:spPr>
          <a:xfrm>
            <a:off x="1143000" y="990600"/>
            <a:ext cx="8001000" cy="533400"/>
          </a:xfrm>
          <a:prstGeom prst="leftRightArrow">
            <a:avLst>
              <a:gd name="adj1" fmla="val 42861"/>
              <a:gd name="adj2" fmla="val 132569"/>
            </a:avLst>
          </a:prstGeom>
          <a:solidFill>
            <a:schemeClr val="hlink">
              <a:alpha val="50195"/>
            </a:schemeClr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8437" name="Text Box 5"/>
          <p:cNvSpPr txBox="1"/>
          <p:nvPr/>
        </p:nvSpPr>
        <p:spPr>
          <a:xfrm>
            <a:off x="0" y="914400"/>
            <a:ext cx="23622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FF99"/>
                </a:solidFill>
                <a:ea typeface="黑体" panose="02010609060101010101" pitchFamily="2" charset="-122"/>
              </a:rPr>
              <a:t>系统总线</a:t>
            </a:r>
            <a:br>
              <a:rPr lang="zh-CN" altLang="en-US" sz="2400" b="1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AB CB DB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8438" name="Text Box 6"/>
          <p:cNvSpPr txBox="1"/>
          <p:nvPr/>
        </p:nvSpPr>
        <p:spPr>
          <a:xfrm>
            <a:off x="7010400" y="1981200"/>
            <a:ext cx="762000" cy="528638"/>
          </a:xfrm>
          <a:prstGeom prst="rect">
            <a:avLst/>
          </a:prstGeom>
          <a:solidFill>
            <a:srgbClr val="99CC00">
              <a:alpha val="50195"/>
            </a:srgbClr>
          </a:solidFill>
          <a:ln w="9525" cap="flat" cmpd="sng">
            <a:solidFill>
              <a:srgbClr val="99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  <a:ea typeface="黑体" panose="02010609060101010101" pitchFamily="2" charset="-122"/>
              </a:rPr>
              <a:t>M</a:t>
            </a:r>
            <a:endParaRPr lang="en-US" altLang="zh-CN" sz="2800" dirty="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18439" name="Text Box 7"/>
          <p:cNvSpPr txBox="1"/>
          <p:nvPr/>
        </p:nvSpPr>
        <p:spPr>
          <a:xfrm>
            <a:off x="8001000" y="1981200"/>
            <a:ext cx="914400" cy="528638"/>
          </a:xfrm>
          <a:prstGeom prst="rect">
            <a:avLst/>
          </a:prstGeom>
          <a:solidFill>
            <a:srgbClr val="99CC00">
              <a:alpha val="50195"/>
            </a:srgbClr>
          </a:solidFill>
          <a:ln w="9525" cap="flat" cmpd="sng">
            <a:solidFill>
              <a:srgbClr val="99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  <a:ea typeface="黑体" panose="02010609060101010101" pitchFamily="2" charset="-122"/>
              </a:rPr>
              <a:t>I/O</a:t>
            </a:r>
            <a:endParaRPr lang="en-US" altLang="zh-CN" sz="2800" dirty="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18440" name="AutoShape 8"/>
          <p:cNvSpPr/>
          <p:nvPr/>
        </p:nvSpPr>
        <p:spPr>
          <a:xfrm>
            <a:off x="7239000" y="1371600"/>
            <a:ext cx="228600" cy="609600"/>
          </a:xfrm>
          <a:prstGeom prst="upDownArrow">
            <a:avLst>
              <a:gd name="adj1" fmla="val 50000"/>
              <a:gd name="adj2" fmla="val 53333"/>
            </a:avLst>
          </a:prstGeom>
          <a:solidFill>
            <a:schemeClr val="hlink">
              <a:alpha val="50195"/>
            </a:schemeClr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8441" name="AutoShape 9"/>
          <p:cNvSpPr/>
          <p:nvPr/>
        </p:nvSpPr>
        <p:spPr>
          <a:xfrm>
            <a:off x="8153400" y="1371600"/>
            <a:ext cx="228600" cy="609600"/>
          </a:xfrm>
          <a:prstGeom prst="upDownArrow">
            <a:avLst>
              <a:gd name="adj1" fmla="val 50000"/>
              <a:gd name="adj2" fmla="val 53333"/>
            </a:avLst>
          </a:prstGeom>
          <a:solidFill>
            <a:schemeClr val="hlink">
              <a:alpha val="50195"/>
            </a:schemeClr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8442" name="AutoShape 10"/>
          <p:cNvSpPr/>
          <p:nvPr/>
        </p:nvSpPr>
        <p:spPr>
          <a:xfrm>
            <a:off x="228600" y="2895600"/>
            <a:ext cx="5486400" cy="457200"/>
          </a:xfrm>
          <a:prstGeom prst="leftRightArrow">
            <a:avLst>
              <a:gd name="adj1" fmla="val 45138"/>
              <a:gd name="adj2" fmla="val 108722"/>
            </a:avLst>
          </a:prstGeom>
          <a:solidFill>
            <a:srgbClr val="CCECFF">
              <a:alpha val="50195"/>
            </a:srgbClr>
          </a:solidFill>
          <a:ln w="9525" cap="flat" cmpd="sng">
            <a:solidFill>
              <a:srgbClr val="CCE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8443" name="Text Box 11"/>
          <p:cNvSpPr txBox="1"/>
          <p:nvPr/>
        </p:nvSpPr>
        <p:spPr>
          <a:xfrm>
            <a:off x="0" y="259080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FF99"/>
                </a:solidFill>
                <a:ea typeface="黑体" panose="02010609060101010101" pitchFamily="2" charset="-122"/>
              </a:rPr>
              <a:t>内总线</a:t>
            </a:r>
            <a:endParaRPr lang="zh-CN" altLang="en-US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8444" name="Text Box 12"/>
          <p:cNvSpPr txBox="1"/>
          <p:nvPr/>
        </p:nvSpPr>
        <p:spPr>
          <a:xfrm>
            <a:off x="5943600" y="3505200"/>
            <a:ext cx="1981200" cy="528638"/>
          </a:xfrm>
          <a:prstGeom prst="rect">
            <a:avLst/>
          </a:prstGeom>
          <a:solidFill>
            <a:srgbClr val="FFCC99">
              <a:alpha val="50195"/>
            </a:srgbClr>
          </a:solidFill>
          <a:ln w="9525" cap="flat" cmpd="sng">
            <a:solidFill>
              <a:srgbClr val="FFCC99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ea typeface="黑体" panose="02010609060101010101" pitchFamily="2" charset="-122"/>
              </a:rPr>
              <a:t>控制部件</a:t>
            </a:r>
            <a:endParaRPr lang="zh-CN" altLang="en-US" sz="2800" dirty="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18445" name="AutoShape 13"/>
          <p:cNvSpPr/>
          <p:nvPr/>
        </p:nvSpPr>
        <p:spPr>
          <a:xfrm>
            <a:off x="6629400" y="1371600"/>
            <a:ext cx="228600" cy="2133600"/>
          </a:xfrm>
          <a:prstGeom prst="upArrow">
            <a:avLst>
              <a:gd name="adj1" fmla="val 45000"/>
              <a:gd name="adj2" fmla="val 138271"/>
            </a:avLst>
          </a:prstGeom>
          <a:solidFill>
            <a:srgbClr val="CCECFF">
              <a:alpha val="50195"/>
            </a:srgbClr>
          </a:solidFill>
          <a:ln w="9525" cap="flat" cmpd="sng">
            <a:solidFill>
              <a:srgbClr val="CCE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8446" name="Text Box 14"/>
          <p:cNvSpPr txBox="1"/>
          <p:nvPr/>
        </p:nvSpPr>
        <p:spPr>
          <a:xfrm>
            <a:off x="6248400" y="4800600"/>
            <a:ext cx="1219200" cy="588963"/>
          </a:xfrm>
          <a:prstGeom prst="rect">
            <a:avLst/>
          </a:prstGeom>
          <a:solidFill>
            <a:srgbClr val="FF99CC">
              <a:alpha val="50195"/>
            </a:srgbClr>
          </a:solidFill>
          <a:ln w="9525" cap="flat" cmpd="sng">
            <a:solidFill>
              <a:srgbClr val="FF99CC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时序</a:t>
            </a:r>
            <a:endParaRPr lang="zh-CN" altLang="en-US" dirty="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18447" name="Line 15"/>
          <p:cNvSpPr/>
          <p:nvPr/>
        </p:nvSpPr>
        <p:spPr>
          <a:xfrm flipV="1">
            <a:off x="6781800" y="4038600"/>
            <a:ext cx="0" cy="762000"/>
          </a:xfrm>
          <a:prstGeom prst="line">
            <a:avLst/>
          </a:prstGeom>
          <a:ln w="38100" cap="flat" cmpd="sng">
            <a:solidFill>
              <a:srgbClr val="FF99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448" name="Text Box 16"/>
          <p:cNvSpPr txBox="1"/>
          <p:nvPr/>
        </p:nvSpPr>
        <p:spPr>
          <a:xfrm>
            <a:off x="381000" y="4267200"/>
            <a:ext cx="990600" cy="1563688"/>
          </a:xfrm>
          <a:prstGeom prst="rect">
            <a:avLst/>
          </a:prstGeom>
          <a:solidFill>
            <a:srgbClr val="33CCCC">
              <a:alpha val="50195"/>
            </a:srgbClr>
          </a:solidFill>
          <a:ln w="9525" cap="flat" cmpd="sng">
            <a:solidFill>
              <a:srgbClr val="33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寄存器</a:t>
            </a:r>
            <a:endParaRPr lang="zh-CN" altLang="en-US" dirty="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18449" name="AutoShape 17"/>
          <p:cNvSpPr/>
          <p:nvPr/>
        </p:nvSpPr>
        <p:spPr>
          <a:xfrm>
            <a:off x="762000" y="3200400"/>
            <a:ext cx="304800" cy="1066800"/>
          </a:xfrm>
          <a:prstGeom prst="upDownArrow">
            <a:avLst>
              <a:gd name="adj1" fmla="val 50000"/>
              <a:gd name="adj2" fmla="val 70000"/>
            </a:avLst>
          </a:prstGeom>
          <a:solidFill>
            <a:srgbClr val="33CCCC">
              <a:alpha val="50195"/>
            </a:srgbClr>
          </a:solidFill>
          <a:ln w="9525" cap="flat" cmpd="sng">
            <a:solidFill>
              <a:srgbClr val="33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8450" name="Text Box 18"/>
          <p:cNvSpPr txBox="1"/>
          <p:nvPr/>
        </p:nvSpPr>
        <p:spPr>
          <a:xfrm>
            <a:off x="1676400" y="1905000"/>
            <a:ext cx="1219200" cy="528638"/>
          </a:xfrm>
          <a:prstGeom prst="rect">
            <a:avLst/>
          </a:prstGeom>
          <a:solidFill>
            <a:srgbClr val="99CC00">
              <a:alpha val="50195"/>
            </a:srgbClr>
          </a:solidFill>
          <a:ln w="9525" cap="flat" cmpd="sng">
            <a:solidFill>
              <a:srgbClr val="99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  <a:ea typeface="黑体" panose="02010609060101010101" pitchFamily="2" charset="-122"/>
              </a:rPr>
              <a:t>MAR</a:t>
            </a:r>
            <a:endParaRPr lang="en-US" altLang="zh-CN" sz="2800" dirty="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18451" name="Text Box 19"/>
          <p:cNvSpPr txBox="1"/>
          <p:nvPr/>
        </p:nvSpPr>
        <p:spPr>
          <a:xfrm>
            <a:off x="3581400" y="1905000"/>
            <a:ext cx="1219200" cy="528638"/>
          </a:xfrm>
          <a:prstGeom prst="rect">
            <a:avLst/>
          </a:prstGeom>
          <a:solidFill>
            <a:srgbClr val="99CC00">
              <a:alpha val="50195"/>
            </a:srgbClr>
          </a:solidFill>
          <a:ln w="9525" cap="flat" cmpd="sng">
            <a:solidFill>
              <a:srgbClr val="99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  <a:ea typeface="黑体" panose="02010609060101010101" pitchFamily="2" charset="-122"/>
              </a:rPr>
              <a:t>MDR</a:t>
            </a:r>
            <a:endParaRPr lang="en-US" altLang="zh-CN" sz="2800" dirty="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18452" name="Line 20"/>
          <p:cNvSpPr/>
          <p:nvPr/>
        </p:nvSpPr>
        <p:spPr>
          <a:xfrm flipV="1">
            <a:off x="2209800" y="2438400"/>
            <a:ext cx="0" cy="609600"/>
          </a:xfrm>
          <a:prstGeom prst="line">
            <a:avLst/>
          </a:prstGeom>
          <a:ln w="38100" cap="flat" cmpd="sng">
            <a:solidFill>
              <a:srgbClr val="33CC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453" name="Line 21"/>
          <p:cNvSpPr/>
          <p:nvPr/>
        </p:nvSpPr>
        <p:spPr>
          <a:xfrm flipV="1">
            <a:off x="2209800" y="1371600"/>
            <a:ext cx="0" cy="533400"/>
          </a:xfrm>
          <a:prstGeom prst="line">
            <a:avLst/>
          </a:prstGeom>
          <a:ln w="38100" cap="flat" cmpd="sng">
            <a:solidFill>
              <a:srgbClr val="33CC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454" name="Line 22"/>
          <p:cNvSpPr/>
          <p:nvPr/>
        </p:nvSpPr>
        <p:spPr>
          <a:xfrm flipV="1">
            <a:off x="4114800" y="2438400"/>
            <a:ext cx="0" cy="609600"/>
          </a:xfrm>
          <a:prstGeom prst="line">
            <a:avLst/>
          </a:prstGeom>
          <a:ln w="38100" cap="flat" cmpd="sng">
            <a:solidFill>
              <a:srgbClr val="33CCCC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8455" name="Line 23"/>
          <p:cNvSpPr/>
          <p:nvPr/>
        </p:nvSpPr>
        <p:spPr>
          <a:xfrm flipV="1">
            <a:off x="4114800" y="1371600"/>
            <a:ext cx="0" cy="533400"/>
          </a:xfrm>
          <a:prstGeom prst="line">
            <a:avLst/>
          </a:prstGeom>
          <a:ln w="38100" cap="flat" cmpd="sng">
            <a:solidFill>
              <a:srgbClr val="33CCCC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8456" name="Line 24"/>
          <p:cNvSpPr/>
          <p:nvPr/>
        </p:nvSpPr>
        <p:spPr>
          <a:xfrm rot="-10800000" flipV="1">
            <a:off x="2487613" y="4968875"/>
            <a:ext cx="744537" cy="0"/>
          </a:xfrm>
          <a:prstGeom prst="line">
            <a:avLst/>
          </a:prstGeom>
          <a:ln w="38100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57" name="Line 25"/>
          <p:cNvSpPr/>
          <p:nvPr/>
        </p:nvSpPr>
        <p:spPr>
          <a:xfrm rot="-10800000" flipV="1">
            <a:off x="2054225" y="4302125"/>
            <a:ext cx="682625" cy="0"/>
          </a:xfrm>
          <a:prstGeom prst="line">
            <a:avLst/>
          </a:prstGeom>
          <a:ln w="38100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58" name="Line 26"/>
          <p:cNvSpPr/>
          <p:nvPr/>
        </p:nvSpPr>
        <p:spPr>
          <a:xfrm rot="-10800000" flipV="1">
            <a:off x="2986088" y="4302125"/>
            <a:ext cx="682625" cy="0"/>
          </a:xfrm>
          <a:prstGeom prst="line">
            <a:avLst/>
          </a:prstGeom>
          <a:ln w="38100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59" name="Line 27"/>
          <p:cNvSpPr/>
          <p:nvPr/>
        </p:nvSpPr>
        <p:spPr>
          <a:xfrm rot="-10800000" flipH="1">
            <a:off x="2859088" y="4302125"/>
            <a:ext cx="125412" cy="222250"/>
          </a:xfrm>
          <a:prstGeom prst="line">
            <a:avLst/>
          </a:prstGeom>
          <a:ln w="38100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60" name="Line 28"/>
          <p:cNvSpPr/>
          <p:nvPr/>
        </p:nvSpPr>
        <p:spPr>
          <a:xfrm rot="10800000">
            <a:off x="2736850" y="4302125"/>
            <a:ext cx="123825" cy="222250"/>
          </a:xfrm>
          <a:prstGeom prst="line">
            <a:avLst/>
          </a:prstGeom>
          <a:ln w="38100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61" name="Line 29"/>
          <p:cNvSpPr/>
          <p:nvPr/>
        </p:nvSpPr>
        <p:spPr>
          <a:xfrm rot="-10800000" flipH="1">
            <a:off x="3233738" y="4302125"/>
            <a:ext cx="434975" cy="666750"/>
          </a:xfrm>
          <a:prstGeom prst="line">
            <a:avLst/>
          </a:prstGeom>
          <a:ln w="38100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62" name="Line 30"/>
          <p:cNvSpPr/>
          <p:nvPr/>
        </p:nvSpPr>
        <p:spPr>
          <a:xfrm rot="10800000">
            <a:off x="2054225" y="4302125"/>
            <a:ext cx="434975" cy="666750"/>
          </a:xfrm>
          <a:prstGeom prst="line">
            <a:avLst/>
          </a:prstGeom>
          <a:ln w="38100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63" name="Line 31"/>
          <p:cNvSpPr/>
          <p:nvPr/>
        </p:nvSpPr>
        <p:spPr>
          <a:xfrm rot="-10800000" flipV="1">
            <a:off x="2924175" y="4968875"/>
            <a:ext cx="0" cy="590550"/>
          </a:xfrm>
          <a:prstGeom prst="line">
            <a:avLst/>
          </a:prstGeom>
          <a:ln w="38100" cap="flat" cmpd="sng">
            <a:solidFill>
              <a:srgbClr val="FFFF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464" name="Text Box 32"/>
          <p:cNvSpPr txBox="1"/>
          <p:nvPr/>
        </p:nvSpPr>
        <p:spPr>
          <a:xfrm>
            <a:off x="2438400" y="44196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ALU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8465" name="Rectangle 33"/>
          <p:cNvSpPr/>
          <p:nvPr/>
        </p:nvSpPr>
        <p:spPr>
          <a:xfrm>
            <a:off x="2133600" y="3657600"/>
            <a:ext cx="609600" cy="304800"/>
          </a:xfrm>
          <a:prstGeom prst="rect">
            <a:avLst/>
          </a:prstGeom>
          <a:noFill/>
          <a:ln w="9525" cap="flat" cmpd="sng">
            <a:solidFill>
              <a:srgbClr val="FFFF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8466" name="Line 34"/>
          <p:cNvSpPr/>
          <p:nvPr/>
        </p:nvSpPr>
        <p:spPr>
          <a:xfrm>
            <a:off x="2438400" y="3200400"/>
            <a:ext cx="0" cy="457200"/>
          </a:xfrm>
          <a:prstGeom prst="line">
            <a:avLst/>
          </a:prstGeom>
          <a:ln w="38100" cap="flat" cmpd="sng">
            <a:solidFill>
              <a:srgbClr val="FFFF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467" name="Line 35"/>
          <p:cNvSpPr/>
          <p:nvPr/>
        </p:nvSpPr>
        <p:spPr>
          <a:xfrm>
            <a:off x="2438400" y="3962400"/>
            <a:ext cx="0" cy="304800"/>
          </a:xfrm>
          <a:prstGeom prst="line">
            <a:avLst/>
          </a:prstGeom>
          <a:ln w="38100" cap="flat" cmpd="sng">
            <a:solidFill>
              <a:srgbClr val="FFFF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468" name="Rectangle 36"/>
          <p:cNvSpPr/>
          <p:nvPr/>
        </p:nvSpPr>
        <p:spPr>
          <a:xfrm>
            <a:off x="2590800" y="5562600"/>
            <a:ext cx="609600" cy="304800"/>
          </a:xfrm>
          <a:prstGeom prst="rect">
            <a:avLst/>
          </a:prstGeom>
          <a:noFill/>
          <a:ln w="9525" cap="flat" cmpd="sng">
            <a:solidFill>
              <a:srgbClr val="FFFF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8469" name="Line 37"/>
          <p:cNvSpPr/>
          <p:nvPr/>
        </p:nvSpPr>
        <p:spPr>
          <a:xfrm>
            <a:off x="2895600" y="5867400"/>
            <a:ext cx="0" cy="381000"/>
          </a:xfrm>
          <a:prstGeom prst="line">
            <a:avLst/>
          </a:prstGeom>
          <a:ln w="38100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70" name="Line 38"/>
          <p:cNvSpPr/>
          <p:nvPr/>
        </p:nvSpPr>
        <p:spPr>
          <a:xfrm>
            <a:off x="2895600" y="6248400"/>
            <a:ext cx="914400" cy="0"/>
          </a:xfrm>
          <a:prstGeom prst="line">
            <a:avLst/>
          </a:prstGeom>
          <a:ln w="38100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71" name="Line 39"/>
          <p:cNvSpPr/>
          <p:nvPr/>
        </p:nvSpPr>
        <p:spPr>
          <a:xfrm flipV="1">
            <a:off x="3810000" y="3276600"/>
            <a:ext cx="0" cy="2971800"/>
          </a:xfrm>
          <a:prstGeom prst="line">
            <a:avLst/>
          </a:prstGeom>
          <a:ln w="38100" cap="flat" cmpd="sng">
            <a:solidFill>
              <a:srgbClr val="FFFF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472" name="Text Box 40"/>
          <p:cNvSpPr txBox="1"/>
          <p:nvPr/>
        </p:nvSpPr>
        <p:spPr>
          <a:xfrm>
            <a:off x="1447800" y="5638800"/>
            <a:ext cx="914400" cy="466725"/>
          </a:xfrm>
          <a:prstGeom prst="rect">
            <a:avLst/>
          </a:prstGeom>
          <a:solidFill>
            <a:srgbClr val="339966">
              <a:alpha val="50195"/>
            </a:srgbClr>
          </a:solidFill>
          <a:ln w="9525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PSW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8473" name="Line 41"/>
          <p:cNvSpPr/>
          <p:nvPr/>
        </p:nvSpPr>
        <p:spPr>
          <a:xfrm flipH="1">
            <a:off x="2133600" y="4953000"/>
            <a:ext cx="533400" cy="685800"/>
          </a:xfrm>
          <a:prstGeom prst="line">
            <a:avLst/>
          </a:prstGeom>
          <a:ln w="38100" cap="rnd" cmpd="sng">
            <a:solidFill>
              <a:srgbClr val="33CCCC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8474" name="Line 42"/>
          <p:cNvSpPr/>
          <p:nvPr/>
        </p:nvSpPr>
        <p:spPr>
          <a:xfrm flipV="1">
            <a:off x="1752600" y="3200400"/>
            <a:ext cx="0" cy="2438400"/>
          </a:xfrm>
          <a:prstGeom prst="line">
            <a:avLst/>
          </a:prstGeom>
          <a:ln w="38100" cap="flat" cmpd="sng">
            <a:solidFill>
              <a:srgbClr val="33CC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475" name="Text Box 43"/>
          <p:cNvSpPr txBox="1"/>
          <p:nvPr/>
        </p:nvSpPr>
        <p:spPr>
          <a:xfrm>
            <a:off x="4800600" y="4038600"/>
            <a:ext cx="914400" cy="528638"/>
          </a:xfrm>
          <a:prstGeom prst="rect">
            <a:avLst/>
          </a:prstGeom>
          <a:solidFill>
            <a:srgbClr val="FFCCCC">
              <a:alpha val="50195"/>
            </a:srgbClr>
          </a:solidFill>
          <a:ln w="9525" cap="flat" cmpd="sng">
            <a:solidFill>
              <a:srgbClr val="FF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  <a:ea typeface="黑体" panose="02010609060101010101" pitchFamily="2" charset="-122"/>
              </a:rPr>
              <a:t>PC</a:t>
            </a:r>
            <a:endParaRPr lang="en-US" altLang="zh-CN" sz="2800" dirty="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18476" name="Line 44"/>
          <p:cNvSpPr/>
          <p:nvPr/>
        </p:nvSpPr>
        <p:spPr>
          <a:xfrm>
            <a:off x="5029200" y="3200400"/>
            <a:ext cx="0" cy="838200"/>
          </a:xfrm>
          <a:prstGeom prst="line">
            <a:avLst/>
          </a:prstGeom>
          <a:ln w="38100" cap="flat" cmpd="sng">
            <a:solidFill>
              <a:srgbClr val="FFCCCC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8477" name="Text Box 45"/>
          <p:cNvSpPr txBox="1"/>
          <p:nvPr/>
        </p:nvSpPr>
        <p:spPr>
          <a:xfrm>
            <a:off x="4343400" y="4953000"/>
            <a:ext cx="914400" cy="528638"/>
          </a:xfrm>
          <a:prstGeom prst="rect">
            <a:avLst/>
          </a:prstGeom>
          <a:solidFill>
            <a:srgbClr val="FFCC00">
              <a:alpha val="50195"/>
            </a:srgbClr>
          </a:solidFill>
          <a:ln w="9525" cap="flat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FF99"/>
                </a:solidFill>
                <a:ea typeface="黑体" panose="02010609060101010101" pitchFamily="2" charset="-122"/>
              </a:rPr>
              <a:t>IR</a:t>
            </a:r>
            <a:endParaRPr lang="en-US" altLang="zh-CN" sz="2800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8478" name="Line 46"/>
          <p:cNvSpPr/>
          <p:nvPr/>
        </p:nvSpPr>
        <p:spPr>
          <a:xfrm>
            <a:off x="4572000" y="3200400"/>
            <a:ext cx="0" cy="1752600"/>
          </a:xfrm>
          <a:prstGeom prst="line">
            <a:avLst/>
          </a:prstGeom>
          <a:ln w="38100" cap="flat" cmpd="sng">
            <a:solidFill>
              <a:srgbClr val="FFCC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4655" name="Freeform 47"/>
          <p:cNvSpPr/>
          <p:nvPr/>
        </p:nvSpPr>
        <p:spPr>
          <a:xfrm>
            <a:off x="0" y="1341438"/>
            <a:ext cx="9144000" cy="45720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5376" h="3248">
                <a:moveTo>
                  <a:pt x="0" y="464"/>
                </a:moveTo>
                <a:cubicBezTo>
                  <a:pt x="1448" y="232"/>
                  <a:pt x="2896" y="0"/>
                  <a:pt x="3792" y="464"/>
                </a:cubicBezTo>
                <a:cubicBezTo>
                  <a:pt x="4688" y="928"/>
                  <a:pt x="5064" y="2776"/>
                  <a:pt x="5376" y="3248"/>
                </a:cubicBezTo>
              </a:path>
            </a:pathLst>
          </a:custGeom>
          <a:noFill/>
          <a:ln w="9525" cap="rnd" cmpd="sng">
            <a:solidFill>
              <a:schemeClr val="bg1">
                <a:alpha val="10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80" name="Text Box 48"/>
          <p:cNvSpPr txBox="1"/>
          <p:nvPr/>
        </p:nvSpPr>
        <p:spPr>
          <a:xfrm>
            <a:off x="2209800" y="35814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Y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8481" name="Text Box 49"/>
          <p:cNvSpPr txBox="1"/>
          <p:nvPr/>
        </p:nvSpPr>
        <p:spPr>
          <a:xfrm>
            <a:off x="2667000" y="54864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Z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8482" name="Line 50"/>
          <p:cNvSpPr/>
          <p:nvPr/>
        </p:nvSpPr>
        <p:spPr>
          <a:xfrm>
            <a:off x="3352800" y="3200400"/>
            <a:ext cx="0" cy="1066800"/>
          </a:xfrm>
          <a:prstGeom prst="line">
            <a:avLst/>
          </a:prstGeom>
          <a:ln w="38100" cap="flat" cmpd="sng">
            <a:solidFill>
              <a:srgbClr val="FFFF99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9459" name="Text Box 2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3.1.2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指令的执行过程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9460" name="Text Box 3"/>
          <p:cNvSpPr txBox="1"/>
          <p:nvPr/>
        </p:nvSpPr>
        <p:spPr>
          <a:xfrm>
            <a:off x="0" y="1628775"/>
            <a:ext cx="7772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1. 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指令的分段执行过程：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9461" name="Text Box 4"/>
          <p:cNvSpPr txBox="1"/>
          <p:nvPr/>
        </p:nvSpPr>
        <p:spPr>
          <a:xfrm>
            <a:off x="0" y="2276475"/>
            <a:ext cx="8763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sz="3600" b="1" dirty="0">
                <a:solidFill>
                  <a:srgbClr val="66FFFF"/>
                </a:solidFill>
              </a:rPr>
              <a:t>取指令 → 分析指令 → 执行指令</a:t>
            </a:r>
            <a:endParaRPr lang="zh-CN" altLang="en-US" sz="3600" b="1" dirty="0">
              <a:solidFill>
                <a:srgbClr val="66FFFF"/>
              </a:solidFill>
            </a:endParaRPr>
          </a:p>
        </p:txBody>
      </p:sp>
      <p:sp>
        <p:nvSpPr>
          <p:cNvPr id="19462" name="Text Box 5"/>
          <p:cNvSpPr txBox="1"/>
          <p:nvPr/>
        </p:nvSpPr>
        <p:spPr>
          <a:xfrm>
            <a:off x="304800" y="3068638"/>
            <a:ext cx="8839200" cy="482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① 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取指令： 即</a:t>
            </a: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((</a:t>
            </a:r>
            <a:r>
              <a:rPr lang="en-US" altLang="zh-CN" i="1" dirty="0">
                <a:solidFill>
                  <a:schemeClr val="bg1"/>
                </a:solidFill>
                <a:ea typeface="黑体" panose="02010609060101010101" pitchFamily="2" charset="-122"/>
              </a:rPr>
              <a:t>PC</a:t>
            </a: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)) →</a:t>
            </a:r>
            <a:r>
              <a:rPr lang="en-US" altLang="zh-CN" i="1" dirty="0">
                <a:solidFill>
                  <a:schemeClr val="bg1"/>
                </a:solidFill>
                <a:ea typeface="黑体" panose="02010609060101010101" pitchFamily="2" charset="-122"/>
              </a:rPr>
              <a:t>IR</a:t>
            </a: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 	</a:t>
            </a:r>
            <a:endParaRPr lang="en-US" altLang="zh-CN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9463" name="Rectangle 6"/>
          <p:cNvSpPr/>
          <p:nvPr/>
        </p:nvSpPr>
        <p:spPr>
          <a:xfrm>
            <a:off x="304800" y="3719513"/>
            <a:ext cx="8305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② 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分析指令：</a:t>
            </a:r>
            <a:r>
              <a:rPr lang="en-US" altLang="zh-CN" i="1" dirty="0">
                <a:solidFill>
                  <a:schemeClr val="bg1"/>
                </a:solidFill>
                <a:ea typeface="黑体" panose="02010609060101010101" pitchFamily="2" charset="-122"/>
              </a:rPr>
              <a:t>IR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中的</a:t>
            </a:r>
            <a:r>
              <a:rPr lang="en-US" altLang="zh-CN" i="1" dirty="0">
                <a:solidFill>
                  <a:schemeClr val="bg1"/>
                </a:solidFill>
                <a:ea typeface="黑体" panose="02010609060101010101" pitchFamily="2" charset="-122"/>
              </a:rPr>
              <a:t>OP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部分</a:t>
            </a:r>
            <a:endParaRPr lang="zh-CN" altLang="en-US" dirty="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19464" name="Rectangle 7"/>
          <p:cNvSpPr/>
          <p:nvPr/>
        </p:nvSpPr>
        <p:spPr>
          <a:xfrm>
            <a:off x="304800" y="4405313"/>
            <a:ext cx="83058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③ 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执行指令：由控制逻辑发出微操作控制序列，完成指令功能</a:t>
            </a:r>
            <a:endParaRPr lang="zh-CN" altLang="en-US" dirty="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317448" name="Text Box 8"/>
          <p:cNvSpPr txBox="1"/>
          <p:nvPr/>
        </p:nvSpPr>
        <p:spPr>
          <a:xfrm>
            <a:off x="0" y="1052513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CCCC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sz="2400" b="1" dirty="0">
                <a:solidFill>
                  <a:srgbClr val="FFCCCC"/>
                </a:solidFill>
                <a:latin typeface="宋体" panose="02010600030101010101" pitchFamily="2" charset="-122"/>
              </a:rPr>
              <a:t>的主要功能就是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执行存放在存储器中的指令序列</a:t>
            </a:r>
            <a:r>
              <a:rPr lang="zh-CN" altLang="en-US" sz="2400" b="1" dirty="0">
                <a:solidFill>
                  <a:srgbClr val="FFCCCC"/>
                </a:solidFill>
                <a:latin typeface="宋体" panose="02010600030101010101" pitchFamily="2" charset="-122"/>
              </a:rPr>
              <a:t>，即程序。</a:t>
            </a:r>
            <a:endParaRPr lang="zh-CN" altLang="en-US" sz="2400" b="1" dirty="0">
              <a:solidFill>
                <a:srgbClr val="FFCCCC"/>
              </a:solidFill>
              <a:latin typeface="宋体" panose="02010600030101010101" pitchFamily="2" charset="-122"/>
            </a:endParaRPr>
          </a:p>
        </p:txBody>
      </p:sp>
      <p:sp>
        <p:nvSpPr>
          <p:cNvPr id="317449" name="Text Box 9"/>
          <p:cNvSpPr txBox="1"/>
          <p:nvPr/>
        </p:nvSpPr>
        <p:spPr>
          <a:xfrm>
            <a:off x="684213" y="5516563"/>
            <a:ext cx="81359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取操作数   </a:t>
            </a:r>
            <a:r>
              <a:rPr lang="zh-CN" altLang="en-US" sz="2800" b="1" dirty="0">
                <a:solidFill>
                  <a:srgbClr val="FFCCCC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→</a:t>
            </a:r>
            <a:r>
              <a:rPr lang="zh-CN" altLang="en-US" sz="2800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执行操作形成</a:t>
            </a:r>
            <a:r>
              <a:rPr lang="zh-CN" altLang="en-US" sz="2800" b="1" dirty="0">
                <a:solidFill>
                  <a:srgbClr val="FFCCCC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→</a:t>
            </a:r>
            <a:r>
              <a:rPr lang="zh-CN" altLang="en-US" sz="2800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下一条指令地址 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17452" name="Text Box 12"/>
          <p:cNvSpPr txBox="1"/>
          <p:nvPr/>
        </p:nvSpPr>
        <p:spPr>
          <a:xfrm>
            <a:off x="0" y="6092825"/>
            <a:ext cx="80645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  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此外，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异常情况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或 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输入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输出请求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 的处理</a:t>
            </a:r>
            <a:endParaRPr lang="zh-CN" altLang="en-US" sz="24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1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8" grpId="0"/>
      <p:bldP spid="317449" grpId="0"/>
      <p:bldP spid="3174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19490" name="Text Box 2"/>
          <p:cNvSpPr txBox="1"/>
          <p:nvPr/>
        </p:nvSpPr>
        <p:spPr>
          <a:xfrm>
            <a:off x="0" y="260350"/>
            <a:ext cx="561498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．指令之间的衔接方式</a:t>
            </a:r>
            <a:endParaRPr lang="zh-CN" altLang="en-US" b="1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19491" name="Text Box 3"/>
          <p:cNvSpPr txBox="1"/>
          <p:nvPr/>
        </p:nvSpPr>
        <p:spPr>
          <a:xfrm>
            <a:off x="1331913" y="908050"/>
            <a:ext cx="4249737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FFFF99"/>
                </a:solidFill>
                <a:latin typeface="仿宋_GB2312" pitchFamily="49" charset="-122"/>
                <a:ea typeface="仿宋_GB2312" pitchFamily="49" charset="-122"/>
              </a:rPr>
              <a:t>串行的顺序安排方式</a:t>
            </a:r>
            <a:endParaRPr lang="zh-CN" altLang="en-US" sz="2400" b="1" dirty="0">
              <a:solidFill>
                <a:srgbClr val="FFFF99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FFFF99"/>
                </a:solidFill>
                <a:latin typeface="仿宋_GB2312" pitchFamily="49" charset="-122"/>
                <a:ea typeface="仿宋_GB2312" pitchFamily="49" charset="-122"/>
              </a:rPr>
              <a:t> 并行的重叠处理方式</a:t>
            </a:r>
            <a:r>
              <a:rPr lang="zh-CN" altLang="en-US" sz="2400" b="1" dirty="0">
                <a:latin typeface="宋体" panose="02010600030101010101" pitchFamily="2" charset="-122"/>
              </a:rPr>
              <a:t> 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319492" name="Text Box 4"/>
          <p:cNvSpPr txBox="1"/>
          <p:nvPr/>
        </p:nvSpPr>
        <p:spPr>
          <a:xfrm>
            <a:off x="152400" y="2438400"/>
            <a:ext cx="485933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3.1.3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时序控制方式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19493" name="Text Box 5"/>
          <p:cNvSpPr txBox="1"/>
          <p:nvPr/>
        </p:nvSpPr>
        <p:spPr>
          <a:xfrm>
            <a:off x="34925" y="3124200"/>
            <a:ext cx="9109075" cy="16144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latin typeface="Arial" panose="020B0604020202020204" pitchFamily="34" charset="0"/>
              </a:rPr>
              <a:t>       </a:t>
            </a:r>
            <a:r>
              <a:rPr lang="zh-CN" altLang="en-US" sz="2400" b="1" dirty="0">
                <a:solidFill>
                  <a:srgbClr val="FFFF99"/>
                </a:solidFill>
                <a:latin typeface="Arial" panose="020B0604020202020204" pitchFamily="34" charset="0"/>
              </a:rPr>
              <a:t>执行一条指令的过程可分为几个阶段，而每一阶段又分为若干步基本操作，每一步操作则由控制器产生一些相应的控制信号实现。因此，每条指令都可分解为一个控制信号序列，指令的执行过程就是依次执行一个确定的</a:t>
            </a:r>
            <a:r>
              <a:rPr lang="zh-CN" altLang="en-US" sz="2800" b="1" dirty="0">
                <a:solidFill>
                  <a:srgbClr val="CCFFFF"/>
                </a:solidFill>
                <a:latin typeface="Arial" panose="020B0604020202020204" pitchFamily="34" charset="0"/>
              </a:rPr>
              <a:t>控制信号序列</a:t>
            </a:r>
            <a:r>
              <a:rPr lang="zh-CN" altLang="en-US" sz="2400" b="1" dirty="0">
                <a:solidFill>
                  <a:srgbClr val="FFFF99"/>
                </a:solidFill>
                <a:latin typeface="Arial" panose="020B0604020202020204" pitchFamily="34" charset="0"/>
              </a:rPr>
              <a:t>的过程。</a:t>
            </a:r>
            <a:r>
              <a:rPr lang="zh-CN" altLang="en-US" sz="2400" dirty="0">
                <a:solidFill>
                  <a:srgbClr val="FFFF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zh-CN" altLang="en-US" sz="2400" dirty="0">
              <a:solidFill>
                <a:srgbClr val="FFFF99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19494" name="Text Box 6"/>
          <p:cNvSpPr txBox="1"/>
          <p:nvPr/>
        </p:nvSpPr>
        <p:spPr>
          <a:xfrm>
            <a:off x="0" y="4868863"/>
            <a:ext cx="9144000" cy="12493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CCCC"/>
                </a:solidFill>
                <a:latin typeface="Arial" panose="020B0604020202020204" pitchFamily="34" charset="0"/>
              </a:rPr>
              <a:t>       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时序控制方式</a:t>
            </a:r>
            <a:r>
              <a:rPr lang="zh-CN" altLang="en-US" sz="2400" b="1" dirty="0">
                <a:solidFill>
                  <a:srgbClr val="FFCCCC"/>
                </a:solidFill>
                <a:latin typeface="Arial" panose="020B0604020202020204" pitchFamily="34" charset="0"/>
              </a:rPr>
              <a:t>就是指微操作与时序信号之间采取何种关系，它不仅直接决定时序信号的产生，也影响到控制器及其他部件的组成，以及指令的执行速度。</a:t>
            </a:r>
            <a:r>
              <a:rPr lang="zh-CN" altLang="en-US" sz="2400" dirty="0">
                <a:solidFill>
                  <a:srgbClr val="FFCC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zh-CN" altLang="en-US" sz="2400" dirty="0">
              <a:solidFill>
                <a:srgbClr val="FFCCCC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>
                                            <p:txEl>
                                              <p:charRg st="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9494">
                                            <p:txEl>
                                              <p:charRg st="0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0" grpId="0"/>
      <p:bldP spid="319491" grpId="0"/>
      <p:bldP spid="319492" grpId="0"/>
      <p:bldP spid="31949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7986" name="Text Box 2"/>
          <p:cNvSpPr txBox="1"/>
          <p:nvPr/>
        </p:nvSpPr>
        <p:spPr>
          <a:xfrm>
            <a:off x="539750" y="260350"/>
            <a:ext cx="820896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篇  计算机系统分层结构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7987" name="Text Box 3"/>
          <p:cNvSpPr txBox="1"/>
          <p:nvPr/>
        </p:nvSpPr>
        <p:spPr>
          <a:xfrm>
            <a:off x="304800" y="1295400"/>
            <a:ext cx="8458200" cy="5219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  <a:latin typeface="Arial" panose="020B0604020202020204" pitchFamily="34" charset="0"/>
              </a:rPr>
              <a:t>本篇用</a:t>
            </a:r>
            <a:r>
              <a:rPr lang="en-US" altLang="zh-CN" sz="2800" b="1" dirty="0">
                <a:solidFill>
                  <a:srgbClr val="FFFF99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800" b="1" dirty="0">
                <a:solidFill>
                  <a:srgbClr val="FFFF99"/>
                </a:solidFill>
                <a:latin typeface="Arial" panose="020B0604020202020204" pitchFamily="34" charset="0"/>
              </a:rPr>
              <a:t>章分三个层次，即</a:t>
            </a:r>
            <a:r>
              <a:rPr lang="zh-CN" altLang="en-US" sz="2800" b="1" dirty="0">
                <a:solidFill>
                  <a:srgbClr val="FFCCCC"/>
                </a:solidFill>
                <a:latin typeface="Arial" panose="020B0604020202020204" pitchFamily="34" charset="0"/>
              </a:rPr>
              <a:t>微体系结构层</a:t>
            </a:r>
            <a:r>
              <a:rPr lang="zh-CN" altLang="en-US" sz="2800" b="1" dirty="0">
                <a:solidFill>
                  <a:srgbClr val="FFFF99"/>
                </a:solidFill>
                <a:latin typeface="Arial" panose="020B0604020202020204" pitchFamily="34" charset="0"/>
              </a:rPr>
              <a:t>、</a:t>
            </a:r>
            <a:r>
              <a:rPr lang="zh-CN" altLang="en-US" sz="2800" b="1" dirty="0">
                <a:solidFill>
                  <a:srgbClr val="FFCCCC"/>
                </a:solidFill>
                <a:latin typeface="Arial" panose="020B0604020202020204" pitchFamily="34" charset="0"/>
              </a:rPr>
              <a:t>指令系统层</a:t>
            </a:r>
            <a:r>
              <a:rPr lang="zh-CN" altLang="en-US" sz="2800" b="1" dirty="0">
                <a:solidFill>
                  <a:srgbClr val="FFFF99"/>
                </a:solidFill>
                <a:latin typeface="Arial" panose="020B0604020202020204" pitchFamily="34" charset="0"/>
              </a:rPr>
              <a:t>和</a:t>
            </a:r>
            <a:r>
              <a:rPr lang="zh-CN" altLang="en-US" sz="2800" b="1" dirty="0">
                <a:solidFill>
                  <a:srgbClr val="FFCCCC"/>
                </a:solidFill>
                <a:latin typeface="Arial" panose="020B0604020202020204" pitchFamily="34" charset="0"/>
              </a:rPr>
              <a:t>汇编语言层</a:t>
            </a:r>
            <a:r>
              <a:rPr lang="zh-CN" altLang="en-US" sz="2800" b="1" dirty="0">
                <a:solidFill>
                  <a:srgbClr val="FFFF99"/>
                </a:solidFill>
                <a:latin typeface="Arial" panose="020B0604020202020204" pitchFamily="34" charset="0"/>
              </a:rPr>
              <a:t>讨论计算机系统的组成。</a:t>
            </a:r>
            <a:endParaRPr lang="zh-CN" altLang="en-US" sz="2800" b="1" dirty="0">
              <a:solidFill>
                <a:srgbClr val="FFFF99"/>
              </a:solidFill>
              <a:latin typeface="Arial" panose="020B0604020202020204" pitchFamily="34" charset="0"/>
            </a:endParaRPr>
          </a:p>
          <a:p>
            <a:pPr marL="0" lvl="0" indent="0" algn="just" eaLnBrk="1" hangingPunct="1">
              <a:spcBef>
                <a:spcPct val="50000"/>
              </a:spcBef>
              <a:buFont typeface="Symbol" panose="05050102010706020507" pitchFamily="18" charset="2"/>
              <a:buChar char="·"/>
            </a:pPr>
            <a:r>
              <a:rPr lang="zh-CN" altLang="en-US" sz="2800" b="1" dirty="0">
                <a:solidFill>
                  <a:srgbClr val="FFFF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FFCCCC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微体系结构层</a:t>
            </a:r>
            <a:r>
              <a:rPr lang="en-US" altLang="zh-CN" sz="2800" b="1" dirty="0">
                <a:solidFill>
                  <a:srgbClr val="FFFF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——</a:t>
            </a:r>
            <a:r>
              <a:rPr lang="zh-CN" altLang="en-US" sz="2800" b="1" dirty="0">
                <a:solidFill>
                  <a:srgbClr val="FFFF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具体的硬件层次，可看作是指令系统的解释器。</a:t>
            </a:r>
            <a:endParaRPr lang="zh-CN" altLang="en-US" sz="2800" b="1" dirty="0">
              <a:solidFill>
                <a:srgbClr val="FFFF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marL="0" lvl="0" indent="0" algn="just" eaLnBrk="1" hangingPunct="1">
              <a:spcBef>
                <a:spcPct val="50000"/>
              </a:spcBef>
              <a:buFont typeface="Symbol" panose="05050102010706020507" pitchFamily="18" charset="2"/>
              <a:buChar char="·"/>
            </a:pPr>
            <a:r>
              <a:rPr lang="zh-CN" altLang="en-US" sz="2800" b="1" dirty="0">
                <a:solidFill>
                  <a:srgbClr val="FFFF99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FFCCCC"/>
                </a:solidFill>
                <a:latin typeface="Arial" panose="020B0604020202020204" pitchFamily="34" charset="0"/>
              </a:rPr>
              <a:t>指令系统层</a:t>
            </a:r>
            <a:r>
              <a:rPr lang="en-US" altLang="zh-CN" sz="2800" b="1" dirty="0">
                <a:solidFill>
                  <a:srgbClr val="FFFF99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800" b="1" dirty="0">
                <a:solidFill>
                  <a:srgbClr val="FFFF99"/>
                </a:solidFill>
                <a:latin typeface="Arial" panose="020B0604020202020204" pitchFamily="34" charset="0"/>
              </a:rPr>
              <a:t>一个抽象的层次，其指令系统是一种硬件和编译器都可识别的机器语言。</a:t>
            </a:r>
            <a:endParaRPr lang="zh-CN" altLang="en-US" sz="2800" b="1" dirty="0">
              <a:solidFill>
                <a:srgbClr val="FFFF99"/>
              </a:solidFill>
              <a:latin typeface="Arial" panose="020B0604020202020204" pitchFamily="34" charset="0"/>
            </a:endParaRPr>
          </a:p>
          <a:p>
            <a:pPr marL="0" lvl="0" indent="0" algn="just" eaLnBrk="1" hangingPunct="1">
              <a:spcBef>
                <a:spcPct val="50000"/>
              </a:spcBef>
              <a:buFont typeface="Symbol" panose="05050102010706020507" pitchFamily="18" charset="2"/>
              <a:buChar char="·"/>
            </a:pPr>
            <a:r>
              <a:rPr lang="zh-CN" altLang="en-US" sz="2800" b="1" dirty="0">
                <a:solidFill>
                  <a:srgbClr val="FFFF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FFCCCC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汇编语言层</a:t>
            </a:r>
            <a:r>
              <a:rPr lang="en-US" altLang="zh-CN" sz="2800" b="1" dirty="0">
                <a:solidFill>
                  <a:srgbClr val="FFFF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——</a:t>
            </a:r>
            <a:r>
              <a:rPr lang="zh-CN" altLang="en-US" sz="2800" b="1" dirty="0">
                <a:solidFill>
                  <a:srgbClr val="FFFF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语言，是将机器语言“符号化”以便于人们理解。</a:t>
            </a:r>
            <a:endParaRPr lang="zh-CN" altLang="en-US" sz="2800" b="1" dirty="0">
              <a:solidFill>
                <a:srgbClr val="FFFF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marL="0" lvl="0" indent="0" algn="just"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zh-CN" altLang="en-US" sz="2800" b="1" dirty="0">
                <a:solidFill>
                  <a:srgbClr val="FFFF99"/>
                </a:solidFill>
                <a:latin typeface="Arial" panose="020B0604020202020204" pitchFamily="34" charset="0"/>
              </a:rPr>
              <a:t>      用汇编语言编写的程序先由汇编器翻译成机器语言程序，再由微体系结构层解释执行。</a:t>
            </a:r>
            <a:endParaRPr lang="zh-CN" altLang="en-US" sz="2800" b="1" dirty="0">
              <a:solidFill>
                <a:srgbClr val="FFFF9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6" grpId="0"/>
      <p:bldP spid="29798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1507" name="Text Box 2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3.1.3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时序控制方式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508" name="Text Box 4"/>
          <p:cNvSpPr txBox="1"/>
          <p:nvPr/>
        </p:nvSpPr>
        <p:spPr>
          <a:xfrm>
            <a:off x="304800" y="1052513"/>
            <a:ext cx="8839200" cy="15541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、同步控制方式（固定时序控制方式）：</a:t>
            </a:r>
            <a:b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</a:b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统一的时序控制，以最复杂指令的操作时间作为统一的时间间隔标准</a:t>
            </a:r>
            <a:endParaRPr lang="zh-CN" altLang="en-US" dirty="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21509" name="Text Box 5"/>
          <p:cNvSpPr txBox="1"/>
          <p:nvPr/>
        </p:nvSpPr>
        <p:spPr>
          <a:xfrm>
            <a:off x="762000" y="2708275"/>
            <a:ext cx="83820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优点：设计简单，容易实现</a:t>
            </a:r>
            <a:b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缺点：大多数简单指令空闲时间多，速度降低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21510" name="Text Box 6"/>
          <p:cNvSpPr txBox="1"/>
          <p:nvPr/>
        </p:nvSpPr>
        <p:spPr>
          <a:xfrm>
            <a:off x="304800" y="4076700"/>
            <a:ext cx="8839200" cy="1554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、异步控制方式（“应－答”方式）：</a:t>
            </a:r>
            <a:b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</a:b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例如：</a:t>
            </a: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CPU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发出存储器</a:t>
            </a: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Read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信号</a:t>
            </a: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,——“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启动”</a:t>
            </a:r>
            <a:b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</a:b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	</a:t>
            </a: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MEM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读结束后，发出</a:t>
            </a: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MFC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信号</a:t>
            </a: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——“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结束”</a:t>
            </a:r>
            <a:endParaRPr lang="zh-CN" altLang="en-US" dirty="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2531" name="Text Box 2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3.1.3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时序控制方式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532" name="Text Box 3"/>
          <p:cNvSpPr txBox="1"/>
          <p:nvPr/>
        </p:nvSpPr>
        <p:spPr>
          <a:xfrm>
            <a:off x="304800" y="2514600"/>
            <a:ext cx="8839200" cy="1554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、联合控制方式（同步＋异步的混合方式）：</a:t>
            </a:r>
            <a:b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</a:b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 	功能部件内部</a:t>
            </a: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——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同步控制</a:t>
            </a:r>
            <a:b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</a:b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   	功能部件之间</a:t>
            </a: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——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异步控制</a:t>
            </a:r>
            <a:endParaRPr lang="zh-CN" altLang="en-US" dirty="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22533" name="Text Box 4"/>
          <p:cNvSpPr txBox="1"/>
          <p:nvPr/>
        </p:nvSpPr>
        <p:spPr>
          <a:xfrm>
            <a:off x="381000" y="4343400"/>
            <a:ext cx="83820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例如：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CPU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内部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——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同步</a:t>
            </a:r>
            <a:b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	   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CPU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与外设或主存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——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异步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22534" name="Text Box 5"/>
          <p:cNvSpPr txBox="1"/>
          <p:nvPr/>
        </p:nvSpPr>
        <p:spPr>
          <a:xfrm>
            <a:off x="762000" y="1066800"/>
            <a:ext cx="83820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优点：没有时间浪费，速度提高</a:t>
            </a:r>
            <a:b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缺点：控制复杂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pic>
        <p:nvPicPr>
          <p:cNvPr id="22535" name="Picture 6" descr="21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6019800"/>
            <a:ext cx="838200" cy="3254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20518" name="Text Box 6"/>
          <p:cNvSpPr txBox="1"/>
          <p:nvPr/>
        </p:nvSpPr>
        <p:spPr>
          <a:xfrm>
            <a:off x="250825" y="260350"/>
            <a:ext cx="694848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．同步控制方式的多级时序系统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0519" name="Text Box 7"/>
          <p:cNvSpPr txBox="1"/>
          <p:nvPr/>
        </p:nvSpPr>
        <p:spPr>
          <a:xfrm>
            <a:off x="0" y="1125538"/>
            <a:ext cx="9144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）多级时序的概念</a:t>
            </a:r>
            <a:endParaRPr lang="zh-CN" altLang="en-US" sz="28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20520" name="Text Box 8"/>
          <p:cNvSpPr txBox="1"/>
          <p:nvPr/>
        </p:nvSpPr>
        <p:spPr>
          <a:xfrm>
            <a:off x="0" y="1844675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将时序信号划分为几级（其中包括指令周期），称为多级时序。 </a:t>
            </a:r>
            <a:endParaRPr lang="zh-CN" altLang="en-US" sz="24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20521" name="Text Box 9"/>
          <p:cNvSpPr txBox="1"/>
          <p:nvPr/>
        </p:nvSpPr>
        <p:spPr>
          <a:xfrm>
            <a:off x="900113" y="2420938"/>
            <a:ext cx="40671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CCCC"/>
                </a:solidFill>
                <a:latin typeface="宋体" panose="02010600030101010101" pitchFamily="2" charset="-122"/>
              </a:rPr>
              <a:t>① </a:t>
            </a:r>
            <a:r>
              <a:rPr lang="zh-CN" altLang="en-US" b="1" dirty="0">
                <a:solidFill>
                  <a:srgbClr val="FFCCCC"/>
                </a:solidFill>
                <a:latin typeface="宋体" panose="02010600030101010101" pitchFamily="2" charset="-122"/>
              </a:rPr>
              <a:t>机器周期 </a:t>
            </a:r>
            <a:endParaRPr lang="zh-CN" altLang="en-US" b="1" dirty="0">
              <a:solidFill>
                <a:srgbClr val="FFCCCC"/>
              </a:solidFill>
              <a:latin typeface="宋体" panose="02010600030101010101" pitchFamily="2" charset="-122"/>
            </a:endParaRPr>
          </a:p>
        </p:txBody>
      </p:sp>
      <p:sp>
        <p:nvSpPr>
          <p:cNvPr id="320522" name="Text Box 10"/>
          <p:cNvSpPr txBox="1"/>
          <p:nvPr/>
        </p:nvSpPr>
        <p:spPr>
          <a:xfrm>
            <a:off x="900113" y="2924175"/>
            <a:ext cx="40671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en-US" b="1" dirty="0">
                <a:solidFill>
                  <a:srgbClr val="FFCCCC"/>
                </a:solidFill>
                <a:latin typeface="宋体" panose="02010600030101010101" pitchFamily="2" charset="-122"/>
              </a:rPr>
              <a:t>② 节拍（时钟周期）</a:t>
            </a:r>
            <a:endParaRPr lang="zh-CN" altLang="en-US" b="1" dirty="0">
              <a:solidFill>
                <a:srgbClr val="FFCCCC"/>
              </a:solidFill>
              <a:latin typeface="宋体" panose="02010600030101010101" pitchFamily="2" charset="-122"/>
            </a:endParaRPr>
          </a:p>
        </p:txBody>
      </p:sp>
      <p:sp>
        <p:nvSpPr>
          <p:cNvPr id="320523" name="Text Box 11"/>
          <p:cNvSpPr txBox="1"/>
          <p:nvPr/>
        </p:nvSpPr>
        <p:spPr>
          <a:xfrm>
            <a:off x="900113" y="3429000"/>
            <a:ext cx="40671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en-US" b="1" dirty="0">
                <a:solidFill>
                  <a:srgbClr val="FFCCCC"/>
                </a:solidFill>
                <a:latin typeface="宋体" panose="02010600030101010101" pitchFamily="2" charset="-122"/>
              </a:rPr>
              <a:t>③ 时钟脉冲信号</a:t>
            </a:r>
            <a:endParaRPr lang="zh-CN" altLang="en-US" b="1" dirty="0">
              <a:solidFill>
                <a:srgbClr val="FFCCCC"/>
              </a:solidFill>
              <a:latin typeface="宋体" panose="02010600030101010101" pitchFamily="2" charset="-122"/>
            </a:endParaRPr>
          </a:p>
        </p:txBody>
      </p:sp>
      <p:sp>
        <p:nvSpPr>
          <p:cNvPr id="23561" name="Text Box 12"/>
          <p:cNvSpPr txBox="1"/>
          <p:nvPr/>
        </p:nvSpPr>
        <p:spPr>
          <a:xfrm>
            <a:off x="304800" y="4292600"/>
            <a:ext cx="88392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a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、</a:t>
            </a:r>
            <a:r>
              <a:rPr lang="zh-CN" altLang="en-US" i="1" dirty="0">
                <a:solidFill>
                  <a:schemeClr val="bg1"/>
                </a:solidFill>
                <a:ea typeface="黑体" panose="02010609060101010101" pitchFamily="2" charset="-122"/>
              </a:rPr>
              <a:t>指令周期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：</a:t>
            </a:r>
            <a:b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</a:b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取出一条指令到该指令执行完所需要的时间。</a:t>
            </a:r>
            <a:endParaRPr lang="zh-CN" altLang="en-US" dirty="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23562" name="Text Box 13"/>
          <p:cNvSpPr txBox="1"/>
          <p:nvPr/>
        </p:nvSpPr>
        <p:spPr>
          <a:xfrm>
            <a:off x="457200" y="5359400"/>
            <a:ext cx="7772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i="1" dirty="0">
                <a:solidFill>
                  <a:srgbClr val="FFFF99"/>
                </a:solidFill>
                <a:ea typeface="黑体" panose="02010609060101010101" pitchFamily="2" charset="-122"/>
              </a:rPr>
              <a:t>不同指令的指令周期不相同</a:t>
            </a:r>
            <a:endParaRPr lang="zh-CN" altLang="en-US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3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0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0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0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0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32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0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0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0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0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32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8" grpId="0"/>
      <p:bldP spid="320519" grpId="0"/>
      <p:bldP spid="320520" grpId="0"/>
      <p:bldP spid="320521" grpId="0"/>
      <p:bldP spid="320522" grpId="0"/>
      <p:bldP spid="3205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4579" name="Text Box 4"/>
          <p:cNvSpPr txBox="1"/>
          <p:nvPr/>
        </p:nvSpPr>
        <p:spPr>
          <a:xfrm>
            <a:off x="304800" y="908050"/>
            <a:ext cx="8839200" cy="2041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b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、</a:t>
            </a:r>
            <a:r>
              <a:rPr lang="zh-CN" altLang="en-US" i="1" dirty="0">
                <a:solidFill>
                  <a:schemeClr val="bg1"/>
                </a:solidFill>
                <a:ea typeface="黑体" panose="02010609060101010101" pitchFamily="2" charset="-122"/>
              </a:rPr>
              <a:t>机器周期</a:t>
            </a:r>
            <a:r>
              <a:rPr lang="en-US" altLang="zh-CN" i="1" dirty="0">
                <a:solidFill>
                  <a:schemeClr val="bg1"/>
                </a:solidFill>
                <a:ea typeface="黑体" panose="02010609060101010101" pitchFamily="2" charset="-122"/>
              </a:rPr>
              <a:t>M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（</a:t>
            </a:r>
            <a:r>
              <a:rPr lang="en-US" altLang="zh-CN" i="1" dirty="0">
                <a:solidFill>
                  <a:schemeClr val="bg1"/>
                </a:solidFill>
                <a:ea typeface="黑体" panose="02010609060101010101" pitchFamily="2" charset="-122"/>
              </a:rPr>
              <a:t>CPU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周期）：</a:t>
            </a:r>
            <a:b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</a:b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把指令周期分成取指周期、执行周期等若干机器周期。</a:t>
            </a:r>
            <a:b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</a:br>
            <a:endParaRPr lang="zh-CN" altLang="en-US" dirty="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24580" name="Text Box 5"/>
          <p:cNvSpPr txBox="1"/>
          <p:nvPr/>
        </p:nvSpPr>
        <p:spPr>
          <a:xfrm>
            <a:off x="304800" y="2636838"/>
            <a:ext cx="8839200" cy="3994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CCFF99"/>
                </a:solidFill>
                <a:ea typeface="黑体" panose="02010609060101010101" pitchFamily="2" charset="-122"/>
              </a:rPr>
              <a:t>1)</a:t>
            </a:r>
            <a:r>
              <a:rPr lang="zh-CN" altLang="en-US" dirty="0">
                <a:solidFill>
                  <a:srgbClr val="CCFF99"/>
                </a:solidFill>
                <a:ea typeface="黑体" panose="02010609060101010101" pitchFamily="2" charset="-122"/>
              </a:rPr>
              <a:t>不同指令所包含的机器周期数可能不同</a:t>
            </a:r>
            <a:endParaRPr lang="zh-CN" altLang="en-US" dirty="0">
              <a:solidFill>
                <a:srgbClr val="CC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CCFF99"/>
                </a:solidFill>
                <a:ea typeface="黑体" panose="02010609060101010101" pitchFamily="2" charset="-122"/>
              </a:rPr>
              <a:t>2)</a:t>
            </a:r>
            <a:r>
              <a:rPr lang="zh-CN" altLang="en-US" dirty="0">
                <a:solidFill>
                  <a:srgbClr val="CCFF99"/>
                </a:solidFill>
                <a:ea typeface="黑体" panose="02010609060101010101" pitchFamily="2" charset="-122"/>
              </a:rPr>
              <a:t>为了控制简单，规定每个</a:t>
            </a:r>
            <a:r>
              <a:rPr lang="en-US" altLang="zh-CN" dirty="0">
                <a:solidFill>
                  <a:srgbClr val="CCFF99"/>
                </a:solidFill>
                <a:ea typeface="黑体" panose="02010609060101010101" pitchFamily="2" charset="-122"/>
              </a:rPr>
              <a:t>M</a:t>
            </a:r>
            <a:r>
              <a:rPr lang="zh-CN" altLang="en-US" dirty="0">
                <a:solidFill>
                  <a:srgbClr val="CCFF99"/>
                </a:solidFill>
                <a:ea typeface="黑体" panose="02010609060101010101" pitchFamily="2" charset="-122"/>
              </a:rPr>
              <a:t>一样长</a:t>
            </a:r>
            <a:endParaRPr lang="zh-CN" altLang="en-US" dirty="0">
              <a:solidFill>
                <a:srgbClr val="CC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CCFF99"/>
                </a:solidFill>
                <a:ea typeface="黑体" panose="02010609060101010101" pitchFamily="2" charset="-122"/>
              </a:rPr>
              <a:t>∵</a:t>
            </a:r>
            <a:r>
              <a:rPr lang="en-US" altLang="zh-CN" dirty="0">
                <a:solidFill>
                  <a:srgbClr val="CCFF99"/>
                </a:solidFill>
                <a:ea typeface="黑体" panose="02010609060101010101" pitchFamily="2" charset="-122"/>
              </a:rPr>
              <a:t>CPU</a:t>
            </a:r>
            <a:r>
              <a:rPr lang="zh-CN" altLang="en-US" dirty="0">
                <a:solidFill>
                  <a:srgbClr val="CCFF99"/>
                </a:solidFill>
                <a:ea typeface="黑体" panose="02010609060101010101" pitchFamily="2" charset="-122"/>
              </a:rPr>
              <a:t>访问主存的时间最长</a:t>
            </a:r>
            <a:endParaRPr lang="zh-CN" altLang="en-US" dirty="0">
              <a:solidFill>
                <a:srgbClr val="CC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CCFF99"/>
                </a:solidFill>
                <a:ea typeface="黑体" panose="02010609060101010101" pitchFamily="2" charset="-122"/>
              </a:rPr>
              <a:t>∴以主存的工作周期（存取周期）规定机器周期的大小</a:t>
            </a:r>
            <a:endParaRPr lang="zh-CN" altLang="en-US" dirty="0">
              <a:solidFill>
                <a:srgbClr val="CC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endParaRPr lang="en-US" altLang="zh-CN" dirty="0">
              <a:solidFill>
                <a:srgbClr val="CCFF99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5603" name="Text Box 3"/>
          <p:cNvSpPr txBox="1"/>
          <p:nvPr/>
        </p:nvSpPr>
        <p:spPr>
          <a:xfrm>
            <a:off x="304800" y="990600"/>
            <a:ext cx="8534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endParaRPr lang="zh-CN" altLang="zh-CN" dirty="0">
              <a:solidFill>
                <a:srgbClr val="CCFF99"/>
              </a:solidFill>
              <a:ea typeface="黑体" panose="02010609060101010101" pitchFamily="2" charset="-122"/>
            </a:endParaRPr>
          </a:p>
        </p:txBody>
      </p:sp>
      <p:sp>
        <p:nvSpPr>
          <p:cNvPr id="25604" name="Text Box 4"/>
          <p:cNvSpPr txBox="1"/>
          <p:nvPr/>
        </p:nvSpPr>
        <p:spPr>
          <a:xfrm>
            <a:off x="0" y="990600"/>
            <a:ext cx="8839200" cy="2041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c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、节拍 </a:t>
            </a: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T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： （时钟周期）</a:t>
            </a:r>
            <a:b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</a:b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把机器周期分成若干个时间相等的节拍，每个节拍完成一个基本操作。</a:t>
            </a:r>
            <a:b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</a:b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如：</a:t>
            </a: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ALU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一次运算、寄存器间一次传送等。</a:t>
            </a:r>
            <a:endParaRPr lang="zh-CN" altLang="en-US" dirty="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25605" name="Line 5"/>
          <p:cNvSpPr/>
          <p:nvPr/>
        </p:nvSpPr>
        <p:spPr>
          <a:xfrm>
            <a:off x="228600" y="3733800"/>
            <a:ext cx="609600" cy="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06" name="Line 6"/>
          <p:cNvSpPr/>
          <p:nvPr/>
        </p:nvSpPr>
        <p:spPr>
          <a:xfrm>
            <a:off x="838200" y="3124200"/>
            <a:ext cx="609600" cy="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07" name="Line 7"/>
          <p:cNvSpPr/>
          <p:nvPr/>
        </p:nvSpPr>
        <p:spPr>
          <a:xfrm>
            <a:off x="1295400" y="3733800"/>
            <a:ext cx="609600" cy="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5608" name="Group 8"/>
          <p:cNvGrpSpPr/>
          <p:nvPr/>
        </p:nvGrpSpPr>
        <p:grpSpPr>
          <a:xfrm>
            <a:off x="838200" y="3124200"/>
            <a:ext cx="914400" cy="609600"/>
            <a:chOff x="528" y="1968"/>
            <a:chExt cx="576" cy="384"/>
          </a:xfrm>
        </p:grpSpPr>
        <p:sp>
          <p:nvSpPr>
            <p:cNvPr id="25655" name="Line 9"/>
            <p:cNvSpPr/>
            <p:nvPr/>
          </p:nvSpPr>
          <p:spPr>
            <a:xfrm flipV="1">
              <a:off x="528" y="1968"/>
              <a:ext cx="0" cy="384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5656" name="Group 10"/>
            <p:cNvGrpSpPr/>
            <p:nvPr/>
          </p:nvGrpSpPr>
          <p:grpSpPr>
            <a:xfrm>
              <a:off x="528" y="1968"/>
              <a:ext cx="576" cy="384"/>
              <a:chOff x="528" y="1968"/>
              <a:chExt cx="576" cy="384"/>
            </a:xfrm>
          </p:grpSpPr>
          <p:sp>
            <p:nvSpPr>
              <p:cNvPr id="25657" name="Line 11"/>
              <p:cNvSpPr/>
              <p:nvPr/>
            </p:nvSpPr>
            <p:spPr>
              <a:xfrm>
                <a:off x="528" y="1968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58" name="Line 12"/>
              <p:cNvSpPr/>
              <p:nvPr/>
            </p:nvSpPr>
            <p:spPr>
              <a:xfrm>
                <a:off x="816" y="1968"/>
                <a:ext cx="0" cy="384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59" name="Line 13"/>
              <p:cNvSpPr/>
              <p:nvPr/>
            </p:nvSpPr>
            <p:spPr>
              <a:xfrm>
                <a:off x="816" y="2352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5609" name="Group 14"/>
          <p:cNvGrpSpPr/>
          <p:nvPr/>
        </p:nvGrpSpPr>
        <p:grpSpPr>
          <a:xfrm>
            <a:off x="1752600" y="3124200"/>
            <a:ext cx="914400" cy="609600"/>
            <a:chOff x="528" y="1968"/>
            <a:chExt cx="576" cy="384"/>
          </a:xfrm>
        </p:grpSpPr>
        <p:sp>
          <p:nvSpPr>
            <p:cNvPr id="25650" name="Line 15"/>
            <p:cNvSpPr/>
            <p:nvPr/>
          </p:nvSpPr>
          <p:spPr>
            <a:xfrm flipV="1">
              <a:off x="528" y="1968"/>
              <a:ext cx="0" cy="384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5651" name="Group 16"/>
            <p:cNvGrpSpPr/>
            <p:nvPr/>
          </p:nvGrpSpPr>
          <p:grpSpPr>
            <a:xfrm>
              <a:off x="528" y="1968"/>
              <a:ext cx="576" cy="384"/>
              <a:chOff x="528" y="1968"/>
              <a:chExt cx="576" cy="384"/>
            </a:xfrm>
          </p:grpSpPr>
          <p:sp>
            <p:nvSpPr>
              <p:cNvPr id="25652" name="Line 17"/>
              <p:cNvSpPr/>
              <p:nvPr/>
            </p:nvSpPr>
            <p:spPr>
              <a:xfrm>
                <a:off x="528" y="1968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53" name="Line 18"/>
              <p:cNvSpPr/>
              <p:nvPr/>
            </p:nvSpPr>
            <p:spPr>
              <a:xfrm>
                <a:off x="816" y="1968"/>
                <a:ext cx="0" cy="384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54" name="Line 19"/>
              <p:cNvSpPr/>
              <p:nvPr/>
            </p:nvSpPr>
            <p:spPr>
              <a:xfrm>
                <a:off x="816" y="2352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5610" name="Group 20"/>
          <p:cNvGrpSpPr/>
          <p:nvPr/>
        </p:nvGrpSpPr>
        <p:grpSpPr>
          <a:xfrm>
            <a:off x="5410200" y="3124200"/>
            <a:ext cx="914400" cy="609600"/>
            <a:chOff x="528" y="1968"/>
            <a:chExt cx="576" cy="384"/>
          </a:xfrm>
        </p:grpSpPr>
        <p:sp>
          <p:nvSpPr>
            <p:cNvPr id="25645" name="Line 21"/>
            <p:cNvSpPr/>
            <p:nvPr/>
          </p:nvSpPr>
          <p:spPr>
            <a:xfrm flipV="1">
              <a:off x="528" y="1968"/>
              <a:ext cx="0" cy="384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5646" name="Group 22"/>
            <p:cNvGrpSpPr/>
            <p:nvPr/>
          </p:nvGrpSpPr>
          <p:grpSpPr>
            <a:xfrm>
              <a:off x="528" y="1968"/>
              <a:ext cx="576" cy="384"/>
              <a:chOff x="528" y="1968"/>
              <a:chExt cx="576" cy="384"/>
            </a:xfrm>
          </p:grpSpPr>
          <p:sp>
            <p:nvSpPr>
              <p:cNvPr id="25647" name="Line 23"/>
              <p:cNvSpPr/>
              <p:nvPr/>
            </p:nvSpPr>
            <p:spPr>
              <a:xfrm>
                <a:off x="528" y="1968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48" name="Line 24"/>
              <p:cNvSpPr/>
              <p:nvPr/>
            </p:nvSpPr>
            <p:spPr>
              <a:xfrm>
                <a:off x="816" y="1968"/>
                <a:ext cx="0" cy="384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49" name="Line 25"/>
              <p:cNvSpPr/>
              <p:nvPr/>
            </p:nvSpPr>
            <p:spPr>
              <a:xfrm>
                <a:off x="816" y="2352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5611" name="Group 26"/>
          <p:cNvGrpSpPr/>
          <p:nvPr/>
        </p:nvGrpSpPr>
        <p:grpSpPr>
          <a:xfrm>
            <a:off x="4495800" y="3124200"/>
            <a:ext cx="914400" cy="609600"/>
            <a:chOff x="528" y="1968"/>
            <a:chExt cx="576" cy="384"/>
          </a:xfrm>
        </p:grpSpPr>
        <p:sp>
          <p:nvSpPr>
            <p:cNvPr id="25640" name="Line 27"/>
            <p:cNvSpPr/>
            <p:nvPr/>
          </p:nvSpPr>
          <p:spPr>
            <a:xfrm flipV="1">
              <a:off x="528" y="1968"/>
              <a:ext cx="0" cy="384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5641" name="Group 28"/>
            <p:cNvGrpSpPr/>
            <p:nvPr/>
          </p:nvGrpSpPr>
          <p:grpSpPr>
            <a:xfrm>
              <a:off x="528" y="1968"/>
              <a:ext cx="576" cy="384"/>
              <a:chOff x="528" y="1968"/>
              <a:chExt cx="576" cy="384"/>
            </a:xfrm>
          </p:grpSpPr>
          <p:sp>
            <p:nvSpPr>
              <p:cNvPr id="25642" name="Line 29"/>
              <p:cNvSpPr/>
              <p:nvPr/>
            </p:nvSpPr>
            <p:spPr>
              <a:xfrm>
                <a:off x="528" y="1968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43" name="Line 30"/>
              <p:cNvSpPr/>
              <p:nvPr/>
            </p:nvSpPr>
            <p:spPr>
              <a:xfrm>
                <a:off x="816" y="1968"/>
                <a:ext cx="0" cy="384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44" name="Line 31"/>
              <p:cNvSpPr/>
              <p:nvPr/>
            </p:nvSpPr>
            <p:spPr>
              <a:xfrm>
                <a:off x="816" y="2352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5612" name="Group 32"/>
          <p:cNvGrpSpPr/>
          <p:nvPr/>
        </p:nvGrpSpPr>
        <p:grpSpPr>
          <a:xfrm>
            <a:off x="6324600" y="3124200"/>
            <a:ext cx="914400" cy="609600"/>
            <a:chOff x="528" y="1968"/>
            <a:chExt cx="576" cy="384"/>
          </a:xfrm>
        </p:grpSpPr>
        <p:sp>
          <p:nvSpPr>
            <p:cNvPr id="25635" name="Line 33"/>
            <p:cNvSpPr/>
            <p:nvPr/>
          </p:nvSpPr>
          <p:spPr>
            <a:xfrm flipV="1">
              <a:off x="528" y="1968"/>
              <a:ext cx="0" cy="384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5636" name="Group 34"/>
            <p:cNvGrpSpPr/>
            <p:nvPr/>
          </p:nvGrpSpPr>
          <p:grpSpPr>
            <a:xfrm>
              <a:off x="528" y="1968"/>
              <a:ext cx="576" cy="384"/>
              <a:chOff x="528" y="1968"/>
              <a:chExt cx="576" cy="384"/>
            </a:xfrm>
          </p:grpSpPr>
          <p:sp>
            <p:nvSpPr>
              <p:cNvPr id="25637" name="Line 35"/>
              <p:cNvSpPr/>
              <p:nvPr/>
            </p:nvSpPr>
            <p:spPr>
              <a:xfrm>
                <a:off x="528" y="1968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38" name="Line 36"/>
              <p:cNvSpPr/>
              <p:nvPr/>
            </p:nvSpPr>
            <p:spPr>
              <a:xfrm>
                <a:off x="816" y="1968"/>
                <a:ext cx="0" cy="384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39" name="Line 37"/>
              <p:cNvSpPr/>
              <p:nvPr/>
            </p:nvSpPr>
            <p:spPr>
              <a:xfrm>
                <a:off x="816" y="2352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5613" name="Group 38"/>
          <p:cNvGrpSpPr/>
          <p:nvPr/>
        </p:nvGrpSpPr>
        <p:grpSpPr>
          <a:xfrm>
            <a:off x="3581400" y="3124200"/>
            <a:ext cx="914400" cy="609600"/>
            <a:chOff x="528" y="1968"/>
            <a:chExt cx="576" cy="384"/>
          </a:xfrm>
        </p:grpSpPr>
        <p:sp>
          <p:nvSpPr>
            <p:cNvPr id="25630" name="Line 39"/>
            <p:cNvSpPr/>
            <p:nvPr/>
          </p:nvSpPr>
          <p:spPr>
            <a:xfrm flipV="1">
              <a:off x="528" y="1968"/>
              <a:ext cx="0" cy="384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5631" name="Group 40"/>
            <p:cNvGrpSpPr/>
            <p:nvPr/>
          </p:nvGrpSpPr>
          <p:grpSpPr>
            <a:xfrm>
              <a:off x="528" y="1968"/>
              <a:ext cx="576" cy="384"/>
              <a:chOff x="528" y="1968"/>
              <a:chExt cx="576" cy="384"/>
            </a:xfrm>
          </p:grpSpPr>
          <p:sp>
            <p:nvSpPr>
              <p:cNvPr id="25632" name="Line 41"/>
              <p:cNvSpPr/>
              <p:nvPr/>
            </p:nvSpPr>
            <p:spPr>
              <a:xfrm>
                <a:off x="528" y="1968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33" name="Line 42"/>
              <p:cNvSpPr/>
              <p:nvPr/>
            </p:nvSpPr>
            <p:spPr>
              <a:xfrm>
                <a:off x="816" y="1968"/>
                <a:ext cx="0" cy="384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34" name="Line 43"/>
              <p:cNvSpPr/>
              <p:nvPr/>
            </p:nvSpPr>
            <p:spPr>
              <a:xfrm>
                <a:off x="816" y="2352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5614" name="Group 44"/>
          <p:cNvGrpSpPr/>
          <p:nvPr/>
        </p:nvGrpSpPr>
        <p:grpSpPr>
          <a:xfrm>
            <a:off x="2667000" y="3124200"/>
            <a:ext cx="914400" cy="609600"/>
            <a:chOff x="528" y="1968"/>
            <a:chExt cx="576" cy="384"/>
          </a:xfrm>
        </p:grpSpPr>
        <p:sp>
          <p:nvSpPr>
            <p:cNvPr id="25625" name="Line 45"/>
            <p:cNvSpPr/>
            <p:nvPr/>
          </p:nvSpPr>
          <p:spPr>
            <a:xfrm flipV="1">
              <a:off x="528" y="1968"/>
              <a:ext cx="0" cy="384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5626" name="Group 46"/>
            <p:cNvGrpSpPr/>
            <p:nvPr/>
          </p:nvGrpSpPr>
          <p:grpSpPr>
            <a:xfrm>
              <a:off x="528" y="1968"/>
              <a:ext cx="576" cy="384"/>
              <a:chOff x="528" y="1968"/>
              <a:chExt cx="576" cy="384"/>
            </a:xfrm>
          </p:grpSpPr>
          <p:sp>
            <p:nvSpPr>
              <p:cNvPr id="25627" name="Line 47"/>
              <p:cNvSpPr/>
              <p:nvPr/>
            </p:nvSpPr>
            <p:spPr>
              <a:xfrm>
                <a:off x="528" y="1968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28" name="Line 48"/>
              <p:cNvSpPr/>
              <p:nvPr/>
            </p:nvSpPr>
            <p:spPr>
              <a:xfrm>
                <a:off x="816" y="1968"/>
                <a:ext cx="0" cy="384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29" name="Line 49"/>
              <p:cNvSpPr/>
              <p:nvPr/>
            </p:nvSpPr>
            <p:spPr>
              <a:xfrm>
                <a:off x="816" y="2352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25615" name="AutoShape 51"/>
          <p:cNvSpPr/>
          <p:nvPr/>
        </p:nvSpPr>
        <p:spPr>
          <a:xfrm>
            <a:off x="1219200" y="4343400"/>
            <a:ext cx="990600" cy="381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25616" name="Line 53"/>
          <p:cNvSpPr/>
          <p:nvPr/>
        </p:nvSpPr>
        <p:spPr>
          <a:xfrm>
            <a:off x="838200" y="3810000"/>
            <a:ext cx="0" cy="609600"/>
          </a:xfrm>
          <a:prstGeom prst="line">
            <a:avLst/>
          </a:prstGeom>
          <a:ln w="9525" cap="flat" cmpd="sng">
            <a:solidFill>
              <a:srgbClr val="FF99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17" name="Line 54"/>
          <p:cNvSpPr/>
          <p:nvPr/>
        </p:nvSpPr>
        <p:spPr>
          <a:xfrm>
            <a:off x="1752600" y="3810000"/>
            <a:ext cx="0" cy="609600"/>
          </a:xfrm>
          <a:prstGeom prst="line">
            <a:avLst/>
          </a:prstGeom>
          <a:ln w="9525" cap="flat" cmpd="sng">
            <a:solidFill>
              <a:srgbClr val="FF99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18" name="Line 55"/>
          <p:cNvSpPr/>
          <p:nvPr/>
        </p:nvSpPr>
        <p:spPr>
          <a:xfrm>
            <a:off x="838200" y="4038600"/>
            <a:ext cx="914400" cy="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5619" name="Line 56"/>
          <p:cNvSpPr/>
          <p:nvPr/>
        </p:nvSpPr>
        <p:spPr>
          <a:xfrm>
            <a:off x="838200" y="4114800"/>
            <a:ext cx="0" cy="1828800"/>
          </a:xfrm>
          <a:prstGeom prst="line">
            <a:avLst/>
          </a:prstGeom>
          <a:ln w="9525" cap="flat" cmpd="sng">
            <a:solidFill>
              <a:srgbClr val="FF99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20" name="Line 57"/>
          <p:cNvSpPr/>
          <p:nvPr/>
        </p:nvSpPr>
        <p:spPr>
          <a:xfrm>
            <a:off x="3581400" y="3733800"/>
            <a:ext cx="0" cy="1219200"/>
          </a:xfrm>
          <a:prstGeom prst="line">
            <a:avLst/>
          </a:prstGeom>
          <a:ln w="9525" cap="flat" cmpd="sng">
            <a:solidFill>
              <a:srgbClr val="FF99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21" name="Line 58"/>
          <p:cNvSpPr/>
          <p:nvPr/>
        </p:nvSpPr>
        <p:spPr>
          <a:xfrm>
            <a:off x="838200" y="4724400"/>
            <a:ext cx="2743200" cy="0"/>
          </a:xfrm>
          <a:prstGeom prst="line">
            <a:avLst/>
          </a:prstGeom>
          <a:ln w="9525" cap="flat" cmpd="sng">
            <a:solidFill>
              <a:srgbClr val="FF99CC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5622" name="Line 59"/>
          <p:cNvSpPr/>
          <p:nvPr/>
        </p:nvSpPr>
        <p:spPr>
          <a:xfrm>
            <a:off x="6324600" y="3733800"/>
            <a:ext cx="0" cy="1981200"/>
          </a:xfrm>
          <a:prstGeom prst="line">
            <a:avLst/>
          </a:prstGeom>
          <a:ln w="9525" cap="flat" cmpd="sng">
            <a:solidFill>
              <a:srgbClr val="FF99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23" name="Line 60"/>
          <p:cNvSpPr/>
          <p:nvPr/>
        </p:nvSpPr>
        <p:spPr>
          <a:xfrm>
            <a:off x="6324600" y="5181600"/>
            <a:ext cx="0" cy="838200"/>
          </a:xfrm>
          <a:prstGeom prst="line">
            <a:avLst/>
          </a:prstGeom>
          <a:ln w="9525" cap="flat" cmpd="sng">
            <a:solidFill>
              <a:srgbClr val="FF99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24" name="Line 61"/>
          <p:cNvSpPr/>
          <p:nvPr/>
        </p:nvSpPr>
        <p:spPr>
          <a:xfrm>
            <a:off x="838200" y="5638800"/>
            <a:ext cx="5486400" cy="0"/>
          </a:xfrm>
          <a:prstGeom prst="line">
            <a:avLst/>
          </a:prstGeom>
          <a:ln w="9525" cap="flat" cmpd="sng">
            <a:solidFill>
              <a:srgbClr val="FF99CC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6627" name="Text Box 2"/>
          <p:cNvSpPr txBox="1"/>
          <p:nvPr/>
        </p:nvSpPr>
        <p:spPr>
          <a:xfrm>
            <a:off x="0" y="914400"/>
            <a:ext cx="8839200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d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、时钟脉冲</a:t>
            </a: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CLK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：</a:t>
            </a:r>
            <a:endParaRPr lang="zh-CN" altLang="en-US" dirty="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26628" name="Text Box 3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时序控制方式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6629" name="Group 4"/>
          <p:cNvGrpSpPr/>
          <p:nvPr/>
        </p:nvGrpSpPr>
        <p:grpSpPr>
          <a:xfrm>
            <a:off x="1589088" y="3995738"/>
            <a:ext cx="5486400" cy="381000"/>
            <a:chOff x="864" y="3744"/>
            <a:chExt cx="3456" cy="240"/>
          </a:xfrm>
        </p:grpSpPr>
        <p:grpSp>
          <p:nvGrpSpPr>
            <p:cNvPr id="26709" name="Group 5"/>
            <p:cNvGrpSpPr/>
            <p:nvPr/>
          </p:nvGrpSpPr>
          <p:grpSpPr>
            <a:xfrm>
              <a:off x="864" y="3744"/>
              <a:ext cx="384" cy="240"/>
              <a:chOff x="960" y="1632"/>
              <a:chExt cx="384" cy="384"/>
            </a:xfrm>
          </p:grpSpPr>
          <p:sp>
            <p:nvSpPr>
              <p:cNvPr id="26750" name="Line 6"/>
              <p:cNvSpPr/>
              <p:nvPr/>
            </p:nvSpPr>
            <p:spPr>
              <a:xfrm flipV="1">
                <a:off x="960" y="1632"/>
                <a:ext cx="0" cy="384"/>
              </a:xfrm>
              <a:prstGeom prst="line">
                <a:avLst/>
              </a:prstGeom>
              <a:ln w="38100" cap="flat" cmpd="sng">
                <a:solidFill>
                  <a:srgbClr val="CC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751" name="Line 7"/>
              <p:cNvSpPr/>
              <p:nvPr/>
            </p:nvSpPr>
            <p:spPr>
              <a:xfrm>
                <a:off x="960" y="1632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CC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752" name="Line 8"/>
              <p:cNvSpPr/>
              <p:nvPr/>
            </p:nvSpPr>
            <p:spPr>
              <a:xfrm>
                <a:off x="1152" y="1632"/>
                <a:ext cx="0" cy="384"/>
              </a:xfrm>
              <a:prstGeom prst="line">
                <a:avLst/>
              </a:prstGeom>
              <a:ln w="38100" cap="flat" cmpd="sng">
                <a:solidFill>
                  <a:srgbClr val="CC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753" name="Line 9"/>
              <p:cNvSpPr/>
              <p:nvPr/>
            </p:nvSpPr>
            <p:spPr>
              <a:xfrm>
                <a:off x="1152" y="2016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CCFF99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6710" name="Group 10"/>
            <p:cNvGrpSpPr/>
            <p:nvPr/>
          </p:nvGrpSpPr>
          <p:grpSpPr>
            <a:xfrm>
              <a:off x="1248" y="3744"/>
              <a:ext cx="384" cy="240"/>
              <a:chOff x="960" y="1632"/>
              <a:chExt cx="384" cy="384"/>
            </a:xfrm>
          </p:grpSpPr>
          <p:sp>
            <p:nvSpPr>
              <p:cNvPr id="26746" name="Line 11"/>
              <p:cNvSpPr/>
              <p:nvPr/>
            </p:nvSpPr>
            <p:spPr>
              <a:xfrm flipV="1">
                <a:off x="960" y="1632"/>
                <a:ext cx="0" cy="384"/>
              </a:xfrm>
              <a:prstGeom prst="line">
                <a:avLst/>
              </a:prstGeom>
              <a:ln w="38100" cap="flat" cmpd="sng">
                <a:solidFill>
                  <a:srgbClr val="CC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747" name="Line 12"/>
              <p:cNvSpPr/>
              <p:nvPr/>
            </p:nvSpPr>
            <p:spPr>
              <a:xfrm>
                <a:off x="960" y="1632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CC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748" name="Line 13"/>
              <p:cNvSpPr/>
              <p:nvPr/>
            </p:nvSpPr>
            <p:spPr>
              <a:xfrm>
                <a:off x="1152" y="1632"/>
                <a:ext cx="0" cy="384"/>
              </a:xfrm>
              <a:prstGeom prst="line">
                <a:avLst/>
              </a:prstGeom>
              <a:ln w="38100" cap="flat" cmpd="sng">
                <a:solidFill>
                  <a:srgbClr val="CC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749" name="Line 14"/>
              <p:cNvSpPr/>
              <p:nvPr/>
            </p:nvSpPr>
            <p:spPr>
              <a:xfrm>
                <a:off x="1152" y="2016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CCFF99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6711" name="Group 15"/>
            <p:cNvGrpSpPr/>
            <p:nvPr/>
          </p:nvGrpSpPr>
          <p:grpSpPr>
            <a:xfrm>
              <a:off x="1632" y="3744"/>
              <a:ext cx="384" cy="240"/>
              <a:chOff x="960" y="1632"/>
              <a:chExt cx="384" cy="384"/>
            </a:xfrm>
          </p:grpSpPr>
          <p:sp>
            <p:nvSpPr>
              <p:cNvPr id="26742" name="Line 16"/>
              <p:cNvSpPr/>
              <p:nvPr/>
            </p:nvSpPr>
            <p:spPr>
              <a:xfrm flipV="1">
                <a:off x="960" y="1632"/>
                <a:ext cx="0" cy="384"/>
              </a:xfrm>
              <a:prstGeom prst="line">
                <a:avLst/>
              </a:prstGeom>
              <a:ln w="38100" cap="flat" cmpd="sng">
                <a:solidFill>
                  <a:srgbClr val="CC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743" name="Line 17"/>
              <p:cNvSpPr/>
              <p:nvPr/>
            </p:nvSpPr>
            <p:spPr>
              <a:xfrm>
                <a:off x="960" y="1632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CC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744" name="Line 18"/>
              <p:cNvSpPr/>
              <p:nvPr/>
            </p:nvSpPr>
            <p:spPr>
              <a:xfrm>
                <a:off x="1152" y="1632"/>
                <a:ext cx="0" cy="384"/>
              </a:xfrm>
              <a:prstGeom prst="line">
                <a:avLst/>
              </a:prstGeom>
              <a:ln w="38100" cap="flat" cmpd="sng">
                <a:solidFill>
                  <a:srgbClr val="CC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745" name="Line 19"/>
              <p:cNvSpPr/>
              <p:nvPr/>
            </p:nvSpPr>
            <p:spPr>
              <a:xfrm>
                <a:off x="1152" y="2016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CCFF99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6712" name="Group 20"/>
            <p:cNvGrpSpPr/>
            <p:nvPr/>
          </p:nvGrpSpPr>
          <p:grpSpPr>
            <a:xfrm>
              <a:off x="2016" y="3744"/>
              <a:ext cx="384" cy="240"/>
              <a:chOff x="960" y="1632"/>
              <a:chExt cx="384" cy="384"/>
            </a:xfrm>
          </p:grpSpPr>
          <p:sp>
            <p:nvSpPr>
              <p:cNvPr id="26738" name="Line 21"/>
              <p:cNvSpPr/>
              <p:nvPr/>
            </p:nvSpPr>
            <p:spPr>
              <a:xfrm flipV="1">
                <a:off x="960" y="1632"/>
                <a:ext cx="0" cy="384"/>
              </a:xfrm>
              <a:prstGeom prst="line">
                <a:avLst/>
              </a:prstGeom>
              <a:ln w="38100" cap="flat" cmpd="sng">
                <a:solidFill>
                  <a:srgbClr val="CC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739" name="Line 22"/>
              <p:cNvSpPr/>
              <p:nvPr/>
            </p:nvSpPr>
            <p:spPr>
              <a:xfrm>
                <a:off x="960" y="1632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CC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740" name="Line 23"/>
              <p:cNvSpPr/>
              <p:nvPr/>
            </p:nvSpPr>
            <p:spPr>
              <a:xfrm>
                <a:off x="1152" y="1632"/>
                <a:ext cx="0" cy="384"/>
              </a:xfrm>
              <a:prstGeom prst="line">
                <a:avLst/>
              </a:prstGeom>
              <a:ln w="38100" cap="flat" cmpd="sng">
                <a:solidFill>
                  <a:srgbClr val="CC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741" name="Line 24"/>
              <p:cNvSpPr/>
              <p:nvPr/>
            </p:nvSpPr>
            <p:spPr>
              <a:xfrm>
                <a:off x="1152" y="2016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CCFF99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6713" name="Group 25"/>
            <p:cNvGrpSpPr/>
            <p:nvPr/>
          </p:nvGrpSpPr>
          <p:grpSpPr>
            <a:xfrm>
              <a:off x="2400" y="3744"/>
              <a:ext cx="384" cy="240"/>
              <a:chOff x="960" y="1632"/>
              <a:chExt cx="384" cy="384"/>
            </a:xfrm>
          </p:grpSpPr>
          <p:sp>
            <p:nvSpPr>
              <p:cNvPr id="26734" name="Line 26"/>
              <p:cNvSpPr/>
              <p:nvPr/>
            </p:nvSpPr>
            <p:spPr>
              <a:xfrm flipV="1">
                <a:off x="960" y="1632"/>
                <a:ext cx="0" cy="384"/>
              </a:xfrm>
              <a:prstGeom prst="line">
                <a:avLst/>
              </a:prstGeom>
              <a:ln w="38100" cap="flat" cmpd="sng">
                <a:solidFill>
                  <a:srgbClr val="CC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735" name="Line 27"/>
              <p:cNvSpPr/>
              <p:nvPr/>
            </p:nvSpPr>
            <p:spPr>
              <a:xfrm>
                <a:off x="960" y="1632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CC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736" name="Line 28"/>
              <p:cNvSpPr/>
              <p:nvPr/>
            </p:nvSpPr>
            <p:spPr>
              <a:xfrm>
                <a:off x="1152" y="1632"/>
                <a:ext cx="0" cy="384"/>
              </a:xfrm>
              <a:prstGeom prst="line">
                <a:avLst/>
              </a:prstGeom>
              <a:ln w="38100" cap="flat" cmpd="sng">
                <a:solidFill>
                  <a:srgbClr val="CC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737" name="Line 29"/>
              <p:cNvSpPr/>
              <p:nvPr/>
            </p:nvSpPr>
            <p:spPr>
              <a:xfrm>
                <a:off x="1152" y="2016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CCFF99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6714" name="Group 30"/>
            <p:cNvGrpSpPr/>
            <p:nvPr/>
          </p:nvGrpSpPr>
          <p:grpSpPr>
            <a:xfrm>
              <a:off x="2784" y="3744"/>
              <a:ext cx="384" cy="240"/>
              <a:chOff x="960" y="1632"/>
              <a:chExt cx="384" cy="384"/>
            </a:xfrm>
          </p:grpSpPr>
          <p:sp>
            <p:nvSpPr>
              <p:cNvPr id="26730" name="Line 31"/>
              <p:cNvSpPr/>
              <p:nvPr/>
            </p:nvSpPr>
            <p:spPr>
              <a:xfrm flipV="1">
                <a:off x="960" y="1632"/>
                <a:ext cx="0" cy="384"/>
              </a:xfrm>
              <a:prstGeom prst="line">
                <a:avLst/>
              </a:prstGeom>
              <a:ln w="38100" cap="flat" cmpd="sng">
                <a:solidFill>
                  <a:srgbClr val="CC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731" name="Line 32"/>
              <p:cNvSpPr/>
              <p:nvPr/>
            </p:nvSpPr>
            <p:spPr>
              <a:xfrm>
                <a:off x="960" y="1632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CC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732" name="Line 33"/>
              <p:cNvSpPr/>
              <p:nvPr/>
            </p:nvSpPr>
            <p:spPr>
              <a:xfrm>
                <a:off x="1152" y="1632"/>
                <a:ext cx="0" cy="384"/>
              </a:xfrm>
              <a:prstGeom prst="line">
                <a:avLst/>
              </a:prstGeom>
              <a:ln w="38100" cap="flat" cmpd="sng">
                <a:solidFill>
                  <a:srgbClr val="CC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733" name="Line 34"/>
              <p:cNvSpPr/>
              <p:nvPr/>
            </p:nvSpPr>
            <p:spPr>
              <a:xfrm>
                <a:off x="1152" y="2016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CCFF99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6715" name="Group 35"/>
            <p:cNvGrpSpPr/>
            <p:nvPr/>
          </p:nvGrpSpPr>
          <p:grpSpPr>
            <a:xfrm>
              <a:off x="3168" y="3744"/>
              <a:ext cx="384" cy="240"/>
              <a:chOff x="960" y="1632"/>
              <a:chExt cx="384" cy="384"/>
            </a:xfrm>
          </p:grpSpPr>
          <p:sp>
            <p:nvSpPr>
              <p:cNvPr id="26726" name="Line 36"/>
              <p:cNvSpPr/>
              <p:nvPr/>
            </p:nvSpPr>
            <p:spPr>
              <a:xfrm flipV="1">
                <a:off x="960" y="1632"/>
                <a:ext cx="0" cy="384"/>
              </a:xfrm>
              <a:prstGeom prst="line">
                <a:avLst/>
              </a:prstGeom>
              <a:ln w="38100" cap="flat" cmpd="sng">
                <a:solidFill>
                  <a:srgbClr val="CC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727" name="Line 37"/>
              <p:cNvSpPr/>
              <p:nvPr/>
            </p:nvSpPr>
            <p:spPr>
              <a:xfrm>
                <a:off x="960" y="1632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CC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728" name="Line 38"/>
              <p:cNvSpPr/>
              <p:nvPr/>
            </p:nvSpPr>
            <p:spPr>
              <a:xfrm>
                <a:off x="1152" y="1632"/>
                <a:ext cx="0" cy="384"/>
              </a:xfrm>
              <a:prstGeom prst="line">
                <a:avLst/>
              </a:prstGeom>
              <a:ln w="38100" cap="flat" cmpd="sng">
                <a:solidFill>
                  <a:srgbClr val="CC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729" name="Line 39"/>
              <p:cNvSpPr/>
              <p:nvPr/>
            </p:nvSpPr>
            <p:spPr>
              <a:xfrm>
                <a:off x="1152" y="2016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CCFF99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6716" name="Group 40"/>
            <p:cNvGrpSpPr/>
            <p:nvPr/>
          </p:nvGrpSpPr>
          <p:grpSpPr>
            <a:xfrm>
              <a:off x="3552" y="3744"/>
              <a:ext cx="384" cy="240"/>
              <a:chOff x="960" y="1632"/>
              <a:chExt cx="384" cy="384"/>
            </a:xfrm>
          </p:grpSpPr>
          <p:sp>
            <p:nvSpPr>
              <p:cNvPr id="26722" name="Line 41"/>
              <p:cNvSpPr/>
              <p:nvPr/>
            </p:nvSpPr>
            <p:spPr>
              <a:xfrm flipV="1">
                <a:off x="960" y="1632"/>
                <a:ext cx="0" cy="384"/>
              </a:xfrm>
              <a:prstGeom prst="line">
                <a:avLst/>
              </a:prstGeom>
              <a:ln w="38100" cap="flat" cmpd="sng">
                <a:solidFill>
                  <a:srgbClr val="CC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723" name="Line 42"/>
              <p:cNvSpPr/>
              <p:nvPr/>
            </p:nvSpPr>
            <p:spPr>
              <a:xfrm>
                <a:off x="960" y="1632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CC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724" name="Line 43"/>
              <p:cNvSpPr/>
              <p:nvPr/>
            </p:nvSpPr>
            <p:spPr>
              <a:xfrm>
                <a:off x="1152" y="1632"/>
                <a:ext cx="0" cy="384"/>
              </a:xfrm>
              <a:prstGeom prst="line">
                <a:avLst/>
              </a:prstGeom>
              <a:ln w="38100" cap="flat" cmpd="sng">
                <a:solidFill>
                  <a:srgbClr val="CC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725" name="Line 44"/>
              <p:cNvSpPr/>
              <p:nvPr/>
            </p:nvSpPr>
            <p:spPr>
              <a:xfrm>
                <a:off x="1152" y="2016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CCFF99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6717" name="Group 45"/>
            <p:cNvGrpSpPr/>
            <p:nvPr/>
          </p:nvGrpSpPr>
          <p:grpSpPr>
            <a:xfrm>
              <a:off x="3936" y="3744"/>
              <a:ext cx="384" cy="240"/>
              <a:chOff x="960" y="1632"/>
              <a:chExt cx="384" cy="384"/>
            </a:xfrm>
          </p:grpSpPr>
          <p:sp>
            <p:nvSpPr>
              <p:cNvPr id="26718" name="Line 46"/>
              <p:cNvSpPr/>
              <p:nvPr/>
            </p:nvSpPr>
            <p:spPr>
              <a:xfrm flipV="1">
                <a:off x="960" y="1632"/>
                <a:ext cx="0" cy="384"/>
              </a:xfrm>
              <a:prstGeom prst="line">
                <a:avLst/>
              </a:prstGeom>
              <a:ln w="38100" cap="flat" cmpd="sng">
                <a:solidFill>
                  <a:srgbClr val="CC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719" name="Line 47"/>
              <p:cNvSpPr/>
              <p:nvPr/>
            </p:nvSpPr>
            <p:spPr>
              <a:xfrm>
                <a:off x="960" y="1632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CC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720" name="Line 48"/>
              <p:cNvSpPr/>
              <p:nvPr/>
            </p:nvSpPr>
            <p:spPr>
              <a:xfrm>
                <a:off x="1152" y="1632"/>
                <a:ext cx="0" cy="384"/>
              </a:xfrm>
              <a:prstGeom prst="line">
                <a:avLst/>
              </a:prstGeom>
              <a:ln w="38100" cap="flat" cmpd="sng">
                <a:solidFill>
                  <a:srgbClr val="CC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721" name="Line 49"/>
              <p:cNvSpPr/>
              <p:nvPr/>
            </p:nvSpPr>
            <p:spPr>
              <a:xfrm>
                <a:off x="1152" y="2016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CCFF99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6630" name="Group 50"/>
          <p:cNvGrpSpPr/>
          <p:nvPr/>
        </p:nvGrpSpPr>
        <p:grpSpPr>
          <a:xfrm>
            <a:off x="1512888" y="2319338"/>
            <a:ext cx="5334000" cy="381000"/>
            <a:chOff x="816" y="2688"/>
            <a:chExt cx="3360" cy="240"/>
          </a:xfrm>
        </p:grpSpPr>
        <p:grpSp>
          <p:nvGrpSpPr>
            <p:cNvPr id="26692" name="Group 51"/>
            <p:cNvGrpSpPr/>
            <p:nvPr/>
          </p:nvGrpSpPr>
          <p:grpSpPr>
            <a:xfrm>
              <a:off x="1440" y="2688"/>
              <a:ext cx="768" cy="240"/>
              <a:chOff x="864" y="3120"/>
              <a:chExt cx="768" cy="240"/>
            </a:xfrm>
          </p:grpSpPr>
          <p:sp>
            <p:nvSpPr>
              <p:cNvPr id="26703" name="Line 52"/>
              <p:cNvSpPr/>
              <p:nvPr/>
            </p:nvSpPr>
            <p:spPr>
              <a:xfrm flipV="1">
                <a:off x="864" y="3120"/>
                <a:ext cx="0" cy="240"/>
              </a:xfrm>
              <a:prstGeom prst="line">
                <a:avLst/>
              </a:prstGeom>
              <a:ln w="38100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704" name="Line 53"/>
              <p:cNvSpPr/>
              <p:nvPr/>
            </p:nvSpPr>
            <p:spPr>
              <a:xfrm>
                <a:off x="864" y="3120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705" name="Line 54"/>
              <p:cNvSpPr/>
              <p:nvPr/>
            </p:nvSpPr>
            <p:spPr>
              <a:xfrm>
                <a:off x="1248" y="3120"/>
                <a:ext cx="0" cy="240"/>
              </a:xfrm>
              <a:prstGeom prst="line">
                <a:avLst/>
              </a:prstGeom>
              <a:ln w="38100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706" name="Line 55"/>
              <p:cNvSpPr/>
              <p:nvPr/>
            </p:nvSpPr>
            <p:spPr>
              <a:xfrm>
                <a:off x="1056" y="3120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707" name="Line 56"/>
              <p:cNvSpPr/>
              <p:nvPr/>
            </p:nvSpPr>
            <p:spPr>
              <a:xfrm>
                <a:off x="1248" y="3360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708" name="Line 57"/>
              <p:cNvSpPr/>
              <p:nvPr/>
            </p:nvSpPr>
            <p:spPr>
              <a:xfrm>
                <a:off x="1440" y="3360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6693" name="Group 58"/>
            <p:cNvGrpSpPr/>
            <p:nvPr/>
          </p:nvGrpSpPr>
          <p:grpSpPr>
            <a:xfrm>
              <a:off x="2976" y="2688"/>
              <a:ext cx="768" cy="240"/>
              <a:chOff x="864" y="3120"/>
              <a:chExt cx="768" cy="240"/>
            </a:xfrm>
          </p:grpSpPr>
          <p:sp>
            <p:nvSpPr>
              <p:cNvPr id="26697" name="Line 59"/>
              <p:cNvSpPr/>
              <p:nvPr/>
            </p:nvSpPr>
            <p:spPr>
              <a:xfrm flipV="1">
                <a:off x="864" y="3120"/>
                <a:ext cx="0" cy="240"/>
              </a:xfrm>
              <a:prstGeom prst="line">
                <a:avLst/>
              </a:prstGeom>
              <a:ln w="38100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98" name="Line 60"/>
              <p:cNvSpPr/>
              <p:nvPr/>
            </p:nvSpPr>
            <p:spPr>
              <a:xfrm>
                <a:off x="864" y="3120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99" name="Line 61"/>
              <p:cNvSpPr/>
              <p:nvPr/>
            </p:nvSpPr>
            <p:spPr>
              <a:xfrm>
                <a:off x="1248" y="3120"/>
                <a:ext cx="0" cy="240"/>
              </a:xfrm>
              <a:prstGeom prst="line">
                <a:avLst/>
              </a:prstGeom>
              <a:ln w="38100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700" name="Line 62"/>
              <p:cNvSpPr/>
              <p:nvPr/>
            </p:nvSpPr>
            <p:spPr>
              <a:xfrm>
                <a:off x="1056" y="3120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701" name="Line 63"/>
              <p:cNvSpPr/>
              <p:nvPr/>
            </p:nvSpPr>
            <p:spPr>
              <a:xfrm>
                <a:off x="1248" y="3360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702" name="Line 64"/>
              <p:cNvSpPr/>
              <p:nvPr/>
            </p:nvSpPr>
            <p:spPr>
              <a:xfrm>
                <a:off x="1440" y="3360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6694" name="Line 65"/>
            <p:cNvSpPr/>
            <p:nvPr/>
          </p:nvSpPr>
          <p:spPr>
            <a:xfrm>
              <a:off x="2208" y="2928"/>
              <a:ext cx="768" cy="0"/>
            </a:xfrm>
            <a:prstGeom prst="line">
              <a:avLst/>
            </a:prstGeom>
            <a:ln w="38100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95" name="Line 66"/>
            <p:cNvSpPr/>
            <p:nvPr/>
          </p:nvSpPr>
          <p:spPr>
            <a:xfrm>
              <a:off x="3744" y="2928"/>
              <a:ext cx="432" cy="0"/>
            </a:xfrm>
            <a:prstGeom prst="line">
              <a:avLst/>
            </a:prstGeom>
            <a:ln w="38100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96" name="Line 67"/>
            <p:cNvSpPr/>
            <p:nvPr/>
          </p:nvSpPr>
          <p:spPr>
            <a:xfrm>
              <a:off x="816" y="2928"/>
              <a:ext cx="624" cy="0"/>
            </a:xfrm>
            <a:prstGeom prst="line">
              <a:avLst/>
            </a:prstGeom>
            <a:ln w="38100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6631" name="Group 68"/>
          <p:cNvGrpSpPr/>
          <p:nvPr/>
        </p:nvGrpSpPr>
        <p:grpSpPr>
          <a:xfrm>
            <a:off x="1512888" y="2852738"/>
            <a:ext cx="5257800" cy="381000"/>
            <a:chOff x="816" y="3024"/>
            <a:chExt cx="3312" cy="240"/>
          </a:xfrm>
        </p:grpSpPr>
        <p:grpSp>
          <p:nvGrpSpPr>
            <p:cNvPr id="26676" name="Group 69"/>
            <p:cNvGrpSpPr/>
            <p:nvPr/>
          </p:nvGrpSpPr>
          <p:grpSpPr>
            <a:xfrm>
              <a:off x="1824" y="3024"/>
              <a:ext cx="768" cy="240"/>
              <a:chOff x="864" y="3120"/>
              <a:chExt cx="768" cy="240"/>
            </a:xfrm>
          </p:grpSpPr>
          <p:sp>
            <p:nvSpPr>
              <p:cNvPr id="26686" name="Line 70"/>
              <p:cNvSpPr/>
              <p:nvPr/>
            </p:nvSpPr>
            <p:spPr>
              <a:xfrm flipV="1">
                <a:off x="864" y="3120"/>
                <a:ext cx="0" cy="240"/>
              </a:xfrm>
              <a:prstGeom prst="line">
                <a:avLst/>
              </a:prstGeom>
              <a:ln w="38100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87" name="Line 71"/>
              <p:cNvSpPr/>
              <p:nvPr/>
            </p:nvSpPr>
            <p:spPr>
              <a:xfrm>
                <a:off x="864" y="3120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88" name="Line 72"/>
              <p:cNvSpPr/>
              <p:nvPr/>
            </p:nvSpPr>
            <p:spPr>
              <a:xfrm>
                <a:off x="1248" y="3120"/>
                <a:ext cx="0" cy="240"/>
              </a:xfrm>
              <a:prstGeom prst="line">
                <a:avLst/>
              </a:prstGeom>
              <a:ln w="38100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89" name="Line 73"/>
              <p:cNvSpPr/>
              <p:nvPr/>
            </p:nvSpPr>
            <p:spPr>
              <a:xfrm>
                <a:off x="1056" y="3120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90" name="Line 74"/>
              <p:cNvSpPr/>
              <p:nvPr/>
            </p:nvSpPr>
            <p:spPr>
              <a:xfrm>
                <a:off x="1248" y="3360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91" name="Line 75"/>
              <p:cNvSpPr/>
              <p:nvPr/>
            </p:nvSpPr>
            <p:spPr>
              <a:xfrm>
                <a:off x="1440" y="3360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6677" name="Group 76"/>
            <p:cNvGrpSpPr/>
            <p:nvPr/>
          </p:nvGrpSpPr>
          <p:grpSpPr>
            <a:xfrm>
              <a:off x="3360" y="3024"/>
              <a:ext cx="768" cy="240"/>
              <a:chOff x="864" y="3120"/>
              <a:chExt cx="768" cy="240"/>
            </a:xfrm>
          </p:grpSpPr>
          <p:sp>
            <p:nvSpPr>
              <p:cNvPr id="26680" name="Line 77"/>
              <p:cNvSpPr/>
              <p:nvPr/>
            </p:nvSpPr>
            <p:spPr>
              <a:xfrm flipV="1">
                <a:off x="864" y="3120"/>
                <a:ext cx="0" cy="240"/>
              </a:xfrm>
              <a:prstGeom prst="line">
                <a:avLst/>
              </a:prstGeom>
              <a:ln w="38100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81" name="Line 78"/>
              <p:cNvSpPr/>
              <p:nvPr/>
            </p:nvSpPr>
            <p:spPr>
              <a:xfrm>
                <a:off x="864" y="3120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82" name="Line 79"/>
              <p:cNvSpPr/>
              <p:nvPr/>
            </p:nvSpPr>
            <p:spPr>
              <a:xfrm>
                <a:off x="1248" y="3120"/>
                <a:ext cx="0" cy="240"/>
              </a:xfrm>
              <a:prstGeom prst="line">
                <a:avLst/>
              </a:prstGeom>
              <a:ln w="38100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83" name="Line 80"/>
              <p:cNvSpPr/>
              <p:nvPr/>
            </p:nvSpPr>
            <p:spPr>
              <a:xfrm>
                <a:off x="1056" y="3120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84" name="Line 81"/>
              <p:cNvSpPr/>
              <p:nvPr/>
            </p:nvSpPr>
            <p:spPr>
              <a:xfrm>
                <a:off x="1248" y="3360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85" name="Line 82"/>
              <p:cNvSpPr/>
              <p:nvPr/>
            </p:nvSpPr>
            <p:spPr>
              <a:xfrm>
                <a:off x="1440" y="3360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6678" name="Line 83"/>
            <p:cNvSpPr/>
            <p:nvPr/>
          </p:nvSpPr>
          <p:spPr>
            <a:xfrm>
              <a:off x="2592" y="3264"/>
              <a:ext cx="768" cy="0"/>
            </a:xfrm>
            <a:prstGeom prst="line">
              <a:avLst/>
            </a:prstGeom>
            <a:ln w="38100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79" name="Line 84"/>
            <p:cNvSpPr/>
            <p:nvPr/>
          </p:nvSpPr>
          <p:spPr>
            <a:xfrm>
              <a:off x="816" y="3264"/>
              <a:ext cx="1008" cy="0"/>
            </a:xfrm>
            <a:prstGeom prst="line">
              <a:avLst/>
            </a:prstGeom>
            <a:ln w="38100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6632" name="Group 85"/>
          <p:cNvGrpSpPr/>
          <p:nvPr/>
        </p:nvGrpSpPr>
        <p:grpSpPr>
          <a:xfrm>
            <a:off x="1512888" y="1785938"/>
            <a:ext cx="5257800" cy="381000"/>
            <a:chOff x="816" y="2352"/>
            <a:chExt cx="3312" cy="240"/>
          </a:xfrm>
        </p:grpSpPr>
        <p:grpSp>
          <p:nvGrpSpPr>
            <p:cNvPr id="26659" name="Group 86"/>
            <p:cNvGrpSpPr/>
            <p:nvPr/>
          </p:nvGrpSpPr>
          <p:grpSpPr>
            <a:xfrm>
              <a:off x="1056" y="2352"/>
              <a:ext cx="768" cy="240"/>
              <a:chOff x="864" y="3120"/>
              <a:chExt cx="768" cy="240"/>
            </a:xfrm>
          </p:grpSpPr>
          <p:sp>
            <p:nvSpPr>
              <p:cNvPr id="26670" name="Line 87"/>
              <p:cNvSpPr/>
              <p:nvPr/>
            </p:nvSpPr>
            <p:spPr>
              <a:xfrm flipV="1">
                <a:off x="864" y="3120"/>
                <a:ext cx="0" cy="240"/>
              </a:xfrm>
              <a:prstGeom prst="line">
                <a:avLst/>
              </a:prstGeom>
              <a:ln w="38100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71" name="Line 88"/>
              <p:cNvSpPr/>
              <p:nvPr/>
            </p:nvSpPr>
            <p:spPr>
              <a:xfrm>
                <a:off x="864" y="3120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72" name="Line 89"/>
              <p:cNvSpPr/>
              <p:nvPr/>
            </p:nvSpPr>
            <p:spPr>
              <a:xfrm>
                <a:off x="1248" y="3120"/>
                <a:ext cx="0" cy="240"/>
              </a:xfrm>
              <a:prstGeom prst="line">
                <a:avLst/>
              </a:prstGeom>
              <a:ln w="38100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73" name="Line 90"/>
              <p:cNvSpPr/>
              <p:nvPr/>
            </p:nvSpPr>
            <p:spPr>
              <a:xfrm>
                <a:off x="1056" y="3120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74" name="Line 91"/>
              <p:cNvSpPr/>
              <p:nvPr/>
            </p:nvSpPr>
            <p:spPr>
              <a:xfrm>
                <a:off x="1248" y="3360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75" name="Line 92"/>
              <p:cNvSpPr/>
              <p:nvPr/>
            </p:nvSpPr>
            <p:spPr>
              <a:xfrm>
                <a:off x="1440" y="3360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6660" name="Group 93"/>
            <p:cNvGrpSpPr/>
            <p:nvPr/>
          </p:nvGrpSpPr>
          <p:grpSpPr>
            <a:xfrm>
              <a:off x="2592" y="2352"/>
              <a:ext cx="768" cy="240"/>
              <a:chOff x="864" y="3120"/>
              <a:chExt cx="768" cy="240"/>
            </a:xfrm>
          </p:grpSpPr>
          <p:sp>
            <p:nvSpPr>
              <p:cNvPr id="26664" name="Line 94"/>
              <p:cNvSpPr/>
              <p:nvPr/>
            </p:nvSpPr>
            <p:spPr>
              <a:xfrm flipV="1">
                <a:off x="864" y="3120"/>
                <a:ext cx="0" cy="240"/>
              </a:xfrm>
              <a:prstGeom prst="line">
                <a:avLst/>
              </a:prstGeom>
              <a:ln w="38100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65" name="Line 95"/>
              <p:cNvSpPr/>
              <p:nvPr/>
            </p:nvSpPr>
            <p:spPr>
              <a:xfrm>
                <a:off x="864" y="3120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66" name="Line 96"/>
              <p:cNvSpPr/>
              <p:nvPr/>
            </p:nvSpPr>
            <p:spPr>
              <a:xfrm>
                <a:off x="1248" y="3120"/>
                <a:ext cx="0" cy="240"/>
              </a:xfrm>
              <a:prstGeom prst="line">
                <a:avLst/>
              </a:prstGeom>
              <a:ln w="38100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67" name="Line 97"/>
              <p:cNvSpPr/>
              <p:nvPr/>
            </p:nvSpPr>
            <p:spPr>
              <a:xfrm>
                <a:off x="1056" y="3120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68" name="Line 98"/>
              <p:cNvSpPr/>
              <p:nvPr/>
            </p:nvSpPr>
            <p:spPr>
              <a:xfrm>
                <a:off x="1248" y="3360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69" name="Line 99"/>
              <p:cNvSpPr/>
              <p:nvPr/>
            </p:nvSpPr>
            <p:spPr>
              <a:xfrm>
                <a:off x="1440" y="3360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6661" name="Line 100"/>
            <p:cNvSpPr/>
            <p:nvPr/>
          </p:nvSpPr>
          <p:spPr>
            <a:xfrm>
              <a:off x="1824" y="2592"/>
              <a:ext cx="768" cy="0"/>
            </a:xfrm>
            <a:prstGeom prst="line">
              <a:avLst/>
            </a:prstGeom>
            <a:ln w="38100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62" name="Line 101"/>
            <p:cNvSpPr/>
            <p:nvPr/>
          </p:nvSpPr>
          <p:spPr>
            <a:xfrm>
              <a:off x="3360" y="2592"/>
              <a:ext cx="768" cy="0"/>
            </a:xfrm>
            <a:prstGeom prst="line">
              <a:avLst/>
            </a:prstGeom>
            <a:ln w="38100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63" name="Line 102"/>
            <p:cNvSpPr/>
            <p:nvPr/>
          </p:nvSpPr>
          <p:spPr>
            <a:xfrm flipH="1">
              <a:off x="816" y="2592"/>
              <a:ext cx="240" cy="0"/>
            </a:xfrm>
            <a:prstGeom prst="line">
              <a:avLst/>
            </a:prstGeom>
            <a:ln w="38100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6633" name="Group 103"/>
          <p:cNvGrpSpPr/>
          <p:nvPr/>
        </p:nvGrpSpPr>
        <p:grpSpPr>
          <a:xfrm>
            <a:off x="1512888" y="3386138"/>
            <a:ext cx="5867400" cy="381000"/>
            <a:chOff x="816" y="3360"/>
            <a:chExt cx="3696" cy="240"/>
          </a:xfrm>
        </p:grpSpPr>
        <p:grpSp>
          <p:nvGrpSpPr>
            <p:cNvPr id="26643" name="Group 104"/>
            <p:cNvGrpSpPr/>
            <p:nvPr/>
          </p:nvGrpSpPr>
          <p:grpSpPr>
            <a:xfrm>
              <a:off x="2208" y="3360"/>
              <a:ext cx="768" cy="240"/>
              <a:chOff x="864" y="3120"/>
              <a:chExt cx="768" cy="240"/>
            </a:xfrm>
          </p:grpSpPr>
          <p:sp>
            <p:nvSpPr>
              <p:cNvPr id="26653" name="Line 105"/>
              <p:cNvSpPr/>
              <p:nvPr/>
            </p:nvSpPr>
            <p:spPr>
              <a:xfrm flipV="1">
                <a:off x="864" y="3120"/>
                <a:ext cx="0" cy="240"/>
              </a:xfrm>
              <a:prstGeom prst="line">
                <a:avLst/>
              </a:prstGeom>
              <a:ln w="38100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54" name="Line 106"/>
              <p:cNvSpPr/>
              <p:nvPr/>
            </p:nvSpPr>
            <p:spPr>
              <a:xfrm>
                <a:off x="864" y="3120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55" name="Line 107"/>
              <p:cNvSpPr/>
              <p:nvPr/>
            </p:nvSpPr>
            <p:spPr>
              <a:xfrm>
                <a:off x="1248" y="3120"/>
                <a:ext cx="0" cy="240"/>
              </a:xfrm>
              <a:prstGeom prst="line">
                <a:avLst/>
              </a:prstGeom>
              <a:ln w="38100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56" name="Line 108"/>
              <p:cNvSpPr/>
              <p:nvPr/>
            </p:nvSpPr>
            <p:spPr>
              <a:xfrm>
                <a:off x="1056" y="3120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57" name="Line 109"/>
              <p:cNvSpPr/>
              <p:nvPr/>
            </p:nvSpPr>
            <p:spPr>
              <a:xfrm>
                <a:off x="1248" y="3360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58" name="Line 110"/>
              <p:cNvSpPr/>
              <p:nvPr/>
            </p:nvSpPr>
            <p:spPr>
              <a:xfrm>
                <a:off x="1440" y="3360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6644" name="Group 111"/>
            <p:cNvGrpSpPr/>
            <p:nvPr/>
          </p:nvGrpSpPr>
          <p:grpSpPr>
            <a:xfrm>
              <a:off x="3744" y="3360"/>
              <a:ext cx="768" cy="240"/>
              <a:chOff x="864" y="3120"/>
              <a:chExt cx="768" cy="240"/>
            </a:xfrm>
          </p:grpSpPr>
          <p:sp>
            <p:nvSpPr>
              <p:cNvPr id="26647" name="Line 112"/>
              <p:cNvSpPr/>
              <p:nvPr/>
            </p:nvSpPr>
            <p:spPr>
              <a:xfrm flipV="1">
                <a:off x="864" y="3120"/>
                <a:ext cx="0" cy="240"/>
              </a:xfrm>
              <a:prstGeom prst="line">
                <a:avLst/>
              </a:prstGeom>
              <a:ln w="38100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48" name="Line 113"/>
              <p:cNvSpPr/>
              <p:nvPr/>
            </p:nvSpPr>
            <p:spPr>
              <a:xfrm>
                <a:off x="864" y="3120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49" name="Line 114"/>
              <p:cNvSpPr/>
              <p:nvPr/>
            </p:nvSpPr>
            <p:spPr>
              <a:xfrm>
                <a:off x="1248" y="3120"/>
                <a:ext cx="0" cy="240"/>
              </a:xfrm>
              <a:prstGeom prst="line">
                <a:avLst/>
              </a:prstGeom>
              <a:ln w="38100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50" name="Line 115"/>
              <p:cNvSpPr/>
              <p:nvPr/>
            </p:nvSpPr>
            <p:spPr>
              <a:xfrm>
                <a:off x="1056" y="3120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51" name="Line 116"/>
              <p:cNvSpPr/>
              <p:nvPr/>
            </p:nvSpPr>
            <p:spPr>
              <a:xfrm>
                <a:off x="1248" y="3360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52" name="Line 117"/>
              <p:cNvSpPr/>
              <p:nvPr/>
            </p:nvSpPr>
            <p:spPr>
              <a:xfrm>
                <a:off x="1440" y="3360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6645" name="Line 118"/>
            <p:cNvSpPr/>
            <p:nvPr/>
          </p:nvSpPr>
          <p:spPr>
            <a:xfrm>
              <a:off x="2976" y="3600"/>
              <a:ext cx="768" cy="0"/>
            </a:xfrm>
            <a:prstGeom prst="line">
              <a:avLst/>
            </a:prstGeom>
            <a:ln w="38100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46" name="Line 119"/>
            <p:cNvSpPr/>
            <p:nvPr/>
          </p:nvSpPr>
          <p:spPr>
            <a:xfrm>
              <a:off x="816" y="3600"/>
              <a:ext cx="1392" cy="0"/>
            </a:xfrm>
            <a:prstGeom prst="line">
              <a:avLst/>
            </a:prstGeom>
            <a:ln w="38100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6634" name="Text Box 120"/>
          <p:cNvSpPr txBox="1"/>
          <p:nvPr/>
        </p:nvSpPr>
        <p:spPr>
          <a:xfrm>
            <a:off x="903288" y="1557338"/>
            <a:ext cx="609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FF99"/>
                </a:solidFill>
                <a:ea typeface="黑体" panose="02010609060101010101" pitchFamily="2" charset="-122"/>
              </a:rPr>
              <a:t>T0</a:t>
            </a:r>
            <a:endParaRPr lang="en-US" altLang="zh-CN" sz="2800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26635" name="Text Box 121"/>
          <p:cNvSpPr txBox="1"/>
          <p:nvPr/>
        </p:nvSpPr>
        <p:spPr>
          <a:xfrm>
            <a:off x="903288" y="2166938"/>
            <a:ext cx="609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FF99"/>
                </a:solidFill>
                <a:ea typeface="黑体" panose="02010609060101010101" pitchFamily="2" charset="-122"/>
              </a:rPr>
              <a:t>T1</a:t>
            </a:r>
            <a:endParaRPr lang="en-US" altLang="zh-CN" sz="2800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26636" name="Text Box 122"/>
          <p:cNvSpPr txBox="1"/>
          <p:nvPr/>
        </p:nvSpPr>
        <p:spPr>
          <a:xfrm>
            <a:off x="827088" y="2700338"/>
            <a:ext cx="685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FF99"/>
                </a:solidFill>
                <a:ea typeface="黑体" panose="02010609060101010101" pitchFamily="2" charset="-122"/>
              </a:rPr>
              <a:t>T2</a:t>
            </a:r>
            <a:endParaRPr lang="en-US" altLang="zh-CN" sz="2800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26637" name="Text Box 123"/>
          <p:cNvSpPr txBox="1"/>
          <p:nvPr/>
        </p:nvSpPr>
        <p:spPr>
          <a:xfrm>
            <a:off x="903288" y="3233738"/>
            <a:ext cx="609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FF99"/>
                </a:solidFill>
                <a:ea typeface="黑体" panose="02010609060101010101" pitchFamily="2" charset="-122"/>
              </a:rPr>
              <a:t>T3</a:t>
            </a:r>
            <a:endParaRPr lang="en-US" altLang="zh-CN" sz="2800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26638" name="Text Box 124"/>
          <p:cNvSpPr txBox="1"/>
          <p:nvPr/>
        </p:nvSpPr>
        <p:spPr>
          <a:xfrm>
            <a:off x="0" y="3995738"/>
            <a:ext cx="136048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CCFF99"/>
                </a:solidFill>
                <a:ea typeface="黑体" panose="02010609060101010101" pitchFamily="2" charset="-122"/>
              </a:rPr>
              <a:t>CLK</a:t>
            </a:r>
            <a:endParaRPr lang="en-US" altLang="zh-CN" sz="2800" dirty="0">
              <a:solidFill>
                <a:srgbClr val="CCFF99"/>
              </a:solidFill>
              <a:ea typeface="黑体" panose="02010609060101010101" pitchFamily="2" charset="-122"/>
            </a:endParaRPr>
          </a:p>
        </p:txBody>
      </p:sp>
      <p:sp>
        <p:nvSpPr>
          <p:cNvPr id="330877" name="Line 125"/>
          <p:cNvSpPr/>
          <p:nvPr/>
        </p:nvSpPr>
        <p:spPr>
          <a:xfrm>
            <a:off x="2503488" y="1862138"/>
            <a:ext cx="0" cy="2514600"/>
          </a:xfrm>
          <a:prstGeom prst="line">
            <a:avLst/>
          </a:prstGeom>
          <a:ln w="38100" cap="rnd" cmpd="sng">
            <a:solidFill>
              <a:srgbClr val="FFCCCC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30878" name="Line 126"/>
          <p:cNvSpPr/>
          <p:nvPr/>
        </p:nvSpPr>
        <p:spPr>
          <a:xfrm>
            <a:off x="1893888" y="1785938"/>
            <a:ext cx="0" cy="2590800"/>
          </a:xfrm>
          <a:prstGeom prst="line">
            <a:avLst/>
          </a:prstGeom>
          <a:ln w="38100" cap="rnd" cmpd="sng">
            <a:solidFill>
              <a:srgbClr val="FFCCCC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30879" name="Line 127"/>
          <p:cNvSpPr/>
          <p:nvPr/>
        </p:nvSpPr>
        <p:spPr>
          <a:xfrm>
            <a:off x="4332288" y="1709738"/>
            <a:ext cx="0" cy="2590800"/>
          </a:xfrm>
          <a:prstGeom prst="line">
            <a:avLst/>
          </a:prstGeom>
          <a:ln w="38100" cap="rnd" cmpd="sng">
            <a:solidFill>
              <a:srgbClr val="FFCCCC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6642" name="Text Box 129"/>
          <p:cNvSpPr txBox="1"/>
          <p:nvPr/>
        </p:nvSpPr>
        <p:spPr>
          <a:xfrm>
            <a:off x="323850" y="5013325"/>
            <a:ext cx="8280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CCCC"/>
                </a:solidFill>
                <a:ea typeface="黑体" panose="02010609060101010101" pitchFamily="2" charset="-122"/>
              </a:rPr>
              <a:t>由时钟脉冲的后沿实现节拍的切换</a:t>
            </a:r>
            <a:endParaRPr lang="zh-CN" altLang="en-US" sz="2800" dirty="0">
              <a:solidFill>
                <a:srgbClr val="FFCCCC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4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21538" name="Text Box 2"/>
          <p:cNvSpPr txBox="1"/>
          <p:nvPr/>
        </p:nvSpPr>
        <p:spPr>
          <a:xfrm>
            <a:off x="0" y="228600"/>
            <a:ext cx="63722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800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）多级时序信号之间的关系</a:t>
            </a:r>
            <a:endParaRPr lang="zh-CN" altLang="en-US" sz="2800" b="1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321539" name="Picture 3" descr="3X05"/>
          <p:cNvPicPr>
            <a:picLocks noChangeAspect="1"/>
          </p:cNvPicPr>
          <p:nvPr>
            <p:ph/>
          </p:nvPr>
        </p:nvPicPr>
        <p:blipFill>
          <a:blip r:embed="rId1"/>
          <a:srcRect/>
          <a:stretch>
            <a:fillRect/>
          </a:stretch>
        </p:blipFill>
        <p:spPr>
          <a:xfrm>
            <a:off x="468313" y="911225"/>
            <a:ext cx="8064500" cy="5110163"/>
          </a:xfrm>
        </p:spPr>
      </p:pic>
      <p:sp>
        <p:nvSpPr>
          <p:cNvPr id="321540" name="Text Box 4"/>
          <p:cNvSpPr txBox="1"/>
          <p:nvPr/>
        </p:nvSpPr>
        <p:spPr>
          <a:xfrm>
            <a:off x="2195513" y="6019800"/>
            <a:ext cx="40973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FF99"/>
                </a:solidFill>
                <a:latin typeface="Arial" panose="020B0604020202020204" pitchFamily="34" charset="0"/>
              </a:rPr>
              <a:t>三级时序信号之间的关系</a:t>
            </a:r>
            <a:r>
              <a:rPr lang="zh-CN" altLang="en-US" sz="2800" b="1" dirty="0">
                <a:solidFill>
                  <a:srgbClr val="FFFF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zh-CN" altLang="en-US" sz="2800" b="1" dirty="0">
              <a:solidFill>
                <a:srgbClr val="FFFF99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8" grpId="0"/>
      <p:bldP spid="32154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灯片编号占位符 6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22562" name="Text Box 2"/>
          <p:cNvSpPr txBox="1"/>
          <p:nvPr/>
        </p:nvSpPr>
        <p:spPr>
          <a:xfrm>
            <a:off x="0" y="260350"/>
            <a:ext cx="39957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）时序系统的组成</a:t>
            </a:r>
            <a:endParaRPr lang="zh-CN" altLang="en-US" sz="28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pic>
        <p:nvPicPr>
          <p:cNvPr id="322563" name="Picture 3" descr="3X06"/>
          <p:cNvPicPr>
            <a:picLocks noChangeAspect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900113" y="908050"/>
            <a:ext cx="7129462" cy="1871663"/>
          </a:xfrm>
        </p:spPr>
      </p:pic>
      <p:sp>
        <p:nvSpPr>
          <p:cNvPr id="322564" name="Text Box 4"/>
          <p:cNvSpPr txBox="1"/>
          <p:nvPr/>
        </p:nvSpPr>
        <p:spPr>
          <a:xfrm>
            <a:off x="3419475" y="2708275"/>
            <a:ext cx="18002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FFCCCC"/>
                </a:solidFill>
                <a:latin typeface="Arial" panose="020B0604020202020204" pitchFamily="34" charset="0"/>
              </a:rPr>
              <a:t>时序系统框图</a:t>
            </a:r>
            <a:r>
              <a:rPr lang="zh-CN" altLang="en-US" sz="2400" b="1" dirty="0">
                <a:solidFill>
                  <a:srgbClr val="FFCC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zh-CN" altLang="en-US" sz="2400" b="1" dirty="0">
              <a:solidFill>
                <a:srgbClr val="FFCCCC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22565" name="Text Box 5"/>
          <p:cNvSpPr txBox="1"/>
          <p:nvPr/>
        </p:nvSpPr>
        <p:spPr>
          <a:xfrm>
            <a:off x="0" y="3213100"/>
            <a:ext cx="665956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3.1.4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指令流水线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28680" name="Picture 9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4005263"/>
            <a:ext cx="6480175" cy="13684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22570" name="Group 10"/>
          <p:cNvGraphicFramePr>
            <a:graphicFrameLocks noGrp="1"/>
          </p:cNvGraphicFramePr>
          <p:nvPr>
            <p:ph sz="half" idx="1"/>
          </p:nvPr>
        </p:nvGraphicFramePr>
        <p:xfrm>
          <a:off x="1908175" y="5589588"/>
          <a:ext cx="3810000" cy="5842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I2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E2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···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2" grpId="0"/>
      <p:bldP spid="322564" grpId="0"/>
      <p:bldP spid="32256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9699" name="Text Box 2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流水线工作原理 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700" name="Text Box 3"/>
          <p:cNvSpPr txBox="1"/>
          <p:nvPr/>
        </p:nvSpPr>
        <p:spPr>
          <a:xfrm>
            <a:off x="304800" y="1676400"/>
            <a:ext cx="70866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spcBef>
                <a:spcPct val="50000"/>
              </a:spcBef>
              <a:buNone/>
            </a:pPr>
            <a:b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</a:br>
            <a:endParaRPr lang="en-US" altLang="zh-CN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9701" name="Text Box 4"/>
          <p:cNvSpPr txBox="1"/>
          <p:nvPr/>
        </p:nvSpPr>
        <p:spPr>
          <a:xfrm>
            <a:off x="381000" y="2819400"/>
            <a:ext cx="8153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endParaRPr lang="zh-CN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29702" name="Text Box 5"/>
          <p:cNvSpPr txBox="1"/>
          <p:nvPr/>
        </p:nvSpPr>
        <p:spPr>
          <a:xfrm>
            <a:off x="0" y="1143000"/>
            <a:ext cx="91440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、指令重叠执行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332901" name="Group 101"/>
          <p:cNvGraphicFramePr>
            <a:graphicFrameLocks noGrp="1"/>
          </p:cNvGraphicFramePr>
          <p:nvPr/>
        </p:nvGraphicFramePr>
        <p:xfrm>
          <a:off x="900113" y="1916113"/>
          <a:ext cx="6096000" cy="2593976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649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FI1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EI1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FI2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EI2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FI3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EI3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FI4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29730" name="Rectangle 102"/>
          <p:cNvSpPr/>
          <p:nvPr/>
        </p:nvSpPr>
        <p:spPr>
          <a:xfrm>
            <a:off x="598488" y="4845050"/>
            <a:ext cx="79883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FF99"/>
                </a:solidFill>
                <a:ea typeface="黑体" panose="02010609060101010101" pitchFamily="2" charset="-122"/>
              </a:rPr>
              <a:t>在某些计算机中，</a:t>
            </a:r>
            <a:r>
              <a:rPr lang="en-US" altLang="zh-CN" sz="2800" dirty="0">
                <a:solidFill>
                  <a:srgbClr val="FFFF99"/>
                </a:solidFill>
                <a:ea typeface="黑体" panose="02010609060101010101" pitchFamily="2" charset="-122"/>
              </a:rPr>
              <a:t>CPU</a:t>
            </a:r>
            <a:r>
              <a:rPr lang="zh-CN" altLang="en-US" sz="2800" dirty="0">
                <a:solidFill>
                  <a:srgbClr val="FFFF99"/>
                </a:solidFill>
                <a:ea typeface="黑体" panose="02010609060101010101" pitchFamily="2" charset="-122"/>
              </a:rPr>
              <a:t>可分为指令部件和执行部件</a:t>
            </a:r>
            <a:endParaRPr lang="zh-CN" altLang="en-US" sz="2800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0723" name="Text Box 2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流水线工作原理 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724" name="Text Box 3"/>
          <p:cNvSpPr txBox="1"/>
          <p:nvPr/>
        </p:nvSpPr>
        <p:spPr>
          <a:xfrm>
            <a:off x="304800" y="1676400"/>
            <a:ext cx="70866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spcBef>
                <a:spcPct val="50000"/>
              </a:spcBef>
              <a:buNone/>
            </a:pPr>
            <a:b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</a:br>
            <a:endParaRPr lang="en-US" altLang="zh-CN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0725" name="Text Box 4"/>
          <p:cNvSpPr txBox="1"/>
          <p:nvPr/>
        </p:nvSpPr>
        <p:spPr>
          <a:xfrm>
            <a:off x="381000" y="2819400"/>
            <a:ext cx="8153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endParaRPr lang="zh-CN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30726" name="Text Box 5"/>
          <p:cNvSpPr txBox="1"/>
          <p:nvPr/>
        </p:nvSpPr>
        <p:spPr>
          <a:xfrm>
            <a:off x="0" y="12192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endParaRPr lang="zh-CN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30727" name="Text Box 6"/>
          <p:cNvSpPr txBox="1"/>
          <p:nvPr/>
        </p:nvSpPr>
        <p:spPr>
          <a:xfrm>
            <a:off x="0" y="1219200"/>
            <a:ext cx="8534400" cy="3994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流水线阻塞：流水线不能连续工作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1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、相关问题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如：后面指令所用的数与前面的结果相关，但没有得到结果时。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、程序转移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采用“猜测法”等。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099" name="Text Box 16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Chapter 3   CPU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组织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3025" name="Rectangle 17"/>
          <p:cNvSpPr/>
          <p:nvPr/>
        </p:nvSpPr>
        <p:spPr>
          <a:xfrm>
            <a:off x="2514600" y="1524000"/>
            <a:ext cx="4505325" cy="4876800"/>
          </a:xfrm>
          <a:prstGeom prst="rect">
            <a:avLst/>
          </a:prstGeom>
          <a:solidFill>
            <a:srgbClr val="C0C0C0"/>
          </a:solidFill>
          <a:ln w="9525">
            <a:noFill/>
          </a:ln>
          <a:effectLst>
            <a:outerShdw dist="107763" dir="2699999" algn="ctr" rotWithShape="0">
              <a:schemeClr val="tx1"/>
            </a:outerShdw>
          </a:effectLst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43027" name="Rectangle 19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667000" y="1828800"/>
            <a:ext cx="4137025" cy="533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CPU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的组成和功能</a:t>
            </a: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28" name="Rectangle 20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667000" y="2590800"/>
            <a:ext cx="4137025" cy="533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ALU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29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667000" y="3352800"/>
            <a:ext cx="4137025" cy="533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模型机的组成及数据通路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3030" name="Rectangle 2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667000" y="4114800"/>
            <a:ext cx="4137025" cy="533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组合逻辑控制器</a:t>
            </a: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31" name="Rectangle 2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667000" y="4876800"/>
            <a:ext cx="4137025" cy="533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微程序控制器</a:t>
            </a: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32" name="Rectangle 2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667000" y="5638800"/>
            <a:ext cx="4137025" cy="533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RISC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5" grpId="0" animBg="1"/>
      <p:bldP spid="43027" grpId="0" animBg="1"/>
      <p:bldP spid="43028" grpId="0" animBg="1"/>
      <p:bldP spid="43029" grpId="0" animBg="1"/>
      <p:bldP spid="43030" grpId="0" animBg="1"/>
      <p:bldP spid="43031" grpId="0" animBg="1"/>
      <p:bldP spid="4303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灯片编号占位符 4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23586" name="Text Box 2"/>
          <p:cNvSpPr txBox="1"/>
          <p:nvPr/>
        </p:nvSpPr>
        <p:spPr>
          <a:xfrm>
            <a:off x="0" y="0"/>
            <a:ext cx="76676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CCCC"/>
                </a:solidFill>
                <a:latin typeface="宋体" panose="02010600030101010101" pitchFamily="2" charset="-122"/>
              </a:rPr>
              <a:t>为获得进一步的加速，流水线可以分成更多的阶段。</a:t>
            </a:r>
            <a:r>
              <a:rPr lang="zh-CN" altLang="en-US" b="1" dirty="0">
                <a:solidFill>
                  <a:srgbClr val="FFCCCC"/>
                </a:solidFill>
                <a:latin typeface="宋体" panose="02010600030101010101" pitchFamily="2" charset="-122"/>
              </a:rPr>
              <a:t> </a:t>
            </a:r>
            <a:endParaRPr lang="zh-CN" altLang="en-US" b="1" dirty="0">
              <a:solidFill>
                <a:srgbClr val="FFCCCC"/>
              </a:solidFill>
              <a:latin typeface="宋体" panose="02010600030101010101" pitchFamily="2" charset="-122"/>
            </a:endParaRPr>
          </a:p>
        </p:txBody>
      </p:sp>
      <p:pic>
        <p:nvPicPr>
          <p:cNvPr id="323587" name="Picture 3" descr="3X08"/>
          <p:cNvPicPr>
            <a:picLocks noChangeAspect="1"/>
          </p:cNvPicPr>
          <p:nvPr>
            <p:ph/>
          </p:nvPr>
        </p:nvPicPr>
        <p:blipFill>
          <a:blip r:embed="rId1"/>
          <a:srcRect/>
          <a:stretch>
            <a:fillRect/>
          </a:stretch>
        </p:blipFill>
        <p:spPr>
          <a:xfrm>
            <a:off x="0" y="549275"/>
            <a:ext cx="9144000" cy="5688013"/>
          </a:xfrm>
        </p:spPr>
      </p:pic>
      <p:sp>
        <p:nvSpPr>
          <p:cNvPr id="323588" name="AutoShape 4"/>
          <p:cNvSpPr/>
          <p:nvPr/>
        </p:nvSpPr>
        <p:spPr>
          <a:xfrm>
            <a:off x="827088" y="2590800"/>
            <a:ext cx="1728787" cy="765175"/>
          </a:xfrm>
          <a:prstGeom prst="wedgeRoundRectCallout">
            <a:avLst>
              <a:gd name="adj1" fmla="val -32000"/>
              <a:gd name="adj2" fmla="val -154565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1800" b="1" dirty="0">
                <a:latin typeface="Arial" panose="020B0604020202020204" pitchFamily="34" charset="0"/>
              </a:rPr>
              <a:t>取指令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323589" name="AutoShape 5"/>
          <p:cNvSpPr/>
          <p:nvPr/>
        </p:nvSpPr>
        <p:spPr>
          <a:xfrm>
            <a:off x="1835150" y="2447925"/>
            <a:ext cx="1728788" cy="765175"/>
          </a:xfrm>
          <a:prstGeom prst="wedgeRoundRectCallout">
            <a:avLst>
              <a:gd name="adj1" fmla="val -44213"/>
              <a:gd name="adj2" fmla="val -136102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1800" b="1" dirty="0">
                <a:latin typeface="Arial" panose="020B0604020202020204" pitchFamily="34" charset="0"/>
              </a:rPr>
              <a:t>计算操作数地址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323590" name="AutoShape 6"/>
          <p:cNvSpPr/>
          <p:nvPr/>
        </p:nvSpPr>
        <p:spPr>
          <a:xfrm>
            <a:off x="1692275" y="2519363"/>
            <a:ext cx="1728788" cy="765175"/>
          </a:xfrm>
          <a:prstGeom prst="wedgeRoundRectCallout">
            <a:avLst>
              <a:gd name="adj1" fmla="val -782"/>
              <a:gd name="adj2" fmla="val -147718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1800" b="1" dirty="0">
                <a:latin typeface="Arial" panose="020B0604020202020204" pitchFamily="34" charset="0"/>
              </a:rPr>
              <a:t>译码指令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323591" name="AutoShape 7"/>
          <p:cNvSpPr/>
          <p:nvPr/>
        </p:nvSpPr>
        <p:spPr>
          <a:xfrm>
            <a:off x="3851275" y="2590800"/>
            <a:ext cx="1728788" cy="765175"/>
          </a:xfrm>
          <a:prstGeom prst="wedgeRoundRectCallout">
            <a:avLst>
              <a:gd name="adj1" fmla="val -32000"/>
              <a:gd name="adj2" fmla="val -154565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1800" b="1" dirty="0">
                <a:latin typeface="Arial" panose="020B0604020202020204" pitchFamily="34" charset="0"/>
              </a:rPr>
              <a:t>写操作数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323592" name="AutoShape 8"/>
          <p:cNvSpPr/>
          <p:nvPr/>
        </p:nvSpPr>
        <p:spPr>
          <a:xfrm>
            <a:off x="2700338" y="2519363"/>
            <a:ext cx="1728787" cy="765175"/>
          </a:xfrm>
          <a:prstGeom prst="wedgeRoundRectCallout">
            <a:avLst>
              <a:gd name="adj1" fmla="val -32000"/>
              <a:gd name="adj2" fmla="val -154565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1800" b="1" dirty="0">
                <a:latin typeface="Arial" panose="020B0604020202020204" pitchFamily="34" charset="0"/>
              </a:rPr>
              <a:t>取操作数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323593" name="AutoShape 9"/>
          <p:cNvSpPr/>
          <p:nvPr/>
        </p:nvSpPr>
        <p:spPr>
          <a:xfrm>
            <a:off x="2916238" y="2663825"/>
            <a:ext cx="1728787" cy="765175"/>
          </a:xfrm>
          <a:prstGeom prst="wedgeRoundRectCallout">
            <a:avLst>
              <a:gd name="adj1" fmla="val -3167"/>
              <a:gd name="adj2" fmla="val -163069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1800" b="1" dirty="0">
                <a:latin typeface="Arial" panose="020B0604020202020204" pitchFamily="34" charset="0"/>
              </a:rPr>
              <a:t>执行指令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323594" name="Text Box 10"/>
          <p:cNvSpPr txBox="1"/>
          <p:nvPr/>
        </p:nvSpPr>
        <p:spPr>
          <a:xfrm>
            <a:off x="3276600" y="6272213"/>
            <a:ext cx="2808288" cy="396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FFCCCC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指令流水线操作时序图</a:t>
            </a:r>
            <a:r>
              <a:rPr lang="zh-CN" altLang="en-US" sz="2000" b="1" dirty="0">
                <a:solidFill>
                  <a:srgbClr val="FFCC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zh-CN" altLang="en-US" sz="2000" b="1" dirty="0">
              <a:solidFill>
                <a:srgbClr val="FFCCCC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23595" name="Cloud"/>
          <p:cNvSpPr>
            <a:spLocks noChangeAspect="1" noEditPoints="1"/>
          </p:cNvSpPr>
          <p:nvPr/>
        </p:nvSpPr>
        <p:spPr>
          <a:xfrm>
            <a:off x="250825" y="838200"/>
            <a:ext cx="8893175" cy="5400675"/>
          </a:xfrm>
          <a:custGeom>
            <a:avLst/>
            <a:gdLst>
              <a:gd name="txL" fmla="*/ 2977 w 21600"/>
              <a:gd name="txT" fmla="*/ 3262 h 21600"/>
              <a:gd name="txR" fmla="*/ 17087 w 21600"/>
              <a:gd name="txB" fmla="*/ 17337 h 21600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rgbClr val="808080"/>
            </a:outerShdw>
          </a:effec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影响流水线性能主要有以下几个因素：</a:t>
            </a:r>
            <a:endParaRPr lang="zh-CN" altLang="en-US" sz="2000" b="1" dirty="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（</a:t>
            </a:r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1</a:t>
            </a:r>
            <a:r>
              <a:rPr lang="zh-CN" altLang="en-US" sz="20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）若各个阶段不全是相等的时间 </a:t>
            </a:r>
            <a:endParaRPr lang="zh-CN" altLang="en-US" sz="2000" b="1" dirty="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（</a:t>
            </a:r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</a:t>
            </a:r>
            <a:r>
              <a:rPr lang="zh-CN" altLang="en-US" sz="20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）流水线中的相关问题</a:t>
            </a:r>
            <a:endParaRPr lang="zh-CN" altLang="en-US" sz="2000" b="1" dirty="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（</a:t>
            </a:r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3</a:t>
            </a:r>
            <a:r>
              <a:rPr lang="zh-CN" altLang="en-US" sz="20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）当遇到条件转移指令时</a:t>
            </a:r>
            <a:endParaRPr lang="zh-CN" altLang="en-US" sz="2000" b="1" dirty="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（</a:t>
            </a:r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4</a:t>
            </a:r>
            <a:r>
              <a:rPr lang="zh-CN" altLang="en-US" sz="20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）当</a:t>
            </a:r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I/O</a:t>
            </a:r>
            <a:r>
              <a:rPr lang="zh-CN" altLang="en-US" sz="20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设备有中断请求或机器有故障时</a:t>
            </a:r>
            <a:endParaRPr lang="zh-CN" altLang="en-US" sz="2000" b="1" dirty="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2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3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4" dur="500"/>
                                        <p:tgtEl>
                                          <p:spTgt spid="3235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3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4" dur="500"/>
                                        <p:tgtEl>
                                          <p:spTgt spid="323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4" dur="5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4" dur="500"/>
                                        <p:tgtEl>
                                          <p:spTgt spid="323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3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4" dur="500"/>
                                        <p:tgtEl>
                                          <p:spTgt spid="323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4" dur="500"/>
                                        <p:tgtEl>
                                          <p:spTgt spid="323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3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3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23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23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6" grpId="0"/>
      <p:bldP spid="323588" grpId="0" animBg="1"/>
      <p:bldP spid="323588" grpId="1" animBg="1"/>
      <p:bldP spid="323589" grpId="0" animBg="1"/>
      <p:bldP spid="323589" grpId="1" animBg="1"/>
      <p:bldP spid="323590" grpId="0" animBg="1"/>
      <p:bldP spid="323590" grpId="1" animBg="1"/>
      <p:bldP spid="323591" grpId="0" animBg="1"/>
      <p:bldP spid="323591" grpId="1" animBg="1"/>
      <p:bldP spid="323592" grpId="0" animBg="1"/>
      <p:bldP spid="323592" grpId="1" animBg="1"/>
      <p:bldP spid="323593" grpId="0" animBg="1"/>
      <p:bldP spid="323593" grpId="1" animBg="1"/>
      <p:bldP spid="323594" grpId="0"/>
      <p:bldP spid="32359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34850" name="Text Box 2"/>
          <p:cNvSpPr txBox="1"/>
          <p:nvPr/>
        </p:nvSpPr>
        <p:spPr>
          <a:xfrm>
            <a:off x="250825" y="260350"/>
            <a:ext cx="8459788" cy="579438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3.3  CPU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模型机的组成及其数据通路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4851" name="Text Box 3"/>
          <p:cNvSpPr txBox="1"/>
          <p:nvPr/>
        </p:nvSpPr>
        <p:spPr>
          <a:xfrm>
            <a:off x="152400" y="762000"/>
            <a:ext cx="3455988" cy="579438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3.3.1  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基本组成</a:t>
            </a:r>
            <a:endParaRPr lang="zh-CN" altLang="en-US" b="1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773" name="Rectangle 4"/>
          <p:cNvSpPr/>
          <p:nvPr/>
        </p:nvSpPr>
        <p:spPr>
          <a:xfrm>
            <a:off x="1981200" y="19573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pic>
        <p:nvPicPr>
          <p:cNvPr id="32774" name="Picture 5" descr="3X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41438"/>
            <a:ext cx="9144000" cy="5364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5" name="Text Box 6"/>
          <p:cNvSpPr txBox="1"/>
          <p:nvPr/>
        </p:nvSpPr>
        <p:spPr>
          <a:xfrm>
            <a:off x="5791200" y="6172200"/>
            <a:ext cx="3505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模型机数据通路结构图</a:t>
            </a:r>
            <a:endParaRPr lang="zh-CN" alt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0" grpId="0"/>
      <p:bldP spid="33485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35874" name="Text Box 2"/>
          <p:cNvSpPr txBox="1"/>
          <p:nvPr/>
        </p:nvSpPr>
        <p:spPr>
          <a:xfrm>
            <a:off x="0" y="260350"/>
            <a:ext cx="3455988" cy="579438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3.3.1  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基本组成</a:t>
            </a:r>
            <a:endParaRPr lang="zh-CN" altLang="en-US" b="1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5875" name="Text Box 3"/>
          <p:cNvSpPr txBox="1"/>
          <p:nvPr/>
        </p:nvSpPr>
        <p:spPr>
          <a:xfrm>
            <a:off x="323850" y="908050"/>
            <a:ext cx="2663825" cy="579438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．寄存器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5876" name="Text Box 4"/>
          <p:cNvSpPr txBox="1"/>
          <p:nvPr/>
        </p:nvSpPr>
        <p:spPr>
          <a:xfrm>
            <a:off x="0" y="1901825"/>
            <a:ext cx="3527425" cy="519113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8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）可编程寄存器</a:t>
            </a:r>
            <a:endParaRPr lang="zh-CN" altLang="en-US" sz="2800" b="1" dirty="0">
              <a:solidFill>
                <a:srgbClr val="FFCC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5878" name="Text Box 6"/>
          <p:cNvSpPr txBox="1"/>
          <p:nvPr/>
        </p:nvSpPr>
        <p:spPr>
          <a:xfrm>
            <a:off x="0" y="2852738"/>
            <a:ext cx="9144000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8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）暂存器  </a:t>
            </a:r>
            <a:r>
              <a:rPr lang="en-US" altLang="zh-CN" sz="2400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2800" dirty="0">
                <a:solidFill>
                  <a:srgbClr val="FFFF99"/>
                </a:solidFill>
                <a:ea typeface="黑体" panose="02010609060101010101" pitchFamily="2" charset="-122"/>
              </a:rPr>
              <a:t>个：</a:t>
            </a:r>
            <a:r>
              <a:rPr lang="en-US" altLang="zh-CN" sz="2800" dirty="0">
                <a:solidFill>
                  <a:srgbClr val="FFFF99"/>
                </a:solidFill>
                <a:ea typeface="黑体" panose="02010609060101010101" pitchFamily="2" charset="-122"/>
              </a:rPr>
              <a:t>C</a:t>
            </a:r>
            <a:r>
              <a:rPr lang="zh-CN" altLang="en-US" sz="2800" dirty="0">
                <a:solidFill>
                  <a:srgbClr val="FFFF99"/>
                </a:solidFill>
                <a:ea typeface="黑体" panose="02010609060101010101" pitchFamily="2" charset="-122"/>
              </a:rPr>
              <a:t>、</a:t>
            </a:r>
            <a:r>
              <a:rPr lang="en-US" altLang="zh-CN" sz="2800" dirty="0">
                <a:solidFill>
                  <a:srgbClr val="FFFF99"/>
                </a:solidFill>
                <a:ea typeface="黑体" panose="02010609060101010101" pitchFamily="2" charset="-122"/>
              </a:rPr>
              <a:t>D</a:t>
            </a:r>
            <a:r>
              <a:rPr lang="zh-CN" altLang="en-US" sz="2800" dirty="0">
                <a:solidFill>
                  <a:srgbClr val="FFFF99"/>
                </a:solidFill>
                <a:ea typeface="黑体" panose="02010609060101010101" pitchFamily="2" charset="-122"/>
              </a:rPr>
              <a:t>、</a:t>
            </a:r>
            <a:r>
              <a:rPr lang="en-US" altLang="zh-CN" sz="2800" dirty="0">
                <a:solidFill>
                  <a:srgbClr val="FFFF99"/>
                </a:solidFill>
                <a:ea typeface="黑体" panose="02010609060101010101" pitchFamily="2" charset="-122"/>
              </a:rPr>
              <a:t>Z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</a:t>
            </a: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335880" name="Text Box 8"/>
          <p:cNvSpPr txBox="1"/>
          <p:nvPr/>
        </p:nvSpPr>
        <p:spPr>
          <a:xfrm>
            <a:off x="0" y="3500438"/>
            <a:ext cx="5543550" cy="519112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28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）指令寄存器</a:t>
            </a:r>
            <a:r>
              <a:rPr lang="en-US" altLang="zh-CN" sz="28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IR</a:t>
            </a:r>
            <a:endParaRPr lang="en-US" altLang="zh-CN" sz="2800" b="1" dirty="0">
              <a:solidFill>
                <a:srgbClr val="FFCC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5881" name="Text Box 9"/>
          <p:cNvSpPr txBox="1"/>
          <p:nvPr/>
        </p:nvSpPr>
        <p:spPr>
          <a:xfrm>
            <a:off x="828675" y="3995738"/>
            <a:ext cx="8101013" cy="396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FFFF99"/>
                </a:solidFill>
                <a:latin typeface="宋体" panose="02010600030101010101" pitchFamily="2" charset="-122"/>
              </a:rPr>
              <a:t>用来存放当前正在执行的一条指令的内容</a:t>
            </a:r>
            <a:r>
              <a:rPr lang="zh-CN" altLang="en-US" sz="2000" b="1" dirty="0">
                <a:solidFill>
                  <a:srgbClr val="FFFF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zh-CN" altLang="en-US" sz="2000" b="1" dirty="0">
              <a:solidFill>
                <a:srgbClr val="FFFF99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35882" name="Text Box 10"/>
          <p:cNvSpPr txBox="1"/>
          <p:nvPr/>
        </p:nvSpPr>
        <p:spPr>
          <a:xfrm>
            <a:off x="0" y="4508500"/>
            <a:ext cx="6265863" cy="519113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sz="28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）与主存接口的寄存器</a:t>
            </a:r>
            <a:r>
              <a:rPr lang="en-US" altLang="zh-CN" sz="28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MAR</a:t>
            </a:r>
            <a:r>
              <a:rPr lang="zh-CN" altLang="en-US" sz="28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28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MDR</a:t>
            </a:r>
            <a:endParaRPr lang="en-US" altLang="zh-CN" sz="2800" b="1" dirty="0">
              <a:solidFill>
                <a:srgbClr val="FFCC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5883" name="Text Box 11"/>
          <p:cNvSpPr txBox="1"/>
          <p:nvPr/>
        </p:nvSpPr>
        <p:spPr>
          <a:xfrm>
            <a:off x="1258888" y="5145088"/>
            <a:ext cx="6335712" cy="1352550"/>
          </a:xfrm>
          <a:prstGeom prst="rect">
            <a:avLst/>
          </a:prstGeom>
          <a:solidFill>
            <a:srgbClr val="CCFFFF"/>
          </a:solidFill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   CPU</a:t>
            </a:r>
            <a:r>
              <a:rPr lang="zh-CN" altLang="en-US" sz="2400" b="1" dirty="0">
                <a:latin typeface="宋体" panose="02010600030101010101" pitchFamily="2" charset="-122"/>
              </a:rPr>
              <a:t>对主存的控制信号有两个：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     读信号</a:t>
            </a:r>
            <a:r>
              <a:rPr lang="en-US" altLang="zh-CN" sz="2800" b="1" dirty="0">
                <a:solidFill>
                  <a:srgbClr val="0000CC"/>
                </a:solidFill>
                <a:latin typeface="宋体" panose="02010600030101010101" pitchFamily="2" charset="-122"/>
              </a:rPr>
              <a:t>RD</a:t>
            </a:r>
            <a:r>
              <a:rPr lang="zh-CN" altLang="en-US" sz="2400" b="1" dirty="0">
                <a:latin typeface="宋体" panose="02010600030101010101" pitchFamily="2" charset="-122"/>
              </a:rPr>
              <a:t>控制对主存的读操作；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     写信号</a:t>
            </a:r>
            <a:r>
              <a:rPr lang="en-US" altLang="zh-CN" sz="2800" b="1" dirty="0">
                <a:solidFill>
                  <a:srgbClr val="0000CC"/>
                </a:solidFill>
                <a:latin typeface="宋体" panose="02010600030101010101" pitchFamily="2" charset="-122"/>
              </a:rPr>
              <a:t>WR</a:t>
            </a:r>
            <a:r>
              <a:rPr lang="zh-CN" altLang="en-US" sz="2400" b="1" dirty="0">
                <a:latin typeface="宋体" panose="02010600030101010101" pitchFamily="2" charset="-122"/>
              </a:rPr>
              <a:t>控制对主存的写操作。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335884" name="AutoShape 12"/>
          <p:cNvSpPr/>
          <p:nvPr/>
        </p:nvSpPr>
        <p:spPr>
          <a:xfrm>
            <a:off x="3635375" y="908050"/>
            <a:ext cx="5508625" cy="1773238"/>
          </a:xfrm>
          <a:prstGeom prst="wedgeRectCallout">
            <a:avLst>
              <a:gd name="adj1" fmla="val -37606"/>
              <a:gd name="adj2" fmla="val 15889"/>
            </a:avLst>
          </a:prstGeom>
          <a:solidFill>
            <a:srgbClr val="CCFFFF"/>
          </a:solidFill>
          <a:ln w="952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通用寄存器有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4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个：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R0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、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R1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、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R2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、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R3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堆栈指针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SP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程序状态字寄存器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PSW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程序计数器为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PC</a:t>
            </a:r>
            <a:endParaRPr lang="en-US" altLang="zh-CN" sz="1800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35885" name="Text Box 13"/>
          <p:cNvSpPr txBox="1"/>
          <p:nvPr/>
        </p:nvSpPr>
        <p:spPr>
          <a:xfrm>
            <a:off x="5003800" y="2924175"/>
            <a:ext cx="3635375" cy="457200"/>
          </a:xfrm>
          <a:prstGeom prst="rect">
            <a:avLst/>
          </a:prstGeom>
          <a:solidFill>
            <a:srgbClr val="CCFFFF"/>
          </a:solidFill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"/>
              </a:spcBef>
              <a:buNone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D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具有左移、右移功能</a:t>
            </a:r>
            <a:endParaRPr lang="zh-CN" altLang="en-US" sz="2400" b="1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33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5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3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4" grpId="0"/>
      <p:bldP spid="335875" grpId="0"/>
      <p:bldP spid="335876" grpId="0"/>
      <p:bldP spid="335878" grpId="0"/>
      <p:bldP spid="335880" grpId="0"/>
      <p:bldP spid="335881" grpId="0"/>
      <p:bldP spid="335882" grpId="0"/>
      <p:bldP spid="335883" grpId="0" animBg="1"/>
      <p:bldP spid="335883" grpId="1" animBg="1"/>
      <p:bldP spid="335884" grpId="0" animBg="1"/>
      <p:bldP spid="335885" grpId="0" animBg="1"/>
      <p:bldP spid="335885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36898" name="Text Box 2"/>
          <p:cNvSpPr txBox="1"/>
          <p:nvPr/>
        </p:nvSpPr>
        <p:spPr>
          <a:xfrm>
            <a:off x="0" y="1203325"/>
            <a:ext cx="4356100" cy="579438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．运算部件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ALU</a:t>
            </a:r>
            <a:endParaRPr lang="en-US" altLang="zh-CN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6899" name="Text Box 3"/>
          <p:cNvSpPr txBox="1"/>
          <p:nvPr/>
        </p:nvSpPr>
        <p:spPr>
          <a:xfrm>
            <a:off x="539750" y="2068513"/>
            <a:ext cx="8604250" cy="265588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个输入：</a:t>
            </a:r>
            <a:r>
              <a:rPr lang="en-US" altLang="zh-CN" sz="2800" b="1" dirty="0">
                <a:solidFill>
                  <a:srgbClr val="FFCCCC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800" b="1" dirty="0">
                <a:solidFill>
                  <a:srgbClr val="FFCCCC"/>
                </a:solidFill>
                <a:latin typeface="宋体" panose="02010600030101010101" pitchFamily="2" charset="-122"/>
              </a:rPr>
              <a:t>来自暂存器</a:t>
            </a:r>
            <a:r>
              <a:rPr lang="en-US" altLang="zh-CN" sz="2800" b="1" dirty="0">
                <a:solidFill>
                  <a:srgbClr val="FFCCCC"/>
                </a:solidFill>
                <a:latin typeface="宋体" panose="02010600030101010101" pitchFamily="2" charset="-122"/>
              </a:rPr>
              <a:t>D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FFCCCC"/>
                </a:solidFill>
                <a:latin typeface="宋体" panose="02010600030101010101" pitchFamily="2" charset="-122"/>
              </a:rPr>
              <a:t>B</a:t>
            </a:r>
            <a:r>
              <a:rPr lang="zh-CN" altLang="en-US" sz="2800" b="1" dirty="0">
                <a:solidFill>
                  <a:srgbClr val="FFCCCC"/>
                </a:solidFill>
                <a:latin typeface="宋体" panose="02010600030101010101" pitchFamily="2" charset="-122"/>
              </a:rPr>
              <a:t>来自</a:t>
            </a:r>
            <a:r>
              <a:rPr lang="en-US" altLang="zh-CN" sz="2800" b="1" dirty="0">
                <a:solidFill>
                  <a:srgbClr val="FFCCCC"/>
                </a:solidFill>
                <a:latin typeface="宋体" panose="02010600030101010101" pitchFamily="2" charset="-122"/>
              </a:rPr>
              <a:t>ALU</a:t>
            </a:r>
            <a:r>
              <a:rPr lang="zh-CN" altLang="en-US" sz="2800" b="1" dirty="0">
                <a:solidFill>
                  <a:srgbClr val="FFCCCC"/>
                </a:solidFill>
                <a:latin typeface="宋体" panose="02010600030101010101" pitchFamily="2" charset="-122"/>
              </a:rPr>
              <a:t>总线</a:t>
            </a:r>
            <a:endParaRPr lang="zh-CN" altLang="en-US" sz="2800" b="1" dirty="0">
              <a:solidFill>
                <a:srgbClr val="FFCCCC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个输出：</a:t>
            </a:r>
            <a:r>
              <a:rPr lang="zh-CN" altLang="en-US" sz="2800" b="1" dirty="0">
                <a:solidFill>
                  <a:srgbClr val="CCFFFF"/>
                </a:solidFill>
                <a:latin typeface="宋体" panose="02010600030101010101" pitchFamily="2" charset="-122"/>
              </a:rPr>
              <a:t>运算结果输出到</a:t>
            </a:r>
            <a:r>
              <a:rPr lang="en-US" altLang="zh-CN" sz="2800" b="1" dirty="0">
                <a:solidFill>
                  <a:srgbClr val="CCFFFF"/>
                </a:solidFill>
                <a:latin typeface="宋体" panose="02010600030101010101" pitchFamily="2" charset="-122"/>
              </a:rPr>
              <a:t>Z</a:t>
            </a:r>
            <a:endParaRPr lang="en-US" altLang="zh-CN" sz="2800" b="1" dirty="0">
              <a:solidFill>
                <a:srgbClr val="CCFFFF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控制信号有：</a:t>
            </a:r>
            <a:b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</a:b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ADD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SUB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COM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NEG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A+1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A-1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B+1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B-1</a:t>
            </a:r>
            <a:br>
              <a:rPr lang="en-US" altLang="zh-CN" sz="2800" b="1" dirty="0">
                <a:solidFill>
                  <a:srgbClr val="FFFF99"/>
                </a:solidFill>
                <a:latin typeface="宋体" panose="02010600030101010101" pitchFamily="2" charset="-122"/>
              </a:rPr>
            </a:br>
            <a:r>
              <a:rPr lang="en-US" altLang="zh-CN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  AND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OR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XOR</a:t>
            </a:r>
            <a:endParaRPr lang="en-US" altLang="zh-CN" sz="28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36908" name="Text Box 12"/>
          <p:cNvSpPr txBox="1"/>
          <p:nvPr/>
        </p:nvSpPr>
        <p:spPr>
          <a:xfrm>
            <a:off x="250825" y="260350"/>
            <a:ext cx="8459788" cy="579438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3.3.1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模型机的基本组成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8" grpId="0"/>
      <p:bldP spid="336899" grpId="0"/>
      <p:bldP spid="33690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44071" name="Text Box 7"/>
          <p:cNvSpPr txBox="1"/>
          <p:nvPr/>
        </p:nvSpPr>
        <p:spPr>
          <a:xfrm>
            <a:off x="250825" y="3284538"/>
            <a:ext cx="3382963" cy="519112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8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）系统总线</a:t>
            </a:r>
            <a:endParaRPr lang="zh-CN" altLang="en-US" sz="2800" b="1" dirty="0">
              <a:solidFill>
                <a:srgbClr val="FFCC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4073" name="AutoShape 9"/>
          <p:cNvSpPr/>
          <p:nvPr/>
        </p:nvSpPr>
        <p:spPr>
          <a:xfrm>
            <a:off x="1281113" y="3789363"/>
            <a:ext cx="7026275" cy="2381250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连接 模型机的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CPU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、存储器及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I/O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设备</a:t>
            </a:r>
            <a:endParaRPr lang="zh-CN" altLang="en-US" sz="2800" b="1" dirty="0">
              <a:latin typeface="仿宋_GB2312" pitchFamily="49" charset="-122"/>
              <a:ea typeface="仿宋_GB2312" pitchFamily="49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系统总线包括：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16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根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AB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、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16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根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DB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，以及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CB</a:t>
            </a:r>
            <a:endParaRPr lang="en-US" altLang="zh-CN" sz="2800" b="1" dirty="0">
              <a:latin typeface="仿宋_GB2312" pitchFamily="49" charset="-122"/>
              <a:ea typeface="仿宋_GB2312" pitchFamily="49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控制方式：模型机采用同步控制方式</a:t>
            </a:r>
            <a:endParaRPr lang="zh-CN" altLang="en-US" sz="2800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44074" name="Text Box 10"/>
          <p:cNvSpPr txBox="1"/>
          <p:nvPr/>
        </p:nvSpPr>
        <p:spPr>
          <a:xfrm>
            <a:off x="250825" y="333375"/>
            <a:ext cx="4824413" cy="579438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．总线与数据通路结构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4075" name="Text Box 11"/>
          <p:cNvSpPr txBox="1"/>
          <p:nvPr/>
        </p:nvSpPr>
        <p:spPr>
          <a:xfrm>
            <a:off x="250825" y="1125538"/>
            <a:ext cx="5435600" cy="519112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8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en-US" altLang="zh-CN" sz="28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ALU </a:t>
            </a:r>
            <a:r>
              <a:rPr lang="zh-CN" altLang="en-US" sz="28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总线（</a:t>
            </a:r>
            <a:r>
              <a:rPr lang="en-US" altLang="zh-CN" sz="28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CPU</a:t>
            </a:r>
            <a:r>
              <a:rPr lang="zh-CN" altLang="en-US" sz="28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内总线）  </a:t>
            </a:r>
            <a:endParaRPr lang="zh-CN" altLang="en-US" sz="2800" b="1" dirty="0">
              <a:solidFill>
                <a:srgbClr val="FFCC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4076" name="Text Box 12"/>
          <p:cNvSpPr txBox="1"/>
          <p:nvPr/>
        </p:nvSpPr>
        <p:spPr>
          <a:xfrm>
            <a:off x="755650" y="1916113"/>
            <a:ext cx="7886700" cy="1066800"/>
          </a:xfrm>
          <a:prstGeom prst="rect">
            <a:avLst/>
          </a:prstGeom>
          <a:solidFill>
            <a:srgbClr val="33CCCC"/>
          </a:solidFill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单总线结构，由</a:t>
            </a:r>
            <a:r>
              <a:rPr lang="en-US" altLang="zh-CN" b="1" dirty="0">
                <a:latin typeface="宋体" panose="02010600030101010101" pitchFamily="2" charset="-122"/>
              </a:rPr>
              <a:t>16</a:t>
            </a:r>
            <a:r>
              <a:rPr lang="zh-CN" altLang="en-US" b="1" dirty="0">
                <a:latin typeface="宋体" panose="02010600030101010101" pitchFamily="2" charset="-122"/>
              </a:rPr>
              <a:t>根双向数据传送线组成</a:t>
            </a:r>
            <a:br>
              <a:rPr lang="zh-CN" altLang="en-US" b="1" dirty="0">
                <a:latin typeface="宋体" panose="02010600030101010101" pitchFamily="2" charset="-122"/>
              </a:rPr>
            </a:br>
            <a:r>
              <a:rPr lang="en-US" altLang="zh-CN" b="1" dirty="0">
                <a:latin typeface="宋体" panose="02010600030101010101" pitchFamily="2" charset="-122"/>
              </a:rPr>
              <a:t>ALU</a:t>
            </a:r>
            <a:r>
              <a:rPr lang="zh-CN" altLang="en-US" b="1" dirty="0">
                <a:latin typeface="宋体" panose="02010600030101010101" pitchFamily="2" charset="-122"/>
              </a:rPr>
              <a:t>和所有寄存器通过这组公共总线连接</a:t>
            </a:r>
            <a:endParaRPr lang="zh-CN" altLang="en-US" sz="2800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4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4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4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71" grpId="0"/>
      <p:bldP spid="344073" grpId="0" animBg="1"/>
      <p:bldP spid="344074" grpId="0"/>
      <p:bldP spid="344075" grpId="0"/>
      <p:bldP spid="34407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37922" name="Text Box 2"/>
          <p:cNvSpPr txBox="1"/>
          <p:nvPr/>
        </p:nvSpPr>
        <p:spPr>
          <a:xfrm>
            <a:off x="0" y="260350"/>
            <a:ext cx="6227763" cy="579438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．控制器及微命令的基本形式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7923" name="Text Box 3"/>
          <p:cNvSpPr txBox="1"/>
          <p:nvPr/>
        </p:nvSpPr>
        <p:spPr>
          <a:xfrm>
            <a:off x="0" y="981075"/>
            <a:ext cx="4103688" cy="519113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8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）微命令的基本形式 </a:t>
            </a:r>
            <a:endParaRPr lang="zh-CN" altLang="en-US" sz="2800" b="1" dirty="0">
              <a:solidFill>
                <a:srgbClr val="FFCC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7925" name="Text Box 5"/>
          <p:cNvSpPr txBox="1"/>
          <p:nvPr/>
        </p:nvSpPr>
        <p:spPr>
          <a:xfrm>
            <a:off x="323850" y="1628775"/>
            <a:ext cx="3168650" cy="519113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99"/>
                </a:solidFill>
                <a:latin typeface="仿宋_GB2312" pitchFamily="49" charset="-122"/>
                <a:ea typeface="仿宋_GB2312" pitchFamily="49" charset="-122"/>
              </a:rPr>
              <a:t>① </a:t>
            </a:r>
            <a:r>
              <a:rPr lang="zh-CN" altLang="en-US" sz="2800" b="1" dirty="0">
                <a:solidFill>
                  <a:srgbClr val="FFFF99"/>
                </a:solidFill>
                <a:latin typeface="仿宋_GB2312" pitchFamily="49" charset="-122"/>
                <a:ea typeface="仿宋_GB2312" pitchFamily="49" charset="-122"/>
              </a:rPr>
              <a:t>电位型微命令</a:t>
            </a:r>
            <a:endParaRPr lang="zh-CN" altLang="en-US" sz="2800" b="1" dirty="0">
              <a:solidFill>
                <a:srgbClr val="FFFF99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37926" name="Text Box 6"/>
          <p:cNvSpPr txBox="1"/>
          <p:nvPr/>
        </p:nvSpPr>
        <p:spPr>
          <a:xfrm>
            <a:off x="250825" y="2205038"/>
            <a:ext cx="8424863" cy="288925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"/>
              </a:spcBef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FFFF99"/>
                </a:solidFill>
              </a:rPr>
              <a:t>  R</a:t>
            </a:r>
            <a:r>
              <a:rPr lang="en-US" altLang="zh-CN" sz="2400" b="1" dirty="0">
                <a:solidFill>
                  <a:srgbClr val="FFFF99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→</a:t>
            </a:r>
            <a:r>
              <a:rPr lang="zh-CN" altLang="en-US" sz="2400" b="1" dirty="0">
                <a:solidFill>
                  <a:srgbClr val="FFFF99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内总线</a:t>
            </a:r>
            <a:r>
              <a:rPr lang="zh-CN" altLang="en-US" sz="2400" b="1" dirty="0">
                <a:solidFill>
                  <a:srgbClr val="FFFF99"/>
                </a:solidFill>
              </a:rPr>
              <a:t>：</a:t>
            </a:r>
            <a:r>
              <a:rPr lang="en-US" altLang="zh-CN" sz="2400" b="1" dirty="0">
                <a:solidFill>
                  <a:srgbClr val="FFFF99"/>
                </a:solidFill>
              </a:rPr>
              <a:t>R0</a:t>
            </a:r>
            <a:r>
              <a:rPr lang="en-US" altLang="zh-CN" sz="1400" b="1" dirty="0">
                <a:solidFill>
                  <a:srgbClr val="FFFF99"/>
                </a:solidFill>
              </a:rPr>
              <a:t>OUT</a:t>
            </a:r>
            <a:r>
              <a:rPr lang="zh-CN" altLang="en-US" sz="2400" b="1" dirty="0">
                <a:solidFill>
                  <a:srgbClr val="FFFF99"/>
                </a:solidFill>
              </a:rPr>
              <a:t>、</a:t>
            </a:r>
            <a:r>
              <a:rPr lang="en-US" altLang="zh-CN" sz="2400" b="1" dirty="0">
                <a:solidFill>
                  <a:srgbClr val="FFFF99"/>
                </a:solidFill>
              </a:rPr>
              <a:t>R1</a:t>
            </a:r>
            <a:r>
              <a:rPr lang="en-US" altLang="zh-CN" sz="1400" b="1" dirty="0">
                <a:solidFill>
                  <a:srgbClr val="FFFF99"/>
                </a:solidFill>
              </a:rPr>
              <a:t>OUT</a:t>
            </a:r>
            <a:r>
              <a:rPr lang="zh-CN" altLang="en-US" sz="2400" b="1" dirty="0">
                <a:solidFill>
                  <a:srgbClr val="FFFF99"/>
                </a:solidFill>
              </a:rPr>
              <a:t>、</a:t>
            </a:r>
            <a:r>
              <a:rPr lang="en-US" altLang="zh-CN" sz="2400" b="1" dirty="0">
                <a:solidFill>
                  <a:srgbClr val="FFFF99"/>
                </a:solidFill>
              </a:rPr>
              <a:t>PC</a:t>
            </a:r>
            <a:r>
              <a:rPr lang="en-US" altLang="zh-CN" sz="1400" b="1" dirty="0">
                <a:solidFill>
                  <a:srgbClr val="FFFF99"/>
                </a:solidFill>
              </a:rPr>
              <a:t>OUT</a:t>
            </a:r>
            <a:r>
              <a:rPr lang="zh-CN" altLang="en-US" sz="2400" b="1" dirty="0">
                <a:solidFill>
                  <a:srgbClr val="FFFF99"/>
                </a:solidFill>
              </a:rPr>
              <a:t>、</a:t>
            </a:r>
            <a:r>
              <a:rPr lang="en-US" altLang="zh-CN" sz="2400" b="1" dirty="0">
                <a:solidFill>
                  <a:srgbClr val="FFFF99"/>
                </a:solidFill>
              </a:rPr>
              <a:t>SP</a:t>
            </a:r>
            <a:r>
              <a:rPr lang="en-US" altLang="zh-CN" sz="1400" b="1" dirty="0">
                <a:solidFill>
                  <a:srgbClr val="FFFF99"/>
                </a:solidFill>
              </a:rPr>
              <a:t>OUT</a:t>
            </a:r>
            <a:r>
              <a:rPr lang="zh-CN" altLang="en-US" sz="2400" b="1" dirty="0">
                <a:solidFill>
                  <a:srgbClr val="FFFF99"/>
                </a:solidFill>
              </a:rPr>
              <a:t>、</a:t>
            </a:r>
            <a:r>
              <a:rPr lang="en-US" altLang="zh-CN" sz="2400" b="1" dirty="0">
                <a:solidFill>
                  <a:srgbClr val="FFFF99"/>
                </a:solidFill>
              </a:rPr>
              <a:t>MDR</a:t>
            </a:r>
            <a:r>
              <a:rPr lang="en-US" altLang="zh-CN" sz="1400" b="1" dirty="0">
                <a:solidFill>
                  <a:srgbClr val="FFFF99"/>
                </a:solidFill>
              </a:rPr>
              <a:t>OUT</a:t>
            </a:r>
            <a:r>
              <a:rPr lang="zh-CN" altLang="en-US" sz="2400" b="1" dirty="0">
                <a:solidFill>
                  <a:srgbClr val="FFFF99"/>
                </a:solidFill>
              </a:rPr>
              <a:t>等</a:t>
            </a:r>
            <a:endParaRPr lang="zh-CN" altLang="en-US" sz="2400" b="1" dirty="0">
              <a:solidFill>
                <a:srgbClr val="FFFF99"/>
              </a:solidFill>
            </a:endParaRPr>
          </a:p>
          <a:p>
            <a:pPr marL="0" lvl="0" indent="0" eaLnBrk="1" hangingPunct="1">
              <a:spcBef>
                <a:spcPct val="5000"/>
              </a:spcBef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FFFF99"/>
                </a:solidFill>
              </a:rPr>
              <a:t>ALU</a:t>
            </a:r>
            <a:r>
              <a:rPr lang="zh-CN" altLang="en-US" sz="2400" b="1" dirty="0">
                <a:solidFill>
                  <a:srgbClr val="FFFF99"/>
                </a:solidFill>
              </a:rPr>
              <a:t>运算控制信号有：</a:t>
            </a:r>
            <a:r>
              <a:rPr lang="en-US" altLang="zh-CN" sz="2400" b="1" dirty="0">
                <a:solidFill>
                  <a:srgbClr val="FFFF99"/>
                </a:solidFill>
              </a:rPr>
              <a:t>ADD</a:t>
            </a:r>
            <a:r>
              <a:rPr lang="zh-CN" altLang="en-US" sz="2400" b="1" dirty="0">
                <a:solidFill>
                  <a:srgbClr val="FFFF99"/>
                </a:solidFill>
              </a:rPr>
              <a:t>、</a:t>
            </a:r>
            <a:r>
              <a:rPr lang="en-US" altLang="zh-CN" sz="2400" b="1" dirty="0">
                <a:solidFill>
                  <a:srgbClr val="FFFF99"/>
                </a:solidFill>
              </a:rPr>
              <a:t>SUB</a:t>
            </a:r>
            <a:r>
              <a:rPr lang="zh-CN" altLang="en-US" sz="2400" b="1" dirty="0">
                <a:solidFill>
                  <a:srgbClr val="FFFF99"/>
                </a:solidFill>
              </a:rPr>
              <a:t>、</a:t>
            </a:r>
            <a:r>
              <a:rPr lang="en-US" altLang="zh-CN" sz="2400" b="1" dirty="0">
                <a:solidFill>
                  <a:srgbClr val="FFFF99"/>
                </a:solidFill>
              </a:rPr>
              <a:t>AND</a:t>
            </a:r>
            <a:r>
              <a:rPr lang="zh-CN" altLang="en-US" sz="2400" b="1" dirty="0">
                <a:solidFill>
                  <a:srgbClr val="FFFF99"/>
                </a:solidFill>
              </a:rPr>
              <a:t>、</a:t>
            </a:r>
            <a:r>
              <a:rPr lang="en-US" altLang="zh-CN" sz="2400" b="1" dirty="0">
                <a:solidFill>
                  <a:srgbClr val="FFFF99"/>
                </a:solidFill>
              </a:rPr>
              <a:t>OR</a:t>
            </a:r>
            <a:r>
              <a:rPr lang="zh-CN" altLang="en-US" sz="2400" b="1" dirty="0">
                <a:solidFill>
                  <a:srgbClr val="FFFF99"/>
                </a:solidFill>
              </a:rPr>
              <a:t>、</a:t>
            </a:r>
            <a:r>
              <a:rPr lang="en-US" altLang="zh-CN" sz="2400" b="1" dirty="0">
                <a:solidFill>
                  <a:srgbClr val="FFFF99"/>
                </a:solidFill>
              </a:rPr>
              <a:t>XOR</a:t>
            </a:r>
            <a:r>
              <a:rPr lang="zh-CN" altLang="en-US" sz="2400" b="1" dirty="0">
                <a:solidFill>
                  <a:srgbClr val="FFFF99"/>
                </a:solidFill>
              </a:rPr>
              <a:t>等</a:t>
            </a:r>
            <a:endParaRPr lang="zh-CN" altLang="en-US" sz="2400" b="1" dirty="0">
              <a:solidFill>
                <a:srgbClr val="FFFF99"/>
              </a:solidFill>
            </a:endParaRPr>
          </a:p>
          <a:p>
            <a:pPr marL="0" lvl="0" indent="0" eaLnBrk="1" hangingPunct="1">
              <a:spcBef>
                <a:spcPct val="5000"/>
              </a:spcBef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FFFF99"/>
                </a:solidFill>
              </a:rPr>
              <a:t>  暂存器</a:t>
            </a:r>
            <a:r>
              <a:rPr lang="en-US" altLang="zh-CN" sz="2400" b="1" dirty="0">
                <a:solidFill>
                  <a:srgbClr val="FFFF99"/>
                </a:solidFill>
              </a:rPr>
              <a:t>D</a:t>
            </a:r>
            <a:r>
              <a:rPr lang="zh-CN" altLang="en-US" sz="2400" b="1" dirty="0">
                <a:solidFill>
                  <a:srgbClr val="FFFF99"/>
                </a:solidFill>
              </a:rPr>
              <a:t>的左移</a:t>
            </a:r>
            <a:r>
              <a:rPr lang="en-US" altLang="zh-CN" sz="2400" b="1" dirty="0">
                <a:solidFill>
                  <a:srgbClr val="FFFF99"/>
                </a:solidFill>
              </a:rPr>
              <a:t>/</a:t>
            </a:r>
            <a:r>
              <a:rPr lang="zh-CN" altLang="en-US" sz="2400" b="1" dirty="0">
                <a:solidFill>
                  <a:srgbClr val="FFFF99"/>
                </a:solidFill>
              </a:rPr>
              <a:t>右移控制信号有：</a:t>
            </a:r>
            <a:r>
              <a:rPr lang="en-US" altLang="zh-CN" sz="2400" b="1" dirty="0">
                <a:solidFill>
                  <a:srgbClr val="FFFF99"/>
                </a:solidFill>
              </a:rPr>
              <a:t>SAL</a:t>
            </a:r>
            <a:r>
              <a:rPr lang="zh-CN" altLang="en-US" sz="2400" b="1" dirty="0">
                <a:solidFill>
                  <a:srgbClr val="FFFF99"/>
                </a:solidFill>
              </a:rPr>
              <a:t>、</a:t>
            </a:r>
            <a:r>
              <a:rPr lang="en-US" altLang="zh-CN" sz="2400" b="1" dirty="0">
                <a:solidFill>
                  <a:srgbClr val="FFFF99"/>
                </a:solidFill>
              </a:rPr>
              <a:t>SAR</a:t>
            </a:r>
            <a:endParaRPr lang="en-US" altLang="zh-CN" sz="2400" b="1" dirty="0">
              <a:solidFill>
                <a:srgbClr val="FFFF99"/>
              </a:solidFill>
            </a:endParaRPr>
          </a:p>
          <a:p>
            <a:pPr marL="0" lvl="0" indent="0" eaLnBrk="1" hangingPunct="1">
              <a:spcBef>
                <a:spcPct val="5000"/>
              </a:spcBef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FFFF99"/>
                </a:solidFill>
              </a:rPr>
              <a:t>  </a:t>
            </a:r>
            <a:r>
              <a:rPr lang="zh-CN" altLang="en-US" sz="2400" b="1" dirty="0">
                <a:solidFill>
                  <a:srgbClr val="FFFF99"/>
                </a:solidFill>
              </a:rPr>
              <a:t>程序计数器</a:t>
            </a:r>
            <a:r>
              <a:rPr lang="en-US" altLang="zh-CN" sz="2400" b="1" dirty="0">
                <a:solidFill>
                  <a:srgbClr val="FFFF99"/>
                </a:solidFill>
              </a:rPr>
              <a:t>PC</a:t>
            </a:r>
            <a:r>
              <a:rPr lang="zh-CN" altLang="en-US" sz="2400" b="1" dirty="0">
                <a:solidFill>
                  <a:srgbClr val="FFFF99"/>
                </a:solidFill>
              </a:rPr>
              <a:t>的计数控制信号有：</a:t>
            </a:r>
            <a:r>
              <a:rPr lang="en-US" altLang="zh-CN" sz="2400" b="1" dirty="0">
                <a:solidFill>
                  <a:srgbClr val="FFFF99"/>
                </a:solidFill>
              </a:rPr>
              <a:t>PC+1 </a:t>
            </a:r>
            <a:endParaRPr lang="en-US" altLang="zh-CN" sz="2400" b="1" dirty="0">
              <a:solidFill>
                <a:srgbClr val="FFFF99"/>
              </a:solidFill>
            </a:endParaRPr>
          </a:p>
          <a:p>
            <a:pPr marL="0" lvl="0" indent="0" eaLnBrk="1" hangingPunct="1">
              <a:spcBef>
                <a:spcPct val="5000"/>
              </a:spcBef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FFFF99"/>
                </a:solidFill>
              </a:rPr>
              <a:t>  MAR</a:t>
            </a:r>
            <a:r>
              <a:rPr lang="zh-CN" altLang="en-US" sz="2400" b="1" dirty="0">
                <a:solidFill>
                  <a:srgbClr val="FFFF99"/>
                </a:solidFill>
              </a:rPr>
              <a:t>和</a:t>
            </a:r>
            <a:r>
              <a:rPr lang="en-US" altLang="zh-CN" sz="2400" b="1" dirty="0">
                <a:solidFill>
                  <a:srgbClr val="FFFF99"/>
                </a:solidFill>
              </a:rPr>
              <a:t>MDR 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→</a:t>
            </a:r>
            <a:r>
              <a:rPr lang="zh-CN" altLang="en-US" sz="2400" b="1" dirty="0">
                <a:solidFill>
                  <a:srgbClr val="FFFF99"/>
                </a:solidFill>
              </a:rPr>
              <a:t>系统总线：</a:t>
            </a:r>
            <a:r>
              <a:rPr lang="en-US" altLang="zh-CN" sz="2400" b="1" dirty="0">
                <a:solidFill>
                  <a:srgbClr val="FFFF99"/>
                </a:solidFill>
              </a:rPr>
              <a:t>EMAR</a:t>
            </a:r>
            <a:r>
              <a:rPr lang="zh-CN" altLang="en-US" sz="2400" b="1" dirty="0">
                <a:solidFill>
                  <a:srgbClr val="FFFF99"/>
                </a:solidFill>
              </a:rPr>
              <a:t>、</a:t>
            </a:r>
            <a:r>
              <a:rPr lang="en-US" altLang="zh-CN" sz="2400" b="1" dirty="0">
                <a:solidFill>
                  <a:srgbClr val="FFFF99"/>
                </a:solidFill>
              </a:rPr>
              <a:t>EMDR  </a:t>
            </a:r>
            <a:endParaRPr lang="en-US" altLang="zh-CN" sz="2400" b="1" dirty="0">
              <a:solidFill>
                <a:srgbClr val="FFFF99"/>
              </a:solidFill>
            </a:endParaRPr>
          </a:p>
          <a:p>
            <a:pPr marL="0" lvl="0" indent="0" eaLnBrk="1" hangingPunct="1">
              <a:spcBef>
                <a:spcPct val="5000"/>
              </a:spcBef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FFFF99"/>
                </a:solidFill>
              </a:rPr>
              <a:t> </a:t>
            </a:r>
            <a:r>
              <a:rPr lang="zh-CN" altLang="en-US" sz="2400" b="1" dirty="0">
                <a:solidFill>
                  <a:srgbClr val="FFFF99"/>
                </a:solidFill>
              </a:rPr>
              <a:t>寄存器置入控制信号有：</a:t>
            </a:r>
            <a:r>
              <a:rPr lang="en-US" altLang="zh-CN" sz="2400" b="1" dirty="0">
                <a:solidFill>
                  <a:srgbClr val="FFFF99"/>
                </a:solidFill>
              </a:rPr>
              <a:t>SMDR</a:t>
            </a:r>
            <a:r>
              <a:rPr lang="zh-CN" altLang="en-US" sz="2400" b="1" dirty="0">
                <a:solidFill>
                  <a:srgbClr val="FFFF99"/>
                </a:solidFill>
              </a:rPr>
              <a:t>、</a:t>
            </a:r>
            <a:r>
              <a:rPr lang="en-US" altLang="zh-CN" sz="2400" b="1" dirty="0">
                <a:solidFill>
                  <a:srgbClr val="FFFF99"/>
                </a:solidFill>
              </a:rPr>
              <a:t>SPSW </a:t>
            </a:r>
            <a:endParaRPr lang="en-US" altLang="zh-CN" sz="2400" b="1" dirty="0">
              <a:solidFill>
                <a:srgbClr val="FFFF99"/>
              </a:solidFill>
            </a:endParaRPr>
          </a:p>
          <a:p>
            <a:pPr marL="0" lvl="0" indent="0" eaLnBrk="1" hangingPunct="1">
              <a:spcBef>
                <a:spcPct val="5000"/>
              </a:spcBef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FFFF99"/>
                </a:solidFill>
              </a:rPr>
              <a:t>  </a:t>
            </a:r>
            <a:r>
              <a:rPr lang="zh-CN" altLang="en-US" sz="2400" b="1" dirty="0">
                <a:solidFill>
                  <a:srgbClr val="FFFF99"/>
                </a:solidFill>
              </a:rPr>
              <a:t>主存的读</a:t>
            </a:r>
            <a:r>
              <a:rPr lang="en-US" altLang="zh-CN" sz="2400" b="1" dirty="0">
                <a:solidFill>
                  <a:srgbClr val="FFFF99"/>
                </a:solidFill>
              </a:rPr>
              <a:t>/</a:t>
            </a:r>
            <a:r>
              <a:rPr lang="zh-CN" altLang="en-US" sz="2400" b="1" dirty="0">
                <a:solidFill>
                  <a:srgbClr val="FFFF99"/>
                </a:solidFill>
              </a:rPr>
              <a:t>写信号有：</a:t>
            </a:r>
            <a:r>
              <a:rPr lang="en-US" altLang="zh-CN" sz="2400" b="1" dirty="0">
                <a:solidFill>
                  <a:srgbClr val="FFFF99"/>
                </a:solidFill>
              </a:rPr>
              <a:t>RD</a:t>
            </a:r>
            <a:r>
              <a:rPr lang="zh-CN" altLang="en-US" sz="2400" b="1" dirty="0">
                <a:solidFill>
                  <a:srgbClr val="FFFF99"/>
                </a:solidFill>
              </a:rPr>
              <a:t>、</a:t>
            </a:r>
            <a:r>
              <a:rPr lang="en-US" altLang="zh-CN" sz="2400" b="1" dirty="0">
                <a:solidFill>
                  <a:srgbClr val="FFFF99"/>
                </a:solidFill>
              </a:rPr>
              <a:t>WR</a:t>
            </a:r>
            <a:endParaRPr lang="en-US" altLang="zh-CN" sz="2400" b="1" dirty="0">
              <a:solidFill>
                <a:srgbClr val="FFFF99"/>
              </a:solidFill>
            </a:endParaRPr>
          </a:p>
        </p:txBody>
      </p:sp>
      <p:sp>
        <p:nvSpPr>
          <p:cNvPr id="337927" name="Text Box 7"/>
          <p:cNvSpPr txBox="1"/>
          <p:nvPr/>
        </p:nvSpPr>
        <p:spPr>
          <a:xfrm>
            <a:off x="395288" y="5157788"/>
            <a:ext cx="3095625" cy="519112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99"/>
                </a:solidFill>
                <a:latin typeface="仿宋_GB2312" pitchFamily="49" charset="-122"/>
                <a:ea typeface="仿宋_GB2312" pitchFamily="49" charset="-122"/>
              </a:rPr>
              <a:t>② </a:t>
            </a:r>
            <a:r>
              <a:rPr lang="zh-CN" altLang="en-US" sz="2800" b="1" dirty="0">
                <a:solidFill>
                  <a:srgbClr val="FFFF99"/>
                </a:solidFill>
                <a:latin typeface="仿宋_GB2312" pitchFamily="49" charset="-122"/>
                <a:ea typeface="仿宋_GB2312" pitchFamily="49" charset="-122"/>
              </a:rPr>
              <a:t>脉冲型微命令</a:t>
            </a:r>
            <a:endParaRPr lang="zh-CN" altLang="en-US" sz="2800" b="1" dirty="0">
              <a:solidFill>
                <a:srgbClr val="FFFF99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6872" name="Rectangle 8"/>
          <p:cNvSpPr/>
          <p:nvPr/>
        </p:nvSpPr>
        <p:spPr>
          <a:xfrm>
            <a:off x="468313" y="5815013"/>
            <a:ext cx="8351837" cy="5191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FF99"/>
                </a:solidFill>
              </a:rPr>
              <a:t>CP</a:t>
            </a:r>
            <a:r>
              <a:rPr lang="en-US" altLang="zh-CN" sz="1600" b="1" dirty="0">
                <a:solidFill>
                  <a:srgbClr val="FFFF99"/>
                </a:solidFill>
              </a:rPr>
              <a:t>R0</a:t>
            </a:r>
            <a:r>
              <a:rPr lang="zh-CN" altLang="en-US" sz="2800" b="1" dirty="0">
                <a:solidFill>
                  <a:srgbClr val="FFFF99"/>
                </a:solidFill>
              </a:rPr>
              <a:t>、</a:t>
            </a:r>
            <a:r>
              <a:rPr lang="en-US" altLang="zh-CN" sz="2800" b="1" dirty="0">
                <a:solidFill>
                  <a:srgbClr val="FFFF99"/>
                </a:solidFill>
              </a:rPr>
              <a:t>CP</a:t>
            </a:r>
            <a:r>
              <a:rPr lang="en-US" altLang="zh-CN" sz="1600" b="1" dirty="0">
                <a:solidFill>
                  <a:srgbClr val="FFFF99"/>
                </a:solidFill>
              </a:rPr>
              <a:t>R1</a:t>
            </a:r>
            <a:r>
              <a:rPr lang="zh-CN" altLang="en-US" sz="2800" b="1" dirty="0">
                <a:solidFill>
                  <a:srgbClr val="FFFF99"/>
                </a:solidFill>
              </a:rPr>
              <a:t>、</a:t>
            </a:r>
            <a:r>
              <a:rPr lang="en-US" altLang="zh-CN" sz="2800" b="1" dirty="0">
                <a:solidFill>
                  <a:srgbClr val="FFFF99"/>
                </a:solidFill>
              </a:rPr>
              <a:t>CP</a:t>
            </a:r>
            <a:r>
              <a:rPr lang="en-US" altLang="zh-CN" sz="1600" b="1" dirty="0">
                <a:solidFill>
                  <a:srgbClr val="FFFF99"/>
                </a:solidFill>
              </a:rPr>
              <a:t>PC</a:t>
            </a:r>
            <a:r>
              <a:rPr lang="zh-CN" altLang="en-US" sz="2800" b="1" dirty="0">
                <a:solidFill>
                  <a:srgbClr val="FFFF99"/>
                </a:solidFill>
              </a:rPr>
              <a:t>、</a:t>
            </a:r>
            <a:r>
              <a:rPr lang="en-US" altLang="zh-CN" sz="2800" b="1" dirty="0">
                <a:solidFill>
                  <a:srgbClr val="FFFF99"/>
                </a:solidFill>
              </a:rPr>
              <a:t>CP</a:t>
            </a:r>
            <a:r>
              <a:rPr lang="en-US" altLang="zh-CN" sz="1600" b="1" dirty="0">
                <a:solidFill>
                  <a:srgbClr val="FFFF99"/>
                </a:solidFill>
              </a:rPr>
              <a:t>IR</a:t>
            </a:r>
            <a:r>
              <a:rPr lang="zh-CN" altLang="en-US" sz="2800" b="1" dirty="0">
                <a:solidFill>
                  <a:srgbClr val="FFFF99"/>
                </a:solidFill>
              </a:rPr>
              <a:t>、</a:t>
            </a:r>
            <a:r>
              <a:rPr lang="en-US" altLang="zh-CN" sz="2800" b="1" dirty="0">
                <a:solidFill>
                  <a:srgbClr val="FFFF99"/>
                </a:solidFill>
              </a:rPr>
              <a:t>CP</a:t>
            </a:r>
            <a:r>
              <a:rPr lang="en-US" altLang="zh-CN" sz="1600" b="1" dirty="0">
                <a:solidFill>
                  <a:srgbClr val="FFFF99"/>
                </a:solidFill>
              </a:rPr>
              <a:t>SP</a:t>
            </a:r>
            <a:r>
              <a:rPr lang="zh-CN" altLang="en-US" sz="2800" b="1" dirty="0">
                <a:solidFill>
                  <a:srgbClr val="FFFF99"/>
                </a:solidFill>
              </a:rPr>
              <a:t>、</a:t>
            </a:r>
            <a:r>
              <a:rPr lang="en-US" altLang="zh-CN" sz="2800" b="1" dirty="0">
                <a:solidFill>
                  <a:srgbClr val="FFFF99"/>
                </a:solidFill>
              </a:rPr>
              <a:t>CP</a:t>
            </a:r>
            <a:r>
              <a:rPr lang="en-US" altLang="zh-CN" sz="1600" b="1" dirty="0">
                <a:solidFill>
                  <a:srgbClr val="FFFF99"/>
                </a:solidFill>
              </a:rPr>
              <a:t>MAR</a:t>
            </a:r>
            <a:r>
              <a:rPr lang="zh-CN" altLang="en-US" sz="2800" b="1" dirty="0">
                <a:solidFill>
                  <a:srgbClr val="FFFF99"/>
                </a:solidFill>
              </a:rPr>
              <a:t>、</a:t>
            </a:r>
            <a:r>
              <a:rPr lang="en-US" altLang="zh-CN" sz="2800" b="1" dirty="0">
                <a:solidFill>
                  <a:srgbClr val="FFFF99"/>
                </a:solidFill>
              </a:rPr>
              <a:t>CP</a:t>
            </a:r>
            <a:r>
              <a:rPr lang="en-US" altLang="zh-CN" sz="1600" b="1" dirty="0">
                <a:solidFill>
                  <a:srgbClr val="FFFF99"/>
                </a:solidFill>
              </a:rPr>
              <a:t>MDR</a:t>
            </a:r>
            <a:endParaRPr lang="en-US" altLang="zh-CN" sz="2800" b="1" dirty="0">
              <a:solidFill>
                <a:srgbClr val="FFFF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2" grpId="0"/>
      <p:bldP spid="337923" grpId="0"/>
      <p:bldP spid="337925" grpId="0"/>
      <p:bldP spid="337926" grpId="0"/>
      <p:bldP spid="33792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38946" name="Text Box 2"/>
          <p:cNvSpPr txBox="1"/>
          <p:nvPr/>
        </p:nvSpPr>
        <p:spPr>
          <a:xfrm>
            <a:off x="250825" y="1052513"/>
            <a:ext cx="2590800" cy="519112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8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）控制器</a:t>
            </a:r>
            <a:endParaRPr lang="zh-CN" altLang="en-US" sz="2800" b="1" dirty="0">
              <a:solidFill>
                <a:srgbClr val="FFCC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8947" name="Text Box 3"/>
          <p:cNvSpPr txBox="1"/>
          <p:nvPr/>
        </p:nvSpPr>
        <p:spPr>
          <a:xfrm>
            <a:off x="250825" y="2708275"/>
            <a:ext cx="91440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主要部件包括：</a:t>
            </a:r>
            <a:endParaRPr lang="zh-CN" altLang="en-US" sz="24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38948" name="desk1"/>
          <p:cNvSpPr>
            <a:spLocks noEditPoints="1"/>
          </p:cNvSpPr>
          <p:nvPr/>
        </p:nvSpPr>
        <p:spPr>
          <a:xfrm>
            <a:off x="2843213" y="981075"/>
            <a:ext cx="5545137" cy="1800225"/>
          </a:xfrm>
          <a:custGeom>
            <a:avLst/>
            <a:gdLst>
              <a:gd name="txL" fmla="*/ 1000 w 21600"/>
              <a:gd name="txT" fmla="*/ 1000 h 21600"/>
              <a:gd name="txR" fmla="*/ 20600 w 21600"/>
              <a:gd name="txB" fmla="*/ 20600 h 21600"/>
            </a:gdLst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66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rgbClr val="808080"/>
            </a:outerShdw>
          </a:effec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       </a:t>
            </a:r>
            <a:r>
              <a:rPr lang="zh-CN" altLang="en-US" sz="2400" b="1" dirty="0">
                <a:latin typeface="Arial" panose="020B0604020202020204" pitchFamily="34" charset="0"/>
              </a:rPr>
              <a:t>控制器是整机的指挥中心，其基本功能就是执行指令，即根据指令产生控制信号序列以控制相应部件分步完成指定的操作。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338949" name="Text Box 5"/>
          <p:cNvSpPr txBox="1"/>
          <p:nvPr/>
        </p:nvSpPr>
        <p:spPr>
          <a:xfrm>
            <a:off x="684213" y="3213100"/>
            <a:ext cx="7991475" cy="2870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spcBef>
                <a:spcPct val="50000"/>
              </a:spcBef>
              <a:buAutoNum type="arabicParenR"/>
            </a:pPr>
            <a:r>
              <a:rPr lang="zh-CN" altLang="en-US" sz="2800" dirty="0">
                <a:solidFill>
                  <a:schemeClr val="hlink"/>
                </a:solidFill>
                <a:ea typeface="黑体" panose="02010609060101010101" pitchFamily="2" charset="-122"/>
              </a:rPr>
              <a:t>指令部件：</a:t>
            </a:r>
            <a:r>
              <a:rPr lang="zh-CN" altLang="en-US" sz="2800" b="1" dirty="0">
                <a:solidFill>
                  <a:srgbClr val="FFCCCC"/>
                </a:solidFill>
                <a:ea typeface="黑体" panose="02010609060101010101" pitchFamily="2" charset="-122"/>
              </a:rPr>
              <a:t>指令寄存器</a:t>
            </a:r>
            <a:r>
              <a:rPr lang="en-US" altLang="zh-CN" sz="2800" b="1" dirty="0">
                <a:solidFill>
                  <a:srgbClr val="FFCCCC"/>
                </a:solidFill>
                <a:ea typeface="黑体" panose="02010609060101010101" pitchFamily="2" charset="-122"/>
              </a:rPr>
              <a:t>IR</a:t>
            </a:r>
            <a:r>
              <a:rPr lang="zh-CN" altLang="en-US" sz="2800" b="1" dirty="0">
                <a:solidFill>
                  <a:srgbClr val="FFCCCC"/>
                </a:solidFill>
                <a:ea typeface="黑体" panose="02010609060101010101" pitchFamily="2" charset="-122"/>
              </a:rPr>
              <a:t>、指令译码器、程序计数器</a:t>
            </a:r>
            <a:r>
              <a:rPr lang="en-US" altLang="zh-CN" sz="2800" b="1" dirty="0">
                <a:solidFill>
                  <a:srgbClr val="FFCCCC"/>
                </a:solidFill>
                <a:ea typeface="黑体" panose="02010609060101010101" pitchFamily="2" charset="-122"/>
              </a:rPr>
              <a:t>PC</a:t>
            </a:r>
            <a:r>
              <a:rPr lang="zh-CN" altLang="en-US" sz="2800" b="1" dirty="0">
                <a:solidFill>
                  <a:srgbClr val="FFCCCC"/>
                </a:solidFill>
                <a:ea typeface="黑体" panose="02010609060101010101" pitchFamily="2" charset="-122"/>
              </a:rPr>
              <a:t>、状态字寄存器</a:t>
            </a:r>
            <a:r>
              <a:rPr lang="en-US" altLang="zh-CN" sz="2800" b="1" dirty="0">
                <a:solidFill>
                  <a:srgbClr val="FFCCCC"/>
                </a:solidFill>
                <a:ea typeface="黑体" panose="02010609060101010101" pitchFamily="2" charset="-122"/>
              </a:rPr>
              <a:t>PSW</a:t>
            </a:r>
            <a:endParaRPr lang="en-US" altLang="zh-CN" sz="2800" dirty="0">
              <a:solidFill>
                <a:srgbClr val="FFCCCC"/>
              </a:solidFill>
              <a:ea typeface="黑体" panose="02010609060101010101" pitchFamily="2" charset="-122"/>
            </a:endParaRPr>
          </a:p>
          <a:p>
            <a:pPr marL="457200" lvl="0" indent="-457200">
              <a:spcBef>
                <a:spcPct val="50000"/>
              </a:spcBef>
              <a:buAutoNum type="arabicParenR"/>
            </a:pPr>
            <a:r>
              <a:rPr lang="zh-CN" altLang="en-US" sz="2800" dirty="0">
                <a:solidFill>
                  <a:srgbClr val="66FFFF"/>
                </a:solidFill>
                <a:ea typeface="黑体" panose="02010609060101010101" pitchFamily="2" charset="-122"/>
              </a:rPr>
              <a:t>时序部件</a:t>
            </a:r>
            <a:endParaRPr lang="zh-CN" altLang="en-US" sz="2800" dirty="0">
              <a:solidFill>
                <a:srgbClr val="66FFFF"/>
              </a:solidFill>
              <a:ea typeface="黑体" panose="02010609060101010101" pitchFamily="2" charset="-122"/>
            </a:endParaRPr>
          </a:p>
          <a:p>
            <a:pPr marL="457200" lvl="0" indent="-457200">
              <a:spcBef>
                <a:spcPct val="50000"/>
              </a:spcBef>
              <a:buAutoNum type="arabicParenR"/>
            </a:pPr>
            <a:r>
              <a:rPr lang="zh-CN" altLang="en-US" sz="2800" dirty="0">
                <a:solidFill>
                  <a:schemeClr val="bg1"/>
                </a:solidFill>
                <a:ea typeface="黑体" panose="02010609060101010101" pitchFamily="2" charset="-122"/>
              </a:rPr>
              <a:t>微操作序列形成部件</a:t>
            </a:r>
            <a:endParaRPr lang="zh-CN" altLang="en-US" sz="2800" dirty="0">
              <a:solidFill>
                <a:schemeClr val="bg1"/>
              </a:solidFill>
              <a:ea typeface="黑体" panose="02010609060101010101" pitchFamily="2" charset="-122"/>
            </a:endParaRPr>
          </a:p>
          <a:p>
            <a:pPr marL="457200" lvl="0" indent="-457200">
              <a:spcBef>
                <a:spcPct val="50000"/>
              </a:spcBef>
              <a:buAutoNum type="arabicParenR"/>
            </a:pPr>
            <a:r>
              <a:rPr lang="zh-CN" altLang="en-US" sz="2800" dirty="0">
                <a:solidFill>
                  <a:srgbClr val="FFCCFF"/>
                </a:solidFill>
                <a:ea typeface="黑体" panose="02010609060101010101" pitchFamily="2" charset="-122"/>
              </a:rPr>
              <a:t>中断控制逻辑</a:t>
            </a:r>
            <a:endParaRPr lang="zh-CN" altLang="en-US" sz="2800" dirty="0">
              <a:solidFill>
                <a:srgbClr val="FFCCFF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6" grpId="0"/>
      <p:bldP spid="338947" grpId="0"/>
      <p:bldP spid="338948" grpId="0" animBg="1"/>
      <p:bldP spid="33894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8915" name="Rectangle 4"/>
          <p:cNvSpPr/>
          <p:nvPr/>
        </p:nvSpPr>
        <p:spPr>
          <a:xfrm>
            <a:off x="1981200" y="19573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pic>
        <p:nvPicPr>
          <p:cNvPr id="38916" name="Picture 5" descr="3X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76250"/>
            <a:ext cx="9144000" cy="6048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7" name="Text Box 6"/>
          <p:cNvSpPr txBox="1"/>
          <p:nvPr/>
        </p:nvSpPr>
        <p:spPr>
          <a:xfrm>
            <a:off x="5791200" y="6172200"/>
            <a:ext cx="3505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模型机数据通路结构图</a:t>
            </a:r>
            <a:endParaRPr lang="zh-CN" altLang="en-US" sz="2400" b="1" dirty="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39970" name="Text Box 2"/>
          <p:cNvSpPr txBox="1"/>
          <p:nvPr/>
        </p:nvSpPr>
        <p:spPr>
          <a:xfrm>
            <a:off x="2627313" y="260350"/>
            <a:ext cx="3492500" cy="579438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3.3.2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数据传送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9971" name="Text Box 3"/>
          <p:cNvSpPr txBox="1"/>
          <p:nvPr/>
        </p:nvSpPr>
        <p:spPr>
          <a:xfrm>
            <a:off x="0" y="981075"/>
            <a:ext cx="5400675" cy="579438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．寄存器之间的数据传送</a:t>
            </a:r>
            <a:endParaRPr lang="zh-CN" altLang="en-US" b="1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9972" name="Text Box 4"/>
          <p:cNvSpPr txBox="1"/>
          <p:nvPr/>
        </p:nvSpPr>
        <p:spPr>
          <a:xfrm>
            <a:off x="468313" y="3284538"/>
            <a:ext cx="5616575" cy="519112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控制信号：</a:t>
            </a:r>
            <a:r>
              <a:rPr lang="zh-CN" altLang="en-US" sz="2800" b="1" dirty="0">
                <a:solidFill>
                  <a:srgbClr val="FFCCCC"/>
                </a:solidFill>
                <a:latin typeface="宋体" panose="02010600030101010101" pitchFamily="2" charset="-122"/>
              </a:rPr>
              <a:t>输出门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和</a:t>
            </a:r>
            <a:r>
              <a:rPr lang="zh-CN" altLang="en-US" sz="2800" b="1" dirty="0">
                <a:solidFill>
                  <a:srgbClr val="FFCCCC"/>
                </a:solidFill>
                <a:latin typeface="宋体" panose="02010600030101010101" pitchFamily="2" charset="-122"/>
              </a:rPr>
              <a:t>打入脉冲</a:t>
            </a:r>
            <a:endParaRPr lang="zh-CN" altLang="en-US" sz="2800" b="1" dirty="0">
              <a:solidFill>
                <a:srgbClr val="FFCCCC"/>
              </a:solidFill>
              <a:latin typeface="宋体" panose="02010600030101010101" pitchFamily="2" charset="-122"/>
            </a:endParaRPr>
          </a:p>
        </p:txBody>
      </p:sp>
      <p:sp>
        <p:nvSpPr>
          <p:cNvPr id="39942" name="Rectangle 5"/>
          <p:cNvSpPr/>
          <p:nvPr/>
        </p:nvSpPr>
        <p:spPr>
          <a:xfrm>
            <a:off x="539750" y="4089400"/>
            <a:ext cx="8893175" cy="1066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CCCC"/>
                </a:solidFill>
                <a:latin typeface="仿宋_GB2312" pitchFamily="49" charset="-122"/>
                <a:ea typeface="仿宋_GB2312" pitchFamily="49" charset="-122"/>
              </a:rPr>
              <a:t>例如 ：</a:t>
            </a:r>
            <a:r>
              <a:rPr lang="en-US" altLang="zh-CN" b="1" dirty="0">
                <a:solidFill>
                  <a:srgbClr val="FFCCCC"/>
                </a:solidFill>
                <a:latin typeface="仿宋_GB2312" pitchFamily="49" charset="-122"/>
                <a:ea typeface="仿宋_GB2312" pitchFamily="49" charset="-122"/>
              </a:rPr>
              <a:t>(R1)→R3</a:t>
            </a:r>
            <a:r>
              <a:rPr lang="zh-CN" altLang="en-US" b="1" dirty="0">
                <a:solidFill>
                  <a:srgbClr val="FFCCCC"/>
                </a:solidFill>
                <a:latin typeface="仿宋_GB2312" pitchFamily="49" charset="-122"/>
                <a:ea typeface="仿宋_GB2312" pitchFamily="49" charset="-122"/>
              </a:rPr>
              <a:t>，</a:t>
            </a:r>
            <a:endParaRPr lang="zh-CN" altLang="en-US" b="1" dirty="0">
              <a:solidFill>
                <a:srgbClr val="FFCCCC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CCCC"/>
                </a:solidFill>
                <a:latin typeface="仿宋_GB2312" pitchFamily="49" charset="-122"/>
                <a:ea typeface="仿宋_GB2312" pitchFamily="49" charset="-122"/>
              </a:rPr>
              <a:t>所需控制信号为</a:t>
            </a:r>
            <a:r>
              <a:rPr lang="en-US" altLang="zh-CN" b="1" dirty="0">
                <a:solidFill>
                  <a:srgbClr val="FFCCCC"/>
                </a:solidFill>
                <a:latin typeface="仿宋_GB2312" pitchFamily="49" charset="-122"/>
                <a:ea typeface="仿宋_GB2312" pitchFamily="49" charset="-122"/>
              </a:rPr>
              <a:t>R1</a:t>
            </a:r>
            <a:r>
              <a:rPr lang="en-US" altLang="zh-CN" sz="1800" b="1" dirty="0">
                <a:solidFill>
                  <a:srgbClr val="FFCCCC"/>
                </a:solidFill>
                <a:latin typeface="仿宋_GB2312" pitchFamily="49" charset="-122"/>
                <a:ea typeface="仿宋_GB2312" pitchFamily="49" charset="-122"/>
              </a:rPr>
              <a:t>OUT</a:t>
            </a:r>
            <a:r>
              <a:rPr lang="zh-CN" altLang="en-US" b="1" dirty="0">
                <a:solidFill>
                  <a:srgbClr val="FFCCCC"/>
                </a:solidFill>
                <a:latin typeface="仿宋_GB2312" pitchFamily="49" charset="-122"/>
                <a:ea typeface="仿宋_GB2312" pitchFamily="49" charset="-122"/>
              </a:rPr>
              <a:t>、</a:t>
            </a:r>
            <a:r>
              <a:rPr lang="en-US" altLang="zh-CN" b="1" dirty="0">
                <a:solidFill>
                  <a:srgbClr val="FFCCCC"/>
                </a:solidFill>
                <a:latin typeface="仿宋_GB2312" pitchFamily="49" charset="-122"/>
                <a:ea typeface="仿宋_GB2312" pitchFamily="49" charset="-122"/>
              </a:rPr>
              <a:t>CP</a:t>
            </a:r>
            <a:r>
              <a:rPr lang="en-US" altLang="zh-CN" sz="1800" b="1" dirty="0">
                <a:solidFill>
                  <a:srgbClr val="FFCCCC"/>
                </a:solidFill>
                <a:latin typeface="仿宋_GB2312" pitchFamily="49" charset="-122"/>
                <a:ea typeface="仿宋_GB2312" pitchFamily="49" charset="-122"/>
              </a:rPr>
              <a:t>R3</a:t>
            </a:r>
            <a:r>
              <a:rPr lang="en-US" altLang="zh-CN" b="1" dirty="0">
                <a:solidFill>
                  <a:srgbClr val="FFCCCC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endParaRPr lang="en-US" altLang="zh-CN" b="1" dirty="0">
              <a:solidFill>
                <a:srgbClr val="FFCCCC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9943" name="Rectangle 6"/>
          <p:cNvSpPr/>
          <p:nvPr/>
        </p:nvSpPr>
        <p:spPr>
          <a:xfrm>
            <a:off x="687388" y="2306638"/>
            <a:ext cx="1797050" cy="5889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寄存器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Ri</a:t>
            </a: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39944" name="Rectangle 7"/>
          <p:cNvSpPr/>
          <p:nvPr/>
        </p:nvSpPr>
        <p:spPr>
          <a:xfrm>
            <a:off x="5795963" y="2276475"/>
            <a:ext cx="1797050" cy="58896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寄存器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Rj</a:t>
            </a: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39945" name="AutoShape 8"/>
          <p:cNvSpPr/>
          <p:nvPr/>
        </p:nvSpPr>
        <p:spPr>
          <a:xfrm>
            <a:off x="2484438" y="2492375"/>
            <a:ext cx="3240087" cy="215900"/>
          </a:xfrm>
          <a:prstGeom prst="rightArrow">
            <a:avLst>
              <a:gd name="adj1" fmla="val 50000"/>
              <a:gd name="adj2" fmla="val 37518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39946" name="Text Box 9"/>
          <p:cNvSpPr txBox="1"/>
          <p:nvPr/>
        </p:nvSpPr>
        <p:spPr>
          <a:xfrm>
            <a:off x="3059113" y="2205038"/>
            <a:ext cx="19446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FF99"/>
                </a:solidFill>
                <a:ea typeface="华文隶书" pitchFamily="2" charset="-122"/>
              </a:rPr>
              <a:t>内总线</a:t>
            </a:r>
            <a:endParaRPr lang="zh-CN" altLang="en-US" sz="2800" dirty="0">
              <a:solidFill>
                <a:srgbClr val="FFFF99"/>
              </a:solidFill>
              <a:ea typeface="华文隶书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9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0" grpId="0"/>
      <p:bldP spid="339971" grpId="0"/>
      <p:bldP spid="33997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0963" name="Text Box 2"/>
          <p:cNvSpPr txBox="1"/>
          <p:nvPr/>
        </p:nvSpPr>
        <p:spPr>
          <a:xfrm>
            <a:off x="0" y="260350"/>
            <a:ext cx="5543550" cy="579438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．主存数据传送到</a:t>
            </a: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CPU</a:t>
            </a:r>
            <a:endParaRPr lang="en-US" altLang="zh-CN" b="1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964" name="Text Box 4"/>
          <p:cNvSpPr txBox="1"/>
          <p:nvPr/>
        </p:nvSpPr>
        <p:spPr>
          <a:xfrm>
            <a:off x="827088" y="3500438"/>
            <a:ext cx="8316912" cy="18923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CC99"/>
                </a:solidFill>
                <a:latin typeface="华文楷体" pitchFamily="2" charset="-122"/>
                <a:ea typeface="华文楷体" pitchFamily="2" charset="-122"/>
              </a:rPr>
              <a:t>① (PC)→MAR </a:t>
            </a:r>
            <a:r>
              <a:rPr lang="zh-CN" altLang="en-US" sz="2800" b="1" dirty="0">
                <a:solidFill>
                  <a:srgbClr val="FFCC99"/>
                </a:solidFill>
                <a:latin typeface="华文楷体" pitchFamily="2" charset="-122"/>
                <a:ea typeface="华文楷体" pitchFamily="2" charset="-122"/>
              </a:rPr>
              <a:t>；</a:t>
            </a:r>
            <a:r>
              <a:rPr lang="en-US" altLang="zh-CN" sz="2800" b="1" dirty="0">
                <a:solidFill>
                  <a:srgbClr val="FFCC99"/>
                </a:solidFill>
                <a:latin typeface="华文楷体" pitchFamily="2" charset="-122"/>
                <a:ea typeface="华文楷体" pitchFamily="2" charset="-122"/>
              </a:rPr>
              <a:t>PC</a:t>
            </a:r>
            <a:r>
              <a:rPr lang="zh-CN" altLang="en-US" sz="2800" b="1" dirty="0">
                <a:solidFill>
                  <a:srgbClr val="FFCC99"/>
                </a:solidFill>
                <a:latin typeface="华文楷体" pitchFamily="2" charset="-122"/>
                <a:ea typeface="华文楷体" pitchFamily="2" charset="-122"/>
              </a:rPr>
              <a:t>中的指令地址送</a:t>
            </a:r>
            <a:r>
              <a:rPr lang="en-US" altLang="zh-CN" sz="2800" b="1" dirty="0">
                <a:solidFill>
                  <a:srgbClr val="FFCC99"/>
                </a:solidFill>
                <a:latin typeface="华文楷体" pitchFamily="2" charset="-122"/>
                <a:ea typeface="华文楷体" pitchFamily="2" charset="-122"/>
              </a:rPr>
              <a:t>MAR</a:t>
            </a:r>
            <a:endParaRPr lang="en-US" altLang="zh-CN" sz="2800" b="1" dirty="0">
              <a:solidFill>
                <a:srgbClr val="FFCC99"/>
              </a:solidFill>
              <a:latin typeface="华文楷体" pitchFamily="2" charset="-122"/>
              <a:ea typeface="华文楷体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CC99"/>
                </a:solidFill>
                <a:latin typeface="华文楷体" pitchFamily="2" charset="-122"/>
                <a:ea typeface="华文楷体" pitchFamily="2" charset="-122"/>
              </a:rPr>
              <a:t>	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控制信号： </a:t>
            </a:r>
            <a:r>
              <a:rPr lang="en-US" altLang="zh-CN" b="1" dirty="0">
                <a:solidFill>
                  <a:schemeClr val="bg1"/>
                </a:solidFill>
                <a:ea typeface="黑体" panose="02010609060101010101" pitchFamily="2" charset="-122"/>
              </a:rPr>
              <a:t>PC</a:t>
            </a:r>
            <a:r>
              <a:rPr lang="en-US" altLang="zh-CN" b="1" baseline="-25000" dirty="0">
                <a:solidFill>
                  <a:schemeClr val="bg1"/>
                </a:solidFill>
                <a:ea typeface="黑体" panose="02010609060101010101" pitchFamily="2" charset="-122"/>
              </a:rPr>
              <a:t>OUT</a:t>
            </a:r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、</a:t>
            </a:r>
            <a:r>
              <a:rPr lang="en-US" altLang="zh-CN" b="1" dirty="0">
                <a:solidFill>
                  <a:schemeClr val="bg1"/>
                </a:solidFill>
                <a:ea typeface="黑体" panose="02010609060101010101" pitchFamily="2" charset="-122"/>
              </a:rPr>
              <a:t>CP</a:t>
            </a:r>
            <a:r>
              <a:rPr lang="en-US" altLang="zh-CN" b="1" baseline="-25000" dirty="0">
                <a:solidFill>
                  <a:schemeClr val="bg1"/>
                </a:solidFill>
                <a:ea typeface="黑体" panose="02010609060101010101" pitchFamily="2" charset="-122"/>
              </a:rPr>
              <a:t>MAR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</a:t>
            </a:r>
            <a:endParaRPr lang="en-US" altLang="zh-CN" sz="2800" b="1" dirty="0">
              <a:solidFill>
                <a:srgbClr val="FFCC99"/>
              </a:solidFill>
              <a:latin typeface="华文楷体" pitchFamily="2" charset="-122"/>
              <a:ea typeface="华文楷体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CC99"/>
                </a:solidFill>
                <a:latin typeface="华文楷体" pitchFamily="2" charset="-122"/>
                <a:ea typeface="华文楷体" pitchFamily="2" charset="-122"/>
              </a:rPr>
              <a:t>② M→MDR→IR </a:t>
            </a:r>
            <a:r>
              <a:rPr lang="zh-CN" altLang="en-US" sz="2800" b="1" dirty="0">
                <a:solidFill>
                  <a:srgbClr val="FFCC99"/>
                </a:solidFill>
                <a:latin typeface="华文楷体" pitchFamily="2" charset="-122"/>
                <a:ea typeface="华文楷体" pitchFamily="2" charset="-122"/>
              </a:rPr>
              <a:t>；从存储器中读指令到</a:t>
            </a:r>
            <a:r>
              <a:rPr lang="en-US" altLang="zh-CN" sz="2800" b="1" dirty="0">
                <a:solidFill>
                  <a:srgbClr val="FFCC99"/>
                </a:solidFill>
                <a:latin typeface="华文楷体" pitchFamily="2" charset="-122"/>
                <a:ea typeface="华文楷体" pitchFamily="2" charset="-122"/>
              </a:rPr>
              <a:t>IR</a:t>
            </a:r>
            <a:endParaRPr lang="en-US" altLang="zh-CN" sz="2800" b="1" dirty="0">
              <a:solidFill>
                <a:srgbClr val="FFCC99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0965" name="Rectangle 6"/>
          <p:cNvSpPr/>
          <p:nvPr/>
        </p:nvSpPr>
        <p:spPr>
          <a:xfrm>
            <a:off x="323850" y="5516563"/>
            <a:ext cx="9064625" cy="9461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实现读操作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M→MDR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的控制信号：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EMAR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RD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SMDR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；</a:t>
            </a:r>
            <a:endParaRPr lang="zh-CN" altLang="en-US" sz="2800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实现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MDR→IR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的控制信号：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MDR</a:t>
            </a:r>
            <a:r>
              <a:rPr lang="en-US" altLang="zh-CN" sz="1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OUT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CP</a:t>
            </a:r>
            <a:r>
              <a:rPr lang="en-US" altLang="zh-CN" sz="1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IR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endParaRPr lang="en-US" altLang="zh-CN" sz="2800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0966" name="Rectangle 7"/>
          <p:cNvSpPr/>
          <p:nvPr/>
        </p:nvSpPr>
        <p:spPr>
          <a:xfrm>
            <a:off x="250825" y="2276475"/>
            <a:ext cx="7329488" cy="9461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  <a:latin typeface="仿宋_GB2312" pitchFamily="49" charset="-122"/>
                <a:ea typeface="仿宋_GB2312" pitchFamily="49" charset="-122"/>
              </a:rPr>
              <a:t>例如：要从存储器中取指令到指令寄存器</a:t>
            </a:r>
            <a:r>
              <a:rPr lang="en-US" altLang="zh-CN" sz="2800" b="1" dirty="0">
                <a:solidFill>
                  <a:srgbClr val="FFFF99"/>
                </a:solidFill>
                <a:latin typeface="仿宋_GB2312" pitchFamily="49" charset="-122"/>
                <a:ea typeface="仿宋_GB2312" pitchFamily="49" charset="-122"/>
              </a:rPr>
              <a:t>IR</a:t>
            </a:r>
            <a:r>
              <a:rPr lang="zh-CN" altLang="en-US" sz="2800" b="1" dirty="0">
                <a:solidFill>
                  <a:srgbClr val="FFFF99"/>
                </a:solidFill>
                <a:latin typeface="仿宋_GB2312" pitchFamily="49" charset="-122"/>
                <a:ea typeface="仿宋_GB2312" pitchFamily="49" charset="-122"/>
              </a:rPr>
              <a:t>，</a:t>
            </a:r>
            <a:endParaRPr lang="zh-CN" altLang="en-US" sz="2800" b="1" dirty="0">
              <a:solidFill>
                <a:srgbClr val="FFFF99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  <a:latin typeface="仿宋_GB2312" pitchFamily="49" charset="-122"/>
                <a:ea typeface="仿宋_GB2312" pitchFamily="49" charset="-122"/>
              </a:rPr>
              <a:t>通过以下操作序列即可实现：</a:t>
            </a:r>
            <a:r>
              <a:rPr lang="zh-CN" altLang="en-US" sz="2400" b="1" dirty="0">
                <a:solidFill>
                  <a:srgbClr val="FFFF99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endParaRPr lang="zh-CN" altLang="en-US" sz="2400" b="1" dirty="0">
              <a:solidFill>
                <a:srgbClr val="FFFF99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0967" name="Rectangle 8"/>
          <p:cNvSpPr/>
          <p:nvPr/>
        </p:nvSpPr>
        <p:spPr>
          <a:xfrm>
            <a:off x="544513" y="1514475"/>
            <a:ext cx="2181225" cy="588963"/>
          </a:xfrm>
          <a:prstGeom prst="rect">
            <a:avLst/>
          </a:prstGeom>
          <a:solidFill>
            <a:srgbClr val="FF993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主存单元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M</a:t>
            </a: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40968" name="Rectangle 9"/>
          <p:cNvSpPr/>
          <p:nvPr/>
        </p:nvSpPr>
        <p:spPr>
          <a:xfrm>
            <a:off x="5775325" y="1484313"/>
            <a:ext cx="1462088" cy="5889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CPU</a:t>
            </a: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40969" name="AutoShape 10"/>
          <p:cNvSpPr/>
          <p:nvPr/>
        </p:nvSpPr>
        <p:spPr>
          <a:xfrm>
            <a:off x="2751138" y="1700213"/>
            <a:ext cx="3024187" cy="215900"/>
          </a:xfrm>
          <a:prstGeom prst="rightArrow">
            <a:avLst>
              <a:gd name="adj1" fmla="val 50000"/>
              <a:gd name="adj2" fmla="val 35018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40970" name="Text Box 12"/>
          <p:cNvSpPr txBox="1"/>
          <p:nvPr/>
        </p:nvSpPr>
        <p:spPr>
          <a:xfrm>
            <a:off x="3109913" y="1412875"/>
            <a:ext cx="225425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FF99"/>
                </a:solidFill>
                <a:ea typeface="华文隶书" pitchFamily="2" charset="-122"/>
              </a:rPr>
              <a:t>系统总线</a:t>
            </a:r>
            <a:br>
              <a:rPr lang="zh-CN" altLang="en-US" sz="2800" dirty="0">
                <a:solidFill>
                  <a:srgbClr val="FFFF99"/>
                </a:solidFill>
                <a:ea typeface="华文隶书" pitchFamily="2" charset="-122"/>
              </a:rPr>
            </a:br>
            <a:r>
              <a:rPr lang="en-US" altLang="zh-CN" sz="2800" dirty="0">
                <a:solidFill>
                  <a:srgbClr val="FFFF99"/>
                </a:solidFill>
                <a:ea typeface="华文隶书" pitchFamily="2" charset="-122"/>
              </a:rPr>
              <a:t>MAR</a:t>
            </a:r>
            <a:r>
              <a:rPr lang="zh-CN" altLang="en-US" sz="2800" dirty="0">
                <a:solidFill>
                  <a:srgbClr val="FFFF99"/>
                </a:solidFill>
                <a:ea typeface="华文隶书" pitchFamily="2" charset="-122"/>
              </a:rPr>
              <a:t>、</a:t>
            </a:r>
            <a:r>
              <a:rPr lang="en-US" altLang="zh-CN" sz="2800" dirty="0">
                <a:solidFill>
                  <a:srgbClr val="FFFF99"/>
                </a:solidFill>
                <a:ea typeface="华文隶书" pitchFamily="2" charset="-122"/>
              </a:rPr>
              <a:t>MDR</a:t>
            </a:r>
            <a:endParaRPr lang="en-US" altLang="zh-CN" sz="2800" dirty="0">
              <a:solidFill>
                <a:srgbClr val="FFFF99"/>
              </a:solidFill>
              <a:ea typeface="华文隶书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1058" name="Text Box 2"/>
          <p:cNvSpPr txBox="1"/>
          <p:nvPr/>
        </p:nvSpPr>
        <p:spPr>
          <a:xfrm>
            <a:off x="539750" y="1557338"/>
            <a:ext cx="8064500" cy="2870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FF99"/>
                </a:solidFill>
                <a:latin typeface="Arial" panose="020B0604020202020204" pitchFamily="34" charset="0"/>
              </a:rPr>
              <a:t> CPU</a:t>
            </a:r>
            <a:r>
              <a:rPr lang="zh-CN" altLang="en-US" sz="2800" b="1" dirty="0">
                <a:solidFill>
                  <a:srgbClr val="FFFF99"/>
                </a:solidFill>
                <a:latin typeface="Arial" panose="020B0604020202020204" pitchFamily="34" charset="0"/>
              </a:rPr>
              <a:t>的主要功能：</a:t>
            </a:r>
            <a:endParaRPr lang="zh-CN" altLang="en-US" sz="2800" b="1" dirty="0">
              <a:solidFill>
                <a:srgbClr val="FFFF99"/>
              </a:solidFill>
              <a:latin typeface="Arial" panose="020B0604020202020204" pitchFamily="34" charset="0"/>
            </a:endParaRPr>
          </a:p>
          <a:p>
            <a:pPr marL="0" lvl="0" indent="0" algn="just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FF99"/>
                </a:solidFill>
                <a:latin typeface="Arial" panose="020B0604020202020204" pitchFamily="34" charset="0"/>
              </a:rPr>
              <a:t>取出指令</a:t>
            </a:r>
            <a:r>
              <a:rPr lang="en-US" altLang="zh-CN" sz="2800" b="1" dirty="0">
                <a:solidFill>
                  <a:srgbClr val="FFFF99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800" b="1" dirty="0">
                <a:solidFill>
                  <a:srgbClr val="FFFF99"/>
                </a:solidFill>
                <a:latin typeface="Arial" panose="020B0604020202020204" pitchFamily="34" charset="0"/>
              </a:rPr>
              <a:t>从主存储器中取</a:t>
            </a:r>
            <a:endParaRPr lang="zh-CN" altLang="en-US" sz="2800" b="1" dirty="0">
              <a:solidFill>
                <a:srgbClr val="FFFF99"/>
              </a:solidFill>
              <a:latin typeface="Arial" panose="020B0604020202020204" pitchFamily="34" charset="0"/>
            </a:endParaRPr>
          </a:p>
          <a:p>
            <a:pPr marL="0" lvl="0" indent="0" algn="just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FF99"/>
                </a:solidFill>
                <a:latin typeface="Arial" panose="020B0604020202020204" pitchFamily="34" charset="0"/>
              </a:rPr>
              <a:t>分析指令</a:t>
            </a:r>
            <a:endParaRPr lang="zh-CN" altLang="en-US" sz="2800" b="1" dirty="0">
              <a:solidFill>
                <a:srgbClr val="FFFF99"/>
              </a:solidFill>
              <a:latin typeface="Arial" panose="020B0604020202020204" pitchFamily="34" charset="0"/>
            </a:endParaRPr>
          </a:p>
          <a:p>
            <a:pPr marL="0" lvl="0" indent="0" algn="just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FF99"/>
                </a:solidFill>
                <a:latin typeface="Arial" panose="020B0604020202020204" pitchFamily="34" charset="0"/>
              </a:rPr>
              <a:t>执行指令</a:t>
            </a:r>
            <a:r>
              <a:rPr lang="en-US" altLang="zh-CN" sz="2800" b="1" dirty="0">
                <a:solidFill>
                  <a:srgbClr val="FFFF99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800" b="1" dirty="0">
                <a:solidFill>
                  <a:srgbClr val="FFFF99"/>
                </a:solidFill>
                <a:latin typeface="Arial" panose="020B0604020202020204" pitchFamily="34" charset="0"/>
              </a:rPr>
              <a:t>即按指令控制计算机各部件操作，并对数据进行处理。</a:t>
            </a:r>
            <a:r>
              <a:rPr lang="zh-CN" altLang="en-US" sz="2800" dirty="0">
                <a:solidFill>
                  <a:srgbClr val="FFFF99"/>
                </a:solidFill>
                <a:latin typeface="Arial" panose="020B0604020202020204" pitchFamily="34" charset="0"/>
              </a:rPr>
              <a:t> </a:t>
            </a:r>
            <a:endParaRPr lang="zh-CN" altLang="en-US" sz="2800" dirty="0">
              <a:solidFill>
                <a:srgbClr val="FFFF99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Text Box 4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3.1  CPU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的组成和功能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1987" name="Text Box 2"/>
          <p:cNvSpPr txBox="1"/>
          <p:nvPr/>
        </p:nvSpPr>
        <p:spPr>
          <a:xfrm>
            <a:off x="250825" y="260350"/>
            <a:ext cx="4968875" cy="579438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．</a:t>
            </a: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CPU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数据传送到主存</a:t>
            </a:r>
            <a:endParaRPr lang="zh-CN" altLang="en-US" b="1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2019" name="Text Box 3"/>
          <p:cNvSpPr txBox="1"/>
          <p:nvPr/>
        </p:nvSpPr>
        <p:spPr>
          <a:xfrm>
            <a:off x="900113" y="3213100"/>
            <a:ext cx="7704137" cy="3262313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10000"/>
              </a:spcBef>
              <a:buNone/>
            </a:pPr>
            <a:r>
              <a:rPr lang="en-US" altLang="zh-CN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① R1→MAR   </a:t>
            </a:r>
            <a:r>
              <a:rPr lang="zh-CN" altLang="en-US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地址送</a:t>
            </a:r>
            <a:r>
              <a:rPr lang="en-US" altLang="zh-CN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MAR</a:t>
            </a:r>
            <a:endParaRPr lang="en-US" altLang="zh-CN" b="1" dirty="0">
              <a:solidFill>
                <a:srgbClr val="FFCC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lvl="0" indent="0" eaLnBrk="1" hangingPunct="1">
              <a:spcBef>
                <a:spcPct val="1000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       </a:t>
            </a:r>
            <a:r>
              <a: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控制信号：</a:t>
            </a:r>
            <a:r>
              <a:rPr lang="en-US" altLang="zh-CN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R1</a:t>
            </a:r>
            <a:r>
              <a:rPr lang="en-US" altLang="zh-CN" b="1" baseline="-250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OUT</a:t>
            </a:r>
            <a:r>
              <a: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CP</a:t>
            </a:r>
            <a:r>
              <a:rPr lang="en-US" altLang="zh-CN" b="1" baseline="-250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MAR</a:t>
            </a:r>
            <a:endParaRPr lang="en-US" altLang="zh-CN" b="1" baseline="-25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marL="0" lvl="0" indent="0" eaLnBrk="1" hangingPunct="1">
              <a:spcBef>
                <a:spcPct val="10000"/>
              </a:spcBef>
              <a:buNone/>
            </a:pPr>
            <a:r>
              <a:rPr lang="en-US" altLang="zh-CN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② R2→MDR </a:t>
            </a:r>
            <a:r>
              <a:rPr lang="zh-CN" altLang="en-US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数据送</a:t>
            </a:r>
            <a:r>
              <a:rPr lang="en-US" altLang="zh-CN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MDR</a:t>
            </a:r>
            <a:endParaRPr lang="en-US" altLang="zh-CN" b="1" dirty="0">
              <a:solidFill>
                <a:srgbClr val="FFCC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lvl="0" indent="0" eaLnBrk="1" hangingPunct="1">
              <a:spcBef>
                <a:spcPct val="1000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       </a:t>
            </a:r>
            <a:r>
              <a: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控制信号： </a:t>
            </a:r>
            <a:r>
              <a:rPr lang="zh-CN" altLang="en-US" b="1" dirty="0">
                <a:ea typeface="黑体" panose="02010609060101010101" pitchFamily="2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ea typeface="黑体" panose="02010609060101010101" pitchFamily="2" charset="-122"/>
              </a:rPr>
              <a:t>R2</a:t>
            </a:r>
            <a:r>
              <a:rPr lang="en-US" altLang="zh-CN" b="1" baseline="-250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OUT</a:t>
            </a:r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、</a:t>
            </a:r>
            <a:r>
              <a:rPr lang="en-US" altLang="zh-CN" b="1" dirty="0">
                <a:solidFill>
                  <a:schemeClr val="bg1"/>
                </a:solidFill>
                <a:ea typeface="黑体" panose="02010609060101010101" pitchFamily="2" charset="-122"/>
              </a:rPr>
              <a:t>CP</a:t>
            </a:r>
            <a:r>
              <a:rPr lang="en-US" altLang="zh-CN" b="1" baseline="-250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MDR</a:t>
            </a:r>
            <a:endParaRPr lang="en-US" altLang="zh-CN" b="1" baseline="-25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marL="0" lvl="0" indent="0" eaLnBrk="1" hangingPunct="1">
              <a:spcBef>
                <a:spcPct val="10000"/>
              </a:spcBef>
              <a:buNone/>
            </a:pPr>
            <a:r>
              <a:rPr lang="en-US" altLang="zh-CN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③ MDR→M  </a:t>
            </a:r>
            <a:r>
              <a:rPr lang="zh-CN" altLang="en-US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数据写入主存</a:t>
            </a:r>
            <a:endParaRPr lang="zh-CN" altLang="en-US" b="1" dirty="0">
              <a:solidFill>
                <a:srgbClr val="FFCC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lvl="0" indent="0" eaLnBrk="1" hangingPunct="1">
              <a:spcBef>
                <a:spcPct val="1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      </a:t>
            </a:r>
            <a:r>
              <a: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控制信号： </a:t>
            </a:r>
            <a:r>
              <a:rPr lang="en-US" altLang="zh-CN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EMAR</a:t>
            </a:r>
            <a:r>
              <a: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EMDR</a:t>
            </a:r>
            <a:r>
              <a: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WR  </a:t>
            </a:r>
            <a:endParaRPr lang="en-US" altLang="zh-CN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1989" name="Rectangle 4"/>
          <p:cNvSpPr/>
          <p:nvPr/>
        </p:nvSpPr>
        <p:spPr>
          <a:xfrm>
            <a:off x="395288" y="2565400"/>
            <a:ext cx="318293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</a:rPr>
              <a:t>例如：</a:t>
            </a:r>
            <a:r>
              <a:rPr lang="en-US" altLang="zh-CN" sz="2800" b="1" dirty="0">
                <a:solidFill>
                  <a:srgbClr val="FFFF99"/>
                </a:solidFill>
              </a:rPr>
              <a:t>(R2)</a:t>
            </a:r>
            <a:r>
              <a:rPr lang="en-US" altLang="zh-CN" sz="2800" b="1" dirty="0">
                <a:solidFill>
                  <a:srgbClr val="FFFF99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→ (R1)</a:t>
            </a:r>
            <a:endParaRPr lang="en-US" altLang="zh-CN" sz="2800" b="1" dirty="0">
              <a:solidFill>
                <a:srgbClr val="FFFF99"/>
              </a:solidFill>
            </a:endParaRPr>
          </a:p>
        </p:txBody>
      </p:sp>
      <p:sp>
        <p:nvSpPr>
          <p:cNvPr id="41990" name="Rectangle 6"/>
          <p:cNvSpPr/>
          <p:nvPr/>
        </p:nvSpPr>
        <p:spPr>
          <a:xfrm>
            <a:off x="5867400" y="1484313"/>
            <a:ext cx="2181225" cy="588962"/>
          </a:xfrm>
          <a:prstGeom prst="rect">
            <a:avLst/>
          </a:prstGeom>
          <a:solidFill>
            <a:srgbClr val="FF993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主存单元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M</a:t>
            </a: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41991" name="Rectangle 7"/>
          <p:cNvSpPr/>
          <p:nvPr/>
        </p:nvSpPr>
        <p:spPr>
          <a:xfrm>
            <a:off x="1258888" y="1484313"/>
            <a:ext cx="1462087" cy="5889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CPU</a:t>
            </a: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41992" name="AutoShape 8"/>
          <p:cNvSpPr/>
          <p:nvPr/>
        </p:nvSpPr>
        <p:spPr>
          <a:xfrm>
            <a:off x="2751138" y="1700213"/>
            <a:ext cx="3024187" cy="215900"/>
          </a:xfrm>
          <a:prstGeom prst="rightArrow">
            <a:avLst>
              <a:gd name="adj1" fmla="val 50000"/>
              <a:gd name="adj2" fmla="val 35018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41993" name="Text Box 9"/>
          <p:cNvSpPr txBox="1"/>
          <p:nvPr/>
        </p:nvSpPr>
        <p:spPr>
          <a:xfrm>
            <a:off x="3109913" y="1412875"/>
            <a:ext cx="225425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FF99"/>
                </a:solidFill>
                <a:ea typeface="华文隶书" pitchFamily="2" charset="-122"/>
              </a:rPr>
              <a:t>系统总线</a:t>
            </a:r>
            <a:br>
              <a:rPr lang="zh-CN" altLang="en-US" sz="2800" dirty="0">
                <a:solidFill>
                  <a:srgbClr val="FFFF99"/>
                </a:solidFill>
                <a:ea typeface="华文隶书" pitchFamily="2" charset="-122"/>
              </a:rPr>
            </a:br>
            <a:r>
              <a:rPr lang="en-US" altLang="zh-CN" sz="2800" dirty="0">
                <a:solidFill>
                  <a:srgbClr val="FFFF99"/>
                </a:solidFill>
                <a:ea typeface="华文隶书" pitchFamily="2" charset="-122"/>
              </a:rPr>
              <a:t>MAR</a:t>
            </a:r>
            <a:r>
              <a:rPr lang="zh-CN" altLang="en-US" sz="2800" dirty="0">
                <a:solidFill>
                  <a:srgbClr val="FFFF99"/>
                </a:solidFill>
                <a:ea typeface="华文隶书" pitchFamily="2" charset="-122"/>
              </a:rPr>
              <a:t>、</a:t>
            </a:r>
            <a:r>
              <a:rPr lang="en-US" altLang="zh-CN" sz="2800" dirty="0">
                <a:solidFill>
                  <a:srgbClr val="FFFF99"/>
                </a:solidFill>
                <a:ea typeface="华文隶书" pitchFamily="2" charset="-122"/>
              </a:rPr>
              <a:t>MDR</a:t>
            </a:r>
            <a:endParaRPr lang="en-US" altLang="zh-CN" sz="2800" dirty="0">
              <a:solidFill>
                <a:srgbClr val="FFFF99"/>
              </a:solidFill>
              <a:ea typeface="华文隶书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3011" name="Text Box 2"/>
          <p:cNvSpPr txBox="1"/>
          <p:nvPr/>
        </p:nvSpPr>
        <p:spPr>
          <a:xfrm>
            <a:off x="250825" y="260350"/>
            <a:ext cx="5473700" cy="579438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．执行算术或逻辑操作</a:t>
            </a:r>
            <a:r>
              <a:rPr lang="zh-CN" altLang="en-US" sz="2000" b="1" dirty="0">
                <a:solidFill>
                  <a:srgbClr val="FFFF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zh-CN" altLang="en-US" sz="2000" b="1" dirty="0">
              <a:solidFill>
                <a:srgbClr val="FFFF99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43043" name="Text Box 3"/>
          <p:cNvSpPr txBox="1"/>
          <p:nvPr/>
        </p:nvSpPr>
        <p:spPr>
          <a:xfrm>
            <a:off x="323850" y="1844675"/>
            <a:ext cx="8820150" cy="4233863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30000"/>
              </a:spcBef>
              <a:buNone/>
            </a:pPr>
            <a:r>
              <a:rPr lang="en-US" altLang="zh-CN" b="1" dirty="0">
                <a:solidFill>
                  <a:srgbClr val="FFCCCC"/>
                </a:solidFill>
                <a:latin typeface="仿宋_GB2312" pitchFamily="49" charset="-122"/>
                <a:ea typeface="仿宋_GB2312" pitchFamily="49" charset="-122"/>
              </a:rPr>
              <a:t>① R1→D  </a:t>
            </a:r>
            <a:r>
              <a:rPr lang="zh-CN" altLang="en-US" b="1" dirty="0">
                <a:solidFill>
                  <a:srgbClr val="FFCCCC"/>
                </a:solidFill>
                <a:latin typeface="仿宋_GB2312" pitchFamily="49" charset="-122"/>
                <a:ea typeface="仿宋_GB2312" pitchFamily="49" charset="-122"/>
              </a:rPr>
              <a:t>把</a:t>
            </a:r>
            <a:r>
              <a:rPr lang="en-US" altLang="zh-CN" b="1" dirty="0">
                <a:solidFill>
                  <a:srgbClr val="FFCCCC"/>
                </a:solidFill>
                <a:latin typeface="仿宋_GB2312" pitchFamily="49" charset="-122"/>
                <a:ea typeface="仿宋_GB2312" pitchFamily="49" charset="-122"/>
              </a:rPr>
              <a:t>R1</a:t>
            </a:r>
            <a:r>
              <a:rPr lang="zh-CN" altLang="en-US" b="1" dirty="0">
                <a:solidFill>
                  <a:srgbClr val="FFCCCC"/>
                </a:solidFill>
                <a:latin typeface="仿宋_GB2312" pitchFamily="49" charset="-122"/>
                <a:ea typeface="仿宋_GB2312" pitchFamily="49" charset="-122"/>
              </a:rPr>
              <a:t>的内容先送到寄存器</a:t>
            </a:r>
            <a:r>
              <a:rPr lang="en-US" altLang="zh-CN" b="1" dirty="0">
                <a:solidFill>
                  <a:srgbClr val="FFCCCC"/>
                </a:solidFill>
                <a:latin typeface="仿宋_GB2312" pitchFamily="49" charset="-122"/>
                <a:ea typeface="仿宋_GB2312" pitchFamily="49" charset="-122"/>
              </a:rPr>
              <a:t>D</a:t>
            </a:r>
            <a:endParaRPr lang="en-US" altLang="zh-CN" b="1" dirty="0">
              <a:solidFill>
                <a:srgbClr val="FFCCCC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lvl="0" indent="0" eaLnBrk="1" hangingPunct="1">
              <a:spcBef>
                <a:spcPct val="30000"/>
              </a:spcBef>
              <a:buNone/>
            </a:pPr>
            <a:r>
              <a:rPr lang="en-US" altLang="zh-CN" b="1" dirty="0">
                <a:solidFill>
                  <a:srgbClr val="FFCCCC"/>
                </a:solidFill>
                <a:latin typeface="仿宋_GB2312" pitchFamily="49" charset="-122"/>
                <a:ea typeface="仿宋_GB2312" pitchFamily="49" charset="-122"/>
              </a:rPr>
              <a:t>	</a:t>
            </a:r>
            <a:r>
              <a:rPr lang="zh-CN" altLang="en-US" b="1" dirty="0">
                <a:solidFill>
                  <a:schemeClr val="bg1"/>
                </a:solidFill>
                <a:ea typeface="仿宋_GB2312" pitchFamily="49" charset="-122"/>
              </a:rPr>
              <a:t>控制信号：</a:t>
            </a:r>
            <a:r>
              <a:rPr lang="zh-CN" altLang="en-US" b="1" dirty="0">
                <a:ea typeface="黑体" panose="02010609060101010101" pitchFamily="2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ea typeface="黑体" panose="02010609060101010101" pitchFamily="2" charset="-122"/>
              </a:rPr>
              <a:t>R1</a:t>
            </a:r>
            <a:r>
              <a:rPr lang="en-US" altLang="zh-CN" b="1" baseline="-25000" dirty="0">
                <a:solidFill>
                  <a:schemeClr val="bg1"/>
                </a:solidFill>
                <a:ea typeface="黑体" panose="02010609060101010101" pitchFamily="2" charset="-122"/>
              </a:rPr>
              <a:t>OUT</a:t>
            </a:r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、</a:t>
            </a:r>
            <a:r>
              <a:rPr lang="en-US" altLang="zh-CN" b="1" dirty="0">
                <a:solidFill>
                  <a:schemeClr val="bg1"/>
                </a:solidFill>
                <a:ea typeface="黑体" panose="02010609060101010101" pitchFamily="2" charset="-122"/>
              </a:rPr>
              <a:t>CP</a:t>
            </a:r>
            <a:r>
              <a:rPr lang="en-US" altLang="zh-CN" b="1" baseline="-25000" dirty="0">
                <a:solidFill>
                  <a:schemeClr val="bg1"/>
                </a:solidFill>
                <a:ea typeface="黑体" panose="02010609060101010101" pitchFamily="2" charset="-122"/>
              </a:rPr>
              <a:t>D</a:t>
            </a:r>
            <a:endParaRPr lang="en-US" altLang="zh-CN" b="1" dirty="0">
              <a:solidFill>
                <a:srgbClr val="FFCCCC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lvl="0" indent="0" eaLnBrk="1" hangingPunct="1">
              <a:spcBef>
                <a:spcPct val="30000"/>
              </a:spcBef>
              <a:buNone/>
            </a:pPr>
            <a:r>
              <a:rPr lang="en-US" altLang="zh-CN" b="1" dirty="0">
                <a:solidFill>
                  <a:srgbClr val="FFCCCC"/>
                </a:solidFill>
                <a:latin typeface="仿宋_GB2312" pitchFamily="49" charset="-122"/>
                <a:ea typeface="仿宋_GB2312" pitchFamily="49" charset="-122"/>
              </a:rPr>
              <a:t>② D+ R2→Z R2</a:t>
            </a:r>
            <a:r>
              <a:rPr lang="zh-CN" altLang="en-US" b="1" dirty="0">
                <a:solidFill>
                  <a:srgbClr val="FFCCCC"/>
                </a:solidFill>
                <a:latin typeface="仿宋_GB2312" pitchFamily="49" charset="-122"/>
                <a:ea typeface="仿宋_GB2312" pitchFamily="49" charset="-122"/>
              </a:rPr>
              <a:t>内容送到</a:t>
            </a:r>
            <a:r>
              <a:rPr lang="en-US" altLang="zh-CN" b="1" dirty="0">
                <a:solidFill>
                  <a:srgbClr val="FFCCCC"/>
                </a:solidFill>
                <a:latin typeface="仿宋_GB2312" pitchFamily="49" charset="-122"/>
                <a:ea typeface="仿宋_GB2312" pitchFamily="49" charset="-122"/>
              </a:rPr>
              <a:t>ALU</a:t>
            </a:r>
            <a:r>
              <a:rPr lang="zh-CN" altLang="en-US" b="1" dirty="0">
                <a:solidFill>
                  <a:srgbClr val="FFCCCC"/>
                </a:solidFill>
                <a:latin typeface="仿宋_GB2312" pitchFamily="49" charset="-122"/>
                <a:ea typeface="仿宋_GB2312" pitchFamily="49" charset="-122"/>
              </a:rPr>
              <a:t>的</a:t>
            </a:r>
            <a:r>
              <a:rPr lang="en-US" altLang="zh-CN" b="1" dirty="0">
                <a:solidFill>
                  <a:srgbClr val="FFCCCC"/>
                </a:solidFill>
                <a:latin typeface="仿宋_GB2312" pitchFamily="49" charset="-122"/>
                <a:ea typeface="仿宋_GB2312" pitchFamily="49" charset="-122"/>
              </a:rPr>
              <a:t>B</a:t>
            </a:r>
            <a:r>
              <a:rPr lang="zh-CN" altLang="en-US" b="1" dirty="0">
                <a:solidFill>
                  <a:srgbClr val="FFCCCC"/>
                </a:solidFill>
                <a:latin typeface="仿宋_GB2312" pitchFamily="49" charset="-122"/>
                <a:ea typeface="仿宋_GB2312" pitchFamily="49" charset="-122"/>
              </a:rPr>
              <a:t>端与</a:t>
            </a:r>
            <a:r>
              <a:rPr lang="en-US" altLang="zh-CN" b="1" dirty="0">
                <a:solidFill>
                  <a:srgbClr val="FFCCCC"/>
                </a:solidFill>
                <a:latin typeface="仿宋_GB2312" pitchFamily="49" charset="-122"/>
                <a:ea typeface="仿宋_GB2312" pitchFamily="49" charset="-122"/>
              </a:rPr>
              <a:t>D</a:t>
            </a:r>
            <a:r>
              <a:rPr lang="zh-CN" altLang="en-US" b="1" dirty="0">
                <a:solidFill>
                  <a:srgbClr val="FFCCCC"/>
                </a:solidFill>
                <a:latin typeface="仿宋_GB2312" pitchFamily="49" charset="-122"/>
                <a:ea typeface="仿宋_GB2312" pitchFamily="49" charset="-122"/>
              </a:rPr>
              <a:t>内容通过</a:t>
            </a:r>
            <a:r>
              <a:rPr lang="en-US" altLang="zh-CN" b="1" dirty="0">
                <a:solidFill>
                  <a:srgbClr val="FFCCCC"/>
                </a:solidFill>
                <a:latin typeface="仿宋_GB2312" pitchFamily="49" charset="-122"/>
                <a:ea typeface="仿宋_GB2312" pitchFamily="49" charset="-122"/>
              </a:rPr>
              <a:t>ALU</a:t>
            </a:r>
            <a:r>
              <a:rPr lang="zh-CN" altLang="en-US" b="1" dirty="0">
                <a:solidFill>
                  <a:srgbClr val="FFCCCC"/>
                </a:solidFill>
                <a:latin typeface="仿宋_GB2312" pitchFamily="49" charset="-122"/>
                <a:ea typeface="仿宋_GB2312" pitchFamily="49" charset="-122"/>
              </a:rPr>
              <a:t>相加，结果送</a:t>
            </a:r>
            <a:r>
              <a:rPr lang="en-US" altLang="zh-CN" b="1" dirty="0">
                <a:solidFill>
                  <a:srgbClr val="FFCCCC"/>
                </a:solidFill>
                <a:latin typeface="仿宋_GB2312" pitchFamily="49" charset="-122"/>
                <a:ea typeface="仿宋_GB2312" pitchFamily="49" charset="-122"/>
              </a:rPr>
              <a:t>Z</a:t>
            </a:r>
            <a:endParaRPr lang="en-US" altLang="zh-CN" b="1" dirty="0">
              <a:solidFill>
                <a:srgbClr val="FFCCCC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lvl="0" indent="0" eaLnBrk="1" hangingPunct="1">
              <a:spcBef>
                <a:spcPct val="3000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ea typeface="黑体" panose="02010609060101010101" pitchFamily="2" charset="-122"/>
              </a:rPr>
              <a:t>	</a:t>
            </a:r>
            <a:r>
              <a:rPr lang="zh-CN" altLang="en-US" b="1" dirty="0">
                <a:solidFill>
                  <a:schemeClr val="bg1"/>
                </a:solidFill>
                <a:ea typeface="仿宋_GB2312" pitchFamily="49" charset="-122"/>
              </a:rPr>
              <a:t>控制信号：</a:t>
            </a:r>
            <a:r>
              <a:rPr lang="zh-CN" altLang="en-US" b="1" dirty="0">
                <a:ea typeface="黑体" panose="02010609060101010101" pitchFamily="2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ea typeface="黑体" panose="02010609060101010101" pitchFamily="2" charset="-122"/>
              </a:rPr>
              <a:t>R2</a:t>
            </a:r>
            <a:r>
              <a:rPr lang="en-US" altLang="zh-CN" b="1" baseline="-25000" dirty="0">
                <a:solidFill>
                  <a:schemeClr val="bg1"/>
                </a:solidFill>
                <a:ea typeface="黑体" panose="02010609060101010101" pitchFamily="2" charset="-122"/>
              </a:rPr>
              <a:t>OUT</a:t>
            </a:r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、</a:t>
            </a:r>
            <a:r>
              <a:rPr lang="en-US" altLang="zh-CN" b="1" dirty="0">
                <a:solidFill>
                  <a:schemeClr val="bg1"/>
                </a:solidFill>
                <a:ea typeface="黑体" panose="02010609060101010101" pitchFamily="2" charset="-122"/>
              </a:rPr>
              <a:t>ADD</a:t>
            </a:r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、</a:t>
            </a:r>
            <a:r>
              <a:rPr lang="en-US" altLang="zh-CN" b="1" dirty="0">
                <a:solidFill>
                  <a:schemeClr val="bg1"/>
                </a:solidFill>
                <a:ea typeface="黑体" panose="02010609060101010101" pitchFamily="2" charset="-122"/>
              </a:rPr>
              <a:t>CP</a:t>
            </a:r>
            <a:r>
              <a:rPr lang="en-US" altLang="zh-CN" b="1" baseline="-25000" dirty="0">
                <a:solidFill>
                  <a:schemeClr val="bg1"/>
                </a:solidFill>
                <a:ea typeface="黑体" panose="02010609060101010101" pitchFamily="2" charset="-122"/>
              </a:rPr>
              <a:t>Z</a:t>
            </a:r>
            <a:endParaRPr lang="en-US" altLang="zh-CN" b="1" baseline="-25000" dirty="0">
              <a:solidFill>
                <a:schemeClr val="bg1"/>
              </a:solidFill>
              <a:ea typeface="黑体" panose="02010609060101010101" pitchFamily="2" charset="-122"/>
            </a:endParaRPr>
          </a:p>
          <a:p>
            <a:pPr marL="0" lvl="0" indent="0" eaLnBrk="1" hangingPunct="1">
              <a:spcBef>
                <a:spcPct val="30000"/>
              </a:spcBef>
              <a:buNone/>
            </a:pPr>
            <a:r>
              <a:rPr lang="en-US" altLang="zh-CN" b="1" dirty="0">
                <a:solidFill>
                  <a:srgbClr val="FFCCCC"/>
                </a:solidFill>
                <a:latin typeface="仿宋_GB2312" pitchFamily="49" charset="-122"/>
                <a:ea typeface="仿宋_GB2312" pitchFamily="49" charset="-122"/>
              </a:rPr>
              <a:t>③ Z→R3  </a:t>
            </a:r>
            <a:r>
              <a:rPr lang="zh-CN" altLang="en-US" b="1" dirty="0">
                <a:solidFill>
                  <a:srgbClr val="FFCCCC"/>
                </a:solidFill>
                <a:latin typeface="仿宋_GB2312" pitchFamily="49" charset="-122"/>
                <a:ea typeface="仿宋_GB2312" pitchFamily="49" charset="-122"/>
              </a:rPr>
              <a:t>将存放在</a:t>
            </a:r>
            <a:r>
              <a:rPr lang="en-US" altLang="zh-CN" b="1" dirty="0">
                <a:solidFill>
                  <a:srgbClr val="FFCCCC"/>
                </a:solidFill>
                <a:latin typeface="仿宋_GB2312" pitchFamily="49" charset="-122"/>
                <a:ea typeface="仿宋_GB2312" pitchFamily="49" charset="-122"/>
              </a:rPr>
              <a:t>Z</a:t>
            </a:r>
            <a:r>
              <a:rPr lang="zh-CN" altLang="en-US" b="1" dirty="0">
                <a:solidFill>
                  <a:srgbClr val="FFCCCC"/>
                </a:solidFill>
                <a:latin typeface="仿宋_GB2312" pitchFamily="49" charset="-122"/>
                <a:ea typeface="仿宋_GB2312" pitchFamily="49" charset="-122"/>
              </a:rPr>
              <a:t>中的相加结果送入</a:t>
            </a:r>
            <a:r>
              <a:rPr lang="en-US" altLang="zh-CN" b="1" dirty="0">
                <a:solidFill>
                  <a:srgbClr val="FFCCCC"/>
                </a:solidFill>
                <a:latin typeface="仿宋_GB2312" pitchFamily="49" charset="-122"/>
                <a:ea typeface="仿宋_GB2312" pitchFamily="49" charset="-122"/>
              </a:rPr>
              <a:t>R3</a:t>
            </a:r>
            <a:r>
              <a:rPr lang="zh-CN" altLang="en-US" b="1" dirty="0">
                <a:solidFill>
                  <a:srgbClr val="FFCCCC"/>
                </a:solidFill>
                <a:latin typeface="仿宋_GB2312" pitchFamily="49" charset="-122"/>
                <a:ea typeface="仿宋_GB2312" pitchFamily="49" charset="-122"/>
              </a:rPr>
              <a:t>中</a:t>
            </a:r>
            <a:endParaRPr lang="zh-CN" altLang="en-US" b="1" dirty="0">
              <a:solidFill>
                <a:srgbClr val="FFCCCC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lvl="0" indent="0" eaLnBrk="1" hangingPunct="1">
              <a:spcBef>
                <a:spcPct val="3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	</a:t>
            </a:r>
            <a:r>
              <a:rPr lang="zh-CN" altLang="en-US" b="1" dirty="0">
                <a:solidFill>
                  <a:schemeClr val="bg1"/>
                </a:solidFill>
                <a:ea typeface="仿宋_GB2312" pitchFamily="49" charset="-122"/>
              </a:rPr>
              <a:t>控制信号：</a:t>
            </a:r>
            <a:r>
              <a:rPr lang="zh-CN" altLang="en-US" b="1" dirty="0">
                <a:ea typeface="黑体" panose="02010609060101010101" pitchFamily="2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ea typeface="黑体" panose="02010609060101010101" pitchFamily="2" charset="-122"/>
              </a:rPr>
              <a:t>Z</a:t>
            </a:r>
            <a:r>
              <a:rPr lang="en-US" altLang="zh-CN" b="1" baseline="-25000" dirty="0">
                <a:solidFill>
                  <a:schemeClr val="bg1"/>
                </a:solidFill>
                <a:ea typeface="黑体" panose="02010609060101010101" pitchFamily="2" charset="-122"/>
              </a:rPr>
              <a:t>OUT</a:t>
            </a:r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、</a:t>
            </a:r>
            <a:r>
              <a:rPr lang="en-US" altLang="zh-CN" b="1" dirty="0">
                <a:solidFill>
                  <a:schemeClr val="bg1"/>
                </a:solidFill>
                <a:ea typeface="黑体" panose="02010609060101010101" pitchFamily="2" charset="-122"/>
              </a:rPr>
              <a:t>CP</a:t>
            </a:r>
            <a:r>
              <a:rPr lang="en-US" altLang="zh-CN" b="1" baseline="-25000" dirty="0">
                <a:solidFill>
                  <a:schemeClr val="bg1"/>
                </a:solidFill>
                <a:ea typeface="黑体" panose="02010609060101010101" pitchFamily="2" charset="-122"/>
              </a:rPr>
              <a:t>R3</a:t>
            </a:r>
            <a:endParaRPr lang="en-US" altLang="zh-CN" b="1" baseline="-25000" dirty="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43013" name="Rectangle 4"/>
          <p:cNvSpPr/>
          <p:nvPr/>
        </p:nvSpPr>
        <p:spPr>
          <a:xfrm>
            <a:off x="323850" y="1125538"/>
            <a:ext cx="5940425" cy="5191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</a:rPr>
              <a:t>例如： </a:t>
            </a:r>
            <a:r>
              <a:rPr lang="en-US" altLang="zh-CN" sz="2800" b="1" dirty="0">
                <a:solidFill>
                  <a:srgbClr val="FFFF99"/>
                </a:solidFill>
              </a:rPr>
              <a:t>(R1)+(R2)</a:t>
            </a:r>
            <a:r>
              <a:rPr lang="en-US" altLang="zh-CN" sz="2800" b="1" dirty="0">
                <a:solidFill>
                  <a:srgbClr val="FFFF99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→</a:t>
            </a:r>
            <a:r>
              <a:rPr lang="en-US" altLang="zh-CN" sz="2800" b="1" dirty="0">
                <a:solidFill>
                  <a:srgbClr val="FFFF99"/>
                </a:solidFill>
              </a:rPr>
              <a:t>R3</a:t>
            </a:r>
            <a:endParaRPr lang="en-US" altLang="zh-CN" sz="2800" b="1" dirty="0">
              <a:solidFill>
                <a:srgbClr val="FFFF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4035" name="Text Box 2"/>
          <p:cNvSpPr txBox="1"/>
          <p:nvPr/>
        </p:nvSpPr>
        <p:spPr>
          <a:xfrm>
            <a:off x="827088" y="260350"/>
            <a:ext cx="7019925" cy="64135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3.4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组合逻辑控制器原理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4036" name="Text Box 3"/>
          <p:cNvSpPr txBox="1"/>
          <p:nvPr/>
        </p:nvSpPr>
        <p:spPr>
          <a:xfrm>
            <a:off x="0" y="1484313"/>
            <a:ext cx="9144000" cy="228282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       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组合逻辑控制器</a:t>
            </a:r>
            <a:r>
              <a:rPr lang="zh-CN" altLang="en-US" sz="2400" b="1" dirty="0">
                <a:solidFill>
                  <a:srgbClr val="FFCCCC"/>
                </a:solidFill>
                <a:latin typeface="Arial" panose="020B0604020202020204" pitchFamily="34" charset="0"/>
              </a:rPr>
              <a:t>是用</a:t>
            </a:r>
            <a:r>
              <a:rPr lang="zh-CN" altLang="en-US" sz="2400" b="1" dirty="0">
                <a:solidFill>
                  <a:srgbClr val="FFFF99"/>
                </a:solidFill>
                <a:latin typeface="Arial" panose="020B0604020202020204" pitchFamily="34" charset="0"/>
              </a:rPr>
              <a:t>组合逻辑线路</a:t>
            </a:r>
            <a:r>
              <a:rPr lang="zh-CN" altLang="en-US" sz="2400" b="1" dirty="0">
                <a:solidFill>
                  <a:srgbClr val="FFCCCC"/>
                </a:solidFill>
                <a:latin typeface="Arial" panose="020B0604020202020204" pitchFamily="34" charset="0"/>
              </a:rPr>
              <a:t>来实现控制器。</a:t>
            </a:r>
            <a:endParaRPr lang="zh-CN" altLang="en-US" sz="2400" b="1" dirty="0">
              <a:solidFill>
                <a:srgbClr val="FFCCCC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CCCC"/>
                </a:solidFill>
                <a:latin typeface="Arial" panose="020B0604020202020204" pitchFamily="34" charset="0"/>
              </a:rPr>
              <a:t>               即产生各种控制信号（即微命令）的部件。</a:t>
            </a:r>
            <a:endParaRPr lang="zh-CN" altLang="en-US" sz="2400" b="1" dirty="0">
              <a:solidFill>
                <a:srgbClr val="FFCCCC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CCCC"/>
                </a:solidFill>
                <a:latin typeface="Arial" panose="020B0604020202020204" pitchFamily="34" charset="0"/>
              </a:rPr>
              <a:t>在模型机中有几十个微命令，则每个微命令都需要一组逻辑门电路，根据相应的逻辑条件（如指令的操作码、寻址方式、时序信号等）产生该微命令。</a:t>
            </a:r>
            <a:r>
              <a:rPr lang="zh-CN" altLang="en-US" sz="2000" b="1" dirty="0">
                <a:solidFill>
                  <a:srgbClr val="FFCC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zh-CN" altLang="en-US" sz="2000" b="1" dirty="0">
              <a:solidFill>
                <a:srgbClr val="FFCCCC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44037" name="Rectangle 4"/>
          <p:cNvSpPr/>
          <p:nvPr/>
        </p:nvSpPr>
        <p:spPr>
          <a:xfrm>
            <a:off x="0" y="4076700"/>
            <a:ext cx="9144000" cy="11874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</a:rPr>
              <a:t>        </a:t>
            </a:r>
            <a:r>
              <a:rPr lang="zh-CN" altLang="en-US" sz="2400" b="1" dirty="0">
                <a:solidFill>
                  <a:srgbClr val="FFFF99"/>
                </a:solidFill>
              </a:rPr>
              <a:t>本节先介绍模型机的指令系统，然后假设模型机采用的是组合逻辑控制器，讨论其时序系统、指令执行流程及微命令的产生与综合。</a:t>
            </a:r>
            <a:r>
              <a:rPr lang="zh-CN" altLang="en-US" sz="2400" dirty="0">
                <a:solidFill>
                  <a:srgbClr val="FFFF99"/>
                </a:solidFill>
              </a:rPr>
              <a:t> </a:t>
            </a:r>
            <a:endParaRPr lang="zh-CN" altLang="en-US" sz="2400" dirty="0">
              <a:solidFill>
                <a:srgbClr val="FFFF99"/>
              </a:solidFill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5059" name="Text Box 2"/>
          <p:cNvSpPr txBox="1"/>
          <p:nvPr/>
        </p:nvSpPr>
        <p:spPr>
          <a:xfrm>
            <a:off x="323850" y="260350"/>
            <a:ext cx="4895850" cy="579438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3.4.1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模型机的指令系统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61475" name="Text Box 3"/>
          <p:cNvSpPr txBox="1"/>
          <p:nvPr/>
        </p:nvSpPr>
        <p:spPr>
          <a:xfrm>
            <a:off x="0" y="908050"/>
            <a:ext cx="3313113" cy="579438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．指令格式</a:t>
            </a:r>
            <a:endParaRPr lang="zh-CN" altLang="en-US" b="1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61477" name="Text Box 5"/>
          <p:cNvSpPr txBox="1"/>
          <p:nvPr/>
        </p:nvSpPr>
        <p:spPr>
          <a:xfrm>
            <a:off x="3059113" y="981075"/>
            <a:ext cx="4392612" cy="519113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8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）双操作数指令：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61479" name="desk1"/>
          <p:cNvSpPr>
            <a:spLocks noEditPoints="1"/>
          </p:cNvSpPr>
          <p:nvPr/>
        </p:nvSpPr>
        <p:spPr>
          <a:xfrm>
            <a:off x="0" y="3760788"/>
            <a:ext cx="9144000" cy="3097212"/>
          </a:xfrm>
          <a:custGeom>
            <a:avLst/>
            <a:gdLst>
              <a:gd name="txL" fmla="*/ 1000 w 21600"/>
              <a:gd name="txT" fmla="*/ 1000 h 21600"/>
              <a:gd name="txR" fmla="*/ 20600 w 21600"/>
              <a:gd name="txB" fmla="*/ 20600 h 21600"/>
            </a:gdLst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CC"/>
          </a:solidFill>
          <a:ln w="9525">
            <a:noFill/>
          </a:ln>
          <a:effectLst>
            <a:outerShdw dist="107763" dir="2699999" algn="ctr" rotWithShape="0">
              <a:srgbClr val="808080"/>
            </a:outerShdw>
          </a:effec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可编程寄存器有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7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个，编号如下（留有一种编码未用，可扩展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·  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通用寄存器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R0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～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R3  000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～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011</a:t>
            </a:r>
            <a:endParaRPr lang="en-US" altLang="zh-CN" sz="2400" b="1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·  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堆栈指针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SP  100</a:t>
            </a:r>
            <a:endParaRPr lang="en-US" altLang="zh-CN" sz="2400" b="1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·  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程序状态字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PSW  101</a:t>
            </a:r>
            <a:endParaRPr lang="en-US" altLang="zh-CN" sz="2400" b="1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·  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程序计数器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PC  111</a:t>
            </a:r>
            <a:endParaRPr lang="en-US" altLang="zh-CN" sz="24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pic>
        <p:nvPicPr>
          <p:cNvPr id="361480" name="Picture 8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628775"/>
            <a:ext cx="8820150" cy="2009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8" descr="图片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1925" y="1512570"/>
            <a:ext cx="8820150" cy="2009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6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6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/>
      <p:bldP spid="361477" grpId="0"/>
      <p:bldP spid="36147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6083" name="AutoShape 5"/>
          <p:cNvSpPr/>
          <p:nvPr/>
        </p:nvSpPr>
        <p:spPr>
          <a:xfrm>
            <a:off x="684213" y="4076700"/>
            <a:ext cx="7991475" cy="2160588"/>
          </a:xfrm>
          <a:prstGeom prst="wave">
            <a:avLst>
              <a:gd name="adj1" fmla="val 13005"/>
              <a:gd name="adj2" fmla="val 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363522" name="Text Box 2"/>
          <p:cNvSpPr txBox="1"/>
          <p:nvPr/>
        </p:nvSpPr>
        <p:spPr>
          <a:xfrm>
            <a:off x="0" y="260350"/>
            <a:ext cx="4427538" cy="579438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）单操作数指令</a:t>
            </a:r>
            <a:endParaRPr lang="zh-CN" altLang="en-US" b="1" dirty="0">
              <a:solidFill>
                <a:srgbClr val="FFCC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63523" name="Text Box 3"/>
          <p:cNvSpPr txBox="1"/>
          <p:nvPr/>
        </p:nvSpPr>
        <p:spPr>
          <a:xfrm>
            <a:off x="684213" y="4581525"/>
            <a:ext cx="8172450" cy="1160463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</a:rPr>
              <a:t>第</a:t>
            </a:r>
            <a:r>
              <a:rPr lang="en-US" altLang="zh-CN" sz="2800" b="1" dirty="0">
                <a:latin typeface="宋体" panose="02010600030101010101" pitchFamily="2" charset="-122"/>
              </a:rPr>
              <a:t>0</a:t>
            </a:r>
            <a:r>
              <a:rPr lang="zh-CN" altLang="en-US" sz="2800" b="1" dirty="0">
                <a:latin typeface="宋体" panose="02010600030101010101" pitchFamily="2" charset="-122"/>
              </a:rPr>
              <a:t>～</a:t>
            </a:r>
            <a:r>
              <a:rPr lang="en-US" altLang="zh-CN" sz="2800" b="1" dirty="0">
                <a:latin typeface="宋体" panose="02010600030101010101" pitchFamily="2" charset="-122"/>
              </a:rPr>
              <a:t>5</a:t>
            </a:r>
            <a:r>
              <a:rPr lang="zh-CN" altLang="en-US" sz="2800" b="1" dirty="0">
                <a:latin typeface="宋体" panose="02010600030101010101" pitchFamily="2" charset="-122"/>
              </a:rPr>
              <a:t>位为地址字段，第</a:t>
            </a:r>
            <a:r>
              <a:rPr lang="en-US" altLang="zh-CN" sz="2800" b="1" dirty="0">
                <a:latin typeface="宋体" panose="02010600030101010101" pitchFamily="2" charset="-122"/>
              </a:rPr>
              <a:t>6</a:t>
            </a:r>
            <a:r>
              <a:rPr lang="zh-CN" altLang="en-US" sz="2800" b="1" dirty="0">
                <a:latin typeface="宋体" panose="02010600030101010101" pitchFamily="2" charset="-122"/>
              </a:rPr>
              <a:t>～</a:t>
            </a:r>
            <a:r>
              <a:rPr lang="en-US" altLang="zh-CN" sz="2800" b="1" dirty="0">
                <a:latin typeface="宋体" panose="02010600030101010101" pitchFamily="2" charset="-122"/>
              </a:rPr>
              <a:t>11</a:t>
            </a:r>
            <a:r>
              <a:rPr lang="zh-CN" altLang="en-US" sz="2800" b="1" dirty="0">
                <a:latin typeface="宋体" panose="02010600030101010101" pitchFamily="2" charset="-122"/>
              </a:rPr>
              <a:t>位空闲不用，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也可供扩展操作码用。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pic>
        <p:nvPicPr>
          <p:cNvPr id="363524" name="Picture 4" descr="3X21"/>
          <p:cNvPicPr>
            <a:picLocks noChangeAspect="1"/>
          </p:cNvPicPr>
          <p:nvPr/>
        </p:nvPicPr>
        <p:blipFill>
          <a:blip r:embed="rId1"/>
          <a:srcRect l="5959" t="31113" b="33366"/>
          <a:stretch>
            <a:fillRect/>
          </a:stretch>
        </p:blipFill>
        <p:spPr>
          <a:xfrm>
            <a:off x="0" y="1341438"/>
            <a:ext cx="8893175" cy="20875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4" descr="3X21"/>
          <p:cNvPicPr>
            <a:picLocks noChangeAspect="1"/>
          </p:cNvPicPr>
          <p:nvPr/>
        </p:nvPicPr>
        <p:blipFill>
          <a:blip r:embed="rId2"/>
          <a:srcRect l="5959" t="31113" b="33366"/>
          <a:stretch>
            <a:fillRect/>
          </a:stretch>
        </p:blipFill>
        <p:spPr>
          <a:xfrm>
            <a:off x="107315" y="1196023"/>
            <a:ext cx="8893175" cy="20875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36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2" grpId="0"/>
      <p:bldP spid="36352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64546" name="Text Box 2"/>
          <p:cNvSpPr txBox="1"/>
          <p:nvPr/>
        </p:nvSpPr>
        <p:spPr>
          <a:xfrm>
            <a:off x="0" y="188913"/>
            <a:ext cx="3529013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CCCC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FFCCCC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CCCC"/>
                </a:solidFill>
                <a:latin typeface="宋体" panose="02010600030101010101" pitchFamily="2" charset="-122"/>
              </a:rPr>
              <a:t>）转移指令</a:t>
            </a:r>
            <a:endParaRPr lang="zh-CN" altLang="en-US" b="1" dirty="0">
              <a:solidFill>
                <a:srgbClr val="FFCCCC"/>
              </a:solidFill>
              <a:latin typeface="宋体" panose="02010600030101010101" pitchFamily="2" charset="-122"/>
            </a:endParaRPr>
          </a:p>
        </p:txBody>
      </p:sp>
      <p:sp>
        <p:nvSpPr>
          <p:cNvPr id="364547" name="Text Box 3"/>
          <p:cNvSpPr txBox="1"/>
          <p:nvPr/>
        </p:nvSpPr>
        <p:spPr>
          <a:xfrm>
            <a:off x="0" y="2852738"/>
            <a:ext cx="9144000" cy="36226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30000"/>
              </a:spcBef>
            </a:pPr>
            <a:r>
              <a:rPr lang="zh-CN" altLang="en-US" sz="2800" b="1" dirty="0">
                <a:solidFill>
                  <a:srgbClr val="66FFFF"/>
                </a:solidFill>
                <a:latin typeface="华文中宋" pitchFamily="2" charset="-122"/>
                <a:ea typeface="华文中宋" pitchFamily="2" charset="-122"/>
              </a:rPr>
              <a:t>操作码</a:t>
            </a:r>
            <a:r>
              <a:rPr lang="en-US" altLang="zh-CN" sz="2800" b="1" dirty="0">
                <a:solidFill>
                  <a:srgbClr val="66FFFF"/>
                </a:solidFill>
                <a:latin typeface="华文中宋" pitchFamily="2" charset="-122"/>
                <a:ea typeface="华文中宋" pitchFamily="2" charset="-122"/>
              </a:rPr>
              <a:t>: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第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12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～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15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位</a:t>
            </a:r>
            <a:endParaRPr lang="zh-CN" altLang="en-US" sz="2400" b="1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30000"/>
              </a:spcBef>
            </a:pPr>
            <a:r>
              <a:rPr lang="zh-CN" altLang="en-US" sz="2400" b="1" dirty="0">
                <a:solidFill>
                  <a:srgbClr val="66FFFF"/>
                </a:solidFill>
                <a:latin typeface="宋体" panose="02010600030101010101" pitchFamily="2" charset="-122"/>
              </a:rPr>
              <a:t>转移地址字段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第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6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～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11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位（分寻址方式与寄存器号两部分）。</a:t>
            </a:r>
            <a:endParaRPr lang="zh-CN" altLang="en-US" sz="2400" b="1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30000"/>
              </a:spcBef>
            </a:pPr>
            <a:r>
              <a:rPr lang="zh-CN" altLang="en-US" sz="2400" b="1" dirty="0">
                <a:solidFill>
                  <a:srgbClr val="66FFFF"/>
                </a:solidFill>
                <a:latin typeface="宋体" panose="02010600030101010101" pitchFamily="2" charset="-122"/>
              </a:rPr>
              <a:t>转移条件字段</a:t>
            </a:r>
            <a:r>
              <a:rPr lang="en-US" altLang="zh-CN" sz="2400" b="1" dirty="0">
                <a:solidFill>
                  <a:srgbClr val="66FFFF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第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～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5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位</a:t>
            </a:r>
            <a:endParaRPr lang="zh-CN" altLang="en-US" sz="2400" b="1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转移条件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第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～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位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, </a:t>
            </a:r>
            <a:b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			——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进位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C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、溢出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V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、结果为零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Z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、结果为负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。</a:t>
            </a:r>
            <a:endParaRPr lang="zh-CN" altLang="en-US" sz="2400" b="1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30000"/>
              </a:spcBef>
              <a:buNone/>
            </a:pP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转移方式：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第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5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位 若为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，表示相关标志位为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转移；</a:t>
            </a:r>
            <a:b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</a:b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			    若为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，表示相关标志位为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转移。</a:t>
            </a:r>
            <a:endParaRPr lang="zh-CN" altLang="en-US" sz="2400" b="1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30000"/>
              </a:spcBef>
              <a:buNone/>
            </a:pP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无条件转移：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第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～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5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位全为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0 </a:t>
            </a:r>
            <a:endParaRPr lang="en-US" altLang="zh-CN" sz="24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pic>
        <p:nvPicPr>
          <p:cNvPr id="364548" name="Picture 4" descr="3X21"/>
          <p:cNvPicPr>
            <a:picLocks noChangeAspect="1"/>
          </p:cNvPicPr>
          <p:nvPr/>
        </p:nvPicPr>
        <p:blipFill>
          <a:blip r:embed="rId1"/>
          <a:srcRect l="5931" t="64478" r="-1181" b="-2254"/>
          <a:stretch>
            <a:fillRect/>
          </a:stretch>
        </p:blipFill>
        <p:spPr>
          <a:xfrm>
            <a:off x="0" y="765175"/>
            <a:ext cx="9144000" cy="2016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4" descr="3X21"/>
          <p:cNvPicPr>
            <a:picLocks noChangeAspect="1"/>
          </p:cNvPicPr>
          <p:nvPr/>
        </p:nvPicPr>
        <p:blipFill>
          <a:blip r:embed="rId2"/>
          <a:srcRect l="5931" t="64478" r="-1181" b="-2254"/>
          <a:stretch>
            <a:fillRect/>
          </a:stretch>
        </p:blipFill>
        <p:spPr>
          <a:xfrm>
            <a:off x="35560" y="980440"/>
            <a:ext cx="9144000" cy="2016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36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6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6" grpId="0"/>
      <p:bldP spid="36454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65570" name="Text Box 2"/>
          <p:cNvSpPr txBox="1"/>
          <p:nvPr/>
        </p:nvSpPr>
        <p:spPr>
          <a:xfrm>
            <a:off x="0" y="0"/>
            <a:ext cx="3059113" cy="579438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．寻址方式</a:t>
            </a:r>
            <a:endParaRPr lang="zh-CN" altLang="en-US" b="1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65571" name="Text Box 3"/>
          <p:cNvSpPr txBox="1"/>
          <p:nvPr/>
        </p:nvSpPr>
        <p:spPr>
          <a:xfrm>
            <a:off x="0" y="620713"/>
            <a:ext cx="9144000" cy="1687512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模型机的编址为</a:t>
            </a:r>
            <a:r>
              <a:rPr lang="zh-CN" altLang="en-US" sz="2800" b="1" dirty="0">
                <a:solidFill>
                  <a:srgbClr val="66FFFF"/>
                </a:solidFill>
                <a:latin typeface="宋体" panose="02010600030101010101" pitchFamily="2" charset="-122"/>
              </a:rPr>
              <a:t>按字编址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，字长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16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位，即主存每个单元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16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位</a:t>
            </a:r>
            <a:endParaRPr lang="zh-CN" altLang="en-US" sz="2400" b="1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 采用简单变字长指令格式，指令长度可为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16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位、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32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位（指令中含立即数或一个操作数地址）或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48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位（含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个操作数地址），操作数字长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16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位。       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模型机寻址方式</a:t>
            </a:r>
            <a:r>
              <a:rPr lang="zh-CN" altLang="en-US" sz="2000" b="1" dirty="0">
                <a:solidFill>
                  <a:srgbClr val="FFFF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r>
              <a:rPr lang="zh-CN" altLang="en-US" sz="2400" b="1" dirty="0">
                <a:solidFill>
                  <a:srgbClr val="FFFF99"/>
                </a:solidFill>
                <a:latin typeface="Arial" panose="020B0604020202020204" pitchFamily="34" charset="0"/>
              </a:rPr>
              <a:t>如下表</a:t>
            </a:r>
            <a:r>
              <a:rPr lang="zh-CN" altLang="en-US" sz="2000" b="1" dirty="0">
                <a:solidFill>
                  <a:srgbClr val="FFFF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：</a:t>
            </a:r>
            <a:endParaRPr lang="zh-CN" altLang="en-US" sz="2000" b="1" dirty="0">
              <a:solidFill>
                <a:srgbClr val="FFFF99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365630" name="Group 6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2492375"/>
          <a:ext cx="9144000" cy="4535488"/>
        </p:xfrm>
        <a:graphic>
          <a:graphicData uri="http://schemas.openxmlformats.org/drawingml/2006/table">
            <a:tbl>
              <a:tblPr/>
              <a:tblGrid>
                <a:gridCol w="611188"/>
                <a:gridCol w="1657350"/>
                <a:gridCol w="1223962"/>
                <a:gridCol w="2232025"/>
                <a:gridCol w="3419475"/>
              </a:tblGrid>
              <a:tr h="4318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类型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寻址方式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汇编符号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可指定寄存器 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            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定义简述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</a:tr>
              <a:tr h="823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寄存器寻址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R3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SP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PSW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数在指定寄存器中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</a:tr>
              <a:tr h="5493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寄存器间址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(R) 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R3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SP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地址在指定寄存器中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</a:tr>
              <a:tr h="6767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自减型寄存器间址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-(R)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R3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SP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寄存器内容减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后为操作数地址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</a:tr>
              <a:tr h="8840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立即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自增型寄存器间址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(R)+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R3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SP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PC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寄存器内容为操作数地址，操作后加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直接寻址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DI 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PC 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操作数地址紧跟着指令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</a:tr>
              <a:tr h="6523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5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变址寻址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X(R)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R0~R3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SP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PC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变址寄存器内容与紧跟指令的位移量相加，为操作数地址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0" grpId="0"/>
      <p:bldP spid="36557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66594" name="Text Box 2"/>
          <p:cNvSpPr txBox="1"/>
          <p:nvPr/>
        </p:nvSpPr>
        <p:spPr>
          <a:xfrm>
            <a:off x="0" y="0"/>
            <a:ext cx="2700338" cy="579438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．操作类型 </a:t>
            </a:r>
            <a:endParaRPr lang="zh-CN" altLang="en-US" b="1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66595" name="Rectangle 3"/>
          <p:cNvSpPr/>
          <p:nvPr/>
        </p:nvSpPr>
        <p:spPr>
          <a:xfrm>
            <a:off x="0" y="590550"/>
            <a:ext cx="9144000" cy="457200"/>
          </a:xfrm>
          <a:prstGeom prst="rect">
            <a:avLst/>
          </a:prstGeom>
          <a:noFill/>
          <a:ln w="2857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66FFFF"/>
                </a:solidFill>
                <a:latin typeface="宋体" panose="02010600030101010101" pitchFamily="2" charset="-122"/>
              </a:rPr>
              <a:t>操作码共</a:t>
            </a:r>
            <a:r>
              <a:rPr lang="en-US" altLang="zh-CN" sz="2400" b="1" dirty="0">
                <a:solidFill>
                  <a:srgbClr val="66FFFF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66FFFF"/>
                </a:solidFill>
                <a:latin typeface="宋体" panose="02010600030101010101" pitchFamily="2" charset="-122"/>
              </a:rPr>
              <a:t>位，现设置</a:t>
            </a:r>
            <a:r>
              <a:rPr lang="en-US" altLang="zh-CN" sz="2400" b="1" dirty="0">
                <a:solidFill>
                  <a:srgbClr val="66FFFF"/>
                </a:solidFill>
                <a:latin typeface="宋体" panose="02010600030101010101" pitchFamily="2" charset="-122"/>
              </a:rPr>
              <a:t>14</a:t>
            </a:r>
            <a:r>
              <a:rPr lang="zh-CN" altLang="en-US" sz="2400" b="1" dirty="0">
                <a:solidFill>
                  <a:srgbClr val="66FFFF"/>
                </a:solidFill>
                <a:latin typeface="宋体" panose="02010600030101010101" pitchFamily="2" charset="-122"/>
              </a:rPr>
              <a:t>种指令，余下两种操作码组合可供扩展</a:t>
            </a:r>
            <a:r>
              <a:rPr lang="zh-CN" altLang="en-US" sz="2000" b="1" dirty="0">
                <a:solidFill>
                  <a:srgbClr val="66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。</a:t>
            </a:r>
            <a:endParaRPr lang="zh-CN" altLang="en-US" sz="2000" b="1" dirty="0">
              <a:solidFill>
                <a:srgbClr val="66FF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66596" name="Text Box 4"/>
          <p:cNvSpPr txBox="1"/>
          <p:nvPr/>
        </p:nvSpPr>
        <p:spPr>
          <a:xfrm>
            <a:off x="0" y="1052513"/>
            <a:ext cx="2808288" cy="519112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8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）传送指令</a:t>
            </a:r>
            <a:endParaRPr lang="zh-CN" altLang="en-US" sz="2800" b="1" dirty="0">
              <a:solidFill>
                <a:srgbClr val="FFCC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66597" name="Rectangle 5"/>
          <p:cNvSpPr/>
          <p:nvPr/>
        </p:nvSpPr>
        <p:spPr>
          <a:xfrm>
            <a:off x="2987675" y="1182688"/>
            <a:ext cx="4392613" cy="48577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33CC33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3333FF"/>
                </a:solidFill>
                <a:latin typeface="宋体" panose="02010600030101010101" pitchFamily="2" charset="-122"/>
              </a:rPr>
              <a:t>MOV</a:t>
            </a:r>
            <a:r>
              <a:rPr lang="en-US" altLang="zh-CN" sz="2400" b="1" dirty="0">
                <a:latin typeface="宋体" panose="02010600030101010101" pitchFamily="2" charset="-122"/>
              </a:rPr>
              <a:t>——</a:t>
            </a:r>
            <a:r>
              <a:rPr lang="zh-CN" altLang="en-US" sz="2400" b="1" dirty="0">
                <a:latin typeface="宋体" panose="02010600030101010101" pitchFamily="2" charset="-122"/>
              </a:rPr>
              <a:t>传送，操作码</a:t>
            </a:r>
            <a:r>
              <a:rPr lang="en-US" altLang="zh-CN" sz="2400" b="1" dirty="0">
                <a:solidFill>
                  <a:srgbClr val="CB0101"/>
                </a:solidFill>
                <a:latin typeface="宋体" panose="02010600030101010101" pitchFamily="2" charset="-122"/>
              </a:rPr>
              <a:t>0000</a:t>
            </a:r>
            <a:endParaRPr lang="en-US" altLang="zh-CN" sz="2400" b="1" dirty="0">
              <a:latin typeface="宋体" panose="02010600030101010101" pitchFamily="2" charset="-122"/>
            </a:endParaRPr>
          </a:p>
        </p:txBody>
      </p:sp>
      <p:sp>
        <p:nvSpPr>
          <p:cNvPr id="366598" name="Rectangle 6"/>
          <p:cNvSpPr/>
          <p:nvPr/>
        </p:nvSpPr>
        <p:spPr>
          <a:xfrm>
            <a:off x="0" y="2276475"/>
            <a:ext cx="2700338" cy="94615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8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）双操作数算术逻辑指令</a:t>
            </a:r>
            <a:endParaRPr lang="zh-CN" altLang="en-US" sz="2800" b="1" dirty="0">
              <a:solidFill>
                <a:srgbClr val="FFCC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66599" name="Rectangle 7"/>
          <p:cNvSpPr/>
          <p:nvPr/>
        </p:nvSpPr>
        <p:spPr>
          <a:xfrm>
            <a:off x="2916238" y="2119313"/>
            <a:ext cx="5245100" cy="223837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33CC33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400" b="1" dirty="0">
                <a:solidFill>
                  <a:srgbClr val="3333FF"/>
                </a:solidFill>
                <a:latin typeface="宋体" panose="02010600030101010101" pitchFamily="2" charset="-122"/>
              </a:rPr>
              <a:t>ADD</a:t>
            </a:r>
            <a:r>
              <a:rPr lang="en-US" altLang="zh-CN" sz="2400" b="1" dirty="0">
                <a:latin typeface="宋体" panose="02010600030101010101" pitchFamily="2" charset="-122"/>
              </a:rPr>
              <a:t>——</a:t>
            </a:r>
            <a:r>
              <a:rPr lang="zh-CN" altLang="en-US" sz="2400" b="1" dirty="0">
                <a:latin typeface="宋体" panose="02010600030101010101" pitchFamily="2" charset="-122"/>
              </a:rPr>
              <a:t>加，	操作码</a:t>
            </a:r>
            <a:r>
              <a:rPr lang="en-US" altLang="zh-CN" sz="2400" b="1" dirty="0">
                <a:solidFill>
                  <a:srgbClr val="CB0101"/>
                </a:solidFill>
                <a:latin typeface="宋体" panose="02010600030101010101" pitchFamily="2" charset="-122"/>
              </a:rPr>
              <a:t>0001</a:t>
            </a:r>
            <a:r>
              <a:rPr lang="zh-CN" altLang="en-US" sz="2400" b="1" dirty="0">
                <a:latin typeface="宋体" panose="02010600030101010101" pitchFamily="2" charset="-122"/>
              </a:rPr>
              <a:t>（带进位）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marL="0" lvl="0" indent="0" eaLnBrk="1" hangingPunct="1">
              <a:buNone/>
            </a:pPr>
            <a:r>
              <a:rPr lang="en-US" altLang="zh-CN" sz="2400" b="1" dirty="0">
                <a:solidFill>
                  <a:srgbClr val="3333FF"/>
                </a:solidFill>
                <a:latin typeface="宋体" panose="02010600030101010101" pitchFamily="2" charset="-122"/>
              </a:rPr>
              <a:t>SUB</a:t>
            </a:r>
            <a:r>
              <a:rPr lang="en-US" altLang="zh-CN" sz="2400" b="1" dirty="0">
                <a:latin typeface="宋体" panose="02010600030101010101" pitchFamily="2" charset="-122"/>
              </a:rPr>
              <a:t>——</a:t>
            </a:r>
            <a:r>
              <a:rPr lang="zh-CN" altLang="en-US" sz="2400" b="1" dirty="0">
                <a:latin typeface="宋体" panose="02010600030101010101" pitchFamily="2" charset="-122"/>
              </a:rPr>
              <a:t>减，	操作码</a:t>
            </a:r>
            <a:r>
              <a:rPr lang="en-US" altLang="zh-CN" sz="2400" b="1" dirty="0">
                <a:solidFill>
                  <a:srgbClr val="CB0101"/>
                </a:solidFill>
                <a:latin typeface="宋体" panose="02010600030101010101" pitchFamily="2" charset="-122"/>
              </a:rPr>
              <a:t>0010</a:t>
            </a:r>
            <a:r>
              <a:rPr lang="zh-CN" altLang="en-US" sz="2400" b="1" dirty="0">
                <a:latin typeface="宋体" panose="02010600030101010101" pitchFamily="2" charset="-122"/>
              </a:rPr>
              <a:t>（带进位）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marL="0" lvl="0" indent="0" eaLnBrk="1" hangingPunct="1">
              <a:buNone/>
            </a:pPr>
            <a:r>
              <a:rPr lang="en-US" altLang="zh-CN" sz="2400" b="1" dirty="0">
                <a:solidFill>
                  <a:srgbClr val="3333FF"/>
                </a:solidFill>
                <a:latin typeface="宋体" panose="02010600030101010101" pitchFamily="2" charset="-122"/>
              </a:rPr>
              <a:t>AND</a:t>
            </a:r>
            <a:r>
              <a:rPr lang="en-US" altLang="zh-CN" sz="2400" b="1" dirty="0">
                <a:latin typeface="宋体" panose="02010600030101010101" pitchFamily="2" charset="-122"/>
              </a:rPr>
              <a:t>——</a:t>
            </a:r>
            <a:r>
              <a:rPr lang="zh-CN" altLang="en-US" sz="2400" b="1" dirty="0">
                <a:latin typeface="宋体" panose="02010600030101010101" pitchFamily="2" charset="-122"/>
              </a:rPr>
              <a:t>逻辑与，操作码</a:t>
            </a:r>
            <a:r>
              <a:rPr lang="en-US" altLang="zh-CN" sz="2400" b="1" dirty="0">
                <a:solidFill>
                  <a:srgbClr val="CB0101"/>
                </a:solidFill>
                <a:latin typeface="宋体" panose="02010600030101010101" pitchFamily="2" charset="-122"/>
              </a:rPr>
              <a:t>0011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0" lvl="0" indent="0" eaLnBrk="1" hangingPunct="1">
              <a:buNone/>
            </a:pPr>
            <a:r>
              <a:rPr lang="en-US" altLang="zh-CN" sz="2400" b="1" dirty="0">
                <a:solidFill>
                  <a:srgbClr val="3333FF"/>
                </a:solidFill>
                <a:latin typeface="宋体" panose="02010600030101010101" pitchFamily="2" charset="-122"/>
              </a:rPr>
              <a:t>OR </a:t>
            </a:r>
            <a:r>
              <a:rPr lang="en-US" altLang="zh-CN" sz="2400" b="1" dirty="0">
                <a:latin typeface="宋体" panose="02010600030101010101" pitchFamily="2" charset="-122"/>
              </a:rPr>
              <a:t>——</a:t>
            </a:r>
            <a:r>
              <a:rPr lang="zh-CN" altLang="en-US" sz="2400" b="1" dirty="0">
                <a:latin typeface="宋体" panose="02010600030101010101" pitchFamily="2" charset="-122"/>
              </a:rPr>
              <a:t>逻辑或，操作码</a:t>
            </a:r>
            <a:r>
              <a:rPr lang="en-US" altLang="zh-CN" sz="2400" b="1" dirty="0">
                <a:solidFill>
                  <a:srgbClr val="CB0101"/>
                </a:solidFill>
                <a:latin typeface="宋体" panose="02010600030101010101" pitchFamily="2" charset="-122"/>
              </a:rPr>
              <a:t>0100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0" lvl="0" indent="0" eaLnBrk="1" hangingPunct="1">
              <a:buNone/>
            </a:pPr>
            <a:r>
              <a:rPr lang="en-US" altLang="zh-CN" sz="2400" b="1" dirty="0">
                <a:solidFill>
                  <a:srgbClr val="3333FF"/>
                </a:solidFill>
                <a:latin typeface="宋体" panose="02010600030101010101" pitchFamily="2" charset="-122"/>
              </a:rPr>
              <a:t>EOR</a:t>
            </a:r>
            <a:r>
              <a:rPr lang="en-US" altLang="zh-CN" sz="2400" b="1" dirty="0">
                <a:latin typeface="宋体" panose="02010600030101010101" pitchFamily="2" charset="-122"/>
              </a:rPr>
              <a:t>——</a:t>
            </a:r>
            <a:r>
              <a:rPr lang="zh-CN" altLang="en-US" sz="2400" b="1" dirty="0">
                <a:latin typeface="宋体" panose="02010600030101010101" pitchFamily="2" charset="-122"/>
              </a:rPr>
              <a:t>逻辑异或，操作码</a:t>
            </a:r>
            <a:r>
              <a:rPr lang="en-US" altLang="zh-CN" sz="2400" b="1" dirty="0">
                <a:solidFill>
                  <a:srgbClr val="CB0101"/>
                </a:solidFill>
                <a:latin typeface="宋体" panose="02010600030101010101" pitchFamily="2" charset="-122"/>
              </a:rPr>
              <a:t>0101</a:t>
            </a:r>
            <a:endParaRPr lang="en-US" altLang="zh-CN" sz="2400" b="1" dirty="0">
              <a:latin typeface="宋体" panose="02010600030101010101" pitchFamily="2" charset="-122"/>
            </a:endParaRPr>
          </a:p>
        </p:txBody>
      </p:sp>
      <p:sp>
        <p:nvSpPr>
          <p:cNvPr id="366600" name="Rectangle 8"/>
          <p:cNvSpPr/>
          <p:nvPr/>
        </p:nvSpPr>
        <p:spPr>
          <a:xfrm>
            <a:off x="0" y="4724400"/>
            <a:ext cx="2700338" cy="946150"/>
          </a:xfrm>
          <a:prstGeom prst="rect">
            <a:avLst/>
          </a:prstGeom>
          <a:noFill/>
          <a:ln w="2857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28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）单操作数算术逻辑指令</a:t>
            </a:r>
            <a:endParaRPr lang="zh-CN" altLang="en-US" sz="2800" b="1" dirty="0">
              <a:solidFill>
                <a:srgbClr val="FFCC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66601" name="Rectangle 9"/>
          <p:cNvSpPr/>
          <p:nvPr/>
        </p:nvSpPr>
        <p:spPr>
          <a:xfrm>
            <a:off x="3203575" y="4548188"/>
            <a:ext cx="4019550" cy="209232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33CC33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3333FF"/>
                </a:solidFill>
                <a:latin typeface="宋体" panose="02010600030101010101" pitchFamily="2" charset="-122"/>
              </a:rPr>
              <a:t>COM</a:t>
            </a:r>
            <a:r>
              <a:rPr lang="en-US" altLang="zh-CN" sz="2400" b="1" dirty="0">
                <a:latin typeface="宋体" panose="02010600030101010101" pitchFamily="2" charset="-122"/>
              </a:rPr>
              <a:t>——</a:t>
            </a:r>
            <a:r>
              <a:rPr lang="zh-CN" altLang="en-US" sz="2400" b="1" dirty="0">
                <a:latin typeface="宋体" panose="02010600030101010101" pitchFamily="2" charset="-122"/>
              </a:rPr>
              <a:t>求反，操作码</a:t>
            </a:r>
            <a:r>
              <a:rPr lang="en-US" altLang="zh-CN" sz="2400" b="1" dirty="0">
                <a:solidFill>
                  <a:srgbClr val="CB0101"/>
                </a:solidFill>
                <a:latin typeface="宋体" panose="02010600030101010101" pitchFamily="2" charset="-122"/>
              </a:rPr>
              <a:t>0110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3333FF"/>
                </a:solidFill>
                <a:latin typeface="宋体" panose="02010600030101010101" pitchFamily="2" charset="-122"/>
              </a:rPr>
              <a:t>NEG</a:t>
            </a:r>
            <a:r>
              <a:rPr lang="en-US" altLang="zh-CN" sz="2400" b="1" dirty="0">
                <a:latin typeface="宋体" panose="02010600030101010101" pitchFamily="2" charset="-122"/>
              </a:rPr>
              <a:t>——</a:t>
            </a:r>
            <a:r>
              <a:rPr lang="zh-CN" altLang="en-US" sz="2400" b="1" dirty="0">
                <a:latin typeface="宋体" panose="02010600030101010101" pitchFamily="2" charset="-122"/>
              </a:rPr>
              <a:t>求补，操作码</a:t>
            </a:r>
            <a:r>
              <a:rPr lang="en-US" altLang="zh-CN" sz="2400" b="1" dirty="0">
                <a:solidFill>
                  <a:srgbClr val="CB0101"/>
                </a:solidFill>
                <a:latin typeface="宋体" panose="02010600030101010101" pitchFamily="2" charset="-122"/>
              </a:rPr>
              <a:t>0111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3333FF"/>
                </a:solidFill>
                <a:latin typeface="宋体" panose="02010600030101010101" pitchFamily="2" charset="-122"/>
              </a:rPr>
              <a:t>INC</a:t>
            </a:r>
            <a:r>
              <a:rPr lang="en-US" altLang="zh-CN" sz="2400" b="1" dirty="0">
                <a:latin typeface="宋体" panose="02010600030101010101" pitchFamily="2" charset="-122"/>
              </a:rPr>
              <a:t>——</a:t>
            </a:r>
            <a:r>
              <a:rPr lang="zh-CN" altLang="en-US" sz="2400" b="1" dirty="0">
                <a:latin typeface="宋体" panose="02010600030101010101" pitchFamily="2" charset="-122"/>
              </a:rPr>
              <a:t>加</a:t>
            </a:r>
            <a:r>
              <a:rPr lang="en-US" altLang="zh-CN" sz="2400" b="1" dirty="0"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， 操作码</a:t>
            </a:r>
            <a:r>
              <a:rPr lang="en-US" altLang="zh-CN" sz="2400" b="1" dirty="0">
                <a:solidFill>
                  <a:srgbClr val="CB0101"/>
                </a:solidFill>
                <a:latin typeface="宋体" panose="02010600030101010101" pitchFamily="2" charset="-122"/>
              </a:rPr>
              <a:t>1000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3333FF"/>
                </a:solidFill>
                <a:latin typeface="宋体" panose="02010600030101010101" pitchFamily="2" charset="-122"/>
              </a:rPr>
              <a:t>DEC</a:t>
            </a:r>
            <a:r>
              <a:rPr lang="en-US" altLang="zh-CN" sz="2400" b="1" dirty="0">
                <a:latin typeface="宋体" panose="02010600030101010101" pitchFamily="2" charset="-122"/>
              </a:rPr>
              <a:t>——</a:t>
            </a:r>
            <a:r>
              <a:rPr lang="zh-CN" altLang="en-US" sz="2400" b="1" dirty="0">
                <a:latin typeface="宋体" panose="02010600030101010101" pitchFamily="2" charset="-122"/>
              </a:rPr>
              <a:t>减</a:t>
            </a:r>
            <a:r>
              <a:rPr lang="en-US" altLang="zh-CN" sz="2400" b="1" dirty="0"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， 操作码</a:t>
            </a:r>
            <a:r>
              <a:rPr lang="en-US" altLang="zh-CN" sz="2400" b="1" dirty="0">
                <a:solidFill>
                  <a:srgbClr val="CB0101"/>
                </a:solidFill>
                <a:latin typeface="宋体" panose="02010600030101010101" pitchFamily="2" charset="-122"/>
              </a:rPr>
              <a:t>1001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3333FF"/>
                </a:solidFill>
                <a:latin typeface="宋体" panose="02010600030101010101" pitchFamily="2" charset="-122"/>
              </a:rPr>
              <a:t>SL</a:t>
            </a:r>
            <a:r>
              <a:rPr lang="en-US" altLang="zh-CN" sz="2400" b="1" dirty="0">
                <a:latin typeface="宋体" panose="02010600030101010101" pitchFamily="2" charset="-122"/>
              </a:rPr>
              <a:t> ——</a:t>
            </a:r>
            <a:r>
              <a:rPr lang="zh-CN" altLang="en-US" sz="2400" b="1" dirty="0">
                <a:latin typeface="宋体" panose="02010600030101010101" pitchFamily="2" charset="-122"/>
              </a:rPr>
              <a:t>左移，操作码</a:t>
            </a:r>
            <a:r>
              <a:rPr lang="en-US" altLang="zh-CN" sz="2400" b="1" dirty="0">
                <a:solidFill>
                  <a:srgbClr val="CB0101"/>
                </a:solidFill>
                <a:latin typeface="宋体" panose="02010600030101010101" pitchFamily="2" charset="-122"/>
              </a:rPr>
              <a:t>1010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3333FF"/>
                </a:solidFill>
                <a:latin typeface="宋体" panose="02010600030101010101" pitchFamily="2" charset="-122"/>
              </a:rPr>
              <a:t>SR </a:t>
            </a:r>
            <a:r>
              <a:rPr lang="en-US" altLang="zh-CN" sz="2400" b="1" dirty="0">
                <a:latin typeface="宋体" panose="02010600030101010101" pitchFamily="2" charset="-122"/>
              </a:rPr>
              <a:t>——</a:t>
            </a:r>
            <a:r>
              <a:rPr lang="zh-CN" altLang="en-US" sz="2400" b="1" dirty="0">
                <a:latin typeface="宋体" panose="02010600030101010101" pitchFamily="2" charset="-122"/>
              </a:rPr>
              <a:t>右移，操作码</a:t>
            </a:r>
            <a:r>
              <a:rPr lang="en-US" altLang="zh-CN" sz="2400" b="1" dirty="0">
                <a:solidFill>
                  <a:srgbClr val="CB0101"/>
                </a:solidFill>
                <a:latin typeface="宋体" panose="02010600030101010101" pitchFamily="2" charset="-122"/>
              </a:rPr>
              <a:t>1011</a:t>
            </a:r>
            <a:endParaRPr lang="en-US" altLang="zh-CN" sz="24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4" grpId="0"/>
      <p:bldP spid="366595" grpId="0"/>
      <p:bldP spid="366596" grpId="0"/>
      <p:bldP spid="366597" grpId="0" animBg="1"/>
      <p:bldP spid="366598" grpId="0"/>
      <p:bldP spid="366599" grpId="0" animBg="1"/>
      <p:bldP spid="366600" grpId="0"/>
      <p:bldP spid="36660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5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67618" name="Text Box 2"/>
          <p:cNvSpPr txBox="1"/>
          <p:nvPr/>
        </p:nvSpPr>
        <p:spPr>
          <a:xfrm>
            <a:off x="0" y="260350"/>
            <a:ext cx="3851275" cy="519113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sz="28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）程序控制类指令</a:t>
            </a:r>
            <a:endParaRPr lang="zh-CN" altLang="en-US" sz="2800" b="1" dirty="0">
              <a:solidFill>
                <a:srgbClr val="FFCC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67619" name="Rectangle 3"/>
          <p:cNvSpPr/>
          <p:nvPr/>
        </p:nvSpPr>
        <p:spPr>
          <a:xfrm>
            <a:off x="3995738" y="301625"/>
            <a:ext cx="5148262" cy="519113"/>
          </a:xfrm>
          <a:prstGeom prst="rect">
            <a:avLst/>
          </a:prstGeom>
          <a:noFill/>
          <a:ln w="2857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①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转移指令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JMP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，操作码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1100</a:t>
            </a:r>
            <a:endParaRPr lang="en-US" altLang="zh-CN" sz="28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367701" name="Group 85"/>
          <p:cNvGraphicFramePr>
            <a:graphicFrameLocks noGrp="1"/>
          </p:cNvGraphicFramePr>
          <p:nvPr/>
        </p:nvGraphicFramePr>
        <p:xfrm>
          <a:off x="107950" y="2636838"/>
          <a:ext cx="9036050" cy="3968750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  <a:gridCol w="1016000"/>
                <a:gridCol w="1016000"/>
                <a:gridCol w="3956050"/>
              </a:tblGrid>
              <a:tr h="368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IR5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IR3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IR2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IR1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IR0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   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说    明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</a:tr>
              <a:tr h="4143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进位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C=0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转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</a:tr>
              <a:tr h="4064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进位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C=1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转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</a:tr>
              <a:tr h="4064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溢出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V=0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转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</a:tr>
              <a:tr h="4064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 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溢出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V=1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转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</a:tr>
              <a:tr h="4064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结果为零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Z=1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转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</a:tr>
              <a:tr h="4064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结果不为零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Z=0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转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</a:tr>
              <a:tr h="4064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结果为负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N=1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转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</a:tr>
              <a:tr h="377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结果为正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N=0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转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</a:tr>
              <a:tr h="368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无条件转移 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86" descr="3X21"/>
          <p:cNvPicPr>
            <a:picLocks noChangeAspect="1"/>
          </p:cNvPicPr>
          <p:nvPr/>
        </p:nvPicPr>
        <p:blipFill>
          <a:blip r:embed="rId1"/>
          <a:srcRect l="5931" t="64478" r="-1181" b="-2254"/>
          <a:stretch>
            <a:fillRect/>
          </a:stretch>
        </p:blipFill>
        <p:spPr>
          <a:xfrm>
            <a:off x="53975" y="908685"/>
            <a:ext cx="9144000" cy="14398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8" grpId="0"/>
      <p:bldP spid="36761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68642" name="Rectangle 2"/>
          <p:cNvSpPr/>
          <p:nvPr/>
        </p:nvSpPr>
        <p:spPr>
          <a:xfrm>
            <a:off x="242888" y="2349500"/>
            <a:ext cx="4833937" cy="519113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②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返回指令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RST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，操作码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1100</a:t>
            </a:r>
            <a:endParaRPr lang="en-US" altLang="zh-CN" sz="28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68643" name="Rectangle 3"/>
          <p:cNvSpPr/>
          <p:nvPr/>
        </p:nvSpPr>
        <p:spPr>
          <a:xfrm>
            <a:off x="0" y="3284538"/>
            <a:ext cx="9144000" cy="2100262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    RST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指令与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JMP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指令的操作码相同，可视为一条指令。</a:t>
            </a:r>
            <a:endParaRPr lang="zh-CN" altLang="en-US" sz="2400" b="1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RST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指令只能采用自增型寄存器间址表明转移地址，并指定寄存器为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SP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，即寻址方式为（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SP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+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。它从堆栈中取出返回地址，然后修改堆栈指针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SP+1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。实际上，“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JMP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SP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+”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指令就是一条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RST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指令。</a:t>
            </a:r>
            <a:endParaRPr lang="zh-CN" altLang="en-US" sz="24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68644" name="Rectangle 4"/>
          <p:cNvSpPr/>
          <p:nvPr/>
        </p:nvSpPr>
        <p:spPr>
          <a:xfrm>
            <a:off x="250825" y="333375"/>
            <a:ext cx="4833938" cy="519113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③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转子指令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JSR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，操作码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1101</a:t>
            </a:r>
            <a:endParaRPr lang="en-US" altLang="zh-CN" sz="28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68645" name="Rectangle 5"/>
          <p:cNvSpPr/>
          <p:nvPr/>
        </p:nvSpPr>
        <p:spPr>
          <a:xfrm>
            <a:off x="0" y="1196975"/>
            <a:ext cx="9144000" cy="822325"/>
          </a:xfrm>
          <a:prstGeom prst="rect">
            <a:avLst/>
          </a:prstGeom>
          <a:noFill/>
          <a:ln w="2857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执行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JSR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指令时，先将返回地址压栈保存，然后按寻址方式找到转移地址（即子程序入口地址），将它送入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PC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中。</a:t>
            </a:r>
            <a:endParaRPr lang="zh-CN" altLang="en-US" sz="24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2" grpId="0"/>
      <p:bldP spid="368643" grpId="0"/>
      <p:bldP spid="368644" grpId="0"/>
      <p:bldP spid="3686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灯片编号占位符 4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02082" name="Text Box 2"/>
          <p:cNvSpPr txBox="1"/>
          <p:nvPr/>
        </p:nvSpPr>
        <p:spPr>
          <a:xfrm>
            <a:off x="395288" y="0"/>
            <a:ext cx="67691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3.1.1  CPU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的组成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302083" name="Picture 3" descr="3X01"/>
          <p:cNvPicPr>
            <a:picLocks noChangeAspect="1"/>
          </p:cNvPicPr>
          <p:nvPr>
            <p:ph/>
          </p:nvPr>
        </p:nvPicPr>
        <p:blipFill>
          <a:blip r:embed="rId1"/>
          <a:srcRect/>
          <a:stretch>
            <a:fillRect/>
          </a:stretch>
        </p:blipFill>
        <p:spPr>
          <a:xfrm>
            <a:off x="4140200" y="981075"/>
            <a:ext cx="4608513" cy="2649538"/>
          </a:xfrm>
        </p:spPr>
      </p:pic>
      <p:sp>
        <p:nvSpPr>
          <p:cNvPr id="302084" name="Text Box 4"/>
          <p:cNvSpPr txBox="1"/>
          <p:nvPr/>
        </p:nvSpPr>
        <p:spPr>
          <a:xfrm>
            <a:off x="0" y="2924175"/>
            <a:ext cx="81375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CPU</a:t>
            </a:r>
            <a:r>
              <a:rPr lang="zh-CN" altLang="en-US" sz="2400" b="1" dirty="0">
                <a:solidFill>
                  <a:srgbClr val="FFFF99"/>
                </a:solidFill>
                <a:ea typeface="黑体" panose="02010609060101010101" pitchFamily="2" charset="-122"/>
              </a:rPr>
              <a:t>通常由以下几部分构成</a:t>
            </a:r>
            <a:r>
              <a:rPr lang="zh-CN" altLang="en-US" sz="2400" b="1" dirty="0">
                <a:solidFill>
                  <a:srgbClr val="FFFF99"/>
                </a:solidFill>
              </a:rPr>
              <a:t>：</a:t>
            </a:r>
            <a:endParaRPr lang="zh-CN" altLang="en-US" sz="2400" b="1" dirty="0">
              <a:solidFill>
                <a:srgbClr val="FFFF99"/>
              </a:solidFill>
            </a:endParaRPr>
          </a:p>
        </p:txBody>
      </p:sp>
      <p:sp>
        <p:nvSpPr>
          <p:cNvPr id="302085" name="Text Box 5"/>
          <p:cNvSpPr txBox="1"/>
          <p:nvPr/>
        </p:nvSpPr>
        <p:spPr>
          <a:xfrm>
            <a:off x="395288" y="3573463"/>
            <a:ext cx="28813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CCFFFF"/>
                </a:solidFill>
                <a:latin typeface="Arial" panose="020B0604020202020204" pitchFamily="34" charset="0"/>
              </a:rPr>
              <a:t>①</a:t>
            </a:r>
            <a:r>
              <a:rPr lang="en-US" altLang="zh-CN" sz="2000" b="1" dirty="0">
                <a:solidFill>
                  <a:srgbClr val="CCFFFF"/>
                </a:solidFill>
                <a:latin typeface="Arial" panose="020B0604020202020204" pitchFamily="34" charset="0"/>
              </a:rPr>
              <a:t>   </a:t>
            </a:r>
            <a:r>
              <a:rPr lang="zh-CN" altLang="en-US" sz="2800" b="1" dirty="0">
                <a:solidFill>
                  <a:srgbClr val="CC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控制器</a:t>
            </a:r>
            <a:endParaRPr lang="zh-CN" altLang="en-US" sz="2000" b="1" dirty="0">
              <a:solidFill>
                <a:srgbClr val="CCFFFF"/>
              </a:solidFill>
              <a:latin typeface="Arial" panose="020B0604020202020204" pitchFamily="34" charset="0"/>
            </a:endParaRPr>
          </a:p>
        </p:txBody>
      </p:sp>
      <p:sp>
        <p:nvSpPr>
          <p:cNvPr id="302086" name="Text Box 6"/>
          <p:cNvSpPr txBox="1"/>
          <p:nvPr/>
        </p:nvSpPr>
        <p:spPr>
          <a:xfrm>
            <a:off x="395288" y="4221163"/>
            <a:ext cx="38163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②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28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算术逻辑部件</a:t>
            </a:r>
            <a:r>
              <a:rPr lang="en-US" altLang="zh-CN" sz="28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ALU</a:t>
            </a:r>
            <a:r>
              <a:rPr lang="en-US" altLang="zh-CN" sz="2800" b="1" dirty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;</a:t>
            </a:r>
            <a:endParaRPr lang="en-US" altLang="zh-CN" sz="2800" b="1" dirty="0">
              <a:solidFill>
                <a:srgbClr val="3333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2087" name="Text Box 7"/>
          <p:cNvSpPr txBox="1"/>
          <p:nvPr/>
        </p:nvSpPr>
        <p:spPr>
          <a:xfrm>
            <a:off x="395288" y="4868863"/>
            <a:ext cx="30972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③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各种寄存器</a:t>
            </a:r>
            <a:r>
              <a:rPr lang="en-US" altLang="zh-CN" sz="2800" b="1" dirty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;</a:t>
            </a:r>
            <a:endParaRPr lang="en-US" altLang="zh-CN" sz="2800" b="1" dirty="0">
              <a:solidFill>
                <a:srgbClr val="3333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2088" name="Text Box 8"/>
          <p:cNvSpPr txBox="1"/>
          <p:nvPr/>
        </p:nvSpPr>
        <p:spPr>
          <a:xfrm>
            <a:off x="396875" y="5445125"/>
            <a:ext cx="30956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④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2800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CPU</a:t>
            </a:r>
            <a:r>
              <a:rPr lang="zh-CN" altLang="en-US" sz="2800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内部总线</a:t>
            </a:r>
            <a:r>
              <a:rPr lang="zh-CN" altLang="en-US" sz="2800" b="1" dirty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800" b="1" dirty="0">
              <a:solidFill>
                <a:srgbClr val="3333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2089" name="Text Box 9"/>
          <p:cNvSpPr txBox="1"/>
          <p:nvPr/>
        </p:nvSpPr>
        <p:spPr>
          <a:xfrm>
            <a:off x="5219700" y="3789363"/>
            <a:ext cx="30956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FF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CPU</a:t>
            </a:r>
            <a:r>
              <a:rPr lang="zh-CN" altLang="en-US" sz="2400" dirty="0">
                <a:solidFill>
                  <a:srgbClr val="FFFF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的基本组成框图 </a:t>
            </a:r>
            <a:endParaRPr lang="zh-CN" altLang="en-US" sz="2400" dirty="0">
              <a:solidFill>
                <a:srgbClr val="FFFF99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2" grpId="0"/>
      <p:bldP spid="302084" grpId="0"/>
      <p:bldP spid="302085" grpId="0"/>
      <p:bldP spid="302086" grpId="0"/>
      <p:bldP spid="302087" grpId="0"/>
      <p:bldP spid="302088" grpId="0"/>
      <p:bldP spid="30208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69666" name="Rectangle 2"/>
          <p:cNvSpPr/>
          <p:nvPr/>
        </p:nvSpPr>
        <p:spPr>
          <a:xfrm>
            <a:off x="1547813" y="0"/>
            <a:ext cx="4881562" cy="690563"/>
          </a:xfrm>
          <a:prstGeom prst="rect">
            <a:avLst/>
          </a:prstGeom>
          <a:noFill/>
          <a:ln w="28575">
            <a:noFill/>
          </a:ln>
        </p:spPr>
        <p:txBody>
          <a:bodyPr wrap="none" tIns="101568" bIns="101568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3.4.2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模型机的时序系统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69667" name="Text Box 3"/>
          <p:cNvSpPr txBox="1"/>
          <p:nvPr/>
        </p:nvSpPr>
        <p:spPr>
          <a:xfrm>
            <a:off x="0" y="1052513"/>
            <a:ext cx="9144000" cy="519112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三级时序系统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2800" b="1" dirty="0">
                <a:solidFill>
                  <a:srgbClr val="FFCCCC"/>
                </a:solidFill>
                <a:latin typeface="宋体" panose="02010600030101010101" pitchFamily="2" charset="-122"/>
              </a:rPr>
              <a:t>工作周期</a:t>
            </a:r>
            <a:r>
              <a:rPr lang="zh-CN" altLang="en-US" sz="2400" b="1" dirty="0">
                <a:solidFill>
                  <a:srgbClr val="FFCCCC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sz="2800" b="1" dirty="0">
                <a:solidFill>
                  <a:srgbClr val="FFCCCC"/>
                </a:solidFill>
                <a:latin typeface="宋体" panose="02010600030101010101" pitchFamily="2" charset="-122"/>
              </a:rPr>
              <a:t>节拍（时钟周期）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和</a:t>
            </a:r>
            <a:r>
              <a:rPr lang="zh-CN" altLang="en-US" sz="2800" b="1" dirty="0">
                <a:solidFill>
                  <a:srgbClr val="FFCCCC"/>
                </a:solidFill>
                <a:latin typeface="宋体" panose="02010600030101010101" pitchFamily="2" charset="-122"/>
              </a:rPr>
              <a:t>工作脉冲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。</a:t>
            </a:r>
            <a:endParaRPr lang="zh-CN" altLang="en-US" sz="24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69668" name="Rectangle 4"/>
          <p:cNvSpPr/>
          <p:nvPr/>
        </p:nvSpPr>
        <p:spPr>
          <a:xfrm>
            <a:off x="0" y="1773238"/>
            <a:ext cx="3671888" cy="965200"/>
          </a:xfrm>
          <a:prstGeom prst="rect">
            <a:avLst/>
          </a:prstGeom>
          <a:noFill/>
          <a:ln w="28575">
            <a:noFill/>
          </a:ln>
        </p:spPr>
        <p:txBody>
          <a:bodyPr tIns="101568" bIns="101568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66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b="1" dirty="0">
                <a:solidFill>
                  <a:srgbClr val="66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．工作周期划分</a:t>
            </a:r>
            <a:endParaRPr lang="zh-CN" altLang="en-US" b="1" dirty="0">
              <a:solidFill>
                <a:srgbClr val="66FF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1800" dirty="0">
              <a:solidFill>
                <a:srgbClr val="66FFFF"/>
              </a:solidFill>
              <a:latin typeface="Arial" panose="020B0604020202020204" pitchFamily="34" charset="0"/>
            </a:endParaRPr>
          </a:p>
        </p:txBody>
      </p:sp>
      <p:sp>
        <p:nvSpPr>
          <p:cNvPr id="369669" name="Rectangle 5"/>
          <p:cNvSpPr/>
          <p:nvPr/>
        </p:nvSpPr>
        <p:spPr>
          <a:xfrm>
            <a:off x="468313" y="2636838"/>
            <a:ext cx="2625725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ea typeface="华文中宋" pitchFamily="2" charset="-122"/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  <a:ea typeface="华文中宋" pitchFamily="2" charset="-122"/>
              </a:rPr>
              <a:t>1</a:t>
            </a:r>
            <a:r>
              <a:rPr lang="zh-CN" altLang="en-US" sz="2400" b="1" dirty="0">
                <a:solidFill>
                  <a:schemeClr val="bg1"/>
                </a:solidFill>
                <a:ea typeface="华文中宋" pitchFamily="2" charset="-122"/>
              </a:rPr>
              <a:t>）取指周期</a:t>
            </a:r>
            <a:r>
              <a:rPr lang="en-US" altLang="zh-CN" sz="2400" b="1" dirty="0">
                <a:solidFill>
                  <a:schemeClr val="bg1"/>
                </a:solidFill>
                <a:ea typeface="华文中宋" pitchFamily="2" charset="-122"/>
              </a:rPr>
              <a:t>FT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en-US" altLang="zh-CN" sz="2000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69670" name="AutoShape 6"/>
          <p:cNvSpPr/>
          <p:nvPr/>
        </p:nvSpPr>
        <p:spPr>
          <a:xfrm>
            <a:off x="3995738" y="2071688"/>
            <a:ext cx="3529012" cy="914400"/>
          </a:xfrm>
          <a:prstGeom prst="borderCallout1">
            <a:avLst>
              <a:gd name="adj1" fmla="val 108333"/>
              <a:gd name="adj2" fmla="val 96759"/>
              <a:gd name="adj3" fmla="val 108333"/>
              <a:gd name="adj4" fmla="val -36120"/>
            </a:avLst>
          </a:prstGeom>
          <a:solidFill>
            <a:srgbClr val="FFFF00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3333FF"/>
                </a:solidFill>
                <a:latin typeface="宋体" panose="02010600030101010101" pitchFamily="2" charset="-122"/>
              </a:rPr>
              <a:t>在取指周期</a:t>
            </a:r>
            <a:r>
              <a:rPr lang="en-US" altLang="zh-CN" sz="2400" b="1" dirty="0">
                <a:solidFill>
                  <a:srgbClr val="3333FF"/>
                </a:solidFill>
                <a:latin typeface="宋体" panose="02010600030101010101" pitchFamily="2" charset="-122"/>
              </a:rPr>
              <a:t>FT</a:t>
            </a:r>
            <a:r>
              <a:rPr lang="zh-CN" altLang="en-US" sz="2400" b="1" dirty="0">
                <a:solidFill>
                  <a:srgbClr val="3333FF"/>
                </a:solidFill>
                <a:latin typeface="宋体" panose="02010600030101010101" pitchFamily="2" charset="-122"/>
              </a:rPr>
              <a:t>中完成取指所需的操作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zh-CN" altLang="en-US" sz="2000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69671" name="Rectangle 7"/>
          <p:cNvSpPr/>
          <p:nvPr/>
        </p:nvSpPr>
        <p:spPr>
          <a:xfrm>
            <a:off x="452438" y="3213100"/>
            <a:ext cx="2303462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ea typeface="华文中宋" pitchFamily="2" charset="-122"/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  <a:ea typeface="华文中宋" pitchFamily="2" charset="-122"/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  <a:ea typeface="华文中宋" pitchFamily="2" charset="-122"/>
              </a:rPr>
              <a:t>）源周期</a:t>
            </a:r>
            <a:r>
              <a:rPr lang="en-US" altLang="zh-CN" sz="2400" b="1" dirty="0">
                <a:solidFill>
                  <a:schemeClr val="bg1"/>
                </a:solidFill>
                <a:ea typeface="华文中宋" pitchFamily="2" charset="-122"/>
              </a:rPr>
              <a:t>ST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en-US" altLang="zh-CN" sz="2000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69672" name="AutoShape 8"/>
          <p:cNvSpPr/>
          <p:nvPr/>
        </p:nvSpPr>
        <p:spPr>
          <a:xfrm>
            <a:off x="3924300" y="2659063"/>
            <a:ext cx="3529013" cy="914400"/>
          </a:xfrm>
          <a:prstGeom prst="borderCallout1">
            <a:avLst>
              <a:gd name="adj1" fmla="val 108333"/>
              <a:gd name="adj2" fmla="val 96759"/>
              <a:gd name="adj3" fmla="val 108333"/>
              <a:gd name="adj4" fmla="val -45162"/>
            </a:avLst>
          </a:prstGeom>
          <a:solidFill>
            <a:srgbClr val="FFFF00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3333FF"/>
                </a:solidFill>
                <a:latin typeface="宋体" panose="02010600030101010101" pitchFamily="2" charset="-122"/>
              </a:rPr>
              <a:t>如果需要从主存中读取源操作数，则进入</a:t>
            </a:r>
            <a:r>
              <a:rPr lang="en-US" altLang="zh-CN" sz="2400" b="1" dirty="0">
                <a:solidFill>
                  <a:srgbClr val="3333FF"/>
                </a:solidFill>
                <a:latin typeface="宋体" panose="02010600030101010101" pitchFamily="2" charset="-122"/>
              </a:rPr>
              <a:t>ST</a:t>
            </a:r>
            <a:r>
              <a:rPr lang="zh-CN" altLang="en-US" sz="2400" b="1" dirty="0">
                <a:solidFill>
                  <a:srgbClr val="3333FF"/>
                </a:solidFill>
                <a:latin typeface="宋体" panose="02010600030101010101" pitchFamily="2" charset="-122"/>
              </a:rPr>
              <a:t>。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zh-CN" altLang="en-US" sz="2000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69673" name="Rectangle 9"/>
          <p:cNvSpPr/>
          <p:nvPr/>
        </p:nvSpPr>
        <p:spPr>
          <a:xfrm>
            <a:off x="468313" y="3789363"/>
            <a:ext cx="2665412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ea typeface="华文中宋" pitchFamily="2" charset="-122"/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  <a:ea typeface="华文中宋" pitchFamily="2" charset="-122"/>
              </a:rPr>
              <a:t>3</a:t>
            </a:r>
            <a:r>
              <a:rPr lang="zh-CN" altLang="en-US" sz="2400" b="1" dirty="0">
                <a:solidFill>
                  <a:schemeClr val="bg1"/>
                </a:solidFill>
                <a:ea typeface="华文中宋" pitchFamily="2" charset="-122"/>
              </a:rPr>
              <a:t>）目的周期</a:t>
            </a:r>
            <a:r>
              <a:rPr lang="en-US" altLang="zh-CN" sz="2400" b="1" dirty="0">
                <a:solidFill>
                  <a:schemeClr val="bg1"/>
                </a:solidFill>
                <a:ea typeface="华文中宋" pitchFamily="2" charset="-122"/>
              </a:rPr>
              <a:t>DT </a:t>
            </a:r>
            <a:endParaRPr lang="en-US" altLang="zh-CN" sz="2400" b="1" dirty="0">
              <a:solidFill>
                <a:schemeClr val="bg1"/>
              </a:solidFill>
              <a:ea typeface="华文中宋" pitchFamily="2" charset="-122"/>
            </a:endParaRPr>
          </a:p>
        </p:txBody>
      </p:sp>
      <p:sp>
        <p:nvSpPr>
          <p:cNvPr id="369674" name="AutoShape 10"/>
          <p:cNvSpPr/>
          <p:nvPr/>
        </p:nvSpPr>
        <p:spPr>
          <a:xfrm>
            <a:off x="4356100" y="3225800"/>
            <a:ext cx="4319588" cy="914400"/>
          </a:xfrm>
          <a:prstGeom prst="borderCallout1">
            <a:avLst>
              <a:gd name="adj1" fmla="val 108333"/>
              <a:gd name="adj2" fmla="val 97352"/>
              <a:gd name="adj3" fmla="val 108333"/>
              <a:gd name="adj4" fmla="val -38148"/>
            </a:avLst>
          </a:prstGeom>
          <a:solidFill>
            <a:srgbClr val="FFFF00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3333FF"/>
                </a:solidFill>
                <a:latin typeface="宋体" panose="02010600030101010101" pitchFamily="2" charset="-122"/>
              </a:rPr>
              <a:t>如果需要从主存中读取目的地址或目的操作</a:t>
            </a:r>
            <a:r>
              <a:rPr lang="zh-CN" altLang="en-US" sz="1400" b="1" dirty="0">
                <a:solidFill>
                  <a:srgbClr val="3333FF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sz="2400" b="1" dirty="0">
                <a:solidFill>
                  <a:srgbClr val="3333FF"/>
                </a:solidFill>
                <a:latin typeface="宋体" panose="02010600030101010101" pitchFamily="2" charset="-122"/>
              </a:rPr>
              <a:t>则进入</a:t>
            </a:r>
            <a:r>
              <a:rPr lang="en-US" altLang="zh-CN" sz="2400" b="1" dirty="0">
                <a:solidFill>
                  <a:srgbClr val="3333FF"/>
                </a:solidFill>
                <a:latin typeface="宋体" panose="02010600030101010101" pitchFamily="2" charset="-122"/>
              </a:rPr>
              <a:t>DT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2" charset="-122"/>
              </a:rPr>
              <a:t>。 </a:t>
            </a:r>
            <a:endParaRPr lang="zh-CN" altLang="en-US" sz="2000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69675" name="Rectangle 11"/>
          <p:cNvSpPr/>
          <p:nvPr/>
        </p:nvSpPr>
        <p:spPr>
          <a:xfrm>
            <a:off x="468313" y="4441825"/>
            <a:ext cx="2641600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ea typeface="华文中宋" pitchFamily="2" charset="-122"/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  <a:ea typeface="华文中宋" pitchFamily="2" charset="-122"/>
              </a:rPr>
              <a:t>4</a:t>
            </a:r>
            <a:r>
              <a:rPr lang="zh-CN" altLang="en-US" sz="2400" b="1" dirty="0">
                <a:solidFill>
                  <a:schemeClr val="bg1"/>
                </a:solidFill>
                <a:ea typeface="华文中宋" pitchFamily="2" charset="-122"/>
              </a:rPr>
              <a:t>）执行周期</a:t>
            </a:r>
            <a:r>
              <a:rPr lang="en-US" altLang="zh-CN" sz="2400" b="1" dirty="0">
                <a:solidFill>
                  <a:schemeClr val="bg1"/>
                </a:solidFill>
                <a:ea typeface="华文中宋" pitchFamily="2" charset="-122"/>
              </a:rPr>
              <a:t>ET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en-US" altLang="zh-CN" sz="2000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69676" name="AutoShape 12"/>
          <p:cNvSpPr/>
          <p:nvPr/>
        </p:nvSpPr>
        <p:spPr>
          <a:xfrm>
            <a:off x="3779838" y="3235325"/>
            <a:ext cx="5184775" cy="1568450"/>
          </a:xfrm>
          <a:prstGeom prst="borderCallout1">
            <a:avLst>
              <a:gd name="adj1" fmla="val 104856"/>
              <a:gd name="adj2" fmla="val 97796"/>
              <a:gd name="adj3" fmla="val 104856"/>
              <a:gd name="adj4" fmla="val -21616"/>
            </a:avLst>
          </a:prstGeom>
          <a:solidFill>
            <a:srgbClr val="FFFF00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3333FF"/>
                </a:solidFill>
                <a:latin typeface="宋体" panose="02010600030101010101" pitchFamily="2" charset="-122"/>
              </a:rPr>
              <a:t>在取得操作数后，则进入</a:t>
            </a:r>
            <a:r>
              <a:rPr lang="en-US" altLang="zh-CN" sz="2400" b="1" dirty="0">
                <a:solidFill>
                  <a:srgbClr val="3333FF"/>
                </a:solidFill>
                <a:latin typeface="宋体" panose="02010600030101010101" pitchFamily="2" charset="-122"/>
              </a:rPr>
              <a:t>ET</a:t>
            </a:r>
            <a:r>
              <a:rPr lang="zh-CN" altLang="en-US" sz="2400" b="1" dirty="0">
                <a:solidFill>
                  <a:srgbClr val="3333FF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sz="2000" b="1" dirty="0">
                <a:solidFill>
                  <a:srgbClr val="3333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在</a:t>
            </a:r>
            <a:r>
              <a:rPr lang="en-US" altLang="zh-CN" sz="2400" b="1" dirty="0">
                <a:solidFill>
                  <a:srgbClr val="3333FF"/>
                </a:solidFill>
                <a:latin typeface="宋体" panose="02010600030101010101" pitchFamily="2" charset="-122"/>
              </a:rPr>
              <a:t>ET</a:t>
            </a:r>
            <a:r>
              <a:rPr lang="zh-CN" altLang="en-US" sz="2400" b="1" dirty="0">
                <a:solidFill>
                  <a:srgbClr val="3333FF"/>
                </a:solidFill>
                <a:latin typeface="宋体" panose="02010600030101010101" pitchFamily="2" charset="-122"/>
              </a:rPr>
              <a:t>中将依据</a:t>
            </a:r>
            <a:r>
              <a:rPr lang="en-US" altLang="zh-CN" sz="2400" b="1" dirty="0">
                <a:solidFill>
                  <a:srgbClr val="3333FF"/>
                </a:solidFill>
                <a:latin typeface="宋体" panose="02010600030101010101" pitchFamily="2" charset="-122"/>
              </a:rPr>
              <a:t>IR</a:t>
            </a:r>
            <a:r>
              <a:rPr lang="zh-CN" altLang="en-US" sz="2400" b="1" dirty="0">
                <a:solidFill>
                  <a:srgbClr val="3333FF"/>
                </a:solidFill>
                <a:latin typeface="宋体" panose="02010600030101010101" pitchFamily="2" charset="-122"/>
              </a:rPr>
              <a:t>中操作码执行相应操作，如传送、算术运算、逻辑运算、获得转移地址等</a:t>
            </a:r>
            <a:r>
              <a:rPr lang="zh-CN" altLang="en-US" sz="2000" b="1" dirty="0">
                <a:solidFill>
                  <a:srgbClr val="3333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zh-CN" altLang="en-US" sz="2000" b="1" dirty="0">
              <a:solidFill>
                <a:srgbClr val="3333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69677" name="Rectangle 13"/>
          <p:cNvSpPr/>
          <p:nvPr/>
        </p:nvSpPr>
        <p:spPr>
          <a:xfrm>
            <a:off x="395288" y="5157788"/>
            <a:ext cx="3167062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ea typeface="华文中宋" pitchFamily="2" charset="-122"/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  <a:ea typeface="华文中宋" pitchFamily="2" charset="-122"/>
              </a:rPr>
              <a:t>5</a:t>
            </a:r>
            <a:r>
              <a:rPr lang="zh-CN" altLang="en-US" sz="2400" b="1" dirty="0">
                <a:solidFill>
                  <a:schemeClr val="bg1"/>
                </a:solidFill>
                <a:ea typeface="华文中宋" pitchFamily="2" charset="-122"/>
              </a:rPr>
              <a:t>）中断响应周期</a:t>
            </a:r>
            <a:r>
              <a:rPr lang="en-US" altLang="zh-CN" sz="2400" b="1" dirty="0">
                <a:solidFill>
                  <a:schemeClr val="bg1"/>
                </a:solidFill>
                <a:ea typeface="华文中宋" pitchFamily="2" charset="-122"/>
              </a:rPr>
              <a:t>IT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en-US" altLang="zh-CN" sz="2000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69678" name="Rectangle 14"/>
          <p:cNvSpPr/>
          <p:nvPr/>
        </p:nvSpPr>
        <p:spPr>
          <a:xfrm>
            <a:off x="468313" y="5846763"/>
            <a:ext cx="3889375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ea typeface="华文中宋" pitchFamily="2" charset="-122"/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  <a:ea typeface="华文中宋" pitchFamily="2" charset="-122"/>
              </a:rPr>
              <a:t>6</a:t>
            </a:r>
            <a:r>
              <a:rPr lang="zh-CN" altLang="en-US" sz="2400" b="1" dirty="0">
                <a:solidFill>
                  <a:schemeClr val="bg1"/>
                </a:solidFill>
                <a:ea typeface="华文中宋" pitchFamily="2" charset="-122"/>
              </a:rPr>
              <a:t>）</a:t>
            </a:r>
            <a:r>
              <a:rPr lang="en-US" altLang="zh-CN" sz="2400" b="1" dirty="0">
                <a:solidFill>
                  <a:schemeClr val="bg1"/>
                </a:solidFill>
                <a:ea typeface="华文中宋" pitchFamily="2" charset="-122"/>
              </a:rPr>
              <a:t>DMA</a:t>
            </a:r>
            <a:r>
              <a:rPr lang="zh-CN" altLang="en-US" sz="2400" b="1" dirty="0">
                <a:solidFill>
                  <a:schemeClr val="bg1"/>
                </a:solidFill>
                <a:ea typeface="华文中宋" pitchFamily="2" charset="-122"/>
              </a:rPr>
              <a:t>传送周期</a:t>
            </a:r>
            <a:r>
              <a:rPr lang="en-US" altLang="zh-CN" sz="2400" b="1" dirty="0">
                <a:solidFill>
                  <a:schemeClr val="bg1"/>
                </a:solidFill>
                <a:ea typeface="华文中宋" pitchFamily="2" charset="-122"/>
              </a:rPr>
              <a:t>DMAT</a:t>
            </a:r>
            <a:r>
              <a:rPr lang="en-US" altLang="zh-CN" sz="2000" b="1" dirty="0">
                <a:solidFill>
                  <a:schemeClr val="bg1"/>
                </a:solidFill>
                <a:ea typeface="华文中宋" pitchFamily="2" charset="-122"/>
              </a:rPr>
              <a:t> </a:t>
            </a:r>
            <a:endParaRPr lang="en-US" altLang="zh-CN" sz="2000" b="1" dirty="0">
              <a:solidFill>
                <a:schemeClr val="bg1"/>
              </a:solidFill>
              <a:ea typeface="华文中宋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36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36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36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36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6" grpId="0"/>
      <p:bldP spid="369667" grpId="0"/>
      <p:bldP spid="369668" grpId="0"/>
      <p:bldP spid="369669" grpId="0"/>
      <p:bldP spid="369670" grpId="0" animBg="1"/>
      <p:bldP spid="369671" grpId="0"/>
      <p:bldP spid="369672" grpId="0" animBg="1"/>
      <p:bldP spid="369673" grpId="0"/>
      <p:bldP spid="369674" grpId="0" animBg="1"/>
      <p:bldP spid="369675" grpId="0"/>
      <p:bldP spid="369676" grpId="0" animBg="1"/>
      <p:bldP spid="369677" grpId="0"/>
      <p:bldP spid="36967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70690" name="Rectangle 2"/>
          <p:cNvSpPr/>
          <p:nvPr/>
        </p:nvSpPr>
        <p:spPr>
          <a:xfrm>
            <a:off x="179388" y="260350"/>
            <a:ext cx="3167062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ea typeface="华文中宋" pitchFamily="2" charset="-122"/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  <a:ea typeface="华文中宋" pitchFamily="2" charset="-122"/>
              </a:rPr>
              <a:t>5</a:t>
            </a:r>
            <a:r>
              <a:rPr lang="zh-CN" altLang="en-US" sz="2400" b="1" dirty="0">
                <a:solidFill>
                  <a:schemeClr val="bg1"/>
                </a:solidFill>
                <a:ea typeface="华文中宋" pitchFamily="2" charset="-122"/>
              </a:rPr>
              <a:t>）中断响应周期</a:t>
            </a:r>
            <a:r>
              <a:rPr lang="en-US" altLang="zh-CN" sz="2400" b="1" dirty="0">
                <a:solidFill>
                  <a:schemeClr val="bg1"/>
                </a:solidFill>
                <a:ea typeface="华文中宋" pitchFamily="2" charset="-122"/>
              </a:rPr>
              <a:t>IT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en-US" altLang="zh-CN" sz="2000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70691" name="Rectangle 3"/>
          <p:cNvSpPr/>
          <p:nvPr/>
        </p:nvSpPr>
        <p:spPr>
          <a:xfrm>
            <a:off x="323850" y="3213100"/>
            <a:ext cx="3954463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ea typeface="华文中宋" pitchFamily="2" charset="-122"/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  <a:ea typeface="华文中宋" pitchFamily="2" charset="-122"/>
              </a:rPr>
              <a:t>6</a:t>
            </a:r>
            <a:r>
              <a:rPr lang="zh-CN" altLang="en-US" sz="2400" b="1" dirty="0">
                <a:solidFill>
                  <a:schemeClr val="bg1"/>
                </a:solidFill>
                <a:ea typeface="华文中宋" pitchFamily="2" charset="-122"/>
              </a:rPr>
              <a:t>）</a:t>
            </a:r>
            <a:r>
              <a:rPr lang="en-US" altLang="zh-CN" sz="2400" b="1" dirty="0">
                <a:solidFill>
                  <a:schemeClr val="bg1"/>
                </a:solidFill>
                <a:ea typeface="华文中宋" pitchFamily="2" charset="-122"/>
              </a:rPr>
              <a:t>DMA</a:t>
            </a:r>
            <a:r>
              <a:rPr lang="zh-CN" altLang="en-US" sz="2400" b="1" dirty="0">
                <a:solidFill>
                  <a:schemeClr val="bg1"/>
                </a:solidFill>
                <a:ea typeface="华文中宋" pitchFamily="2" charset="-122"/>
              </a:rPr>
              <a:t>传送周期</a:t>
            </a:r>
            <a:r>
              <a:rPr lang="en-US" altLang="zh-CN" sz="2400" b="1" dirty="0">
                <a:solidFill>
                  <a:schemeClr val="bg1"/>
                </a:solidFill>
                <a:ea typeface="华文中宋" pitchFamily="2" charset="-122"/>
              </a:rPr>
              <a:t>DMAT</a:t>
            </a:r>
            <a:r>
              <a:rPr lang="en-US" altLang="zh-CN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en-US" altLang="zh-CN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3253" name="Rectangle 4"/>
          <p:cNvSpPr/>
          <p:nvPr/>
        </p:nvSpPr>
        <p:spPr>
          <a:xfrm>
            <a:off x="179388" y="1052513"/>
            <a:ext cx="8748712" cy="10064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bg1"/>
                </a:solidFill>
              </a:rPr>
              <a:t>中断方式：由于某些异常情况或特殊请求，引起</a:t>
            </a:r>
            <a:r>
              <a:rPr lang="en-US" altLang="zh-CN" sz="2000" b="1" dirty="0">
                <a:solidFill>
                  <a:schemeClr val="bg1"/>
                </a:solidFill>
              </a:rPr>
              <a:t>CPU</a:t>
            </a:r>
            <a:r>
              <a:rPr lang="zh-CN" altLang="en-US" sz="2000" b="1" dirty="0">
                <a:solidFill>
                  <a:schemeClr val="bg1"/>
                </a:solidFill>
              </a:rPr>
              <a:t>暂停执行当前程序，转去执行中断处理子程序，以处理这些情况或请求，等处理完后又返回原程序断点继续执行，这一过程就称为中断。 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3254" name="Rectangle 5"/>
          <p:cNvSpPr/>
          <p:nvPr/>
        </p:nvSpPr>
        <p:spPr>
          <a:xfrm>
            <a:off x="0" y="2060575"/>
            <a:ext cx="8512175" cy="1066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CCCC"/>
                </a:solidFill>
              </a:rPr>
              <a:t>        </a:t>
            </a:r>
            <a:r>
              <a:rPr lang="en-US" altLang="zh-CN" sz="2000" b="1" dirty="0">
                <a:solidFill>
                  <a:srgbClr val="FFCCCC"/>
                </a:solidFill>
              </a:rPr>
              <a:t>CPU</a:t>
            </a:r>
            <a:r>
              <a:rPr lang="zh-CN" altLang="en-US" sz="2000" b="1" dirty="0">
                <a:solidFill>
                  <a:srgbClr val="FFCCCC"/>
                </a:solidFill>
              </a:rPr>
              <a:t>在响应中断请求之后，进入中断响应周期</a:t>
            </a:r>
            <a:r>
              <a:rPr lang="en-US" altLang="zh-CN" sz="2000" b="1" dirty="0">
                <a:solidFill>
                  <a:srgbClr val="FFCCCC"/>
                </a:solidFill>
              </a:rPr>
              <a:t>IT</a:t>
            </a:r>
            <a:r>
              <a:rPr lang="zh-CN" altLang="en-US" sz="2000" b="1" dirty="0">
                <a:solidFill>
                  <a:srgbClr val="FFCCCC"/>
                </a:solidFill>
              </a:rPr>
              <a:t>。在</a:t>
            </a:r>
            <a:r>
              <a:rPr lang="en-US" altLang="zh-CN" sz="2000" b="1" dirty="0">
                <a:solidFill>
                  <a:srgbClr val="FFCCCC"/>
                </a:solidFill>
              </a:rPr>
              <a:t>IT</a:t>
            </a:r>
            <a:r>
              <a:rPr lang="zh-CN" altLang="en-US" sz="2000" b="1" dirty="0">
                <a:solidFill>
                  <a:srgbClr val="FFCCCC"/>
                </a:solidFill>
              </a:rPr>
              <a:t>中将直接依靠硬件进行关中断、保存断点、转处理程序入口等操作。</a:t>
            </a:r>
            <a:r>
              <a:rPr lang="en-US" altLang="zh-CN" sz="2000" b="1" dirty="0">
                <a:solidFill>
                  <a:srgbClr val="FFCCCC"/>
                </a:solidFill>
              </a:rPr>
              <a:t>IT</a:t>
            </a:r>
            <a:r>
              <a:rPr lang="zh-CN" altLang="en-US" sz="2000" b="1" dirty="0">
                <a:solidFill>
                  <a:srgbClr val="FFCCCC"/>
                </a:solidFill>
              </a:rPr>
              <a:t>结束后，进入取指周期</a:t>
            </a:r>
            <a:r>
              <a:rPr lang="en-US" altLang="zh-CN" sz="2000" b="1" dirty="0">
                <a:solidFill>
                  <a:srgbClr val="FFCCCC"/>
                </a:solidFill>
              </a:rPr>
              <a:t>FT</a:t>
            </a:r>
            <a:r>
              <a:rPr lang="zh-CN" altLang="en-US" sz="2000" b="1" dirty="0">
                <a:solidFill>
                  <a:srgbClr val="FFCCCC"/>
                </a:solidFill>
              </a:rPr>
              <a:t>，开始执行中断处理程序。</a:t>
            </a:r>
            <a:r>
              <a:rPr lang="zh-CN" altLang="en-US" sz="2000" dirty="0">
                <a:solidFill>
                  <a:srgbClr val="FFCCCC"/>
                </a:solidFill>
              </a:rPr>
              <a:t> </a:t>
            </a:r>
            <a:endParaRPr lang="zh-CN" altLang="en-US" sz="2000" dirty="0">
              <a:solidFill>
                <a:srgbClr val="FFCCCC"/>
              </a:solidFill>
            </a:endParaRPr>
          </a:p>
        </p:txBody>
      </p:sp>
      <p:sp>
        <p:nvSpPr>
          <p:cNvPr id="53255" name="Rectangle 6"/>
          <p:cNvSpPr/>
          <p:nvPr/>
        </p:nvSpPr>
        <p:spPr>
          <a:xfrm>
            <a:off x="250825" y="3789363"/>
            <a:ext cx="8675688" cy="13112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66FFFF"/>
                </a:solidFill>
              </a:rPr>
              <a:t>DMA</a:t>
            </a:r>
            <a:r>
              <a:rPr lang="zh-CN" altLang="en-US" sz="2000" b="1" dirty="0">
                <a:solidFill>
                  <a:srgbClr val="66FFFF"/>
                </a:solidFill>
              </a:rPr>
              <a:t>（</a:t>
            </a:r>
            <a:r>
              <a:rPr lang="en-US" altLang="zh-CN" sz="2000" b="1" dirty="0">
                <a:solidFill>
                  <a:srgbClr val="66FFFF"/>
                </a:solidFill>
              </a:rPr>
              <a:t>Direct Memory Access</a:t>
            </a:r>
            <a:r>
              <a:rPr lang="zh-CN" altLang="en-US" sz="2000" b="1" dirty="0">
                <a:solidFill>
                  <a:srgbClr val="66FFFF"/>
                </a:solidFill>
              </a:rPr>
              <a:t>）即直接访存方式：其基本思想是在主存储器和</a:t>
            </a:r>
            <a:r>
              <a:rPr lang="en-US" altLang="zh-CN" sz="2000" b="1" dirty="0">
                <a:solidFill>
                  <a:srgbClr val="66FFFF"/>
                </a:solidFill>
              </a:rPr>
              <a:t>I/O</a:t>
            </a:r>
            <a:r>
              <a:rPr lang="zh-CN" altLang="en-US" sz="2000" b="1" dirty="0">
                <a:solidFill>
                  <a:srgbClr val="66FFFF"/>
                </a:solidFill>
              </a:rPr>
              <a:t>设备之间建立直接的数据传送通路，由专门的</a:t>
            </a:r>
            <a:r>
              <a:rPr lang="en-US" altLang="zh-CN" sz="2000" b="1" dirty="0">
                <a:solidFill>
                  <a:srgbClr val="66FFFF"/>
                </a:solidFill>
              </a:rPr>
              <a:t>DMA</a:t>
            </a:r>
            <a:r>
              <a:rPr lang="zh-CN" altLang="en-US" sz="2000" b="1" dirty="0">
                <a:solidFill>
                  <a:srgbClr val="66FFFF"/>
                </a:solidFill>
              </a:rPr>
              <a:t>控制器控制主存和</a:t>
            </a:r>
            <a:r>
              <a:rPr lang="en-US" altLang="zh-CN" sz="2000" b="1" dirty="0">
                <a:solidFill>
                  <a:srgbClr val="66FFFF"/>
                </a:solidFill>
              </a:rPr>
              <a:t>I/O</a:t>
            </a:r>
            <a:r>
              <a:rPr lang="zh-CN" altLang="en-US" sz="2000" b="1" dirty="0">
                <a:solidFill>
                  <a:srgbClr val="66FFFF"/>
                </a:solidFill>
              </a:rPr>
              <a:t>设备间的数据传送，在传送时不需</a:t>
            </a:r>
            <a:r>
              <a:rPr lang="en-US" altLang="zh-CN" sz="2000" b="1" dirty="0">
                <a:solidFill>
                  <a:srgbClr val="66FFFF"/>
                </a:solidFill>
              </a:rPr>
              <a:t>CPU</a:t>
            </a:r>
            <a:r>
              <a:rPr lang="zh-CN" altLang="en-US" sz="2000" b="1" dirty="0">
                <a:solidFill>
                  <a:srgbClr val="66FFFF"/>
                </a:solidFill>
              </a:rPr>
              <a:t>干预。由于传送过程完全由硬件实现，所花费的时间短，因此能满足高速数据传送的需要。 </a:t>
            </a:r>
            <a:endParaRPr lang="zh-CN" altLang="en-US" sz="2000" b="1" dirty="0">
              <a:solidFill>
                <a:srgbClr val="66FFFF"/>
              </a:solidFill>
            </a:endParaRPr>
          </a:p>
        </p:txBody>
      </p:sp>
      <p:sp>
        <p:nvSpPr>
          <p:cNvPr id="53256" name="Rectangle 7"/>
          <p:cNvSpPr/>
          <p:nvPr/>
        </p:nvSpPr>
        <p:spPr>
          <a:xfrm>
            <a:off x="355600" y="5157788"/>
            <a:ext cx="8788400" cy="13112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hlink"/>
                </a:solidFill>
              </a:rPr>
              <a:t>       CPU</a:t>
            </a:r>
            <a:r>
              <a:rPr lang="zh-CN" altLang="en-US" sz="2000" b="1" dirty="0">
                <a:solidFill>
                  <a:schemeClr val="hlink"/>
                </a:solidFill>
              </a:rPr>
              <a:t>响应</a:t>
            </a:r>
            <a:r>
              <a:rPr lang="en-US" altLang="zh-CN" sz="2000" b="1" dirty="0">
                <a:solidFill>
                  <a:schemeClr val="hlink"/>
                </a:solidFill>
              </a:rPr>
              <a:t>DMA</a:t>
            </a:r>
            <a:r>
              <a:rPr lang="zh-CN" altLang="en-US" sz="2000" b="1" dirty="0">
                <a:solidFill>
                  <a:schemeClr val="hlink"/>
                </a:solidFill>
              </a:rPr>
              <a:t>请求之后，进入</a:t>
            </a:r>
            <a:r>
              <a:rPr lang="en-US" altLang="zh-CN" sz="2000" b="1" dirty="0">
                <a:solidFill>
                  <a:schemeClr val="hlink"/>
                </a:solidFill>
              </a:rPr>
              <a:t>DMAT</a:t>
            </a:r>
            <a:r>
              <a:rPr lang="zh-CN" altLang="en-US" sz="2000" b="1" dirty="0">
                <a:solidFill>
                  <a:schemeClr val="hlink"/>
                </a:solidFill>
              </a:rPr>
              <a:t>。在</a:t>
            </a:r>
            <a:r>
              <a:rPr lang="en-US" altLang="zh-CN" sz="2000" b="1" dirty="0">
                <a:solidFill>
                  <a:schemeClr val="hlink"/>
                </a:solidFill>
              </a:rPr>
              <a:t>DMAT</a:t>
            </a:r>
            <a:r>
              <a:rPr lang="zh-CN" altLang="en-US" sz="2000" b="1" dirty="0">
                <a:solidFill>
                  <a:schemeClr val="hlink"/>
                </a:solidFill>
              </a:rPr>
              <a:t>中，</a:t>
            </a:r>
            <a:r>
              <a:rPr lang="en-US" altLang="zh-CN" sz="2000" b="1" dirty="0">
                <a:solidFill>
                  <a:schemeClr val="hlink"/>
                </a:solidFill>
              </a:rPr>
              <a:t>CPU</a:t>
            </a:r>
            <a:r>
              <a:rPr lang="zh-CN" altLang="en-US" sz="2000" b="1" dirty="0">
                <a:solidFill>
                  <a:schemeClr val="hlink"/>
                </a:solidFill>
              </a:rPr>
              <a:t>交出系统总线的控制权，即</a:t>
            </a:r>
            <a:r>
              <a:rPr lang="en-US" altLang="zh-CN" sz="2000" b="1" dirty="0">
                <a:solidFill>
                  <a:schemeClr val="hlink"/>
                </a:solidFill>
              </a:rPr>
              <a:t>MAR</a:t>
            </a:r>
            <a:r>
              <a:rPr lang="zh-CN" altLang="en-US" sz="2000" b="1" dirty="0">
                <a:solidFill>
                  <a:schemeClr val="hlink"/>
                </a:solidFill>
              </a:rPr>
              <a:t>、</a:t>
            </a:r>
            <a:r>
              <a:rPr lang="en-US" altLang="zh-CN" sz="2000" b="1" dirty="0">
                <a:solidFill>
                  <a:schemeClr val="hlink"/>
                </a:solidFill>
              </a:rPr>
              <a:t>MDR</a:t>
            </a:r>
            <a:r>
              <a:rPr lang="zh-CN" altLang="en-US" sz="2000" b="1" dirty="0">
                <a:solidFill>
                  <a:schemeClr val="hlink"/>
                </a:solidFill>
              </a:rPr>
              <a:t>与系统总线脱钩（呈高阻态）。改由</a:t>
            </a:r>
            <a:r>
              <a:rPr lang="en-US" altLang="zh-CN" sz="2000" b="1" dirty="0">
                <a:solidFill>
                  <a:schemeClr val="hlink"/>
                </a:solidFill>
              </a:rPr>
              <a:t>DMA</a:t>
            </a:r>
            <a:r>
              <a:rPr lang="zh-CN" altLang="en-US" sz="2000" b="1" dirty="0">
                <a:solidFill>
                  <a:schemeClr val="hlink"/>
                </a:solidFill>
              </a:rPr>
              <a:t>控制器控制系统总线，实现主存与外围设备间的数据直接传送，因此对</a:t>
            </a:r>
            <a:r>
              <a:rPr lang="en-US" altLang="zh-CN" sz="2000" b="1" dirty="0">
                <a:solidFill>
                  <a:schemeClr val="hlink"/>
                </a:solidFill>
              </a:rPr>
              <a:t>CPU</a:t>
            </a:r>
            <a:r>
              <a:rPr lang="zh-CN" altLang="en-US" sz="2000" b="1" dirty="0">
                <a:solidFill>
                  <a:schemeClr val="hlink"/>
                </a:solidFill>
              </a:rPr>
              <a:t>来说，</a:t>
            </a:r>
            <a:r>
              <a:rPr lang="en-US" altLang="zh-CN" sz="2000" b="1" dirty="0">
                <a:solidFill>
                  <a:schemeClr val="hlink"/>
                </a:solidFill>
              </a:rPr>
              <a:t>DMAT</a:t>
            </a:r>
            <a:r>
              <a:rPr lang="zh-CN" altLang="en-US" sz="2000" b="1" dirty="0">
                <a:solidFill>
                  <a:schemeClr val="hlink"/>
                </a:solidFill>
              </a:rPr>
              <a:t>是一个空操作周期。 </a:t>
            </a:r>
            <a:endParaRPr lang="zh-CN" altLang="en-US" sz="2000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0" grpId="0"/>
      <p:bldP spid="37069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71739" name="Rectangle 27"/>
          <p:cNvSpPr/>
          <p:nvPr/>
        </p:nvSpPr>
        <p:spPr>
          <a:xfrm>
            <a:off x="4787900" y="1412875"/>
            <a:ext cx="4356100" cy="822325"/>
          </a:xfrm>
          <a:prstGeom prst="rect">
            <a:avLst/>
          </a:prstGeom>
          <a:noFill/>
          <a:ln w="2857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66FFFF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400" b="1" dirty="0">
                <a:solidFill>
                  <a:srgbClr val="66FFFF"/>
                </a:solidFill>
                <a:latin typeface="Arial" panose="020B0604020202020204" pitchFamily="34" charset="0"/>
              </a:rPr>
              <a:t>. </a:t>
            </a:r>
            <a:r>
              <a:rPr lang="zh-CN" altLang="en-US" sz="2400" b="1" dirty="0">
                <a:solidFill>
                  <a:srgbClr val="66FFFF"/>
                </a:solidFill>
                <a:latin typeface="Arial" panose="020B0604020202020204" pitchFamily="34" charset="0"/>
              </a:rPr>
              <a:t>双操作数指令</a:t>
            </a:r>
            <a:r>
              <a:rPr lang="zh-CN" altLang="en-US" sz="2400" b="1" dirty="0">
                <a:solidFill>
                  <a:srgbClr val="66FFFF"/>
                </a:solidFill>
                <a:latin typeface="宋体" panose="02010600030101010101" pitchFamily="2" charset="-122"/>
              </a:rPr>
              <a:t>的两个操作数均在主存中</a:t>
            </a:r>
            <a:r>
              <a:rPr lang="en-US" altLang="zh-CN" sz="2400" b="1" dirty="0">
                <a:solidFill>
                  <a:srgbClr val="66FFFF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b="1" dirty="0">
                <a:solidFill>
                  <a:srgbClr val="66FFFF"/>
                </a:solidFill>
                <a:latin typeface="宋体" panose="02010600030101010101" pitchFamily="2" charset="-122"/>
              </a:rPr>
              <a:t>工作周期变化为</a:t>
            </a:r>
            <a:r>
              <a:rPr lang="en-US" altLang="zh-CN" sz="2400" b="1" dirty="0">
                <a:solidFill>
                  <a:srgbClr val="66FFFF"/>
                </a:solidFill>
                <a:latin typeface="宋体" panose="02010600030101010101" pitchFamily="2" charset="-122"/>
              </a:rPr>
              <a:t>:  </a:t>
            </a:r>
            <a:endParaRPr lang="en-US" altLang="zh-CN" sz="2400" b="1" dirty="0">
              <a:solidFill>
                <a:srgbClr val="66FFFF"/>
              </a:solidFill>
              <a:latin typeface="宋体" panose="02010600030101010101" pitchFamily="2" charset="-122"/>
            </a:endParaRPr>
          </a:p>
        </p:txBody>
      </p:sp>
      <p:sp>
        <p:nvSpPr>
          <p:cNvPr id="371740" name="Rectangle 28"/>
          <p:cNvSpPr/>
          <p:nvPr/>
        </p:nvSpPr>
        <p:spPr>
          <a:xfrm>
            <a:off x="4968875" y="2349500"/>
            <a:ext cx="4175125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CCCC"/>
                </a:solidFill>
                <a:latin typeface="宋体" panose="02010600030101010101" pitchFamily="2" charset="-122"/>
              </a:rPr>
              <a:t>FT→ST→DT→ET→</a:t>
            </a:r>
            <a:r>
              <a:rPr lang="zh-CN" altLang="en-US" sz="2400" b="1" dirty="0">
                <a:solidFill>
                  <a:srgbClr val="FFCCCC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FFCCCC"/>
                </a:solidFill>
                <a:latin typeface="宋体" panose="02010600030101010101" pitchFamily="2" charset="-122"/>
              </a:rPr>
              <a:t>FT……</a:t>
            </a:r>
            <a:r>
              <a:rPr lang="zh-CN" altLang="en-US" sz="2400" b="1" dirty="0">
                <a:solidFill>
                  <a:srgbClr val="FFCCCC"/>
                </a:solidFill>
                <a:latin typeface="宋体" panose="02010600030101010101" pitchFamily="2" charset="-122"/>
              </a:rPr>
              <a:t>）</a:t>
            </a:r>
            <a:endParaRPr lang="zh-CN" altLang="en-US" sz="2400" b="1" dirty="0">
              <a:solidFill>
                <a:srgbClr val="FFCCCC"/>
              </a:solidFill>
              <a:latin typeface="宋体" panose="02010600030101010101" pitchFamily="2" charset="-122"/>
            </a:endParaRPr>
          </a:p>
        </p:txBody>
      </p:sp>
      <p:sp>
        <p:nvSpPr>
          <p:cNvPr id="371741" name="Rectangle 29"/>
          <p:cNvSpPr/>
          <p:nvPr/>
        </p:nvSpPr>
        <p:spPr>
          <a:xfrm>
            <a:off x="4787900" y="2997200"/>
            <a:ext cx="4140200" cy="822325"/>
          </a:xfrm>
          <a:prstGeom prst="rect">
            <a:avLst/>
          </a:prstGeom>
          <a:noFill/>
          <a:ln w="2857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66FFFF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400" b="1" dirty="0">
                <a:solidFill>
                  <a:srgbClr val="66FFFF"/>
                </a:solidFill>
                <a:latin typeface="Arial" panose="020B0604020202020204" pitchFamily="34" charset="0"/>
              </a:rPr>
              <a:t>. </a:t>
            </a:r>
            <a:r>
              <a:rPr lang="zh-CN" altLang="en-US" sz="2400" b="1" dirty="0">
                <a:solidFill>
                  <a:srgbClr val="66FFFF"/>
                </a:solidFill>
                <a:latin typeface="Arial" panose="020B0604020202020204" pitchFamily="34" charset="0"/>
              </a:rPr>
              <a:t>单操作数指令的操作数在主存中</a:t>
            </a:r>
            <a:r>
              <a:rPr lang="en-US" altLang="zh-CN" sz="2400" b="1" dirty="0">
                <a:solidFill>
                  <a:srgbClr val="66FFFF"/>
                </a:solidFill>
              </a:rPr>
              <a:t>,</a:t>
            </a:r>
            <a:r>
              <a:rPr lang="zh-CN" altLang="en-US" sz="2400" b="1" dirty="0">
                <a:solidFill>
                  <a:srgbClr val="66FFFF"/>
                </a:solidFill>
              </a:rPr>
              <a:t>工作周期变化为</a:t>
            </a:r>
            <a:r>
              <a:rPr lang="en-US" altLang="zh-CN" sz="2400" b="1" dirty="0">
                <a:solidFill>
                  <a:srgbClr val="66FFFF"/>
                </a:solidFill>
              </a:rPr>
              <a:t>:</a:t>
            </a:r>
            <a:r>
              <a:rPr lang="en-US" altLang="zh-CN" sz="2400" b="1" dirty="0">
                <a:solidFill>
                  <a:srgbClr val="66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en-US" altLang="zh-CN" sz="2400" b="1" dirty="0">
              <a:solidFill>
                <a:srgbClr val="66FF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71742" name="Rectangle 30"/>
          <p:cNvSpPr/>
          <p:nvPr/>
        </p:nvSpPr>
        <p:spPr>
          <a:xfrm>
            <a:off x="5219700" y="3933825"/>
            <a:ext cx="3560763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CCCC"/>
                </a:solidFill>
                <a:latin typeface="宋体" panose="02010600030101010101" pitchFamily="2" charset="-122"/>
              </a:rPr>
              <a:t>FT→DT→ET→</a:t>
            </a:r>
            <a:r>
              <a:rPr lang="zh-CN" altLang="en-US" sz="2400" b="1" dirty="0">
                <a:solidFill>
                  <a:srgbClr val="FFCCCC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FFCCCC"/>
                </a:solidFill>
                <a:latin typeface="宋体" panose="02010600030101010101" pitchFamily="2" charset="-122"/>
              </a:rPr>
              <a:t>FT……</a:t>
            </a:r>
            <a:r>
              <a:rPr lang="zh-CN" altLang="en-US" sz="2400" b="1" dirty="0">
                <a:solidFill>
                  <a:srgbClr val="FFCCCC"/>
                </a:solidFill>
                <a:latin typeface="宋体" panose="02010600030101010101" pitchFamily="2" charset="-122"/>
              </a:rPr>
              <a:t>）</a:t>
            </a:r>
            <a:endParaRPr lang="zh-CN" altLang="en-US" sz="2400" b="1" dirty="0">
              <a:solidFill>
                <a:srgbClr val="FFCCCC"/>
              </a:solidFill>
              <a:latin typeface="宋体" panose="02010600030101010101" pitchFamily="2" charset="-122"/>
            </a:endParaRPr>
          </a:p>
        </p:txBody>
      </p:sp>
      <p:sp>
        <p:nvSpPr>
          <p:cNvPr id="371743" name="Rectangle 31"/>
          <p:cNvSpPr/>
          <p:nvPr/>
        </p:nvSpPr>
        <p:spPr>
          <a:xfrm>
            <a:off x="5003800" y="4797425"/>
            <a:ext cx="4333875" cy="1187450"/>
          </a:xfrm>
          <a:prstGeom prst="rect">
            <a:avLst/>
          </a:prstGeom>
          <a:noFill/>
          <a:ln w="2857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66FFFF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66FFFF"/>
                </a:solidFill>
                <a:latin typeface="宋体" panose="02010600030101010101" pitchFamily="2" charset="-122"/>
              </a:rPr>
              <a:t>. </a:t>
            </a:r>
            <a:r>
              <a:rPr lang="zh-CN" altLang="en-US" sz="2400" b="1" dirty="0">
                <a:solidFill>
                  <a:srgbClr val="66FFFF"/>
                </a:solidFill>
                <a:latin typeface="宋体" panose="02010600030101010101" pitchFamily="2" charset="-122"/>
              </a:rPr>
              <a:t>双操作数指令的操作数均在</a:t>
            </a:r>
            <a:r>
              <a:rPr lang="en-US" altLang="zh-CN" sz="2400" b="1" dirty="0">
                <a:solidFill>
                  <a:srgbClr val="66FFFF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sz="2400" b="1" dirty="0">
                <a:solidFill>
                  <a:srgbClr val="66FFFF"/>
                </a:solidFill>
                <a:latin typeface="宋体" panose="02010600030101010101" pitchFamily="2" charset="-122"/>
              </a:rPr>
              <a:t>寄存器中</a:t>
            </a:r>
            <a:r>
              <a:rPr lang="en-US" altLang="zh-CN" sz="2400" b="1" dirty="0">
                <a:solidFill>
                  <a:srgbClr val="66FFFF"/>
                </a:solidFill>
              </a:rPr>
              <a:t>,</a:t>
            </a:r>
            <a:r>
              <a:rPr lang="zh-CN" altLang="en-US" sz="2400" b="1" dirty="0">
                <a:solidFill>
                  <a:srgbClr val="66FFFF"/>
                </a:solidFill>
              </a:rPr>
              <a:t>工作周期变化为</a:t>
            </a:r>
            <a:r>
              <a:rPr lang="en-US" altLang="zh-CN" sz="2400" b="1" dirty="0">
                <a:solidFill>
                  <a:srgbClr val="66FFFF"/>
                </a:solidFill>
              </a:rPr>
              <a:t>:</a:t>
            </a:r>
            <a:r>
              <a:rPr lang="en-US" altLang="zh-CN" sz="2400" b="1" dirty="0">
                <a:solidFill>
                  <a:srgbClr val="66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en-US" altLang="zh-CN" sz="2400" b="1" dirty="0">
              <a:solidFill>
                <a:srgbClr val="66FF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71744" name="Rectangle 32"/>
          <p:cNvSpPr/>
          <p:nvPr/>
        </p:nvSpPr>
        <p:spPr>
          <a:xfrm>
            <a:off x="5651500" y="5661025"/>
            <a:ext cx="2946400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CCCC"/>
                </a:solidFill>
                <a:latin typeface="宋体" panose="02010600030101010101" pitchFamily="2" charset="-122"/>
              </a:rPr>
              <a:t>FT→ET→</a:t>
            </a:r>
            <a:r>
              <a:rPr lang="zh-CN" altLang="en-US" sz="2400" b="1" dirty="0">
                <a:solidFill>
                  <a:srgbClr val="FFCCCC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FFCCCC"/>
                </a:solidFill>
                <a:latin typeface="宋体" panose="02010600030101010101" pitchFamily="2" charset="-122"/>
              </a:rPr>
              <a:t>FT……</a:t>
            </a:r>
            <a:r>
              <a:rPr lang="zh-CN" altLang="en-US" sz="2400" b="1" dirty="0">
                <a:solidFill>
                  <a:srgbClr val="FFCCCC"/>
                </a:solidFill>
                <a:latin typeface="宋体" panose="02010600030101010101" pitchFamily="2" charset="-122"/>
              </a:rPr>
              <a:t>）</a:t>
            </a:r>
            <a:endParaRPr lang="zh-CN" altLang="en-US" sz="2400" b="1" dirty="0">
              <a:solidFill>
                <a:srgbClr val="FFCCCC"/>
              </a:solidFill>
              <a:latin typeface="宋体" panose="02010600030101010101" pitchFamily="2" charset="-122"/>
            </a:endParaRPr>
          </a:p>
        </p:txBody>
      </p:sp>
      <p:sp>
        <p:nvSpPr>
          <p:cNvPr id="371745" name="Rectangle 33"/>
          <p:cNvSpPr/>
          <p:nvPr/>
        </p:nvSpPr>
        <p:spPr>
          <a:xfrm>
            <a:off x="5003800" y="0"/>
            <a:ext cx="4140200" cy="822325"/>
          </a:xfrm>
          <a:prstGeom prst="rect">
            <a:avLst/>
          </a:prstGeom>
          <a:noFill/>
          <a:ln w="2857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FF99"/>
                </a:solidFill>
                <a:latin typeface="Arial" panose="020B0604020202020204" pitchFamily="34" charset="0"/>
              </a:rPr>
              <a:t>左图描述了指令执行时工作周期状态变化流程。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  </a:t>
            </a:r>
            <a:endParaRPr lang="zh-CN" altLang="en-US" sz="24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grpSp>
        <p:nvGrpSpPr>
          <p:cNvPr id="54282" name="组合 3"/>
          <p:cNvGrpSpPr/>
          <p:nvPr/>
        </p:nvGrpSpPr>
        <p:grpSpPr>
          <a:xfrm>
            <a:off x="611188" y="765175"/>
            <a:ext cx="4033837" cy="5784850"/>
            <a:chOff x="611560" y="765175"/>
            <a:chExt cx="4033465" cy="5784850"/>
          </a:xfrm>
        </p:grpSpPr>
        <p:sp>
          <p:nvSpPr>
            <p:cNvPr id="54283" name="AutoShape 2"/>
            <p:cNvSpPr/>
            <p:nvPr/>
          </p:nvSpPr>
          <p:spPr>
            <a:xfrm>
              <a:off x="900113" y="765175"/>
              <a:ext cx="1008062" cy="360363"/>
            </a:xfrm>
            <a:prstGeom prst="flowChartProcess">
              <a:avLst/>
            </a:pr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Arial" panose="020B0604020202020204" pitchFamily="34" charset="0"/>
                  <a:ea typeface="黑体" panose="02010609060101010101" pitchFamily="2" charset="-122"/>
                </a:rPr>
                <a:t>FT</a:t>
              </a:r>
              <a:endParaRPr lang="en-US" altLang="zh-CN" sz="2400" b="1" dirty="0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54284" name="AutoShape 3"/>
            <p:cNvSpPr/>
            <p:nvPr/>
          </p:nvSpPr>
          <p:spPr>
            <a:xfrm>
              <a:off x="900113" y="1557338"/>
              <a:ext cx="1008062" cy="360362"/>
            </a:xfrm>
            <a:prstGeom prst="flowChartProcess">
              <a:avLst/>
            </a:pr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Arial" panose="020B0604020202020204" pitchFamily="34" charset="0"/>
                  <a:ea typeface="黑体" panose="02010609060101010101" pitchFamily="2" charset="-122"/>
                </a:rPr>
                <a:t>ST</a:t>
              </a:r>
              <a:endParaRPr lang="en-US" altLang="zh-CN" sz="2400" b="1" dirty="0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54285" name="AutoShape 4"/>
            <p:cNvSpPr/>
            <p:nvPr/>
          </p:nvSpPr>
          <p:spPr>
            <a:xfrm>
              <a:off x="900113" y="2420938"/>
              <a:ext cx="1008062" cy="360362"/>
            </a:xfrm>
            <a:prstGeom prst="flowChartProcess">
              <a:avLst/>
            </a:pr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Arial" panose="020B0604020202020204" pitchFamily="34" charset="0"/>
                  <a:ea typeface="黑体" panose="02010609060101010101" pitchFamily="2" charset="-122"/>
                </a:rPr>
                <a:t>DT</a:t>
              </a:r>
              <a:endParaRPr lang="en-US" altLang="zh-CN" sz="2400" b="1" dirty="0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54286" name="AutoShape 5"/>
            <p:cNvSpPr/>
            <p:nvPr/>
          </p:nvSpPr>
          <p:spPr>
            <a:xfrm>
              <a:off x="3276600" y="5445125"/>
              <a:ext cx="1008063" cy="360363"/>
            </a:xfrm>
            <a:prstGeom prst="flowChartProcess">
              <a:avLst/>
            </a:pr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Arial" panose="020B0604020202020204" pitchFamily="34" charset="0"/>
                  <a:ea typeface="黑体" panose="02010609060101010101" pitchFamily="2" charset="-122"/>
                </a:rPr>
                <a:t>IT</a:t>
              </a:r>
              <a:endParaRPr lang="en-US" altLang="zh-CN" sz="2400" b="1" dirty="0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54287" name="AutoShape 6"/>
            <p:cNvSpPr/>
            <p:nvPr/>
          </p:nvSpPr>
          <p:spPr>
            <a:xfrm>
              <a:off x="900113" y="3284538"/>
              <a:ext cx="1008062" cy="360362"/>
            </a:xfrm>
            <a:prstGeom prst="flowChartProcess">
              <a:avLst/>
            </a:pr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Arial" panose="020B0604020202020204" pitchFamily="34" charset="0"/>
                  <a:ea typeface="黑体" panose="02010609060101010101" pitchFamily="2" charset="-122"/>
                </a:rPr>
                <a:t>ET</a:t>
              </a:r>
              <a:endParaRPr lang="en-US" altLang="zh-CN" sz="2400" b="1" dirty="0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54288" name="AutoShape 7"/>
            <p:cNvSpPr/>
            <p:nvPr/>
          </p:nvSpPr>
          <p:spPr>
            <a:xfrm>
              <a:off x="827088" y="5445125"/>
              <a:ext cx="1008062" cy="360363"/>
            </a:xfrm>
            <a:prstGeom prst="flowChartProcess">
              <a:avLst/>
            </a:pr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Arial" panose="020B0604020202020204" pitchFamily="34" charset="0"/>
                  <a:ea typeface="黑体" panose="02010609060101010101" pitchFamily="2" charset="-122"/>
                </a:rPr>
                <a:t>DMAT</a:t>
              </a:r>
              <a:endParaRPr lang="en-US" altLang="zh-CN" sz="2400" b="1" dirty="0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54289" name="AutoShape 8"/>
            <p:cNvSpPr/>
            <p:nvPr/>
          </p:nvSpPr>
          <p:spPr>
            <a:xfrm>
              <a:off x="611560" y="4292600"/>
              <a:ext cx="1511300" cy="649288"/>
            </a:xfrm>
            <a:prstGeom prst="flowChartDecision">
              <a:avLst/>
            </a:pr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1400" b="1" dirty="0">
                  <a:latin typeface="Arial" panose="020B0604020202020204" pitchFamily="34" charset="0"/>
                  <a:ea typeface="黑体" panose="02010609060101010101" pitchFamily="2" charset="-122"/>
                </a:rPr>
                <a:t>DMA</a:t>
              </a:r>
              <a:r>
                <a:rPr lang="zh-CN" altLang="en-US" sz="1400" b="1" dirty="0">
                  <a:latin typeface="Arial" panose="020B0604020202020204" pitchFamily="34" charset="0"/>
                </a:rPr>
                <a:t>请</a:t>
              </a:r>
              <a:r>
                <a:rPr lang="zh-CN" altLang="en-US" sz="1600" b="1" dirty="0">
                  <a:latin typeface="Arial" panose="020B0604020202020204" pitchFamily="34" charset="0"/>
                </a:rPr>
                <a:t>求？</a:t>
              </a:r>
              <a:endParaRPr lang="zh-CN" altLang="en-US" sz="1600" b="1" dirty="0">
                <a:latin typeface="Arial" panose="020B0604020202020204" pitchFamily="34" charset="0"/>
              </a:endParaRPr>
            </a:p>
          </p:txBody>
        </p:sp>
        <p:sp>
          <p:nvSpPr>
            <p:cNvPr id="54290" name="AutoShape 9"/>
            <p:cNvSpPr/>
            <p:nvPr/>
          </p:nvSpPr>
          <p:spPr>
            <a:xfrm>
              <a:off x="3059113" y="4292600"/>
              <a:ext cx="1368425" cy="649288"/>
            </a:xfrm>
            <a:prstGeom prst="flowChartDecision">
              <a:avLst/>
            </a:pr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1600" b="1" dirty="0">
                  <a:latin typeface="Arial" panose="020B0604020202020204" pitchFamily="34" charset="0"/>
                </a:rPr>
                <a:t>中断？</a:t>
              </a:r>
              <a:endParaRPr lang="zh-CN" altLang="en-US" sz="1600" b="1" dirty="0">
                <a:latin typeface="Arial" panose="020B0604020202020204" pitchFamily="34" charset="0"/>
              </a:endParaRPr>
            </a:p>
          </p:txBody>
        </p:sp>
        <p:cxnSp>
          <p:nvCxnSpPr>
            <p:cNvPr id="54291" name="AutoShape 10"/>
            <p:cNvCxnSpPr>
              <a:stCxn id="54283" idx="2"/>
              <a:endCxn id="54284" idx="0"/>
            </p:cNvCxnSpPr>
            <p:nvPr/>
          </p:nvCxnSpPr>
          <p:spPr>
            <a:xfrm>
              <a:off x="1404938" y="1139825"/>
              <a:ext cx="0" cy="403225"/>
            </a:xfrm>
            <a:prstGeom prst="straightConnector1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4292" name="AutoShape 11"/>
            <p:cNvCxnSpPr>
              <a:stCxn id="54284" idx="2"/>
              <a:endCxn id="54285" idx="0"/>
            </p:cNvCxnSpPr>
            <p:nvPr/>
          </p:nvCxnSpPr>
          <p:spPr>
            <a:xfrm>
              <a:off x="1404938" y="1931988"/>
              <a:ext cx="0" cy="474662"/>
            </a:xfrm>
            <a:prstGeom prst="straightConnector1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4293" name="AutoShape 12"/>
            <p:cNvCxnSpPr>
              <a:stCxn id="54285" idx="2"/>
              <a:endCxn id="54287" idx="0"/>
            </p:cNvCxnSpPr>
            <p:nvPr/>
          </p:nvCxnSpPr>
          <p:spPr>
            <a:xfrm>
              <a:off x="1404938" y="2795588"/>
              <a:ext cx="0" cy="474662"/>
            </a:xfrm>
            <a:prstGeom prst="straightConnector1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4294" name="AutoShape 14"/>
            <p:cNvCxnSpPr>
              <a:endCxn id="54288" idx="0"/>
            </p:cNvCxnSpPr>
            <p:nvPr/>
          </p:nvCxnSpPr>
          <p:spPr>
            <a:xfrm flipH="1">
              <a:off x="1331913" y="4941888"/>
              <a:ext cx="34925" cy="488950"/>
            </a:xfrm>
            <a:prstGeom prst="straightConnector1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4295" name="AutoShape 15"/>
            <p:cNvCxnSpPr>
              <a:stCxn id="54289" idx="3"/>
              <a:endCxn id="54290" idx="1"/>
            </p:cNvCxnSpPr>
            <p:nvPr/>
          </p:nvCxnSpPr>
          <p:spPr>
            <a:xfrm>
              <a:off x="2122860" y="4617244"/>
              <a:ext cx="936253" cy="0"/>
            </a:xfrm>
            <a:prstGeom prst="straightConnector1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4296" name="AutoShape 16"/>
            <p:cNvCxnSpPr>
              <a:stCxn id="54290" idx="2"/>
            </p:cNvCxnSpPr>
            <p:nvPr/>
          </p:nvCxnSpPr>
          <p:spPr>
            <a:xfrm>
              <a:off x="3743325" y="4956175"/>
              <a:ext cx="3175" cy="460375"/>
            </a:xfrm>
            <a:prstGeom prst="straightConnector1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4297" name="AutoShape 17"/>
            <p:cNvCxnSpPr/>
            <p:nvPr/>
          </p:nvCxnSpPr>
          <p:spPr>
            <a:xfrm rot="-10800000" flipH="1">
              <a:off x="827088" y="4292600"/>
              <a:ext cx="554037" cy="1347788"/>
            </a:xfrm>
            <a:prstGeom prst="bentConnector4">
              <a:avLst>
                <a:gd name="adj1" fmla="val -77648"/>
                <a:gd name="adj2" fmla="val 115903"/>
              </a:avLst>
            </a:prstGeom>
            <a:ln w="28575" cap="flat" cmpd="sng">
              <a:solidFill>
                <a:schemeClr val="bg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54298" name="AutoShape 18"/>
            <p:cNvCxnSpPr/>
            <p:nvPr/>
          </p:nvCxnSpPr>
          <p:spPr>
            <a:xfrm flipH="1" flipV="1">
              <a:off x="1403350" y="765175"/>
              <a:ext cx="3036888" cy="3867150"/>
            </a:xfrm>
            <a:prstGeom prst="bentConnector4">
              <a:avLst>
                <a:gd name="adj1" fmla="val -11505"/>
                <a:gd name="adj2" fmla="val 105542"/>
              </a:avLst>
            </a:prstGeom>
            <a:ln w="28575" cap="flat" cmpd="sng">
              <a:solidFill>
                <a:schemeClr val="bg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54299" name="AutoShape 19"/>
            <p:cNvCxnSpPr/>
            <p:nvPr/>
          </p:nvCxnSpPr>
          <p:spPr>
            <a:xfrm rot="-5400000" flipV="1">
              <a:off x="57150" y="2111375"/>
              <a:ext cx="5068888" cy="2376488"/>
            </a:xfrm>
            <a:prstGeom prst="bentConnector5">
              <a:avLst>
                <a:gd name="adj1" fmla="val -4227"/>
                <a:gd name="adj2" fmla="val -42153"/>
                <a:gd name="adj3" fmla="val 104227"/>
              </a:avLst>
            </a:prstGeom>
            <a:ln w="28575" cap="flat" cmpd="sng">
              <a:solidFill>
                <a:schemeClr val="bg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54300" name="AutoShape 20"/>
            <p:cNvCxnSpPr/>
            <p:nvPr/>
          </p:nvCxnSpPr>
          <p:spPr>
            <a:xfrm rot="-5400000" flipH="1">
              <a:off x="931069" y="1597819"/>
              <a:ext cx="1462087" cy="517525"/>
            </a:xfrm>
            <a:prstGeom prst="bentConnector4">
              <a:avLst>
                <a:gd name="adj1" fmla="val 12486"/>
                <a:gd name="adj2" fmla="val 356134"/>
              </a:avLst>
            </a:prstGeom>
            <a:ln w="28575" cap="flat" cmpd="sng">
              <a:solidFill>
                <a:schemeClr val="bg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54301" name="AutoShape 21"/>
            <p:cNvCxnSpPr/>
            <p:nvPr/>
          </p:nvCxnSpPr>
          <p:spPr>
            <a:xfrm rot="-5400000" flipH="1">
              <a:off x="499269" y="2029619"/>
              <a:ext cx="2325687" cy="517525"/>
            </a:xfrm>
            <a:prstGeom prst="bentConnector4">
              <a:avLst>
                <a:gd name="adj1" fmla="val 7644"/>
                <a:gd name="adj2" fmla="val 354907"/>
              </a:avLst>
            </a:prstGeom>
            <a:ln w="28575" cap="flat" cmpd="sng">
              <a:solidFill>
                <a:schemeClr val="bg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sp>
          <p:nvSpPr>
            <p:cNvPr id="54302" name="Text Box 22"/>
            <p:cNvSpPr txBox="1"/>
            <p:nvPr/>
          </p:nvSpPr>
          <p:spPr>
            <a:xfrm>
              <a:off x="971550" y="4941888"/>
              <a:ext cx="288925" cy="45720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hlink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Y</a:t>
              </a:r>
              <a:endPara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54303" name="Text Box 23"/>
            <p:cNvSpPr txBox="1"/>
            <p:nvPr/>
          </p:nvSpPr>
          <p:spPr>
            <a:xfrm>
              <a:off x="3203575" y="4941888"/>
              <a:ext cx="288925" cy="45720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hlink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Y</a:t>
              </a:r>
              <a:endPara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54304" name="Text Box 24"/>
            <p:cNvSpPr txBox="1"/>
            <p:nvPr/>
          </p:nvSpPr>
          <p:spPr>
            <a:xfrm>
              <a:off x="2411413" y="4149725"/>
              <a:ext cx="360362" cy="45720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hlink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N</a:t>
              </a:r>
              <a:endPara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54305" name="Text Box 25"/>
            <p:cNvSpPr txBox="1"/>
            <p:nvPr/>
          </p:nvSpPr>
          <p:spPr>
            <a:xfrm>
              <a:off x="4284663" y="4076700"/>
              <a:ext cx="360362" cy="45720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hlink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N</a:t>
              </a:r>
              <a:endPara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54306" name="Rectangle 26"/>
            <p:cNvSpPr/>
            <p:nvPr/>
          </p:nvSpPr>
          <p:spPr>
            <a:xfrm>
              <a:off x="1187450" y="6092825"/>
              <a:ext cx="2592388" cy="457200"/>
            </a:xfrm>
            <a:prstGeom prst="rect">
              <a:avLst/>
            </a:prstGeom>
            <a:solidFill>
              <a:srgbClr val="FFFF99"/>
            </a:solidFill>
            <a:ln w="28575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宋体" panose="02010600030101010101" pitchFamily="2" charset="-122"/>
                </a:rPr>
                <a:t>CPU</a:t>
              </a:r>
              <a:r>
                <a:rPr lang="zh-CN" altLang="en-US" sz="2400" b="1" dirty="0">
                  <a:latin typeface="宋体" panose="02010600030101010101" pitchFamily="2" charset="-122"/>
                </a:rPr>
                <a:t>控制流程</a:t>
              </a:r>
              <a:endParaRPr lang="zh-CN" altLang="en-US" sz="24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54307" name="直接箭头连接符 2"/>
            <p:cNvCxnSpPr>
              <a:stCxn id="54287" idx="2"/>
            </p:cNvCxnSpPr>
            <p:nvPr/>
          </p:nvCxnSpPr>
          <p:spPr>
            <a:xfrm>
              <a:off x="1404144" y="3644900"/>
              <a:ext cx="794" cy="504825"/>
            </a:xfrm>
            <a:prstGeom prst="straightConnector1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arrow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7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7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39" grpId="0"/>
      <p:bldP spid="371740" grpId="0"/>
      <p:bldP spid="371741" grpId="0"/>
      <p:bldP spid="371742" grpId="0"/>
      <p:bldP spid="371743" grpId="0"/>
      <p:bldP spid="371744" grpId="0"/>
      <p:bldP spid="37174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72738" name="Text Box 2"/>
          <p:cNvSpPr txBox="1"/>
          <p:nvPr/>
        </p:nvSpPr>
        <p:spPr>
          <a:xfrm>
            <a:off x="0" y="0"/>
            <a:ext cx="4859338" cy="579438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．节拍（时钟周期）</a:t>
            </a: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T</a:t>
            </a:r>
            <a:r>
              <a:rPr lang="en-US" altLang="zh-CN" sz="2400" b="1" dirty="0">
                <a:solidFill>
                  <a:srgbClr val="FFFF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en-US" altLang="zh-CN" sz="2400" b="1" dirty="0">
              <a:solidFill>
                <a:srgbClr val="FFFF99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72740" name="Rectangle 4"/>
          <p:cNvSpPr/>
          <p:nvPr/>
        </p:nvSpPr>
        <p:spPr>
          <a:xfrm>
            <a:off x="0" y="981075"/>
            <a:ext cx="9144000" cy="1249363"/>
          </a:xfrm>
          <a:prstGeom prst="rect">
            <a:avLst/>
          </a:prstGeom>
          <a:noFill/>
          <a:ln w="2857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为了简化时序控制，将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内部操作与访问主存的操作统一考虑</a:t>
            </a:r>
            <a:br>
              <a:rPr lang="zh-CN" altLang="en-US" sz="2400" b="1" dirty="0">
                <a:latin typeface="宋体" panose="02010600030101010101" pitchFamily="2" charset="-122"/>
              </a:rPr>
            </a:b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节拍宽度为最长微操作所需的时间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，即访问主存操作所需的时间。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72741" name="Text Box 5"/>
          <p:cNvSpPr txBox="1"/>
          <p:nvPr/>
        </p:nvSpPr>
        <p:spPr>
          <a:xfrm>
            <a:off x="0" y="2492375"/>
            <a:ext cx="2700338" cy="579438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．工作脉冲</a:t>
            </a: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</a:t>
            </a:r>
            <a:endParaRPr lang="en-US" altLang="zh-CN" b="1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2743" name="Rectangle 7"/>
          <p:cNvSpPr/>
          <p:nvPr/>
        </p:nvSpPr>
        <p:spPr>
          <a:xfrm>
            <a:off x="0" y="3068638"/>
            <a:ext cx="9144000" cy="1187450"/>
          </a:xfrm>
          <a:prstGeom prst="rect">
            <a:avLst/>
          </a:prstGeom>
          <a:noFill/>
          <a:ln w="2857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CCCC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 b="1" dirty="0">
                <a:solidFill>
                  <a:srgbClr val="FFCCCC"/>
                </a:solidFill>
                <a:latin typeface="宋体" panose="02010600030101010101" pitchFamily="2" charset="-122"/>
              </a:rPr>
              <a:t>在节拍中执行的有些操作需要同步定时脉冲，如将稳定的运算结果打入寄存器、周期状态切换等。为此，模型机在每个节拍的末尾发一个工作脉冲</a:t>
            </a:r>
            <a:r>
              <a:rPr lang="en-US" altLang="zh-CN" sz="2400" b="1" dirty="0">
                <a:solidFill>
                  <a:srgbClr val="FFCCCC"/>
                </a:solidFill>
                <a:latin typeface="宋体" panose="02010600030101010101" pitchFamily="2" charset="-122"/>
              </a:rPr>
              <a:t>P</a:t>
            </a:r>
            <a:r>
              <a:rPr lang="zh-CN" altLang="en-US" sz="2400" b="1" dirty="0">
                <a:solidFill>
                  <a:srgbClr val="FFCCCC"/>
                </a:solidFill>
                <a:latin typeface="宋体" panose="02010600030101010101" pitchFamily="2" charset="-122"/>
              </a:rPr>
              <a:t>，作为各种同步脉冲的来源，如图。 </a:t>
            </a:r>
            <a:endParaRPr lang="zh-CN" altLang="en-US" sz="2400" b="1" dirty="0">
              <a:solidFill>
                <a:srgbClr val="FFCCCC"/>
              </a:solidFill>
              <a:latin typeface="宋体" panose="02010600030101010101" pitchFamily="2" charset="-122"/>
            </a:endParaRPr>
          </a:p>
        </p:txBody>
      </p:sp>
      <p:sp>
        <p:nvSpPr>
          <p:cNvPr id="372745" name="Text Box 9"/>
          <p:cNvSpPr txBox="1"/>
          <p:nvPr/>
        </p:nvSpPr>
        <p:spPr>
          <a:xfrm>
            <a:off x="3276600" y="4652963"/>
            <a:ext cx="6119813" cy="161448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工作脉冲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P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的前沿：</a:t>
            </a:r>
            <a:r>
              <a:rPr lang="zh-CN" altLang="en-US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作为打入寄存器的定时信号，它标志着一次数据通路操作的完成。</a:t>
            </a:r>
            <a:endParaRPr lang="zh-CN" altLang="en-US" sz="2000" b="1" dirty="0">
              <a:solidFill>
                <a:schemeClr val="hlink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P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的后沿：</a:t>
            </a:r>
            <a:r>
              <a:rPr lang="zh-CN" altLang="en-US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作为节拍、工作周期切换的定时信号，在此刻对节拍计数器</a:t>
            </a:r>
            <a:r>
              <a:rPr lang="en-US" altLang="zh-CN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T</a:t>
            </a:r>
            <a:r>
              <a:rPr lang="zh-CN" altLang="en-US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计数、打入新的工作周期状态</a:t>
            </a:r>
            <a:r>
              <a:rPr lang="zh-CN" altLang="en-US" sz="2000" b="1" dirty="0">
                <a:latin typeface="宋体" panose="02010600030101010101" pitchFamily="2" charset="-122"/>
              </a:rPr>
              <a:t>。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pic>
        <p:nvPicPr>
          <p:cNvPr id="2" name="Picture 8" descr="3X23"/>
          <p:cNvPicPr>
            <a:picLocks noChangeAspect="1"/>
          </p:cNvPicPr>
          <p:nvPr/>
        </p:nvPicPr>
        <p:blipFill>
          <a:blip r:embed="rId1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560" y="4833620"/>
            <a:ext cx="2952750" cy="1433513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8" grpId="0"/>
      <p:bldP spid="372740" grpId="0"/>
      <p:bldP spid="372741" grpId="0"/>
      <p:bldP spid="372743" grpId="0"/>
      <p:bldP spid="37274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73762" name="Rectangle 2"/>
          <p:cNvSpPr/>
          <p:nvPr/>
        </p:nvSpPr>
        <p:spPr>
          <a:xfrm>
            <a:off x="2195513" y="0"/>
            <a:ext cx="4284662" cy="690563"/>
          </a:xfrm>
          <a:prstGeom prst="rect">
            <a:avLst/>
          </a:prstGeom>
          <a:noFill/>
          <a:ln w="28575">
            <a:noFill/>
          </a:ln>
        </p:spPr>
        <p:txBody>
          <a:bodyPr tIns="101568" bIns="101568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3.4.3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指令流程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3763" name="Rectangle 3"/>
          <p:cNvSpPr/>
          <p:nvPr/>
        </p:nvSpPr>
        <p:spPr>
          <a:xfrm>
            <a:off x="0" y="836613"/>
            <a:ext cx="9144000" cy="94615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分析指令流程是为了在寄存器这一层次分析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指令的读取与执行过程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，也就是讨论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的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工作机制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。</a:t>
            </a:r>
            <a:endParaRPr lang="zh-CN" altLang="en-US" sz="28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73764" name="Rectangle 4"/>
          <p:cNvSpPr/>
          <p:nvPr/>
        </p:nvSpPr>
        <p:spPr>
          <a:xfrm>
            <a:off x="0" y="1773238"/>
            <a:ext cx="3455988" cy="690562"/>
          </a:xfrm>
          <a:prstGeom prst="rect">
            <a:avLst/>
          </a:prstGeom>
          <a:noFill/>
          <a:ln w="28575">
            <a:noFill/>
          </a:ln>
        </p:spPr>
        <p:txBody>
          <a:bodyPr tIns="101568" bIns="101568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．取指周期</a:t>
            </a: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FT</a:t>
            </a:r>
            <a:endParaRPr lang="en-US" altLang="zh-CN" b="1" dirty="0">
              <a:solidFill>
                <a:srgbClr val="FFFF99"/>
              </a:solidFill>
              <a:latin typeface="Arial" panose="020B0604020202020204" pitchFamily="34" charset="0"/>
            </a:endParaRPr>
          </a:p>
        </p:txBody>
      </p:sp>
      <p:sp>
        <p:nvSpPr>
          <p:cNvPr id="373765" name="Rectangle 5"/>
          <p:cNvSpPr/>
          <p:nvPr/>
        </p:nvSpPr>
        <p:spPr>
          <a:xfrm>
            <a:off x="0" y="2565400"/>
            <a:ext cx="4067175" cy="519113"/>
          </a:xfrm>
          <a:prstGeom prst="rect">
            <a:avLst/>
          </a:prstGeom>
          <a:noFill/>
          <a:ln w="2857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CC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rgbClr val="FFCC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800" b="1" dirty="0">
                <a:solidFill>
                  <a:srgbClr val="FFCC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）进入</a:t>
            </a:r>
            <a:r>
              <a:rPr lang="en-US" altLang="zh-CN" sz="2800" b="1" dirty="0">
                <a:solidFill>
                  <a:srgbClr val="FFCC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FT</a:t>
            </a:r>
            <a:r>
              <a:rPr lang="zh-CN" altLang="en-US" sz="2800" b="1" dirty="0">
                <a:solidFill>
                  <a:srgbClr val="FFCC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的条件</a:t>
            </a:r>
            <a:endParaRPr lang="zh-CN" altLang="en-US" sz="2800" b="1" dirty="0">
              <a:solidFill>
                <a:srgbClr val="FFCC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3766" name="Text Box 6"/>
          <p:cNvSpPr txBox="1"/>
          <p:nvPr/>
        </p:nvSpPr>
        <p:spPr>
          <a:xfrm>
            <a:off x="468313" y="3357563"/>
            <a:ext cx="4114800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初始化时置入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FT</a:t>
            </a:r>
            <a:endParaRPr lang="en-US" altLang="zh-CN" sz="24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73767" name="Text Box 7"/>
          <p:cNvSpPr txBox="1"/>
          <p:nvPr/>
        </p:nvSpPr>
        <p:spPr>
          <a:xfrm>
            <a:off x="468313" y="3905250"/>
            <a:ext cx="3276600" cy="676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程序正常运行时同步打入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FT</a:t>
            </a:r>
            <a:endParaRPr lang="en-US" altLang="zh-CN" sz="24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pSp>
        <p:nvGrpSpPr>
          <p:cNvPr id="56329" name="Group 61"/>
          <p:cNvGrpSpPr/>
          <p:nvPr/>
        </p:nvGrpSpPr>
        <p:grpSpPr>
          <a:xfrm>
            <a:off x="4643438" y="1844675"/>
            <a:ext cx="4224337" cy="3251200"/>
            <a:chOff x="2925" y="1162"/>
            <a:chExt cx="2661" cy="2048"/>
          </a:xfrm>
        </p:grpSpPr>
        <p:sp>
          <p:nvSpPr>
            <p:cNvPr id="56338" name="Rectangle 9"/>
            <p:cNvSpPr/>
            <p:nvPr/>
          </p:nvSpPr>
          <p:spPr>
            <a:xfrm>
              <a:off x="3762" y="1578"/>
              <a:ext cx="1248" cy="720"/>
            </a:xfrm>
            <a:prstGeom prst="rect">
              <a:avLst/>
            </a:prstGeom>
            <a:solidFill>
              <a:schemeClr val="accent1"/>
            </a:solidFill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zh-CN" altLang="en-US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56339" name="Text Box 10"/>
            <p:cNvSpPr txBox="1"/>
            <p:nvPr/>
          </p:nvSpPr>
          <p:spPr>
            <a:xfrm>
              <a:off x="4194" y="1770"/>
              <a:ext cx="672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b="1" dirty="0">
                  <a:latin typeface="黑体" panose="02010609060101010101" pitchFamily="2" charset="-122"/>
                  <a:ea typeface="黑体" panose="02010609060101010101" pitchFamily="2" charset="-122"/>
                </a:rPr>
                <a:t>FT</a:t>
              </a:r>
              <a:endParaRPr lang="en-US" altLang="zh-CN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6340" name="Text Box 11"/>
            <p:cNvSpPr txBox="1"/>
            <p:nvPr/>
          </p:nvSpPr>
          <p:spPr>
            <a:xfrm>
              <a:off x="3762" y="1722"/>
              <a:ext cx="576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S</a:t>
              </a:r>
              <a:endPara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6341" name="Text Box 12"/>
            <p:cNvSpPr txBox="1"/>
            <p:nvPr/>
          </p:nvSpPr>
          <p:spPr>
            <a:xfrm>
              <a:off x="4818" y="1722"/>
              <a:ext cx="576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R</a:t>
              </a:r>
              <a:endPara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6342" name="Text Box 13"/>
            <p:cNvSpPr txBox="1"/>
            <p:nvPr/>
          </p:nvSpPr>
          <p:spPr>
            <a:xfrm>
              <a:off x="3810" y="2010"/>
              <a:ext cx="576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D</a:t>
              </a:r>
              <a:endPara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6343" name="Text Box 14"/>
            <p:cNvSpPr txBox="1"/>
            <p:nvPr/>
          </p:nvSpPr>
          <p:spPr>
            <a:xfrm>
              <a:off x="4722" y="2010"/>
              <a:ext cx="576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C</a:t>
              </a:r>
              <a:endPara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6344" name="Text Box 15"/>
            <p:cNvSpPr txBox="1"/>
            <p:nvPr/>
          </p:nvSpPr>
          <p:spPr>
            <a:xfrm>
              <a:off x="4674" y="1530"/>
              <a:ext cx="576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Q</a:t>
              </a:r>
              <a:endPara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6345" name="Text Box 16"/>
            <p:cNvSpPr txBox="1"/>
            <p:nvPr/>
          </p:nvSpPr>
          <p:spPr>
            <a:xfrm>
              <a:off x="3858" y="1530"/>
              <a:ext cx="576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Q</a:t>
              </a:r>
              <a:endPara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6346" name="Line 17"/>
            <p:cNvSpPr/>
            <p:nvPr/>
          </p:nvSpPr>
          <p:spPr>
            <a:xfrm>
              <a:off x="3906" y="1626"/>
              <a:ext cx="144" cy="0"/>
            </a:xfrm>
            <a:prstGeom prst="line">
              <a:avLst/>
            </a:prstGeom>
            <a:ln w="1905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6347" name="Line 18"/>
            <p:cNvSpPr/>
            <p:nvPr/>
          </p:nvSpPr>
          <p:spPr>
            <a:xfrm>
              <a:off x="4818" y="1338"/>
              <a:ext cx="0" cy="240"/>
            </a:xfrm>
            <a:prstGeom prst="line">
              <a:avLst/>
            </a:prstGeom>
            <a:ln w="38100" cap="sq" cmpd="sng">
              <a:solidFill>
                <a:srgbClr val="FF99CC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6348" name="Line 19"/>
            <p:cNvSpPr/>
            <p:nvPr/>
          </p:nvSpPr>
          <p:spPr>
            <a:xfrm>
              <a:off x="3954" y="2298"/>
              <a:ext cx="0" cy="240"/>
            </a:xfrm>
            <a:prstGeom prst="line">
              <a:avLst/>
            </a:prstGeom>
            <a:ln w="38100" cap="sq" cmpd="sng">
              <a:solidFill>
                <a:srgbClr val="FF99CC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6349" name="Line 20"/>
            <p:cNvSpPr/>
            <p:nvPr/>
          </p:nvSpPr>
          <p:spPr>
            <a:xfrm>
              <a:off x="4818" y="2298"/>
              <a:ext cx="0" cy="240"/>
            </a:xfrm>
            <a:prstGeom prst="line">
              <a:avLst/>
            </a:prstGeom>
            <a:ln w="38100" cap="sq" cmpd="sng">
              <a:solidFill>
                <a:srgbClr val="FF99CC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6350" name="Line 21"/>
            <p:cNvSpPr/>
            <p:nvPr/>
          </p:nvSpPr>
          <p:spPr>
            <a:xfrm>
              <a:off x="5106" y="1914"/>
              <a:ext cx="480" cy="0"/>
            </a:xfrm>
            <a:prstGeom prst="line">
              <a:avLst/>
            </a:prstGeom>
            <a:ln w="38100" cap="sq" cmpd="sng">
              <a:solidFill>
                <a:srgbClr val="FF99CC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6351" name="Line 22"/>
            <p:cNvSpPr/>
            <p:nvPr/>
          </p:nvSpPr>
          <p:spPr>
            <a:xfrm>
              <a:off x="3186" y="1914"/>
              <a:ext cx="480" cy="0"/>
            </a:xfrm>
            <a:prstGeom prst="line">
              <a:avLst/>
            </a:prstGeom>
            <a:ln w="38100" cap="sq" cmpd="sng">
              <a:solidFill>
                <a:srgbClr val="FF99CC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6352" name="Oval 23"/>
            <p:cNvSpPr/>
            <p:nvPr/>
          </p:nvSpPr>
          <p:spPr>
            <a:xfrm>
              <a:off x="3666" y="1866"/>
              <a:ext cx="96" cy="96"/>
            </a:xfrm>
            <a:prstGeom prst="ellipse">
              <a:avLst/>
            </a:prstGeom>
            <a:solidFill>
              <a:srgbClr val="FF99CC"/>
            </a:solidFill>
            <a:ln w="19050" cap="sq" cmpd="sng">
              <a:solidFill>
                <a:srgbClr val="FF99CC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zh-CN" altLang="en-US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56353" name="Oval 24"/>
            <p:cNvSpPr/>
            <p:nvPr/>
          </p:nvSpPr>
          <p:spPr>
            <a:xfrm>
              <a:off x="5010" y="1866"/>
              <a:ext cx="96" cy="96"/>
            </a:xfrm>
            <a:prstGeom prst="ellipse">
              <a:avLst/>
            </a:prstGeom>
            <a:solidFill>
              <a:srgbClr val="FF99CC"/>
            </a:solidFill>
            <a:ln w="19050" cap="sq" cmpd="sng">
              <a:solidFill>
                <a:srgbClr val="FF99CC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zh-CN" altLang="en-US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56354" name="Text Box 26"/>
            <p:cNvSpPr txBox="1"/>
            <p:nvPr/>
          </p:nvSpPr>
          <p:spPr>
            <a:xfrm>
              <a:off x="2925" y="1525"/>
              <a:ext cx="720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b="1" dirty="0">
                  <a:solidFill>
                    <a:schemeClr val="bg1"/>
                  </a:solidFill>
                </a:rPr>
                <a:t>总清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56355" name="Line 27"/>
            <p:cNvSpPr/>
            <p:nvPr/>
          </p:nvSpPr>
          <p:spPr>
            <a:xfrm>
              <a:off x="3042" y="1578"/>
              <a:ext cx="480" cy="0"/>
            </a:xfrm>
            <a:prstGeom prst="line">
              <a:avLst/>
            </a:prstGeom>
            <a:ln w="12700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6356" name="Text Box 28"/>
            <p:cNvSpPr txBox="1"/>
            <p:nvPr/>
          </p:nvSpPr>
          <p:spPr>
            <a:xfrm>
              <a:off x="4830" y="1162"/>
              <a:ext cx="62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</a:t>
              </a:r>
              <a:endParaRPr lang="en-US" altLang="zh-CN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6357" name="Text Box 30"/>
            <p:cNvSpPr txBox="1"/>
            <p:nvPr/>
          </p:nvSpPr>
          <p:spPr>
            <a:xfrm>
              <a:off x="3474" y="2538"/>
              <a:ext cx="96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  FT</a:t>
              </a:r>
              <a:endParaRPr lang="en-US" altLang="zh-CN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6358" name="Line 31"/>
            <p:cNvSpPr/>
            <p:nvPr/>
          </p:nvSpPr>
          <p:spPr>
            <a:xfrm>
              <a:off x="3666" y="2730"/>
              <a:ext cx="192" cy="0"/>
            </a:xfrm>
            <a:prstGeom prst="line">
              <a:avLst/>
            </a:prstGeom>
            <a:ln w="12700" cap="sq" cmpd="sng">
              <a:solidFill>
                <a:schemeClr val="bg1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56359" name="Line 33"/>
            <p:cNvSpPr/>
            <p:nvPr/>
          </p:nvSpPr>
          <p:spPr>
            <a:xfrm>
              <a:off x="3426" y="3114"/>
              <a:ext cx="192" cy="0"/>
            </a:xfrm>
            <a:prstGeom prst="line">
              <a:avLst/>
            </a:prstGeom>
            <a:ln w="28575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6360" name="Line 34"/>
            <p:cNvSpPr/>
            <p:nvPr/>
          </p:nvSpPr>
          <p:spPr>
            <a:xfrm flipV="1">
              <a:off x="3618" y="2922"/>
              <a:ext cx="0" cy="192"/>
            </a:xfrm>
            <a:prstGeom prst="line">
              <a:avLst/>
            </a:prstGeom>
            <a:ln w="28575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6361" name="Line 35"/>
            <p:cNvSpPr/>
            <p:nvPr/>
          </p:nvSpPr>
          <p:spPr>
            <a:xfrm>
              <a:off x="3618" y="2922"/>
              <a:ext cx="480" cy="0"/>
            </a:xfrm>
            <a:prstGeom prst="line">
              <a:avLst/>
            </a:prstGeom>
            <a:ln w="28575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6362" name="Line 36"/>
            <p:cNvSpPr/>
            <p:nvPr/>
          </p:nvSpPr>
          <p:spPr>
            <a:xfrm>
              <a:off x="4098" y="2922"/>
              <a:ext cx="0" cy="192"/>
            </a:xfrm>
            <a:prstGeom prst="line">
              <a:avLst/>
            </a:prstGeom>
            <a:ln w="28575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6363" name="Line 37"/>
            <p:cNvSpPr/>
            <p:nvPr/>
          </p:nvSpPr>
          <p:spPr>
            <a:xfrm>
              <a:off x="4098" y="3114"/>
              <a:ext cx="240" cy="0"/>
            </a:xfrm>
            <a:prstGeom prst="line">
              <a:avLst/>
            </a:prstGeom>
            <a:ln w="28575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6364" name="Text Box 38"/>
            <p:cNvSpPr txBox="1"/>
            <p:nvPr/>
          </p:nvSpPr>
          <p:spPr>
            <a:xfrm>
              <a:off x="4604" y="2521"/>
              <a:ext cx="96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CPFT</a:t>
              </a:r>
              <a:endParaRPr lang="en-US" altLang="zh-CN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6365" name="Line 40"/>
            <p:cNvSpPr/>
            <p:nvPr/>
          </p:nvSpPr>
          <p:spPr>
            <a:xfrm>
              <a:off x="4998" y="3126"/>
              <a:ext cx="192" cy="0"/>
            </a:xfrm>
            <a:prstGeom prst="line">
              <a:avLst/>
            </a:prstGeom>
            <a:ln w="28575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6366" name="Line 41"/>
            <p:cNvSpPr/>
            <p:nvPr/>
          </p:nvSpPr>
          <p:spPr>
            <a:xfrm flipV="1">
              <a:off x="4998" y="2934"/>
              <a:ext cx="0" cy="192"/>
            </a:xfrm>
            <a:prstGeom prst="line">
              <a:avLst/>
            </a:prstGeom>
            <a:ln w="28575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6367" name="Line 42"/>
            <p:cNvSpPr/>
            <p:nvPr/>
          </p:nvSpPr>
          <p:spPr>
            <a:xfrm>
              <a:off x="4710" y="2934"/>
              <a:ext cx="288" cy="0"/>
            </a:xfrm>
            <a:prstGeom prst="line">
              <a:avLst/>
            </a:prstGeom>
            <a:ln w="28575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6368" name="Line 43"/>
            <p:cNvSpPr/>
            <p:nvPr/>
          </p:nvSpPr>
          <p:spPr>
            <a:xfrm>
              <a:off x="5190" y="2934"/>
              <a:ext cx="0" cy="192"/>
            </a:xfrm>
            <a:prstGeom prst="line">
              <a:avLst/>
            </a:prstGeom>
            <a:ln w="28575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6369" name="Line 44"/>
            <p:cNvSpPr/>
            <p:nvPr/>
          </p:nvSpPr>
          <p:spPr>
            <a:xfrm>
              <a:off x="5190" y="2934"/>
              <a:ext cx="240" cy="0"/>
            </a:xfrm>
            <a:prstGeom prst="line">
              <a:avLst/>
            </a:prstGeom>
            <a:ln w="28575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6370" name="Line 45"/>
            <p:cNvSpPr/>
            <p:nvPr/>
          </p:nvSpPr>
          <p:spPr>
            <a:xfrm>
              <a:off x="5202" y="2970"/>
              <a:ext cx="336" cy="240"/>
            </a:xfrm>
            <a:prstGeom prst="line">
              <a:avLst/>
            </a:prstGeom>
            <a:ln w="28575" cap="sq" cmpd="sng">
              <a:solidFill>
                <a:schemeClr val="bg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56371" name="Line 47"/>
            <p:cNvSpPr/>
            <p:nvPr/>
          </p:nvSpPr>
          <p:spPr>
            <a:xfrm>
              <a:off x="4998" y="3126"/>
              <a:ext cx="192" cy="0"/>
            </a:xfrm>
            <a:prstGeom prst="line">
              <a:avLst/>
            </a:prstGeom>
            <a:ln w="28575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6372" name="Line 48"/>
            <p:cNvSpPr/>
            <p:nvPr/>
          </p:nvSpPr>
          <p:spPr>
            <a:xfrm flipV="1">
              <a:off x="4998" y="2934"/>
              <a:ext cx="0" cy="192"/>
            </a:xfrm>
            <a:prstGeom prst="line">
              <a:avLst/>
            </a:prstGeom>
            <a:ln w="28575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6373" name="Line 49"/>
            <p:cNvSpPr/>
            <p:nvPr/>
          </p:nvSpPr>
          <p:spPr>
            <a:xfrm>
              <a:off x="4710" y="2934"/>
              <a:ext cx="288" cy="0"/>
            </a:xfrm>
            <a:prstGeom prst="line">
              <a:avLst/>
            </a:prstGeom>
            <a:ln w="28575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6374" name="Line 50"/>
            <p:cNvSpPr/>
            <p:nvPr/>
          </p:nvSpPr>
          <p:spPr>
            <a:xfrm>
              <a:off x="5190" y="2934"/>
              <a:ext cx="0" cy="192"/>
            </a:xfrm>
            <a:prstGeom prst="line">
              <a:avLst/>
            </a:prstGeom>
            <a:ln w="28575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6375" name="Line 51"/>
            <p:cNvSpPr/>
            <p:nvPr/>
          </p:nvSpPr>
          <p:spPr>
            <a:xfrm>
              <a:off x="5190" y="2934"/>
              <a:ext cx="240" cy="0"/>
            </a:xfrm>
            <a:prstGeom prst="line">
              <a:avLst/>
            </a:prstGeom>
            <a:ln w="28575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373812" name="Rectangle 52"/>
          <p:cNvSpPr/>
          <p:nvPr/>
        </p:nvSpPr>
        <p:spPr>
          <a:xfrm>
            <a:off x="5545138" y="5203825"/>
            <a:ext cx="3011487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66FFFF"/>
                </a:solidFill>
                <a:latin typeface="Arial" panose="020B0604020202020204" pitchFamily="34" charset="0"/>
              </a:rPr>
              <a:t>取指周期状态触发器</a:t>
            </a:r>
            <a:r>
              <a:rPr lang="zh-CN" altLang="en-US" sz="2400" b="1" dirty="0">
                <a:solidFill>
                  <a:srgbClr val="66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zh-CN" altLang="en-US" sz="2400" b="1" dirty="0">
              <a:solidFill>
                <a:srgbClr val="66FF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73813" name="Rectangle 53"/>
          <p:cNvSpPr/>
          <p:nvPr/>
        </p:nvSpPr>
        <p:spPr>
          <a:xfrm>
            <a:off x="0" y="5300663"/>
            <a:ext cx="5297488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产生控制信号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1→FT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的逻辑条件如下：</a:t>
            </a:r>
            <a:r>
              <a:rPr lang="zh-CN" altLang="en-US" sz="2400" b="1" dirty="0">
                <a:solidFill>
                  <a:srgbClr val="FFFF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zh-CN" altLang="en-US" sz="2400" b="1" dirty="0">
              <a:solidFill>
                <a:srgbClr val="FFFF99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56332" name="Rectangle 54"/>
          <p:cNvSpPr/>
          <p:nvPr/>
        </p:nvSpPr>
        <p:spPr>
          <a:xfrm>
            <a:off x="0" y="3306763"/>
            <a:ext cx="9144000" cy="0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373815" name="Rectangle 55"/>
          <p:cNvSpPr/>
          <p:nvPr/>
        </p:nvSpPr>
        <p:spPr>
          <a:xfrm>
            <a:off x="250825" y="6007100"/>
            <a:ext cx="8497888" cy="425450"/>
          </a:xfrm>
          <a:prstGeom prst="rect">
            <a:avLst/>
          </a:prstGeom>
          <a:solidFill>
            <a:schemeClr val="tx1"/>
          </a:solidFill>
          <a:ln w="28575" cap="flat" cmpd="sng">
            <a:solidFill>
              <a:srgbClr val="33CC33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1→FT= ET</a:t>
            </a:r>
            <a:r>
              <a:rPr lang="zh-CN" altLang="en-US" sz="2000" b="1" dirty="0">
                <a:solidFill>
                  <a:schemeClr val="bg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1→IT</a:t>
            </a:r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Times New Roman" panose="02020603050405020304" pitchFamily="18" charset="0"/>
              </a:rPr>
              <a:t>·</a:t>
            </a:r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1→DMAT</a:t>
            </a:r>
            <a:r>
              <a:rPr lang="zh-CN" altLang="en-US" sz="2000" b="1" dirty="0">
                <a:solidFill>
                  <a:schemeClr val="bg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+ IT + DMAT</a:t>
            </a:r>
            <a:r>
              <a:rPr lang="zh-CN" altLang="en-US" sz="2000" b="1" dirty="0">
                <a:solidFill>
                  <a:schemeClr val="bg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1→IT</a:t>
            </a:r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Times New Roman" panose="02020603050405020304" pitchFamily="18" charset="0"/>
              </a:rPr>
              <a:t>·</a:t>
            </a:r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1→DMAT</a:t>
            </a:r>
            <a:r>
              <a:rPr lang="zh-CN" altLang="en-US" sz="2000" b="1" dirty="0">
                <a:solidFill>
                  <a:schemeClr val="bg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373816" name="Line 56"/>
          <p:cNvSpPr/>
          <p:nvPr/>
        </p:nvSpPr>
        <p:spPr>
          <a:xfrm>
            <a:off x="2339975" y="6092825"/>
            <a:ext cx="647700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3817" name="Line 57"/>
          <p:cNvSpPr/>
          <p:nvPr/>
        </p:nvSpPr>
        <p:spPr>
          <a:xfrm>
            <a:off x="3203575" y="6092825"/>
            <a:ext cx="1008063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3818" name="Line 58"/>
          <p:cNvSpPr/>
          <p:nvPr/>
        </p:nvSpPr>
        <p:spPr>
          <a:xfrm>
            <a:off x="6084888" y="6092825"/>
            <a:ext cx="647700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3819" name="Line 59"/>
          <p:cNvSpPr/>
          <p:nvPr/>
        </p:nvSpPr>
        <p:spPr>
          <a:xfrm>
            <a:off x="6948488" y="6092825"/>
            <a:ext cx="863600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7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7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7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2" grpId="0"/>
      <p:bldP spid="373763" grpId="0"/>
      <p:bldP spid="373764" grpId="0"/>
      <p:bldP spid="373765" grpId="0"/>
      <p:bldP spid="373766" grpId="0"/>
      <p:bldP spid="373767" grpId="0"/>
      <p:bldP spid="373812" grpId="0"/>
      <p:bldP spid="373813" grpId="0"/>
      <p:bldP spid="37381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74786" name="Rectangle 2"/>
          <p:cNvSpPr/>
          <p:nvPr/>
        </p:nvSpPr>
        <p:spPr>
          <a:xfrm>
            <a:off x="0" y="333375"/>
            <a:ext cx="3097213" cy="519113"/>
          </a:xfrm>
          <a:prstGeom prst="rect">
            <a:avLst/>
          </a:prstGeom>
          <a:noFill/>
          <a:ln w="2857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800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）取指流程</a:t>
            </a:r>
            <a:endParaRPr lang="zh-CN" altLang="en-US" sz="2800" b="1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4787" name="AutoShape 3"/>
          <p:cNvSpPr/>
          <p:nvPr/>
        </p:nvSpPr>
        <p:spPr>
          <a:xfrm>
            <a:off x="5580063" y="360363"/>
            <a:ext cx="2303462" cy="673100"/>
          </a:xfrm>
          <a:prstGeom prst="flowChartProcess">
            <a:avLst/>
          </a:prstGeom>
          <a:solidFill>
            <a:srgbClr val="FFFF00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2" charset="-122"/>
              </a:rPr>
              <a:t>PC</a:t>
            </a:r>
            <a:r>
              <a:rPr lang="en-US" altLang="zh-CN" sz="2400" b="1" dirty="0">
                <a:latin typeface="Arial" panose="020B0604020202020204" pitchFamily="34" charset="0"/>
              </a:rPr>
              <a:t>→MAR</a:t>
            </a:r>
            <a:endParaRPr lang="en-US" altLang="zh-CN" sz="2400" b="1" dirty="0">
              <a:latin typeface="Arial" panose="020B0604020202020204" pitchFamily="34" charset="0"/>
            </a:endParaRPr>
          </a:p>
        </p:txBody>
      </p:sp>
      <p:sp>
        <p:nvSpPr>
          <p:cNvPr id="374788" name="AutoShape 4"/>
          <p:cNvSpPr/>
          <p:nvPr/>
        </p:nvSpPr>
        <p:spPr>
          <a:xfrm>
            <a:off x="5580063" y="1412875"/>
            <a:ext cx="2303462" cy="823913"/>
          </a:xfrm>
          <a:prstGeom prst="flowChartProcess">
            <a:avLst/>
          </a:prstGeom>
          <a:solidFill>
            <a:srgbClr val="FFFF00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2" charset="-122"/>
              </a:rPr>
              <a:t>M</a:t>
            </a:r>
            <a:r>
              <a:rPr lang="en-US" altLang="zh-CN" sz="2400" b="1" dirty="0">
                <a:latin typeface="Arial" panose="020B0604020202020204" pitchFamily="34" charset="0"/>
              </a:rPr>
              <a:t>→MDR→IR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marL="0" lvl="0" indent="0" algn="ctr" eaLnBrk="1" hangingPunct="1"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PC+1→PC</a:t>
            </a:r>
            <a:endParaRPr lang="en-US" altLang="zh-CN" sz="2400" b="1" dirty="0">
              <a:latin typeface="Arial" panose="020B0604020202020204" pitchFamily="34" charset="0"/>
            </a:endParaRPr>
          </a:p>
        </p:txBody>
      </p:sp>
      <p:sp>
        <p:nvSpPr>
          <p:cNvPr id="374789" name="Text Box 5"/>
          <p:cNvSpPr txBox="1"/>
          <p:nvPr/>
        </p:nvSpPr>
        <p:spPr>
          <a:xfrm>
            <a:off x="4714875" y="369888"/>
            <a:ext cx="720725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FT</a:t>
            </a:r>
            <a:r>
              <a:rPr lang="en-US" altLang="zh-CN" sz="1800" b="1" dirty="0">
                <a:solidFill>
                  <a:srgbClr val="FFFF99"/>
                </a:solidFill>
                <a:latin typeface="宋体" panose="02010600030101010101" pitchFamily="2" charset="-122"/>
              </a:rPr>
              <a:t>0</a:t>
            </a:r>
            <a:endParaRPr lang="en-US" altLang="zh-CN" sz="18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74790" name="Text Box 6"/>
          <p:cNvSpPr txBox="1"/>
          <p:nvPr/>
        </p:nvSpPr>
        <p:spPr>
          <a:xfrm>
            <a:off x="4716463" y="1593850"/>
            <a:ext cx="719137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FT</a:t>
            </a:r>
            <a:r>
              <a:rPr lang="en-US" altLang="zh-CN" sz="1800" b="1" dirty="0">
                <a:solidFill>
                  <a:srgbClr val="FFFF99"/>
                </a:solidFill>
                <a:latin typeface="宋体" panose="02010600030101010101" pitchFamily="2" charset="-122"/>
              </a:rPr>
              <a:t>1</a:t>
            </a:r>
            <a:endParaRPr lang="en-US" altLang="zh-CN" sz="18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57352" name="Line 7"/>
          <p:cNvSpPr/>
          <p:nvPr/>
        </p:nvSpPr>
        <p:spPr>
          <a:xfrm>
            <a:off x="6732588" y="0"/>
            <a:ext cx="1587" cy="420688"/>
          </a:xfrm>
          <a:prstGeom prst="line">
            <a:avLst/>
          </a:prstGeom>
          <a:ln w="28575" cap="flat" cmpd="sng">
            <a:solidFill>
              <a:srgbClr val="FFFF99"/>
            </a:solidFill>
            <a:prstDash val="solid"/>
            <a:headEnd type="none" w="med" len="med"/>
            <a:tailEnd type="triangle" w="med" len="med"/>
          </a:ln>
        </p:spPr>
      </p:sp>
      <p:cxnSp>
        <p:nvCxnSpPr>
          <p:cNvPr id="374792" name="AutoShape 8"/>
          <p:cNvCxnSpPr>
            <a:stCxn id="374787" idx="2"/>
            <a:endCxn id="374788" idx="0"/>
          </p:cNvCxnSpPr>
          <p:nvPr/>
        </p:nvCxnSpPr>
        <p:spPr>
          <a:xfrm>
            <a:off x="6732588" y="1047750"/>
            <a:ext cx="0" cy="350838"/>
          </a:xfrm>
          <a:prstGeom prst="straightConnector1">
            <a:avLst/>
          </a:prstGeom>
          <a:ln w="28575" cap="flat" cmpd="sng">
            <a:solidFill>
              <a:srgbClr val="FFFF99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74793" name="Line 9"/>
          <p:cNvSpPr/>
          <p:nvPr/>
        </p:nvSpPr>
        <p:spPr>
          <a:xfrm>
            <a:off x="6732588" y="2266950"/>
            <a:ext cx="0" cy="298450"/>
          </a:xfrm>
          <a:prstGeom prst="line">
            <a:avLst/>
          </a:prstGeom>
          <a:ln w="28575" cap="flat" cmpd="sng">
            <a:solidFill>
              <a:srgbClr val="FFFF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74794" name="Rectangle 10"/>
          <p:cNvSpPr/>
          <p:nvPr/>
        </p:nvSpPr>
        <p:spPr>
          <a:xfrm>
            <a:off x="-36512" y="1908175"/>
            <a:ext cx="3206750" cy="519113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2800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）微操作时间表</a:t>
            </a:r>
            <a:endParaRPr lang="zh-CN" altLang="en-US" sz="2800" b="1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374919" name="Group 13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2597150"/>
          <a:ext cx="9144000" cy="4268788"/>
        </p:xfrm>
        <a:graphic>
          <a:graphicData uri="http://schemas.openxmlformats.org/drawingml/2006/table">
            <a:tbl>
              <a:tblPr/>
              <a:tblGrid>
                <a:gridCol w="2987675"/>
                <a:gridCol w="3024188"/>
                <a:gridCol w="720725"/>
                <a:gridCol w="2411412"/>
              </a:tblGrid>
              <a:tr h="36573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FT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工作周期状态与节拍序号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本拍中应发的电平型微命令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本拍中应发的脉冲型微命令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cPr/>
                </a:tc>
              </a:tr>
              <a:tr h="580982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FT</a:t>
                      </a:r>
                      <a:r>
                        <a:rPr kumimoji="1" lang="en-US" altLang="zh-CN" sz="3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</a:t>
                      </a:r>
                      <a:r>
                        <a:rPr kumimoji="1" lang="en-US" altLang="zh-CN" sz="3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</a:t>
                      </a:r>
                      <a:endParaRPr kumimoji="1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T+1</a:t>
                      </a:r>
                      <a:endParaRPr kumimoji="1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cPr/>
                </a:tc>
              </a:tr>
              <a:tr h="67051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CP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MAR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CP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(P)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579077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FT</a:t>
                      </a:r>
                      <a:r>
                        <a:rPr kumimoji="1" lang="en-US" altLang="zh-CN" sz="3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EMAR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SMDR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MDR</a:t>
                      </a:r>
                      <a:r>
                        <a:rPr kumimoji="1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PC+1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T=0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1→ST [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逻辑式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1]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1→DT [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逻辑式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2]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1→ET [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逻辑式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3]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cPr/>
                </a:tc>
              </a:tr>
              <a:tr h="207248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CP</a:t>
                      </a:r>
                      <a:r>
                        <a:rPr kumimoji="1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IR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CP</a:t>
                      </a:r>
                      <a:r>
                        <a:rPr kumimoji="1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CP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(P)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CP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(P)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CP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DT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(P)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CP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ET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(P)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7382" name="Line 124"/>
          <p:cNvSpPr/>
          <p:nvPr/>
        </p:nvSpPr>
        <p:spPr>
          <a:xfrm>
            <a:off x="8027988" y="3933825"/>
            <a:ext cx="144462" cy="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83" name="Line 126"/>
          <p:cNvSpPr/>
          <p:nvPr/>
        </p:nvSpPr>
        <p:spPr>
          <a:xfrm>
            <a:off x="8101013" y="5445125"/>
            <a:ext cx="144462" cy="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84" name="Line 127"/>
          <p:cNvSpPr/>
          <p:nvPr/>
        </p:nvSpPr>
        <p:spPr>
          <a:xfrm>
            <a:off x="8101013" y="5805488"/>
            <a:ext cx="144462" cy="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85" name="Line 131"/>
          <p:cNvSpPr/>
          <p:nvPr/>
        </p:nvSpPr>
        <p:spPr>
          <a:xfrm>
            <a:off x="8101013" y="6237288"/>
            <a:ext cx="144462" cy="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86" name="Line 132"/>
          <p:cNvSpPr/>
          <p:nvPr/>
        </p:nvSpPr>
        <p:spPr>
          <a:xfrm>
            <a:off x="8101013" y="6858000"/>
            <a:ext cx="144462" cy="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87" name="Line 133"/>
          <p:cNvSpPr/>
          <p:nvPr/>
        </p:nvSpPr>
        <p:spPr>
          <a:xfrm>
            <a:off x="8101013" y="6524625"/>
            <a:ext cx="144462" cy="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7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7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74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7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4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7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6" grpId="0"/>
      <p:bldP spid="374787" grpId="0" animBg="1"/>
      <p:bldP spid="374788" grpId="0" animBg="1"/>
      <p:bldP spid="374789" grpId="0"/>
      <p:bldP spid="374790" grpId="0"/>
      <p:bldP spid="37479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8" descr="图片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1484630"/>
            <a:ext cx="7487285" cy="5010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75810" name="Rectangle 2"/>
          <p:cNvSpPr/>
          <p:nvPr/>
        </p:nvSpPr>
        <p:spPr>
          <a:xfrm>
            <a:off x="0" y="0"/>
            <a:ext cx="2881313" cy="690563"/>
          </a:xfrm>
          <a:prstGeom prst="rect">
            <a:avLst/>
          </a:prstGeom>
          <a:noFill/>
          <a:ln w="28575">
            <a:noFill/>
          </a:ln>
        </p:spPr>
        <p:txBody>
          <a:bodyPr tIns="101568" bIns="101568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．</a:t>
            </a: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MOV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指令</a:t>
            </a:r>
            <a:endParaRPr lang="zh-CN" altLang="en-US" b="1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5812" name="Text Box 4"/>
          <p:cNvSpPr txBox="1"/>
          <p:nvPr/>
        </p:nvSpPr>
        <p:spPr>
          <a:xfrm>
            <a:off x="323850" y="836613"/>
            <a:ext cx="6048375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1)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取指令周期和取源操作数周期流程图</a:t>
            </a:r>
            <a:endParaRPr lang="zh-CN" altLang="en-US" sz="24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75813" name="Text Box 5"/>
          <p:cNvSpPr txBox="1"/>
          <p:nvPr/>
        </p:nvSpPr>
        <p:spPr>
          <a:xfrm>
            <a:off x="250825" y="1557338"/>
            <a:ext cx="720725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FFFF"/>
                </a:solidFill>
                <a:latin typeface="宋体" panose="02010600030101010101" pitchFamily="2" charset="-122"/>
              </a:rPr>
              <a:t>FT</a:t>
            </a:r>
            <a:endParaRPr lang="en-US" altLang="zh-CN" sz="2400" b="1" dirty="0">
              <a:solidFill>
                <a:srgbClr val="66FFFF"/>
              </a:solidFill>
              <a:latin typeface="宋体" panose="02010600030101010101" pitchFamily="2" charset="-122"/>
            </a:endParaRPr>
          </a:p>
        </p:txBody>
      </p:sp>
      <p:sp>
        <p:nvSpPr>
          <p:cNvPr id="375814" name="Text Box 6"/>
          <p:cNvSpPr txBox="1"/>
          <p:nvPr/>
        </p:nvSpPr>
        <p:spPr>
          <a:xfrm>
            <a:off x="250825" y="2349500"/>
            <a:ext cx="719138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FFFF"/>
                </a:solidFill>
                <a:latin typeface="宋体" panose="02010600030101010101" pitchFamily="2" charset="-122"/>
              </a:rPr>
              <a:t>ST0</a:t>
            </a:r>
            <a:endParaRPr lang="en-US" altLang="zh-CN" sz="2400" b="1" dirty="0">
              <a:solidFill>
                <a:srgbClr val="66FFFF"/>
              </a:solidFill>
              <a:latin typeface="宋体" panose="02010600030101010101" pitchFamily="2" charset="-122"/>
            </a:endParaRPr>
          </a:p>
        </p:txBody>
      </p:sp>
      <p:sp>
        <p:nvSpPr>
          <p:cNvPr id="375815" name="Text Box 7"/>
          <p:cNvSpPr txBox="1"/>
          <p:nvPr/>
        </p:nvSpPr>
        <p:spPr>
          <a:xfrm>
            <a:off x="250825" y="3248025"/>
            <a:ext cx="719138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FFFF"/>
                </a:solidFill>
                <a:latin typeface="宋体" panose="02010600030101010101" pitchFamily="2" charset="-122"/>
              </a:rPr>
              <a:t>ST1</a:t>
            </a:r>
            <a:endParaRPr lang="en-US" altLang="zh-CN" sz="2400" b="1" dirty="0">
              <a:solidFill>
                <a:srgbClr val="66FFFF"/>
              </a:solidFill>
              <a:latin typeface="宋体" panose="02010600030101010101" pitchFamily="2" charset="-122"/>
            </a:endParaRPr>
          </a:p>
        </p:txBody>
      </p:sp>
      <p:sp>
        <p:nvSpPr>
          <p:cNvPr id="375816" name="Text Box 8"/>
          <p:cNvSpPr txBox="1"/>
          <p:nvPr/>
        </p:nvSpPr>
        <p:spPr>
          <a:xfrm>
            <a:off x="250825" y="4005263"/>
            <a:ext cx="719138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FFFF"/>
                </a:solidFill>
                <a:latin typeface="宋体" panose="02010600030101010101" pitchFamily="2" charset="-122"/>
              </a:rPr>
              <a:t>ST2</a:t>
            </a:r>
            <a:endParaRPr lang="en-US" altLang="zh-CN" sz="2400" b="1" dirty="0">
              <a:solidFill>
                <a:srgbClr val="66FFFF"/>
              </a:solidFill>
              <a:latin typeface="宋体" panose="02010600030101010101" pitchFamily="2" charset="-122"/>
            </a:endParaRPr>
          </a:p>
        </p:txBody>
      </p:sp>
      <p:sp>
        <p:nvSpPr>
          <p:cNvPr id="375817" name="Text Box 9"/>
          <p:cNvSpPr txBox="1"/>
          <p:nvPr/>
        </p:nvSpPr>
        <p:spPr>
          <a:xfrm>
            <a:off x="250825" y="4724400"/>
            <a:ext cx="719138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FFFF"/>
                </a:solidFill>
                <a:latin typeface="宋体" panose="02010600030101010101" pitchFamily="2" charset="-122"/>
              </a:rPr>
              <a:t>ST3</a:t>
            </a:r>
            <a:endParaRPr lang="en-US" altLang="zh-CN" sz="2400" b="1" dirty="0">
              <a:solidFill>
                <a:srgbClr val="66FFFF"/>
              </a:solidFill>
              <a:latin typeface="宋体" panose="02010600030101010101" pitchFamily="2" charset="-122"/>
            </a:endParaRPr>
          </a:p>
        </p:txBody>
      </p:sp>
      <p:sp>
        <p:nvSpPr>
          <p:cNvPr id="375818" name="Text Box 10"/>
          <p:cNvSpPr txBox="1"/>
          <p:nvPr/>
        </p:nvSpPr>
        <p:spPr>
          <a:xfrm>
            <a:off x="250825" y="5445125"/>
            <a:ext cx="719138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FFFF"/>
                </a:solidFill>
                <a:latin typeface="宋体" panose="02010600030101010101" pitchFamily="2" charset="-122"/>
              </a:rPr>
              <a:t>ST4</a:t>
            </a:r>
            <a:endParaRPr lang="en-US" altLang="zh-CN" sz="2400" b="1" dirty="0">
              <a:solidFill>
                <a:srgbClr val="66FFFF"/>
              </a:solidFill>
              <a:latin typeface="宋体" panose="02010600030101010101" pitchFamily="2" charset="-122"/>
            </a:endParaRPr>
          </a:p>
        </p:txBody>
      </p:sp>
      <p:sp>
        <p:nvSpPr>
          <p:cNvPr id="375819" name="Text Box 11"/>
          <p:cNvSpPr txBox="1"/>
          <p:nvPr/>
        </p:nvSpPr>
        <p:spPr>
          <a:xfrm>
            <a:off x="1403350" y="1628775"/>
            <a:ext cx="503238" cy="396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R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375820" name="Text Box 12"/>
          <p:cNvSpPr txBox="1"/>
          <p:nvPr/>
        </p:nvSpPr>
        <p:spPr>
          <a:xfrm>
            <a:off x="2700338" y="1628775"/>
            <a:ext cx="576262" cy="396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(R)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375821" name="Text Box 13"/>
          <p:cNvSpPr txBox="1"/>
          <p:nvPr/>
        </p:nvSpPr>
        <p:spPr>
          <a:xfrm>
            <a:off x="3924300" y="1654175"/>
            <a:ext cx="646113" cy="396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-(R)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375822" name="Text Box 14"/>
          <p:cNvSpPr txBox="1"/>
          <p:nvPr/>
        </p:nvSpPr>
        <p:spPr>
          <a:xfrm>
            <a:off x="5365750" y="1654175"/>
            <a:ext cx="1006475" cy="396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I/(R)+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375823" name="Text Box 15"/>
          <p:cNvSpPr txBox="1"/>
          <p:nvPr/>
        </p:nvSpPr>
        <p:spPr>
          <a:xfrm>
            <a:off x="6878638" y="1654175"/>
            <a:ext cx="646112" cy="396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DI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375824" name="Text Box 16"/>
          <p:cNvSpPr txBox="1"/>
          <p:nvPr/>
        </p:nvSpPr>
        <p:spPr>
          <a:xfrm>
            <a:off x="8172450" y="1654175"/>
            <a:ext cx="646113" cy="396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X(R)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7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75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75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7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75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75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75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75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75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75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75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3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0" grpId="0"/>
      <p:bldP spid="375812" grpId="0"/>
      <p:bldP spid="375813" grpId="0"/>
      <p:bldP spid="375814" grpId="0"/>
      <p:bldP spid="375815" grpId="0"/>
      <p:bldP spid="375816" grpId="0"/>
      <p:bldP spid="375817" grpId="0"/>
      <p:bldP spid="375818" grpId="0"/>
      <p:bldP spid="375819" grpId="0"/>
      <p:bldP spid="375820" grpId="0"/>
      <p:bldP spid="375821" grpId="0"/>
      <p:bldP spid="375822" grpId="0"/>
      <p:bldP spid="375823" grpId="0"/>
      <p:bldP spid="37582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6" descr="图片6"/>
          <p:cNvPicPr>
            <a:picLocks noChangeAspect="1"/>
          </p:cNvPicPr>
          <p:nvPr/>
        </p:nvPicPr>
        <p:blipFill>
          <a:blip r:embed="rId1"/>
          <a:srcRect t="5934"/>
          <a:stretch>
            <a:fillRect/>
          </a:stretch>
        </p:blipFill>
        <p:spPr>
          <a:xfrm>
            <a:off x="1259840" y="1144270"/>
            <a:ext cx="7667625" cy="5713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76834" name="Text Box 2"/>
          <p:cNvSpPr txBox="1"/>
          <p:nvPr/>
        </p:nvSpPr>
        <p:spPr>
          <a:xfrm>
            <a:off x="250825" y="260350"/>
            <a:ext cx="4752975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2)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取目的地址和执行周期流程图</a:t>
            </a:r>
            <a:endParaRPr lang="zh-CN" altLang="en-US" sz="24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76836" name="Text Box 4"/>
          <p:cNvSpPr txBox="1"/>
          <p:nvPr/>
        </p:nvSpPr>
        <p:spPr>
          <a:xfrm>
            <a:off x="468313" y="1557338"/>
            <a:ext cx="647700" cy="396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FF99"/>
                </a:solidFill>
                <a:latin typeface="宋体" panose="02010600030101010101" pitchFamily="2" charset="-122"/>
              </a:rPr>
              <a:t>DT0</a:t>
            </a:r>
            <a:endParaRPr lang="en-US" altLang="zh-CN" sz="20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76837" name="Text Box 5"/>
          <p:cNvSpPr txBox="1"/>
          <p:nvPr/>
        </p:nvSpPr>
        <p:spPr>
          <a:xfrm>
            <a:off x="468313" y="2349500"/>
            <a:ext cx="647700" cy="396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FF99"/>
                </a:solidFill>
                <a:latin typeface="宋体" panose="02010600030101010101" pitchFamily="2" charset="-122"/>
              </a:rPr>
              <a:t>DT1</a:t>
            </a:r>
            <a:endParaRPr lang="en-US" altLang="zh-CN" sz="20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76838" name="Text Box 6"/>
          <p:cNvSpPr txBox="1"/>
          <p:nvPr/>
        </p:nvSpPr>
        <p:spPr>
          <a:xfrm>
            <a:off x="468313" y="3068638"/>
            <a:ext cx="647700" cy="396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FF99"/>
                </a:solidFill>
                <a:latin typeface="宋体" panose="02010600030101010101" pitchFamily="2" charset="-122"/>
              </a:rPr>
              <a:t>DT2</a:t>
            </a:r>
            <a:endParaRPr lang="en-US" altLang="zh-CN" sz="20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76839" name="Text Box 7"/>
          <p:cNvSpPr txBox="1"/>
          <p:nvPr/>
        </p:nvSpPr>
        <p:spPr>
          <a:xfrm>
            <a:off x="468313" y="3860800"/>
            <a:ext cx="647700" cy="396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FF99"/>
                </a:solidFill>
                <a:latin typeface="宋体" panose="02010600030101010101" pitchFamily="2" charset="-122"/>
              </a:rPr>
              <a:t>DT3</a:t>
            </a:r>
            <a:endParaRPr lang="en-US" altLang="zh-CN" sz="20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76840" name="Text Box 8"/>
          <p:cNvSpPr txBox="1"/>
          <p:nvPr/>
        </p:nvSpPr>
        <p:spPr>
          <a:xfrm>
            <a:off x="468313" y="5013325"/>
            <a:ext cx="647700" cy="396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FF99"/>
                </a:solidFill>
                <a:latin typeface="宋体" panose="02010600030101010101" pitchFamily="2" charset="-122"/>
              </a:rPr>
              <a:t>ET0</a:t>
            </a:r>
            <a:endParaRPr lang="en-US" altLang="zh-CN" sz="20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76841" name="Text Box 9"/>
          <p:cNvSpPr txBox="1"/>
          <p:nvPr/>
        </p:nvSpPr>
        <p:spPr>
          <a:xfrm>
            <a:off x="468313" y="5589588"/>
            <a:ext cx="647700" cy="396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FF99"/>
                </a:solidFill>
                <a:latin typeface="宋体" panose="02010600030101010101" pitchFamily="2" charset="-122"/>
              </a:rPr>
              <a:t>ET1</a:t>
            </a:r>
            <a:endParaRPr lang="en-US" altLang="zh-CN" sz="20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76842" name="Text Box 10"/>
          <p:cNvSpPr txBox="1"/>
          <p:nvPr/>
        </p:nvSpPr>
        <p:spPr>
          <a:xfrm>
            <a:off x="1692275" y="1052513"/>
            <a:ext cx="503238" cy="396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R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376843" name="Text Box 11"/>
          <p:cNvSpPr txBox="1"/>
          <p:nvPr/>
        </p:nvSpPr>
        <p:spPr>
          <a:xfrm>
            <a:off x="2916238" y="1052513"/>
            <a:ext cx="576262" cy="396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(R)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376844" name="Text Box 12"/>
          <p:cNvSpPr txBox="1"/>
          <p:nvPr/>
        </p:nvSpPr>
        <p:spPr>
          <a:xfrm>
            <a:off x="4070350" y="1077913"/>
            <a:ext cx="646113" cy="396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-(R)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376845" name="Text Box 13"/>
          <p:cNvSpPr txBox="1"/>
          <p:nvPr/>
        </p:nvSpPr>
        <p:spPr>
          <a:xfrm>
            <a:off x="5435600" y="1077913"/>
            <a:ext cx="1006475" cy="396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I/(R)+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376846" name="Text Box 14"/>
          <p:cNvSpPr txBox="1"/>
          <p:nvPr/>
        </p:nvSpPr>
        <p:spPr>
          <a:xfrm>
            <a:off x="6732588" y="1077913"/>
            <a:ext cx="646112" cy="396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DI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376847" name="Text Box 15"/>
          <p:cNvSpPr txBox="1"/>
          <p:nvPr/>
        </p:nvSpPr>
        <p:spPr>
          <a:xfrm>
            <a:off x="7956550" y="1077913"/>
            <a:ext cx="646113" cy="396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X(R)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4" grpId="0"/>
      <p:bldP spid="376836" grpId="0"/>
      <p:bldP spid="376837" grpId="0"/>
      <p:bldP spid="376838" grpId="0"/>
      <p:bldP spid="376839" grpId="0"/>
      <p:bldP spid="376840" grpId="0"/>
      <p:bldP spid="376841" grpId="0"/>
      <p:bldP spid="376842" grpId="0"/>
      <p:bldP spid="376843" grpId="0"/>
      <p:bldP spid="376844" grpId="0"/>
      <p:bldP spid="376845" grpId="0"/>
      <p:bldP spid="376846" grpId="0"/>
      <p:bldP spid="37684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16" descr="图片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268413"/>
            <a:ext cx="8172450" cy="5341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77858" name="Rectangle 2"/>
          <p:cNvSpPr/>
          <p:nvPr/>
        </p:nvSpPr>
        <p:spPr>
          <a:xfrm>
            <a:off x="0" y="0"/>
            <a:ext cx="4067175" cy="690563"/>
          </a:xfrm>
          <a:prstGeom prst="rect">
            <a:avLst/>
          </a:prstGeom>
          <a:noFill/>
          <a:ln w="28575">
            <a:noFill/>
          </a:ln>
        </p:spPr>
        <p:txBody>
          <a:bodyPr tIns="101568" bIns="101568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．双操作数指令</a:t>
            </a:r>
            <a:endParaRPr lang="zh-CN" altLang="en-US" b="1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7859" name="Rectangle 3"/>
          <p:cNvSpPr/>
          <p:nvPr/>
        </p:nvSpPr>
        <p:spPr>
          <a:xfrm>
            <a:off x="395288" y="534988"/>
            <a:ext cx="7451725" cy="547687"/>
          </a:xfrm>
          <a:prstGeom prst="rect">
            <a:avLst/>
          </a:prstGeom>
          <a:solidFill>
            <a:schemeClr val="tx1"/>
          </a:solidFill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指令有：加</a:t>
            </a:r>
            <a:r>
              <a:rPr lang="en-US" altLang="zh-CN" sz="2800" b="1" dirty="0">
                <a:solidFill>
                  <a:srgbClr val="FF99CC"/>
                </a:solidFill>
                <a:latin typeface="宋体" panose="02010600030101010101" pitchFamily="2" charset="-122"/>
              </a:rPr>
              <a:t>ADD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、减</a:t>
            </a:r>
            <a:r>
              <a:rPr lang="en-US" altLang="zh-CN" sz="2800" b="1" dirty="0">
                <a:solidFill>
                  <a:srgbClr val="FF99CC"/>
                </a:solidFill>
                <a:latin typeface="宋体" panose="02010600030101010101" pitchFamily="2" charset="-122"/>
              </a:rPr>
              <a:t>SUB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、与</a:t>
            </a:r>
            <a:r>
              <a:rPr lang="en-US" altLang="zh-CN" sz="2800" b="1" dirty="0">
                <a:solidFill>
                  <a:srgbClr val="FF99CC"/>
                </a:solidFill>
                <a:latin typeface="宋体" panose="02010600030101010101" pitchFamily="2" charset="-122"/>
              </a:rPr>
              <a:t>AND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、或</a:t>
            </a:r>
            <a:r>
              <a:rPr lang="en-US" altLang="zh-CN" sz="2800" b="1" dirty="0">
                <a:solidFill>
                  <a:srgbClr val="FF99CC"/>
                </a:solidFill>
                <a:latin typeface="宋体" panose="02010600030101010101" pitchFamily="2" charset="-122"/>
              </a:rPr>
              <a:t>OR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、异或</a:t>
            </a:r>
            <a:r>
              <a:rPr lang="en-US" altLang="zh-CN" sz="2800" b="1" dirty="0">
                <a:solidFill>
                  <a:srgbClr val="FF99CC"/>
                </a:solidFill>
                <a:latin typeface="宋体" panose="02010600030101010101" pitchFamily="2" charset="-122"/>
              </a:rPr>
              <a:t>EOR</a:t>
            </a:r>
            <a:endParaRPr lang="en-US" altLang="zh-CN" sz="2400" b="1" dirty="0">
              <a:solidFill>
                <a:srgbClr val="FF99CC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77861" name="Text Box 5"/>
          <p:cNvSpPr txBox="1"/>
          <p:nvPr/>
        </p:nvSpPr>
        <p:spPr>
          <a:xfrm>
            <a:off x="250825" y="1808163"/>
            <a:ext cx="719138" cy="396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FF99"/>
                </a:solidFill>
                <a:latin typeface="宋体" panose="02010600030101010101" pitchFamily="2" charset="-122"/>
              </a:rPr>
              <a:t>ST</a:t>
            </a:r>
            <a:endParaRPr lang="en-US" altLang="zh-CN" sz="20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77862" name="Text Box 6"/>
          <p:cNvSpPr txBox="1"/>
          <p:nvPr/>
        </p:nvSpPr>
        <p:spPr>
          <a:xfrm>
            <a:off x="250825" y="1376363"/>
            <a:ext cx="720725" cy="396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FF99"/>
                </a:solidFill>
                <a:latin typeface="宋体" panose="02010600030101010101" pitchFamily="2" charset="-122"/>
              </a:rPr>
              <a:t>FT</a:t>
            </a:r>
            <a:endParaRPr lang="en-US" altLang="zh-CN" sz="20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77863" name="Text Box 7"/>
          <p:cNvSpPr txBox="1"/>
          <p:nvPr/>
        </p:nvSpPr>
        <p:spPr>
          <a:xfrm>
            <a:off x="252413" y="2312988"/>
            <a:ext cx="647700" cy="396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FF99"/>
                </a:solidFill>
                <a:latin typeface="宋体" panose="02010600030101010101" pitchFamily="2" charset="-122"/>
              </a:rPr>
              <a:t>DT0</a:t>
            </a:r>
            <a:endParaRPr lang="en-US" altLang="zh-CN" sz="20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77864" name="Text Box 8"/>
          <p:cNvSpPr txBox="1"/>
          <p:nvPr/>
        </p:nvSpPr>
        <p:spPr>
          <a:xfrm>
            <a:off x="252413" y="2852738"/>
            <a:ext cx="647700" cy="396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FF99"/>
                </a:solidFill>
                <a:latin typeface="宋体" panose="02010600030101010101" pitchFamily="2" charset="-122"/>
              </a:rPr>
              <a:t>DT1</a:t>
            </a:r>
            <a:endParaRPr lang="en-US" altLang="zh-CN" sz="20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77865" name="Text Box 9"/>
          <p:cNvSpPr txBox="1"/>
          <p:nvPr/>
        </p:nvSpPr>
        <p:spPr>
          <a:xfrm>
            <a:off x="252413" y="3429000"/>
            <a:ext cx="647700" cy="396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FF99"/>
                </a:solidFill>
                <a:latin typeface="宋体" panose="02010600030101010101" pitchFamily="2" charset="-122"/>
              </a:rPr>
              <a:t>DT2</a:t>
            </a:r>
            <a:endParaRPr lang="en-US" altLang="zh-CN" sz="20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77866" name="Text Box 10"/>
          <p:cNvSpPr txBox="1"/>
          <p:nvPr/>
        </p:nvSpPr>
        <p:spPr>
          <a:xfrm>
            <a:off x="252413" y="3895725"/>
            <a:ext cx="647700" cy="396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FF99"/>
                </a:solidFill>
                <a:latin typeface="宋体" panose="02010600030101010101" pitchFamily="2" charset="-122"/>
              </a:rPr>
              <a:t>DT3</a:t>
            </a:r>
            <a:endParaRPr lang="en-US" altLang="zh-CN" sz="20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77867" name="Text Box 11"/>
          <p:cNvSpPr txBox="1"/>
          <p:nvPr/>
        </p:nvSpPr>
        <p:spPr>
          <a:xfrm>
            <a:off x="250825" y="4365625"/>
            <a:ext cx="647700" cy="396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FF99"/>
                </a:solidFill>
                <a:latin typeface="宋体" panose="02010600030101010101" pitchFamily="2" charset="-122"/>
              </a:rPr>
              <a:t>DT4</a:t>
            </a:r>
            <a:endParaRPr lang="en-US" altLang="zh-CN" sz="20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77868" name="Text Box 12"/>
          <p:cNvSpPr txBox="1"/>
          <p:nvPr/>
        </p:nvSpPr>
        <p:spPr>
          <a:xfrm>
            <a:off x="250825" y="5119688"/>
            <a:ext cx="647700" cy="396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FF99"/>
                </a:solidFill>
                <a:latin typeface="宋体" panose="02010600030101010101" pitchFamily="2" charset="-122"/>
              </a:rPr>
              <a:t>ET0</a:t>
            </a:r>
            <a:endParaRPr lang="en-US" altLang="zh-CN" sz="20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77869" name="Text Box 13"/>
          <p:cNvSpPr txBox="1"/>
          <p:nvPr/>
        </p:nvSpPr>
        <p:spPr>
          <a:xfrm>
            <a:off x="250825" y="5445125"/>
            <a:ext cx="647700" cy="396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FF99"/>
                </a:solidFill>
                <a:latin typeface="宋体" panose="02010600030101010101" pitchFamily="2" charset="-122"/>
              </a:rPr>
              <a:t>ET1</a:t>
            </a:r>
            <a:endParaRPr lang="en-US" altLang="zh-CN" sz="20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77870" name="Text Box 14"/>
          <p:cNvSpPr txBox="1"/>
          <p:nvPr/>
        </p:nvSpPr>
        <p:spPr>
          <a:xfrm>
            <a:off x="250825" y="5805488"/>
            <a:ext cx="647700" cy="396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FF99"/>
                </a:solidFill>
                <a:latin typeface="宋体" panose="02010600030101010101" pitchFamily="2" charset="-122"/>
              </a:rPr>
              <a:t>ET2</a:t>
            </a:r>
            <a:endParaRPr lang="en-US" altLang="zh-CN" sz="20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77871" name="AutoShape 15"/>
          <p:cNvSpPr/>
          <p:nvPr/>
        </p:nvSpPr>
        <p:spPr>
          <a:xfrm>
            <a:off x="6300788" y="1341438"/>
            <a:ext cx="2303462" cy="647700"/>
          </a:xfrm>
          <a:prstGeom prst="wedgeRoundRectCallout">
            <a:avLst>
              <a:gd name="adj1" fmla="val -79495"/>
              <a:gd name="adj2" fmla="val 15440"/>
              <a:gd name="adj3" fmla="val 16667"/>
            </a:avLst>
          </a:prstGeom>
          <a:solidFill>
            <a:srgbClr val="FFFF00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2" charset="-122"/>
              </a:rPr>
              <a:t>与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2" charset="-122"/>
              </a:rPr>
              <a:t>MOV</a:t>
            </a: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2" charset="-122"/>
              </a:rPr>
              <a:t>相同</a:t>
            </a:r>
            <a:endParaRPr lang="zh-CN" altLang="en-US" sz="2400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93838" y="2203450"/>
            <a:ext cx="269875" cy="2778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1200" kern="1200" cap="none" spc="0" normalizeH="0" baseline="0" noProof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  <a:cs typeface="+mn-cs"/>
              </a:rPr>
              <a:t>D</a:t>
            </a:r>
            <a:endParaRPr kumimoji="1" lang="zh-CN" altLang="en-US" sz="1200" kern="1200" cap="none" spc="0" normalizeH="0" baseline="0" noProof="0" dirty="0">
              <a:solidFill>
                <a:srgbClr val="002060"/>
              </a:solidFill>
              <a:latin typeface="+mn-lt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7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77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377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8" grpId="0"/>
      <p:bldP spid="377859" grpId="0" animBg="1"/>
      <p:bldP spid="377861" grpId="0"/>
      <p:bldP spid="377862" grpId="0"/>
      <p:bldP spid="377863" grpId="0"/>
      <p:bldP spid="377864" grpId="0"/>
      <p:bldP spid="377865" grpId="0"/>
      <p:bldP spid="377866" grpId="0"/>
      <p:bldP spid="377867" grpId="0"/>
      <p:bldP spid="377868" grpId="0"/>
      <p:bldP spid="377869" grpId="0"/>
      <p:bldP spid="377870" grpId="0"/>
      <p:bldP spid="37787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78882" name="Rectangle 2"/>
          <p:cNvSpPr/>
          <p:nvPr/>
        </p:nvSpPr>
        <p:spPr>
          <a:xfrm>
            <a:off x="0" y="0"/>
            <a:ext cx="4067175" cy="690563"/>
          </a:xfrm>
          <a:prstGeom prst="rect">
            <a:avLst/>
          </a:prstGeom>
          <a:noFill/>
          <a:ln w="28575">
            <a:noFill/>
          </a:ln>
        </p:spPr>
        <p:txBody>
          <a:bodyPr tIns="101568" bIns="101568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．单操作数指令</a:t>
            </a:r>
            <a:endParaRPr lang="zh-CN" altLang="en-US" b="1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8883" name="Text Box 3"/>
          <p:cNvSpPr txBox="1"/>
          <p:nvPr/>
        </p:nvSpPr>
        <p:spPr>
          <a:xfrm>
            <a:off x="0" y="549275"/>
            <a:ext cx="9144000" cy="547688"/>
          </a:xfrm>
          <a:prstGeom prst="rect">
            <a:avLst/>
          </a:prstGeom>
          <a:solidFill>
            <a:schemeClr val="tx1"/>
          </a:solidFill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指令有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求反</a:t>
            </a:r>
            <a:r>
              <a:rPr lang="en-US" altLang="zh-CN" sz="2800" b="1" dirty="0">
                <a:solidFill>
                  <a:srgbClr val="66FFFF"/>
                </a:solidFill>
                <a:latin typeface="宋体" panose="02010600030101010101" pitchFamily="2" charset="-122"/>
              </a:rPr>
              <a:t>COM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、求补</a:t>
            </a:r>
            <a:r>
              <a:rPr lang="en-US" altLang="zh-CN" sz="2800" b="1" dirty="0">
                <a:solidFill>
                  <a:srgbClr val="66FFFF"/>
                </a:solidFill>
                <a:latin typeface="宋体" panose="02010600030101010101" pitchFamily="2" charset="-122"/>
              </a:rPr>
              <a:t>NEG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、加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rgbClr val="66FFFF"/>
                </a:solidFill>
                <a:latin typeface="宋体" panose="02010600030101010101" pitchFamily="2" charset="-122"/>
              </a:rPr>
              <a:t>INC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、减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rgbClr val="66FFFF"/>
                </a:solidFill>
                <a:latin typeface="宋体" panose="02010600030101010101" pitchFamily="2" charset="-122"/>
              </a:rPr>
              <a:t>DEC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、左移</a:t>
            </a:r>
            <a:r>
              <a:rPr lang="en-US" altLang="zh-CN" sz="2800" b="1" dirty="0">
                <a:solidFill>
                  <a:srgbClr val="66FFFF"/>
                </a:solidFill>
                <a:latin typeface="宋体" panose="02010600030101010101" pitchFamily="2" charset="-122"/>
              </a:rPr>
              <a:t>SL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、右移</a:t>
            </a:r>
            <a:r>
              <a:rPr lang="en-US" altLang="zh-CN" sz="2800" b="1" dirty="0">
                <a:solidFill>
                  <a:srgbClr val="66FFFF"/>
                </a:solidFill>
                <a:latin typeface="宋体" panose="02010600030101010101" pitchFamily="2" charset="-122"/>
              </a:rPr>
              <a:t>SR</a:t>
            </a:r>
            <a:endParaRPr lang="en-US" altLang="zh-CN" sz="2400" b="1" dirty="0">
              <a:solidFill>
                <a:srgbClr val="66FFFF"/>
              </a:solidFill>
              <a:latin typeface="宋体" panose="02010600030101010101" pitchFamily="2" charset="-122"/>
            </a:endParaRPr>
          </a:p>
        </p:txBody>
      </p:sp>
      <p:sp>
        <p:nvSpPr>
          <p:cNvPr id="378885" name="Text Box 5"/>
          <p:cNvSpPr txBox="1"/>
          <p:nvPr/>
        </p:nvSpPr>
        <p:spPr>
          <a:xfrm>
            <a:off x="1116013" y="1412875"/>
            <a:ext cx="720725" cy="396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66FFFF"/>
                </a:solidFill>
                <a:latin typeface="宋体" panose="02010600030101010101" pitchFamily="2" charset="-122"/>
              </a:rPr>
              <a:t>FT</a:t>
            </a:r>
            <a:endParaRPr lang="en-US" altLang="zh-CN" sz="2000" b="1" dirty="0">
              <a:solidFill>
                <a:srgbClr val="66FFFF"/>
              </a:solidFill>
              <a:latin typeface="宋体" panose="02010600030101010101" pitchFamily="2" charset="-122"/>
            </a:endParaRPr>
          </a:p>
        </p:txBody>
      </p:sp>
      <p:sp>
        <p:nvSpPr>
          <p:cNvPr id="378887" name="Text Box 7"/>
          <p:cNvSpPr txBox="1"/>
          <p:nvPr/>
        </p:nvSpPr>
        <p:spPr>
          <a:xfrm>
            <a:off x="1116013" y="1989138"/>
            <a:ext cx="647700" cy="396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66FFFF"/>
                </a:solidFill>
                <a:latin typeface="宋体" panose="02010600030101010101" pitchFamily="2" charset="-122"/>
              </a:rPr>
              <a:t>DT</a:t>
            </a:r>
            <a:endParaRPr lang="en-US" altLang="zh-CN" sz="2000" b="1" dirty="0">
              <a:solidFill>
                <a:srgbClr val="66FFFF"/>
              </a:solidFill>
              <a:latin typeface="宋体" panose="02010600030101010101" pitchFamily="2" charset="-122"/>
            </a:endParaRPr>
          </a:p>
        </p:txBody>
      </p:sp>
      <p:sp>
        <p:nvSpPr>
          <p:cNvPr id="378888" name="Text Box 8"/>
          <p:cNvSpPr txBox="1"/>
          <p:nvPr/>
        </p:nvSpPr>
        <p:spPr>
          <a:xfrm>
            <a:off x="1116013" y="3429000"/>
            <a:ext cx="647700" cy="396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66FFFF"/>
                </a:solidFill>
                <a:latin typeface="宋体" panose="02010600030101010101" pitchFamily="2" charset="-122"/>
              </a:rPr>
              <a:t>ET0</a:t>
            </a:r>
            <a:endParaRPr lang="en-US" altLang="zh-CN" sz="2000" b="1" dirty="0">
              <a:solidFill>
                <a:srgbClr val="66FFFF"/>
              </a:solidFill>
              <a:latin typeface="宋体" panose="02010600030101010101" pitchFamily="2" charset="-122"/>
            </a:endParaRPr>
          </a:p>
        </p:txBody>
      </p:sp>
      <p:sp>
        <p:nvSpPr>
          <p:cNvPr id="378889" name="Text Box 9"/>
          <p:cNvSpPr txBox="1"/>
          <p:nvPr/>
        </p:nvSpPr>
        <p:spPr>
          <a:xfrm>
            <a:off x="1187450" y="4365625"/>
            <a:ext cx="647700" cy="396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66FFFF"/>
                </a:solidFill>
                <a:latin typeface="宋体" panose="02010600030101010101" pitchFamily="2" charset="-122"/>
              </a:rPr>
              <a:t>ET1</a:t>
            </a:r>
            <a:endParaRPr lang="en-US" altLang="zh-CN" sz="2000" b="1" dirty="0">
              <a:solidFill>
                <a:srgbClr val="66FFFF"/>
              </a:solidFill>
              <a:latin typeface="宋体" panose="02010600030101010101" pitchFamily="2" charset="-122"/>
            </a:endParaRPr>
          </a:p>
        </p:txBody>
      </p:sp>
      <p:sp>
        <p:nvSpPr>
          <p:cNvPr id="378890" name="Text Box 10"/>
          <p:cNvSpPr txBox="1"/>
          <p:nvPr/>
        </p:nvSpPr>
        <p:spPr>
          <a:xfrm>
            <a:off x="1116013" y="5157788"/>
            <a:ext cx="647700" cy="396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66FFFF"/>
                </a:solidFill>
                <a:latin typeface="宋体" panose="02010600030101010101" pitchFamily="2" charset="-122"/>
              </a:rPr>
              <a:t>ET2</a:t>
            </a:r>
            <a:endParaRPr lang="en-US" altLang="zh-CN" sz="2000" b="1" dirty="0">
              <a:solidFill>
                <a:srgbClr val="66FFFF"/>
              </a:solidFill>
              <a:latin typeface="宋体" panose="02010600030101010101" pitchFamily="2" charset="-122"/>
            </a:endParaRPr>
          </a:p>
        </p:txBody>
      </p:sp>
      <p:sp>
        <p:nvSpPr>
          <p:cNvPr id="378891" name="AutoShape 11"/>
          <p:cNvSpPr/>
          <p:nvPr/>
        </p:nvSpPr>
        <p:spPr>
          <a:xfrm>
            <a:off x="6838950" y="1557338"/>
            <a:ext cx="2305050" cy="1081087"/>
          </a:xfrm>
          <a:prstGeom prst="wedgeRoundRectCallout">
            <a:avLst>
              <a:gd name="adj1" fmla="val -112671"/>
              <a:gd name="adj2" fmla="val 8444"/>
              <a:gd name="adj3" fmla="val 16667"/>
            </a:avLst>
          </a:prstGeom>
          <a:solidFill>
            <a:srgbClr val="FFFF00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Arial" panose="020B0604020202020204" pitchFamily="34" charset="0"/>
              </a:rPr>
              <a:t>与双操作数指令相同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pic>
        <p:nvPicPr>
          <p:cNvPr id="2" name="Picture 12" descr="图片2"/>
          <p:cNvPicPr>
            <a:picLocks noChangeAspect="1"/>
          </p:cNvPicPr>
          <p:nvPr/>
        </p:nvPicPr>
        <p:blipFill>
          <a:blip r:embed="rId1"/>
          <a:srcRect r="42917"/>
          <a:stretch>
            <a:fillRect/>
          </a:stretch>
        </p:blipFill>
        <p:spPr>
          <a:xfrm>
            <a:off x="2483485" y="1268730"/>
            <a:ext cx="4612640" cy="55384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7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78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2" grpId="0"/>
      <p:bldP spid="378883" grpId="0" animBg="1"/>
      <p:bldP spid="378885" grpId="0"/>
      <p:bldP spid="378887" grpId="0"/>
      <p:bldP spid="378888" grpId="0"/>
      <p:bldP spid="378889" grpId="0"/>
      <p:bldP spid="378890" grpId="0"/>
      <p:bldP spid="37889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4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03106" name="Text Box 2"/>
          <p:cNvSpPr txBox="1"/>
          <p:nvPr/>
        </p:nvSpPr>
        <p:spPr>
          <a:xfrm>
            <a:off x="250825" y="260350"/>
            <a:ext cx="428466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．</a:t>
            </a: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ALU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部件与寄存器</a:t>
            </a:r>
            <a:endParaRPr lang="zh-CN" altLang="en-US" b="1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303107" name="Picture 3" descr="3X02"/>
          <p:cNvPicPr>
            <a:picLocks noChangeAspect="1"/>
          </p:cNvPicPr>
          <p:nvPr>
            <p:ph/>
          </p:nvPr>
        </p:nvPicPr>
        <p:blipFill>
          <a:blip r:embed="rId1"/>
          <a:srcRect/>
          <a:stretch>
            <a:fillRect/>
          </a:stretch>
        </p:blipFill>
        <p:spPr>
          <a:xfrm>
            <a:off x="5003800" y="981075"/>
            <a:ext cx="3744913" cy="2376488"/>
          </a:xfrm>
        </p:spPr>
      </p:pic>
      <p:sp>
        <p:nvSpPr>
          <p:cNvPr id="303108" name="Text Box 4"/>
          <p:cNvSpPr txBox="1"/>
          <p:nvPr/>
        </p:nvSpPr>
        <p:spPr>
          <a:xfrm>
            <a:off x="6084888" y="3500438"/>
            <a:ext cx="15843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FF99"/>
                </a:solidFill>
                <a:ea typeface="黑体" panose="02010609060101010101" pitchFamily="2" charset="-122"/>
              </a:rPr>
              <a:t>ALU</a:t>
            </a:r>
            <a:r>
              <a:rPr lang="zh-CN" altLang="en-US" sz="2400" dirty="0">
                <a:solidFill>
                  <a:srgbClr val="FFFF99"/>
                </a:solidFill>
                <a:ea typeface="黑体" panose="02010609060101010101" pitchFamily="2" charset="-122"/>
              </a:rPr>
              <a:t>框图 </a:t>
            </a:r>
            <a:endParaRPr lang="zh-CN" altLang="en-US" sz="2400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303109" name="Text Box 5"/>
          <p:cNvSpPr txBox="1"/>
          <p:nvPr/>
        </p:nvSpPr>
        <p:spPr>
          <a:xfrm>
            <a:off x="250825" y="1341438"/>
            <a:ext cx="259238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ALU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部件</a:t>
            </a:r>
            <a:endParaRPr lang="zh-CN" altLang="en-US" sz="28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03110" name="Text Box 6"/>
          <p:cNvSpPr txBox="1"/>
          <p:nvPr/>
        </p:nvSpPr>
        <p:spPr>
          <a:xfrm>
            <a:off x="323850" y="2205038"/>
            <a:ext cx="446405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功能：算术运算、</a:t>
            </a:r>
            <a:b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</a:b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      逻辑运算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。</a:t>
            </a:r>
            <a:endParaRPr lang="zh-CN" altLang="en-US" sz="2400" dirty="0">
              <a:solidFill>
                <a:srgbClr val="FFFF99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03111" name="Text Box 7"/>
          <p:cNvSpPr txBox="1"/>
          <p:nvPr/>
        </p:nvSpPr>
        <p:spPr>
          <a:xfrm>
            <a:off x="250825" y="3860800"/>
            <a:ext cx="8353425" cy="2228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输入：有两个输入端口</a:t>
            </a:r>
            <a:b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</a:b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      通常数据来自</a:t>
            </a:r>
            <a:r>
              <a:rPr lang="en-US" altLang="zh-CN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中的通用寄存器或</a:t>
            </a:r>
            <a:r>
              <a:rPr lang="en-US" altLang="zh-CN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ALU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总线。</a:t>
            </a:r>
            <a:endParaRPr lang="zh-CN" altLang="en-US" sz="2800" b="1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 控制端：</a:t>
            </a:r>
            <a:endParaRPr lang="zh-CN" altLang="en-US" sz="2800" b="1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 输出：取决于对其功能的控制</a:t>
            </a:r>
            <a:endParaRPr lang="zh-CN" altLang="en-US" sz="28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6" grpId="0"/>
      <p:bldP spid="303108" grpId="0"/>
      <p:bldP spid="303109" grpId="0"/>
      <p:bldP spid="303110" grpId="0"/>
      <p:bldP spid="30311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" name="Picture 19" descr="图片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125855"/>
            <a:ext cx="7921625" cy="5283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2467" name="Rectangle 2"/>
          <p:cNvSpPr/>
          <p:nvPr/>
        </p:nvSpPr>
        <p:spPr>
          <a:xfrm>
            <a:off x="0" y="0"/>
            <a:ext cx="5494338" cy="690563"/>
          </a:xfrm>
          <a:prstGeom prst="rect">
            <a:avLst/>
          </a:prstGeom>
          <a:noFill/>
          <a:ln w="28575">
            <a:noFill/>
          </a:ln>
        </p:spPr>
        <p:txBody>
          <a:bodyPr wrap="none" tIns="101568" bIns="101568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．转移指令</a:t>
            </a: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JMP/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返回指令</a:t>
            </a: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RST</a:t>
            </a:r>
            <a:endParaRPr lang="en-US" altLang="zh-CN" sz="1800" dirty="0">
              <a:solidFill>
                <a:srgbClr val="FFFF99"/>
              </a:solidFill>
              <a:latin typeface="Arial" panose="020B0604020202020204" pitchFamily="34" charset="0"/>
            </a:endParaRPr>
          </a:p>
        </p:txBody>
      </p:sp>
      <p:grpSp>
        <p:nvGrpSpPr>
          <p:cNvPr id="379925" name="Group 21"/>
          <p:cNvGrpSpPr/>
          <p:nvPr/>
        </p:nvGrpSpPr>
        <p:grpSpPr>
          <a:xfrm>
            <a:off x="250825" y="1125538"/>
            <a:ext cx="8713788" cy="3671888"/>
            <a:chOff x="158" y="709"/>
            <a:chExt cx="5489" cy="2313"/>
          </a:xfrm>
        </p:grpSpPr>
        <p:sp>
          <p:nvSpPr>
            <p:cNvPr id="62471" name="Text Box 13"/>
            <p:cNvSpPr txBox="1"/>
            <p:nvPr/>
          </p:nvSpPr>
          <p:spPr>
            <a:xfrm>
              <a:off x="158" y="1616"/>
              <a:ext cx="408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rgbClr val="FFFF99"/>
                  </a:solidFill>
                  <a:latin typeface="宋体" panose="02010600030101010101" pitchFamily="2" charset="-122"/>
                </a:rPr>
                <a:t>ET1</a:t>
              </a:r>
              <a:endParaRPr lang="en-US" altLang="zh-CN" sz="2000" b="1" dirty="0">
                <a:solidFill>
                  <a:srgbClr val="FFFF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2472" name="Text Box 14"/>
            <p:cNvSpPr txBox="1"/>
            <p:nvPr/>
          </p:nvSpPr>
          <p:spPr>
            <a:xfrm>
              <a:off x="158" y="1933"/>
              <a:ext cx="408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rgbClr val="FFFF99"/>
                  </a:solidFill>
                  <a:latin typeface="宋体" panose="02010600030101010101" pitchFamily="2" charset="-122"/>
                </a:rPr>
                <a:t>ET2</a:t>
              </a:r>
              <a:endParaRPr lang="en-US" altLang="zh-CN" sz="2000" b="1" dirty="0">
                <a:solidFill>
                  <a:srgbClr val="FFFF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2473" name="Text Box 15"/>
            <p:cNvSpPr txBox="1"/>
            <p:nvPr/>
          </p:nvSpPr>
          <p:spPr>
            <a:xfrm>
              <a:off x="158" y="2409"/>
              <a:ext cx="408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rgbClr val="FFFF99"/>
                  </a:solidFill>
                  <a:latin typeface="宋体" panose="02010600030101010101" pitchFamily="2" charset="-122"/>
                </a:rPr>
                <a:t>ET3</a:t>
              </a:r>
              <a:endParaRPr lang="en-US" altLang="zh-CN" sz="2000" b="1" dirty="0">
                <a:solidFill>
                  <a:srgbClr val="FFFF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2474" name="Text Box 16"/>
            <p:cNvSpPr txBox="1"/>
            <p:nvPr/>
          </p:nvSpPr>
          <p:spPr>
            <a:xfrm>
              <a:off x="159" y="2772"/>
              <a:ext cx="408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rgbClr val="FFFF99"/>
                  </a:solidFill>
                  <a:latin typeface="宋体" panose="02010600030101010101" pitchFamily="2" charset="-122"/>
                </a:rPr>
                <a:t>ET4</a:t>
              </a:r>
              <a:endParaRPr lang="en-US" altLang="zh-CN" sz="2000" b="1" dirty="0">
                <a:solidFill>
                  <a:srgbClr val="FFFF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2475" name="Text Box 3"/>
            <p:cNvSpPr txBox="1"/>
            <p:nvPr/>
          </p:nvSpPr>
          <p:spPr>
            <a:xfrm>
              <a:off x="1565" y="919"/>
              <a:ext cx="499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Arial" panose="020B0604020202020204" pitchFamily="34" charset="0"/>
                  <a:ea typeface="黑体" panose="02010609060101010101" pitchFamily="2" charset="-122"/>
                </a:rPr>
                <a:t>NJP</a:t>
              </a:r>
              <a:endParaRPr lang="en-US" altLang="zh-CN" sz="2400" b="1" dirty="0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62476" name="Text Box 4"/>
            <p:cNvSpPr txBox="1"/>
            <p:nvPr/>
          </p:nvSpPr>
          <p:spPr>
            <a:xfrm>
              <a:off x="4014" y="919"/>
              <a:ext cx="907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Arial" panose="020B0604020202020204" pitchFamily="34" charset="0"/>
                  <a:ea typeface="黑体" panose="02010609060101010101" pitchFamily="2" charset="-122"/>
                </a:rPr>
                <a:t>JP,RST</a:t>
              </a:r>
              <a:endParaRPr lang="en-US" altLang="zh-CN" sz="2400" b="1" dirty="0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62477" name="Text Box 6"/>
            <p:cNvSpPr txBox="1"/>
            <p:nvPr/>
          </p:nvSpPr>
          <p:spPr>
            <a:xfrm>
              <a:off x="703" y="1162"/>
              <a:ext cx="317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宋体" panose="02010600030101010101" pitchFamily="2" charset="-122"/>
                </a:rPr>
                <a:t>PC</a:t>
              </a:r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62478" name="Text Box 7"/>
            <p:cNvSpPr txBox="1"/>
            <p:nvPr/>
          </p:nvSpPr>
          <p:spPr>
            <a:xfrm>
              <a:off x="1520" y="1162"/>
              <a:ext cx="363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宋体" panose="02010600030101010101" pitchFamily="2" charset="-122"/>
                </a:rPr>
                <a:t>PC</a:t>
              </a:r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62479" name="Text Box 8"/>
            <p:cNvSpPr txBox="1"/>
            <p:nvPr/>
          </p:nvSpPr>
          <p:spPr>
            <a:xfrm>
              <a:off x="2291" y="1178"/>
              <a:ext cx="407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宋体" panose="02010600030101010101" pitchFamily="2" charset="-122"/>
                </a:rPr>
                <a:t> R</a:t>
              </a:r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62480" name="Text Box 9"/>
            <p:cNvSpPr txBox="1"/>
            <p:nvPr/>
          </p:nvSpPr>
          <p:spPr>
            <a:xfrm>
              <a:off x="3199" y="1178"/>
              <a:ext cx="634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宋体" panose="02010600030101010101" pitchFamily="2" charset="-122"/>
                </a:rPr>
                <a:t>  (R)</a:t>
              </a:r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62481" name="Text Box 10"/>
            <p:cNvSpPr txBox="1"/>
            <p:nvPr/>
          </p:nvSpPr>
          <p:spPr>
            <a:xfrm>
              <a:off x="4014" y="1178"/>
              <a:ext cx="771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宋体" panose="02010600030101010101" pitchFamily="2" charset="-122"/>
                </a:rPr>
                <a:t>(R)+/RST</a:t>
              </a:r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62482" name="Text Box 11"/>
            <p:cNvSpPr txBox="1"/>
            <p:nvPr/>
          </p:nvSpPr>
          <p:spPr>
            <a:xfrm>
              <a:off x="5103" y="1184"/>
              <a:ext cx="544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宋体" panose="02010600030101010101" pitchFamily="2" charset="-122"/>
                </a:rPr>
                <a:t>X(PC)</a:t>
              </a:r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62483" name="Text Box 12"/>
            <p:cNvSpPr txBox="1"/>
            <p:nvPr/>
          </p:nvSpPr>
          <p:spPr>
            <a:xfrm>
              <a:off x="158" y="709"/>
              <a:ext cx="454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rgbClr val="FFFF99"/>
                  </a:solidFill>
                  <a:latin typeface="宋体" panose="02010600030101010101" pitchFamily="2" charset="-122"/>
                </a:rPr>
                <a:t>FT</a:t>
              </a:r>
              <a:endParaRPr lang="en-US" altLang="zh-CN" sz="2000" b="1" dirty="0">
                <a:solidFill>
                  <a:srgbClr val="FFFF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2484" name="Line 20"/>
            <p:cNvSpPr/>
            <p:nvPr/>
          </p:nvSpPr>
          <p:spPr>
            <a:xfrm>
              <a:off x="748" y="1207"/>
              <a:ext cx="18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1" name="TextBox 20"/>
          <p:cNvSpPr txBox="1"/>
          <p:nvPr/>
        </p:nvSpPr>
        <p:spPr>
          <a:xfrm>
            <a:off x="4427538" y="2427288"/>
            <a:ext cx="431800" cy="2762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marR="0" algn="l" defTabSz="914400">
              <a:buClrTx/>
              <a:buSzTx/>
              <a:buFontTx/>
              <a:buNone/>
              <a:defRPr/>
            </a:pPr>
            <a:r>
              <a:rPr kumimoji="1" lang="en-US" altLang="zh-CN" sz="1200" kern="1200" cap="none" spc="0" normalizeH="0" baseline="0" noProof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  <a:cs typeface="+mn-cs"/>
              </a:rPr>
              <a:t>,PC</a:t>
            </a:r>
            <a:endParaRPr kumimoji="1" lang="zh-CN" altLang="en-US" sz="1200" kern="1200" cap="none" spc="0" normalizeH="0" baseline="0" noProof="0" dirty="0">
              <a:solidFill>
                <a:srgbClr val="002060"/>
              </a:solidFill>
              <a:latin typeface="+mn-lt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80930" name="Rectangle 2"/>
          <p:cNvSpPr/>
          <p:nvPr/>
        </p:nvSpPr>
        <p:spPr>
          <a:xfrm>
            <a:off x="0" y="0"/>
            <a:ext cx="3043238" cy="690563"/>
          </a:xfrm>
          <a:prstGeom prst="rect">
            <a:avLst/>
          </a:prstGeom>
          <a:noFill/>
          <a:ln w="28575">
            <a:noFill/>
          </a:ln>
        </p:spPr>
        <p:txBody>
          <a:bodyPr wrap="none" tIns="101568" bIns="101568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6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．转子指令</a:t>
            </a: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JSR</a:t>
            </a:r>
            <a:endParaRPr lang="en-US" altLang="zh-CN" sz="1800" dirty="0">
              <a:solidFill>
                <a:srgbClr val="FFFF99"/>
              </a:solidFill>
              <a:latin typeface="Arial" panose="020B0604020202020204" pitchFamily="34" charset="0"/>
            </a:endParaRPr>
          </a:p>
        </p:txBody>
      </p:sp>
      <p:sp>
        <p:nvSpPr>
          <p:cNvPr id="380932" name="Text Box 4"/>
          <p:cNvSpPr txBox="1"/>
          <p:nvPr/>
        </p:nvSpPr>
        <p:spPr>
          <a:xfrm>
            <a:off x="2124075" y="1773238"/>
            <a:ext cx="719138" cy="396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FF99"/>
                </a:solidFill>
                <a:latin typeface="宋体" panose="02010600030101010101" pitchFamily="2" charset="-122"/>
              </a:rPr>
              <a:t>ST0</a:t>
            </a:r>
            <a:endParaRPr lang="en-US" altLang="zh-CN" sz="20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80933" name="Text Box 5"/>
          <p:cNvSpPr txBox="1"/>
          <p:nvPr/>
        </p:nvSpPr>
        <p:spPr>
          <a:xfrm>
            <a:off x="2124075" y="1125538"/>
            <a:ext cx="720725" cy="396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FF99"/>
                </a:solidFill>
                <a:latin typeface="宋体" panose="02010600030101010101" pitchFamily="2" charset="-122"/>
              </a:rPr>
              <a:t>FT</a:t>
            </a:r>
            <a:endParaRPr lang="en-US" altLang="zh-CN" sz="20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80934" name="Text Box 6"/>
          <p:cNvSpPr txBox="1"/>
          <p:nvPr/>
        </p:nvSpPr>
        <p:spPr>
          <a:xfrm>
            <a:off x="2124075" y="4221163"/>
            <a:ext cx="647700" cy="396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FF99"/>
                </a:solidFill>
                <a:latin typeface="宋体" panose="02010600030101010101" pitchFamily="2" charset="-122"/>
              </a:rPr>
              <a:t>ET0</a:t>
            </a:r>
            <a:endParaRPr lang="en-US" altLang="zh-CN" sz="20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80935" name="Text Box 7"/>
          <p:cNvSpPr txBox="1"/>
          <p:nvPr/>
        </p:nvSpPr>
        <p:spPr>
          <a:xfrm>
            <a:off x="2124075" y="4762500"/>
            <a:ext cx="647700" cy="396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FF99"/>
                </a:solidFill>
                <a:latin typeface="宋体" panose="02010600030101010101" pitchFamily="2" charset="-122"/>
              </a:rPr>
              <a:t>ET1</a:t>
            </a:r>
            <a:endParaRPr lang="en-US" altLang="zh-CN" sz="20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80936" name="Text Box 8"/>
          <p:cNvSpPr txBox="1"/>
          <p:nvPr/>
        </p:nvSpPr>
        <p:spPr>
          <a:xfrm>
            <a:off x="2124075" y="5338763"/>
            <a:ext cx="647700" cy="396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FF99"/>
                </a:solidFill>
                <a:latin typeface="宋体" panose="02010600030101010101" pitchFamily="2" charset="-122"/>
              </a:rPr>
              <a:t>ET2</a:t>
            </a:r>
            <a:endParaRPr lang="en-US" altLang="zh-CN" sz="20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80937" name="Text Box 9"/>
          <p:cNvSpPr txBox="1"/>
          <p:nvPr/>
        </p:nvSpPr>
        <p:spPr>
          <a:xfrm>
            <a:off x="2124075" y="2386013"/>
            <a:ext cx="719138" cy="396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FF99"/>
                </a:solidFill>
                <a:latin typeface="宋体" panose="02010600030101010101" pitchFamily="2" charset="-122"/>
              </a:rPr>
              <a:t>ST1</a:t>
            </a:r>
            <a:endParaRPr lang="en-US" altLang="zh-CN" sz="20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80938" name="Text Box 10"/>
          <p:cNvSpPr txBox="1"/>
          <p:nvPr/>
        </p:nvSpPr>
        <p:spPr>
          <a:xfrm>
            <a:off x="2124075" y="2925763"/>
            <a:ext cx="719138" cy="396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FF99"/>
                </a:solidFill>
                <a:latin typeface="宋体" panose="02010600030101010101" pitchFamily="2" charset="-122"/>
              </a:rPr>
              <a:t>ST2</a:t>
            </a:r>
            <a:endParaRPr lang="en-US" altLang="zh-CN" sz="20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80939" name="Text Box 11"/>
          <p:cNvSpPr txBox="1"/>
          <p:nvPr/>
        </p:nvSpPr>
        <p:spPr>
          <a:xfrm>
            <a:off x="2125663" y="3394075"/>
            <a:ext cx="719137" cy="396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FF99"/>
                </a:solidFill>
                <a:latin typeface="宋体" panose="02010600030101010101" pitchFamily="2" charset="-122"/>
              </a:rPr>
              <a:t>ST3</a:t>
            </a:r>
            <a:endParaRPr lang="en-US" altLang="zh-CN" sz="20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80940" name="Text Box 12"/>
          <p:cNvSpPr txBox="1"/>
          <p:nvPr/>
        </p:nvSpPr>
        <p:spPr>
          <a:xfrm>
            <a:off x="2124075" y="6489700"/>
            <a:ext cx="647700" cy="396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FF99"/>
                </a:solidFill>
                <a:latin typeface="宋体" panose="02010600030101010101" pitchFamily="2" charset="-122"/>
              </a:rPr>
              <a:t>ET4</a:t>
            </a:r>
            <a:endParaRPr lang="en-US" altLang="zh-CN" sz="20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80941" name="Text Box 13"/>
          <p:cNvSpPr txBox="1"/>
          <p:nvPr/>
        </p:nvSpPr>
        <p:spPr>
          <a:xfrm>
            <a:off x="0" y="620713"/>
            <a:ext cx="2195513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FF99"/>
                </a:solidFill>
                <a:latin typeface="Arial" panose="020B0604020202020204" pitchFamily="34" charset="0"/>
              </a:rPr>
              <a:t>流程图如下</a:t>
            </a:r>
            <a:r>
              <a:rPr lang="zh-CN" altLang="en-US" b="1" dirty="0">
                <a:solidFill>
                  <a:srgbClr val="FFFF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：</a:t>
            </a:r>
            <a:endParaRPr lang="zh-CN" altLang="en-US" b="1" dirty="0">
              <a:solidFill>
                <a:srgbClr val="FFFF99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pic>
        <p:nvPicPr>
          <p:cNvPr id="2" name="Picture 14" descr="图片5"/>
          <p:cNvPicPr>
            <a:picLocks noChangeAspect="1"/>
          </p:cNvPicPr>
          <p:nvPr/>
        </p:nvPicPr>
        <p:blipFill>
          <a:blip r:embed="rId1"/>
          <a:srcRect t="6845"/>
          <a:stretch>
            <a:fillRect/>
          </a:stretch>
        </p:blipFill>
        <p:spPr>
          <a:xfrm>
            <a:off x="3132138" y="908050"/>
            <a:ext cx="5051425" cy="5949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0" grpId="0"/>
      <p:bldP spid="380932" grpId="0"/>
      <p:bldP spid="380933" grpId="0"/>
      <p:bldP spid="380934" grpId="0"/>
      <p:bldP spid="380935" grpId="0"/>
      <p:bldP spid="380936" grpId="0"/>
      <p:bldP spid="380937" grpId="0"/>
      <p:bldP spid="380938" grpId="0"/>
      <p:bldP spid="380939" grpId="0"/>
      <p:bldP spid="380940" grpId="0"/>
      <p:bldP spid="38094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4515" name="Text Box 19"/>
          <p:cNvSpPr txBox="1"/>
          <p:nvPr/>
        </p:nvSpPr>
        <p:spPr>
          <a:xfrm>
            <a:off x="1187450" y="4149725"/>
            <a:ext cx="7416800" cy="2043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en-US" altLang="zh-CN" dirty="0">
              <a:ea typeface="黑体" panose="0201060906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endParaRPr lang="en-US" altLang="zh-CN" dirty="0">
              <a:ea typeface="黑体" panose="0201060906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endParaRPr lang="en-US" altLang="zh-CN" dirty="0">
              <a:ea typeface="黑体" panose="02010609060101010101" pitchFamily="2" charset="-122"/>
            </a:endParaRPr>
          </a:p>
        </p:txBody>
      </p:sp>
      <p:sp>
        <p:nvSpPr>
          <p:cNvPr id="381954" name="Rectangle 2"/>
          <p:cNvSpPr/>
          <p:nvPr/>
        </p:nvSpPr>
        <p:spPr>
          <a:xfrm>
            <a:off x="0" y="0"/>
            <a:ext cx="2916238" cy="690563"/>
          </a:xfrm>
          <a:prstGeom prst="rect">
            <a:avLst/>
          </a:prstGeom>
          <a:noFill/>
          <a:ln w="28575">
            <a:noFill/>
          </a:ln>
        </p:spPr>
        <p:txBody>
          <a:bodyPr tIns="101568" bIns="101568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．</a:t>
            </a: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DMA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周期</a:t>
            </a:r>
            <a:endParaRPr lang="zh-CN" altLang="en-US" sz="1800" b="1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81955" name="Rectangle 3"/>
          <p:cNvSpPr/>
          <p:nvPr/>
        </p:nvSpPr>
        <p:spPr>
          <a:xfrm>
            <a:off x="0" y="981075"/>
            <a:ext cx="9537700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在实际机器中，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可在一个系统总线周期结束时响应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请求。 </a:t>
            </a:r>
            <a:endParaRPr lang="zh-CN" altLang="en-US" sz="24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81956" name="Rectangle 4"/>
          <p:cNvSpPr/>
          <p:nvPr/>
        </p:nvSpPr>
        <p:spPr>
          <a:xfrm>
            <a:off x="0" y="1412875"/>
            <a:ext cx="3203575" cy="690563"/>
          </a:xfrm>
          <a:prstGeom prst="rect">
            <a:avLst/>
          </a:prstGeom>
          <a:noFill/>
          <a:ln w="28575">
            <a:noFill/>
          </a:ln>
        </p:spPr>
        <p:txBody>
          <a:bodyPr tIns="101568" bIns="101568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9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．键盘操作</a:t>
            </a:r>
            <a:endParaRPr lang="zh-CN" altLang="en-US" sz="1800" b="1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81957" name="Rectangle 5"/>
          <p:cNvSpPr/>
          <p:nvPr/>
        </p:nvSpPr>
        <p:spPr>
          <a:xfrm>
            <a:off x="0" y="2205038"/>
            <a:ext cx="6804025" cy="965200"/>
          </a:xfrm>
          <a:prstGeom prst="rect">
            <a:avLst/>
          </a:prstGeom>
          <a:noFill/>
          <a:ln w="28575">
            <a:noFill/>
          </a:ln>
        </p:spPr>
        <p:txBody>
          <a:bodyPr tIns="101568" bIns="101568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3.4.4  </a:t>
            </a:r>
            <a:r>
              <a:rPr lang="zh-CN" altLang="en-US" b="1" dirty="0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微命令的综合与产生</a:t>
            </a:r>
            <a:endParaRPr lang="zh-CN" altLang="en-US" b="1" dirty="0">
              <a:solidFill>
                <a:schemeClr val="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1800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381958" name="Rectangle 6"/>
          <p:cNvSpPr/>
          <p:nvPr/>
        </p:nvSpPr>
        <p:spPr>
          <a:xfrm>
            <a:off x="0" y="2924175"/>
            <a:ext cx="9144000" cy="1187450"/>
          </a:xfrm>
          <a:prstGeom prst="rect">
            <a:avLst/>
          </a:prstGeom>
          <a:noFill/>
          <a:ln w="2857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微命令的逻辑表达式都是“与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或”式的逻辑形态，各“与”项通常包括：指令操作码译码信号、寻址字段译码信号、工作周期状态、节拍、工作脉冲等。例如：</a:t>
            </a:r>
            <a:endParaRPr lang="zh-CN" altLang="en-US" sz="24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81959" name="Rectangle 7"/>
          <p:cNvSpPr/>
          <p:nvPr/>
        </p:nvSpPr>
        <p:spPr>
          <a:xfrm>
            <a:off x="1476375" y="4221163"/>
            <a:ext cx="3671888" cy="396875"/>
          </a:xfrm>
          <a:prstGeom prst="rect">
            <a:avLst/>
          </a:prstGeom>
          <a:noFill/>
          <a:ln w="2857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en-US" altLang="zh-CN" sz="2000" b="1" baseline="-30000" dirty="0">
                <a:latin typeface="宋体" panose="02010600030101010101" pitchFamily="2" charset="-122"/>
                <a:cs typeface="Times New Roman" panose="02020603050405020304" pitchFamily="18" charset="0"/>
              </a:rPr>
              <a:t>OUT </a:t>
            </a: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= FT</a:t>
            </a:r>
            <a:r>
              <a:rPr lang="en-US" altLang="zh-CN" sz="2000" b="1" dirty="0">
                <a:latin typeface="宋体" panose="02010600030101010101" pitchFamily="2" charset="-122"/>
                <a:ea typeface="Times New Roman" panose="02020603050405020304" pitchFamily="18" charset="0"/>
              </a:rPr>
              <a:t>·</a:t>
            </a: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30000" dirty="0">
                <a:latin typeface="宋体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+ MOV</a:t>
            </a:r>
            <a:r>
              <a:rPr lang="en-US" altLang="zh-CN" sz="2000" b="1" dirty="0">
                <a:latin typeface="宋体" panose="02010600030101010101" pitchFamily="2" charset="-122"/>
                <a:ea typeface="Times New Roman" panose="02020603050405020304" pitchFamily="18" charset="0"/>
              </a:rPr>
              <a:t>·</a:t>
            </a:r>
            <a:endParaRPr lang="en-US" altLang="zh-CN" sz="2000" b="1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graphicFrame>
        <p:nvGraphicFramePr>
          <p:cNvPr id="381960" name="Object 8"/>
          <p:cNvGraphicFramePr>
            <a:graphicFrameLocks noChangeAspect="1"/>
          </p:cNvGraphicFramePr>
          <p:nvPr/>
        </p:nvGraphicFramePr>
        <p:xfrm>
          <a:off x="3995738" y="4221163"/>
          <a:ext cx="16002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0" imgH="0" progId="Equation.3">
                  <p:embed/>
                </p:oleObj>
              </mc:Choice>
              <mc:Fallback>
                <p:oleObj name="" r:id="rId1" imgW="0" imgH="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CB010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95738" y="4221163"/>
                        <a:ext cx="16002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61" name="Rectangle 9"/>
          <p:cNvSpPr/>
          <p:nvPr/>
        </p:nvSpPr>
        <p:spPr>
          <a:xfrm>
            <a:off x="5364163" y="4221163"/>
            <a:ext cx="1804987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latin typeface="宋体" panose="02010600030101010101" pitchFamily="2" charset="-122"/>
                <a:ea typeface="Times New Roman" panose="02020603050405020304" pitchFamily="18" charset="0"/>
              </a:rPr>
              <a:t>·</a:t>
            </a: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ST</a:t>
            </a:r>
            <a:r>
              <a:rPr lang="en-US" altLang="zh-CN" sz="2000" b="1" dirty="0">
                <a:latin typeface="宋体" panose="02010600030101010101" pitchFamily="2" charset="-122"/>
                <a:ea typeface="Times New Roman" panose="02020603050405020304" pitchFamily="18" charset="0"/>
              </a:rPr>
              <a:t>·</a:t>
            </a: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30000" dirty="0">
                <a:latin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CN" sz="2000" b="1" dirty="0">
                <a:latin typeface="宋体" panose="02010600030101010101" pitchFamily="2" charset="-122"/>
                <a:ea typeface="Times New Roman" panose="02020603050405020304" pitchFamily="18" charset="0"/>
              </a:rPr>
              <a:t>…</a:t>
            </a:r>
            <a:endParaRPr lang="en-US" altLang="zh-CN" sz="2000" b="1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381962" name="Rectangle 10"/>
          <p:cNvSpPr/>
          <p:nvPr/>
        </p:nvSpPr>
        <p:spPr>
          <a:xfrm>
            <a:off x="1514475" y="4797425"/>
            <a:ext cx="3292475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CP</a:t>
            </a:r>
            <a:r>
              <a:rPr lang="en-US" altLang="zh-CN" sz="2000" b="1" baseline="-30000" dirty="0">
                <a:latin typeface="宋体" panose="02010600030101010101" pitchFamily="2" charset="-122"/>
                <a:cs typeface="Times New Roman" panose="02020603050405020304" pitchFamily="18" charset="0"/>
              </a:rPr>
              <a:t>MAR </a:t>
            </a: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= FT</a:t>
            </a:r>
            <a:r>
              <a:rPr lang="en-US" altLang="zh-CN" sz="2000" b="1" dirty="0">
                <a:latin typeface="宋体" panose="02010600030101010101" pitchFamily="2" charset="-122"/>
                <a:ea typeface="Times New Roman" panose="02020603050405020304" pitchFamily="18" charset="0"/>
              </a:rPr>
              <a:t>·</a:t>
            </a: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30000" dirty="0">
                <a:latin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latin typeface="宋体" panose="02010600030101010101" pitchFamily="2" charset="-122"/>
                <a:ea typeface="Times New Roman" panose="02020603050405020304" pitchFamily="18" charset="0"/>
              </a:rPr>
              <a:t>·</a:t>
            </a: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P + MOV</a:t>
            </a:r>
            <a:r>
              <a:rPr lang="en-US" altLang="zh-CN" sz="2000" b="1" dirty="0">
                <a:latin typeface="宋体" panose="02010600030101010101" pitchFamily="2" charset="-122"/>
                <a:ea typeface="Times New Roman" panose="02020603050405020304" pitchFamily="18" charset="0"/>
              </a:rPr>
              <a:t>·</a:t>
            </a:r>
            <a:endParaRPr lang="en-US" altLang="zh-CN" sz="2000" b="1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graphicFrame>
        <p:nvGraphicFramePr>
          <p:cNvPr id="381963" name="Object 11"/>
          <p:cNvGraphicFramePr>
            <a:graphicFrameLocks noChangeAspect="1"/>
          </p:cNvGraphicFramePr>
          <p:nvPr/>
        </p:nvGraphicFramePr>
        <p:xfrm>
          <a:off x="4716463" y="4724400"/>
          <a:ext cx="12811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0" imgH="0" progId="Equation.3">
                  <p:embed/>
                </p:oleObj>
              </mc:Choice>
              <mc:Fallback>
                <p:oleObj name="" r:id="rId3" imgW="0" imgH="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CB010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16463" y="4724400"/>
                        <a:ext cx="1281112" cy="481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64" name="Rectangle 12"/>
          <p:cNvSpPr/>
          <p:nvPr/>
        </p:nvSpPr>
        <p:spPr>
          <a:xfrm>
            <a:off x="5795963" y="4797425"/>
            <a:ext cx="2189162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latin typeface="宋体" panose="02010600030101010101" pitchFamily="2" charset="-122"/>
                <a:ea typeface="Times New Roman" panose="02020603050405020304" pitchFamily="18" charset="0"/>
              </a:rPr>
              <a:t>·</a:t>
            </a: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ST</a:t>
            </a:r>
            <a:r>
              <a:rPr lang="en-US" altLang="zh-CN" sz="2000" b="1" dirty="0">
                <a:latin typeface="宋体" panose="02010600030101010101" pitchFamily="2" charset="-122"/>
                <a:ea typeface="Times New Roman" panose="02020603050405020304" pitchFamily="18" charset="0"/>
              </a:rPr>
              <a:t>·</a:t>
            </a: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30000" dirty="0">
                <a:latin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latin typeface="宋体" panose="02010600030101010101" pitchFamily="2" charset="-122"/>
                <a:ea typeface="Times New Roman" panose="02020603050405020304" pitchFamily="18" charset="0"/>
              </a:rPr>
              <a:t>·</a:t>
            </a: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P + </a:t>
            </a:r>
            <a:r>
              <a:rPr lang="en-US" altLang="zh-CN" sz="2000" b="1" dirty="0">
                <a:latin typeface="宋体" panose="02010600030101010101" pitchFamily="2" charset="-122"/>
                <a:ea typeface="Times New Roman" panose="02020603050405020304" pitchFamily="18" charset="0"/>
              </a:rPr>
              <a:t>…</a:t>
            </a:r>
            <a:endParaRPr lang="en-US" altLang="zh-CN" sz="2000" b="1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381965" name="Rectangle 13"/>
          <p:cNvSpPr/>
          <p:nvPr/>
        </p:nvSpPr>
        <p:spPr>
          <a:xfrm>
            <a:off x="1511300" y="5300663"/>
            <a:ext cx="36401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T+1 = FT</a:t>
            </a:r>
            <a:r>
              <a:rPr lang="en-US" altLang="zh-CN" sz="2000" b="1" dirty="0">
                <a:latin typeface="宋体" panose="02010600030101010101" pitchFamily="2" charset="-122"/>
                <a:ea typeface="Times New Roman" panose="02020603050405020304" pitchFamily="18" charset="0"/>
              </a:rPr>
              <a:t>·</a:t>
            </a: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30000" dirty="0">
                <a:latin typeface="宋体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+ MOV</a:t>
            </a:r>
            <a:r>
              <a:rPr lang="en-US" altLang="zh-CN" sz="2000" b="1" dirty="0">
                <a:latin typeface="宋体" panose="02010600030101010101" pitchFamily="2" charset="-122"/>
                <a:ea typeface="Times New Roman" panose="02020603050405020304" pitchFamily="18" charset="0"/>
              </a:rPr>
              <a:t>·</a:t>
            </a: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ST</a:t>
            </a:r>
            <a:r>
              <a:rPr lang="en-US" altLang="zh-CN" sz="2000" b="1" dirty="0">
                <a:latin typeface="宋体" panose="02010600030101010101" pitchFamily="2" charset="-122"/>
                <a:ea typeface="Times New Roman" panose="02020603050405020304" pitchFamily="18" charset="0"/>
              </a:rPr>
              <a:t>·</a:t>
            </a: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30000" dirty="0">
                <a:latin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latin typeface="宋体" panose="02010600030101010101" pitchFamily="2" charset="-122"/>
                <a:ea typeface="Times New Roman" panose="02020603050405020304" pitchFamily="18" charset="0"/>
              </a:rPr>
              <a:t>·</a:t>
            </a:r>
            <a:endParaRPr lang="en-US" altLang="zh-CN" sz="2000" b="1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graphicFrame>
        <p:nvGraphicFramePr>
          <p:cNvPr id="381966" name="Object 14"/>
          <p:cNvGraphicFramePr>
            <a:graphicFrameLocks noChangeAspect="1"/>
          </p:cNvGraphicFramePr>
          <p:nvPr/>
        </p:nvGraphicFramePr>
        <p:xfrm>
          <a:off x="5341938" y="5229225"/>
          <a:ext cx="3460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4" imgW="0" imgH="0" progId="Equation.3">
                  <p:embed/>
                </p:oleObj>
              </mc:Choice>
              <mc:Fallback>
                <p:oleObj name="" r:id="rId4" imgW="0" imgH="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CB010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41938" y="5229225"/>
                        <a:ext cx="34607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67" name="Rectangle 15"/>
          <p:cNvSpPr/>
          <p:nvPr/>
        </p:nvSpPr>
        <p:spPr>
          <a:xfrm>
            <a:off x="5003800" y="5300663"/>
            <a:ext cx="568325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000" b="1" dirty="0">
                <a:latin typeface="宋体" panose="02010600030101010101" pitchFamily="2" charset="-122"/>
                <a:ea typeface="Times New Roman" panose="02020603050405020304" pitchFamily="18" charset="0"/>
              </a:rPr>
              <a:t>…</a:t>
            </a:r>
            <a:endParaRPr lang="en-US" altLang="zh-CN" sz="2000" b="1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381968" name="Rectangle 16"/>
          <p:cNvSpPr/>
          <p:nvPr/>
        </p:nvSpPr>
        <p:spPr>
          <a:xfrm>
            <a:off x="1550988" y="5805488"/>
            <a:ext cx="735012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CP</a:t>
            </a:r>
            <a:r>
              <a:rPr lang="en-US" altLang="zh-CN" sz="2000" b="1" baseline="-30000" dirty="0">
                <a:latin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=</a:t>
            </a:r>
            <a:endParaRPr lang="en-US" altLang="zh-CN" sz="2000" b="1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graphicFrame>
        <p:nvGraphicFramePr>
          <p:cNvPr id="381969" name="Object 17"/>
          <p:cNvGraphicFramePr>
            <a:graphicFrameLocks noChangeAspect="1"/>
          </p:cNvGraphicFramePr>
          <p:nvPr/>
        </p:nvGraphicFramePr>
        <p:xfrm>
          <a:off x="2625725" y="5734050"/>
          <a:ext cx="2905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0" imgH="0" progId="Equation.3">
                  <p:embed/>
                </p:oleObj>
              </mc:Choice>
              <mc:Fallback>
                <p:oleObj name="" r:id="rId5" imgW="0" imgH="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CB010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25725" y="5734050"/>
                        <a:ext cx="290513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8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8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8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4" grpId="0"/>
      <p:bldP spid="381955" grpId="0"/>
      <p:bldP spid="381956" grpId="0"/>
      <p:bldP spid="381957" grpId="0"/>
      <p:bldP spid="381958" grpId="0"/>
      <p:bldP spid="381959" grpId="0"/>
      <p:bldP spid="381961" grpId="0"/>
      <p:bldP spid="381962" grpId="0"/>
      <p:bldP spid="381964" grpId="0"/>
      <p:bldP spid="381965" grpId="0"/>
      <p:bldP spid="381967" grpId="0"/>
      <p:bldP spid="38196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pPr eaLnBrk="1" hangingPunct="1"/>
            <a:r>
              <a:rPr lang="zh-CN" altLang="en-US" b="1" dirty="0">
                <a:solidFill>
                  <a:srgbClr val="FFFF66"/>
                </a:solidFill>
              </a:rPr>
              <a:t>组合逻辑控制器的设计步骤</a:t>
            </a:r>
            <a:endParaRPr lang="zh-CN" altLang="en-US" b="1" dirty="0">
              <a:solidFill>
                <a:srgbClr val="FFFF66"/>
              </a:solidFill>
            </a:endParaRPr>
          </a:p>
        </p:txBody>
      </p:sp>
      <p:sp>
        <p:nvSpPr>
          <p:cNvPr id="6554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609600" indent="-609600" eaLnBrk="1" hangingPunct="1">
              <a:buFontTx/>
              <a:buAutoNum type="arabicPeriod"/>
            </a:pPr>
            <a:r>
              <a:rPr lang="zh-CN" altLang="en-US" b="1" dirty="0">
                <a:solidFill>
                  <a:schemeClr val="bg1"/>
                </a:solidFill>
              </a:rPr>
              <a:t>根据</a:t>
            </a:r>
            <a:r>
              <a:rPr lang="en-US" altLang="zh-CN" b="1" dirty="0">
                <a:solidFill>
                  <a:schemeClr val="bg1"/>
                </a:solidFill>
              </a:rPr>
              <a:t>CPU</a:t>
            </a:r>
            <a:r>
              <a:rPr lang="zh-CN" altLang="en-US" b="1" dirty="0">
                <a:solidFill>
                  <a:schemeClr val="bg1"/>
                </a:solidFill>
              </a:rPr>
              <a:t>的结构图描绘出每条指令的微操作流程图并综合成一个</a:t>
            </a:r>
            <a:r>
              <a:rPr lang="zh-CN" altLang="en-US" b="1" i="1" u="sng" dirty="0">
                <a:solidFill>
                  <a:srgbClr val="FFFF99"/>
                </a:solidFill>
              </a:rPr>
              <a:t>总的流程图</a:t>
            </a:r>
            <a:endParaRPr lang="zh-CN" altLang="en-US" b="1" i="1" u="sng" dirty="0">
              <a:solidFill>
                <a:srgbClr val="FFFF99"/>
              </a:solidFill>
            </a:endParaRPr>
          </a:p>
          <a:p>
            <a:pPr marL="609600" indent="-609600" eaLnBrk="1" hangingPunct="1">
              <a:buFontTx/>
              <a:buAutoNum type="arabicPeriod"/>
            </a:pPr>
            <a:r>
              <a:rPr lang="zh-CN" altLang="en-US" b="1" i="1" u="sng" dirty="0">
                <a:solidFill>
                  <a:srgbClr val="FFFF99"/>
                </a:solidFill>
              </a:rPr>
              <a:t>选择</a:t>
            </a:r>
            <a:r>
              <a:rPr lang="zh-CN" altLang="en-US" b="1" dirty="0">
                <a:solidFill>
                  <a:schemeClr val="bg1"/>
                </a:solidFill>
              </a:rPr>
              <a:t>合适的</a:t>
            </a:r>
            <a:r>
              <a:rPr lang="zh-CN" altLang="en-US" b="1" i="1" u="sng" dirty="0">
                <a:solidFill>
                  <a:srgbClr val="FFFF99"/>
                </a:solidFill>
              </a:rPr>
              <a:t>控制方式</a:t>
            </a:r>
            <a:r>
              <a:rPr lang="zh-CN" altLang="en-US" b="1" dirty="0">
                <a:solidFill>
                  <a:schemeClr val="bg1"/>
                </a:solidFill>
              </a:rPr>
              <a:t>和</a:t>
            </a:r>
            <a:r>
              <a:rPr lang="zh-CN" altLang="en-US" b="1" i="1" u="sng" dirty="0">
                <a:solidFill>
                  <a:srgbClr val="FFFF99"/>
                </a:solidFill>
              </a:rPr>
              <a:t>控制时序</a:t>
            </a:r>
            <a:endParaRPr lang="zh-CN" altLang="en-US" b="1" i="1" u="sng" dirty="0">
              <a:solidFill>
                <a:srgbClr val="FFFF99"/>
              </a:solidFill>
            </a:endParaRPr>
          </a:p>
          <a:p>
            <a:pPr marL="609600" indent="-609600" eaLnBrk="1" hangingPunct="1">
              <a:buFontTx/>
              <a:buAutoNum type="arabicPeriod"/>
            </a:pPr>
            <a:r>
              <a:rPr lang="zh-CN" altLang="en-US" b="1" dirty="0">
                <a:solidFill>
                  <a:schemeClr val="bg1"/>
                </a:solidFill>
              </a:rPr>
              <a:t>对微操作流程图安排时序，排出</a:t>
            </a:r>
            <a:r>
              <a:rPr lang="zh-CN" altLang="en-US" b="1" i="1" u="sng" dirty="0">
                <a:solidFill>
                  <a:srgbClr val="FFFF99"/>
                </a:solidFill>
              </a:rPr>
              <a:t>微操作时间表</a:t>
            </a:r>
            <a:endParaRPr lang="zh-CN" altLang="en-US" b="1" i="1" u="sng" dirty="0">
              <a:solidFill>
                <a:srgbClr val="FFFF99"/>
              </a:solidFill>
            </a:endParaRPr>
          </a:p>
          <a:p>
            <a:pPr marL="609600" indent="-609600" eaLnBrk="1" hangingPunct="1">
              <a:buFontTx/>
              <a:buAutoNum type="arabicPeriod"/>
            </a:pPr>
            <a:r>
              <a:rPr lang="zh-CN" altLang="en-US" b="1" dirty="0">
                <a:solidFill>
                  <a:schemeClr val="bg1"/>
                </a:solidFill>
              </a:rPr>
              <a:t>根据操作时间表写出</a:t>
            </a:r>
            <a:r>
              <a:rPr lang="zh-CN" altLang="en-US" b="1" i="1" u="sng" dirty="0">
                <a:solidFill>
                  <a:srgbClr val="FFFF99"/>
                </a:solidFill>
              </a:rPr>
              <a:t>微操作的表达式</a:t>
            </a:r>
            <a:endParaRPr lang="zh-CN" altLang="en-US" b="1" i="1" u="sng" dirty="0">
              <a:solidFill>
                <a:srgbClr val="FFFF99"/>
              </a:solidFill>
            </a:endParaRPr>
          </a:p>
          <a:p>
            <a:pPr marL="609600" indent="-609600" eaLnBrk="1" hangingPunct="1">
              <a:buFontTx/>
              <a:buAutoNum type="arabicPeriod"/>
            </a:pPr>
            <a:r>
              <a:rPr lang="zh-CN" altLang="en-US" b="1" dirty="0">
                <a:solidFill>
                  <a:schemeClr val="bg1"/>
                </a:solidFill>
              </a:rPr>
              <a:t>根据微操作的表达式</a:t>
            </a:r>
            <a:r>
              <a:rPr lang="zh-CN" altLang="en-US" b="1" i="1" u="sng" dirty="0">
                <a:solidFill>
                  <a:srgbClr val="FFFF99"/>
                </a:solidFill>
              </a:rPr>
              <a:t>画出组合逻辑电路</a:t>
            </a:r>
            <a:endParaRPr lang="zh-CN" altLang="en-US" b="1" i="1" u="sng" dirty="0">
              <a:solidFill>
                <a:srgbClr val="FFFF99"/>
              </a:solidFill>
            </a:endParaRPr>
          </a:p>
        </p:txBody>
      </p:sp>
      <p:sp>
        <p:nvSpPr>
          <p:cNvPr id="65541" name="AutoShape 5"/>
          <p:cNvSpPr/>
          <p:nvPr/>
        </p:nvSpPr>
        <p:spPr>
          <a:xfrm>
            <a:off x="554038" y="1157288"/>
            <a:ext cx="8161337" cy="588962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sz="2400" b="1" dirty="0">
                <a:ea typeface="华文楷体" pitchFamily="2" charset="-122"/>
              </a:rPr>
              <a:t>微操作＝周期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•</a:t>
            </a:r>
            <a:r>
              <a:rPr lang="zh-CN" altLang="en-US" sz="2400" b="1" dirty="0">
                <a:ea typeface="华文楷体" pitchFamily="2" charset="-122"/>
              </a:rPr>
              <a:t>节拍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•</a:t>
            </a:r>
            <a:r>
              <a:rPr lang="zh-CN" altLang="en-US" sz="2400" b="1" dirty="0">
                <a:ea typeface="华文楷体" pitchFamily="2" charset="-122"/>
              </a:rPr>
              <a:t>脉冲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•</a:t>
            </a:r>
            <a:r>
              <a:rPr lang="zh-CN" altLang="en-US" sz="2400" b="1" dirty="0">
                <a:ea typeface="华文楷体" pitchFamily="2" charset="-122"/>
              </a:rPr>
              <a:t>指令操作码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•</a:t>
            </a:r>
            <a:r>
              <a:rPr lang="zh-CN" altLang="en-US" sz="2400" b="1" dirty="0">
                <a:ea typeface="华文楷体" pitchFamily="2" charset="-122"/>
              </a:rPr>
              <a:t>寻址方式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•</a:t>
            </a:r>
            <a:r>
              <a:rPr lang="zh-CN" altLang="en-US" sz="2400" b="1" dirty="0">
                <a:ea typeface="华文楷体" pitchFamily="2" charset="-122"/>
              </a:rPr>
              <a:t>其他条件</a:t>
            </a:r>
            <a:endParaRPr lang="zh-CN" altLang="en-US" sz="2400" b="1" dirty="0">
              <a:ea typeface="华文楷体" pitchFamily="2" charset="-122"/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6563" name="Text Box 2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3.5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微程序控制器原理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6564" name="Text Box 3"/>
          <p:cNvSpPr txBox="1"/>
          <p:nvPr/>
        </p:nvSpPr>
        <p:spPr>
          <a:xfrm>
            <a:off x="0" y="990600"/>
            <a:ext cx="9144000" cy="39925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</a:rPr>
              <a:t>         </a:t>
            </a:r>
            <a:r>
              <a:rPr lang="zh-CN" altLang="en-US" b="1" dirty="0">
                <a:solidFill>
                  <a:schemeClr val="bg1"/>
                </a:solidFill>
              </a:rPr>
              <a:t>将机器指令的操作（从取指到完成）分解成微命令序列，用二进制代码表示这些微命令，并编成微指令（控制字），再形成微程序，存放在控制存储器（</a:t>
            </a:r>
            <a:r>
              <a:rPr lang="en-US" altLang="zh-CN" b="1" dirty="0">
                <a:solidFill>
                  <a:schemeClr val="bg1"/>
                </a:solidFill>
              </a:rPr>
              <a:t>CM</a:t>
            </a:r>
            <a:r>
              <a:rPr lang="zh-CN" altLang="en-US" b="1" dirty="0">
                <a:solidFill>
                  <a:schemeClr val="bg1"/>
                </a:solidFill>
              </a:rPr>
              <a:t>）中。</a:t>
            </a:r>
            <a:endParaRPr lang="zh-CN" altLang="en-US" b="1" dirty="0">
              <a:solidFill>
                <a:schemeClr val="bg1"/>
              </a:solidFill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</a:rPr>
              <a:t>         一条机器指令与一段微程序对应</a:t>
            </a:r>
            <a:endParaRPr lang="zh-CN" altLang="en-US" b="1" dirty="0">
              <a:solidFill>
                <a:srgbClr val="FFFF99"/>
              </a:solidFill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</a:rPr>
              <a:t>        </a:t>
            </a:r>
            <a:r>
              <a:rPr lang="zh-CN" altLang="en-US" b="1" dirty="0">
                <a:solidFill>
                  <a:srgbClr val="66FFFF"/>
                </a:solidFill>
              </a:rPr>
              <a:t>从控存中取出微指令就产生微命令，每段微程序的执行结果就是实现了一条机器指令的功能</a:t>
            </a:r>
            <a:endParaRPr lang="zh-CN" altLang="en-US" b="1" dirty="0">
              <a:solidFill>
                <a:srgbClr val="66FFFF"/>
              </a:solidFill>
            </a:endParaRPr>
          </a:p>
        </p:txBody>
      </p:sp>
      <p:sp>
        <p:nvSpPr>
          <p:cNvPr id="66565" name="Text Box 4"/>
          <p:cNvSpPr txBox="1"/>
          <p:nvPr/>
        </p:nvSpPr>
        <p:spPr>
          <a:xfrm>
            <a:off x="304800" y="5257800"/>
            <a:ext cx="83820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i="1" dirty="0">
                <a:solidFill>
                  <a:srgbClr val="FFFF99"/>
                </a:solidFill>
                <a:ea typeface="黑体" panose="02010609060101010101" pitchFamily="2" charset="-122"/>
              </a:rPr>
              <a:t>微程序控制解决了组合逻辑控制器带来的规整性和修改性的问题</a:t>
            </a:r>
            <a:endParaRPr lang="zh-CN" altLang="en-US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7587" name="Text Box 3"/>
          <p:cNvSpPr txBox="1"/>
          <p:nvPr/>
        </p:nvSpPr>
        <p:spPr>
          <a:xfrm>
            <a:off x="228600" y="1066800"/>
            <a:ext cx="8229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3600" dirty="0">
                <a:solidFill>
                  <a:srgbClr val="FFFF99"/>
                </a:solidFill>
                <a:ea typeface="黑体" panose="02010609060101010101" pitchFamily="2" charset="-122"/>
              </a:rPr>
              <a:t>二、基本术语 </a:t>
            </a:r>
            <a:r>
              <a:rPr lang="en-US" altLang="zh-CN" sz="3600" dirty="0">
                <a:solidFill>
                  <a:srgbClr val="66FFFF"/>
                </a:solidFill>
                <a:ea typeface="黑体" panose="02010609060101010101" pitchFamily="2" charset="-122"/>
              </a:rPr>
              <a:t>P104</a:t>
            </a:r>
            <a:endParaRPr lang="en-US" altLang="zh-CN" sz="3600" dirty="0">
              <a:solidFill>
                <a:srgbClr val="66FFFF"/>
              </a:solidFill>
              <a:ea typeface="黑体" panose="02010609060101010101" pitchFamily="2" charset="-122"/>
            </a:endParaRPr>
          </a:p>
        </p:txBody>
      </p:sp>
      <p:sp>
        <p:nvSpPr>
          <p:cNvPr id="67588" name="Text Box 4"/>
          <p:cNvSpPr txBox="1"/>
          <p:nvPr/>
        </p:nvSpPr>
        <p:spPr>
          <a:xfrm>
            <a:off x="228600" y="1752600"/>
            <a:ext cx="8915400" cy="2563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spcBef>
                <a:spcPct val="50000"/>
              </a:spcBef>
              <a:buAutoNum type="arabicParenBoth"/>
            </a:pPr>
            <a:r>
              <a:rPr lang="en-US" altLang="zh-CN" dirty="0">
                <a:solidFill>
                  <a:srgbClr val="66FFFF"/>
                </a:solidFill>
                <a:ea typeface="黑体" panose="02010609060101010101" pitchFamily="2" charset="-122"/>
              </a:rPr>
              <a:t> </a:t>
            </a:r>
            <a:r>
              <a:rPr lang="zh-CN" altLang="en-US" sz="3600" dirty="0">
                <a:solidFill>
                  <a:srgbClr val="66FFFF"/>
                </a:solidFill>
                <a:ea typeface="黑体" panose="02010609060101010101" pitchFamily="2" charset="-122"/>
              </a:rPr>
              <a:t>微操作</a:t>
            </a:r>
            <a:r>
              <a:rPr lang="en-US" altLang="zh-CN" sz="3600" dirty="0">
                <a:solidFill>
                  <a:srgbClr val="66FFFF"/>
                </a:solidFill>
                <a:ea typeface="黑体" panose="02010609060101010101" pitchFamily="2" charset="-122"/>
              </a:rPr>
              <a:t>——</a:t>
            </a:r>
            <a:r>
              <a:rPr lang="zh-CN" altLang="en-US" sz="3600" b="1" dirty="0">
                <a:solidFill>
                  <a:schemeClr val="bg1"/>
                </a:solidFill>
              </a:rPr>
              <a:t>最小的、不可再分解的操作</a:t>
            </a:r>
            <a:br>
              <a:rPr lang="zh-CN" altLang="en-US" sz="3600" b="1" dirty="0">
                <a:solidFill>
                  <a:srgbClr val="FFFF99"/>
                </a:solidFill>
              </a:rPr>
            </a:br>
            <a:r>
              <a:rPr lang="zh-CN" altLang="en-US" sz="3600" b="1" dirty="0">
                <a:solidFill>
                  <a:srgbClr val="FFFF99"/>
                </a:solidFill>
              </a:rPr>
              <a:t>	</a:t>
            </a:r>
            <a:r>
              <a:rPr lang="en-US" altLang="zh-CN" sz="3600" b="1" dirty="0">
                <a:solidFill>
                  <a:srgbClr val="FFFF99"/>
                </a:solidFill>
              </a:rPr>
              <a:t>e.g. </a:t>
            </a:r>
            <a:r>
              <a:rPr lang="zh-CN" altLang="en-US" sz="3600" b="1" dirty="0">
                <a:solidFill>
                  <a:srgbClr val="FFFF99"/>
                </a:solidFill>
              </a:rPr>
              <a:t>打开一个逻辑门</a:t>
            </a:r>
            <a:endParaRPr lang="zh-CN" altLang="en-US" sz="3600" b="1" dirty="0">
              <a:solidFill>
                <a:srgbClr val="FFFF99"/>
              </a:solidFill>
            </a:endParaRPr>
          </a:p>
          <a:p>
            <a:pPr marL="457200" lvl="0" indent="-457200">
              <a:spcBef>
                <a:spcPct val="50000"/>
              </a:spcBef>
              <a:buNone/>
            </a:pPr>
            <a:r>
              <a:rPr lang="zh-CN" altLang="en-US" sz="3600" dirty="0">
                <a:solidFill>
                  <a:srgbClr val="FFFF99"/>
                </a:solidFill>
                <a:ea typeface="黑体" panose="02010609060101010101" pitchFamily="2" charset="-122"/>
              </a:rPr>
              <a:t>      </a:t>
            </a:r>
            <a:r>
              <a:rPr lang="zh-CN" altLang="en-US" sz="3600" dirty="0">
                <a:solidFill>
                  <a:srgbClr val="66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微命令</a:t>
            </a:r>
            <a:r>
              <a:rPr lang="en-US" altLang="zh-CN" sz="3600" dirty="0">
                <a:solidFill>
                  <a:srgbClr val="66FFFF"/>
                </a:solidFill>
                <a:ea typeface="黑体" panose="02010609060101010101" pitchFamily="2" charset="-122"/>
              </a:rPr>
              <a:t>——</a:t>
            </a:r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</a:rPr>
              <a:t>微操作的控制信号</a:t>
            </a:r>
            <a:b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zh-CN" altLang="en-US" sz="3600" b="1" dirty="0">
                <a:solidFill>
                  <a:srgbClr val="FFFF99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3600" b="1" dirty="0">
                <a:solidFill>
                  <a:srgbClr val="FFFF99"/>
                </a:solidFill>
              </a:rPr>
              <a:t>e.g. </a:t>
            </a:r>
            <a:r>
              <a:rPr lang="zh-CN" altLang="en-US" sz="3600" b="1" dirty="0">
                <a:solidFill>
                  <a:srgbClr val="FFFF99"/>
                </a:solidFill>
              </a:rPr>
              <a:t>打开一个逻辑门的电位信号</a:t>
            </a:r>
            <a:endParaRPr lang="zh-CN" altLang="en-US" sz="3600" b="1" dirty="0">
              <a:solidFill>
                <a:srgbClr val="FFFF99"/>
              </a:solidFill>
            </a:endParaRPr>
          </a:p>
        </p:txBody>
      </p:sp>
      <p:sp>
        <p:nvSpPr>
          <p:cNvPr id="67589" name="Text Box 5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3.5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微程序控制器原理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8611" name="Text Box 3"/>
          <p:cNvSpPr txBox="1"/>
          <p:nvPr/>
        </p:nvSpPr>
        <p:spPr>
          <a:xfrm>
            <a:off x="228600" y="1066800"/>
            <a:ext cx="8458200" cy="39925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66FFFF"/>
                </a:solidFill>
                <a:ea typeface="黑体" panose="02010609060101010101" pitchFamily="2" charset="-122"/>
              </a:rPr>
              <a:t> (2) </a:t>
            </a:r>
            <a:r>
              <a:rPr lang="zh-CN" altLang="en-US" dirty="0">
                <a:solidFill>
                  <a:srgbClr val="66FFFF"/>
                </a:solidFill>
                <a:ea typeface="黑体" panose="02010609060101010101" pitchFamily="2" charset="-122"/>
              </a:rPr>
              <a:t>微指令</a:t>
            </a:r>
            <a:r>
              <a:rPr lang="en-US" altLang="zh-CN" dirty="0">
                <a:solidFill>
                  <a:srgbClr val="66FFFF"/>
                </a:solidFill>
                <a:ea typeface="黑体" panose="02010609060101010101" pitchFamily="2" charset="-122"/>
              </a:rPr>
              <a:t>——</a:t>
            </a:r>
            <a:r>
              <a:rPr lang="zh-CN" altLang="en-US" b="1" dirty="0">
                <a:solidFill>
                  <a:schemeClr val="bg1"/>
                </a:solidFill>
              </a:rPr>
              <a:t>若干微命令的组合，把数据通路中的所有控制信号用一个二进制状态字（控制字、微指令）表示。</a:t>
            </a:r>
            <a:br>
              <a:rPr lang="zh-CN" altLang="en-US" b="1" dirty="0">
                <a:solidFill>
                  <a:schemeClr val="bg1"/>
                </a:solidFill>
              </a:rPr>
            </a:br>
            <a:r>
              <a:rPr lang="zh-CN" altLang="en-US" b="1" dirty="0">
                <a:solidFill>
                  <a:schemeClr val="bg1"/>
                </a:solidFill>
              </a:rPr>
              <a:t>        编码的每一位代表了一个控制信号，控制实现一步操作，全部指令的控制字放在控存中</a:t>
            </a:r>
            <a:endParaRPr lang="zh-CN" altLang="en-US" b="1" dirty="0">
              <a:solidFill>
                <a:schemeClr val="bg1"/>
              </a:solidFill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      控存中一个单元的内容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rgbClr val="66FFFF"/>
                </a:solidFill>
              </a:rPr>
              <a:t>一条微指令</a:t>
            </a:r>
            <a:endParaRPr lang="zh-CN" altLang="en-US" b="1" dirty="0">
              <a:solidFill>
                <a:srgbClr val="66FFFF"/>
              </a:solidFill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      控存中一个单元的地址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rgbClr val="66FFFF"/>
                </a:solidFill>
              </a:rPr>
              <a:t>微地址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      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68612" name="Text Box 4"/>
          <p:cNvSpPr txBox="1"/>
          <p:nvPr/>
        </p:nvSpPr>
        <p:spPr>
          <a:xfrm>
            <a:off x="304800" y="5181600"/>
            <a:ext cx="84582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66FFFF"/>
                </a:solidFill>
                <a:ea typeface="黑体" panose="02010609060101010101" pitchFamily="2" charset="-122"/>
              </a:rPr>
              <a:t> (3) </a:t>
            </a:r>
            <a:r>
              <a:rPr lang="zh-CN" altLang="en-US" dirty="0">
                <a:solidFill>
                  <a:srgbClr val="66FFFF"/>
                </a:solidFill>
                <a:ea typeface="黑体" panose="02010609060101010101" pitchFamily="2" charset="-122"/>
              </a:rPr>
              <a:t>微周期</a:t>
            </a:r>
            <a:r>
              <a:rPr lang="en-US" altLang="zh-CN" dirty="0">
                <a:solidFill>
                  <a:srgbClr val="66FFFF"/>
                </a:solidFill>
                <a:ea typeface="黑体" panose="02010609060101010101" pitchFamily="2" charset="-122"/>
              </a:rPr>
              <a:t>——</a:t>
            </a:r>
            <a:r>
              <a:rPr lang="zh-CN" altLang="en-US" b="1" dirty="0">
                <a:solidFill>
                  <a:schemeClr val="bg1"/>
                </a:solidFill>
              </a:rPr>
              <a:t>从</a:t>
            </a:r>
            <a:r>
              <a:rPr lang="en-US" altLang="zh-CN" b="1" dirty="0">
                <a:solidFill>
                  <a:schemeClr val="bg1"/>
                </a:solidFill>
              </a:rPr>
              <a:t>CM</a:t>
            </a:r>
            <a:r>
              <a:rPr lang="zh-CN" altLang="en-US" b="1" dirty="0">
                <a:solidFill>
                  <a:schemeClr val="bg1"/>
                </a:solidFill>
              </a:rPr>
              <a:t>中取出一条微指令并执行相应的微操作所需要的时间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      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68613" name="Text Box 5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3.5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微程序控制器原理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9635" name="Rectangle 3"/>
          <p:cNvSpPr/>
          <p:nvPr/>
        </p:nvSpPr>
        <p:spPr>
          <a:xfrm>
            <a:off x="304800" y="1066800"/>
            <a:ext cx="22161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微指令格式</a:t>
            </a:r>
            <a:endParaRPr lang="zh-CN" altLang="en-US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69636" name="Group 4"/>
          <p:cNvGrpSpPr/>
          <p:nvPr/>
        </p:nvGrpSpPr>
        <p:grpSpPr>
          <a:xfrm>
            <a:off x="2590800" y="1143000"/>
            <a:ext cx="5943600" cy="528638"/>
            <a:chOff x="2016" y="3312"/>
            <a:chExt cx="3744" cy="333"/>
          </a:xfrm>
        </p:grpSpPr>
        <p:sp>
          <p:nvSpPr>
            <p:cNvPr id="69645" name="Text Box 5"/>
            <p:cNvSpPr txBox="1"/>
            <p:nvPr/>
          </p:nvSpPr>
          <p:spPr>
            <a:xfrm>
              <a:off x="2016" y="3312"/>
              <a:ext cx="1824" cy="333"/>
            </a:xfrm>
            <a:prstGeom prst="rect">
              <a:avLst/>
            </a:prstGeom>
            <a:solidFill>
              <a:srgbClr val="FFCCCC"/>
            </a:solidFill>
            <a:ln w="9525" cap="flat" cmpd="sng">
              <a:solidFill>
                <a:srgbClr val="FFCC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zh-CN" altLang="en-US" sz="2800" b="1" dirty="0">
                  <a:ea typeface="楷体_GB2312" pitchFamily="49" charset="-122"/>
                </a:rPr>
                <a:t>微操作控制字段</a:t>
              </a:r>
              <a:endParaRPr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69646" name="Text Box 6"/>
            <p:cNvSpPr txBox="1"/>
            <p:nvPr/>
          </p:nvSpPr>
          <p:spPr>
            <a:xfrm>
              <a:off x="3840" y="3312"/>
              <a:ext cx="1920" cy="333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FFCC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zh-CN" altLang="en-US" sz="2800" b="1" dirty="0">
                  <a:ea typeface="楷体_GB2312" pitchFamily="49" charset="-122"/>
                </a:rPr>
                <a:t>顺序控制字段</a:t>
              </a:r>
              <a:endParaRPr lang="zh-CN" altLang="en-US" sz="2800" b="1" dirty="0">
                <a:ea typeface="楷体_GB2312" pitchFamily="49" charset="-122"/>
              </a:endParaRPr>
            </a:p>
          </p:txBody>
        </p:sp>
      </p:grpSp>
      <p:sp>
        <p:nvSpPr>
          <p:cNvPr id="69637" name="Line 7"/>
          <p:cNvSpPr/>
          <p:nvPr/>
        </p:nvSpPr>
        <p:spPr>
          <a:xfrm flipH="1">
            <a:off x="2895600" y="1600200"/>
            <a:ext cx="685800" cy="533400"/>
          </a:xfrm>
          <a:prstGeom prst="line">
            <a:avLst/>
          </a:prstGeom>
          <a:ln w="38100" cap="flat" cmpd="sng">
            <a:solidFill>
              <a:srgbClr val="FFCC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9638" name="Text Box 8"/>
          <p:cNvSpPr txBox="1"/>
          <p:nvPr/>
        </p:nvSpPr>
        <p:spPr>
          <a:xfrm>
            <a:off x="381000" y="2133600"/>
            <a:ext cx="4191000" cy="1554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</a:rPr>
              <a:t>微操作码字段</a:t>
            </a:r>
            <a:br>
              <a:rPr lang="zh-CN" altLang="en-US" b="1" dirty="0">
                <a:solidFill>
                  <a:srgbClr val="FFFF99"/>
                </a:solidFill>
              </a:rPr>
            </a:br>
            <a:r>
              <a:rPr lang="zh-CN" altLang="en-US" b="1" dirty="0">
                <a:solidFill>
                  <a:srgbClr val="FFFF99"/>
                </a:solidFill>
              </a:rPr>
              <a:t>产生某一步操作需要的各微操作控制信号</a:t>
            </a:r>
            <a:endParaRPr lang="zh-CN" altLang="en-US" b="1" dirty="0">
              <a:solidFill>
                <a:srgbClr val="FFFF99"/>
              </a:solidFill>
            </a:endParaRPr>
          </a:p>
        </p:txBody>
      </p:sp>
      <p:sp>
        <p:nvSpPr>
          <p:cNvPr id="69639" name="Line 9"/>
          <p:cNvSpPr/>
          <p:nvPr/>
        </p:nvSpPr>
        <p:spPr>
          <a:xfrm>
            <a:off x="6553200" y="1600200"/>
            <a:ext cx="457200" cy="457200"/>
          </a:xfrm>
          <a:prstGeom prst="line">
            <a:avLst/>
          </a:prstGeom>
          <a:ln w="38100" cap="flat" cmpd="sng">
            <a:solidFill>
              <a:srgbClr val="FFCC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9640" name="Text Box 10"/>
          <p:cNvSpPr txBox="1"/>
          <p:nvPr/>
        </p:nvSpPr>
        <p:spPr>
          <a:xfrm>
            <a:off x="5029200" y="2133600"/>
            <a:ext cx="4114800" cy="1554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</a:rPr>
              <a:t>        </a:t>
            </a:r>
            <a:r>
              <a:rPr lang="zh-CN" altLang="en-US" b="1" dirty="0">
                <a:solidFill>
                  <a:srgbClr val="FFFF99"/>
                </a:solidFill>
              </a:rPr>
              <a:t>微地址码字段</a:t>
            </a:r>
            <a:br>
              <a:rPr lang="zh-CN" altLang="en-US" b="1" dirty="0">
                <a:solidFill>
                  <a:srgbClr val="FFFF99"/>
                </a:solidFill>
              </a:rPr>
            </a:br>
            <a:r>
              <a:rPr lang="zh-CN" altLang="en-US" b="1" dirty="0">
                <a:solidFill>
                  <a:srgbClr val="FFFF99"/>
                </a:solidFill>
              </a:rPr>
              <a:t>用以控制产生下一条微指令所在的地址</a:t>
            </a:r>
            <a:endParaRPr lang="zh-CN" altLang="en-US" b="1" dirty="0">
              <a:solidFill>
                <a:srgbClr val="FFFF99"/>
              </a:solidFill>
            </a:endParaRPr>
          </a:p>
        </p:txBody>
      </p:sp>
      <p:sp>
        <p:nvSpPr>
          <p:cNvPr id="69641" name="Text Box 11"/>
          <p:cNvSpPr txBox="1"/>
          <p:nvPr/>
        </p:nvSpPr>
        <p:spPr>
          <a:xfrm>
            <a:off x="228600" y="3886200"/>
            <a:ext cx="8458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66FFFF"/>
                </a:solidFill>
                <a:ea typeface="黑体" panose="02010609060101010101" pitchFamily="2" charset="-122"/>
              </a:rPr>
              <a:t> (4) </a:t>
            </a:r>
            <a:r>
              <a:rPr lang="zh-CN" altLang="en-US" dirty="0">
                <a:solidFill>
                  <a:srgbClr val="66FFFF"/>
                </a:solidFill>
                <a:ea typeface="黑体" panose="02010609060101010101" pitchFamily="2" charset="-122"/>
              </a:rPr>
              <a:t>微程序</a:t>
            </a:r>
            <a:r>
              <a:rPr lang="en-US" altLang="zh-CN" dirty="0">
                <a:solidFill>
                  <a:srgbClr val="66FFFF"/>
                </a:solidFill>
                <a:ea typeface="黑体" panose="02010609060101010101" pitchFamily="2" charset="-122"/>
              </a:rPr>
              <a:t>——</a:t>
            </a:r>
            <a:r>
              <a:rPr lang="zh-CN" altLang="en-US" b="1" dirty="0">
                <a:solidFill>
                  <a:schemeClr val="bg1"/>
                </a:solidFill>
              </a:rPr>
              <a:t>一系列微指令的有序集合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      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69642" name="Rectangle 12"/>
          <p:cNvSpPr/>
          <p:nvPr/>
        </p:nvSpPr>
        <p:spPr>
          <a:xfrm>
            <a:off x="1042988" y="4522788"/>
            <a:ext cx="581342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</a:rPr>
              <a:t>一段微程序 对应  一条机器指令</a:t>
            </a:r>
            <a:endParaRPr lang="zh-CN" altLang="en-US" b="1" dirty="0">
              <a:solidFill>
                <a:srgbClr val="FFFF99"/>
              </a:solidFill>
            </a:endParaRPr>
          </a:p>
        </p:txBody>
      </p:sp>
      <p:sp>
        <p:nvSpPr>
          <p:cNvPr id="69643" name="Text Box 13"/>
          <p:cNvSpPr txBox="1"/>
          <p:nvPr/>
        </p:nvSpPr>
        <p:spPr>
          <a:xfrm>
            <a:off x="228600" y="5181600"/>
            <a:ext cx="85344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CC99"/>
                </a:solidFill>
                <a:ea typeface="楷体_GB2312" pitchFamily="49" charset="-122"/>
              </a:rPr>
              <a:t>微程序与控制存储器</a:t>
            </a:r>
            <a:r>
              <a:rPr lang="en-US" altLang="zh-CN" sz="2800" b="1" dirty="0">
                <a:solidFill>
                  <a:srgbClr val="FFCC99"/>
                </a:solidFill>
                <a:ea typeface="楷体_GB2312" pitchFamily="49" charset="-122"/>
              </a:rPr>
              <a:t>——</a:t>
            </a:r>
            <a:r>
              <a:rPr lang="zh-CN" altLang="en-US" sz="2800" b="1" dirty="0">
                <a:solidFill>
                  <a:srgbClr val="FFCC99"/>
                </a:solidFill>
                <a:ea typeface="楷体_GB2312" pitchFamily="49" charset="-122"/>
              </a:rPr>
              <a:t>微程序控制级，机器设计者</a:t>
            </a:r>
            <a:br>
              <a:rPr lang="zh-CN" altLang="en-US" sz="2800" b="1" dirty="0">
                <a:solidFill>
                  <a:srgbClr val="FFCC99"/>
                </a:solidFill>
                <a:ea typeface="楷体_GB2312" pitchFamily="49" charset="-122"/>
              </a:rPr>
            </a:br>
            <a:r>
              <a:rPr lang="zh-CN" altLang="en-US" sz="2800" b="1" dirty="0">
                <a:solidFill>
                  <a:srgbClr val="FFCC99"/>
                </a:solidFill>
                <a:ea typeface="楷体_GB2312" pitchFamily="49" charset="-122"/>
              </a:rPr>
              <a:t>工作程序与主存储器</a:t>
            </a:r>
            <a:r>
              <a:rPr lang="en-US" altLang="zh-CN" sz="2800" b="1" dirty="0">
                <a:solidFill>
                  <a:srgbClr val="FFCC99"/>
                </a:solidFill>
                <a:ea typeface="楷体_GB2312" pitchFamily="49" charset="-122"/>
              </a:rPr>
              <a:t>——</a:t>
            </a:r>
            <a:r>
              <a:rPr lang="zh-CN" altLang="en-US" sz="2800" b="1" dirty="0">
                <a:solidFill>
                  <a:srgbClr val="FFCC99"/>
                </a:solidFill>
                <a:ea typeface="楷体_GB2312" pitchFamily="49" charset="-122"/>
              </a:rPr>
              <a:t>传统机器级，用户</a:t>
            </a:r>
            <a:endParaRPr lang="zh-CN" altLang="en-US" sz="2800" b="1" dirty="0">
              <a:solidFill>
                <a:srgbClr val="FFCC99"/>
              </a:solidFill>
              <a:ea typeface="楷体_GB2312" pitchFamily="49" charset="-122"/>
            </a:endParaRPr>
          </a:p>
        </p:txBody>
      </p:sp>
      <p:sp>
        <p:nvSpPr>
          <p:cNvPr id="69644" name="Text Box 14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3.5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微程序控制器原理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0659" name="Text Box 3"/>
          <p:cNvSpPr txBox="1"/>
          <p:nvPr/>
        </p:nvSpPr>
        <p:spPr>
          <a:xfrm>
            <a:off x="0" y="9144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三、微程序控制器的组成和工作原理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grpSp>
        <p:nvGrpSpPr>
          <p:cNvPr id="70660" name="Group 4"/>
          <p:cNvGrpSpPr/>
          <p:nvPr/>
        </p:nvGrpSpPr>
        <p:grpSpPr>
          <a:xfrm>
            <a:off x="0" y="1600200"/>
            <a:ext cx="8845550" cy="5029200"/>
            <a:chOff x="0" y="1008"/>
            <a:chExt cx="5572" cy="3168"/>
          </a:xfrm>
        </p:grpSpPr>
        <p:sp>
          <p:nvSpPr>
            <p:cNvPr id="70662" name="Text Box 5"/>
            <p:cNvSpPr txBox="1"/>
            <p:nvPr/>
          </p:nvSpPr>
          <p:spPr>
            <a:xfrm>
              <a:off x="0" y="3360"/>
              <a:ext cx="240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zh-CN" altLang="en-US" sz="2800" b="1" dirty="0">
                  <a:solidFill>
                    <a:srgbClr val="66FFFF"/>
                  </a:solidFill>
                </a:rPr>
                <a:t>命令</a:t>
              </a:r>
              <a:endParaRPr lang="zh-CN" altLang="en-US" sz="2800" b="1" dirty="0">
                <a:solidFill>
                  <a:srgbClr val="66FFFF"/>
                </a:solidFill>
              </a:endParaRPr>
            </a:p>
          </p:txBody>
        </p:sp>
        <p:sp>
          <p:nvSpPr>
            <p:cNvPr id="70663" name="Text Box 6"/>
            <p:cNvSpPr txBox="1"/>
            <p:nvPr/>
          </p:nvSpPr>
          <p:spPr>
            <a:xfrm>
              <a:off x="144" y="1152"/>
              <a:ext cx="348" cy="1618"/>
            </a:xfrm>
            <a:prstGeom prst="rect">
              <a:avLst/>
            </a:prstGeom>
            <a:noFill/>
            <a:ln w="38100" cap="flat" cmpd="sng">
              <a:solidFill>
                <a:srgbClr val="CC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en-US" altLang="zh-CN" dirty="0">
                <a:solidFill>
                  <a:srgbClr val="66FFFF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spcBef>
                  <a:spcPct val="50000"/>
                </a:spcBef>
                <a:buNone/>
              </a:pPr>
              <a:r>
                <a:rPr lang="zh-CN" altLang="en-US" b="1" dirty="0">
                  <a:solidFill>
                    <a:srgbClr val="66FFFF"/>
                  </a:solidFill>
                </a:rPr>
                <a:t>主存</a:t>
              </a:r>
              <a:endParaRPr lang="zh-CN" altLang="en-US" b="1" dirty="0">
                <a:solidFill>
                  <a:srgbClr val="66FFFF"/>
                </a:solidFill>
              </a:endParaRPr>
            </a:p>
            <a:p>
              <a:pPr marL="0" lvl="0" indent="0" algn="ctr">
                <a:spcBef>
                  <a:spcPct val="50000"/>
                </a:spcBef>
                <a:buNone/>
              </a:pPr>
              <a:endParaRPr lang="en-US" altLang="zh-CN" dirty="0">
                <a:solidFill>
                  <a:srgbClr val="66FFFF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70664" name="Line 7"/>
            <p:cNvSpPr/>
            <p:nvPr/>
          </p:nvSpPr>
          <p:spPr>
            <a:xfrm flipV="1">
              <a:off x="204" y="2795"/>
              <a:ext cx="0" cy="624"/>
            </a:xfrm>
            <a:prstGeom prst="line">
              <a:avLst/>
            </a:prstGeom>
            <a:ln w="38100" cap="flat" cmpd="sng">
              <a:solidFill>
                <a:srgbClr val="66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0665" name="Line 8"/>
            <p:cNvSpPr/>
            <p:nvPr/>
          </p:nvSpPr>
          <p:spPr>
            <a:xfrm flipV="1">
              <a:off x="431" y="2795"/>
              <a:ext cx="0" cy="624"/>
            </a:xfrm>
            <a:prstGeom prst="line">
              <a:avLst/>
            </a:prstGeom>
            <a:ln w="38100" cap="flat" cmpd="sng">
              <a:solidFill>
                <a:srgbClr val="66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0666" name="Text Box 9"/>
            <p:cNvSpPr txBox="1"/>
            <p:nvPr/>
          </p:nvSpPr>
          <p:spPr>
            <a:xfrm>
              <a:off x="338" y="3360"/>
              <a:ext cx="232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zh-CN" altLang="en-US" sz="2800" b="1" dirty="0">
                  <a:solidFill>
                    <a:srgbClr val="66FFFF"/>
                  </a:solidFill>
                </a:rPr>
                <a:t>地址</a:t>
              </a:r>
              <a:endParaRPr lang="zh-CN" altLang="en-US" sz="2800" b="1" dirty="0">
                <a:solidFill>
                  <a:srgbClr val="66FFFF"/>
                </a:solidFill>
              </a:endParaRPr>
            </a:p>
          </p:txBody>
        </p:sp>
        <p:sp>
          <p:nvSpPr>
            <p:cNvPr id="70667" name="Line 10"/>
            <p:cNvSpPr/>
            <p:nvPr/>
          </p:nvSpPr>
          <p:spPr>
            <a:xfrm>
              <a:off x="492" y="1920"/>
              <a:ext cx="233" cy="0"/>
            </a:xfrm>
            <a:prstGeom prst="line">
              <a:avLst/>
            </a:prstGeom>
            <a:ln w="38100" cap="flat" cmpd="sng">
              <a:solidFill>
                <a:srgbClr val="66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0668" name="Text Box 11"/>
            <p:cNvSpPr txBox="1"/>
            <p:nvPr/>
          </p:nvSpPr>
          <p:spPr>
            <a:xfrm>
              <a:off x="725" y="1152"/>
              <a:ext cx="348" cy="2231"/>
            </a:xfrm>
            <a:prstGeom prst="rect">
              <a:avLst/>
            </a:prstGeom>
            <a:noFill/>
            <a:ln w="38100" cap="flat" cmpd="sng">
              <a:solidFill>
                <a:srgbClr val="66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zh-CN" altLang="en-US" b="1" dirty="0">
                  <a:solidFill>
                    <a:srgbClr val="66FFFF"/>
                  </a:solidFill>
                  <a:latin typeface="楷体_GB2312" pitchFamily="49" charset="-122"/>
                  <a:ea typeface="楷体_GB2312" pitchFamily="49" charset="-122"/>
                </a:rPr>
                <a:t>指令寄存器</a:t>
              </a:r>
              <a:r>
                <a:rPr lang="en-US" altLang="zh-CN" b="1" dirty="0">
                  <a:solidFill>
                    <a:srgbClr val="66FFFF"/>
                  </a:solidFill>
                  <a:latin typeface="楷体_GB2312" pitchFamily="49" charset="-122"/>
                  <a:ea typeface="楷体_GB2312" pitchFamily="49" charset="-122"/>
                </a:rPr>
                <a:t>IR</a:t>
              </a:r>
              <a:endParaRPr lang="en-US" altLang="zh-CN" b="1" dirty="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70669" name="Text Box 12"/>
            <p:cNvSpPr txBox="1"/>
            <p:nvPr/>
          </p:nvSpPr>
          <p:spPr>
            <a:xfrm>
              <a:off x="1056" y="1152"/>
              <a:ext cx="409" cy="1104"/>
            </a:xfrm>
            <a:prstGeom prst="rect">
              <a:avLst/>
            </a:prstGeom>
            <a:noFill/>
            <a:ln w="38100" cap="flat" cmpd="sng">
              <a:solidFill>
                <a:srgbClr val="66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800" dirty="0">
                  <a:solidFill>
                    <a:srgbClr val="66FFFF"/>
                  </a:solidFill>
                  <a:ea typeface="黑体" panose="02010609060101010101" pitchFamily="2" charset="-122"/>
                </a:rPr>
                <a:t>OP</a:t>
              </a:r>
              <a:endParaRPr lang="en-US" altLang="zh-CN" sz="2800" dirty="0">
                <a:solidFill>
                  <a:srgbClr val="66FFFF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70670" name="Text Box 13"/>
            <p:cNvSpPr txBox="1"/>
            <p:nvPr/>
          </p:nvSpPr>
          <p:spPr>
            <a:xfrm>
              <a:off x="1056" y="2256"/>
              <a:ext cx="409" cy="1152"/>
            </a:xfrm>
            <a:prstGeom prst="rect">
              <a:avLst/>
            </a:prstGeom>
            <a:noFill/>
            <a:ln w="38100" cap="flat" cmpd="sng">
              <a:solidFill>
                <a:srgbClr val="66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2800" b="1" dirty="0">
                  <a:solidFill>
                    <a:srgbClr val="66FFFF"/>
                  </a:solidFill>
                  <a:ea typeface="黑体" panose="02010609060101010101" pitchFamily="2" charset="-122"/>
                </a:rPr>
                <a:t>OA</a:t>
              </a:r>
              <a:endParaRPr lang="en-US" altLang="zh-CN" sz="2800" b="1" dirty="0">
                <a:solidFill>
                  <a:srgbClr val="66FFFF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70671" name="Text Box 14"/>
            <p:cNvSpPr txBox="1"/>
            <p:nvPr/>
          </p:nvSpPr>
          <p:spPr>
            <a:xfrm>
              <a:off x="1824" y="1008"/>
              <a:ext cx="384" cy="2845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b="1" dirty="0">
                  <a:solidFill>
                    <a:schemeClr val="bg1"/>
                  </a:solidFill>
                  <a:ea typeface="楷体_GB2312" pitchFamily="49" charset="-122"/>
                </a:rPr>
                <a:t> </a:t>
              </a:r>
              <a:r>
                <a:rPr lang="zh-CN" altLang="en-US" b="1" dirty="0">
                  <a:solidFill>
                    <a:schemeClr val="bg1"/>
                  </a:solidFill>
                  <a:ea typeface="楷体_GB2312" pitchFamily="49" charset="-122"/>
                </a:rPr>
                <a:t>微地址形成部件 </a:t>
              </a:r>
              <a:endParaRPr lang="zh-CN" altLang="en-US" b="1" dirty="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70672" name="Text Box 15"/>
            <p:cNvSpPr txBox="1"/>
            <p:nvPr/>
          </p:nvSpPr>
          <p:spPr>
            <a:xfrm>
              <a:off x="2544" y="1008"/>
              <a:ext cx="384" cy="2846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en-US" altLang="zh-CN" b="1" dirty="0">
                <a:solidFill>
                  <a:schemeClr val="bg1"/>
                </a:solidFill>
                <a:ea typeface="楷体_GB2312" pitchFamily="49" charset="-122"/>
              </a:endParaRPr>
            </a:p>
            <a:p>
              <a:pPr marL="0" lvl="0" indent="0" algn="ctr">
                <a:spcBef>
                  <a:spcPct val="50000"/>
                </a:spcBef>
                <a:buNone/>
              </a:pPr>
              <a:r>
                <a:rPr lang="zh-CN" altLang="en-US" b="1" dirty="0">
                  <a:solidFill>
                    <a:schemeClr val="bg1"/>
                  </a:solidFill>
                  <a:ea typeface="楷体_GB2312" pitchFamily="49" charset="-122"/>
                </a:rPr>
                <a:t>微地址寄存器</a:t>
              </a:r>
              <a:endParaRPr lang="zh-CN" altLang="en-US" b="1" dirty="0">
                <a:solidFill>
                  <a:schemeClr val="bg1"/>
                </a:solidFill>
                <a:ea typeface="楷体_GB2312" pitchFamily="49" charset="-122"/>
              </a:endParaRPr>
            </a:p>
            <a:p>
              <a:pPr marL="0" lvl="0" indent="0" algn="ctr">
                <a:spcBef>
                  <a:spcPct val="50000"/>
                </a:spcBef>
                <a:buNone/>
              </a:pPr>
              <a:endParaRPr lang="en-US" altLang="zh-CN" b="1" dirty="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70673" name="Rectangle 16"/>
            <p:cNvSpPr/>
            <p:nvPr/>
          </p:nvSpPr>
          <p:spPr>
            <a:xfrm>
              <a:off x="3216" y="1344"/>
              <a:ext cx="624" cy="2256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zh-CN" altLang="zh-CN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70674" name="Text Box 17"/>
            <p:cNvSpPr txBox="1"/>
            <p:nvPr/>
          </p:nvSpPr>
          <p:spPr>
            <a:xfrm>
              <a:off x="3312" y="1680"/>
              <a:ext cx="432" cy="97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zh-CN" altLang="en-US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控存</a:t>
              </a:r>
              <a:r>
                <a:rPr lang="en-US" altLang="zh-CN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CM</a:t>
              </a:r>
              <a:endParaRPr lang="en-US" altLang="zh-CN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70675" name="Text Box 18"/>
            <p:cNvSpPr txBox="1"/>
            <p:nvPr/>
          </p:nvSpPr>
          <p:spPr>
            <a:xfrm>
              <a:off x="4128" y="1008"/>
              <a:ext cx="384" cy="2846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en-US" altLang="zh-CN" b="1" dirty="0">
                <a:solidFill>
                  <a:schemeClr val="bg1"/>
                </a:solidFill>
                <a:ea typeface="楷体_GB2312" pitchFamily="49" charset="-122"/>
              </a:endParaRPr>
            </a:p>
            <a:p>
              <a:pPr marL="0" lvl="0" indent="0" algn="ctr">
                <a:spcBef>
                  <a:spcPct val="50000"/>
                </a:spcBef>
                <a:buNone/>
              </a:pPr>
              <a:r>
                <a:rPr lang="zh-CN" altLang="en-US" b="1" dirty="0">
                  <a:solidFill>
                    <a:schemeClr val="bg1"/>
                  </a:solidFill>
                  <a:ea typeface="楷体_GB2312" pitchFamily="49" charset="-122"/>
                </a:rPr>
                <a:t>微指令寄存器</a:t>
              </a:r>
              <a:endParaRPr lang="zh-CN" altLang="en-US" b="1" dirty="0">
                <a:solidFill>
                  <a:schemeClr val="bg1"/>
                </a:solidFill>
                <a:ea typeface="楷体_GB2312" pitchFamily="49" charset="-122"/>
              </a:endParaRPr>
            </a:p>
            <a:p>
              <a:pPr marL="0" lvl="0" indent="0" algn="ctr">
                <a:spcBef>
                  <a:spcPct val="50000"/>
                </a:spcBef>
                <a:buNone/>
              </a:pPr>
              <a:endParaRPr lang="en-US" altLang="zh-CN" b="1" dirty="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70676" name="Line 19"/>
            <p:cNvSpPr/>
            <p:nvPr/>
          </p:nvSpPr>
          <p:spPr>
            <a:xfrm>
              <a:off x="1440" y="1680"/>
              <a:ext cx="384" cy="0"/>
            </a:xfrm>
            <a:prstGeom prst="line">
              <a:avLst/>
            </a:prstGeom>
            <a:ln w="38100" cap="flat" cmpd="sng">
              <a:solidFill>
                <a:srgbClr val="FFFF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0677" name="Line 20"/>
            <p:cNvSpPr/>
            <p:nvPr/>
          </p:nvSpPr>
          <p:spPr>
            <a:xfrm>
              <a:off x="2208" y="2112"/>
              <a:ext cx="336" cy="0"/>
            </a:xfrm>
            <a:prstGeom prst="line">
              <a:avLst/>
            </a:prstGeom>
            <a:ln w="38100" cap="flat" cmpd="dbl">
              <a:solidFill>
                <a:srgbClr val="FFFF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0678" name="Line 21"/>
            <p:cNvSpPr/>
            <p:nvPr/>
          </p:nvSpPr>
          <p:spPr>
            <a:xfrm>
              <a:off x="2928" y="2112"/>
              <a:ext cx="288" cy="0"/>
            </a:xfrm>
            <a:prstGeom prst="line">
              <a:avLst/>
            </a:prstGeom>
            <a:ln w="38100" cap="flat" cmpd="sng">
              <a:solidFill>
                <a:srgbClr val="FFFF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0679" name="Line 22"/>
            <p:cNvSpPr/>
            <p:nvPr/>
          </p:nvSpPr>
          <p:spPr>
            <a:xfrm>
              <a:off x="3840" y="2112"/>
              <a:ext cx="288" cy="0"/>
            </a:xfrm>
            <a:prstGeom prst="line">
              <a:avLst/>
            </a:prstGeom>
            <a:ln w="38100" cap="flat" cmpd="sng">
              <a:solidFill>
                <a:srgbClr val="FFFF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0680" name="Text Box 23"/>
            <p:cNvSpPr txBox="1"/>
            <p:nvPr/>
          </p:nvSpPr>
          <p:spPr>
            <a:xfrm>
              <a:off x="4512" y="1008"/>
              <a:ext cx="336" cy="1347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ea typeface="楷体_GB2312" pitchFamily="49" charset="-122"/>
                </a:rPr>
                <a:t>控制字段</a:t>
              </a:r>
              <a:endParaRPr lang="zh-CN" altLang="en-US" sz="2400" b="1" dirty="0">
                <a:solidFill>
                  <a:schemeClr val="bg1"/>
                </a:solidFill>
                <a:ea typeface="楷体_GB2312" pitchFamily="49" charset="-122"/>
              </a:endParaRPr>
            </a:p>
            <a:p>
              <a:pPr marL="0" lvl="0" indent="0">
                <a:spcBef>
                  <a:spcPct val="50000"/>
                </a:spcBef>
                <a:buNone/>
              </a:pPr>
              <a:endParaRPr lang="en-US" altLang="zh-CN" sz="2400" b="1" dirty="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70681" name="Text Box 24"/>
            <p:cNvSpPr txBox="1"/>
            <p:nvPr/>
          </p:nvSpPr>
          <p:spPr>
            <a:xfrm>
              <a:off x="4512" y="2352"/>
              <a:ext cx="336" cy="1722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ea typeface="楷体_GB2312" pitchFamily="49" charset="-122"/>
                </a:rPr>
                <a:t>顺序控制字段</a:t>
              </a:r>
              <a:endParaRPr lang="zh-CN" altLang="en-US" sz="2400" b="1" dirty="0">
                <a:solidFill>
                  <a:schemeClr val="bg1"/>
                </a:solidFill>
                <a:ea typeface="楷体_GB2312" pitchFamily="49" charset="-122"/>
              </a:endParaRPr>
            </a:p>
            <a:p>
              <a:pPr marL="0" lvl="0" indent="0">
                <a:spcBef>
                  <a:spcPct val="50000"/>
                </a:spcBef>
                <a:buNone/>
              </a:pPr>
              <a:endParaRPr lang="en-US" altLang="zh-CN" sz="1800" b="1" dirty="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70682" name="Line 25"/>
            <p:cNvSpPr/>
            <p:nvPr/>
          </p:nvSpPr>
          <p:spPr>
            <a:xfrm>
              <a:off x="4921" y="1207"/>
              <a:ext cx="384" cy="0"/>
            </a:xfrm>
            <a:prstGeom prst="line">
              <a:avLst/>
            </a:prstGeom>
            <a:ln w="38100" cap="flat" cmpd="sng">
              <a:solidFill>
                <a:srgbClr val="FFFF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0683" name="Line 26"/>
            <p:cNvSpPr/>
            <p:nvPr/>
          </p:nvSpPr>
          <p:spPr>
            <a:xfrm>
              <a:off x="4921" y="1399"/>
              <a:ext cx="384" cy="0"/>
            </a:xfrm>
            <a:prstGeom prst="line">
              <a:avLst/>
            </a:prstGeom>
            <a:ln w="38100" cap="flat" cmpd="sng">
              <a:solidFill>
                <a:srgbClr val="FFFF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0684" name="Line 27"/>
            <p:cNvSpPr/>
            <p:nvPr/>
          </p:nvSpPr>
          <p:spPr>
            <a:xfrm>
              <a:off x="4921" y="1639"/>
              <a:ext cx="384" cy="0"/>
            </a:xfrm>
            <a:prstGeom prst="line">
              <a:avLst/>
            </a:prstGeom>
            <a:ln w="38100" cap="flat" cmpd="sng">
              <a:solidFill>
                <a:srgbClr val="FFFF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0685" name="Line 28"/>
            <p:cNvSpPr/>
            <p:nvPr/>
          </p:nvSpPr>
          <p:spPr>
            <a:xfrm>
              <a:off x="4921" y="2167"/>
              <a:ext cx="384" cy="0"/>
            </a:xfrm>
            <a:prstGeom prst="line">
              <a:avLst/>
            </a:prstGeom>
            <a:ln w="38100" cap="flat" cmpd="sng">
              <a:solidFill>
                <a:srgbClr val="FFFF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0686" name="Text Box 29"/>
            <p:cNvSpPr txBox="1"/>
            <p:nvPr/>
          </p:nvSpPr>
          <p:spPr>
            <a:xfrm>
              <a:off x="5284" y="1207"/>
              <a:ext cx="288" cy="8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zh-CN" altLang="en-US" sz="2800" b="1" dirty="0">
                  <a:solidFill>
                    <a:srgbClr val="FFFF99"/>
                  </a:solidFill>
                  <a:ea typeface="楷体_GB2312" pitchFamily="49" charset="-122"/>
                </a:rPr>
                <a:t>微命令</a:t>
              </a:r>
              <a:endParaRPr lang="zh-CN" altLang="en-US" sz="2800" b="1" dirty="0">
                <a:solidFill>
                  <a:srgbClr val="FFFF99"/>
                </a:solidFill>
                <a:ea typeface="楷体_GB2312" pitchFamily="49" charset="-122"/>
              </a:endParaRPr>
            </a:p>
          </p:txBody>
        </p:sp>
        <p:grpSp>
          <p:nvGrpSpPr>
            <p:cNvPr id="70687" name="Group 30"/>
            <p:cNvGrpSpPr/>
            <p:nvPr/>
          </p:nvGrpSpPr>
          <p:grpSpPr>
            <a:xfrm>
              <a:off x="2352" y="2784"/>
              <a:ext cx="2880" cy="1392"/>
              <a:chOff x="2352" y="2784"/>
              <a:chExt cx="2880" cy="1392"/>
            </a:xfrm>
          </p:grpSpPr>
          <p:sp>
            <p:nvSpPr>
              <p:cNvPr id="70688" name="Line 31"/>
              <p:cNvSpPr/>
              <p:nvPr/>
            </p:nvSpPr>
            <p:spPr>
              <a:xfrm>
                <a:off x="4848" y="2976"/>
                <a:ext cx="384" cy="0"/>
              </a:xfrm>
              <a:prstGeom prst="line">
                <a:avLst/>
              </a:prstGeom>
              <a:ln w="28575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0689" name="Line 32"/>
              <p:cNvSpPr/>
              <p:nvPr/>
            </p:nvSpPr>
            <p:spPr>
              <a:xfrm>
                <a:off x="5232" y="2976"/>
                <a:ext cx="0" cy="1200"/>
              </a:xfrm>
              <a:prstGeom prst="line">
                <a:avLst/>
              </a:prstGeom>
              <a:ln w="28575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0690" name="Line 33"/>
              <p:cNvSpPr/>
              <p:nvPr/>
            </p:nvSpPr>
            <p:spPr>
              <a:xfrm flipH="1">
                <a:off x="2352" y="4176"/>
                <a:ext cx="2880" cy="0"/>
              </a:xfrm>
              <a:prstGeom prst="line">
                <a:avLst/>
              </a:prstGeom>
              <a:ln w="28575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0691" name="Line 34"/>
              <p:cNvSpPr/>
              <p:nvPr/>
            </p:nvSpPr>
            <p:spPr>
              <a:xfrm flipV="1">
                <a:off x="2352" y="2784"/>
                <a:ext cx="0" cy="1392"/>
              </a:xfrm>
              <a:prstGeom prst="line">
                <a:avLst/>
              </a:prstGeom>
              <a:ln w="28575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0692" name="Line 35"/>
              <p:cNvSpPr/>
              <p:nvPr/>
            </p:nvSpPr>
            <p:spPr>
              <a:xfrm>
                <a:off x="2352" y="2784"/>
                <a:ext cx="144" cy="0"/>
              </a:xfrm>
              <a:prstGeom prst="line">
                <a:avLst/>
              </a:prstGeom>
              <a:ln w="28575" cap="flat" cmpd="sng">
                <a:solidFill>
                  <a:srgbClr val="FFFF99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sp>
        <p:nvSpPr>
          <p:cNvPr id="70661" name="Text Box 36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3.5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微程序控制器原理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16771" name="Text Box 3"/>
          <p:cNvSpPr txBox="1"/>
          <p:nvPr/>
        </p:nvSpPr>
        <p:spPr>
          <a:xfrm>
            <a:off x="1441450" y="1697038"/>
            <a:ext cx="936625" cy="82232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FF99"/>
                </a:solidFill>
                <a:latin typeface="Arial" panose="020B0604020202020204" pitchFamily="34" charset="0"/>
              </a:rPr>
              <a:t>指令代码</a:t>
            </a:r>
            <a:endParaRPr lang="zh-CN" altLang="en-US" sz="2400" b="1" dirty="0">
              <a:solidFill>
                <a:srgbClr val="FFFF99"/>
              </a:solidFill>
              <a:latin typeface="Arial" panose="020B0604020202020204" pitchFamily="34" charset="0"/>
            </a:endParaRPr>
          </a:p>
        </p:txBody>
      </p:sp>
      <p:sp>
        <p:nvSpPr>
          <p:cNvPr id="416772" name="Text Box 4"/>
          <p:cNvSpPr txBox="1"/>
          <p:nvPr/>
        </p:nvSpPr>
        <p:spPr>
          <a:xfrm>
            <a:off x="1441450" y="2344738"/>
            <a:ext cx="936625" cy="82232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FF99"/>
                </a:solidFill>
                <a:latin typeface="Arial" panose="020B0604020202020204" pitchFamily="34" charset="0"/>
              </a:rPr>
              <a:t>运行状态</a:t>
            </a:r>
            <a:endParaRPr lang="zh-CN" altLang="en-US" sz="2400" b="1" dirty="0">
              <a:solidFill>
                <a:srgbClr val="FFFF99"/>
              </a:solidFill>
              <a:latin typeface="Arial" panose="020B0604020202020204" pitchFamily="34" charset="0"/>
            </a:endParaRPr>
          </a:p>
        </p:txBody>
      </p:sp>
      <p:sp>
        <p:nvSpPr>
          <p:cNvPr id="416773" name="Text Box 5"/>
          <p:cNvSpPr txBox="1"/>
          <p:nvPr/>
        </p:nvSpPr>
        <p:spPr>
          <a:xfrm>
            <a:off x="5473700" y="4173538"/>
            <a:ext cx="21590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控制存贮器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CM</a:t>
            </a:r>
            <a:endParaRPr lang="en-US" altLang="zh-CN" sz="24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416774" name="Text Box 6"/>
          <p:cNvSpPr txBox="1"/>
          <p:nvPr/>
        </p:nvSpPr>
        <p:spPr>
          <a:xfrm>
            <a:off x="8208963" y="1511300"/>
            <a:ext cx="827087" cy="15525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微命令存储器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µIR</a:t>
            </a:r>
            <a:endParaRPr lang="en-US" altLang="zh-CN" sz="24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416775" name="Text Box 7"/>
          <p:cNvSpPr txBox="1"/>
          <p:nvPr/>
        </p:nvSpPr>
        <p:spPr>
          <a:xfrm>
            <a:off x="4968875" y="358775"/>
            <a:ext cx="1944688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FF99"/>
                </a:solidFill>
                <a:latin typeface="Arial" panose="020B0604020202020204" pitchFamily="34" charset="0"/>
              </a:rPr>
              <a:t>微命令序列</a:t>
            </a:r>
            <a:endParaRPr lang="zh-CN" altLang="en-US" sz="2400" b="1" dirty="0">
              <a:solidFill>
                <a:srgbClr val="FFFF99"/>
              </a:solidFill>
              <a:latin typeface="Arial" panose="020B0604020202020204" pitchFamily="34" charset="0"/>
            </a:endParaRPr>
          </a:p>
        </p:txBody>
      </p:sp>
      <p:sp>
        <p:nvSpPr>
          <p:cNvPr id="416776" name="Text Box 8"/>
          <p:cNvSpPr txBox="1"/>
          <p:nvPr/>
        </p:nvSpPr>
        <p:spPr>
          <a:xfrm>
            <a:off x="0" y="0"/>
            <a:ext cx="381635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FF99"/>
                </a:solidFill>
                <a:latin typeface="Arial" panose="020B0604020202020204" pitchFamily="34" charset="0"/>
              </a:rPr>
              <a:t>微程序控制器原理框图：</a:t>
            </a:r>
            <a:r>
              <a:rPr lang="zh-CN" altLang="en-US" sz="2400" b="1" dirty="0">
                <a:solidFill>
                  <a:srgbClr val="FFFF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zh-CN" altLang="en-US" sz="2400" b="1" dirty="0">
              <a:solidFill>
                <a:srgbClr val="FFFF99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416777" name="AutoShape 9"/>
          <p:cNvSpPr/>
          <p:nvPr/>
        </p:nvSpPr>
        <p:spPr>
          <a:xfrm>
            <a:off x="5148263" y="4770438"/>
            <a:ext cx="3960812" cy="2087562"/>
          </a:xfrm>
          <a:prstGeom prst="wedgeRoundRectCallout">
            <a:avLst>
              <a:gd name="adj1" fmla="val -23829"/>
              <a:gd name="adj2" fmla="val -88403"/>
              <a:gd name="adj3" fmla="val 16667"/>
            </a:avLst>
          </a:prstGeom>
          <a:solidFill>
            <a:srgbClr val="FFFF00">
              <a:alpha val="39999"/>
            </a:srgbClr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控制存储器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CM</a:t>
            </a:r>
            <a:endParaRPr lang="en-US" altLang="zh-CN" sz="2400" b="1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功能：存放微程序。</a:t>
            </a:r>
            <a:endParaRPr lang="zh-CN" altLang="en-US" sz="2400" b="1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CM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属于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，不属于主存储器。</a:t>
            </a:r>
            <a:endParaRPr lang="zh-CN" altLang="en-US" sz="24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416778" name="AutoShape 10"/>
          <p:cNvSpPr/>
          <p:nvPr/>
        </p:nvSpPr>
        <p:spPr>
          <a:xfrm>
            <a:off x="0" y="4221163"/>
            <a:ext cx="5580063" cy="2636837"/>
          </a:xfrm>
          <a:prstGeom prst="wedgeRoundRectCallout">
            <a:avLst>
              <a:gd name="adj1" fmla="val 49319"/>
              <a:gd name="adj2" fmla="val -108338"/>
              <a:gd name="adj3" fmla="val 16667"/>
            </a:avLst>
          </a:prstGeom>
          <a:solidFill>
            <a:srgbClr val="FFFF00">
              <a:alpha val="39999"/>
            </a:srgbClr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7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微指令寄存器 </a:t>
            </a: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µIR</a:t>
            </a:r>
            <a:endParaRPr lang="en-US" altLang="zh-CN" sz="2400" b="1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lnSpc>
                <a:spcPct val="7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功能：存放现行微指令。</a:t>
            </a:r>
            <a:endParaRPr lang="zh-CN" altLang="en-US" sz="2400" b="1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lnSpc>
                <a:spcPct val="70000"/>
              </a:lnSpc>
              <a:spcBef>
                <a:spcPct val="50000"/>
              </a:spcBef>
              <a:buNone/>
            </a:pPr>
            <a:r>
              <a:rPr lang="zh-CN" altLang="en-US" sz="1800" b="1" dirty="0">
                <a:solidFill>
                  <a:srgbClr val="FFFF99"/>
                </a:solidFill>
                <a:latin typeface="宋体" panose="02010600030101010101" pitchFamily="2" charset="-122"/>
              </a:rPr>
              <a:t>微操作控制字段：提供一步操作所需的微命令。</a:t>
            </a:r>
            <a:endParaRPr lang="zh-CN" altLang="en-US" sz="1800" b="1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lnSpc>
                <a:spcPct val="70000"/>
              </a:lnSpc>
              <a:spcBef>
                <a:spcPct val="50000"/>
              </a:spcBef>
              <a:buNone/>
            </a:pPr>
            <a:r>
              <a:rPr lang="zh-CN" altLang="en-US" sz="1800" b="1" dirty="0">
                <a:solidFill>
                  <a:srgbClr val="FFFF99"/>
                </a:solidFill>
                <a:latin typeface="宋体" panose="02010600030101010101" pitchFamily="2" charset="-122"/>
              </a:rPr>
              <a:t>		指明后续微地址的形成方式。</a:t>
            </a:r>
            <a:endParaRPr lang="zh-CN" altLang="en-US" sz="1800" b="1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lnSpc>
                <a:spcPct val="70000"/>
              </a:lnSpc>
              <a:spcBef>
                <a:spcPct val="50000"/>
              </a:spcBef>
              <a:buNone/>
            </a:pPr>
            <a:r>
              <a:rPr lang="zh-CN" altLang="en-US" sz="1800" b="1" dirty="0">
                <a:solidFill>
                  <a:srgbClr val="FFFF99"/>
                </a:solidFill>
                <a:latin typeface="宋体" panose="02010600030101010101" pitchFamily="2" charset="-122"/>
              </a:rPr>
              <a:t>顺序控制字段：</a:t>
            </a:r>
            <a:endParaRPr lang="zh-CN" altLang="en-US" sz="1800" b="1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lnSpc>
                <a:spcPct val="70000"/>
              </a:lnSpc>
              <a:spcBef>
                <a:spcPct val="50000"/>
              </a:spcBef>
              <a:buNone/>
            </a:pPr>
            <a:r>
              <a:rPr lang="zh-CN" altLang="en-US" sz="1800" b="1" dirty="0">
                <a:solidFill>
                  <a:srgbClr val="FFFF99"/>
                </a:solidFill>
                <a:latin typeface="宋体" panose="02010600030101010101" pitchFamily="2" charset="-122"/>
              </a:rPr>
              <a:t>		提供微地址的给定部分</a:t>
            </a:r>
            <a:endParaRPr lang="zh-CN" altLang="en-US" sz="18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416779" name="AutoShape 11"/>
          <p:cNvSpPr/>
          <p:nvPr/>
        </p:nvSpPr>
        <p:spPr>
          <a:xfrm>
            <a:off x="1827213" y="5516563"/>
            <a:ext cx="223837" cy="792162"/>
          </a:xfrm>
          <a:prstGeom prst="leftBrace">
            <a:avLst>
              <a:gd name="adj1" fmla="val 29491"/>
              <a:gd name="adj2" fmla="val 50000"/>
            </a:avLst>
          </a:prstGeom>
          <a:noFill/>
          <a:ln w="28575" cap="flat" cmpd="sng">
            <a:solidFill>
              <a:srgbClr val="3333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288925" y="285750"/>
          <a:ext cx="7991475" cy="399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8116570" imgH="4109085" progId="Visio.Drawing.11">
                  <p:embed/>
                </p:oleObj>
              </mc:Choice>
              <mc:Fallback>
                <p:oleObj name="" r:id="rId1" imgW="8116570" imgH="4109085" progId="Visio.Drawing.11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8925" y="285750"/>
                        <a:ext cx="7991475" cy="3997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41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41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1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1" grpId="0"/>
      <p:bldP spid="416772" grpId="0"/>
      <p:bldP spid="416773" grpId="0"/>
      <p:bldP spid="416774" grpId="0"/>
      <p:bldP spid="416775" grpId="0"/>
      <p:bldP spid="416776" grpId="0"/>
      <p:bldP spid="416777" grpId="0" animBg="1"/>
      <p:bldP spid="416778" grpId="0" animBg="1"/>
      <p:bldP spid="41677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04130" name="Text Box 2"/>
          <p:cNvSpPr txBox="1"/>
          <p:nvPr/>
        </p:nvSpPr>
        <p:spPr>
          <a:xfrm>
            <a:off x="0" y="260350"/>
            <a:ext cx="23764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800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）寄存器</a:t>
            </a:r>
            <a:endParaRPr lang="zh-CN" altLang="en-US" sz="2800" b="1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196" name="Text Box 10"/>
          <p:cNvSpPr txBox="1"/>
          <p:nvPr/>
        </p:nvSpPr>
        <p:spPr>
          <a:xfrm>
            <a:off x="0" y="5589588"/>
            <a:ext cx="88201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zh-CN" sz="2400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04141" name="Text Box 13"/>
          <p:cNvSpPr txBox="1"/>
          <p:nvPr/>
        </p:nvSpPr>
        <p:spPr>
          <a:xfrm>
            <a:off x="250825" y="1125538"/>
            <a:ext cx="8893175" cy="2655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CPU 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内部的寄存器分为：</a:t>
            </a:r>
            <a:endParaRPr lang="zh-CN" altLang="en-US" sz="2800" b="1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控制寄存器</a:t>
            </a:r>
            <a:r>
              <a:rPr lang="en-US" altLang="zh-CN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——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存放控制信息的寄存器，</a:t>
            </a:r>
            <a:b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</a:b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	如</a:t>
            </a:r>
            <a:r>
              <a:rPr lang="zh-CN" altLang="en-US" sz="2800" b="1" dirty="0">
                <a:solidFill>
                  <a:srgbClr val="FFCCCC"/>
                </a:solidFill>
                <a:latin typeface="宋体" panose="02010600030101010101" pitchFamily="2" charset="-122"/>
              </a:rPr>
              <a:t>指令寄存器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sz="2800" b="1" dirty="0">
                <a:solidFill>
                  <a:srgbClr val="FFCCCC"/>
                </a:solidFill>
                <a:latin typeface="宋体" panose="02010600030101010101" pitchFamily="2" charset="-122"/>
              </a:rPr>
              <a:t>程序计数器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和</a:t>
            </a:r>
            <a:r>
              <a:rPr lang="zh-CN" altLang="en-US" sz="2800" b="1" dirty="0">
                <a:solidFill>
                  <a:srgbClr val="FFCCCC"/>
                </a:solidFill>
                <a:latin typeface="宋体" panose="02010600030101010101" pitchFamily="2" charset="-122"/>
              </a:rPr>
              <a:t>状态字寄存器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；</a:t>
            </a:r>
            <a:endParaRPr lang="zh-CN" altLang="en-US" sz="2800" b="1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数据寄存器</a:t>
            </a:r>
            <a:r>
              <a:rPr lang="en-US" altLang="zh-CN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——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存放数据的寄存器，</a:t>
            </a:r>
            <a:b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</a:b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	如</a:t>
            </a:r>
            <a:r>
              <a:rPr lang="zh-CN" altLang="en-US" sz="2800" b="1" dirty="0">
                <a:solidFill>
                  <a:srgbClr val="FFCCCC"/>
                </a:solidFill>
                <a:latin typeface="宋体" panose="02010600030101010101" pitchFamily="2" charset="-122"/>
              </a:rPr>
              <a:t>通用寄存器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和</a:t>
            </a:r>
            <a:r>
              <a:rPr lang="zh-CN" altLang="en-US" sz="2800" b="1" dirty="0">
                <a:solidFill>
                  <a:srgbClr val="FFCCCC"/>
                </a:solidFill>
                <a:latin typeface="宋体" panose="02010600030101010101" pitchFamily="2" charset="-122"/>
              </a:rPr>
              <a:t>暂存器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。</a:t>
            </a:r>
            <a:endParaRPr lang="zh-CN" altLang="en-US" sz="28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0" grpId="0"/>
      <p:bldP spid="30414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2707" name="Text Box 2"/>
          <p:cNvSpPr txBox="1"/>
          <p:nvPr/>
        </p:nvSpPr>
        <p:spPr>
          <a:xfrm>
            <a:off x="0" y="1981200"/>
            <a:ext cx="8839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1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、执行“取机器指令”</a:t>
            </a:r>
            <a:r>
              <a:rPr lang="zh-CN" altLang="en-US" u="sng" dirty="0">
                <a:solidFill>
                  <a:srgbClr val="FFFF99"/>
                </a:solidFill>
                <a:ea typeface="黑体" panose="02010609060101010101" pitchFamily="2" charset="-122"/>
              </a:rPr>
              <a:t>公共操作</a:t>
            </a:r>
            <a:endParaRPr lang="zh-CN" altLang="en-US" u="sng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72708" name="Text Box 3"/>
          <p:cNvSpPr txBox="1"/>
          <p:nvPr/>
        </p:nvSpPr>
        <p:spPr>
          <a:xfrm>
            <a:off x="228600" y="2636838"/>
            <a:ext cx="8915400" cy="2041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从</a:t>
            </a:r>
            <a:r>
              <a:rPr lang="en-US" altLang="zh-CN" b="1" i="1" dirty="0">
                <a:solidFill>
                  <a:schemeClr val="bg1"/>
                </a:solidFill>
              </a:rPr>
              <a:t>CM</a:t>
            </a:r>
            <a:r>
              <a:rPr lang="zh-CN" altLang="en-US" b="1" dirty="0">
                <a:solidFill>
                  <a:schemeClr val="bg1"/>
                </a:solidFill>
              </a:rPr>
              <a:t>的</a:t>
            </a:r>
            <a:r>
              <a:rPr lang="en-US" altLang="zh-CN" b="1" dirty="0">
                <a:solidFill>
                  <a:schemeClr val="bg1"/>
                </a:solidFill>
              </a:rPr>
              <a:t>0</a:t>
            </a:r>
            <a:r>
              <a:rPr lang="zh-CN" altLang="en-US" b="1" dirty="0">
                <a:solidFill>
                  <a:schemeClr val="bg1"/>
                </a:solidFill>
              </a:rPr>
              <a:t>号单元取出一段“取机器指令”用的微程序逐条送到</a:t>
            </a:r>
            <a:r>
              <a:rPr lang="zh-CN" altLang="en-US" b="1" i="1" dirty="0">
                <a:solidFill>
                  <a:schemeClr val="bg1"/>
                </a:solidFill>
                <a:sym typeface="Symbol" panose="05050102010706020507" pitchFamily="18" charset="2"/>
              </a:rPr>
              <a:t></a:t>
            </a:r>
            <a:r>
              <a:rPr lang="en-US" altLang="zh-CN" b="1" i="1" dirty="0">
                <a:solidFill>
                  <a:schemeClr val="bg1"/>
                </a:solidFill>
                <a:sym typeface="Symbol" panose="05050102010706020507" pitchFamily="18" charset="2"/>
              </a:rPr>
              <a:t>IR</a:t>
            </a:r>
            <a:r>
              <a:rPr lang="zh-CN" altLang="en-US" b="1" dirty="0">
                <a:solidFill>
                  <a:schemeClr val="bg1"/>
                </a:solidFill>
                <a:sym typeface="Symbol" panose="05050102010706020507" pitchFamily="18" charset="2"/>
              </a:rPr>
              <a:t>中</a:t>
            </a:r>
            <a:br>
              <a:rPr lang="zh-CN" altLang="en-US" b="1" dirty="0">
                <a:solidFill>
                  <a:schemeClr val="bg1"/>
                </a:solidFill>
                <a:sym typeface="Symbol" panose="05050102010706020507" pitchFamily="18" charset="2"/>
              </a:rPr>
            </a:br>
            <a:r>
              <a:rPr lang="zh-CN" altLang="en-US" b="1" dirty="0">
                <a:solidFill>
                  <a:schemeClr val="bg1"/>
                </a:solidFill>
                <a:sym typeface="Symbol" panose="05050102010706020507" pitchFamily="18" charset="2"/>
              </a:rPr>
              <a:t>该微程序的微操作控制字段产生有关控制信号，完成从主存中取出一条机器指令并送到</a:t>
            </a:r>
            <a:r>
              <a:rPr lang="en-US" altLang="zh-CN" b="1" i="1" dirty="0">
                <a:solidFill>
                  <a:schemeClr val="bg1"/>
                </a:solidFill>
                <a:sym typeface="Symbol" panose="05050102010706020507" pitchFamily="18" charset="2"/>
              </a:rPr>
              <a:t>IR</a:t>
            </a:r>
            <a:r>
              <a:rPr lang="zh-CN" altLang="en-US" b="1" dirty="0">
                <a:solidFill>
                  <a:schemeClr val="bg1"/>
                </a:solidFill>
                <a:sym typeface="Symbol" panose="05050102010706020507" pitchFamily="18" charset="2"/>
              </a:rPr>
              <a:t>中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2709" name="Text Box 4"/>
          <p:cNvSpPr txBox="1"/>
          <p:nvPr/>
        </p:nvSpPr>
        <p:spPr>
          <a:xfrm>
            <a:off x="2411413" y="4724400"/>
            <a:ext cx="36734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CCCC"/>
                </a:solidFill>
                <a:ea typeface="黑体" panose="02010609060101010101" pitchFamily="2" charset="-122"/>
              </a:rPr>
              <a:t>记为：</a:t>
            </a:r>
            <a:r>
              <a:rPr lang="en-US" altLang="zh-CN" b="1" dirty="0">
                <a:solidFill>
                  <a:srgbClr val="FFCCCC"/>
                </a:solidFill>
                <a:ea typeface="黑体" panose="02010609060101010101" pitchFamily="2" charset="-122"/>
              </a:rPr>
              <a:t>((</a:t>
            </a:r>
            <a:r>
              <a:rPr lang="en-US" altLang="zh-CN" b="1" i="1" dirty="0">
                <a:solidFill>
                  <a:srgbClr val="FFCCCC"/>
                </a:solidFill>
                <a:ea typeface="黑体" panose="02010609060101010101" pitchFamily="2" charset="-122"/>
              </a:rPr>
              <a:t>PC</a:t>
            </a:r>
            <a:r>
              <a:rPr lang="en-US" altLang="zh-CN" b="1" dirty="0">
                <a:solidFill>
                  <a:srgbClr val="FFCCCC"/>
                </a:solidFill>
                <a:ea typeface="黑体" panose="02010609060101010101" pitchFamily="2" charset="-122"/>
              </a:rPr>
              <a:t>)) →</a:t>
            </a:r>
            <a:r>
              <a:rPr lang="en-US" altLang="zh-CN" b="1" i="1" dirty="0">
                <a:solidFill>
                  <a:srgbClr val="FFCCCC"/>
                </a:solidFill>
                <a:ea typeface="黑体" panose="02010609060101010101" pitchFamily="2" charset="-122"/>
              </a:rPr>
              <a:t>IR</a:t>
            </a:r>
            <a:endParaRPr lang="en-US" altLang="zh-CN" b="1" i="1" dirty="0">
              <a:solidFill>
                <a:srgbClr val="FFCCCC"/>
              </a:solidFill>
              <a:ea typeface="黑体" panose="02010609060101010101" pitchFamily="2" charset="-122"/>
            </a:endParaRPr>
          </a:p>
        </p:txBody>
      </p:sp>
      <p:sp>
        <p:nvSpPr>
          <p:cNvPr id="72710" name="Text Box 6"/>
          <p:cNvSpPr txBox="1"/>
          <p:nvPr/>
        </p:nvSpPr>
        <p:spPr>
          <a:xfrm>
            <a:off x="0" y="11430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三、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微程序执行过程的描述  </a:t>
            </a:r>
            <a:r>
              <a:rPr lang="en-US" altLang="zh-CN" dirty="0">
                <a:solidFill>
                  <a:srgbClr val="66FFFF"/>
                </a:solidFill>
                <a:ea typeface="黑体" panose="02010609060101010101" pitchFamily="2" charset="-122"/>
              </a:rPr>
              <a:t>P104</a:t>
            </a:r>
            <a:endParaRPr lang="en-US" altLang="zh-CN" dirty="0">
              <a:solidFill>
                <a:srgbClr val="66FFFF"/>
              </a:solidFill>
              <a:ea typeface="黑体" panose="02010609060101010101" pitchFamily="2" charset="-122"/>
            </a:endParaRPr>
          </a:p>
        </p:txBody>
      </p:sp>
      <p:sp>
        <p:nvSpPr>
          <p:cNvPr id="72711" name="Text Box 7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3.5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微程序控制器原理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72712" name="Group 21"/>
          <p:cNvGrpSpPr/>
          <p:nvPr/>
        </p:nvGrpSpPr>
        <p:grpSpPr>
          <a:xfrm>
            <a:off x="180975" y="5400675"/>
            <a:ext cx="9144000" cy="952501"/>
            <a:chOff x="0" y="3203"/>
            <a:chExt cx="5760" cy="600"/>
          </a:xfrm>
        </p:grpSpPr>
        <p:sp>
          <p:nvSpPr>
            <p:cNvPr id="72713" name="Text Box 8"/>
            <p:cNvSpPr txBox="1"/>
            <p:nvPr/>
          </p:nvSpPr>
          <p:spPr>
            <a:xfrm>
              <a:off x="0" y="3395"/>
              <a:ext cx="960" cy="30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70000"/>
                </a:lnSpc>
                <a:spcBef>
                  <a:spcPct val="50000"/>
                </a:spcBef>
                <a:buNone/>
              </a:pPr>
              <a:r>
                <a:rPr lang="en-US" altLang="zh-CN" sz="3600" b="1" dirty="0">
                  <a:solidFill>
                    <a:srgbClr val="66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CM</a:t>
              </a:r>
              <a:endParaRPr lang="en-US" altLang="zh-CN" sz="3600" b="1" dirty="0">
                <a:solidFill>
                  <a:srgbClr val="66FFFF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72714" name="Text Box 9"/>
            <p:cNvSpPr txBox="1"/>
            <p:nvPr/>
          </p:nvSpPr>
          <p:spPr>
            <a:xfrm rot="-10800000" flipV="1">
              <a:off x="432" y="3251"/>
              <a:ext cx="1729" cy="246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70000"/>
                </a:lnSpc>
                <a:spcBef>
                  <a:spcPct val="50000"/>
                </a:spcBef>
                <a:buNone/>
              </a:pPr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取指</a:t>
              </a:r>
              <a:r>
                <a:rPr lang="zh-CN" altLang="en-US" sz="2800" b="1" dirty="0">
                  <a:solidFill>
                    <a:srgbClr val="FFFF99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微指令</a:t>
              </a:r>
              <a:endParaRPr lang="zh-CN" altLang="en-US" sz="2800" b="1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72715" name="Line 10"/>
            <p:cNvSpPr/>
            <p:nvPr/>
          </p:nvSpPr>
          <p:spPr>
            <a:xfrm>
              <a:off x="432" y="3539"/>
              <a:ext cx="1248" cy="0"/>
            </a:xfrm>
            <a:prstGeom prst="line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2716" name="Text Box 11"/>
            <p:cNvSpPr txBox="1"/>
            <p:nvPr/>
          </p:nvSpPr>
          <p:spPr>
            <a:xfrm>
              <a:off x="1632" y="3395"/>
              <a:ext cx="768" cy="30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70000"/>
                </a:lnSpc>
                <a:spcBef>
                  <a:spcPct val="50000"/>
                </a:spcBef>
                <a:buNone/>
              </a:pPr>
              <a:r>
                <a:rPr lang="en-US" altLang="zh-CN" sz="3600" b="1" dirty="0">
                  <a:solidFill>
                    <a:srgbClr val="66FFFF"/>
                  </a:solidFill>
                </a:rPr>
                <a:t>µ</a:t>
              </a:r>
              <a:r>
                <a:rPr lang="en-US" altLang="zh-CN" sz="3600" b="1" dirty="0">
                  <a:solidFill>
                    <a:srgbClr val="66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IR</a:t>
              </a:r>
              <a:endParaRPr lang="en-US" altLang="zh-CN" sz="3600" b="1" dirty="0">
                <a:solidFill>
                  <a:srgbClr val="66FFFF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72717" name="Text Box 13"/>
            <p:cNvSpPr txBox="1"/>
            <p:nvPr/>
          </p:nvSpPr>
          <p:spPr>
            <a:xfrm>
              <a:off x="2835" y="3339"/>
              <a:ext cx="124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b="1" dirty="0">
                  <a:solidFill>
                    <a:srgbClr val="66FFFF"/>
                  </a:solidFill>
                  <a:ea typeface="黑体" panose="02010609060101010101" pitchFamily="2" charset="-122"/>
                </a:rPr>
                <a:t>译码器</a:t>
              </a:r>
              <a:endParaRPr lang="zh-CN" altLang="en-US" b="1" dirty="0">
                <a:solidFill>
                  <a:srgbClr val="66FFFF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72718" name="Text Box 17"/>
            <p:cNvSpPr txBox="1"/>
            <p:nvPr/>
          </p:nvSpPr>
          <p:spPr>
            <a:xfrm>
              <a:off x="3651" y="3203"/>
              <a:ext cx="1392" cy="6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b="1" dirty="0">
                  <a:solidFill>
                    <a:srgbClr val="FFFF99"/>
                  </a:solidFill>
                  <a:ea typeface="黑体" panose="02010609060101010101" pitchFamily="2" charset="-122"/>
                </a:rPr>
                <a:t>根据</a:t>
              </a:r>
              <a:r>
                <a:rPr lang="en-US" altLang="zh-CN" sz="2800" b="1" dirty="0">
                  <a:solidFill>
                    <a:srgbClr val="FFFF99"/>
                  </a:solidFill>
                  <a:ea typeface="黑体" panose="02010609060101010101" pitchFamily="2" charset="-122"/>
                </a:rPr>
                <a:t>PC</a:t>
              </a:r>
              <a:r>
                <a:rPr lang="zh-CN" altLang="en-US" sz="2800" b="1" dirty="0">
                  <a:solidFill>
                    <a:srgbClr val="FFFF99"/>
                  </a:solidFill>
                  <a:ea typeface="黑体" panose="02010609060101010101" pitchFamily="2" charset="-122"/>
                </a:rPr>
                <a:t>取机器指令</a:t>
              </a:r>
              <a:endParaRPr lang="zh-CN" altLang="en-US" sz="2800" b="1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72719" name="Text Box 18"/>
            <p:cNvSpPr txBox="1"/>
            <p:nvPr/>
          </p:nvSpPr>
          <p:spPr>
            <a:xfrm>
              <a:off x="4992" y="3430"/>
              <a:ext cx="768" cy="30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70000"/>
                </a:lnSpc>
                <a:spcBef>
                  <a:spcPct val="50000"/>
                </a:spcBef>
                <a:buNone/>
              </a:pPr>
              <a:r>
                <a:rPr lang="en-US" altLang="zh-CN" sz="3600" b="1" dirty="0">
                  <a:solidFill>
                    <a:srgbClr val="66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IR</a:t>
              </a:r>
              <a:endParaRPr lang="en-US" altLang="zh-CN" sz="3600" b="1" dirty="0">
                <a:solidFill>
                  <a:srgbClr val="66FFFF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72720" name="Line 19"/>
            <p:cNvSpPr/>
            <p:nvPr/>
          </p:nvSpPr>
          <p:spPr>
            <a:xfrm>
              <a:off x="2200" y="3521"/>
              <a:ext cx="635" cy="0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2721" name="Line 20"/>
            <p:cNvSpPr/>
            <p:nvPr/>
          </p:nvSpPr>
          <p:spPr>
            <a:xfrm>
              <a:off x="3651" y="3566"/>
              <a:ext cx="1406" cy="0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3731" name="Text Box 5"/>
          <p:cNvSpPr txBox="1"/>
          <p:nvPr/>
        </p:nvSpPr>
        <p:spPr>
          <a:xfrm>
            <a:off x="0" y="1125538"/>
            <a:ext cx="88392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、</a:t>
            </a:r>
            <a:r>
              <a:rPr lang="en-US" altLang="zh-CN" i="1" dirty="0">
                <a:solidFill>
                  <a:srgbClr val="FFFF99"/>
                </a:solidFill>
                <a:ea typeface="黑体" panose="02010609060101010101" pitchFamily="2" charset="-122"/>
              </a:rPr>
              <a:t>IR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中的</a:t>
            </a:r>
            <a:r>
              <a:rPr lang="en-US" altLang="zh-CN" i="1" dirty="0">
                <a:solidFill>
                  <a:srgbClr val="FFFF99"/>
                </a:solidFill>
                <a:ea typeface="黑体" panose="02010609060101010101" pitchFamily="2" charset="-122"/>
              </a:rPr>
              <a:t>OP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通过微地址形成部件，产生该机器指令对应的微程序入口地址，送往</a:t>
            </a:r>
            <a:r>
              <a:rPr lang="zh-CN" altLang="en-US" b="1" i="1" dirty="0">
                <a:solidFill>
                  <a:srgbClr val="FFFF99"/>
                </a:solidFill>
                <a:sym typeface="Symbol" panose="05050102010706020507" pitchFamily="18" charset="2"/>
              </a:rPr>
              <a:t></a:t>
            </a:r>
            <a:r>
              <a:rPr lang="en-US" altLang="zh-CN" i="1" dirty="0">
                <a:solidFill>
                  <a:srgbClr val="FFFF99"/>
                </a:solidFill>
                <a:ea typeface="黑体" panose="02010609060101010101" pitchFamily="2" charset="-122"/>
              </a:rPr>
              <a:t>MAR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中。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73732" name="Text Box 7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3.5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微程序控制器原理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73733" name="Group 21"/>
          <p:cNvGrpSpPr/>
          <p:nvPr/>
        </p:nvGrpSpPr>
        <p:grpSpPr>
          <a:xfrm>
            <a:off x="0" y="2349500"/>
            <a:ext cx="9372600" cy="927100"/>
            <a:chOff x="0" y="1480"/>
            <a:chExt cx="5904" cy="584"/>
          </a:xfrm>
        </p:grpSpPr>
        <p:sp>
          <p:nvSpPr>
            <p:cNvPr id="73745" name="Text Box 8"/>
            <p:cNvSpPr txBox="1"/>
            <p:nvPr/>
          </p:nvSpPr>
          <p:spPr>
            <a:xfrm>
              <a:off x="0" y="1672"/>
              <a:ext cx="960" cy="30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70000"/>
                </a:lnSpc>
                <a:spcBef>
                  <a:spcPct val="50000"/>
                </a:spcBef>
                <a:buNone/>
              </a:pPr>
              <a:r>
                <a:rPr lang="en-US" altLang="zh-CN" sz="3600" b="1" dirty="0">
                  <a:solidFill>
                    <a:srgbClr val="66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IR</a:t>
              </a:r>
              <a:endParaRPr lang="en-US" altLang="zh-CN" sz="3600" b="1" dirty="0">
                <a:solidFill>
                  <a:srgbClr val="66FFFF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73746" name="Text Box 9"/>
            <p:cNvSpPr txBox="1"/>
            <p:nvPr/>
          </p:nvSpPr>
          <p:spPr>
            <a:xfrm rot="-10800000" flipV="1">
              <a:off x="432" y="1528"/>
              <a:ext cx="1729" cy="246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70000"/>
                </a:lnSpc>
                <a:spcBef>
                  <a:spcPct val="50000"/>
                </a:spcBef>
                <a:buNone/>
              </a:pPr>
              <a:r>
                <a:rPr lang="zh-CN" altLang="en-US" sz="2800" b="1" dirty="0">
                  <a:solidFill>
                    <a:srgbClr val="FFCCC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操作码</a:t>
              </a:r>
              <a:endParaRPr lang="zh-CN" altLang="en-US" sz="2800" b="1" dirty="0">
                <a:solidFill>
                  <a:srgbClr val="FFCCCC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73747" name="Line 10"/>
            <p:cNvSpPr/>
            <p:nvPr/>
          </p:nvSpPr>
          <p:spPr>
            <a:xfrm>
              <a:off x="432" y="1816"/>
              <a:ext cx="768" cy="0"/>
            </a:xfrm>
            <a:prstGeom prst="line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3748" name="Text Box 11"/>
            <p:cNvSpPr txBox="1"/>
            <p:nvPr/>
          </p:nvSpPr>
          <p:spPr>
            <a:xfrm>
              <a:off x="1200" y="1576"/>
              <a:ext cx="1104" cy="4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spcBef>
                  <a:spcPct val="50000"/>
                </a:spcBef>
                <a:buNone/>
              </a:pPr>
              <a:r>
                <a:rPr lang="zh-CN" altLang="en-US" sz="2800" b="1" dirty="0">
                  <a:solidFill>
                    <a:srgbClr val="66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微地址形成电路</a:t>
              </a:r>
              <a:endParaRPr lang="zh-CN" altLang="en-US" sz="2800" b="1" dirty="0">
                <a:solidFill>
                  <a:srgbClr val="66FFFF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73749" name="Line 12"/>
            <p:cNvSpPr/>
            <p:nvPr/>
          </p:nvSpPr>
          <p:spPr>
            <a:xfrm>
              <a:off x="2208" y="1816"/>
              <a:ext cx="624" cy="0"/>
            </a:xfrm>
            <a:prstGeom prst="line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3750" name="Text Box 13"/>
            <p:cNvSpPr txBox="1"/>
            <p:nvPr/>
          </p:nvSpPr>
          <p:spPr>
            <a:xfrm>
              <a:off x="2208" y="1480"/>
              <a:ext cx="8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b="1" dirty="0">
                  <a:solidFill>
                    <a:srgbClr val="FFCCCC"/>
                  </a:solidFill>
                  <a:ea typeface="黑体" panose="02010609060101010101" pitchFamily="2" charset="-122"/>
                </a:rPr>
                <a:t>入口</a:t>
              </a:r>
              <a:endParaRPr lang="zh-CN" altLang="en-US" sz="2800" b="1" dirty="0">
                <a:solidFill>
                  <a:srgbClr val="FFCCCC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73751" name="Text Box 14"/>
            <p:cNvSpPr txBox="1"/>
            <p:nvPr/>
          </p:nvSpPr>
          <p:spPr>
            <a:xfrm>
              <a:off x="2832" y="1576"/>
              <a:ext cx="768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3600" b="1" dirty="0">
                  <a:solidFill>
                    <a:srgbClr val="66FFFF"/>
                  </a:solidFill>
                  <a:ea typeface="黑体" panose="02010609060101010101" pitchFamily="2" charset="-122"/>
                </a:rPr>
                <a:t>µ</a:t>
              </a:r>
              <a:r>
                <a:rPr lang="en-US" altLang="zh-CN" sz="3600" b="1" dirty="0">
                  <a:solidFill>
                    <a:srgbClr val="66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MAR</a:t>
              </a:r>
              <a:endParaRPr lang="en-US" altLang="zh-CN" sz="3600" b="1" dirty="0">
                <a:solidFill>
                  <a:srgbClr val="66FFFF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73752" name="Text Box 16"/>
            <p:cNvSpPr txBox="1"/>
            <p:nvPr/>
          </p:nvSpPr>
          <p:spPr>
            <a:xfrm>
              <a:off x="4014" y="1570"/>
              <a:ext cx="576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3600" b="1" dirty="0">
                  <a:solidFill>
                    <a:srgbClr val="66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CM</a:t>
              </a:r>
              <a:endParaRPr lang="en-US" altLang="zh-CN" sz="3600" b="1" dirty="0">
                <a:solidFill>
                  <a:srgbClr val="66FFFF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73753" name="Text Box 18"/>
            <p:cNvSpPr txBox="1"/>
            <p:nvPr/>
          </p:nvSpPr>
          <p:spPr>
            <a:xfrm>
              <a:off x="5136" y="1576"/>
              <a:ext cx="768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3600" b="1" dirty="0">
                  <a:solidFill>
                    <a:srgbClr val="66FFFF"/>
                  </a:solidFill>
                  <a:ea typeface="黑体" panose="02010609060101010101" pitchFamily="2" charset="-122"/>
                </a:rPr>
                <a:t>µ</a:t>
              </a:r>
              <a:r>
                <a:rPr lang="en-US" altLang="zh-CN" sz="3600" b="1" dirty="0">
                  <a:solidFill>
                    <a:srgbClr val="66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IR</a:t>
              </a:r>
              <a:endParaRPr lang="en-US" altLang="zh-CN" sz="3600" b="1" dirty="0">
                <a:solidFill>
                  <a:srgbClr val="66FFFF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73754" name="Line 19"/>
            <p:cNvSpPr/>
            <p:nvPr/>
          </p:nvSpPr>
          <p:spPr>
            <a:xfrm>
              <a:off x="3515" y="1797"/>
              <a:ext cx="499" cy="0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3755" name="Line 20"/>
            <p:cNvSpPr/>
            <p:nvPr/>
          </p:nvSpPr>
          <p:spPr>
            <a:xfrm>
              <a:off x="4377" y="1797"/>
              <a:ext cx="771" cy="0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73734" name="Text Box 22"/>
          <p:cNvSpPr txBox="1"/>
          <p:nvPr/>
        </p:nvSpPr>
        <p:spPr>
          <a:xfrm>
            <a:off x="0" y="3357563"/>
            <a:ext cx="9144000" cy="2041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3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、根据入口地址，访问</a:t>
            </a:r>
            <a:r>
              <a:rPr lang="en-US" altLang="zh-CN" i="1" dirty="0">
                <a:solidFill>
                  <a:srgbClr val="FFFF99"/>
                </a:solidFill>
                <a:ea typeface="黑体" panose="02010609060101010101" pitchFamily="2" charset="-122"/>
              </a:rPr>
              <a:t>CM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，从</a:t>
            </a:r>
            <a:r>
              <a:rPr lang="en-US" altLang="zh-CN" i="1" dirty="0">
                <a:solidFill>
                  <a:srgbClr val="FFFF99"/>
                </a:solidFill>
                <a:ea typeface="黑体" panose="02010609060101010101" pitchFamily="2" charset="-122"/>
              </a:rPr>
              <a:t>CM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中取出对应微程序的一条微指令，</a:t>
            </a:r>
            <a:b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其控制字段产生一组微命令有关操作，由顺序控制字段形成下一条微指令地址，读取下一条微指令。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grpSp>
        <p:nvGrpSpPr>
          <p:cNvPr id="73735" name="Group 23"/>
          <p:cNvGrpSpPr/>
          <p:nvPr/>
        </p:nvGrpSpPr>
        <p:grpSpPr>
          <a:xfrm>
            <a:off x="3581400" y="3836988"/>
            <a:ext cx="5562600" cy="528637"/>
            <a:chOff x="2016" y="3312"/>
            <a:chExt cx="3744" cy="333"/>
          </a:xfrm>
        </p:grpSpPr>
        <p:sp>
          <p:nvSpPr>
            <p:cNvPr id="73743" name="Text Box 24"/>
            <p:cNvSpPr txBox="1"/>
            <p:nvPr/>
          </p:nvSpPr>
          <p:spPr>
            <a:xfrm>
              <a:off x="2016" y="3312"/>
              <a:ext cx="1824" cy="333"/>
            </a:xfrm>
            <a:prstGeom prst="rect">
              <a:avLst/>
            </a:prstGeom>
            <a:solidFill>
              <a:srgbClr val="FFCCCC"/>
            </a:solidFill>
            <a:ln w="9525" cap="flat" cmpd="sng">
              <a:solidFill>
                <a:srgbClr val="FFCC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zh-CN" altLang="en-US" sz="2800" b="1" dirty="0">
                  <a:ea typeface="楷体_GB2312" pitchFamily="49" charset="-122"/>
                </a:rPr>
                <a:t>微程序控制字段</a:t>
              </a:r>
              <a:endParaRPr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73744" name="Text Box 25"/>
            <p:cNvSpPr txBox="1"/>
            <p:nvPr/>
          </p:nvSpPr>
          <p:spPr>
            <a:xfrm>
              <a:off x="3840" y="3312"/>
              <a:ext cx="1920" cy="333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FFCC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zh-CN" altLang="en-US" sz="2800" b="1" dirty="0">
                  <a:ea typeface="楷体_GB2312" pitchFamily="49" charset="-122"/>
                </a:rPr>
                <a:t>顺序控制字段</a:t>
              </a:r>
              <a:endParaRPr lang="zh-CN" altLang="en-US" sz="2800" b="1" dirty="0">
                <a:ea typeface="楷体_GB2312" pitchFamily="49" charset="-122"/>
              </a:endParaRPr>
            </a:p>
          </p:txBody>
        </p:sp>
      </p:grpSp>
      <p:sp>
        <p:nvSpPr>
          <p:cNvPr id="419866" name="Text Box 26"/>
          <p:cNvSpPr txBox="1"/>
          <p:nvPr/>
        </p:nvSpPr>
        <p:spPr>
          <a:xfrm>
            <a:off x="1365250" y="5661025"/>
            <a:ext cx="2438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66FFFF"/>
                </a:solidFill>
                <a:ea typeface="黑体" panose="02010609060101010101" pitchFamily="2" charset="-122"/>
              </a:rPr>
              <a:t>微命令字段</a:t>
            </a:r>
            <a:endParaRPr lang="zh-CN" altLang="en-US" sz="2800" b="1" dirty="0">
              <a:solidFill>
                <a:srgbClr val="66FFFF"/>
              </a:solidFill>
              <a:ea typeface="黑体" panose="02010609060101010101" pitchFamily="2" charset="-122"/>
            </a:endParaRPr>
          </a:p>
        </p:txBody>
      </p:sp>
      <p:sp>
        <p:nvSpPr>
          <p:cNvPr id="419867" name="Text Box 27"/>
          <p:cNvSpPr txBox="1"/>
          <p:nvPr/>
        </p:nvSpPr>
        <p:spPr>
          <a:xfrm>
            <a:off x="450850" y="5857875"/>
            <a:ext cx="1219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600" b="1" dirty="0">
                <a:solidFill>
                  <a:srgbClr val="FFFF99"/>
                </a:solidFill>
                <a:ea typeface="黑体" panose="02010609060101010101" pitchFamily="2" charset="-122"/>
              </a:rPr>
              <a:t>µ</a:t>
            </a:r>
            <a:r>
              <a:rPr lang="en-US" altLang="zh-CN" sz="3600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IR</a:t>
            </a:r>
            <a:endParaRPr lang="en-US" altLang="zh-CN" sz="3600" b="1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19868" name="Line 28"/>
          <p:cNvSpPr/>
          <p:nvPr/>
        </p:nvSpPr>
        <p:spPr>
          <a:xfrm>
            <a:off x="1441450" y="6270625"/>
            <a:ext cx="1828800" cy="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19869" name="Text Box 29"/>
          <p:cNvSpPr txBox="1"/>
          <p:nvPr/>
        </p:nvSpPr>
        <p:spPr>
          <a:xfrm>
            <a:off x="3346450" y="5889625"/>
            <a:ext cx="1905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译码器</a:t>
            </a:r>
            <a:endParaRPr lang="zh-CN" altLang="en-US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419870" name="Text Box 30"/>
          <p:cNvSpPr txBox="1"/>
          <p:nvPr/>
        </p:nvSpPr>
        <p:spPr>
          <a:xfrm>
            <a:off x="4870450" y="5661025"/>
            <a:ext cx="1676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66FFFF"/>
                </a:solidFill>
                <a:ea typeface="黑体" panose="02010609060101010101" pitchFamily="2" charset="-122"/>
              </a:rPr>
              <a:t>微命令</a:t>
            </a:r>
            <a:endParaRPr lang="zh-CN" altLang="en-US" sz="2800" b="1" dirty="0">
              <a:solidFill>
                <a:srgbClr val="66FFFF"/>
              </a:solidFill>
              <a:ea typeface="黑体" panose="02010609060101010101" pitchFamily="2" charset="-122"/>
            </a:endParaRPr>
          </a:p>
        </p:txBody>
      </p:sp>
      <p:sp>
        <p:nvSpPr>
          <p:cNvPr id="419871" name="Line 31"/>
          <p:cNvSpPr/>
          <p:nvPr/>
        </p:nvSpPr>
        <p:spPr>
          <a:xfrm>
            <a:off x="4794250" y="6270625"/>
            <a:ext cx="1447800" cy="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19872" name="Text Box 32"/>
          <p:cNvSpPr txBox="1"/>
          <p:nvPr/>
        </p:nvSpPr>
        <p:spPr>
          <a:xfrm>
            <a:off x="6318250" y="5889625"/>
            <a:ext cx="2286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操作部件</a:t>
            </a:r>
            <a:endParaRPr lang="zh-CN" altLang="en-US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1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1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1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419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419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19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419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6" grpId="0"/>
      <p:bldP spid="419867" grpId="0"/>
      <p:bldP spid="419869" grpId="0"/>
      <p:bldP spid="419870" grpId="0"/>
      <p:bldP spid="41987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4755" name="Text Box 3"/>
          <p:cNvSpPr txBox="1"/>
          <p:nvPr/>
        </p:nvSpPr>
        <p:spPr>
          <a:xfrm>
            <a:off x="0" y="3352800"/>
            <a:ext cx="8839200" cy="1554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4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、一条机器指令对应的微程序执行完后，返回到“取机器指令”用的微程序入口地址，以便读取下一条机器指令并执行。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74756" name="Text Box 7"/>
          <p:cNvSpPr txBox="1"/>
          <p:nvPr/>
        </p:nvSpPr>
        <p:spPr>
          <a:xfrm>
            <a:off x="533400" y="5029200"/>
            <a:ext cx="8077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66FFFF"/>
                </a:solidFill>
              </a:rPr>
              <a:t>指令系统固定 → 微程序固定</a:t>
            </a:r>
            <a:endParaRPr lang="zh-CN" altLang="en-US" b="1" dirty="0">
              <a:solidFill>
                <a:srgbClr val="66FFFF"/>
              </a:solidFill>
            </a:endParaRPr>
          </a:p>
        </p:txBody>
      </p:sp>
      <p:sp>
        <p:nvSpPr>
          <p:cNvPr id="74757" name="Text Box 8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3.5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微程序控制器原理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18825" name="Text Box 9"/>
          <p:cNvSpPr txBox="1"/>
          <p:nvPr/>
        </p:nvSpPr>
        <p:spPr>
          <a:xfrm rot="-10800000" flipV="1">
            <a:off x="369888" y="1125538"/>
            <a:ext cx="2744787" cy="14160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70000"/>
              </a:lnSpc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66FFFF"/>
                </a:solidFill>
                <a:ea typeface="华文楷体" pitchFamily="2" charset="-122"/>
              </a:rPr>
              <a:t>微地址字段</a:t>
            </a:r>
            <a:endParaRPr lang="zh-CN" altLang="en-US" sz="2800" b="1" dirty="0">
              <a:solidFill>
                <a:srgbClr val="66FFFF"/>
              </a:solidFill>
              <a:ea typeface="华文楷体" pitchFamily="2" charset="-122"/>
            </a:endParaRPr>
          </a:p>
          <a:p>
            <a:pPr marL="0" lvl="0" indent="0" eaLnBrk="1" hangingPunct="1">
              <a:lnSpc>
                <a:spcPct val="70000"/>
              </a:lnSpc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66FFFF"/>
                </a:solidFill>
                <a:ea typeface="华文楷体" pitchFamily="2" charset="-122"/>
              </a:rPr>
              <a:t>现行微地址</a:t>
            </a:r>
            <a:endParaRPr lang="zh-CN" altLang="en-US" sz="2800" b="1" dirty="0">
              <a:solidFill>
                <a:srgbClr val="66FFFF"/>
              </a:solidFill>
              <a:ea typeface="华文楷体" pitchFamily="2" charset="-122"/>
            </a:endParaRPr>
          </a:p>
          <a:p>
            <a:pPr marL="0" lvl="0" indent="0" eaLnBrk="1" hangingPunct="1">
              <a:lnSpc>
                <a:spcPct val="70000"/>
              </a:lnSpc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66FFFF"/>
                </a:solidFill>
                <a:ea typeface="华文楷体" pitchFamily="2" charset="-122"/>
              </a:rPr>
              <a:t>运行状态</a:t>
            </a:r>
            <a:endParaRPr lang="zh-CN" altLang="en-US" sz="2800" b="1" dirty="0">
              <a:solidFill>
                <a:srgbClr val="66FFFF"/>
              </a:solidFill>
              <a:ea typeface="华文楷体" pitchFamily="2" charset="-122"/>
            </a:endParaRPr>
          </a:p>
        </p:txBody>
      </p:sp>
      <p:sp>
        <p:nvSpPr>
          <p:cNvPr id="418826" name="Line 10"/>
          <p:cNvSpPr/>
          <p:nvPr/>
        </p:nvSpPr>
        <p:spPr>
          <a:xfrm>
            <a:off x="2655888" y="1811338"/>
            <a:ext cx="838200" cy="0"/>
          </a:xfrm>
          <a:prstGeom prst="line">
            <a:avLst/>
          </a:prstGeom>
          <a:ln w="28575" cap="flat" cmpd="sng">
            <a:solidFill>
              <a:srgbClr val="33CC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18827" name="Text Box 11"/>
          <p:cNvSpPr txBox="1"/>
          <p:nvPr/>
        </p:nvSpPr>
        <p:spPr>
          <a:xfrm>
            <a:off x="3417888" y="1430338"/>
            <a:ext cx="1828800" cy="8731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66FFFF"/>
                </a:solidFill>
                <a:ea typeface="华文楷体" pitchFamily="2" charset="-122"/>
              </a:rPr>
              <a:t>微地址形成电路</a:t>
            </a:r>
            <a:endParaRPr lang="zh-CN" altLang="en-US" b="1" dirty="0">
              <a:solidFill>
                <a:srgbClr val="66FFFF"/>
              </a:solidFill>
              <a:ea typeface="华文楷体" pitchFamily="2" charset="-122"/>
            </a:endParaRPr>
          </a:p>
        </p:txBody>
      </p:sp>
      <p:sp>
        <p:nvSpPr>
          <p:cNvPr id="418828" name="AutoShape 12"/>
          <p:cNvSpPr/>
          <p:nvPr/>
        </p:nvSpPr>
        <p:spPr>
          <a:xfrm>
            <a:off x="2351088" y="1277938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28575" cap="flat" cmpd="sng">
            <a:solidFill>
              <a:srgbClr val="33CC33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418829" name="Line 13"/>
          <p:cNvSpPr/>
          <p:nvPr/>
        </p:nvSpPr>
        <p:spPr>
          <a:xfrm>
            <a:off x="5246688" y="1811338"/>
            <a:ext cx="2133600" cy="0"/>
          </a:xfrm>
          <a:prstGeom prst="line">
            <a:avLst/>
          </a:prstGeom>
          <a:ln w="28575" cap="flat" cmpd="sng">
            <a:solidFill>
              <a:srgbClr val="33CC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18830" name="Text Box 14"/>
          <p:cNvSpPr txBox="1"/>
          <p:nvPr/>
        </p:nvSpPr>
        <p:spPr>
          <a:xfrm>
            <a:off x="5322888" y="1201738"/>
            <a:ext cx="2209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CCCC"/>
                </a:solidFill>
                <a:ea typeface="华文楷体" pitchFamily="2" charset="-122"/>
              </a:rPr>
              <a:t>后续微地址</a:t>
            </a:r>
            <a:endParaRPr lang="zh-CN" altLang="en-US" sz="2800" b="1" dirty="0">
              <a:solidFill>
                <a:srgbClr val="FFCCCC"/>
              </a:solidFill>
              <a:ea typeface="华文楷体" pitchFamily="2" charset="-122"/>
            </a:endParaRPr>
          </a:p>
        </p:txBody>
      </p:sp>
      <p:sp>
        <p:nvSpPr>
          <p:cNvPr id="418831" name="Text Box 15"/>
          <p:cNvSpPr txBox="1"/>
          <p:nvPr/>
        </p:nvSpPr>
        <p:spPr>
          <a:xfrm>
            <a:off x="7380288" y="1430338"/>
            <a:ext cx="136842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66FFFF"/>
                </a:solidFill>
                <a:ea typeface="华文楷体" pitchFamily="2" charset="-122"/>
              </a:rPr>
              <a:t>µ</a:t>
            </a:r>
            <a:r>
              <a:rPr lang="en-US" altLang="zh-CN" sz="3600" b="1" dirty="0">
                <a:solidFill>
                  <a:srgbClr val="66FFFF"/>
                </a:solidFill>
                <a:ea typeface="华文楷体" pitchFamily="2" charset="-122"/>
              </a:rPr>
              <a:t>AR</a:t>
            </a:r>
            <a:endParaRPr lang="en-US" altLang="zh-CN" b="1" dirty="0">
              <a:solidFill>
                <a:srgbClr val="66FFFF"/>
              </a:solidFill>
              <a:ea typeface="华文楷体" pitchFamily="2" charset="-122"/>
            </a:endParaRPr>
          </a:p>
        </p:txBody>
      </p:sp>
      <p:sp>
        <p:nvSpPr>
          <p:cNvPr id="418832" name="Line 16"/>
          <p:cNvSpPr/>
          <p:nvPr/>
        </p:nvSpPr>
        <p:spPr>
          <a:xfrm>
            <a:off x="7837488" y="2039938"/>
            <a:ext cx="0" cy="609600"/>
          </a:xfrm>
          <a:prstGeom prst="line">
            <a:avLst/>
          </a:prstGeom>
          <a:ln w="28575" cap="flat" cmpd="sng">
            <a:solidFill>
              <a:srgbClr val="33CC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18833" name="Text Box 17"/>
          <p:cNvSpPr txBox="1"/>
          <p:nvPr/>
        </p:nvSpPr>
        <p:spPr>
          <a:xfrm>
            <a:off x="7608888" y="2497138"/>
            <a:ext cx="1066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600" b="1" dirty="0">
                <a:solidFill>
                  <a:srgbClr val="66FFFF"/>
                </a:solidFill>
                <a:ea typeface="华文楷体" pitchFamily="2" charset="-122"/>
              </a:rPr>
              <a:t>CM</a:t>
            </a:r>
            <a:endParaRPr lang="en-US" altLang="zh-CN" sz="3600" b="1" dirty="0">
              <a:solidFill>
                <a:srgbClr val="66FFFF"/>
              </a:solidFill>
              <a:ea typeface="华文楷体" pitchFamily="2" charset="-122"/>
            </a:endParaRPr>
          </a:p>
        </p:txBody>
      </p:sp>
      <p:sp>
        <p:nvSpPr>
          <p:cNvPr id="418834" name="Text Box 18"/>
          <p:cNvSpPr txBox="1"/>
          <p:nvPr/>
        </p:nvSpPr>
        <p:spPr>
          <a:xfrm>
            <a:off x="5399088" y="2268538"/>
            <a:ext cx="2209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CCCC"/>
                </a:solidFill>
                <a:ea typeface="华文楷体" pitchFamily="2" charset="-122"/>
              </a:rPr>
              <a:t>后续微指令</a:t>
            </a:r>
            <a:endParaRPr lang="zh-CN" altLang="en-US" sz="2800" b="1" dirty="0">
              <a:solidFill>
                <a:srgbClr val="FFCCCC"/>
              </a:solidFill>
              <a:ea typeface="华文楷体" pitchFamily="2" charset="-122"/>
            </a:endParaRPr>
          </a:p>
        </p:txBody>
      </p:sp>
      <p:sp>
        <p:nvSpPr>
          <p:cNvPr id="418835" name="Line 19"/>
          <p:cNvSpPr/>
          <p:nvPr/>
        </p:nvSpPr>
        <p:spPr>
          <a:xfrm>
            <a:off x="5399088" y="2878138"/>
            <a:ext cx="2133600" cy="0"/>
          </a:xfrm>
          <a:prstGeom prst="line">
            <a:avLst/>
          </a:prstGeom>
          <a:ln w="28575" cap="flat" cmpd="sng">
            <a:solidFill>
              <a:srgbClr val="33CC33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418836" name="Text Box 20"/>
          <p:cNvSpPr txBox="1"/>
          <p:nvPr/>
        </p:nvSpPr>
        <p:spPr>
          <a:xfrm>
            <a:off x="4484688" y="2541588"/>
            <a:ext cx="1066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66FFFF"/>
                </a:solidFill>
                <a:ea typeface="华文楷体" pitchFamily="2" charset="-122"/>
              </a:rPr>
              <a:t>µ</a:t>
            </a:r>
            <a:r>
              <a:rPr lang="en-US" altLang="zh-CN" sz="3600" b="1" dirty="0">
                <a:solidFill>
                  <a:srgbClr val="66FFFF"/>
                </a:solidFill>
                <a:ea typeface="华文楷体" pitchFamily="2" charset="-122"/>
              </a:rPr>
              <a:t>IR</a:t>
            </a:r>
            <a:endParaRPr lang="en-US" altLang="zh-CN" b="1" dirty="0">
              <a:solidFill>
                <a:srgbClr val="66FFFF"/>
              </a:solidFill>
              <a:ea typeface="华文楷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5" grpId="0"/>
      <p:bldP spid="418827" grpId="0"/>
      <p:bldP spid="418828" grpId="0" animBg="1"/>
      <p:bldP spid="418830" grpId="0"/>
      <p:bldP spid="418831" grpId="0"/>
      <p:bldP spid="418833" grpId="0"/>
      <p:bldP spid="418834" grpId="0"/>
      <p:bldP spid="41883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5779" name="Text Box 2"/>
          <p:cNvSpPr txBox="1"/>
          <p:nvPr/>
        </p:nvSpPr>
        <p:spPr>
          <a:xfrm>
            <a:off x="0" y="908050"/>
            <a:ext cx="8610600" cy="5794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3.5.2 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微指令编码法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75780" name="Text Box 3"/>
          <p:cNvSpPr txBox="1"/>
          <p:nvPr/>
        </p:nvSpPr>
        <p:spPr>
          <a:xfrm>
            <a:off x="0" y="2349500"/>
            <a:ext cx="8458200" cy="2286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66FFFF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66FFFF"/>
                </a:solidFill>
                <a:latin typeface="宋体" panose="02010600030101010101" pitchFamily="2" charset="-122"/>
              </a:rPr>
              <a:t>、直接控制法：</a:t>
            </a:r>
            <a:r>
              <a:rPr lang="en-US" altLang="zh-CN" b="1" dirty="0">
                <a:solidFill>
                  <a:srgbClr val="66FFFF"/>
                </a:solidFill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rgbClr val="66FFFF"/>
                </a:solidFill>
                <a:latin typeface="宋体" panose="02010600030101010101" pitchFamily="2" charset="-122"/>
              </a:rPr>
              <a:t>不译码法</a:t>
            </a:r>
            <a:r>
              <a:rPr lang="en-US" altLang="zh-CN" b="1" dirty="0">
                <a:solidFill>
                  <a:srgbClr val="66FFFF"/>
                </a:solidFill>
                <a:latin typeface="宋体" panose="02010600030101010101" pitchFamily="2" charset="-122"/>
              </a:rPr>
              <a:t>)</a:t>
            </a:r>
            <a:br>
              <a:rPr lang="en-US" altLang="zh-CN" b="1" dirty="0">
                <a:solidFill>
                  <a:srgbClr val="66FFFF"/>
                </a:solidFill>
                <a:latin typeface="宋体" panose="02010600030101010101" pitchFamily="2" charset="-122"/>
              </a:rPr>
            </a:br>
            <a:r>
              <a:rPr lang="en-US" altLang="zh-CN" b="1" dirty="0">
                <a:solidFill>
                  <a:srgbClr val="66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微操作控制字段的每一位代表一个微命令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b="1" i="1" dirty="0">
                <a:solidFill>
                  <a:schemeClr val="bg1"/>
                </a:solidFill>
                <a:latin typeface="宋体" panose="02010600030101010101" pitchFamily="2" charset="-122"/>
              </a:rPr>
              <a:t>优点：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简单直观，输出直接用于控制</a:t>
            </a:r>
            <a:b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</a:br>
            <a:r>
              <a:rPr lang="zh-CN" altLang="en-US" b="1" i="1" dirty="0">
                <a:solidFill>
                  <a:schemeClr val="bg1"/>
                </a:solidFill>
                <a:latin typeface="宋体" panose="02010600030101010101" pitchFamily="2" charset="-122"/>
              </a:rPr>
              <a:t>缺点：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微指令字长太长，控制存储器容量大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75781" name="Text Box 4"/>
          <p:cNvSpPr txBox="1"/>
          <p:nvPr/>
        </p:nvSpPr>
        <p:spPr>
          <a:xfrm>
            <a:off x="0" y="4876800"/>
            <a:ext cx="9144000" cy="15541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66FFFF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66FFFF"/>
                </a:solidFill>
                <a:latin typeface="宋体" panose="02010600030101010101" pitchFamily="2" charset="-122"/>
              </a:rPr>
              <a:t>、最短编码法：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微指令字长最短</a:t>
            </a:r>
            <a:b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</a:b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将所有的微命令统一编码，每一条微指令只定义一个微命令。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pSp>
        <p:nvGrpSpPr>
          <p:cNvPr id="75782" name="Group 5"/>
          <p:cNvGrpSpPr/>
          <p:nvPr/>
        </p:nvGrpSpPr>
        <p:grpSpPr>
          <a:xfrm>
            <a:off x="3581400" y="1646238"/>
            <a:ext cx="5562600" cy="528637"/>
            <a:chOff x="2016" y="3312"/>
            <a:chExt cx="3744" cy="333"/>
          </a:xfrm>
        </p:grpSpPr>
        <p:sp>
          <p:nvSpPr>
            <p:cNvPr id="75791" name="Text Box 6"/>
            <p:cNvSpPr txBox="1"/>
            <p:nvPr/>
          </p:nvSpPr>
          <p:spPr>
            <a:xfrm>
              <a:off x="2016" y="3312"/>
              <a:ext cx="1824" cy="333"/>
            </a:xfrm>
            <a:prstGeom prst="rect">
              <a:avLst/>
            </a:prstGeom>
            <a:solidFill>
              <a:srgbClr val="FFCCCC"/>
            </a:solidFill>
            <a:ln w="9525" cap="flat" cmpd="sng">
              <a:solidFill>
                <a:srgbClr val="FFCC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zh-CN" altLang="en-US" sz="2800" b="1" dirty="0">
                  <a:ea typeface="楷体_GB2312" pitchFamily="49" charset="-122"/>
                </a:rPr>
                <a:t>微操作控制字段</a:t>
              </a:r>
              <a:endParaRPr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75792" name="Text Box 7"/>
            <p:cNvSpPr txBox="1"/>
            <p:nvPr/>
          </p:nvSpPr>
          <p:spPr>
            <a:xfrm>
              <a:off x="3840" y="3312"/>
              <a:ext cx="1920" cy="333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FFCC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zh-CN" altLang="en-US" sz="2800" b="1" dirty="0">
                  <a:ea typeface="楷体_GB2312" pitchFamily="49" charset="-122"/>
                </a:rPr>
                <a:t>顺序控制字段</a:t>
              </a:r>
              <a:endParaRPr lang="zh-CN" altLang="en-US" sz="2800" b="1" dirty="0">
                <a:ea typeface="楷体_GB2312" pitchFamily="49" charset="-122"/>
              </a:endParaRPr>
            </a:p>
          </p:txBody>
        </p:sp>
      </p:grpSp>
      <p:sp>
        <p:nvSpPr>
          <p:cNvPr id="75783" name="Line 8"/>
          <p:cNvSpPr/>
          <p:nvPr/>
        </p:nvSpPr>
        <p:spPr>
          <a:xfrm flipV="1">
            <a:off x="4038600" y="1265238"/>
            <a:ext cx="0" cy="381000"/>
          </a:xfrm>
          <a:prstGeom prst="line">
            <a:avLst/>
          </a:prstGeom>
          <a:ln w="38100" cap="flat" cmpd="sng">
            <a:solidFill>
              <a:srgbClr val="FFCC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5784" name="Line 9"/>
          <p:cNvSpPr/>
          <p:nvPr/>
        </p:nvSpPr>
        <p:spPr>
          <a:xfrm flipV="1">
            <a:off x="4267200" y="1265238"/>
            <a:ext cx="0" cy="381000"/>
          </a:xfrm>
          <a:prstGeom prst="line">
            <a:avLst/>
          </a:prstGeom>
          <a:ln w="38100" cap="flat" cmpd="sng">
            <a:solidFill>
              <a:srgbClr val="FFCC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5785" name="Line 10"/>
          <p:cNvSpPr/>
          <p:nvPr/>
        </p:nvSpPr>
        <p:spPr>
          <a:xfrm flipV="1">
            <a:off x="4495800" y="1265238"/>
            <a:ext cx="0" cy="381000"/>
          </a:xfrm>
          <a:prstGeom prst="line">
            <a:avLst/>
          </a:prstGeom>
          <a:ln w="38100" cap="flat" cmpd="sng">
            <a:solidFill>
              <a:srgbClr val="FFCC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5786" name="Line 11"/>
          <p:cNvSpPr/>
          <p:nvPr/>
        </p:nvSpPr>
        <p:spPr>
          <a:xfrm flipV="1">
            <a:off x="5410200" y="1265238"/>
            <a:ext cx="0" cy="381000"/>
          </a:xfrm>
          <a:prstGeom prst="line">
            <a:avLst/>
          </a:prstGeom>
          <a:ln w="38100" cap="flat" cmpd="sng">
            <a:solidFill>
              <a:srgbClr val="FFCC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5787" name="Line 12"/>
          <p:cNvSpPr/>
          <p:nvPr/>
        </p:nvSpPr>
        <p:spPr>
          <a:xfrm flipV="1">
            <a:off x="5638800" y="1265238"/>
            <a:ext cx="0" cy="381000"/>
          </a:xfrm>
          <a:prstGeom prst="line">
            <a:avLst/>
          </a:prstGeom>
          <a:ln w="38100" cap="flat" cmpd="sng">
            <a:solidFill>
              <a:srgbClr val="FFCC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5788" name="Line 13"/>
          <p:cNvSpPr/>
          <p:nvPr/>
        </p:nvSpPr>
        <p:spPr>
          <a:xfrm>
            <a:off x="4648200" y="1417638"/>
            <a:ext cx="609600" cy="0"/>
          </a:xfrm>
          <a:prstGeom prst="line">
            <a:avLst/>
          </a:prstGeom>
          <a:ln w="38100" cap="rnd" cmpd="sng">
            <a:solidFill>
              <a:srgbClr val="FFCCCC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5789" name="Oval 14"/>
          <p:cNvSpPr/>
          <p:nvPr/>
        </p:nvSpPr>
        <p:spPr>
          <a:xfrm>
            <a:off x="3429000" y="1341438"/>
            <a:ext cx="2895600" cy="914400"/>
          </a:xfrm>
          <a:prstGeom prst="ellipse">
            <a:avLst/>
          </a:prstGeom>
          <a:noFill/>
          <a:ln w="38100" cap="flat" cmpd="sng">
            <a:solidFill>
              <a:srgbClr val="66FFFF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75790" name="Text Box 15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3.5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微程序控制器原理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6803" name="Text Box 2"/>
          <p:cNvSpPr txBox="1"/>
          <p:nvPr/>
        </p:nvSpPr>
        <p:spPr>
          <a:xfrm>
            <a:off x="381000" y="2057400"/>
            <a:ext cx="8458200" cy="15541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b="1" i="1" dirty="0">
                <a:solidFill>
                  <a:schemeClr val="bg1"/>
                </a:solidFill>
              </a:rPr>
              <a:t>   </a:t>
            </a:r>
            <a:r>
              <a:rPr lang="zh-CN" altLang="en-US" b="1" i="1" dirty="0">
                <a:solidFill>
                  <a:schemeClr val="bg1"/>
                </a:solidFill>
              </a:rPr>
              <a:t>优点：</a:t>
            </a:r>
            <a:r>
              <a:rPr lang="zh-CN" altLang="en-US" b="1" dirty="0">
                <a:solidFill>
                  <a:srgbClr val="FFFF99"/>
                </a:solidFill>
              </a:rPr>
              <a:t>微指令字长短</a:t>
            </a:r>
            <a:br>
              <a:rPr lang="zh-CN" altLang="en-US" b="1" dirty="0">
                <a:solidFill>
                  <a:srgbClr val="FFFF99"/>
                </a:solidFill>
              </a:rPr>
            </a:br>
            <a:r>
              <a:rPr lang="zh-CN" altLang="en-US" b="1" dirty="0">
                <a:solidFill>
                  <a:srgbClr val="FFFF99"/>
                </a:solidFill>
              </a:rPr>
              <a:t>   </a:t>
            </a:r>
            <a:r>
              <a:rPr lang="zh-CN" altLang="en-US" b="1" i="1" dirty="0">
                <a:solidFill>
                  <a:schemeClr val="bg1"/>
                </a:solidFill>
              </a:rPr>
              <a:t>缺点：</a:t>
            </a:r>
            <a:r>
              <a:rPr lang="zh-CN" altLang="en-US" b="1" dirty="0">
                <a:solidFill>
                  <a:srgbClr val="FFFF99"/>
                </a:solidFill>
              </a:rPr>
              <a:t>需要一个复杂的微命令译码器</a:t>
            </a:r>
            <a:br>
              <a:rPr lang="zh-CN" altLang="en-US" b="1" dirty="0">
                <a:solidFill>
                  <a:srgbClr val="FFFF99"/>
                </a:solidFill>
              </a:rPr>
            </a:br>
            <a:r>
              <a:rPr lang="zh-CN" altLang="en-US" b="1" dirty="0">
                <a:solidFill>
                  <a:srgbClr val="FFFF99"/>
                </a:solidFill>
              </a:rPr>
              <a:t>              指令的并行性降低，微程序很长</a:t>
            </a:r>
            <a:endParaRPr lang="zh-CN" altLang="en-US" b="1" dirty="0">
              <a:solidFill>
                <a:srgbClr val="FFFF99"/>
              </a:solidFill>
            </a:endParaRPr>
          </a:p>
        </p:txBody>
      </p:sp>
      <p:sp>
        <p:nvSpPr>
          <p:cNvPr id="76804" name="Text Box 3"/>
          <p:cNvSpPr txBox="1"/>
          <p:nvPr/>
        </p:nvSpPr>
        <p:spPr>
          <a:xfrm>
            <a:off x="0" y="3733800"/>
            <a:ext cx="8915400" cy="15541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66FFFF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66FFFF"/>
                </a:solidFill>
                <a:latin typeface="宋体" panose="02010600030101010101" pitchFamily="2" charset="-122"/>
              </a:rPr>
              <a:t>、字段编码法：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折衷方案</a:t>
            </a:r>
            <a:b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</a:b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将操作控制字段分成小段，</a:t>
            </a:r>
            <a:b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	段内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最短编码，段间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直接控制法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76805" name="Text Box 4"/>
          <p:cNvSpPr txBox="1"/>
          <p:nvPr/>
        </p:nvSpPr>
        <p:spPr>
          <a:xfrm>
            <a:off x="381000" y="914400"/>
            <a:ext cx="83820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微命令总数为</a:t>
            </a:r>
            <a:r>
              <a:rPr lang="en-US" altLang="zh-CN" b="1" dirty="0">
                <a:solidFill>
                  <a:schemeClr val="bg1"/>
                </a:solidFill>
              </a:rPr>
              <a:t>N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，操作控制字段长度为</a:t>
            </a:r>
            <a:r>
              <a:rPr lang="en-US" altLang="zh-CN" b="1" dirty="0">
                <a:solidFill>
                  <a:schemeClr val="bg1"/>
                </a:solidFill>
              </a:rPr>
              <a:t>L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，</a:t>
            </a:r>
            <a:b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en-US" altLang="zh-CN" b="1" dirty="0">
                <a:solidFill>
                  <a:schemeClr val="bg1"/>
                </a:solidFill>
              </a:rPr>
              <a:t>L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≥㏒</a:t>
            </a:r>
            <a:r>
              <a:rPr lang="en-US" altLang="zh-CN" b="1" baseline="-25000" dirty="0">
                <a:solidFill>
                  <a:schemeClr val="bg1"/>
                </a:solidFill>
              </a:rPr>
              <a:t>2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N</a:t>
            </a:r>
            <a:endParaRPr lang="en-US" altLang="zh-CN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76806" name="Text Box 5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3.5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微程序控制器原理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7827" name="Text Box 2"/>
          <p:cNvSpPr txBox="1"/>
          <p:nvPr/>
        </p:nvSpPr>
        <p:spPr>
          <a:xfrm>
            <a:off x="304800" y="1066800"/>
            <a:ext cx="7086600" cy="1066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（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1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）分段直接编码法</a:t>
            </a:r>
            <a:b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显式编码、单重定义编码法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grpSp>
        <p:nvGrpSpPr>
          <p:cNvPr id="77828" name="Group 3"/>
          <p:cNvGrpSpPr/>
          <p:nvPr/>
        </p:nvGrpSpPr>
        <p:grpSpPr>
          <a:xfrm>
            <a:off x="0" y="3276600"/>
            <a:ext cx="4724400" cy="466725"/>
            <a:chOff x="144" y="1632"/>
            <a:chExt cx="2976" cy="294"/>
          </a:xfrm>
        </p:grpSpPr>
        <p:sp>
          <p:nvSpPr>
            <p:cNvPr id="77859" name="Text Box 4"/>
            <p:cNvSpPr txBox="1"/>
            <p:nvPr/>
          </p:nvSpPr>
          <p:spPr>
            <a:xfrm>
              <a:off x="144" y="1632"/>
              <a:ext cx="720" cy="294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zh-CN" altLang="en-US" sz="2400" b="1" dirty="0">
                  <a:ea typeface="楷体_GB2312" pitchFamily="49" charset="-122"/>
                </a:rPr>
                <a:t>译码器</a:t>
              </a:r>
              <a:endParaRPr lang="zh-CN" altLang="en-US" sz="2400" b="1" dirty="0">
                <a:ea typeface="楷体_GB2312" pitchFamily="49" charset="-122"/>
              </a:endParaRPr>
            </a:p>
          </p:txBody>
        </p:sp>
        <p:sp>
          <p:nvSpPr>
            <p:cNvPr id="77860" name="Text Box 5"/>
            <p:cNvSpPr txBox="1"/>
            <p:nvPr/>
          </p:nvSpPr>
          <p:spPr>
            <a:xfrm>
              <a:off x="1056" y="1632"/>
              <a:ext cx="720" cy="294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zh-CN" altLang="en-US" sz="2400" b="1" dirty="0">
                  <a:ea typeface="楷体_GB2312" pitchFamily="49" charset="-122"/>
                </a:rPr>
                <a:t>译码器</a:t>
              </a:r>
              <a:endParaRPr lang="zh-CN" altLang="en-US" sz="2400" b="1" dirty="0">
                <a:ea typeface="楷体_GB2312" pitchFamily="49" charset="-122"/>
              </a:endParaRPr>
            </a:p>
          </p:txBody>
        </p:sp>
        <p:sp>
          <p:nvSpPr>
            <p:cNvPr id="77861" name="Text Box 6"/>
            <p:cNvSpPr txBox="1"/>
            <p:nvPr/>
          </p:nvSpPr>
          <p:spPr>
            <a:xfrm>
              <a:off x="2400" y="1632"/>
              <a:ext cx="720" cy="294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zh-CN" altLang="en-US" sz="2400" b="1" dirty="0">
                  <a:ea typeface="楷体_GB2312" pitchFamily="49" charset="-122"/>
                </a:rPr>
                <a:t>译码器</a:t>
              </a:r>
              <a:endParaRPr lang="zh-CN" altLang="en-US" sz="2400" b="1" dirty="0">
                <a:ea typeface="楷体_GB2312" pitchFamily="49" charset="-122"/>
              </a:endParaRPr>
            </a:p>
          </p:txBody>
        </p:sp>
        <p:sp>
          <p:nvSpPr>
            <p:cNvPr id="77862" name="Line 7"/>
            <p:cNvSpPr/>
            <p:nvPr/>
          </p:nvSpPr>
          <p:spPr>
            <a:xfrm>
              <a:off x="1920" y="1776"/>
              <a:ext cx="384" cy="0"/>
            </a:xfrm>
            <a:prstGeom prst="line">
              <a:avLst/>
            </a:prstGeom>
            <a:ln w="38100" cap="rnd" cmpd="sng">
              <a:solidFill>
                <a:schemeClr val="hlink"/>
              </a:solidFill>
              <a:prstDash val="sysDot"/>
              <a:headEnd type="none" w="med" len="med"/>
              <a:tailEnd type="none" w="med" len="med"/>
            </a:ln>
          </p:spPr>
        </p:sp>
      </p:grpSp>
      <p:sp>
        <p:nvSpPr>
          <p:cNvPr id="77829" name="Line 8"/>
          <p:cNvSpPr/>
          <p:nvPr/>
        </p:nvSpPr>
        <p:spPr>
          <a:xfrm flipV="1">
            <a:off x="228600" y="3733800"/>
            <a:ext cx="0" cy="68580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7830" name="Line 9"/>
          <p:cNvSpPr/>
          <p:nvPr/>
        </p:nvSpPr>
        <p:spPr>
          <a:xfrm flipV="1">
            <a:off x="914400" y="3733800"/>
            <a:ext cx="0" cy="68580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7831" name="Line 10"/>
          <p:cNvSpPr/>
          <p:nvPr/>
        </p:nvSpPr>
        <p:spPr>
          <a:xfrm flipV="1">
            <a:off x="1600200" y="3733800"/>
            <a:ext cx="0" cy="68580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7832" name="Line 11"/>
          <p:cNvSpPr/>
          <p:nvPr/>
        </p:nvSpPr>
        <p:spPr>
          <a:xfrm flipV="1">
            <a:off x="2362200" y="3733800"/>
            <a:ext cx="0" cy="68580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7833" name="Line 12"/>
          <p:cNvSpPr/>
          <p:nvPr/>
        </p:nvSpPr>
        <p:spPr>
          <a:xfrm flipV="1">
            <a:off x="3810000" y="3733800"/>
            <a:ext cx="0" cy="68580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7834" name="Line 13"/>
          <p:cNvSpPr/>
          <p:nvPr/>
        </p:nvSpPr>
        <p:spPr>
          <a:xfrm flipV="1">
            <a:off x="4572000" y="3733800"/>
            <a:ext cx="0" cy="68580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7835" name="Line 14"/>
          <p:cNvSpPr/>
          <p:nvPr/>
        </p:nvSpPr>
        <p:spPr>
          <a:xfrm>
            <a:off x="304800" y="3962400"/>
            <a:ext cx="457200" cy="0"/>
          </a:xfrm>
          <a:prstGeom prst="line">
            <a:avLst/>
          </a:prstGeom>
          <a:ln w="57150" cap="rnd" cmpd="sng">
            <a:solidFill>
              <a:schemeClr val="bg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7836" name="Line 15"/>
          <p:cNvSpPr/>
          <p:nvPr/>
        </p:nvSpPr>
        <p:spPr>
          <a:xfrm>
            <a:off x="1752600" y="3962400"/>
            <a:ext cx="457200" cy="0"/>
          </a:xfrm>
          <a:prstGeom prst="line">
            <a:avLst/>
          </a:prstGeom>
          <a:ln w="57150" cap="rnd" cmpd="sng">
            <a:solidFill>
              <a:schemeClr val="bg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7837" name="Line 16"/>
          <p:cNvSpPr/>
          <p:nvPr/>
        </p:nvSpPr>
        <p:spPr>
          <a:xfrm>
            <a:off x="3962400" y="3962400"/>
            <a:ext cx="457200" cy="0"/>
          </a:xfrm>
          <a:prstGeom prst="line">
            <a:avLst/>
          </a:prstGeom>
          <a:ln w="57150" cap="rnd" cmpd="sng">
            <a:solidFill>
              <a:schemeClr val="bg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7838" name="Line 17"/>
          <p:cNvSpPr/>
          <p:nvPr/>
        </p:nvSpPr>
        <p:spPr>
          <a:xfrm flipV="1">
            <a:off x="228600" y="2819400"/>
            <a:ext cx="0" cy="457200"/>
          </a:xfrm>
          <a:prstGeom prst="line">
            <a:avLst/>
          </a:prstGeom>
          <a:ln w="38100" cap="flat" cmpd="sng">
            <a:solidFill>
              <a:srgbClr val="66FF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7839" name="Line 18"/>
          <p:cNvSpPr/>
          <p:nvPr/>
        </p:nvSpPr>
        <p:spPr>
          <a:xfrm flipV="1">
            <a:off x="838200" y="2819400"/>
            <a:ext cx="0" cy="457200"/>
          </a:xfrm>
          <a:prstGeom prst="line">
            <a:avLst/>
          </a:prstGeom>
          <a:ln w="38100" cap="flat" cmpd="sng">
            <a:solidFill>
              <a:srgbClr val="66FF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7840" name="Line 19"/>
          <p:cNvSpPr/>
          <p:nvPr/>
        </p:nvSpPr>
        <p:spPr>
          <a:xfrm flipV="1">
            <a:off x="1600200" y="2819400"/>
            <a:ext cx="0" cy="457200"/>
          </a:xfrm>
          <a:prstGeom prst="line">
            <a:avLst/>
          </a:prstGeom>
          <a:ln w="38100" cap="flat" cmpd="sng">
            <a:solidFill>
              <a:srgbClr val="66FF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7841" name="Line 20"/>
          <p:cNvSpPr/>
          <p:nvPr/>
        </p:nvSpPr>
        <p:spPr>
          <a:xfrm flipV="1">
            <a:off x="2362200" y="2819400"/>
            <a:ext cx="0" cy="457200"/>
          </a:xfrm>
          <a:prstGeom prst="line">
            <a:avLst/>
          </a:prstGeom>
          <a:ln w="38100" cap="flat" cmpd="sng">
            <a:solidFill>
              <a:srgbClr val="66FF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7842" name="Line 21"/>
          <p:cNvSpPr/>
          <p:nvPr/>
        </p:nvSpPr>
        <p:spPr>
          <a:xfrm flipV="1">
            <a:off x="4495800" y="2819400"/>
            <a:ext cx="0" cy="457200"/>
          </a:xfrm>
          <a:prstGeom prst="line">
            <a:avLst/>
          </a:prstGeom>
          <a:ln w="38100" cap="flat" cmpd="sng">
            <a:solidFill>
              <a:srgbClr val="66FF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7843" name="Line 22"/>
          <p:cNvSpPr/>
          <p:nvPr/>
        </p:nvSpPr>
        <p:spPr>
          <a:xfrm flipV="1">
            <a:off x="3886200" y="2819400"/>
            <a:ext cx="0" cy="457200"/>
          </a:xfrm>
          <a:prstGeom prst="line">
            <a:avLst/>
          </a:prstGeom>
          <a:ln w="38100" cap="flat" cmpd="sng">
            <a:solidFill>
              <a:srgbClr val="66FF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7844" name="Line 23"/>
          <p:cNvSpPr/>
          <p:nvPr/>
        </p:nvSpPr>
        <p:spPr>
          <a:xfrm>
            <a:off x="304800" y="3124200"/>
            <a:ext cx="457200" cy="0"/>
          </a:xfrm>
          <a:prstGeom prst="line">
            <a:avLst/>
          </a:prstGeom>
          <a:ln w="57150" cap="rnd" cmpd="sng">
            <a:solidFill>
              <a:srgbClr val="66FF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7845" name="Line 24"/>
          <p:cNvSpPr/>
          <p:nvPr/>
        </p:nvSpPr>
        <p:spPr>
          <a:xfrm>
            <a:off x="1752600" y="3124200"/>
            <a:ext cx="457200" cy="0"/>
          </a:xfrm>
          <a:prstGeom prst="line">
            <a:avLst/>
          </a:prstGeom>
          <a:ln w="57150" cap="rnd" cmpd="sng">
            <a:solidFill>
              <a:srgbClr val="66FF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7846" name="Line 25"/>
          <p:cNvSpPr/>
          <p:nvPr/>
        </p:nvSpPr>
        <p:spPr>
          <a:xfrm>
            <a:off x="4038600" y="3048000"/>
            <a:ext cx="457200" cy="0"/>
          </a:xfrm>
          <a:prstGeom prst="line">
            <a:avLst/>
          </a:prstGeom>
          <a:ln w="57150" cap="rnd" cmpd="sng">
            <a:solidFill>
              <a:srgbClr val="66FF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7847" name="Text Box 26"/>
          <p:cNvSpPr txBox="1"/>
          <p:nvPr/>
        </p:nvSpPr>
        <p:spPr>
          <a:xfrm>
            <a:off x="0" y="2286000"/>
            <a:ext cx="480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CCFFFF"/>
                </a:solidFill>
                <a:ea typeface="楷体_GB2312" pitchFamily="49" charset="-122"/>
              </a:rPr>
              <a:t>微命令</a:t>
            </a:r>
            <a:endParaRPr lang="zh-CN" altLang="en-US" sz="2800" b="1" dirty="0">
              <a:solidFill>
                <a:srgbClr val="CCFFFF"/>
              </a:solidFill>
              <a:ea typeface="楷体_GB2312" pitchFamily="49" charset="-122"/>
            </a:endParaRPr>
          </a:p>
        </p:txBody>
      </p:sp>
      <p:sp>
        <p:nvSpPr>
          <p:cNvPr id="77848" name="Rectangle 27"/>
          <p:cNvSpPr/>
          <p:nvPr/>
        </p:nvSpPr>
        <p:spPr>
          <a:xfrm>
            <a:off x="1066800" y="4648200"/>
            <a:ext cx="264160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CCCC"/>
                </a:solidFill>
                <a:ea typeface="楷体_GB2312" pitchFamily="49" charset="-122"/>
              </a:rPr>
              <a:t>操作控制字段</a:t>
            </a:r>
            <a:endParaRPr lang="zh-CN" altLang="en-US" b="1" dirty="0">
              <a:solidFill>
                <a:srgbClr val="FFCCCC"/>
              </a:solidFill>
              <a:ea typeface="楷体_GB2312" pitchFamily="49" charset="-122"/>
            </a:endParaRPr>
          </a:p>
        </p:txBody>
      </p:sp>
      <p:grpSp>
        <p:nvGrpSpPr>
          <p:cNvPr id="77849" name="Group 28"/>
          <p:cNvGrpSpPr/>
          <p:nvPr/>
        </p:nvGrpSpPr>
        <p:grpSpPr>
          <a:xfrm>
            <a:off x="0" y="4114800"/>
            <a:ext cx="8153400" cy="609600"/>
            <a:chOff x="192" y="2352"/>
            <a:chExt cx="5136" cy="384"/>
          </a:xfrm>
        </p:grpSpPr>
        <p:sp>
          <p:nvSpPr>
            <p:cNvPr id="77853" name="Text Box 29"/>
            <p:cNvSpPr txBox="1"/>
            <p:nvPr/>
          </p:nvSpPr>
          <p:spPr>
            <a:xfrm>
              <a:off x="192" y="2352"/>
              <a:ext cx="2880" cy="371"/>
            </a:xfrm>
            <a:prstGeom prst="rect">
              <a:avLst/>
            </a:prstGeom>
            <a:solidFill>
              <a:srgbClr val="FFCC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b="1" dirty="0">
                  <a:ea typeface="楷体_GB2312" pitchFamily="49" charset="-122"/>
                </a:rPr>
                <a:t>   A           B             …</a:t>
              </a:r>
              <a:endParaRPr lang="en-US" altLang="zh-CN" b="1" dirty="0">
                <a:ea typeface="楷体_GB2312" pitchFamily="49" charset="-122"/>
              </a:endParaRPr>
            </a:p>
          </p:txBody>
        </p:sp>
        <p:sp>
          <p:nvSpPr>
            <p:cNvPr id="77854" name="Text Box 30"/>
            <p:cNvSpPr txBox="1"/>
            <p:nvPr/>
          </p:nvSpPr>
          <p:spPr>
            <a:xfrm>
              <a:off x="3072" y="2352"/>
              <a:ext cx="2256" cy="371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FFCC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zh-CN" altLang="en-US" b="1" dirty="0">
                  <a:ea typeface="楷体_GB2312" pitchFamily="49" charset="-122"/>
                </a:rPr>
                <a:t>下址字段</a:t>
              </a:r>
              <a:endParaRPr lang="zh-CN" altLang="en-US" b="1" dirty="0">
                <a:ea typeface="楷体_GB2312" pitchFamily="49" charset="-122"/>
              </a:endParaRPr>
            </a:p>
          </p:txBody>
        </p:sp>
        <p:sp>
          <p:nvSpPr>
            <p:cNvPr id="77855" name="Line 31"/>
            <p:cNvSpPr/>
            <p:nvPr/>
          </p:nvSpPr>
          <p:spPr>
            <a:xfrm>
              <a:off x="816" y="2352"/>
              <a:ext cx="0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6" name="Line 32"/>
            <p:cNvSpPr/>
            <p:nvPr/>
          </p:nvSpPr>
          <p:spPr>
            <a:xfrm>
              <a:off x="1728" y="2352"/>
              <a:ext cx="0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7" name="Line 33"/>
            <p:cNvSpPr/>
            <p:nvPr/>
          </p:nvSpPr>
          <p:spPr>
            <a:xfrm>
              <a:off x="2400" y="2352"/>
              <a:ext cx="0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8" name="Line 34"/>
            <p:cNvSpPr/>
            <p:nvPr/>
          </p:nvSpPr>
          <p:spPr>
            <a:xfrm>
              <a:off x="3072" y="2352"/>
              <a:ext cx="0" cy="384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7850" name="Text Box 35"/>
          <p:cNvSpPr txBox="1"/>
          <p:nvPr/>
        </p:nvSpPr>
        <p:spPr>
          <a:xfrm>
            <a:off x="5029200" y="2057400"/>
            <a:ext cx="4419600" cy="1554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各字段可以独立地定义本字段的微命令，和其他字段无关。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7851" name="Text Box 36"/>
          <p:cNvSpPr txBox="1"/>
          <p:nvPr/>
        </p:nvSpPr>
        <p:spPr>
          <a:xfrm>
            <a:off x="0" y="5105400"/>
            <a:ext cx="88392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b="1" i="1" dirty="0">
                <a:solidFill>
                  <a:schemeClr val="bg1"/>
                </a:solidFill>
                <a:ea typeface="仿宋_GB2312" pitchFamily="49" charset="-122"/>
              </a:rPr>
              <a:t>优点：</a:t>
            </a:r>
            <a:r>
              <a:rPr lang="zh-CN" altLang="en-US" sz="2800" b="1" dirty="0">
                <a:solidFill>
                  <a:srgbClr val="FFFF99"/>
                </a:solidFill>
                <a:ea typeface="仿宋_GB2312" pitchFamily="49" charset="-122"/>
              </a:rPr>
              <a:t>采用较少的二进制位表示较多信息，使字长↓</a:t>
            </a:r>
            <a:br>
              <a:rPr lang="zh-CN" altLang="en-US" sz="2800" b="1" dirty="0">
                <a:solidFill>
                  <a:srgbClr val="FFFF99"/>
                </a:solidFill>
                <a:ea typeface="仿宋_GB2312" pitchFamily="49" charset="-122"/>
              </a:rPr>
            </a:br>
            <a:r>
              <a:rPr lang="zh-CN" altLang="en-US" sz="2800" b="1" i="1" dirty="0">
                <a:solidFill>
                  <a:schemeClr val="bg1"/>
                </a:solidFill>
                <a:ea typeface="仿宋_GB2312" pitchFamily="49" charset="-122"/>
              </a:rPr>
              <a:t>缺点：</a:t>
            </a:r>
            <a:r>
              <a:rPr lang="zh-CN" altLang="en-US" sz="2800" b="1" dirty="0">
                <a:solidFill>
                  <a:srgbClr val="FFFF99"/>
                </a:solidFill>
                <a:ea typeface="仿宋_GB2312" pitchFamily="49" charset="-122"/>
              </a:rPr>
              <a:t>译码使得执行速度↓</a:t>
            </a:r>
            <a:endParaRPr lang="zh-CN" altLang="en-US" sz="2800" b="1" dirty="0">
              <a:solidFill>
                <a:srgbClr val="FFFF99"/>
              </a:solidFill>
              <a:ea typeface="仿宋_GB2312" pitchFamily="49" charset="-122"/>
            </a:endParaRPr>
          </a:p>
        </p:txBody>
      </p:sp>
      <p:sp>
        <p:nvSpPr>
          <p:cNvPr id="77852" name="Text Box 37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3.5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微程序控制器原理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8852" name="Text Box 3"/>
          <p:cNvSpPr txBox="1"/>
          <p:nvPr/>
        </p:nvSpPr>
        <p:spPr>
          <a:xfrm>
            <a:off x="0" y="4591050"/>
            <a:ext cx="8839200" cy="17986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（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）分段间接编码法</a:t>
            </a:r>
            <a:b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隐式编码、多重定义编码法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——</a:t>
            </a:r>
            <a:r>
              <a:rPr lang="zh-CN" altLang="en-US" i="1" dirty="0">
                <a:solidFill>
                  <a:schemeClr val="bg1"/>
                </a:solidFill>
                <a:ea typeface="黑体" panose="02010609060101010101" pitchFamily="2" charset="-122"/>
              </a:rPr>
              <a:t>进一步缩短字长</a:t>
            </a:r>
            <a:endParaRPr lang="zh-CN" altLang="en-US" i="1" dirty="0">
              <a:solidFill>
                <a:schemeClr val="bg1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微命令由本字段编码和其他字段解释共同给出</a:t>
            </a:r>
            <a:endParaRPr lang="zh-CN" altLang="en-US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78853" name="Text Box 4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3.5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微程序控制器原理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2" name="Picture 2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698" y="1196340"/>
            <a:ext cx="7546975" cy="2822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37251" name="Text Box 3"/>
          <p:cNvSpPr txBox="1"/>
          <p:nvPr/>
        </p:nvSpPr>
        <p:spPr>
          <a:xfrm>
            <a:off x="0" y="1268413"/>
            <a:ext cx="1371600" cy="4222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60000"/>
              </a:lnSpc>
              <a:spcBef>
                <a:spcPct val="50000"/>
              </a:spcBef>
              <a:buNone/>
            </a:pPr>
            <a:r>
              <a:rPr lang="zh-CN" altLang="en-US" sz="3600" b="1" dirty="0">
                <a:solidFill>
                  <a:srgbClr val="FFFF99"/>
                </a:solidFill>
                <a:latin typeface="华文楷体" pitchFamily="2" charset="-122"/>
                <a:ea typeface="华文楷体" pitchFamily="2" charset="-122"/>
              </a:rPr>
              <a:t>例</a:t>
            </a:r>
            <a:r>
              <a:rPr lang="en-US" altLang="zh-CN" sz="3600" b="1" dirty="0">
                <a:solidFill>
                  <a:srgbClr val="FFFF99"/>
                </a:solidFill>
                <a:latin typeface="华文楷体" pitchFamily="2" charset="-122"/>
                <a:ea typeface="华文楷体" pitchFamily="2" charset="-122"/>
              </a:rPr>
              <a:t>.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en-US" altLang="zh-CN" sz="3600" b="1" dirty="0">
              <a:ea typeface="黑体" panose="02010609060101010101" pitchFamily="2" charset="-122"/>
            </a:endParaRPr>
          </a:p>
        </p:txBody>
      </p:sp>
      <p:sp>
        <p:nvSpPr>
          <p:cNvPr id="437253" name="Text Box 5"/>
          <p:cNvSpPr txBox="1"/>
          <p:nvPr/>
        </p:nvSpPr>
        <p:spPr>
          <a:xfrm>
            <a:off x="4572000" y="1573213"/>
            <a:ext cx="1676400" cy="4222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altLang="zh-CN" sz="3600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 </a:t>
            </a:r>
            <a:r>
              <a:rPr lang="en-US" altLang="zh-CN" sz="3600" b="1" dirty="0">
                <a:solidFill>
                  <a:srgbClr val="FFFF99"/>
                </a:solidFill>
                <a:ea typeface="黑体" panose="02010609060101010101" pitchFamily="2" charset="-122"/>
              </a:rPr>
              <a:t>=</a:t>
            </a:r>
            <a:endParaRPr lang="en-US" altLang="zh-CN" sz="3600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grpSp>
        <p:nvGrpSpPr>
          <p:cNvPr id="437254" name="Group 6"/>
          <p:cNvGrpSpPr/>
          <p:nvPr/>
        </p:nvGrpSpPr>
        <p:grpSpPr>
          <a:xfrm>
            <a:off x="914400" y="1268413"/>
            <a:ext cx="3352800" cy="685800"/>
            <a:chOff x="864" y="1968"/>
            <a:chExt cx="2112" cy="432"/>
          </a:xfrm>
        </p:grpSpPr>
        <p:sp>
          <p:nvSpPr>
            <p:cNvPr id="79885" name="Text Box 7"/>
            <p:cNvSpPr txBox="1"/>
            <p:nvPr/>
          </p:nvSpPr>
          <p:spPr>
            <a:xfrm>
              <a:off x="864" y="1968"/>
              <a:ext cx="2112" cy="422"/>
            </a:xfrm>
            <a:prstGeom prst="rect">
              <a:avLst/>
            </a:prstGeom>
            <a:solidFill>
              <a:schemeClr val="tx1"/>
            </a:solidFill>
            <a:ln w="28575" cap="sq" cmpd="sng">
              <a:solidFill>
                <a:srgbClr val="33CC33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3600" b="1" dirty="0">
                  <a:solidFill>
                    <a:srgbClr val="FFFF99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C      A   </a:t>
              </a:r>
              <a:endParaRPr lang="en-US" altLang="zh-CN" sz="3600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79886" name="Line 8"/>
            <p:cNvSpPr/>
            <p:nvPr/>
          </p:nvSpPr>
          <p:spPr>
            <a:xfrm>
              <a:off x="1776" y="1968"/>
              <a:ext cx="0" cy="432"/>
            </a:xfrm>
            <a:prstGeom prst="line">
              <a:avLst/>
            </a:prstGeom>
            <a:ln w="28575" cap="sq" cmpd="sng">
              <a:solidFill>
                <a:srgbClr val="33CC33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437257" name="Text Box 9"/>
          <p:cNvSpPr txBox="1"/>
          <p:nvPr/>
        </p:nvSpPr>
        <p:spPr>
          <a:xfrm>
            <a:off x="323850" y="260350"/>
            <a:ext cx="6477000" cy="4762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altLang="zh-CN" sz="3600" b="1" dirty="0">
                <a:solidFill>
                  <a:srgbClr val="FFFF99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①</a:t>
            </a:r>
            <a:r>
              <a:rPr lang="zh-CN" altLang="en-US" sz="3600" b="1" dirty="0">
                <a:solidFill>
                  <a:srgbClr val="FFFF99"/>
                </a:solidFill>
                <a:latin typeface="宋体" panose="02010600030101010101" pitchFamily="2" charset="-122"/>
              </a:rPr>
              <a:t>设置解释位或解释字段</a:t>
            </a:r>
            <a:endParaRPr lang="zh-CN" altLang="en-US" sz="36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437258" name="Line 10"/>
          <p:cNvSpPr/>
          <p:nvPr/>
        </p:nvSpPr>
        <p:spPr>
          <a:xfrm>
            <a:off x="1600200" y="1954213"/>
            <a:ext cx="457200" cy="304800"/>
          </a:xfrm>
          <a:prstGeom prst="line">
            <a:avLst/>
          </a:prstGeom>
          <a:ln w="12700" cap="sq" cmpd="sng">
            <a:solidFill>
              <a:srgbClr val="66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37259" name="Text Box 11"/>
          <p:cNvSpPr txBox="1"/>
          <p:nvPr/>
        </p:nvSpPr>
        <p:spPr>
          <a:xfrm>
            <a:off x="1981200" y="2030413"/>
            <a:ext cx="1981200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  <a:ea typeface="黑体" panose="02010609060101010101" pitchFamily="2" charset="-122"/>
              </a:rPr>
              <a:t>解释位</a:t>
            </a:r>
            <a:endParaRPr lang="zh-CN" altLang="en-US" sz="2800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437260" name="AutoShape 12"/>
          <p:cNvSpPr/>
          <p:nvPr/>
        </p:nvSpPr>
        <p:spPr>
          <a:xfrm>
            <a:off x="5562600" y="1344613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38100" cap="sq" cmpd="sng">
            <a:solidFill>
              <a:srgbClr val="66FFFF"/>
            </a:solidFill>
            <a:prstDash val="solid"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437261" name="Text Box 13"/>
          <p:cNvSpPr txBox="1"/>
          <p:nvPr/>
        </p:nvSpPr>
        <p:spPr>
          <a:xfrm>
            <a:off x="5724525" y="1249363"/>
            <a:ext cx="4495800" cy="1027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altLang="zh-CN" sz="36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en-US" altLang="zh-CN" sz="36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3600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zh-CN" altLang="en-US" sz="3600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为某类命令</a:t>
            </a:r>
            <a:endParaRPr lang="zh-CN" altLang="en-US" sz="3600" b="1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lvl="0" indent="0" eaLnBrk="1" hangingPunct="1"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altLang="zh-CN" sz="36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r>
              <a:rPr lang="en-US" altLang="zh-CN" sz="36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3600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zh-CN" altLang="en-US" sz="3600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为常数</a:t>
            </a:r>
            <a:endParaRPr lang="zh-CN" altLang="en-US" sz="3600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437262" name="Text Box 14"/>
          <p:cNvSpPr txBox="1"/>
          <p:nvPr/>
        </p:nvSpPr>
        <p:spPr>
          <a:xfrm>
            <a:off x="111125" y="3500438"/>
            <a:ext cx="6477000" cy="4762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altLang="zh-CN" sz="3600" b="1" dirty="0">
                <a:solidFill>
                  <a:srgbClr val="FFFF99"/>
                </a:solidFill>
                <a:latin typeface="MS Gothic" panose="020B0609070205080204" pitchFamily="49" charset="-128"/>
              </a:rPr>
              <a:t>②</a:t>
            </a:r>
            <a:r>
              <a:rPr lang="zh-CN" altLang="en-US" sz="3600" b="1" dirty="0">
                <a:solidFill>
                  <a:srgbClr val="FFFF99"/>
                </a:solidFill>
                <a:latin typeface="黑体" panose="02010609060101010101" pitchFamily="2" charset="-122"/>
              </a:rPr>
              <a:t>分类编译</a:t>
            </a:r>
            <a:endParaRPr lang="zh-CN" altLang="en-US" sz="3600" b="1" dirty="0">
              <a:solidFill>
                <a:srgbClr val="FFFF99"/>
              </a:solidFill>
            </a:endParaRPr>
          </a:p>
        </p:txBody>
      </p:sp>
      <p:sp>
        <p:nvSpPr>
          <p:cNvPr id="437263" name="Text Box 15"/>
          <p:cNvSpPr txBox="1"/>
          <p:nvPr/>
        </p:nvSpPr>
        <p:spPr>
          <a:xfrm>
            <a:off x="0" y="4076700"/>
            <a:ext cx="9144000" cy="1066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华文楷体" pitchFamily="2" charset="-122"/>
              </a:rPr>
              <a:t>按功能类型将微指令分类，分别安排各类微指令格式和字段编码，并设置区分标志。</a:t>
            </a:r>
            <a:endParaRPr lang="zh-CN" altLang="en-US" b="1" dirty="0">
              <a:solidFill>
                <a:srgbClr val="FFFF99"/>
              </a:solidFill>
              <a:ea typeface="华文楷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3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7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7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43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3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3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4" dur="500"/>
                                        <p:tgtEl>
                                          <p:spTgt spid="43726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1">
                                            <p:txEl>
                                              <p:charRg st="9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9" dur="500"/>
                                        <p:tgtEl>
                                          <p:spTgt spid="437261">
                                            <p:txEl>
                                              <p:charRg st="9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43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3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9" dur="500"/>
                                        <p:tgtEl>
                                          <p:spTgt spid="437263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1" grpId="0"/>
      <p:bldP spid="437253" grpId="0"/>
      <p:bldP spid="437257" grpId="0"/>
      <p:bldP spid="437259" grpId="0"/>
      <p:bldP spid="437260" grpId="0" animBg="1"/>
      <p:bldP spid="437261" grpId="0" build="p"/>
      <p:bldP spid="437262" grpId="0"/>
      <p:bldP spid="43726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80899" name="Group 2"/>
          <p:cNvGrpSpPr/>
          <p:nvPr/>
        </p:nvGrpSpPr>
        <p:grpSpPr>
          <a:xfrm>
            <a:off x="0" y="1709738"/>
            <a:ext cx="4724400" cy="466725"/>
            <a:chOff x="144" y="1632"/>
            <a:chExt cx="2976" cy="294"/>
          </a:xfrm>
        </p:grpSpPr>
        <p:sp>
          <p:nvSpPr>
            <p:cNvPr id="80933" name="Text Box 3"/>
            <p:cNvSpPr txBox="1"/>
            <p:nvPr/>
          </p:nvSpPr>
          <p:spPr>
            <a:xfrm>
              <a:off x="144" y="1632"/>
              <a:ext cx="720" cy="294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zh-CN" altLang="en-US" sz="2400" b="1" dirty="0">
                  <a:ea typeface="楷体_GB2312" pitchFamily="49" charset="-122"/>
                </a:rPr>
                <a:t>译码器</a:t>
              </a:r>
              <a:endParaRPr lang="zh-CN" altLang="en-US" sz="2400" b="1" dirty="0">
                <a:ea typeface="楷体_GB2312" pitchFamily="49" charset="-122"/>
              </a:endParaRPr>
            </a:p>
          </p:txBody>
        </p:sp>
        <p:sp>
          <p:nvSpPr>
            <p:cNvPr id="80934" name="Text Box 4"/>
            <p:cNvSpPr txBox="1"/>
            <p:nvPr/>
          </p:nvSpPr>
          <p:spPr>
            <a:xfrm>
              <a:off x="1056" y="1632"/>
              <a:ext cx="720" cy="294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zh-CN" altLang="en-US" sz="2400" b="1" dirty="0">
                  <a:ea typeface="楷体_GB2312" pitchFamily="49" charset="-122"/>
                </a:rPr>
                <a:t>译码器</a:t>
              </a:r>
              <a:endParaRPr lang="zh-CN" altLang="en-US" sz="2400" b="1" dirty="0">
                <a:ea typeface="楷体_GB2312" pitchFamily="49" charset="-122"/>
              </a:endParaRPr>
            </a:p>
          </p:txBody>
        </p:sp>
        <p:sp>
          <p:nvSpPr>
            <p:cNvPr id="80935" name="Text Box 5"/>
            <p:cNvSpPr txBox="1"/>
            <p:nvPr/>
          </p:nvSpPr>
          <p:spPr>
            <a:xfrm>
              <a:off x="2400" y="1632"/>
              <a:ext cx="720" cy="294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zh-CN" altLang="en-US" sz="2400" b="1" dirty="0">
                  <a:ea typeface="楷体_GB2312" pitchFamily="49" charset="-122"/>
                </a:rPr>
                <a:t>译码器</a:t>
              </a:r>
              <a:endParaRPr lang="zh-CN" altLang="en-US" sz="2400" b="1" dirty="0">
                <a:ea typeface="楷体_GB2312" pitchFamily="49" charset="-122"/>
              </a:endParaRPr>
            </a:p>
          </p:txBody>
        </p:sp>
        <p:sp>
          <p:nvSpPr>
            <p:cNvPr id="80936" name="Line 6"/>
            <p:cNvSpPr/>
            <p:nvPr/>
          </p:nvSpPr>
          <p:spPr>
            <a:xfrm>
              <a:off x="1920" y="1776"/>
              <a:ext cx="384" cy="0"/>
            </a:xfrm>
            <a:prstGeom prst="line">
              <a:avLst/>
            </a:prstGeom>
            <a:ln w="38100" cap="rnd" cmpd="sng">
              <a:solidFill>
                <a:schemeClr val="hlink"/>
              </a:solidFill>
              <a:prstDash val="sysDot"/>
              <a:headEnd type="none" w="med" len="med"/>
              <a:tailEnd type="none" w="med" len="med"/>
            </a:ln>
          </p:spPr>
        </p:sp>
      </p:grpSp>
      <p:sp>
        <p:nvSpPr>
          <p:cNvPr id="80900" name="Line 7"/>
          <p:cNvSpPr/>
          <p:nvPr/>
        </p:nvSpPr>
        <p:spPr>
          <a:xfrm flipV="1">
            <a:off x="228600" y="2166938"/>
            <a:ext cx="0" cy="68580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0901" name="Line 8"/>
          <p:cNvSpPr/>
          <p:nvPr/>
        </p:nvSpPr>
        <p:spPr>
          <a:xfrm flipV="1">
            <a:off x="914400" y="2166938"/>
            <a:ext cx="0" cy="68580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0902" name="Line 9"/>
          <p:cNvSpPr/>
          <p:nvPr/>
        </p:nvSpPr>
        <p:spPr>
          <a:xfrm flipV="1">
            <a:off x="1600200" y="2166938"/>
            <a:ext cx="0" cy="68580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0903" name="Line 10"/>
          <p:cNvSpPr/>
          <p:nvPr/>
        </p:nvSpPr>
        <p:spPr>
          <a:xfrm flipV="1">
            <a:off x="2362200" y="2166938"/>
            <a:ext cx="0" cy="68580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0904" name="Line 11"/>
          <p:cNvSpPr/>
          <p:nvPr/>
        </p:nvSpPr>
        <p:spPr>
          <a:xfrm flipV="1">
            <a:off x="3810000" y="2166938"/>
            <a:ext cx="0" cy="68580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0905" name="Line 12"/>
          <p:cNvSpPr/>
          <p:nvPr/>
        </p:nvSpPr>
        <p:spPr>
          <a:xfrm flipV="1">
            <a:off x="4572000" y="2166938"/>
            <a:ext cx="0" cy="68580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0906" name="Line 13"/>
          <p:cNvSpPr/>
          <p:nvPr/>
        </p:nvSpPr>
        <p:spPr>
          <a:xfrm>
            <a:off x="228600" y="2332038"/>
            <a:ext cx="457200" cy="0"/>
          </a:xfrm>
          <a:prstGeom prst="line">
            <a:avLst/>
          </a:prstGeom>
          <a:ln w="57150" cap="rnd" cmpd="sng">
            <a:solidFill>
              <a:schemeClr val="bg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80907" name="Line 14"/>
          <p:cNvSpPr/>
          <p:nvPr/>
        </p:nvSpPr>
        <p:spPr>
          <a:xfrm>
            <a:off x="1676400" y="2332038"/>
            <a:ext cx="457200" cy="0"/>
          </a:xfrm>
          <a:prstGeom prst="line">
            <a:avLst/>
          </a:prstGeom>
          <a:ln w="57150" cap="rnd" cmpd="sng">
            <a:solidFill>
              <a:schemeClr val="bg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80908" name="Line 15"/>
          <p:cNvSpPr/>
          <p:nvPr/>
        </p:nvSpPr>
        <p:spPr>
          <a:xfrm>
            <a:off x="3886200" y="2332038"/>
            <a:ext cx="457200" cy="0"/>
          </a:xfrm>
          <a:prstGeom prst="line">
            <a:avLst/>
          </a:prstGeom>
          <a:ln w="57150" cap="rnd" cmpd="sng">
            <a:solidFill>
              <a:schemeClr val="bg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80909" name="Line 16"/>
          <p:cNvSpPr/>
          <p:nvPr/>
        </p:nvSpPr>
        <p:spPr>
          <a:xfrm flipV="1">
            <a:off x="228600" y="1252538"/>
            <a:ext cx="0" cy="457200"/>
          </a:xfrm>
          <a:prstGeom prst="line">
            <a:avLst/>
          </a:prstGeom>
          <a:ln w="38100" cap="flat" cmpd="sng">
            <a:solidFill>
              <a:srgbClr val="66FF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0910" name="Line 17"/>
          <p:cNvSpPr/>
          <p:nvPr/>
        </p:nvSpPr>
        <p:spPr>
          <a:xfrm flipV="1">
            <a:off x="1600200" y="1252538"/>
            <a:ext cx="0" cy="457200"/>
          </a:xfrm>
          <a:prstGeom prst="line">
            <a:avLst/>
          </a:prstGeom>
          <a:ln w="38100" cap="flat" cmpd="sng">
            <a:solidFill>
              <a:srgbClr val="66FF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0911" name="Line 18"/>
          <p:cNvSpPr/>
          <p:nvPr/>
        </p:nvSpPr>
        <p:spPr>
          <a:xfrm flipV="1">
            <a:off x="2362200" y="1252538"/>
            <a:ext cx="0" cy="457200"/>
          </a:xfrm>
          <a:prstGeom prst="line">
            <a:avLst/>
          </a:prstGeom>
          <a:ln w="38100" cap="flat" cmpd="sng">
            <a:solidFill>
              <a:srgbClr val="66FF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0912" name="Line 19"/>
          <p:cNvSpPr/>
          <p:nvPr/>
        </p:nvSpPr>
        <p:spPr>
          <a:xfrm flipV="1">
            <a:off x="4495800" y="1252538"/>
            <a:ext cx="0" cy="457200"/>
          </a:xfrm>
          <a:prstGeom prst="line">
            <a:avLst/>
          </a:prstGeom>
          <a:ln w="38100" cap="flat" cmpd="sng">
            <a:solidFill>
              <a:srgbClr val="66FF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0913" name="Line 20"/>
          <p:cNvSpPr/>
          <p:nvPr/>
        </p:nvSpPr>
        <p:spPr>
          <a:xfrm flipV="1">
            <a:off x="3886200" y="1252538"/>
            <a:ext cx="0" cy="457200"/>
          </a:xfrm>
          <a:prstGeom prst="line">
            <a:avLst/>
          </a:prstGeom>
          <a:ln w="38100" cap="flat" cmpd="sng">
            <a:solidFill>
              <a:srgbClr val="66FF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0914" name="Line 21"/>
          <p:cNvSpPr/>
          <p:nvPr/>
        </p:nvSpPr>
        <p:spPr>
          <a:xfrm>
            <a:off x="304800" y="1557338"/>
            <a:ext cx="457200" cy="0"/>
          </a:xfrm>
          <a:prstGeom prst="line">
            <a:avLst/>
          </a:prstGeom>
          <a:ln w="57150" cap="rnd" cmpd="sng">
            <a:solidFill>
              <a:srgbClr val="66FF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80915" name="Line 22"/>
          <p:cNvSpPr/>
          <p:nvPr/>
        </p:nvSpPr>
        <p:spPr>
          <a:xfrm>
            <a:off x="1752600" y="1557338"/>
            <a:ext cx="457200" cy="0"/>
          </a:xfrm>
          <a:prstGeom prst="line">
            <a:avLst/>
          </a:prstGeom>
          <a:ln w="57150" cap="rnd" cmpd="sng">
            <a:solidFill>
              <a:srgbClr val="66FF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80916" name="Line 23"/>
          <p:cNvSpPr/>
          <p:nvPr/>
        </p:nvSpPr>
        <p:spPr>
          <a:xfrm>
            <a:off x="4038600" y="1481138"/>
            <a:ext cx="457200" cy="0"/>
          </a:xfrm>
          <a:prstGeom prst="line">
            <a:avLst/>
          </a:prstGeom>
          <a:ln w="57150" cap="rnd" cmpd="sng">
            <a:solidFill>
              <a:srgbClr val="66FF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80917" name="Text Box 24"/>
          <p:cNvSpPr txBox="1"/>
          <p:nvPr/>
        </p:nvSpPr>
        <p:spPr>
          <a:xfrm>
            <a:off x="0" y="719138"/>
            <a:ext cx="4800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CCFFFF"/>
                </a:solidFill>
                <a:ea typeface="楷体_GB2312" pitchFamily="49" charset="-122"/>
              </a:rPr>
              <a:t>微命令</a:t>
            </a:r>
            <a:endParaRPr lang="zh-CN" altLang="en-US" sz="2800" b="1" dirty="0">
              <a:solidFill>
                <a:srgbClr val="CCFFFF"/>
              </a:solidFill>
              <a:ea typeface="楷体_GB2312" pitchFamily="49" charset="-122"/>
            </a:endParaRPr>
          </a:p>
        </p:txBody>
      </p:sp>
      <p:sp>
        <p:nvSpPr>
          <p:cNvPr id="80918" name="Rectangle 25"/>
          <p:cNvSpPr/>
          <p:nvPr/>
        </p:nvSpPr>
        <p:spPr>
          <a:xfrm>
            <a:off x="768350" y="3213100"/>
            <a:ext cx="304006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CCCC"/>
                </a:solidFill>
                <a:ea typeface="楷体_GB2312" pitchFamily="49" charset="-122"/>
              </a:rPr>
              <a:t>微操作控制字段</a:t>
            </a:r>
            <a:endParaRPr lang="zh-CN" altLang="en-US" b="1" dirty="0">
              <a:solidFill>
                <a:srgbClr val="FFCCCC"/>
              </a:solidFill>
              <a:ea typeface="楷体_GB2312" pitchFamily="49" charset="-122"/>
            </a:endParaRPr>
          </a:p>
        </p:txBody>
      </p:sp>
      <p:grpSp>
        <p:nvGrpSpPr>
          <p:cNvPr id="80919" name="Group 26"/>
          <p:cNvGrpSpPr/>
          <p:nvPr/>
        </p:nvGrpSpPr>
        <p:grpSpPr>
          <a:xfrm>
            <a:off x="0" y="2636838"/>
            <a:ext cx="8153400" cy="609600"/>
            <a:chOff x="192" y="2352"/>
            <a:chExt cx="5136" cy="384"/>
          </a:xfrm>
        </p:grpSpPr>
        <p:sp>
          <p:nvSpPr>
            <p:cNvPr id="80927" name="Text Box 27"/>
            <p:cNvSpPr txBox="1"/>
            <p:nvPr/>
          </p:nvSpPr>
          <p:spPr>
            <a:xfrm>
              <a:off x="192" y="2352"/>
              <a:ext cx="2880" cy="371"/>
            </a:xfrm>
            <a:prstGeom prst="rect">
              <a:avLst/>
            </a:prstGeom>
            <a:solidFill>
              <a:srgbClr val="FFCC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b="1" dirty="0">
                  <a:ea typeface="楷体_GB2312" pitchFamily="49" charset="-122"/>
                </a:rPr>
                <a:t>   B          A          …</a:t>
              </a:r>
              <a:endParaRPr lang="en-US" altLang="zh-CN" b="1" dirty="0">
                <a:ea typeface="楷体_GB2312" pitchFamily="49" charset="-122"/>
              </a:endParaRPr>
            </a:p>
          </p:txBody>
        </p:sp>
        <p:sp>
          <p:nvSpPr>
            <p:cNvPr id="80928" name="Text Box 28"/>
            <p:cNvSpPr txBox="1"/>
            <p:nvPr/>
          </p:nvSpPr>
          <p:spPr>
            <a:xfrm>
              <a:off x="3072" y="2352"/>
              <a:ext cx="2256" cy="371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FFCC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zh-CN" altLang="en-US" b="1" dirty="0">
                  <a:ea typeface="楷体_GB2312" pitchFamily="49" charset="-122"/>
                </a:rPr>
                <a:t>顺序控制字段</a:t>
              </a:r>
              <a:endParaRPr lang="zh-CN" altLang="en-US" b="1" dirty="0">
                <a:ea typeface="楷体_GB2312" pitchFamily="49" charset="-122"/>
              </a:endParaRPr>
            </a:p>
          </p:txBody>
        </p:sp>
        <p:sp>
          <p:nvSpPr>
            <p:cNvPr id="80929" name="Line 29"/>
            <p:cNvSpPr/>
            <p:nvPr/>
          </p:nvSpPr>
          <p:spPr>
            <a:xfrm>
              <a:off x="816" y="2352"/>
              <a:ext cx="0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30" name="Line 30"/>
            <p:cNvSpPr/>
            <p:nvPr/>
          </p:nvSpPr>
          <p:spPr>
            <a:xfrm>
              <a:off x="1728" y="2352"/>
              <a:ext cx="0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31" name="Line 31"/>
            <p:cNvSpPr/>
            <p:nvPr/>
          </p:nvSpPr>
          <p:spPr>
            <a:xfrm>
              <a:off x="2400" y="2352"/>
              <a:ext cx="0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32" name="Line 32"/>
            <p:cNvSpPr/>
            <p:nvPr/>
          </p:nvSpPr>
          <p:spPr>
            <a:xfrm>
              <a:off x="3072" y="2352"/>
              <a:ext cx="0" cy="384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80920" name="Text Box 33"/>
          <p:cNvSpPr txBox="1"/>
          <p:nvPr/>
        </p:nvSpPr>
        <p:spPr>
          <a:xfrm>
            <a:off x="5029200" y="900113"/>
            <a:ext cx="4114800" cy="15541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一个字段某些编码需要和其他字段配合才能定义某些微命令。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0921" name="Line 34"/>
          <p:cNvSpPr/>
          <p:nvPr/>
        </p:nvSpPr>
        <p:spPr>
          <a:xfrm flipV="1">
            <a:off x="762000" y="1328738"/>
            <a:ext cx="0" cy="381000"/>
          </a:xfrm>
          <a:prstGeom prst="line">
            <a:avLst/>
          </a:prstGeom>
          <a:ln w="38100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0922" name="Line 35"/>
          <p:cNvSpPr/>
          <p:nvPr/>
        </p:nvSpPr>
        <p:spPr>
          <a:xfrm>
            <a:off x="762000" y="1328738"/>
            <a:ext cx="533400" cy="0"/>
          </a:xfrm>
          <a:prstGeom prst="line">
            <a:avLst/>
          </a:prstGeom>
          <a:ln w="38100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0923" name="Line 36"/>
          <p:cNvSpPr/>
          <p:nvPr/>
        </p:nvSpPr>
        <p:spPr>
          <a:xfrm>
            <a:off x="1295400" y="1328738"/>
            <a:ext cx="0" cy="609600"/>
          </a:xfrm>
          <a:prstGeom prst="line">
            <a:avLst/>
          </a:prstGeom>
          <a:ln w="38100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0924" name="Line 37"/>
          <p:cNvSpPr/>
          <p:nvPr/>
        </p:nvSpPr>
        <p:spPr>
          <a:xfrm>
            <a:off x="1295400" y="1938338"/>
            <a:ext cx="152400" cy="0"/>
          </a:xfrm>
          <a:prstGeom prst="line">
            <a:avLst/>
          </a:prstGeom>
          <a:ln w="38100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0926" name="Text Box 40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3.5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微程序控制器原理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2" name="Picture 38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813" y="3716338"/>
            <a:ext cx="7224712" cy="31416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1923" name="Text Box 2"/>
          <p:cNvSpPr txBox="1"/>
          <p:nvPr/>
        </p:nvSpPr>
        <p:spPr>
          <a:xfrm>
            <a:off x="457200" y="990600"/>
            <a:ext cx="8686800" cy="3994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</a:rPr>
              <a:t>分段原则：</a:t>
            </a:r>
            <a:endParaRPr lang="zh-CN" altLang="en-US" b="1" dirty="0">
              <a:solidFill>
                <a:srgbClr val="FFFF99"/>
              </a:solidFill>
            </a:endParaRPr>
          </a:p>
          <a:p>
            <a:pPr marL="457200" lvl="0" indent="-457200">
              <a:spcBef>
                <a:spcPct val="50000"/>
              </a:spcBef>
              <a:buAutoNum type="arabicParenBoth"/>
            </a:pPr>
            <a:r>
              <a:rPr lang="zh-CN" altLang="en-US" b="1" dirty="0">
                <a:solidFill>
                  <a:schemeClr val="bg1"/>
                </a:solidFill>
              </a:rPr>
              <a:t>互斥性的微命令在一段，相容性的不能一段</a:t>
            </a:r>
            <a:endParaRPr lang="zh-CN" altLang="en-US" b="1" dirty="0">
              <a:solidFill>
                <a:schemeClr val="bg1"/>
              </a:solidFill>
            </a:endParaRPr>
          </a:p>
          <a:p>
            <a:pPr marL="457200" lvl="0" indent="-457200">
              <a:spcBef>
                <a:spcPct val="50000"/>
              </a:spcBef>
              <a:buAutoNum type="arabicParenBoth"/>
            </a:pPr>
            <a:r>
              <a:rPr lang="zh-CN" altLang="en-US" b="1" dirty="0">
                <a:solidFill>
                  <a:schemeClr val="bg1"/>
                </a:solidFill>
              </a:rPr>
              <a:t>与数据通路对应</a:t>
            </a:r>
            <a:endParaRPr lang="zh-CN" altLang="en-US" b="1" dirty="0">
              <a:solidFill>
                <a:schemeClr val="bg1"/>
              </a:solidFill>
            </a:endParaRPr>
          </a:p>
          <a:p>
            <a:pPr marL="457200" lvl="0" indent="-457200">
              <a:spcBef>
                <a:spcPct val="50000"/>
              </a:spcBef>
              <a:buAutoNum type="arabicParenBoth"/>
            </a:pPr>
            <a:r>
              <a:rPr lang="zh-CN" altLang="en-US" b="1" dirty="0">
                <a:solidFill>
                  <a:schemeClr val="bg1"/>
                </a:solidFill>
              </a:rPr>
              <a:t>每小段包含位数不能太多</a:t>
            </a:r>
            <a:endParaRPr lang="zh-CN" altLang="en-US" b="1" dirty="0">
              <a:solidFill>
                <a:schemeClr val="bg1"/>
              </a:solidFill>
            </a:endParaRPr>
          </a:p>
          <a:p>
            <a:pPr marL="457200" lvl="0" indent="-457200">
              <a:spcBef>
                <a:spcPct val="50000"/>
              </a:spcBef>
              <a:buAutoNum type="arabicParenBoth"/>
            </a:pPr>
            <a:r>
              <a:rPr lang="zh-CN" altLang="en-US" b="1" dirty="0">
                <a:solidFill>
                  <a:schemeClr val="bg1"/>
                </a:solidFill>
              </a:rPr>
              <a:t>一般每小段要留一位状态位，表示不发出任何微命令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1924" name="Text Box 3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3.5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微程序控制器原理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9219" name="Text Box 3"/>
          <p:cNvSpPr txBox="1"/>
          <p:nvPr/>
        </p:nvSpPr>
        <p:spPr>
          <a:xfrm>
            <a:off x="0" y="5589588"/>
            <a:ext cx="88201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zh-CN" sz="2400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07206" name="Text Box 6"/>
          <p:cNvSpPr txBox="1"/>
          <p:nvPr/>
        </p:nvSpPr>
        <p:spPr>
          <a:xfrm>
            <a:off x="250825" y="333375"/>
            <a:ext cx="39608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CCCC"/>
                </a:solidFill>
                <a:latin typeface="宋体" panose="02010600030101010101" pitchFamily="2" charset="-122"/>
              </a:rPr>
              <a:t>① </a:t>
            </a:r>
            <a:r>
              <a:rPr lang="zh-CN" altLang="en-US" sz="2400" b="1" dirty="0">
                <a:solidFill>
                  <a:srgbClr val="FFCCCC"/>
                </a:solidFill>
                <a:latin typeface="宋体" panose="02010600030101010101" pitchFamily="2" charset="-122"/>
              </a:rPr>
              <a:t>通用寄存器</a:t>
            </a:r>
            <a:r>
              <a:rPr lang="zh-CN" altLang="en-US" sz="2400" dirty="0">
                <a:solidFill>
                  <a:srgbClr val="FFCC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zh-CN" altLang="en-US" sz="2400" dirty="0">
              <a:solidFill>
                <a:srgbClr val="FFCCCC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9221" name="Rectangle 7"/>
          <p:cNvSpPr/>
          <p:nvPr/>
        </p:nvSpPr>
        <p:spPr>
          <a:xfrm>
            <a:off x="250825" y="1125538"/>
            <a:ext cx="8604250" cy="3994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FF99"/>
                </a:solidFill>
                <a:latin typeface="华文楷体" pitchFamily="2" charset="-122"/>
                <a:ea typeface="华文楷体" pitchFamily="2" charset="-122"/>
              </a:rPr>
              <a:t>多用途</a:t>
            </a:r>
            <a:endParaRPr lang="zh-CN" altLang="en-US" b="1" dirty="0">
              <a:solidFill>
                <a:srgbClr val="FFFF99"/>
              </a:solidFill>
              <a:latin typeface="华文楷体" pitchFamily="2" charset="-122"/>
              <a:ea typeface="华文楷体" pitchFamily="2" charset="-122"/>
            </a:endParaRPr>
          </a:p>
          <a:p>
            <a:pPr marL="0" lvl="0" indent="0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FF99"/>
                </a:solidFill>
                <a:latin typeface="华文楷体" pitchFamily="2" charset="-122"/>
                <a:ea typeface="华文楷体" pitchFamily="2" charset="-122"/>
              </a:rPr>
              <a:t>在逻辑上只具有接收信息、存储信息和发送信息的功能</a:t>
            </a:r>
            <a:endParaRPr lang="zh-CN" altLang="en-US" b="1" dirty="0">
              <a:solidFill>
                <a:srgbClr val="FFFF99"/>
              </a:solidFill>
              <a:latin typeface="华文楷体" pitchFamily="2" charset="-122"/>
              <a:ea typeface="华文楷体" pitchFamily="2" charset="-122"/>
            </a:endParaRPr>
          </a:p>
          <a:p>
            <a:pPr marL="0" lvl="0" indent="0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FF99"/>
                </a:solidFill>
                <a:latin typeface="华文楷体" pitchFamily="2" charset="-122"/>
                <a:ea typeface="华文楷体" pitchFamily="2" charset="-122"/>
              </a:rPr>
              <a:t>通过编程以及与</a:t>
            </a:r>
            <a:r>
              <a:rPr lang="en-US" altLang="zh-CN" b="1" dirty="0">
                <a:solidFill>
                  <a:srgbClr val="FFFF99"/>
                </a:solidFill>
                <a:latin typeface="华文楷体" pitchFamily="2" charset="-122"/>
                <a:ea typeface="华文楷体" pitchFamily="2" charset="-122"/>
              </a:rPr>
              <a:t>ALU</a:t>
            </a:r>
            <a:r>
              <a:rPr lang="zh-CN" altLang="en-US" b="1" dirty="0">
                <a:solidFill>
                  <a:srgbClr val="FFFF99"/>
                </a:solidFill>
                <a:latin typeface="华文楷体" pitchFamily="2" charset="-122"/>
                <a:ea typeface="华文楷体" pitchFamily="2" charset="-122"/>
              </a:rPr>
              <a:t>的配合可以实现多种功能</a:t>
            </a:r>
            <a:endParaRPr lang="zh-CN" altLang="en-US" b="1" dirty="0">
              <a:solidFill>
                <a:srgbClr val="FFFF99"/>
              </a:solidFill>
              <a:latin typeface="华文楷体" pitchFamily="2" charset="-122"/>
              <a:ea typeface="华文楷体" pitchFamily="2" charset="-122"/>
            </a:endParaRPr>
          </a:p>
          <a:p>
            <a:pPr marL="0" lvl="0" indent="0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FF99"/>
                </a:solidFill>
                <a:latin typeface="华文楷体" pitchFamily="2" charset="-122"/>
                <a:ea typeface="华文楷体" pitchFamily="2" charset="-122"/>
              </a:rPr>
              <a:t>每个寄存器用编号区分</a:t>
            </a:r>
            <a:endParaRPr lang="zh-CN" altLang="en-US" b="1" dirty="0">
              <a:solidFill>
                <a:srgbClr val="FFFF99"/>
              </a:solidFill>
              <a:latin typeface="华文楷体" pitchFamily="2" charset="-122"/>
              <a:ea typeface="华文楷体" pitchFamily="2" charset="-122"/>
            </a:endParaRPr>
          </a:p>
          <a:p>
            <a:pPr marL="0" lvl="0" indent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99"/>
                </a:solidFill>
                <a:latin typeface="华文楷体" pitchFamily="2" charset="-122"/>
                <a:ea typeface="华文楷体" pitchFamily="2" charset="-122"/>
              </a:rPr>
              <a:t>D</a:t>
            </a:r>
            <a:r>
              <a:rPr lang="zh-CN" altLang="en-US" b="1" dirty="0">
                <a:solidFill>
                  <a:srgbClr val="FFFF99"/>
                </a:solidFill>
                <a:latin typeface="华文楷体" pitchFamily="2" charset="-122"/>
                <a:ea typeface="华文楷体" pitchFamily="2" charset="-122"/>
              </a:rPr>
              <a:t>触发器构成</a:t>
            </a:r>
            <a:endParaRPr lang="zh-CN" altLang="en-US" b="1" dirty="0">
              <a:solidFill>
                <a:srgbClr val="FFFF99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38274" name="Rectangle 2"/>
          <p:cNvSpPr/>
          <p:nvPr/>
        </p:nvSpPr>
        <p:spPr>
          <a:xfrm>
            <a:off x="0" y="0"/>
            <a:ext cx="4265613" cy="690563"/>
          </a:xfrm>
          <a:prstGeom prst="rect">
            <a:avLst/>
          </a:prstGeom>
          <a:noFill/>
          <a:ln w="28575">
            <a:noFill/>
          </a:ln>
        </p:spPr>
        <p:txBody>
          <a:bodyPr wrap="none" tIns="101568" bIns="101568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66FFFF"/>
                </a:solidFill>
                <a:latin typeface="宋体" panose="02010600030101010101" pitchFamily="2" charset="-122"/>
              </a:rPr>
              <a:t>4</a:t>
            </a:r>
            <a:r>
              <a:rPr lang="zh-CN" altLang="en-US" b="1" dirty="0">
                <a:solidFill>
                  <a:srgbClr val="66FFFF"/>
                </a:solidFill>
                <a:latin typeface="宋体" panose="02010600030101010101" pitchFamily="2" charset="-122"/>
              </a:rPr>
              <a:t>．常数源字段</a:t>
            </a:r>
            <a:r>
              <a:rPr lang="en-US" altLang="zh-CN" b="1" dirty="0">
                <a:solidFill>
                  <a:srgbClr val="66FFFF"/>
                </a:solidFill>
                <a:latin typeface="宋体" panose="02010600030101010101" pitchFamily="2" charset="-122"/>
              </a:rPr>
              <a:t>E</a:t>
            </a:r>
            <a:r>
              <a:rPr lang="zh-CN" altLang="en-US" b="1" dirty="0">
                <a:solidFill>
                  <a:srgbClr val="66FFFF"/>
                </a:solidFill>
                <a:latin typeface="宋体" panose="02010600030101010101" pitchFamily="2" charset="-122"/>
              </a:rPr>
              <a:t>的设置</a:t>
            </a:r>
            <a:endParaRPr lang="zh-CN" altLang="en-US" b="1" dirty="0">
              <a:solidFill>
                <a:srgbClr val="66FFFF"/>
              </a:solidFill>
              <a:latin typeface="宋体" panose="02010600030101010101" pitchFamily="2" charset="-122"/>
            </a:endParaRPr>
          </a:p>
        </p:txBody>
      </p:sp>
      <p:sp>
        <p:nvSpPr>
          <p:cNvPr id="438275" name="Rectangle 3"/>
          <p:cNvSpPr/>
          <p:nvPr/>
        </p:nvSpPr>
        <p:spPr>
          <a:xfrm>
            <a:off x="395288" y="3933825"/>
            <a:ext cx="8532812" cy="7191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CB010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微操作控制字段      </a:t>
            </a:r>
            <a:r>
              <a:rPr lang="en-US" altLang="zh-CN" dirty="0">
                <a:solidFill>
                  <a:srgbClr val="CB010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      </a:t>
            </a:r>
            <a:r>
              <a:rPr lang="zh-CN" altLang="en-US" dirty="0">
                <a:solidFill>
                  <a:srgbClr val="CB010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顺序控制字段</a:t>
            </a:r>
            <a:endParaRPr lang="zh-CN" altLang="en-US" dirty="0">
              <a:solidFill>
                <a:srgbClr val="CB010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38276" name="Rectangle 4"/>
          <p:cNvSpPr/>
          <p:nvPr/>
        </p:nvSpPr>
        <p:spPr>
          <a:xfrm>
            <a:off x="34925" y="908050"/>
            <a:ext cx="9109075" cy="2654300"/>
          </a:xfrm>
          <a:prstGeom prst="rect">
            <a:avLst/>
          </a:prstGeom>
          <a:noFill/>
          <a:ln w="2857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在微指令中，一般设有一个常数源字段</a:t>
            </a:r>
            <a:r>
              <a:rPr lang="en-US" altLang="zh-CN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E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，就如同机器指令中的立即操作数一样，用来提供微指令所使用的常数（由设计者填写），如提供计数器初值，通用寄存器地址，转移地址等。字段</a:t>
            </a:r>
            <a:r>
              <a:rPr lang="en-US" altLang="zh-CN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E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也可用来参与其他控制字段的间接编码，以减少微指令字长，增加微指令的灵活性。字段</a:t>
            </a:r>
            <a:r>
              <a:rPr lang="en-US" altLang="zh-CN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E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在微指令中的形式为</a:t>
            </a:r>
            <a:endParaRPr lang="zh-CN" altLang="en-US" sz="28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438277" name="Line 5"/>
          <p:cNvSpPr/>
          <p:nvPr/>
        </p:nvSpPr>
        <p:spPr>
          <a:xfrm>
            <a:off x="3851275" y="3933825"/>
            <a:ext cx="0" cy="719138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8278" name="Line 6"/>
          <p:cNvSpPr/>
          <p:nvPr/>
        </p:nvSpPr>
        <p:spPr>
          <a:xfrm>
            <a:off x="5435600" y="3933825"/>
            <a:ext cx="0" cy="719138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8279" name="Text Box 7"/>
          <p:cNvSpPr txBox="1"/>
          <p:nvPr/>
        </p:nvSpPr>
        <p:spPr>
          <a:xfrm>
            <a:off x="0" y="4941888"/>
            <a:ext cx="9144000" cy="137318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CCCC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solidFill>
                  <a:srgbClr val="FFCCCC"/>
                </a:solidFill>
                <a:latin typeface="宋体" panose="02010600030101010101" pitchFamily="2" charset="-122"/>
              </a:rPr>
              <a:t>除上述几种基本的编码方法外，另外还有一些常见的编码技术，如可采用微指令译码与部分机器指令译码的复合控制、微地址参与解释微指令译码。 </a:t>
            </a:r>
            <a:endParaRPr lang="zh-CN" altLang="en-US" sz="2800" b="1" dirty="0">
              <a:solidFill>
                <a:srgbClr val="FFCCCC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8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4" grpId="0"/>
      <p:bldP spid="438275" grpId="0" animBg="1"/>
      <p:bldP spid="438276" grpId="0"/>
      <p:bldP spid="438279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3971" name="Text Box 2"/>
          <p:cNvSpPr txBox="1"/>
          <p:nvPr/>
        </p:nvSpPr>
        <p:spPr>
          <a:xfrm>
            <a:off x="0" y="914400"/>
            <a:ext cx="8610600" cy="5794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1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、微程序入口地址的形成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grpSp>
        <p:nvGrpSpPr>
          <p:cNvPr id="83972" name="Group 3"/>
          <p:cNvGrpSpPr/>
          <p:nvPr/>
        </p:nvGrpSpPr>
        <p:grpSpPr>
          <a:xfrm>
            <a:off x="3352800" y="1447800"/>
            <a:ext cx="5562600" cy="528638"/>
            <a:chOff x="2016" y="3312"/>
            <a:chExt cx="3744" cy="333"/>
          </a:xfrm>
        </p:grpSpPr>
        <p:sp>
          <p:nvSpPr>
            <p:cNvPr id="83979" name="Text Box 4"/>
            <p:cNvSpPr txBox="1"/>
            <p:nvPr/>
          </p:nvSpPr>
          <p:spPr>
            <a:xfrm>
              <a:off x="2016" y="3312"/>
              <a:ext cx="1824" cy="333"/>
            </a:xfrm>
            <a:prstGeom prst="rect">
              <a:avLst/>
            </a:prstGeom>
            <a:solidFill>
              <a:srgbClr val="FFCCCC"/>
            </a:solidFill>
            <a:ln w="9525" cap="flat" cmpd="sng">
              <a:solidFill>
                <a:srgbClr val="FFCC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zh-CN" altLang="en-US" sz="2800" b="1" dirty="0">
                  <a:ea typeface="楷体_GB2312" pitchFamily="49" charset="-122"/>
                </a:rPr>
                <a:t>控制字段</a:t>
              </a:r>
              <a:endParaRPr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83980" name="Text Box 5"/>
            <p:cNvSpPr txBox="1"/>
            <p:nvPr/>
          </p:nvSpPr>
          <p:spPr>
            <a:xfrm>
              <a:off x="3840" y="3312"/>
              <a:ext cx="1920" cy="333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FFCC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zh-CN" altLang="en-US" sz="2800" b="1" dirty="0">
                  <a:ea typeface="楷体_GB2312" pitchFamily="49" charset="-122"/>
                </a:rPr>
                <a:t>顺序控制字段</a:t>
              </a:r>
              <a:endParaRPr lang="zh-CN" altLang="en-US" sz="2800" b="1" dirty="0">
                <a:ea typeface="楷体_GB2312" pitchFamily="49" charset="-122"/>
              </a:endParaRPr>
            </a:p>
          </p:txBody>
        </p:sp>
      </p:grpSp>
      <p:sp>
        <p:nvSpPr>
          <p:cNvPr id="83973" name="Oval 6"/>
          <p:cNvSpPr/>
          <p:nvPr/>
        </p:nvSpPr>
        <p:spPr>
          <a:xfrm>
            <a:off x="5867400" y="1219200"/>
            <a:ext cx="3276600" cy="990600"/>
          </a:xfrm>
          <a:prstGeom prst="ellipse">
            <a:avLst/>
          </a:prstGeom>
          <a:noFill/>
          <a:ln w="38100" cap="flat" cmpd="sng">
            <a:solidFill>
              <a:srgbClr val="66FFFF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83974" name="Text Box 10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3.5.3   </a:t>
            </a:r>
            <a:r>
              <a:rPr lang="zh-CN" altLang="en-US" b="1" dirty="0">
                <a:solidFill>
                  <a:srgbClr val="66CCFF"/>
                </a:solidFill>
                <a:latin typeface="华文中宋" pitchFamily="2" charset="-122"/>
                <a:ea typeface="华文中宋" pitchFamily="2" charset="-122"/>
              </a:rPr>
              <a:t>微程序的顺序控制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P107</a:t>
            </a:r>
            <a:endParaRPr lang="en-US" altLang="zh-CN" b="1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27019" name="Rectangle 11"/>
          <p:cNvSpPr/>
          <p:nvPr/>
        </p:nvSpPr>
        <p:spPr>
          <a:xfrm>
            <a:off x="0" y="2349500"/>
            <a:ext cx="9144000" cy="519113"/>
          </a:xfrm>
          <a:prstGeom prst="rect">
            <a:avLst/>
          </a:prstGeom>
          <a:noFill/>
          <a:ln w="2857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66FFFF"/>
                </a:solidFill>
                <a:latin typeface="宋体" panose="02010600030101010101" pitchFamily="2" charset="-122"/>
              </a:rPr>
              <a:t>每一条机器指令对应着一段微程序，</a:t>
            </a:r>
            <a:endParaRPr lang="zh-CN" altLang="en-US" sz="2800" b="1" dirty="0">
              <a:solidFill>
                <a:srgbClr val="66FFFF"/>
              </a:solidFill>
              <a:latin typeface="宋体" panose="02010600030101010101" pitchFamily="2" charset="-122"/>
            </a:endParaRPr>
          </a:p>
        </p:txBody>
      </p:sp>
      <p:sp>
        <p:nvSpPr>
          <p:cNvPr id="427020" name="Text Box 12"/>
          <p:cNvSpPr txBox="1"/>
          <p:nvPr/>
        </p:nvSpPr>
        <p:spPr>
          <a:xfrm>
            <a:off x="0" y="5445125"/>
            <a:ext cx="9144000" cy="1035050"/>
          </a:xfrm>
          <a:prstGeom prst="rect">
            <a:avLst/>
          </a:prstGeom>
          <a:solidFill>
            <a:schemeClr val="tx1"/>
          </a:solidFill>
          <a:ln w="28575" cap="flat" cmpd="sng">
            <a:solidFill>
              <a:srgbClr val="66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800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当操作码的位数与位置固定时，可直接使操作码与入口地址码的部分相对应。</a:t>
            </a:r>
            <a:r>
              <a:rPr lang="zh-CN" altLang="en-US" b="1" dirty="0">
                <a:solidFill>
                  <a:srgbClr val="FFFF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zh-CN" altLang="en-US" b="1" dirty="0">
              <a:solidFill>
                <a:srgbClr val="FFFF99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83977" name="Text Box 15"/>
          <p:cNvSpPr txBox="1"/>
          <p:nvPr/>
        </p:nvSpPr>
        <p:spPr>
          <a:xfrm>
            <a:off x="0" y="3068638"/>
            <a:ext cx="89154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取出机器指令后，</a:t>
            </a:r>
            <a:r>
              <a:rPr lang="zh-CN" altLang="en-US" u="sng" dirty="0">
                <a:solidFill>
                  <a:srgbClr val="FFFF99"/>
                </a:solidFill>
                <a:ea typeface="黑体" panose="02010609060101010101" pitchFamily="2" charset="-122"/>
              </a:rPr>
              <a:t>由</a:t>
            </a:r>
            <a:r>
              <a:rPr lang="en-US" altLang="zh-CN" u="sng" dirty="0">
                <a:solidFill>
                  <a:srgbClr val="FFFF99"/>
                </a:solidFill>
                <a:ea typeface="黑体" panose="02010609060101010101" pitchFamily="2" charset="-122"/>
              </a:rPr>
              <a:t>OP</a:t>
            </a:r>
            <a:r>
              <a:rPr lang="zh-CN" altLang="en-US" u="sng" dirty="0">
                <a:solidFill>
                  <a:srgbClr val="FFFF99"/>
                </a:solidFill>
                <a:ea typeface="黑体" panose="02010609060101010101" pitchFamily="2" charset="-122"/>
              </a:rPr>
              <a:t>指出</a:t>
            </a:r>
            <a:r>
              <a:rPr lang="zh-CN" altLang="en-US" u="sng" dirty="0">
                <a:solidFill>
                  <a:schemeClr val="bg1"/>
                </a:solidFill>
                <a:ea typeface="黑体" panose="02010609060101010101" pitchFamily="2" charset="-122"/>
              </a:rPr>
              <a:t>微程序的首地址</a:t>
            </a:r>
            <a:br>
              <a:rPr lang="zh-CN" altLang="en-US" u="sng" dirty="0">
                <a:solidFill>
                  <a:schemeClr val="bg1"/>
                </a:solidFill>
                <a:ea typeface="黑体" panose="02010609060101010101" pitchFamily="2" charset="-122"/>
              </a:rPr>
            </a:b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				（初始微地址、入口地址）</a:t>
            </a:r>
            <a:endParaRPr lang="zh-CN" altLang="en-US" dirty="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83978" name="Rectangle 16"/>
          <p:cNvSpPr/>
          <p:nvPr/>
        </p:nvSpPr>
        <p:spPr>
          <a:xfrm>
            <a:off x="0" y="4508500"/>
            <a:ext cx="630396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CCCC"/>
                </a:solidFill>
                <a:ea typeface="黑体" panose="02010609060101010101" pitchFamily="2" charset="-122"/>
              </a:rPr>
              <a:t>常用以下几种方式形成入口地址：</a:t>
            </a:r>
            <a:endParaRPr lang="zh-CN" altLang="en-US" b="1" dirty="0">
              <a:solidFill>
                <a:srgbClr val="FFCCCC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27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9" grpId="0"/>
      <p:bldP spid="427020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4995" name="Text Box 2"/>
          <p:cNvSpPr txBox="1"/>
          <p:nvPr/>
        </p:nvSpPr>
        <p:spPr>
          <a:xfrm>
            <a:off x="228600" y="2720975"/>
            <a:ext cx="5257800" cy="28686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</a:rPr>
              <a:t>例如：</a:t>
            </a:r>
            <a:br>
              <a:rPr lang="zh-CN" altLang="en-US" sz="2800" b="1" dirty="0">
                <a:solidFill>
                  <a:srgbClr val="FFFF99"/>
                </a:solidFill>
              </a:rPr>
            </a:br>
            <a:r>
              <a:rPr lang="zh-CN" altLang="en-US" sz="2800" b="1" dirty="0">
                <a:solidFill>
                  <a:srgbClr val="FFFF99"/>
                </a:solidFill>
              </a:rPr>
              <a:t>机器指令共</a:t>
            </a:r>
            <a:r>
              <a:rPr lang="en-US" altLang="zh-CN" sz="2800" b="1" dirty="0">
                <a:solidFill>
                  <a:srgbClr val="FFFF99"/>
                </a:solidFill>
              </a:rPr>
              <a:t>8</a:t>
            </a:r>
            <a:r>
              <a:rPr lang="zh-CN" altLang="en-US" sz="2800" b="1" dirty="0">
                <a:solidFill>
                  <a:srgbClr val="FFFF99"/>
                </a:solidFill>
              </a:rPr>
              <a:t>条，用</a:t>
            </a:r>
            <a:r>
              <a:rPr lang="en-US" altLang="zh-CN" sz="2800" b="1" dirty="0">
                <a:solidFill>
                  <a:srgbClr val="FFFF99"/>
                </a:solidFill>
              </a:rPr>
              <a:t>3</a:t>
            </a:r>
            <a:r>
              <a:rPr lang="zh-CN" altLang="en-US" sz="2800" b="1" dirty="0">
                <a:solidFill>
                  <a:srgbClr val="FFFF99"/>
                </a:solidFill>
              </a:rPr>
              <a:t>位表示</a:t>
            </a:r>
            <a:br>
              <a:rPr lang="zh-CN" altLang="en-US" sz="2800" b="1" dirty="0">
                <a:solidFill>
                  <a:srgbClr val="FFFF99"/>
                </a:solidFill>
              </a:rPr>
            </a:br>
            <a:r>
              <a:rPr lang="zh-CN" altLang="en-US" sz="2800" b="1" dirty="0">
                <a:solidFill>
                  <a:srgbClr val="FFFF99"/>
                </a:solidFill>
              </a:rPr>
              <a:t> </a:t>
            </a:r>
            <a:r>
              <a:rPr lang="en-US" altLang="zh-CN" sz="2800" b="1" dirty="0">
                <a:solidFill>
                  <a:srgbClr val="FFFF99"/>
                </a:solidFill>
              </a:rPr>
              <a:t>000——MOV</a:t>
            </a:r>
            <a:r>
              <a:rPr lang="zh-CN" altLang="en-US" sz="2800" b="1" dirty="0">
                <a:solidFill>
                  <a:srgbClr val="FFFF99"/>
                </a:solidFill>
              </a:rPr>
              <a:t>指令，入口地址</a:t>
            </a:r>
            <a:r>
              <a:rPr lang="en-US" altLang="zh-CN" sz="2800" b="1" dirty="0">
                <a:solidFill>
                  <a:srgbClr val="FFFF99"/>
                </a:solidFill>
              </a:rPr>
              <a:t>A</a:t>
            </a:r>
            <a:br>
              <a:rPr lang="en-US" altLang="zh-CN" sz="2800" b="1" dirty="0">
                <a:solidFill>
                  <a:srgbClr val="FFFF99"/>
                </a:solidFill>
              </a:rPr>
            </a:br>
            <a:r>
              <a:rPr lang="en-US" altLang="zh-CN" sz="2800" b="1" dirty="0">
                <a:solidFill>
                  <a:srgbClr val="FFFF99"/>
                </a:solidFill>
              </a:rPr>
              <a:t> 001——ADD</a:t>
            </a:r>
            <a:r>
              <a:rPr lang="zh-CN" altLang="en-US" sz="2800" b="1" dirty="0">
                <a:solidFill>
                  <a:srgbClr val="FFFF99"/>
                </a:solidFill>
              </a:rPr>
              <a:t>指令，入口地址</a:t>
            </a:r>
            <a:r>
              <a:rPr lang="en-US" altLang="zh-CN" sz="2800" b="1" dirty="0">
                <a:solidFill>
                  <a:srgbClr val="FFFF99"/>
                </a:solidFill>
              </a:rPr>
              <a:t>B </a:t>
            </a:r>
            <a:br>
              <a:rPr lang="en-US" altLang="zh-CN" sz="2800" b="1" dirty="0">
                <a:solidFill>
                  <a:srgbClr val="FFFF99"/>
                </a:solidFill>
              </a:rPr>
            </a:br>
            <a:endParaRPr lang="en-US" altLang="zh-CN" sz="2800" b="1" dirty="0">
              <a:solidFill>
                <a:srgbClr val="FFFF99"/>
              </a:solidFill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99"/>
                </a:solidFill>
              </a:rPr>
              <a:t>111——XXX</a:t>
            </a:r>
            <a:r>
              <a:rPr lang="zh-CN" altLang="en-US" sz="2800" b="1" dirty="0">
                <a:solidFill>
                  <a:srgbClr val="FFFF99"/>
                </a:solidFill>
              </a:rPr>
              <a:t>指令，入口地址</a:t>
            </a:r>
            <a:r>
              <a:rPr lang="en-US" altLang="zh-CN" sz="2800" b="1" dirty="0">
                <a:solidFill>
                  <a:srgbClr val="FFFF99"/>
                </a:solidFill>
              </a:rPr>
              <a:t>H</a:t>
            </a:r>
            <a:endParaRPr lang="en-US" altLang="zh-CN" sz="2800" b="1" dirty="0">
              <a:solidFill>
                <a:srgbClr val="FFFF99"/>
              </a:solidFill>
            </a:endParaRPr>
          </a:p>
        </p:txBody>
      </p:sp>
      <p:sp>
        <p:nvSpPr>
          <p:cNvPr id="428035" name="Text Box 3"/>
          <p:cNvSpPr txBox="1"/>
          <p:nvPr/>
        </p:nvSpPr>
        <p:spPr>
          <a:xfrm>
            <a:off x="6400800" y="2819400"/>
            <a:ext cx="2438400" cy="955675"/>
          </a:xfrm>
          <a:prstGeom prst="rect">
            <a:avLst/>
          </a:prstGeom>
          <a:noFill/>
          <a:ln w="9525" cap="flat" cmpd="sng">
            <a:solidFill>
              <a:srgbClr val="66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br>
              <a:rPr lang="en-US" altLang="zh-CN" sz="2800" dirty="0">
                <a:solidFill>
                  <a:srgbClr val="66FFFF"/>
                </a:solidFill>
                <a:ea typeface="黑体" panose="02010609060101010101" pitchFamily="2" charset="-122"/>
              </a:rPr>
            </a:br>
            <a:r>
              <a:rPr lang="en-US" altLang="zh-CN" sz="2800" dirty="0">
                <a:solidFill>
                  <a:srgbClr val="66FFFF"/>
                </a:solidFill>
                <a:ea typeface="黑体" panose="02010609060101010101" pitchFamily="2" charset="-122"/>
              </a:rPr>
              <a:t>MOV</a:t>
            </a:r>
            <a:r>
              <a:rPr lang="zh-CN" altLang="en-US" sz="2800" dirty="0">
                <a:solidFill>
                  <a:srgbClr val="66FFFF"/>
                </a:solidFill>
                <a:ea typeface="黑体" panose="02010609060101010101" pitchFamily="2" charset="-122"/>
              </a:rPr>
              <a:t>微程序</a:t>
            </a:r>
            <a:endParaRPr lang="zh-CN" altLang="en-US" sz="2800" dirty="0">
              <a:solidFill>
                <a:srgbClr val="66FFFF"/>
              </a:solidFill>
              <a:ea typeface="黑体" panose="02010609060101010101" pitchFamily="2" charset="-122"/>
            </a:endParaRPr>
          </a:p>
        </p:txBody>
      </p:sp>
      <p:sp>
        <p:nvSpPr>
          <p:cNvPr id="428036" name="Text Box 4"/>
          <p:cNvSpPr txBox="1"/>
          <p:nvPr/>
        </p:nvSpPr>
        <p:spPr>
          <a:xfrm>
            <a:off x="6400800" y="3810000"/>
            <a:ext cx="2438400" cy="955675"/>
          </a:xfrm>
          <a:prstGeom prst="rect">
            <a:avLst/>
          </a:prstGeom>
          <a:noFill/>
          <a:ln w="9525" cap="flat" cmpd="sng">
            <a:solidFill>
              <a:srgbClr val="66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br>
              <a:rPr lang="en-US" altLang="zh-CN" sz="2800" dirty="0">
                <a:solidFill>
                  <a:srgbClr val="66FFFF"/>
                </a:solidFill>
                <a:ea typeface="黑体" panose="02010609060101010101" pitchFamily="2" charset="-122"/>
              </a:rPr>
            </a:br>
            <a:r>
              <a:rPr lang="en-US" altLang="zh-CN" sz="2800" dirty="0">
                <a:solidFill>
                  <a:srgbClr val="66FFFF"/>
                </a:solidFill>
                <a:ea typeface="黑体" panose="02010609060101010101" pitchFamily="2" charset="-122"/>
              </a:rPr>
              <a:t>ADD</a:t>
            </a:r>
            <a:r>
              <a:rPr lang="zh-CN" altLang="en-US" sz="2800" dirty="0">
                <a:solidFill>
                  <a:srgbClr val="66FFFF"/>
                </a:solidFill>
                <a:ea typeface="黑体" panose="02010609060101010101" pitchFamily="2" charset="-122"/>
              </a:rPr>
              <a:t>微程序</a:t>
            </a:r>
            <a:endParaRPr lang="zh-CN" altLang="en-US" sz="2800" dirty="0">
              <a:solidFill>
                <a:srgbClr val="66FFFF"/>
              </a:solidFill>
              <a:ea typeface="黑体" panose="02010609060101010101" pitchFamily="2" charset="-122"/>
            </a:endParaRPr>
          </a:p>
        </p:txBody>
      </p:sp>
      <p:sp>
        <p:nvSpPr>
          <p:cNvPr id="428037" name="Text Box 5"/>
          <p:cNvSpPr txBox="1"/>
          <p:nvPr/>
        </p:nvSpPr>
        <p:spPr>
          <a:xfrm>
            <a:off x="6400800" y="5638800"/>
            <a:ext cx="2438400" cy="955675"/>
          </a:xfrm>
          <a:prstGeom prst="rect">
            <a:avLst/>
          </a:prstGeom>
          <a:noFill/>
          <a:ln w="9525" cap="flat" cmpd="sng">
            <a:solidFill>
              <a:srgbClr val="66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br>
              <a:rPr lang="en-US" altLang="zh-CN" sz="2800" dirty="0">
                <a:solidFill>
                  <a:srgbClr val="66FFFF"/>
                </a:solidFill>
                <a:ea typeface="黑体" panose="02010609060101010101" pitchFamily="2" charset="-122"/>
              </a:rPr>
            </a:br>
            <a:r>
              <a:rPr lang="en-US" altLang="zh-CN" sz="2800" dirty="0">
                <a:solidFill>
                  <a:srgbClr val="66FFFF"/>
                </a:solidFill>
                <a:ea typeface="黑体" panose="02010609060101010101" pitchFamily="2" charset="-122"/>
              </a:rPr>
              <a:t>XXX</a:t>
            </a:r>
            <a:r>
              <a:rPr lang="zh-CN" altLang="en-US" sz="2800" dirty="0">
                <a:solidFill>
                  <a:srgbClr val="66FFFF"/>
                </a:solidFill>
                <a:ea typeface="黑体" panose="02010609060101010101" pitchFamily="2" charset="-122"/>
              </a:rPr>
              <a:t>微程序</a:t>
            </a:r>
            <a:endParaRPr lang="zh-CN" altLang="en-US" sz="2800" dirty="0">
              <a:solidFill>
                <a:srgbClr val="66FFFF"/>
              </a:solidFill>
              <a:ea typeface="黑体" panose="02010609060101010101" pitchFamily="2" charset="-122"/>
            </a:endParaRPr>
          </a:p>
        </p:txBody>
      </p:sp>
      <p:sp>
        <p:nvSpPr>
          <p:cNvPr id="428038" name="Text Box 6"/>
          <p:cNvSpPr txBox="1"/>
          <p:nvPr/>
        </p:nvSpPr>
        <p:spPr>
          <a:xfrm>
            <a:off x="5410200" y="2667000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66FFFF"/>
                </a:solidFill>
                <a:ea typeface="黑体" panose="02010609060101010101" pitchFamily="2" charset="-122"/>
              </a:rPr>
              <a:t>A→</a:t>
            </a:r>
            <a:endParaRPr lang="en-US" altLang="zh-CN" sz="2800" dirty="0">
              <a:solidFill>
                <a:srgbClr val="66FFFF"/>
              </a:solidFill>
              <a:ea typeface="黑体" panose="02010609060101010101" pitchFamily="2" charset="-122"/>
            </a:endParaRPr>
          </a:p>
        </p:txBody>
      </p:sp>
      <p:sp>
        <p:nvSpPr>
          <p:cNvPr id="428039" name="Text Box 7"/>
          <p:cNvSpPr txBox="1"/>
          <p:nvPr/>
        </p:nvSpPr>
        <p:spPr>
          <a:xfrm>
            <a:off x="5410200" y="3581400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66FFFF"/>
                </a:solidFill>
                <a:ea typeface="黑体" panose="02010609060101010101" pitchFamily="2" charset="-122"/>
              </a:rPr>
              <a:t>B→</a:t>
            </a:r>
            <a:endParaRPr lang="en-US" altLang="zh-CN" sz="2800" dirty="0">
              <a:solidFill>
                <a:srgbClr val="66FFFF"/>
              </a:solidFill>
              <a:ea typeface="黑体" panose="02010609060101010101" pitchFamily="2" charset="-122"/>
            </a:endParaRPr>
          </a:p>
        </p:txBody>
      </p:sp>
      <p:sp>
        <p:nvSpPr>
          <p:cNvPr id="428040" name="Text Box 8"/>
          <p:cNvSpPr txBox="1"/>
          <p:nvPr/>
        </p:nvSpPr>
        <p:spPr>
          <a:xfrm>
            <a:off x="5486400" y="5410200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66FFFF"/>
                </a:solidFill>
                <a:ea typeface="黑体" panose="02010609060101010101" pitchFamily="2" charset="-122"/>
              </a:rPr>
              <a:t>H→</a:t>
            </a:r>
            <a:endParaRPr lang="en-US" altLang="zh-CN" sz="2800" dirty="0">
              <a:solidFill>
                <a:srgbClr val="66FFFF"/>
              </a:solidFill>
              <a:ea typeface="黑体" panose="02010609060101010101" pitchFamily="2" charset="-122"/>
            </a:endParaRPr>
          </a:p>
        </p:txBody>
      </p:sp>
      <p:grpSp>
        <p:nvGrpSpPr>
          <p:cNvPr id="428041" name="Group 9"/>
          <p:cNvGrpSpPr/>
          <p:nvPr/>
        </p:nvGrpSpPr>
        <p:grpSpPr>
          <a:xfrm>
            <a:off x="6400800" y="914400"/>
            <a:ext cx="2438400" cy="1905000"/>
            <a:chOff x="4032" y="576"/>
            <a:chExt cx="1536" cy="1200"/>
          </a:xfrm>
        </p:grpSpPr>
        <p:sp>
          <p:nvSpPr>
            <p:cNvPr id="85010" name="Rectangle 10"/>
            <p:cNvSpPr/>
            <p:nvPr/>
          </p:nvSpPr>
          <p:spPr>
            <a:xfrm>
              <a:off x="4032" y="624"/>
              <a:ext cx="1536" cy="1152"/>
            </a:xfrm>
            <a:prstGeom prst="rect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zh-CN" altLang="en-US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85011" name="Line 11"/>
            <p:cNvSpPr/>
            <p:nvPr/>
          </p:nvSpPr>
          <p:spPr>
            <a:xfrm>
              <a:off x="4032" y="864"/>
              <a:ext cx="1536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5012" name="Text Box 12"/>
            <p:cNvSpPr txBox="1"/>
            <p:nvPr/>
          </p:nvSpPr>
          <p:spPr>
            <a:xfrm>
              <a:off x="4176" y="576"/>
              <a:ext cx="124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2800" dirty="0">
                  <a:solidFill>
                    <a:schemeClr val="bg1"/>
                  </a:solidFill>
                  <a:ea typeface="黑体" panose="02010609060101010101" pitchFamily="2" charset="-122"/>
                </a:rPr>
                <a:t>GOTO  A</a:t>
              </a:r>
              <a:endParaRPr lang="en-US" altLang="zh-CN" sz="2800" dirty="0">
                <a:solidFill>
                  <a:schemeClr val="bg1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85013" name="Text Box 13"/>
            <p:cNvSpPr txBox="1"/>
            <p:nvPr/>
          </p:nvSpPr>
          <p:spPr>
            <a:xfrm>
              <a:off x="4176" y="816"/>
              <a:ext cx="124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2800" dirty="0">
                  <a:solidFill>
                    <a:schemeClr val="bg1"/>
                  </a:solidFill>
                  <a:ea typeface="黑体" panose="02010609060101010101" pitchFamily="2" charset="-122"/>
                </a:rPr>
                <a:t>GOTO  B</a:t>
              </a:r>
              <a:endParaRPr lang="en-US" altLang="zh-CN" sz="2800" dirty="0">
                <a:solidFill>
                  <a:schemeClr val="bg1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85014" name="Line 14"/>
            <p:cNvSpPr/>
            <p:nvPr/>
          </p:nvSpPr>
          <p:spPr>
            <a:xfrm>
              <a:off x="4032" y="1104"/>
              <a:ext cx="1536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28047" name="Text Box 15"/>
          <p:cNvSpPr txBox="1"/>
          <p:nvPr/>
        </p:nvSpPr>
        <p:spPr>
          <a:xfrm>
            <a:off x="457200" y="5441950"/>
            <a:ext cx="39624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假设 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GOTO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指令需要四个字节</a:t>
            </a:r>
            <a:endParaRPr lang="zh-CN" altLang="en-US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428048" name="Text Box 16"/>
          <p:cNvSpPr txBox="1"/>
          <p:nvPr/>
        </p:nvSpPr>
        <p:spPr>
          <a:xfrm>
            <a:off x="5257800" y="914400"/>
            <a:ext cx="1143000" cy="1917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000 00</a:t>
            </a:r>
            <a:b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001 00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 algn="r">
              <a:spcBef>
                <a:spcPct val="50000"/>
              </a:spcBef>
              <a:buNone/>
            </a:pP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 algn="r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111 00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428049" name="Oval 17"/>
          <p:cNvSpPr/>
          <p:nvPr/>
        </p:nvSpPr>
        <p:spPr>
          <a:xfrm>
            <a:off x="5334000" y="914400"/>
            <a:ext cx="685800" cy="1905000"/>
          </a:xfrm>
          <a:prstGeom prst="ellipse">
            <a:avLst/>
          </a:prstGeom>
          <a:noFill/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428050" name="Line 18"/>
          <p:cNvSpPr/>
          <p:nvPr/>
        </p:nvSpPr>
        <p:spPr>
          <a:xfrm flipH="1">
            <a:off x="5148263" y="2708275"/>
            <a:ext cx="304800" cy="304800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8051" name="Text Box 19"/>
          <p:cNvSpPr txBox="1"/>
          <p:nvPr/>
        </p:nvSpPr>
        <p:spPr>
          <a:xfrm>
            <a:off x="4572000" y="5734050"/>
            <a:ext cx="914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OP</a:t>
            </a:r>
            <a:endParaRPr lang="en-US" altLang="zh-CN" dirty="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85008" name="Text Box 20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3.5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微程序控制器原理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5009" name="Text Box 21"/>
          <p:cNvSpPr txBox="1"/>
          <p:nvPr/>
        </p:nvSpPr>
        <p:spPr>
          <a:xfrm>
            <a:off x="0" y="908050"/>
            <a:ext cx="4859338" cy="180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CC99"/>
                </a:solidFill>
              </a:rPr>
              <a:t>各个指令的入口地址形成一张入口地址表</a:t>
            </a:r>
            <a:br>
              <a:rPr lang="zh-CN" altLang="en-US" sz="2800" b="1" dirty="0">
                <a:solidFill>
                  <a:srgbClr val="FFCC99"/>
                </a:solidFill>
              </a:rPr>
            </a:br>
            <a:r>
              <a:rPr lang="zh-CN" altLang="en-US" sz="2800" b="1" dirty="0">
                <a:solidFill>
                  <a:srgbClr val="FFCC99"/>
                </a:solidFill>
              </a:rPr>
              <a:t>操作码</a:t>
            </a:r>
            <a:r>
              <a:rPr lang="en-US" altLang="zh-CN" sz="2800" b="1" dirty="0">
                <a:solidFill>
                  <a:srgbClr val="FFCC99"/>
                </a:solidFill>
              </a:rPr>
              <a:t>OP</a:t>
            </a:r>
            <a:r>
              <a:rPr lang="zh-CN" altLang="en-US" sz="2800" b="1" dirty="0">
                <a:solidFill>
                  <a:srgbClr val="FFCC99"/>
                </a:solidFill>
              </a:rPr>
              <a:t>可以直接与入口地址的一部分对应</a:t>
            </a:r>
            <a:endParaRPr lang="zh-CN" altLang="en-US" sz="2800" b="1" dirty="0">
              <a:solidFill>
                <a:srgbClr val="FFCC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428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animBg="1"/>
      <p:bldP spid="428036" grpId="0" animBg="1"/>
      <p:bldP spid="428037" grpId="0" animBg="1"/>
      <p:bldP spid="428038" grpId="0"/>
      <p:bldP spid="428039" grpId="0"/>
      <p:bldP spid="428040" grpId="0"/>
      <p:bldP spid="428047" grpId="0"/>
      <p:bldP spid="428048" grpId="0"/>
      <p:bldP spid="428049" grpId="0" animBg="1"/>
      <p:bldP spid="428051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40327" name="Text Box 7"/>
          <p:cNvSpPr txBox="1"/>
          <p:nvPr/>
        </p:nvSpPr>
        <p:spPr>
          <a:xfrm>
            <a:off x="0" y="2924175"/>
            <a:ext cx="9144000" cy="2255838"/>
          </a:xfrm>
          <a:prstGeom prst="rect">
            <a:avLst/>
          </a:prstGeom>
          <a:solidFill>
            <a:schemeClr val="tx1"/>
          </a:solidFill>
          <a:ln w="28575" cap="flat" cmpd="sng">
            <a:solidFill>
              <a:srgbClr val="66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CCCC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FFCCCC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rgbClr val="FFCCCC"/>
                </a:solidFill>
                <a:latin typeface="宋体" panose="02010600030101010101" pitchFamily="2" charset="-122"/>
              </a:rPr>
              <a:t>）当机器指令的操作码位数和位置都不固定时，通常可以采用</a:t>
            </a:r>
            <a:r>
              <a:rPr lang="en-US" altLang="zh-CN" sz="2800" b="1" dirty="0">
                <a:solidFill>
                  <a:srgbClr val="FFCCCC"/>
                </a:solidFill>
                <a:latin typeface="宋体" panose="02010600030101010101" pitchFamily="2" charset="-122"/>
              </a:rPr>
              <a:t>PLA</a:t>
            </a:r>
            <a:r>
              <a:rPr lang="zh-CN" altLang="en-US" sz="2800" b="1" dirty="0">
                <a:solidFill>
                  <a:srgbClr val="FFCCCC"/>
                </a:solidFill>
                <a:latin typeface="宋体" panose="02010600030101010101" pitchFamily="2" charset="-122"/>
              </a:rPr>
              <a:t>电路将每条指令的操作码翻译成对应的微程序入口地址，也可以采用</a:t>
            </a:r>
            <a:r>
              <a:rPr lang="en-US" altLang="zh-CN" sz="2800" b="1" dirty="0">
                <a:solidFill>
                  <a:srgbClr val="FFCCCC"/>
                </a:solidFill>
                <a:latin typeface="宋体" panose="02010600030101010101" pitchFamily="2" charset="-122"/>
              </a:rPr>
              <a:t>PROM</a:t>
            </a:r>
            <a:r>
              <a:rPr lang="zh-CN" altLang="en-US" sz="2800" b="1" dirty="0">
                <a:solidFill>
                  <a:srgbClr val="FFCCCC"/>
                </a:solidFill>
                <a:latin typeface="宋体" panose="02010600030101010101" pitchFamily="2" charset="-122"/>
              </a:rPr>
              <a:t>（可编程只读存储器）实现转移，将指令操作码作为</a:t>
            </a:r>
            <a:r>
              <a:rPr lang="en-US" altLang="zh-CN" sz="2800" b="1" dirty="0">
                <a:solidFill>
                  <a:srgbClr val="FFCCCC"/>
                </a:solidFill>
                <a:latin typeface="宋体" panose="02010600030101010101" pitchFamily="2" charset="-122"/>
              </a:rPr>
              <a:t>PROM</a:t>
            </a:r>
            <a:r>
              <a:rPr lang="zh-CN" altLang="en-US" sz="2800" b="1" dirty="0">
                <a:solidFill>
                  <a:srgbClr val="FFCCCC"/>
                </a:solidFill>
                <a:latin typeface="宋体" panose="02010600030101010101" pitchFamily="2" charset="-122"/>
              </a:rPr>
              <a:t>的地址输入，其对应的</a:t>
            </a:r>
            <a:r>
              <a:rPr lang="en-US" altLang="zh-CN" sz="2800" b="1" dirty="0">
                <a:solidFill>
                  <a:srgbClr val="FFCCCC"/>
                </a:solidFill>
                <a:latin typeface="宋体" panose="02010600030101010101" pitchFamily="2" charset="-122"/>
              </a:rPr>
              <a:t>PROM</a:t>
            </a:r>
            <a:r>
              <a:rPr lang="zh-CN" altLang="en-US" sz="2800" b="1" dirty="0">
                <a:solidFill>
                  <a:srgbClr val="FFCCCC"/>
                </a:solidFill>
                <a:latin typeface="宋体" panose="02010600030101010101" pitchFamily="2" charset="-122"/>
              </a:rPr>
              <a:t>单元内容即为该机器指令的微程序入口地址。 </a:t>
            </a:r>
            <a:endParaRPr lang="zh-CN" altLang="en-US" sz="2800" b="1" dirty="0">
              <a:solidFill>
                <a:srgbClr val="FFCCCC"/>
              </a:solidFill>
              <a:latin typeface="宋体" panose="02010600030101010101" pitchFamily="2" charset="-122"/>
            </a:endParaRPr>
          </a:p>
        </p:txBody>
      </p:sp>
      <p:sp>
        <p:nvSpPr>
          <p:cNvPr id="440328" name="Text Box 8"/>
          <p:cNvSpPr txBox="1"/>
          <p:nvPr/>
        </p:nvSpPr>
        <p:spPr>
          <a:xfrm>
            <a:off x="0" y="1268413"/>
            <a:ext cx="9144000" cy="974725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66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</a:rPr>
              <a:t>）当每类指令中的操作码位数与位置固定，而各类指令之间的操作码与位置不固定时，可采用分级转移的方式。 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86021" name="Text Box 9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3.5.3   </a:t>
            </a:r>
            <a:r>
              <a:rPr lang="zh-CN" altLang="en-US" b="1" dirty="0">
                <a:solidFill>
                  <a:srgbClr val="66CCFF"/>
                </a:solidFill>
                <a:latin typeface="华文中宋" pitchFamily="2" charset="-122"/>
                <a:ea typeface="华文中宋" pitchFamily="2" charset="-122"/>
              </a:rPr>
              <a:t>微程序的顺序控制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P107</a:t>
            </a:r>
            <a:endParaRPr lang="en-US" altLang="zh-CN" b="1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7" grpId="0" animBg="1"/>
      <p:bldP spid="440328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7043" name="Text Box 2"/>
          <p:cNvSpPr txBox="1"/>
          <p:nvPr/>
        </p:nvSpPr>
        <p:spPr>
          <a:xfrm>
            <a:off x="228600" y="914400"/>
            <a:ext cx="89154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、后继微地址的形成            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 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P107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</a:t>
            </a:r>
            <a:b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66FFFF"/>
                </a:solidFill>
                <a:ea typeface="黑体" panose="02010609060101010101" pitchFamily="2" charset="-122"/>
              </a:rPr>
              <a:t>每条微指令执行完毕后根据要求形成后继地址</a:t>
            </a:r>
            <a:endParaRPr lang="zh-CN" altLang="en-US" dirty="0">
              <a:solidFill>
                <a:srgbClr val="66FFFF"/>
              </a:solidFill>
              <a:ea typeface="黑体" panose="02010609060101010101" pitchFamily="2" charset="-122"/>
            </a:endParaRPr>
          </a:p>
        </p:txBody>
      </p:sp>
      <p:sp>
        <p:nvSpPr>
          <p:cNvPr id="87044" name="Text Box 3"/>
          <p:cNvSpPr txBox="1"/>
          <p:nvPr/>
        </p:nvSpPr>
        <p:spPr>
          <a:xfrm>
            <a:off x="304800" y="2057400"/>
            <a:ext cx="80010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（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1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）增量方式： （顺序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—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转移型） </a:t>
            </a:r>
            <a:r>
              <a:rPr lang="zh-CN" altLang="en-US" b="1" i="1" dirty="0">
                <a:solidFill>
                  <a:schemeClr val="bg1"/>
                </a:solidFill>
                <a:sym typeface="Symbol" panose="05050102010706020507" pitchFamily="18" charset="2"/>
              </a:rPr>
              <a:t></a:t>
            </a:r>
            <a:r>
              <a:rPr lang="en-US" altLang="zh-CN" b="1" i="1" dirty="0">
                <a:solidFill>
                  <a:schemeClr val="bg1"/>
                </a:solidFill>
                <a:sym typeface="Symbol" panose="05050102010706020507" pitchFamily="18" charset="2"/>
              </a:rPr>
              <a:t>PC</a:t>
            </a:r>
            <a:br>
              <a:rPr lang="en-US" altLang="zh-CN" b="1" i="1" dirty="0">
                <a:solidFill>
                  <a:schemeClr val="bg1"/>
                </a:solidFill>
                <a:sym typeface="Symbol" panose="05050102010706020507" pitchFamily="18" charset="2"/>
              </a:rPr>
            </a:br>
            <a:r>
              <a:rPr lang="zh-CN" altLang="en-US" b="1" dirty="0">
                <a:solidFill>
                  <a:srgbClr val="FFFF99"/>
                </a:solidFill>
                <a:sym typeface="Symbol" panose="05050102010706020507" pitchFamily="18" charset="2"/>
              </a:rPr>
              <a:t>这种方式同</a:t>
            </a:r>
            <a:r>
              <a:rPr lang="en-US" altLang="zh-CN" b="1" i="1" dirty="0">
                <a:solidFill>
                  <a:srgbClr val="FFFF99"/>
                </a:solidFill>
                <a:sym typeface="Symbol" panose="05050102010706020507" pitchFamily="18" charset="2"/>
              </a:rPr>
              <a:t>PC</a:t>
            </a:r>
            <a:r>
              <a:rPr lang="zh-CN" altLang="en-US" b="1" dirty="0">
                <a:solidFill>
                  <a:srgbClr val="FFFF99"/>
                </a:solidFill>
                <a:sym typeface="Symbol" panose="05050102010706020507" pitchFamily="18" charset="2"/>
              </a:rPr>
              <a:t>产生机器指令地址很相似</a:t>
            </a:r>
            <a:endParaRPr lang="zh-CN" altLang="en-US" b="1" dirty="0">
              <a:solidFill>
                <a:srgbClr val="FFFF99"/>
              </a:solidFill>
              <a:sym typeface="Symbol" panose="05050102010706020507" pitchFamily="18" charset="2"/>
            </a:endParaRPr>
          </a:p>
        </p:txBody>
      </p:sp>
      <p:sp>
        <p:nvSpPr>
          <p:cNvPr id="87045" name="Text Box 5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3.5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微程序控制器原理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87046" name="Group 6"/>
          <p:cNvGrpSpPr/>
          <p:nvPr/>
        </p:nvGrpSpPr>
        <p:grpSpPr>
          <a:xfrm>
            <a:off x="971550" y="3429000"/>
            <a:ext cx="6467475" cy="990600"/>
            <a:chOff x="624" y="981"/>
            <a:chExt cx="4074" cy="624"/>
          </a:xfrm>
        </p:grpSpPr>
        <p:sp>
          <p:nvSpPr>
            <p:cNvPr id="87049" name="Text Box 7"/>
            <p:cNvSpPr txBox="1"/>
            <p:nvPr/>
          </p:nvSpPr>
          <p:spPr>
            <a:xfrm>
              <a:off x="624" y="981"/>
              <a:ext cx="1935" cy="602"/>
            </a:xfrm>
            <a:prstGeom prst="rect">
              <a:avLst/>
            </a:prstGeom>
            <a:solidFill>
              <a:srgbClr val="FFCCCC"/>
            </a:solidFill>
            <a:ln w="9525" cap="flat" cmpd="sng">
              <a:solidFill>
                <a:srgbClr val="FFCC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br>
                <a:rPr lang="en-US" altLang="zh-CN" sz="2800" b="1" dirty="0">
                  <a:ea typeface="楷体_GB2312" pitchFamily="49" charset="-122"/>
                </a:rPr>
              </a:br>
              <a:r>
                <a:rPr lang="zh-CN" altLang="en-US" sz="2800" b="1" dirty="0">
                  <a:ea typeface="楷体_GB2312" pitchFamily="49" charset="-122"/>
                </a:rPr>
                <a:t>控制字段</a:t>
              </a:r>
              <a:endParaRPr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87050" name="Text Box 8"/>
            <p:cNvSpPr txBox="1"/>
            <p:nvPr/>
          </p:nvSpPr>
          <p:spPr>
            <a:xfrm>
              <a:off x="2331" y="981"/>
              <a:ext cx="2363" cy="602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FFCC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zh-CN" altLang="en-US" sz="2800" b="1" dirty="0">
                  <a:ea typeface="楷体_GB2312" pitchFamily="49" charset="-122"/>
                </a:rPr>
                <a:t>顺序控制字段</a:t>
              </a:r>
              <a:br>
                <a:rPr lang="zh-CN" altLang="en-US" sz="2800" b="1" dirty="0">
                  <a:ea typeface="楷体_GB2312" pitchFamily="49" charset="-122"/>
                </a:rPr>
              </a:br>
              <a:r>
                <a:rPr lang="zh-CN" altLang="en-US" sz="2800" b="1" dirty="0">
                  <a:ea typeface="楷体_GB2312" pitchFamily="49" charset="-122"/>
                </a:rPr>
                <a:t>转移地址     转移方式</a:t>
              </a:r>
              <a:endParaRPr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87051" name="Line 9"/>
            <p:cNvSpPr/>
            <p:nvPr/>
          </p:nvSpPr>
          <p:spPr>
            <a:xfrm>
              <a:off x="2304" y="1269"/>
              <a:ext cx="2394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7052" name="Line 10"/>
            <p:cNvSpPr/>
            <p:nvPr/>
          </p:nvSpPr>
          <p:spPr>
            <a:xfrm>
              <a:off x="3360" y="1269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87047" name="Text Box 11"/>
          <p:cNvSpPr txBox="1"/>
          <p:nvPr/>
        </p:nvSpPr>
        <p:spPr>
          <a:xfrm>
            <a:off x="0" y="4581525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转移地址字段：   给出条件结果满足时的后继地址</a:t>
            </a:r>
            <a:endParaRPr lang="zh-CN" altLang="en-US" b="1" dirty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87048" name="Text Box 12"/>
          <p:cNvSpPr txBox="1"/>
          <p:nvPr/>
        </p:nvSpPr>
        <p:spPr>
          <a:xfrm>
            <a:off x="0" y="5300663"/>
            <a:ext cx="7850188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转移方式控制字段</a:t>
            </a:r>
            <a:r>
              <a:rPr lang="en-US" altLang="zh-CN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:  </a:t>
            </a:r>
            <a:r>
              <a: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条件选择</a:t>
            </a:r>
            <a:endParaRPr lang="zh-CN" altLang="en-US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8067" name="Text Box 2"/>
          <p:cNvSpPr txBox="1"/>
          <p:nvPr/>
        </p:nvSpPr>
        <p:spPr>
          <a:xfrm>
            <a:off x="304800" y="2286000"/>
            <a:ext cx="8839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endParaRPr lang="zh-CN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88068" name="Text Box 14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3.5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微程序控制器原理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8069" name="Text Box 16"/>
          <p:cNvSpPr txBox="1"/>
          <p:nvPr/>
        </p:nvSpPr>
        <p:spPr>
          <a:xfrm>
            <a:off x="0" y="2349500"/>
            <a:ext cx="8839200" cy="47694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顺序执行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：后继地址由</a:t>
            </a:r>
            <a:r>
              <a:rPr lang="zh-CN" altLang="en-US" b="1" i="1" dirty="0">
                <a:solidFill>
                  <a:schemeClr val="bg1"/>
                </a:solidFill>
                <a:sym typeface="Symbol" panose="05050102010706020507" pitchFamily="18" charset="2"/>
              </a:rPr>
              <a:t></a:t>
            </a:r>
            <a:r>
              <a:rPr lang="en-US" altLang="zh-CN" b="1" i="1" dirty="0">
                <a:solidFill>
                  <a:schemeClr val="bg1"/>
                </a:solidFill>
                <a:sym typeface="Symbol" panose="05050102010706020507" pitchFamily="18" charset="2"/>
              </a:rPr>
              <a:t>PC</a:t>
            </a:r>
            <a:r>
              <a:rPr lang="zh-CN" altLang="en-US" b="1" dirty="0">
                <a:solidFill>
                  <a:schemeClr val="bg1"/>
                </a:solidFill>
                <a:sym typeface="Symbol" panose="05050102010706020507" pitchFamily="18" charset="2"/>
              </a:rPr>
              <a:t>＋ 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“</a:t>
            </a:r>
            <a:r>
              <a:rPr lang="en-US" altLang="zh-CN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”</a:t>
            </a:r>
            <a: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形成。</a:t>
            </a:r>
            <a:endParaRPr lang="zh-CN" altLang="en-US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无条件转移时</a:t>
            </a:r>
            <a: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：</a:t>
            </a:r>
            <a: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现行微指令给出转移微地址。</a:t>
            </a:r>
            <a:endParaRPr lang="zh-CN" altLang="en-US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条件转移时</a:t>
            </a:r>
            <a: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：</a:t>
            </a:r>
            <a:b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</a:br>
            <a: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    </a:t>
            </a:r>
            <a: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现行微指令给出转移微地址和转移条件</a:t>
            </a:r>
            <a:endParaRPr lang="zh-CN" altLang="en-US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转微子程序</a:t>
            </a:r>
            <a: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：现行微指令给出微子程序入口</a:t>
            </a:r>
            <a:endParaRPr lang="zh-CN" altLang="en-US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微子程序返回</a:t>
            </a:r>
            <a: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：现行微指令给出寄存器号。</a:t>
            </a:r>
            <a:endParaRPr lang="zh-CN" altLang="en-US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marL="0" lvl="0" indent="0">
              <a:spcBef>
                <a:spcPct val="50000"/>
              </a:spcBef>
              <a:buNone/>
            </a:pPr>
            <a:endParaRPr lang="en-US" altLang="zh-CN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88070" name="Group 17"/>
          <p:cNvGrpSpPr/>
          <p:nvPr/>
        </p:nvGrpSpPr>
        <p:grpSpPr>
          <a:xfrm>
            <a:off x="1116013" y="1052513"/>
            <a:ext cx="6467475" cy="990600"/>
            <a:chOff x="624" y="981"/>
            <a:chExt cx="4074" cy="624"/>
          </a:xfrm>
        </p:grpSpPr>
        <p:sp>
          <p:nvSpPr>
            <p:cNvPr id="88071" name="Text Box 18"/>
            <p:cNvSpPr txBox="1"/>
            <p:nvPr/>
          </p:nvSpPr>
          <p:spPr>
            <a:xfrm>
              <a:off x="624" y="981"/>
              <a:ext cx="1935" cy="602"/>
            </a:xfrm>
            <a:prstGeom prst="rect">
              <a:avLst/>
            </a:prstGeom>
            <a:solidFill>
              <a:srgbClr val="FFCCCC"/>
            </a:solidFill>
            <a:ln w="9525" cap="flat" cmpd="sng">
              <a:solidFill>
                <a:srgbClr val="FFCC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br>
                <a:rPr lang="en-US" altLang="zh-CN" sz="2800" b="1" dirty="0">
                  <a:ea typeface="楷体_GB2312" pitchFamily="49" charset="-122"/>
                </a:rPr>
              </a:br>
              <a:r>
                <a:rPr lang="zh-CN" altLang="en-US" sz="2800" b="1" dirty="0">
                  <a:ea typeface="楷体_GB2312" pitchFamily="49" charset="-122"/>
                </a:rPr>
                <a:t>控制字段</a:t>
              </a:r>
              <a:endParaRPr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88072" name="Text Box 19"/>
            <p:cNvSpPr txBox="1"/>
            <p:nvPr/>
          </p:nvSpPr>
          <p:spPr>
            <a:xfrm>
              <a:off x="2331" y="981"/>
              <a:ext cx="2363" cy="602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FFCC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zh-CN" altLang="en-US" sz="2800" b="1" dirty="0">
                  <a:ea typeface="楷体_GB2312" pitchFamily="49" charset="-122"/>
                </a:rPr>
                <a:t>顺序控制字段</a:t>
              </a:r>
              <a:br>
                <a:rPr lang="zh-CN" altLang="en-US" sz="2800" b="1" dirty="0">
                  <a:ea typeface="楷体_GB2312" pitchFamily="49" charset="-122"/>
                </a:rPr>
              </a:br>
              <a:r>
                <a:rPr lang="zh-CN" altLang="en-US" sz="2800" b="1" dirty="0">
                  <a:ea typeface="楷体_GB2312" pitchFamily="49" charset="-122"/>
                </a:rPr>
                <a:t>转移地址     转移方式</a:t>
              </a:r>
              <a:endParaRPr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88073" name="Line 20"/>
            <p:cNvSpPr/>
            <p:nvPr/>
          </p:nvSpPr>
          <p:spPr>
            <a:xfrm>
              <a:off x="2304" y="1269"/>
              <a:ext cx="2394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074" name="Line 21"/>
            <p:cNvSpPr/>
            <p:nvPr/>
          </p:nvSpPr>
          <p:spPr>
            <a:xfrm>
              <a:off x="3360" y="1269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42370" name="Rectangle 2"/>
          <p:cNvSpPr/>
          <p:nvPr/>
        </p:nvSpPr>
        <p:spPr>
          <a:xfrm>
            <a:off x="395288" y="242888"/>
            <a:ext cx="2825750" cy="433387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70000"/>
              </a:lnSpc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（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）断定方式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442371" name="Text Box 3"/>
          <p:cNvSpPr txBox="1"/>
          <p:nvPr/>
        </p:nvSpPr>
        <p:spPr>
          <a:xfrm>
            <a:off x="0" y="908050"/>
            <a:ext cx="9144000" cy="433388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          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由</a:t>
            </a:r>
            <a:r>
              <a:rPr lang="zh-CN" altLang="en-US" b="1" dirty="0">
                <a:solidFill>
                  <a:srgbClr val="66FFFF"/>
                </a:solidFill>
                <a:latin typeface="华文楷体" pitchFamily="2" charset="-122"/>
                <a:ea typeface="华文楷体" pitchFamily="2" charset="-122"/>
              </a:rPr>
              <a:t>直接给定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和</a:t>
            </a:r>
            <a:r>
              <a:rPr lang="zh-CN" altLang="en-US" b="1" dirty="0">
                <a:solidFill>
                  <a:srgbClr val="66FFFF"/>
                </a:solidFill>
                <a:latin typeface="华文楷体" pitchFamily="2" charset="-122"/>
                <a:ea typeface="华文楷体" pitchFamily="2" charset="-122"/>
              </a:rPr>
              <a:t>测试断定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相结合形成微地址。</a:t>
            </a:r>
            <a:endParaRPr lang="zh-CN" altLang="en-US" sz="2800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42375" name="Text Box 7"/>
          <p:cNvSpPr txBox="1"/>
          <p:nvPr/>
        </p:nvSpPr>
        <p:spPr>
          <a:xfrm>
            <a:off x="0" y="1268413"/>
            <a:ext cx="2484438" cy="519112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66FFFF"/>
                </a:solidFill>
                <a:latin typeface="Arial" panose="020B0604020202020204" pitchFamily="34" charset="0"/>
              </a:rPr>
              <a:t>指令格式：</a:t>
            </a:r>
            <a:endParaRPr lang="zh-CN" altLang="en-US" sz="2800" b="1" dirty="0">
              <a:solidFill>
                <a:srgbClr val="66FFFF"/>
              </a:solidFill>
              <a:latin typeface="Arial" panose="020B0604020202020204" pitchFamily="34" charset="0"/>
            </a:endParaRPr>
          </a:p>
        </p:txBody>
      </p:sp>
      <p:grpSp>
        <p:nvGrpSpPr>
          <p:cNvPr id="89094" name="Group 15"/>
          <p:cNvGrpSpPr/>
          <p:nvPr/>
        </p:nvGrpSpPr>
        <p:grpSpPr>
          <a:xfrm>
            <a:off x="1476375" y="1773238"/>
            <a:ext cx="6467475" cy="965200"/>
            <a:chOff x="204" y="1253"/>
            <a:chExt cx="4074" cy="608"/>
          </a:xfrm>
        </p:grpSpPr>
        <p:sp>
          <p:nvSpPr>
            <p:cNvPr id="89097" name="Text Box 11"/>
            <p:cNvSpPr txBox="1"/>
            <p:nvPr/>
          </p:nvSpPr>
          <p:spPr>
            <a:xfrm>
              <a:off x="204" y="1253"/>
              <a:ext cx="1935" cy="602"/>
            </a:xfrm>
            <a:prstGeom prst="rect">
              <a:avLst/>
            </a:prstGeom>
            <a:solidFill>
              <a:srgbClr val="FFCCCC"/>
            </a:solidFill>
            <a:ln w="9525" cap="flat" cmpd="sng">
              <a:solidFill>
                <a:srgbClr val="FFCC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zh-CN" altLang="en-US" sz="2800" b="1" dirty="0">
                  <a:ea typeface="楷体_GB2312" pitchFamily="49" charset="-122"/>
                </a:rPr>
                <a:t>微操作</a:t>
              </a:r>
              <a:br>
                <a:rPr lang="zh-CN" altLang="en-US" sz="2800" b="1" dirty="0">
                  <a:ea typeface="楷体_GB2312" pitchFamily="49" charset="-122"/>
                </a:rPr>
              </a:br>
              <a:r>
                <a:rPr lang="zh-CN" altLang="en-US" sz="2800" b="1" dirty="0">
                  <a:ea typeface="楷体_GB2312" pitchFamily="49" charset="-122"/>
                </a:rPr>
                <a:t>控制字段</a:t>
              </a:r>
              <a:endParaRPr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89098" name="Text Box 12"/>
            <p:cNvSpPr txBox="1"/>
            <p:nvPr/>
          </p:nvSpPr>
          <p:spPr>
            <a:xfrm>
              <a:off x="1911" y="1253"/>
              <a:ext cx="2363" cy="602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FFCC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zh-CN" altLang="en-US" sz="2800" b="1" dirty="0">
                  <a:ea typeface="楷体_GB2312" pitchFamily="49" charset="-122"/>
                </a:rPr>
                <a:t>顺序控制字段</a:t>
              </a:r>
              <a:br>
                <a:rPr lang="zh-CN" altLang="en-US" sz="2800" b="1" dirty="0">
                  <a:ea typeface="楷体_GB2312" pitchFamily="49" charset="-122"/>
                </a:rPr>
              </a:br>
              <a:r>
                <a:rPr lang="zh-CN" altLang="en-US" sz="2800" b="1" dirty="0">
                  <a:ea typeface="楷体_GB2312" pitchFamily="49" charset="-122"/>
                </a:rPr>
                <a:t>非测试段     测试段</a:t>
              </a:r>
              <a:endParaRPr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89099" name="Line 13"/>
            <p:cNvSpPr/>
            <p:nvPr/>
          </p:nvSpPr>
          <p:spPr>
            <a:xfrm>
              <a:off x="1884" y="1541"/>
              <a:ext cx="2394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00" name="Line 14"/>
            <p:cNvSpPr/>
            <p:nvPr/>
          </p:nvSpPr>
          <p:spPr>
            <a:xfrm>
              <a:off x="3198" y="1525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89095" name="Rectangle 16"/>
          <p:cNvSpPr/>
          <p:nvPr/>
        </p:nvSpPr>
        <p:spPr>
          <a:xfrm>
            <a:off x="0" y="2924175"/>
            <a:ext cx="91440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非测试段：可由设计者直接给定，通常是后继微地址的高位部分，用以指定后继微指令在某个区域内</a:t>
            </a:r>
            <a:endParaRPr lang="zh-CN" altLang="en-US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9096" name="Rectangle 17"/>
          <p:cNvSpPr/>
          <p:nvPr/>
        </p:nvSpPr>
        <p:spPr>
          <a:xfrm>
            <a:off x="0" y="4149725"/>
            <a:ext cx="9144000" cy="2041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测试段：根据有关状态的测试结果确定其地址值，占后继微地址的低位部分。这相当于在指定区域内断定具体的分支。所依据的测试状态可能是指定的开关状态、指令操作码、状态字等。</a:t>
            </a:r>
            <a:r>
              <a:rPr lang="zh-CN" altLang="en-US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endParaRPr lang="zh-CN" altLang="en-US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4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0" grpId="0"/>
      <p:bldP spid="442371" grpId="0"/>
      <p:bldP spid="44237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90115" name="Text Box 3"/>
          <p:cNvSpPr txBox="1"/>
          <p:nvPr/>
        </p:nvSpPr>
        <p:spPr>
          <a:xfrm>
            <a:off x="0" y="1052513"/>
            <a:ext cx="8915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3.5.4  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微指令格式</a:t>
            </a:r>
            <a:endParaRPr lang="zh-CN" altLang="en-US" b="1" dirty="0">
              <a:solidFill>
                <a:srgbClr val="66FFFF"/>
              </a:solidFill>
              <a:ea typeface="黑体" panose="02010609060101010101" pitchFamily="2" charset="-122"/>
            </a:endParaRPr>
          </a:p>
        </p:txBody>
      </p:sp>
      <p:sp>
        <p:nvSpPr>
          <p:cNvPr id="90116" name="Text Box 4"/>
          <p:cNvSpPr txBox="1"/>
          <p:nvPr/>
        </p:nvSpPr>
        <p:spPr>
          <a:xfrm>
            <a:off x="250825" y="1773238"/>
            <a:ext cx="86106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952500" lvl="0" indent="-95250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66FFFF"/>
                </a:solidFill>
              </a:rPr>
              <a:t>设计原则：应该</a:t>
            </a:r>
            <a:r>
              <a:rPr lang="zh-CN" altLang="en-US" b="1" dirty="0">
                <a:solidFill>
                  <a:schemeClr val="bg1"/>
                </a:solidFill>
              </a:rPr>
              <a:t>缩短</a:t>
            </a:r>
            <a:r>
              <a:rPr lang="zh-CN" altLang="en-US" b="1" dirty="0">
                <a:solidFill>
                  <a:srgbClr val="66FFFF"/>
                </a:solidFill>
              </a:rPr>
              <a:t>微指令字长，</a:t>
            </a:r>
            <a:r>
              <a:rPr lang="zh-CN" altLang="en-US" b="1" dirty="0">
                <a:solidFill>
                  <a:schemeClr val="bg1"/>
                </a:solidFill>
              </a:rPr>
              <a:t>减少</a:t>
            </a:r>
            <a:r>
              <a:rPr lang="zh-CN" altLang="en-US" b="1" dirty="0">
                <a:solidFill>
                  <a:srgbClr val="66FFFF"/>
                </a:solidFill>
              </a:rPr>
              <a:t>微程序长度，使得速度</a:t>
            </a:r>
            <a:r>
              <a:rPr lang="zh-CN" altLang="en-US" b="1" dirty="0">
                <a:solidFill>
                  <a:schemeClr val="bg1"/>
                </a:solidFill>
              </a:rPr>
              <a:t>提高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0117" name="Text Box 5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3.5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微程序控制器原理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0118" name="Text Box 6"/>
          <p:cNvSpPr txBox="1"/>
          <p:nvPr/>
        </p:nvSpPr>
        <p:spPr>
          <a:xfrm>
            <a:off x="0" y="2781300"/>
            <a:ext cx="89154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CCCC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FFCCCC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CCCC"/>
                </a:solidFill>
                <a:latin typeface="宋体" panose="02010600030101010101" pitchFamily="2" charset="-122"/>
              </a:rPr>
              <a:t>）水平型微指令：</a:t>
            </a:r>
            <a:b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一条微指令定义并执行多个并行操作的微命令。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90119" name="Text Box 7"/>
          <p:cNvSpPr txBox="1"/>
          <p:nvPr/>
        </p:nvSpPr>
        <p:spPr>
          <a:xfrm>
            <a:off x="0" y="4005263"/>
            <a:ext cx="8534400" cy="228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571500" lvl="0" indent="-571500">
              <a:spcBef>
                <a:spcPct val="50000"/>
              </a:spcBef>
              <a:buNone/>
            </a:pPr>
            <a:r>
              <a:rPr lang="zh-CN" altLang="en-US" i="1" dirty="0">
                <a:solidFill>
                  <a:schemeClr val="bg1"/>
                </a:solidFill>
                <a:ea typeface="黑体" panose="02010609060101010101" pitchFamily="2" charset="-122"/>
              </a:rPr>
              <a:t>优点：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能充分利用数据通路的并行结构，使得微程序缩短，执行速度加快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571500" lvl="0" indent="-571500">
              <a:spcBef>
                <a:spcPct val="50000"/>
              </a:spcBef>
              <a:buNone/>
            </a:pPr>
            <a:r>
              <a:rPr lang="zh-CN" altLang="en-US" i="1" dirty="0">
                <a:solidFill>
                  <a:schemeClr val="bg1"/>
                </a:solidFill>
                <a:ea typeface="黑体" panose="02010609060101010101" pitchFamily="2" charset="-122"/>
              </a:rPr>
              <a:t>缺点：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指令字长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↗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，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CM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容量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↗，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机器指令与微指令的差别大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91139" name="Text Box 2"/>
          <p:cNvSpPr txBox="1"/>
          <p:nvPr/>
        </p:nvSpPr>
        <p:spPr>
          <a:xfrm>
            <a:off x="228600" y="4267200"/>
            <a:ext cx="8915400" cy="1554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66FFFF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66FFFF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66FFFF"/>
                </a:solidFill>
                <a:latin typeface="宋体" panose="02010600030101010101" pitchFamily="2" charset="-122"/>
              </a:rPr>
              <a:t>）混合型微指令：</a:t>
            </a:r>
            <a:b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不太长的微指令，又具有一定的并行控制能力。</a:t>
            </a:r>
            <a:b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      </a:t>
            </a:r>
            <a:r>
              <a:rPr lang="zh-CN" altLang="en-US" i="1" dirty="0">
                <a:solidFill>
                  <a:srgbClr val="FFFF99"/>
                </a:solidFill>
                <a:ea typeface="黑体" panose="02010609060101010101" pitchFamily="2" charset="-122"/>
              </a:rPr>
              <a:t>格式相对复杂</a:t>
            </a:r>
            <a:endParaRPr lang="zh-CN" altLang="en-US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91140" name="Text Box 3"/>
          <p:cNvSpPr txBox="1"/>
          <p:nvPr/>
        </p:nvSpPr>
        <p:spPr>
          <a:xfrm>
            <a:off x="228600" y="2362200"/>
            <a:ext cx="85344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571500" lvl="0" indent="-571500">
              <a:spcBef>
                <a:spcPct val="50000"/>
              </a:spcBef>
              <a:buNone/>
            </a:pPr>
            <a:r>
              <a:rPr lang="zh-CN" altLang="en-US" i="1" dirty="0">
                <a:solidFill>
                  <a:schemeClr val="bg1"/>
                </a:solidFill>
                <a:ea typeface="黑体" panose="02010609060101010101" pitchFamily="2" charset="-122"/>
              </a:rPr>
              <a:t>优点：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字长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↘，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编程简单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571500" lvl="0" indent="-571500">
              <a:spcBef>
                <a:spcPct val="50000"/>
              </a:spcBef>
              <a:buNone/>
            </a:pPr>
            <a:r>
              <a:rPr lang="zh-CN" altLang="en-US" i="1" dirty="0">
                <a:solidFill>
                  <a:schemeClr val="bg1"/>
                </a:solidFill>
                <a:ea typeface="黑体" panose="02010609060101010101" pitchFamily="2" charset="-122"/>
              </a:rPr>
              <a:t>缺点：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并行能力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↘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 ，微程序长，执行速度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↘</a:t>
            </a:r>
            <a:endParaRPr lang="zh-CN" altLang="en-US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91141" name="Text Box 4"/>
          <p:cNvSpPr txBox="1"/>
          <p:nvPr/>
        </p:nvSpPr>
        <p:spPr>
          <a:xfrm>
            <a:off x="228600" y="1219200"/>
            <a:ext cx="89154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66FFFF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66FFFF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66FFFF"/>
                </a:solidFill>
                <a:latin typeface="宋体" panose="02010600030101010101" pitchFamily="2" charset="-122"/>
              </a:rPr>
              <a:t>）垂直型微指令：</a:t>
            </a:r>
            <a:b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一条微指令只控制实现一两种操作。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91142" name="Text Box 5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3.5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微程序控制器原理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92163" name="Text Box 3"/>
          <p:cNvSpPr txBox="1"/>
          <p:nvPr/>
        </p:nvSpPr>
        <p:spPr>
          <a:xfrm>
            <a:off x="0" y="990600"/>
            <a:ext cx="9829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FF99"/>
                </a:solidFill>
                <a:ea typeface="黑体" panose="02010609060101010101" pitchFamily="2" charset="-122"/>
              </a:rPr>
              <a:t>假设某机共</a:t>
            </a:r>
            <a:r>
              <a:rPr lang="en-US" altLang="zh-CN" sz="2800" dirty="0">
                <a:solidFill>
                  <a:srgbClr val="FFFF99"/>
                </a:solidFill>
                <a:ea typeface="黑体" panose="02010609060101010101" pitchFamily="2" charset="-122"/>
              </a:rPr>
              <a:t>23</a:t>
            </a:r>
            <a:r>
              <a:rPr lang="zh-CN" altLang="en-US" sz="2800" dirty="0">
                <a:solidFill>
                  <a:srgbClr val="FFFF99"/>
                </a:solidFill>
                <a:ea typeface="黑体" panose="02010609060101010101" pitchFamily="2" charset="-122"/>
              </a:rPr>
              <a:t>条控制信号，微指令格式如下</a:t>
            </a:r>
            <a:endParaRPr lang="zh-CN" altLang="en-US" sz="2800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92164" name="Text Box 4"/>
          <p:cNvSpPr txBox="1"/>
          <p:nvPr/>
        </p:nvSpPr>
        <p:spPr>
          <a:xfrm>
            <a:off x="0" y="2819400"/>
            <a:ext cx="8534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endParaRPr lang="zh-CN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92165" name="Text Box 5"/>
          <p:cNvSpPr txBox="1"/>
          <p:nvPr/>
        </p:nvSpPr>
        <p:spPr>
          <a:xfrm>
            <a:off x="0" y="2819400"/>
            <a:ext cx="8839200" cy="2041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ea typeface="华文楷体" pitchFamily="2" charset="-122"/>
              </a:rPr>
              <a:t>某加法指令的四条微指令编码如下：当前正在执行的微指令从控制存储器取出后放在微指令寄存器中，寄存器的各个控制位的输出直接连到各个控制门上，进行控制。</a:t>
            </a:r>
            <a:endParaRPr lang="zh-CN" altLang="en-US" b="1" dirty="0">
              <a:solidFill>
                <a:srgbClr val="FFFF99"/>
              </a:solidFill>
              <a:ea typeface="华文楷体" pitchFamily="2" charset="-122"/>
            </a:endParaRPr>
          </a:p>
        </p:txBody>
      </p:sp>
      <p:sp>
        <p:nvSpPr>
          <p:cNvPr id="92168" name="Text Box 8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举例：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2" name="Picture 6" descr="图片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58888" y="1557338"/>
            <a:ext cx="6203950" cy="12271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7" descr="图片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25" y="4724400"/>
            <a:ext cx="8766175" cy="2133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0243" name="Text Box 2"/>
          <p:cNvSpPr txBox="1"/>
          <p:nvPr/>
        </p:nvSpPr>
        <p:spPr>
          <a:xfrm>
            <a:off x="323850" y="2852738"/>
            <a:ext cx="882015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  <a:latin typeface="华文楷体" pitchFamily="2" charset="-122"/>
                <a:ea typeface="华文楷体" pitchFamily="2" charset="-122"/>
              </a:rPr>
              <a:t>用以存放当前或下一条指令在主存中的地址，因此又称为指令计数器或指令指针</a:t>
            </a:r>
            <a:r>
              <a:rPr lang="en-US" altLang="zh-CN" sz="2800" b="1" dirty="0">
                <a:solidFill>
                  <a:srgbClr val="FFFF99"/>
                </a:solidFill>
                <a:latin typeface="华文楷体" pitchFamily="2" charset="-122"/>
                <a:ea typeface="华文楷体" pitchFamily="2" charset="-122"/>
              </a:rPr>
              <a:t>IP</a:t>
            </a:r>
            <a:r>
              <a:rPr lang="zh-CN" altLang="en-US" sz="2800" b="1" dirty="0">
                <a:solidFill>
                  <a:srgbClr val="FFFF99"/>
                </a:solidFill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2800" b="1" dirty="0">
                <a:solidFill>
                  <a:srgbClr val="FFFF99"/>
                </a:solidFill>
                <a:latin typeface="华文楷体" pitchFamily="2" charset="-122"/>
                <a:ea typeface="华文楷体" pitchFamily="2" charset="-122"/>
              </a:rPr>
              <a:t>Instruction Pointer</a:t>
            </a:r>
            <a:r>
              <a:rPr lang="zh-CN" altLang="en-US" sz="2800" b="1" dirty="0">
                <a:solidFill>
                  <a:srgbClr val="FFFF99"/>
                </a:solidFill>
                <a:latin typeface="华文楷体" pitchFamily="2" charset="-122"/>
                <a:ea typeface="华文楷体" pitchFamily="2" charset="-122"/>
              </a:rPr>
              <a:t>）</a:t>
            </a:r>
            <a:endParaRPr lang="zh-CN" altLang="en-US" sz="2800" b="1" dirty="0">
              <a:solidFill>
                <a:srgbClr val="FFFF99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08227" name="Text Box 3"/>
          <p:cNvSpPr txBox="1"/>
          <p:nvPr/>
        </p:nvSpPr>
        <p:spPr>
          <a:xfrm>
            <a:off x="323850" y="0"/>
            <a:ext cx="3960813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FFCCCC"/>
                </a:solidFill>
                <a:ea typeface="黑体" panose="02010609060101010101" pitchFamily="2" charset="-122"/>
              </a:rPr>
              <a:t>②</a:t>
            </a:r>
            <a:r>
              <a:rPr lang="zh-CN" altLang="en-US" sz="2800" b="1" dirty="0">
                <a:solidFill>
                  <a:srgbClr val="FFCCCC"/>
                </a:solidFill>
                <a:latin typeface="宋体" panose="02010600030101010101" pitchFamily="2" charset="-122"/>
              </a:rPr>
              <a:t>暂存器</a:t>
            </a:r>
            <a:r>
              <a:rPr lang="zh-CN" altLang="en-US" sz="2800" dirty="0">
                <a:solidFill>
                  <a:srgbClr val="FFCC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zh-CN" altLang="en-US" sz="2800" dirty="0">
              <a:solidFill>
                <a:srgbClr val="FFCCCC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08229" name="Text Box 5"/>
          <p:cNvSpPr txBox="1"/>
          <p:nvPr/>
        </p:nvSpPr>
        <p:spPr>
          <a:xfrm>
            <a:off x="0" y="908050"/>
            <a:ext cx="8893175" cy="1160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用途：为了暂存从主存储器读出的数据</a:t>
            </a:r>
            <a:r>
              <a:rPr lang="zh-CN" altLang="en-US" sz="2800" dirty="0">
                <a:solidFill>
                  <a:srgbClr val="FFFF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r>
              <a:rPr lang="en-US" altLang="zh-CN" sz="2800" dirty="0">
                <a:solidFill>
                  <a:srgbClr val="FFFF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,</a:t>
            </a:r>
            <a:endParaRPr lang="en-US" altLang="zh-CN" sz="2800" dirty="0">
              <a:solidFill>
                <a:srgbClr val="FFFF99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FF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</a:t>
            </a:r>
            <a:r>
              <a:rPr lang="zh-CN" altLang="en-US" sz="2800" dirty="0">
                <a:solidFill>
                  <a:srgbClr val="FFFF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特点：</a:t>
            </a:r>
            <a:r>
              <a:rPr lang="zh-CN" altLang="en-US" sz="2800" b="1" dirty="0">
                <a:solidFill>
                  <a:srgbClr val="FFFF99"/>
                </a:solidFill>
                <a:latin typeface="Arial" panose="020B0604020202020204" pitchFamily="34" charset="0"/>
              </a:rPr>
              <a:t>暂存器没有寄存器号，因此不能直接编程访问。</a:t>
            </a:r>
            <a:r>
              <a:rPr lang="zh-CN" altLang="en-US" sz="2800" dirty="0">
                <a:solidFill>
                  <a:srgbClr val="FFFF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zh-CN" altLang="en-US" sz="2800" dirty="0">
              <a:solidFill>
                <a:srgbClr val="FFFF99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08231" name="Text Box 7"/>
          <p:cNvSpPr txBox="1"/>
          <p:nvPr/>
        </p:nvSpPr>
        <p:spPr>
          <a:xfrm>
            <a:off x="0" y="2276475"/>
            <a:ext cx="71294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CCCC"/>
                </a:solidFill>
                <a:latin typeface="宋体" panose="02010600030101010101" pitchFamily="2" charset="-122"/>
              </a:rPr>
              <a:t> ④ </a:t>
            </a:r>
            <a:r>
              <a:rPr lang="zh-CN" altLang="en-US" sz="2800" b="1" dirty="0">
                <a:solidFill>
                  <a:srgbClr val="FFCCCC"/>
                </a:solidFill>
                <a:latin typeface="宋体" panose="02010600030101010101" pitchFamily="2" charset="-122"/>
              </a:rPr>
              <a:t>程序计数器</a:t>
            </a:r>
            <a:r>
              <a:rPr lang="en-US" altLang="zh-CN" sz="2800" b="1" dirty="0">
                <a:solidFill>
                  <a:srgbClr val="FFCCCC"/>
                </a:solidFill>
                <a:latin typeface="宋体" panose="02010600030101010101" pitchFamily="2" charset="-122"/>
              </a:rPr>
              <a:t>PC</a:t>
            </a:r>
            <a:r>
              <a:rPr lang="zh-CN" altLang="en-US" sz="2800" b="1" dirty="0">
                <a:solidFill>
                  <a:srgbClr val="FFCCCC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FFCCCC"/>
                </a:solidFill>
                <a:latin typeface="宋体" panose="02010600030101010101" pitchFamily="2" charset="-122"/>
              </a:rPr>
              <a:t>Program Counter</a:t>
            </a:r>
            <a:r>
              <a:rPr lang="zh-CN" altLang="en-US" sz="2800" b="1" dirty="0">
                <a:solidFill>
                  <a:srgbClr val="FFCCCC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zh-CN" altLang="en-US" sz="2400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0247" name="Text Box 8"/>
          <p:cNvSpPr txBox="1"/>
          <p:nvPr/>
        </p:nvSpPr>
        <p:spPr>
          <a:xfrm>
            <a:off x="250825" y="4076700"/>
            <a:ext cx="9525000" cy="24066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存放指令地址，有</a:t>
            </a:r>
            <a:r>
              <a:rPr lang="en-US" altLang="zh-CN" sz="2400" b="1" dirty="0">
                <a:solidFill>
                  <a:schemeClr val="bg1"/>
                </a:solidFill>
              </a:rPr>
              <a:t>+1</a:t>
            </a:r>
            <a:r>
              <a:rPr lang="zh-CN" altLang="en-US" sz="2400" b="1" dirty="0">
                <a:solidFill>
                  <a:schemeClr val="bg1"/>
                </a:solidFill>
              </a:rPr>
              <a:t>或接收新值功能</a:t>
            </a:r>
            <a:br>
              <a:rPr lang="zh-CN" altLang="en-US" sz="2400" b="1" dirty="0">
                <a:solidFill>
                  <a:schemeClr val="bg1"/>
                </a:solidFill>
              </a:rPr>
            </a:br>
            <a:r>
              <a:rPr lang="zh-CN" altLang="en-US" sz="2400" b="1" dirty="0">
                <a:solidFill>
                  <a:schemeClr val="bg1"/>
                </a:solidFill>
              </a:rPr>
              <a:t>	</a:t>
            </a:r>
            <a:r>
              <a:rPr lang="en-US" altLang="zh-CN" b="1" i="1" dirty="0">
                <a:solidFill>
                  <a:srgbClr val="FFFF99"/>
                </a:solidFill>
              </a:rPr>
              <a:t>PC</a:t>
            </a:r>
            <a:r>
              <a:rPr lang="zh-CN" altLang="en-US" b="1" dirty="0">
                <a:solidFill>
                  <a:srgbClr val="FFFF99"/>
                </a:solidFill>
              </a:rPr>
              <a:t>位数与</a:t>
            </a:r>
            <a:r>
              <a:rPr lang="en-US" altLang="zh-CN" b="1" i="1" dirty="0">
                <a:solidFill>
                  <a:srgbClr val="FFFF99"/>
                </a:solidFill>
              </a:rPr>
              <a:t>MAR</a:t>
            </a:r>
            <a:r>
              <a:rPr lang="zh-CN" altLang="en-US" b="1" dirty="0">
                <a:solidFill>
                  <a:srgbClr val="FFFF99"/>
                </a:solidFill>
              </a:rPr>
              <a:t>位数一致</a:t>
            </a:r>
            <a:br>
              <a:rPr lang="zh-CN" altLang="en-US" b="1" dirty="0">
                <a:solidFill>
                  <a:srgbClr val="FFFF99"/>
                </a:solidFill>
              </a:rPr>
            </a:br>
            <a:r>
              <a:rPr lang="zh-CN" altLang="en-US" b="1" dirty="0">
                <a:solidFill>
                  <a:srgbClr val="FFFF99"/>
                </a:solidFill>
              </a:rPr>
              <a:t>程序开始时，</a:t>
            </a:r>
            <a:r>
              <a:rPr lang="en-US" altLang="zh-CN" b="1" i="1" dirty="0">
                <a:solidFill>
                  <a:srgbClr val="FFFF99"/>
                </a:solidFill>
              </a:rPr>
              <a:t>PC</a:t>
            </a:r>
            <a:r>
              <a:rPr lang="zh-CN" altLang="en-US" b="1" dirty="0">
                <a:solidFill>
                  <a:srgbClr val="FFFF99"/>
                </a:solidFill>
              </a:rPr>
              <a:t>内容为程序在内存的首地址</a:t>
            </a:r>
            <a:br>
              <a:rPr lang="zh-CN" altLang="en-US" b="1" dirty="0">
                <a:solidFill>
                  <a:srgbClr val="FFFF99"/>
                </a:solidFill>
              </a:rPr>
            </a:br>
            <a:r>
              <a:rPr lang="zh-CN" altLang="en-US" b="1" dirty="0">
                <a:solidFill>
                  <a:srgbClr val="FFFF99"/>
                </a:solidFill>
              </a:rPr>
              <a:t>顺序执行，</a:t>
            </a:r>
            <a:r>
              <a:rPr lang="en-US" altLang="zh-CN" b="1" i="1" dirty="0">
                <a:solidFill>
                  <a:srgbClr val="FFFF99"/>
                </a:solidFill>
              </a:rPr>
              <a:t>PC</a:t>
            </a:r>
            <a:r>
              <a:rPr lang="zh-CN" altLang="en-US" b="1" dirty="0">
                <a:solidFill>
                  <a:srgbClr val="FFFF99"/>
                </a:solidFill>
              </a:rPr>
              <a:t>内容不断加“</a:t>
            </a:r>
            <a:r>
              <a:rPr lang="en-US" altLang="zh-CN" b="1" dirty="0">
                <a:solidFill>
                  <a:srgbClr val="FFFF99"/>
                </a:solidFill>
              </a:rPr>
              <a:t>1”</a:t>
            </a:r>
            <a:br>
              <a:rPr lang="en-US" altLang="zh-CN" b="1" dirty="0">
                <a:solidFill>
                  <a:srgbClr val="FFFF99"/>
                </a:solidFill>
              </a:rPr>
            </a:br>
            <a:r>
              <a:rPr lang="zh-CN" altLang="en-US" b="1" dirty="0">
                <a:solidFill>
                  <a:srgbClr val="FFFF99"/>
                </a:solidFill>
              </a:rPr>
              <a:t>非顺序时，</a:t>
            </a:r>
            <a:r>
              <a:rPr lang="en-US" altLang="zh-CN" b="1" i="1" dirty="0">
                <a:solidFill>
                  <a:srgbClr val="FFFF99"/>
                </a:solidFill>
              </a:rPr>
              <a:t>PC</a:t>
            </a:r>
            <a:r>
              <a:rPr lang="zh-CN" altLang="en-US" b="1" dirty="0">
                <a:solidFill>
                  <a:srgbClr val="FFFF99"/>
                </a:solidFill>
              </a:rPr>
              <a:t>指向目标地址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/>
      <p:bldP spid="308229" grpId="0"/>
      <p:bldP spid="308231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46466" name="Rectangle 2"/>
          <p:cNvSpPr/>
          <p:nvPr/>
        </p:nvSpPr>
        <p:spPr>
          <a:xfrm>
            <a:off x="0" y="0"/>
            <a:ext cx="4473575" cy="690563"/>
          </a:xfrm>
          <a:prstGeom prst="rect">
            <a:avLst/>
          </a:prstGeom>
          <a:noFill/>
          <a:ln w="28575">
            <a:noFill/>
          </a:ln>
        </p:spPr>
        <p:txBody>
          <a:bodyPr wrap="none" tIns="101568" bIns="101568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3.5.5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典型微指令举例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46467" name="Rectangle 3"/>
          <p:cNvSpPr/>
          <p:nvPr/>
        </p:nvSpPr>
        <p:spPr>
          <a:xfrm>
            <a:off x="0" y="692150"/>
            <a:ext cx="9144000" cy="519113"/>
          </a:xfrm>
          <a:prstGeom prst="rect">
            <a:avLst/>
          </a:prstGeom>
          <a:noFill/>
          <a:ln w="2857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模型机的微指令</a:t>
            </a:r>
            <a:r>
              <a:rPr lang="en-US" altLang="zh-CN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字长为</a:t>
            </a:r>
            <a:r>
              <a:rPr lang="en-US" altLang="zh-CN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26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位，分为</a:t>
            </a:r>
            <a:r>
              <a:rPr lang="en-US" altLang="zh-CN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8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个字段：</a:t>
            </a:r>
            <a:endParaRPr lang="zh-CN" altLang="en-US" sz="28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grpSp>
        <p:nvGrpSpPr>
          <p:cNvPr id="93189" name="Group 40"/>
          <p:cNvGrpSpPr/>
          <p:nvPr/>
        </p:nvGrpSpPr>
        <p:grpSpPr>
          <a:xfrm>
            <a:off x="215900" y="1484313"/>
            <a:ext cx="8748713" cy="546100"/>
            <a:chOff x="136" y="935"/>
            <a:chExt cx="5511" cy="344"/>
          </a:xfrm>
        </p:grpSpPr>
        <p:sp>
          <p:nvSpPr>
            <p:cNvPr id="93210" name="Rectangle 4"/>
            <p:cNvSpPr/>
            <p:nvPr/>
          </p:nvSpPr>
          <p:spPr>
            <a:xfrm>
              <a:off x="136" y="981"/>
              <a:ext cx="5511" cy="29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3333FF"/>
                  </a:solidFill>
                  <a:latin typeface="宋体" panose="02010600030101010101" pitchFamily="2" charset="-122"/>
                </a:rPr>
                <a:t>  F</a:t>
              </a:r>
              <a:r>
                <a:rPr lang="en-US" altLang="zh-CN" sz="2400" b="1" baseline="-25000" dirty="0">
                  <a:solidFill>
                    <a:srgbClr val="3333FF"/>
                  </a:solidFill>
                  <a:latin typeface="宋体" panose="02010600030101010101" pitchFamily="2" charset="-122"/>
                </a:rPr>
                <a:t>OUT</a:t>
              </a:r>
              <a:r>
                <a:rPr lang="en-US" altLang="zh-CN" sz="2400" b="1" dirty="0">
                  <a:solidFill>
                    <a:srgbClr val="3333FF"/>
                  </a:solidFill>
                  <a:latin typeface="宋体" panose="02010600030101010101" pitchFamily="2" charset="-122"/>
                </a:rPr>
                <a:t>      F</a:t>
              </a:r>
              <a:r>
                <a:rPr lang="en-US" altLang="zh-CN" sz="2400" b="1" baseline="-25000" dirty="0">
                  <a:solidFill>
                    <a:srgbClr val="3333FF"/>
                  </a:solidFill>
                  <a:latin typeface="宋体" panose="02010600030101010101" pitchFamily="2" charset="-122"/>
                </a:rPr>
                <a:t>ALU</a:t>
              </a:r>
              <a:r>
                <a:rPr lang="en-US" altLang="zh-CN" sz="2400" b="1" dirty="0">
                  <a:solidFill>
                    <a:srgbClr val="3333FF"/>
                  </a:solidFill>
                  <a:latin typeface="宋体" panose="02010600030101010101" pitchFamily="2" charset="-122"/>
                </a:rPr>
                <a:t>      F</a:t>
              </a:r>
              <a:r>
                <a:rPr lang="en-US" altLang="zh-CN" sz="2400" b="1" baseline="-25000" dirty="0">
                  <a:solidFill>
                    <a:srgbClr val="3333FF"/>
                  </a:solidFill>
                  <a:latin typeface="宋体" panose="02010600030101010101" pitchFamily="2" charset="-122"/>
                </a:rPr>
                <a:t>CP</a:t>
              </a:r>
              <a:r>
                <a:rPr lang="en-US" altLang="zh-CN" sz="2400" b="1" dirty="0">
                  <a:solidFill>
                    <a:srgbClr val="3333FF"/>
                  </a:solidFill>
                  <a:latin typeface="宋体" panose="02010600030101010101" pitchFamily="2" charset="-122"/>
                </a:rPr>
                <a:t>    F</a:t>
              </a:r>
              <a:r>
                <a:rPr lang="en-US" altLang="zh-CN" sz="2400" b="1" baseline="-25000" dirty="0">
                  <a:solidFill>
                    <a:srgbClr val="3333FF"/>
                  </a:solidFill>
                  <a:latin typeface="宋体" panose="02010600030101010101" pitchFamily="2" charset="-122"/>
                </a:rPr>
                <a:t>PC</a:t>
              </a:r>
              <a:r>
                <a:rPr lang="en-US" altLang="zh-CN" sz="2400" b="1" dirty="0">
                  <a:solidFill>
                    <a:srgbClr val="3333FF"/>
                  </a:solidFill>
                  <a:latin typeface="宋体" panose="02010600030101010101" pitchFamily="2" charset="-122"/>
                </a:rPr>
                <a:t>    F</a:t>
              </a:r>
              <a:r>
                <a:rPr lang="en-US" altLang="zh-CN" sz="2400" b="1" baseline="-25000" dirty="0">
                  <a:solidFill>
                    <a:srgbClr val="3333FF"/>
                  </a:solidFill>
                  <a:latin typeface="宋体" panose="02010600030101010101" pitchFamily="2" charset="-122"/>
                </a:rPr>
                <a:t>EMAR</a:t>
              </a:r>
              <a:r>
                <a:rPr lang="en-US" altLang="zh-CN" sz="2400" b="1" dirty="0">
                  <a:solidFill>
                    <a:srgbClr val="3333FF"/>
                  </a:solidFill>
                  <a:latin typeface="宋体" panose="02010600030101010101" pitchFamily="2" charset="-122"/>
                </a:rPr>
                <a:t>   F</a:t>
              </a:r>
              <a:r>
                <a:rPr lang="en-US" altLang="zh-CN" sz="2400" b="1" baseline="-25000" dirty="0">
                  <a:solidFill>
                    <a:srgbClr val="3333FF"/>
                  </a:solidFill>
                  <a:latin typeface="宋体" panose="02010600030101010101" pitchFamily="2" charset="-122"/>
                </a:rPr>
                <a:t>R/W</a:t>
              </a:r>
              <a:r>
                <a:rPr lang="en-US" altLang="zh-CN" sz="2400" b="1" dirty="0">
                  <a:solidFill>
                    <a:srgbClr val="3333FF"/>
                  </a:solidFill>
                  <a:latin typeface="宋体" panose="02010600030101010101" pitchFamily="2" charset="-122"/>
                </a:rPr>
                <a:t>   F</a:t>
              </a:r>
              <a:r>
                <a:rPr lang="en-US" altLang="zh-CN" sz="2400" b="1" baseline="-25000" dirty="0">
                  <a:solidFill>
                    <a:srgbClr val="3333FF"/>
                  </a:solidFill>
                  <a:latin typeface="宋体" panose="02010600030101010101" pitchFamily="2" charset="-122"/>
                </a:rPr>
                <a:t>ST</a:t>
              </a:r>
              <a:r>
                <a:rPr lang="en-US" altLang="zh-CN" sz="2400" b="1" dirty="0">
                  <a:solidFill>
                    <a:srgbClr val="3333FF"/>
                  </a:solidFill>
                  <a:latin typeface="宋体" panose="02010600030101010101" pitchFamily="2" charset="-122"/>
                </a:rPr>
                <a:t>     JC   </a:t>
              </a:r>
              <a:endParaRPr lang="en-US" altLang="zh-CN" sz="2400" b="1" dirty="0">
                <a:solidFill>
                  <a:srgbClr val="3333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93211" name="Line 5"/>
            <p:cNvSpPr/>
            <p:nvPr/>
          </p:nvSpPr>
          <p:spPr>
            <a:xfrm>
              <a:off x="930" y="981"/>
              <a:ext cx="0" cy="273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212" name="Line 6"/>
            <p:cNvSpPr/>
            <p:nvPr/>
          </p:nvSpPr>
          <p:spPr>
            <a:xfrm>
              <a:off x="1791" y="981"/>
              <a:ext cx="0" cy="273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213" name="Line 7"/>
            <p:cNvSpPr/>
            <p:nvPr/>
          </p:nvSpPr>
          <p:spPr>
            <a:xfrm>
              <a:off x="2517" y="935"/>
              <a:ext cx="0" cy="31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214" name="Line 8"/>
            <p:cNvSpPr/>
            <p:nvPr/>
          </p:nvSpPr>
          <p:spPr>
            <a:xfrm>
              <a:off x="3152" y="981"/>
              <a:ext cx="0" cy="272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215" name="Line 9"/>
            <p:cNvSpPr/>
            <p:nvPr/>
          </p:nvSpPr>
          <p:spPr>
            <a:xfrm>
              <a:off x="3787" y="981"/>
              <a:ext cx="0" cy="273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216" name="Line 10"/>
            <p:cNvSpPr/>
            <p:nvPr/>
          </p:nvSpPr>
          <p:spPr>
            <a:xfrm>
              <a:off x="4377" y="981"/>
              <a:ext cx="0" cy="273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217" name="Line 11"/>
            <p:cNvSpPr/>
            <p:nvPr/>
          </p:nvSpPr>
          <p:spPr>
            <a:xfrm>
              <a:off x="4967" y="981"/>
              <a:ext cx="0" cy="273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46476" name="Rectangle 12"/>
          <p:cNvSpPr/>
          <p:nvPr/>
        </p:nvSpPr>
        <p:spPr>
          <a:xfrm>
            <a:off x="539750" y="1052513"/>
            <a:ext cx="8353425" cy="519112"/>
          </a:xfrm>
          <a:prstGeom prst="rect">
            <a:avLst/>
          </a:prstGeom>
          <a:noFill/>
          <a:ln w="2857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FFCC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4            5           5         2        1        2       2        5</a:t>
            </a:r>
            <a:endParaRPr lang="en-US" altLang="zh-CN" sz="2800" dirty="0">
              <a:solidFill>
                <a:srgbClr val="FFCCCC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446477" name="Rectangle 13"/>
          <p:cNvSpPr/>
          <p:nvPr/>
        </p:nvSpPr>
        <p:spPr>
          <a:xfrm>
            <a:off x="0" y="2133600"/>
            <a:ext cx="4857750" cy="547688"/>
          </a:xfrm>
          <a:prstGeom prst="rect">
            <a:avLst/>
          </a:prstGeom>
          <a:solidFill>
            <a:schemeClr val="tx1"/>
          </a:solidFill>
          <a:ln w="28575" cap="flat" cmpd="sng">
            <a:solidFill>
              <a:srgbClr val="33CC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）基本数据通路控制字段 </a:t>
            </a:r>
            <a:endParaRPr lang="zh-CN" altLang="en-US" sz="28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grpSp>
        <p:nvGrpSpPr>
          <p:cNvPr id="93192" name="Group 35"/>
          <p:cNvGrpSpPr/>
          <p:nvPr/>
        </p:nvGrpSpPr>
        <p:grpSpPr>
          <a:xfrm>
            <a:off x="0" y="2781300"/>
            <a:ext cx="4205288" cy="457200"/>
            <a:chOff x="0" y="1752"/>
            <a:chExt cx="2649" cy="288"/>
          </a:xfrm>
        </p:grpSpPr>
        <p:sp>
          <p:nvSpPr>
            <p:cNvPr id="93208" name="Rectangle 14"/>
            <p:cNvSpPr/>
            <p:nvPr/>
          </p:nvSpPr>
          <p:spPr>
            <a:xfrm>
              <a:off x="0" y="1752"/>
              <a:ext cx="816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FFCCCC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F</a:t>
              </a:r>
              <a:r>
                <a:rPr lang="en-US" altLang="zh-CN" sz="2400" b="1" baseline="-25000" dirty="0">
                  <a:solidFill>
                    <a:srgbClr val="FFCCCC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OUT</a:t>
              </a:r>
              <a:endParaRPr lang="en-US" altLang="zh-CN" sz="2400" b="1" baseline="-25000" dirty="0">
                <a:solidFill>
                  <a:srgbClr val="FFCCCC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93209" name="Rectangle 18"/>
            <p:cNvSpPr/>
            <p:nvPr/>
          </p:nvSpPr>
          <p:spPr>
            <a:xfrm>
              <a:off x="385" y="1752"/>
              <a:ext cx="2264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FFFF99"/>
                  </a:solidFill>
                  <a:latin typeface="华文楷体" pitchFamily="2" charset="-122"/>
                  <a:ea typeface="华文楷体" pitchFamily="2" charset="-122"/>
                </a:rPr>
                <a:t>---</a:t>
              </a:r>
              <a:r>
                <a:rPr lang="zh-CN" altLang="en-US" sz="2400" b="1" dirty="0">
                  <a:solidFill>
                    <a:srgbClr val="FFFF99"/>
                  </a:solidFill>
                  <a:latin typeface="华文楷体" pitchFamily="2" charset="-122"/>
                  <a:ea typeface="华文楷体" pitchFamily="2" charset="-122"/>
                </a:rPr>
                <a:t>寄存器的输出控制字段 </a:t>
              </a:r>
              <a:endParaRPr lang="zh-CN" altLang="en-US" sz="2400" b="1" dirty="0">
                <a:solidFill>
                  <a:srgbClr val="FFFF99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93193" name="Rectangle 15"/>
          <p:cNvSpPr/>
          <p:nvPr/>
        </p:nvSpPr>
        <p:spPr>
          <a:xfrm>
            <a:off x="0" y="3357563"/>
            <a:ext cx="1295400" cy="457200"/>
          </a:xfrm>
          <a:prstGeom prst="rect">
            <a:avLst/>
          </a:prstGeom>
          <a:noFill/>
          <a:ln w="2857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CCCC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sz="2400" b="1" baseline="-25000" dirty="0">
                <a:solidFill>
                  <a:srgbClr val="FFCCCC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ALU</a:t>
            </a:r>
            <a:endParaRPr lang="en-US" altLang="zh-CN" sz="2400" b="1" baseline="-25000" dirty="0">
              <a:solidFill>
                <a:srgbClr val="FFCCCC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3194" name="Rectangle 19"/>
          <p:cNvSpPr/>
          <p:nvPr/>
        </p:nvSpPr>
        <p:spPr>
          <a:xfrm>
            <a:off x="611188" y="3357563"/>
            <a:ext cx="4689475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华文楷体" pitchFamily="2" charset="-122"/>
              </a:rPr>
              <a:t>---ALU</a:t>
            </a:r>
            <a:r>
              <a:rPr lang="zh-CN" altLang="en-US" sz="2400" b="1" dirty="0">
                <a:solidFill>
                  <a:srgbClr val="FFFF99"/>
                </a:solidFill>
                <a:ea typeface="华文楷体" pitchFamily="2" charset="-122"/>
              </a:rPr>
              <a:t>的操作与</a:t>
            </a:r>
            <a:r>
              <a:rPr lang="en-US" altLang="zh-CN" sz="2400" b="1" dirty="0">
                <a:solidFill>
                  <a:srgbClr val="FFFF99"/>
                </a:solidFill>
                <a:ea typeface="华文楷体" pitchFamily="2" charset="-122"/>
              </a:rPr>
              <a:t>Z</a:t>
            </a:r>
            <a:r>
              <a:rPr lang="zh-CN" altLang="en-US" sz="2400" b="1" dirty="0">
                <a:solidFill>
                  <a:srgbClr val="FFFF99"/>
                </a:solidFill>
                <a:ea typeface="华文楷体" pitchFamily="2" charset="-122"/>
              </a:rPr>
              <a:t>的移位控制字段</a:t>
            </a:r>
            <a:endParaRPr lang="zh-CN" altLang="en-US" sz="2400" b="1" dirty="0">
              <a:solidFill>
                <a:srgbClr val="FFFF99"/>
              </a:solidFill>
              <a:ea typeface="华文楷体" pitchFamily="2" charset="-122"/>
            </a:endParaRPr>
          </a:p>
        </p:txBody>
      </p:sp>
      <p:grpSp>
        <p:nvGrpSpPr>
          <p:cNvPr id="93195" name="Group 36"/>
          <p:cNvGrpSpPr/>
          <p:nvPr/>
        </p:nvGrpSpPr>
        <p:grpSpPr>
          <a:xfrm>
            <a:off x="4478338" y="2781300"/>
            <a:ext cx="4630737" cy="457200"/>
            <a:chOff x="3107" y="1752"/>
            <a:chExt cx="2917" cy="288"/>
          </a:xfrm>
        </p:grpSpPr>
        <p:sp>
          <p:nvSpPr>
            <p:cNvPr id="93206" name="Rectangle 16"/>
            <p:cNvSpPr/>
            <p:nvPr/>
          </p:nvSpPr>
          <p:spPr>
            <a:xfrm>
              <a:off x="3107" y="1752"/>
              <a:ext cx="816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FFCCCC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F</a:t>
              </a:r>
              <a:r>
                <a:rPr lang="en-US" altLang="zh-CN" sz="2400" b="1" baseline="-25000" dirty="0">
                  <a:solidFill>
                    <a:srgbClr val="FFCCCC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CP</a:t>
              </a:r>
              <a:r>
                <a:rPr lang="en-US" altLang="zh-CN" sz="2400" b="1" dirty="0">
                  <a:solidFill>
                    <a:srgbClr val="FFCCCC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 </a:t>
              </a:r>
              <a:endParaRPr lang="en-US" altLang="zh-CN" sz="2400" b="1" dirty="0">
                <a:solidFill>
                  <a:srgbClr val="FFCCCC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93207" name="Rectangle 20"/>
            <p:cNvSpPr/>
            <p:nvPr/>
          </p:nvSpPr>
          <p:spPr>
            <a:xfrm>
              <a:off x="3424" y="1752"/>
              <a:ext cx="2600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FFFF99"/>
                  </a:solidFill>
                  <a:latin typeface="华文楷体" pitchFamily="2" charset="-122"/>
                  <a:ea typeface="华文楷体" pitchFamily="2" charset="-122"/>
                </a:rPr>
                <a:t>---</a:t>
              </a:r>
              <a:r>
                <a:rPr lang="en-US" altLang="en-US" sz="2400" b="1" dirty="0">
                  <a:solidFill>
                    <a:srgbClr val="FFFF99"/>
                  </a:solidFill>
                  <a:latin typeface="华文楷体" pitchFamily="2" charset="-122"/>
                  <a:ea typeface="华文楷体" pitchFamily="2" charset="-122"/>
                </a:rPr>
                <a:t>寄存器的同步打入控制字段</a:t>
              </a:r>
              <a:endParaRPr lang="zh-CN" altLang="en-US" sz="2400" b="1" dirty="0">
                <a:solidFill>
                  <a:srgbClr val="FFFF99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</p:grpSp>
      <p:grpSp>
        <p:nvGrpSpPr>
          <p:cNvPr id="93196" name="Group 37"/>
          <p:cNvGrpSpPr/>
          <p:nvPr/>
        </p:nvGrpSpPr>
        <p:grpSpPr>
          <a:xfrm>
            <a:off x="5635625" y="3357563"/>
            <a:ext cx="3400425" cy="457200"/>
            <a:chOff x="3424" y="2115"/>
            <a:chExt cx="2142" cy="288"/>
          </a:xfrm>
        </p:grpSpPr>
        <p:sp>
          <p:nvSpPr>
            <p:cNvPr id="93204" name="Rectangle 17"/>
            <p:cNvSpPr/>
            <p:nvPr/>
          </p:nvSpPr>
          <p:spPr>
            <a:xfrm>
              <a:off x="3424" y="2115"/>
              <a:ext cx="816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FFCCCC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F</a:t>
              </a:r>
              <a:r>
                <a:rPr lang="en-US" altLang="zh-CN" sz="2400" b="1" baseline="-25000" dirty="0">
                  <a:solidFill>
                    <a:srgbClr val="FFCCCC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PC</a:t>
              </a:r>
              <a:endParaRPr lang="en-US" altLang="zh-CN" sz="2400" b="1" baseline="-25000" dirty="0">
                <a:solidFill>
                  <a:srgbClr val="FFCCCC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93205" name="Rectangle 21"/>
            <p:cNvSpPr/>
            <p:nvPr/>
          </p:nvSpPr>
          <p:spPr>
            <a:xfrm>
              <a:off x="3696" y="2115"/>
              <a:ext cx="1870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FFFF99"/>
                  </a:solidFill>
                  <a:latin typeface="华文楷体" pitchFamily="2" charset="-122"/>
                  <a:ea typeface="华文楷体" pitchFamily="2" charset="-122"/>
                </a:rPr>
                <a:t>---</a:t>
              </a:r>
              <a:r>
                <a:rPr lang="en-US" altLang="en-US" sz="2400" b="1" dirty="0">
                  <a:solidFill>
                    <a:srgbClr val="FFFF99"/>
                  </a:solidFill>
                  <a:latin typeface="华文楷体" pitchFamily="2" charset="-122"/>
                  <a:ea typeface="华文楷体" pitchFamily="2" charset="-122"/>
                </a:rPr>
                <a:t>PC的操作控制字段</a:t>
              </a:r>
              <a:endParaRPr lang="zh-CN" altLang="en-US" sz="2400" b="1" dirty="0">
                <a:solidFill>
                  <a:srgbClr val="FFFF99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446486" name="Rectangle 22"/>
          <p:cNvSpPr/>
          <p:nvPr/>
        </p:nvSpPr>
        <p:spPr>
          <a:xfrm>
            <a:off x="0" y="3860800"/>
            <a:ext cx="3249613" cy="547688"/>
          </a:xfrm>
          <a:prstGeom prst="rect">
            <a:avLst/>
          </a:prstGeom>
          <a:solidFill>
            <a:schemeClr val="tx1"/>
          </a:solidFill>
          <a:ln w="28575" cap="flat" cmpd="sng">
            <a:solidFill>
              <a:srgbClr val="33CC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）访存控制字段</a:t>
            </a:r>
            <a:endParaRPr lang="zh-CN" altLang="en-US" sz="28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446487" name="Rectangle 23"/>
          <p:cNvSpPr/>
          <p:nvPr/>
        </p:nvSpPr>
        <p:spPr>
          <a:xfrm>
            <a:off x="3419475" y="4005263"/>
            <a:ext cx="4500563" cy="457200"/>
          </a:xfrm>
          <a:prstGeom prst="rect">
            <a:avLst/>
          </a:prstGeom>
          <a:noFill/>
          <a:ln w="2857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FFCCCC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zh-CN" altLang="zh-CN" sz="2400" b="1" baseline="-25000" dirty="0">
                <a:solidFill>
                  <a:srgbClr val="FFCCCC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EMAR </a:t>
            </a:r>
            <a:r>
              <a:rPr lang="en-US" altLang="zh-CN" sz="2400" b="1" baseline="-25000" dirty="0">
                <a:solidFill>
                  <a:srgbClr val="FFCCCC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---</a:t>
            </a:r>
            <a:r>
              <a:rPr lang="en-US" altLang="en-US" sz="24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MAR输出控制字段</a:t>
            </a:r>
            <a:endParaRPr lang="zh-CN" altLang="en-US" sz="2400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46488" name="Rectangle 24"/>
          <p:cNvSpPr/>
          <p:nvPr/>
        </p:nvSpPr>
        <p:spPr>
          <a:xfrm>
            <a:off x="539750" y="4508500"/>
            <a:ext cx="5975350" cy="457200"/>
          </a:xfrm>
          <a:prstGeom prst="rect">
            <a:avLst/>
          </a:prstGeom>
          <a:noFill/>
          <a:ln w="2857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FFCCCC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zh-CN" altLang="zh-CN" sz="2400" b="1" baseline="-25000" dirty="0">
                <a:solidFill>
                  <a:srgbClr val="FFCCCC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zh-CN" altLang="zh-CN" sz="2400" b="1" dirty="0">
                <a:solidFill>
                  <a:srgbClr val="FFCCCC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/</a:t>
            </a:r>
            <a:r>
              <a:rPr lang="zh-CN" altLang="zh-CN" sz="2400" b="1" baseline="-25000" dirty="0">
                <a:solidFill>
                  <a:srgbClr val="FFCCCC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sz="2400" b="1" baseline="-25000" dirty="0">
                <a:solidFill>
                  <a:srgbClr val="FFCCCC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---- </a:t>
            </a:r>
            <a:r>
              <a:rPr lang="en-US" altLang="en-US" sz="24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主存读写与MDR操作控制字段</a:t>
            </a:r>
            <a:endParaRPr lang="zh-CN" altLang="en-US" sz="2400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46489" name="Rectangle 25"/>
          <p:cNvSpPr/>
          <p:nvPr/>
        </p:nvSpPr>
        <p:spPr>
          <a:xfrm>
            <a:off x="0" y="4941888"/>
            <a:ext cx="3249613" cy="547687"/>
          </a:xfrm>
          <a:prstGeom prst="rect">
            <a:avLst/>
          </a:prstGeom>
          <a:solidFill>
            <a:schemeClr val="tx1"/>
          </a:solidFill>
          <a:ln w="28575" cap="flat" cmpd="sng">
            <a:solidFill>
              <a:srgbClr val="33CC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）辅助控制字段</a:t>
            </a:r>
            <a:endParaRPr lang="zh-CN" altLang="en-US" sz="28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446490" name="Rectangle 26"/>
          <p:cNvSpPr/>
          <p:nvPr/>
        </p:nvSpPr>
        <p:spPr>
          <a:xfrm>
            <a:off x="3492500" y="5013325"/>
            <a:ext cx="4679950" cy="701675"/>
          </a:xfrm>
          <a:prstGeom prst="rect">
            <a:avLst/>
          </a:prstGeom>
          <a:noFill/>
          <a:ln w="2857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FFCCCC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zh-CN" altLang="zh-CN" sz="2400" b="1" baseline="-25000" dirty="0">
                <a:solidFill>
                  <a:srgbClr val="FFCCCC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ST</a:t>
            </a:r>
            <a:r>
              <a:rPr lang="en-US" altLang="zh-CN" sz="2400" b="1" baseline="-25000" dirty="0">
                <a:solidFill>
                  <a:srgbClr val="FFCCCC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---</a:t>
            </a:r>
            <a:r>
              <a:rPr lang="zh-CN" altLang="en-US" sz="2400" b="1" dirty="0">
                <a:solidFill>
                  <a:schemeClr val="bg1"/>
                </a:solidFill>
                <a:ea typeface="华文楷体" pitchFamily="2" charset="-122"/>
              </a:rPr>
              <a:t>辅助操作控制字段</a:t>
            </a:r>
            <a:endParaRPr lang="zh-CN" altLang="en-US" sz="2400" b="1" dirty="0">
              <a:solidFill>
                <a:schemeClr val="bg1"/>
              </a:solidFill>
              <a:ea typeface="华文楷体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2400" b="1" baseline="-25000" dirty="0">
              <a:solidFill>
                <a:schemeClr val="bg1"/>
              </a:solidFill>
              <a:latin typeface="宋体" panose="02010600030101010101" pitchFamily="2" charset="-122"/>
              <a:ea typeface="华文楷体" pitchFamily="2" charset="-122"/>
              <a:sym typeface="Symbol" panose="05050102010706020507" pitchFamily="18" charset="2"/>
            </a:endParaRPr>
          </a:p>
        </p:txBody>
      </p:sp>
      <p:sp>
        <p:nvSpPr>
          <p:cNvPr id="446502" name="Rectangle 38"/>
          <p:cNvSpPr/>
          <p:nvPr/>
        </p:nvSpPr>
        <p:spPr>
          <a:xfrm>
            <a:off x="0" y="5805488"/>
            <a:ext cx="3249613" cy="547687"/>
          </a:xfrm>
          <a:prstGeom prst="rect">
            <a:avLst/>
          </a:prstGeom>
          <a:solidFill>
            <a:schemeClr val="tx1"/>
          </a:solidFill>
          <a:ln w="28575" cap="flat" cmpd="sng">
            <a:solidFill>
              <a:srgbClr val="33CC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）顺序控制字段</a:t>
            </a:r>
            <a:endParaRPr lang="zh-CN" altLang="en-US" sz="28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93203" name="Rectangle 39"/>
          <p:cNvSpPr/>
          <p:nvPr/>
        </p:nvSpPr>
        <p:spPr>
          <a:xfrm>
            <a:off x="3348038" y="5734050"/>
            <a:ext cx="5795962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ea typeface="华文楷体" pitchFamily="2" charset="-122"/>
              </a:rPr>
              <a:t>JC--- </a:t>
            </a:r>
            <a:r>
              <a:rPr lang="zh-CN" altLang="en-US" sz="2400" b="1" dirty="0">
                <a:solidFill>
                  <a:schemeClr val="bg1"/>
                </a:solidFill>
                <a:ea typeface="华文楷体" pitchFamily="2" charset="-122"/>
              </a:rPr>
              <a:t>转移方式字段，用以选择后继微指令地址的形成方式</a:t>
            </a:r>
            <a:endParaRPr lang="zh-CN" altLang="en-US" sz="2400" b="1" dirty="0">
              <a:solidFill>
                <a:schemeClr val="bg1"/>
              </a:solidFill>
              <a:ea typeface="华文楷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6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4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4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4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46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4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44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4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6" grpId="0"/>
      <p:bldP spid="446467" grpId="0"/>
      <p:bldP spid="446476" grpId="0"/>
      <p:bldP spid="446477" grpId="0" animBg="1"/>
      <p:bldP spid="446486" grpId="0" animBg="1"/>
      <p:bldP spid="446487" grpId="0"/>
      <p:bldP spid="446488" grpId="0"/>
      <p:bldP spid="446489" grpId="0" animBg="1"/>
      <p:bldP spid="446490" grpId="0"/>
      <p:bldP spid="446502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94211" name="Text Box 2"/>
          <p:cNvSpPr txBox="1"/>
          <p:nvPr/>
        </p:nvSpPr>
        <p:spPr>
          <a:xfrm>
            <a:off x="0" y="990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一、  从复杂指令系统到精简指令系统</a:t>
            </a:r>
            <a:endParaRPr lang="zh-CN" altLang="en-US" b="1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94212" name="Text Box 3"/>
          <p:cNvSpPr txBox="1"/>
          <p:nvPr/>
        </p:nvSpPr>
        <p:spPr>
          <a:xfrm>
            <a:off x="304800" y="1752600"/>
            <a:ext cx="8382000" cy="1798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b="1" i="1" dirty="0">
                <a:solidFill>
                  <a:srgbClr val="FFFF99"/>
                </a:solidFill>
                <a:ea typeface="黑体" panose="02010609060101010101" pitchFamily="2" charset="-122"/>
              </a:rPr>
              <a:t>CISC——</a:t>
            </a:r>
            <a:r>
              <a:rPr lang="en-US" altLang="zh-CN" b="1" i="1" dirty="0">
                <a:solidFill>
                  <a:srgbClr val="66FFFF"/>
                </a:solidFill>
                <a:ea typeface="黑体" panose="02010609060101010101" pitchFamily="2" charset="-122"/>
              </a:rPr>
              <a:t>Complex  Instruction  Set  Computer</a:t>
            </a:r>
            <a:br>
              <a:rPr lang="en-US" altLang="zh-CN" b="1" i="1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en-US" altLang="zh-CN" b="1" i="1" dirty="0">
                <a:solidFill>
                  <a:srgbClr val="FFFF99"/>
                </a:solidFill>
                <a:ea typeface="黑体" panose="02010609060101010101" pitchFamily="2" charset="-122"/>
              </a:rPr>
              <a:t>     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指令类型多，寻址方式多，结构复杂</a:t>
            </a:r>
            <a:endParaRPr lang="zh-CN" altLang="en-US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b="1" i="1" dirty="0">
                <a:solidFill>
                  <a:srgbClr val="FFFF99"/>
                </a:solidFill>
                <a:ea typeface="黑体" panose="02010609060101010101" pitchFamily="2" charset="-122"/>
              </a:rPr>
              <a:t>RISC——</a:t>
            </a:r>
            <a:r>
              <a:rPr lang="en-US" altLang="zh-CN" b="1" i="1" dirty="0">
                <a:solidFill>
                  <a:srgbClr val="66FFFF"/>
                </a:solidFill>
                <a:ea typeface="黑体" panose="02010609060101010101" pitchFamily="2" charset="-122"/>
              </a:rPr>
              <a:t>Reduced  Instruction  Set  Computer</a:t>
            </a:r>
            <a:endParaRPr lang="en-US" altLang="zh-CN" b="1" i="1" dirty="0">
              <a:solidFill>
                <a:srgbClr val="66FFFF"/>
              </a:solidFill>
              <a:ea typeface="黑体" panose="02010609060101010101" pitchFamily="2" charset="-122"/>
            </a:endParaRPr>
          </a:p>
        </p:txBody>
      </p:sp>
      <p:sp>
        <p:nvSpPr>
          <p:cNvPr id="94213" name="Text Box 4"/>
          <p:cNvSpPr txBox="1"/>
          <p:nvPr/>
        </p:nvSpPr>
        <p:spPr>
          <a:xfrm>
            <a:off x="0" y="3657600"/>
            <a:ext cx="9144000" cy="2530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CCFF99"/>
                </a:solidFill>
                <a:ea typeface="黑体" panose="02010609060101010101" pitchFamily="2" charset="-122"/>
              </a:rPr>
              <a:t>“20%—80</a:t>
            </a:r>
            <a:r>
              <a:rPr lang="zh-CN" altLang="en-US" b="1" dirty="0">
                <a:solidFill>
                  <a:srgbClr val="CCFF99"/>
                </a:solidFill>
                <a:ea typeface="黑体" panose="02010609060101010101" pitchFamily="2" charset="-122"/>
              </a:rPr>
              <a:t>％定律”：</a:t>
            </a:r>
            <a:endParaRPr lang="zh-CN" altLang="en-US" b="1" dirty="0">
              <a:solidFill>
                <a:srgbClr val="CC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简单指令占指令总数的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20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％，使用频率占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80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％</a:t>
            </a:r>
            <a:b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占指令总数的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80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％的是复杂指令，使用频率占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20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％</a:t>
            </a:r>
            <a:endParaRPr lang="zh-CN" altLang="en-US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66FFFF"/>
                </a:solidFill>
                <a:ea typeface="黑体" panose="02010609060101010101" pitchFamily="2" charset="-122"/>
              </a:rPr>
              <a:t>     ∴</a:t>
            </a:r>
            <a:r>
              <a:rPr lang="en-US" altLang="zh-CN" b="1" dirty="0">
                <a:solidFill>
                  <a:srgbClr val="66FFFF"/>
                </a:solidFill>
                <a:ea typeface="黑体" panose="02010609060101010101" pitchFamily="2" charset="-122"/>
              </a:rPr>
              <a:t>CISC</a:t>
            </a:r>
            <a:r>
              <a:rPr lang="zh-CN" altLang="en-US" b="1" dirty="0">
                <a:solidFill>
                  <a:srgbClr val="66FFFF"/>
                </a:solidFill>
                <a:ea typeface="黑体" panose="02010609060101010101" pitchFamily="2" charset="-122"/>
              </a:rPr>
              <a:t>并不合理</a:t>
            </a:r>
            <a:endParaRPr lang="zh-CN" altLang="en-US" b="1" dirty="0">
              <a:solidFill>
                <a:srgbClr val="66FFFF"/>
              </a:solidFill>
              <a:ea typeface="黑体" panose="02010609060101010101" pitchFamily="2" charset="-122"/>
            </a:endParaRPr>
          </a:p>
        </p:txBody>
      </p:sp>
      <p:sp>
        <p:nvSpPr>
          <p:cNvPr id="94214" name="Text Box 5"/>
          <p:cNvSpPr txBox="1"/>
          <p:nvPr/>
        </p:nvSpPr>
        <p:spPr>
          <a:xfrm>
            <a:off x="685800" y="228600"/>
            <a:ext cx="7162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3.6   CISC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与</a:t>
            </a: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RISC   P110</a:t>
            </a:r>
            <a:endParaRPr lang="en-US" altLang="zh-CN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95235" name="Text Box 2"/>
          <p:cNvSpPr txBox="1"/>
          <p:nvPr/>
        </p:nvSpPr>
        <p:spPr>
          <a:xfrm>
            <a:off x="228600" y="914400"/>
            <a:ext cx="8382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b="1" i="1" dirty="0">
                <a:solidFill>
                  <a:srgbClr val="FFFF99"/>
                </a:solidFill>
                <a:ea typeface="黑体" panose="02010609060101010101" pitchFamily="2" charset="-122"/>
              </a:rPr>
              <a:t>RISC</a:t>
            </a:r>
            <a:r>
              <a:rPr lang="zh-CN" altLang="en-US" b="1" i="1" dirty="0">
                <a:solidFill>
                  <a:srgbClr val="FFFF99"/>
                </a:solidFill>
                <a:ea typeface="黑体" panose="02010609060101010101" pitchFamily="2" charset="-122"/>
              </a:rPr>
              <a:t>的特点：</a:t>
            </a:r>
            <a:endParaRPr lang="zh-CN" altLang="en-US" b="1" i="1" baseline="-25000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95236" name="Text Box 3"/>
          <p:cNvSpPr txBox="1"/>
          <p:nvPr/>
        </p:nvSpPr>
        <p:spPr>
          <a:xfrm>
            <a:off x="250825" y="1400175"/>
            <a:ext cx="9220200" cy="5457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zh-CN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大多数指令在一个机器周期内完成</a:t>
            </a:r>
            <a:endParaRPr lang="zh-CN" altLang="en-US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采用</a:t>
            </a:r>
            <a:r>
              <a:rPr lang="en-US" altLang="zh-CN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LOAD/STORE</a:t>
            </a:r>
            <a: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结构（只有存数</a:t>
            </a:r>
            <a:r>
              <a:rPr lang="en-US" altLang="zh-CN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取数指令访问</a:t>
            </a:r>
            <a:r>
              <a:rPr lang="en-US" altLang="zh-CN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Mem</a:t>
            </a:r>
            <a: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，其余用</a:t>
            </a:r>
            <a:r>
              <a:rPr lang="en-US" altLang="zh-CN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Reg</a:t>
            </a:r>
            <a: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固定的指令格式</a:t>
            </a:r>
            <a:endParaRPr lang="zh-CN" altLang="en-US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较少的指令数和寻址方式</a:t>
            </a:r>
            <a:endParaRPr lang="zh-CN" altLang="en-US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中大量通用寄存器</a:t>
            </a:r>
            <a:endParaRPr lang="zh-CN" altLang="en-US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控制器采用硬布线逻辑（执行速度快）</a:t>
            </a:r>
            <a:endParaRPr lang="zh-CN" altLang="en-US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优化的编译技术</a:t>
            </a:r>
            <a:endParaRPr lang="zh-CN" altLang="en-US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5237" name="Text Box 4"/>
          <p:cNvSpPr txBox="1"/>
          <p:nvPr/>
        </p:nvSpPr>
        <p:spPr>
          <a:xfrm>
            <a:off x="685800" y="228600"/>
            <a:ext cx="7162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3.6   CISC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与</a:t>
            </a: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RISC   P111</a:t>
            </a:r>
            <a:endParaRPr lang="en-US" altLang="zh-CN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48514" name="Rectangle 2"/>
          <p:cNvSpPr/>
          <p:nvPr/>
        </p:nvSpPr>
        <p:spPr>
          <a:xfrm>
            <a:off x="0" y="217488"/>
            <a:ext cx="4876800" cy="690562"/>
          </a:xfrm>
          <a:prstGeom prst="rect">
            <a:avLst/>
          </a:prstGeom>
          <a:noFill/>
          <a:ln w="28575">
            <a:noFill/>
          </a:ln>
        </p:spPr>
        <p:txBody>
          <a:bodyPr wrap="none" tIns="101568" bIns="101568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．超标量与超流水线概念</a:t>
            </a:r>
            <a:endParaRPr lang="zh-CN" altLang="en-US" b="1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48515" name="Rectangle 3"/>
          <p:cNvSpPr/>
          <p:nvPr/>
        </p:nvSpPr>
        <p:spPr>
          <a:xfrm>
            <a:off x="0" y="1484313"/>
            <a:ext cx="9036050" cy="1373187"/>
          </a:xfrm>
          <a:prstGeom prst="rect">
            <a:avLst/>
          </a:prstGeom>
          <a:noFill/>
          <a:ln w="2857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将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RISC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设计成具有多个执行部件的结构，同时在每一个周期内允许发出多条指令，并调度多条指令在不同的执行部件中并行执行操作，这就是所谓           。 </a:t>
            </a:r>
            <a:endParaRPr lang="zh-CN" altLang="en-US" sz="28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48516" name="Rectangle 4"/>
          <p:cNvSpPr/>
          <p:nvPr/>
        </p:nvSpPr>
        <p:spPr>
          <a:xfrm>
            <a:off x="0" y="3357563"/>
            <a:ext cx="9144000" cy="2227262"/>
          </a:xfrm>
          <a:prstGeom prst="rect">
            <a:avLst/>
          </a:prstGeom>
          <a:noFill/>
          <a:ln w="2857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将流水线的每个节拍分成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个或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个小节拍，每个小节拍执行一个操作，便有可能在取出第</a:t>
            </a:r>
            <a:r>
              <a:rPr lang="en-US" altLang="zh-CN" sz="2800" b="1" i="1" dirty="0">
                <a:solidFill>
                  <a:schemeClr val="bg1"/>
                </a:solidFill>
                <a:latin typeface="宋体" panose="02010600030101010101" pitchFamily="2" charset="-122"/>
              </a:rPr>
              <a:t>i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条指令后，相隔一个小节拍，就取出第</a:t>
            </a:r>
            <a:r>
              <a:rPr lang="en-US" altLang="zh-CN" sz="2800" b="1" i="1" dirty="0">
                <a:solidFill>
                  <a:schemeClr val="bg1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+1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条指令，这样就可能在一个流水线的节拍内，取出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条或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条指令，送入流水线去执行，从而使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CPI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小于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l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，这就是所谓              。 </a:t>
            </a:r>
            <a:endParaRPr lang="zh-CN" altLang="en-US" sz="28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48517" name="Rectangle 5"/>
          <p:cNvSpPr/>
          <p:nvPr/>
        </p:nvSpPr>
        <p:spPr>
          <a:xfrm>
            <a:off x="6516688" y="2276475"/>
            <a:ext cx="2224087" cy="579438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CC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超标量结构</a:t>
            </a:r>
            <a:endParaRPr lang="zh-CN" altLang="en-US" b="1" dirty="0">
              <a:solidFill>
                <a:srgbClr val="FFCCCC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448518" name="Rectangle 6"/>
          <p:cNvSpPr/>
          <p:nvPr/>
        </p:nvSpPr>
        <p:spPr>
          <a:xfrm>
            <a:off x="4427538" y="5084763"/>
            <a:ext cx="2632075" cy="579437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CC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超流水线结构</a:t>
            </a:r>
            <a:endParaRPr lang="zh-CN" altLang="en-US" b="1" dirty="0">
              <a:solidFill>
                <a:srgbClr val="FFCCCC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8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4" grpId="0"/>
      <p:bldP spid="448515" grpId="0"/>
      <p:bldP spid="448516" grpId="0"/>
      <p:bldP spid="448517" grpId="0"/>
      <p:bldP spid="448518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49538" name="Rectangle 2"/>
          <p:cNvSpPr/>
          <p:nvPr/>
        </p:nvSpPr>
        <p:spPr>
          <a:xfrm>
            <a:off x="0" y="-30162"/>
            <a:ext cx="7727950" cy="752475"/>
          </a:xfrm>
          <a:prstGeom prst="rect">
            <a:avLst/>
          </a:prstGeom>
          <a:noFill/>
          <a:ln w="28575">
            <a:noFill/>
          </a:ln>
        </p:spPr>
        <p:txBody>
          <a:bodyPr wrap="none" tIns="101568" bIns="101568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3.6.2  UltraSPARC CPU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的微体系结构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49539" name="Rectangle 3"/>
          <p:cNvSpPr/>
          <p:nvPr/>
        </p:nvSpPr>
        <p:spPr>
          <a:xfrm>
            <a:off x="0" y="908050"/>
            <a:ext cx="4068763" cy="690563"/>
          </a:xfrm>
          <a:prstGeom prst="rect">
            <a:avLst/>
          </a:prstGeom>
          <a:noFill/>
          <a:ln w="28575">
            <a:noFill/>
          </a:ln>
        </p:spPr>
        <p:txBody>
          <a:bodyPr wrap="none" tIns="101568" bIns="101568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．</a:t>
            </a: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UltraSPARCⅡ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概况</a:t>
            </a:r>
            <a:endParaRPr lang="zh-CN" altLang="en-US" b="1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49541" name="Rectangle 5"/>
          <p:cNvSpPr/>
          <p:nvPr/>
        </p:nvSpPr>
        <p:spPr>
          <a:xfrm>
            <a:off x="250825" y="2201863"/>
            <a:ext cx="2843213" cy="946150"/>
          </a:xfrm>
          <a:prstGeom prst="rect">
            <a:avLst/>
          </a:prstGeom>
          <a:noFill/>
          <a:ln w="2857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CCCC"/>
                </a:solidFill>
                <a:latin typeface="宋体" panose="02010600030101010101" pitchFamily="2" charset="-122"/>
              </a:rPr>
              <a:t>UltraSPARCⅡ</a:t>
            </a:r>
            <a:r>
              <a:rPr lang="zh-CN" altLang="en-US" sz="2800" b="1" dirty="0">
                <a:solidFill>
                  <a:srgbClr val="FFCCCC"/>
                </a:solidFill>
                <a:latin typeface="宋体" panose="02010600030101010101" pitchFamily="2" charset="-122"/>
              </a:rPr>
              <a:t>的微体系结构框图：</a:t>
            </a:r>
            <a:endParaRPr lang="zh-CN" altLang="en-US" sz="2800" b="1" dirty="0">
              <a:solidFill>
                <a:srgbClr val="FFCCCC"/>
              </a:solidFill>
              <a:latin typeface="宋体" panose="02010600030101010101" pitchFamily="2" charset="-122"/>
            </a:endParaRPr>
          </a:p>
        </p:txBody>
      </p:sp>
      <p:pic>
        <p:nvPicPr>
          <p:cNvPr id="2" name="Picture 4" descr="3X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8225" y="1412875"/>
            <a:ext cx="5314950" cy="5229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8" grpId="0"/>
      <p:bldP spid="449539" grpId="0"/>
      <p:bldP spid="449541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50562" name="Rectangle 2"/>
          <p:cNvSpPr/>
          <p:nvPr/>
        </p:nvSpPr>
        <p:spPr>
          <a:xfrm>
            <a:off x="0" y="0"/>
            <a:ext cx="4884738" cy="690563"/>
          </a:xfrm>
          <a:prstGeom prst="rect">
            <a:avLst/>
          </a:prstGeom>
          <a:noFill/>
          <a:ln w="28575">
            <a:noFill/>
          </a:ln>
        </p:spPr>
        <p:txBody>
          <a:bodyPr wrap="none" tIns="101568" bIns="101568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．</a:t>
            </a: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UltraSPARCⅡ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的流水线</a:t>
            </a:r>
            <a:endParaRPr lang="zh-CN" altLang="en-US" b="1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50564" name="Text Box 4"/>
          <p:cNvSpPr txBox="1"/>
          <p:nvPr/>
        </p:nvSpPr>
        <p:spPr>
          <a:xfrm>
            <a:off x="611188" y="765175"/>
            <a:ext cx="1512887" cy="579438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Arial" panose="020B0604020202020204" pitchFamily="34" charset="0"/>
              </a:rPr>
              <a:t>如图：</a:t>
            </a:r>
            <a:endParaRPr lang="zh-CN" altLang="en-US" b="1" dirty="0">
              <a:solidFill>
                <a:srgbClr val="FFFF99"/>
              </a:solidFill>
              <a:latin typeface="Arial" panose="020B0604020202020204" pitchFamily="34" charset="0"/>
            </a:endParaRPr>
          </a:p>
        </p:txBody>
      </p:sp>
      <p:sp>
        <p:nvSpPr>
          <p:cNvPr id="450565" name="Text Box 5"/>
          <p:cNvSpPr txBox="1"/>
          <p:nvPr/>
        </p:nvSpPr>
        <p:spPr>
          <a:xfrm>
            <a:off x="3708400" y="1125538"/>
            <a:ext cx="2159000" cy="519112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  <a:latin typeface="Arial" panose="020B0604020202020204" pitchFamily="34" charset="0"/>
              </a:rPr>
              <a:t>整数流水线</a:t>
            </a:r>
            <a:endParaRPr lang="zh-CN" altLang="en-US" sz="2800" b="1" dirty="0">
              <a:solidFill>
                <a:srgbClr val="FFFF99"/>
              </a:solidFill>
              <a:latin typeface="Arial" panose="020B0604020202020204" pitchFamily="34" charset="0"/>
            </a:endParaRPr>
          </a:p>
        </p:txBody>
      </p:sp>
      <p:sp>
        <p:nvSpPr>
          <p:cNvPr id="450566" name="Text Box 6"/>
          <p:cNvSpPr txBox="1"/>
          <p:nvPr/>
        </p:nvSpPr>
        <p:spPr>
          <a:xfrm>
            <a:off x="3348038" y="3357563"/>
            <a:ext cx="3240087" cy="519112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  <a:latin typeface="Arial" panose="020B0604020202020204" pitchFamily="34" charset="0"/>
              </a:rPr>
              <a:t>浮点数</a:t>
            </a:r>
            <a:r>
              <a:rPr lang="en-US" altLang="zh-CN" sz="2800" b="1" dirty="0">
                <a:solidFill>
                  <a:srgbClr val="FFFF99"/>
                </a:solidFill>
                <a:latin typeface="Arial" panose="020B0604020202020204" pitchFamily="34" charset="0"/>
              </a:rPr>
              <a:t>/</a:t>
            </a:r>
            <a:r>
              <a:rPr lang="zh-CN" altLang="en-US" sz="2800" b="1" dirty="0">
                <a:solidFill>
                  <a:srgbClr val="FFFF99"/>
                </a:solidFill>
                <a:latin typeface="Arial" panose="020B0604020202020204" pitchFamily="34" charset="0"/>
              </a:rPr>
              <a:t>图形流水线</a:t>
            </a:r>
            <a:endParaRPr lang="zh-CN" altLang="en-US" sz="2800" b="1" dirty="0">
              <a:solidFill>
                <a:srgbClr val="FFFF99"/>
              </a:solidFill>
              <a:latin typeface="Arial" panose="020B0604020202020204" pitchFamily="34" charset="0"/>
            </a:endParaRPr>
          </a:p>
        </p:txBody>
      </p:sp>
      <p:sp>
        <p:nvSpPr>
          <p:cNvPr id="450567" name="Rectangle 7"/>
          <p:cNvSpPr/>
          <p:nvPr/>
        </p:nvSpPr>
        <p:spPr>
          <a:xfrm>
            <a:off x="0" y="4005263"/>
            <a:ext cx="4884738" cy="690562"/>
          </a:xfrm>
          <a:prstGeom prst="rect">
            <a:avLst/>
          </a:prstGeom>
          <a:noFill/>
          <a:ln w="28575">
            <a:noFill/>
          </a:ln>
        </p:spPr>
        <p:txBody>
          <a:bodyPr wrap="none" tIns="101568" bIns="101568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．</a:t>
            </a: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UltraSPARCⅡ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指令系统</a:t>
            </a:r>
            <a:endParaRPr lang="zh-CN" altLang="en-US" b="1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50568" name="Rectangle 8"/>
          <p:cNvSpPr/>
          <p:nvPr/>
        </p:nvSpPr>
        <p:spPr>
          <a:xfrm>
            <a:off x="36513" y="4506913"/>
            <a:ext cx="9144000" cy="1800225"/>
          </a:xfrm>
          <a:prstGeom prst="rect">
            <a:avLst/>
          </a:prstGeom>
          <a:noFill/>
          <a:ln w="2857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FF99"/>
                </a:solidFill>
              </a:rPr>
              <a:t>UltraSPARCⅡ</a:t>
            </a:r>
            <a:r>
              <a:rPr lang="zh-CN" altLang="en-US" sz="2800" b="1" dirty="0">
                <a:solidFill>
                  <a:srgbClr val="FFFF99"/>
                </a:solidFill>
              </a:rPr>
              <a:t>有两组寄存器：</a:t>
            </a:r>
            <a:endParaRPr lang="zh-CN" altLang="en-US" sz="2800" b="1" dirty="0">
              <a:solidFill>
                <a:srgbClr val="FFFF99"/>
              </a:solidFill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32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个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64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位的通用寄存器：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R0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～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R31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，它们在特定的上下文中使用其他的名字</a:t>
            </a:r>
            <a:endParaRPr lang="zh-CN" altLang="en-US" sz="2800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32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个浮点寄存器</a:t>
            </a:r>
            <a:endParaRPr lang="zh-CN" altLang="en-US" sz="2800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79388" y="1760538"/>
          <a:ext cx="878522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853045" imgH="1323340" progId="Visio.Drawing.11">
                  <p:embed/>
                </p:oleObj>
              </mc:Choice>
              <mc:Fallback>
                <p:oleObj name="" r:id="rId1" imgW="7853045" imgH="1323340" progId="Visio.Drawing.11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388" y="1760538"/>
                        <a:ext cx="8785225" cy="1524000"/>
                      </a:xfrm>
                      <a:prstGeom prst="rect">
                        <a:avLst/>
                      </a:prstGeom>
                      <a:solidFill>
                        <a:srgbClr val="F2F2F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45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45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2" grpId="0"/>
      <p:bldP spid="450564" grpId="0"/>
      <p:bldP spid="450565" grpId="0"/>
      <p:bldP spid="450566" grpId="0"/>
      <p:bldP spid="450567" grpId="0"/>
      <p:bldP spid="450568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51587" name="Rectangle 3"/>
          <p:cNvSpPr/>
          <p:nvPr/>
        </p:nvSpPr>
        <p:spPr>
          <a:xfrm>
            <a:off x="2268538" y="5805488"/>
            <a:ext cx="4657725" cy="519112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UltraSPARCⅡ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的通用寄存器 </a:t>
            </a:r>
            <a:endParaRPr lang="zh-CN" altLang="en-US" sz="28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51588" name="Rectangle 4"/>
          <p:cNvSpPr/>
          <p:nvPr/>
        </p:nvSpPr>
        <p:spPr>
          <a:xfrm>
            <a:off x="250825" y="0"/>
            <a:ext cx="7727950" cy="752475"/>
          </a:xfrm>
          <a:prstGeom prst="rect">
            <a:avLst/>
          </a:prstGeom>
          <a:noFill/>
          <a:ln w="28575">
            <a:noFill/>
          </a:ln>
        </p:spPr>
        <p:txBody>
          <a:bodyPr wrap="none" tIns="101568" bIns="101568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3.6.2  UltraSPARC CPU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的微体系结构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2" name="Picture 2" descr="3X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775" y="908050"/>
            <a:ext cx="8785225" cy="46529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7" grpId="0"/>
      <p:bldP spid="451588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00355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66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31750" name="AutoShape 6"/>
          <p:cNvSpPr/>
          <p:nvPr/>
        </p:nvSpPr>
        <p:spPr>
          <a:xfrm>
            <a:off x="2484438" y="3082925"/>
            <a:ext cx="3930650" cy="981075"/>
          </a:xfrm>
          <a:prstGeom prst="ribbon">
            <a:avLst>
              <a:gd name="adj1" fmla="val 28519"/>
              <a:gd name="adj2" fmla="val 61305"/>
            </a:avLst>
          </a:prstGeom>
          <a:gradFill rotWithShape="0">
            <a:gsLst>
              <a:gs pos="0">
                <a:srgbClr val="4A0025"/>
              </a:gs>
              <a:gs pos="50000">
                <a:srgbClr val="CC0066"/>
              </a:gs>
              <a:gs pos="100000">
                <a:srgbClr val="4A0025"/>
              </a:gs>
            </a:gsLst>
            <a:lin ang="2700000" scaled="1"/>
            <a:tileRect/>
          </a:gra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4000" b="1" dirty="0">
                <a:solidFill>
                  <a:srgbClr val="FFCCCC"/>
                </a:solidFill>
                <a:ea typeface="文鼎CS长宋" pitchFamily="49" charset="-122"/>
              </a:rPr>
              <a:t>本章结束</a:t>
            </a:r>
            <a:endParaRPr lang="zh-CN" altLang="en-US" sz="6000" dirty="0">
              <a:ea typeface="文鼎CS长宋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3165,&quot;width&quot;:13890}"/>
</p:tagLst>
</file>

<file path=ppt/tags/tag2.xml><?xml version="1.0" encoding="utf-8"?>
<p:tagLst xmlns:p="http://schemas.openxmlformats.org/presentationml/2006/main">
  <p:tag name="KSO_WM_UNIT_TABLE_BEAUTIFY" val="smartTable{7f624283-bff1-4358-a0d7-8b5a676475cb}"/>
</p:tagLst>
</file>

<file path=ppt/tags/tag3.xml><?xml version="1.0" encoding="utf-8"?>
<p:tagLst xmlns:p="http://schemas.openxmlformats.org/presentationml/2006/main">
  <p:tag name="KSO_WM_UNIT_TABLE_BEAUTIFY" val="smartTable{e42a342b-6105-495f-a26f-10a78c810555}"/>
</p:tagLst>
</file>

<file path=ppt/tags/tag4.xml><?xml version="1.0" encoding="utf-8"?>
<p:tagLst xmlns:p="http://schemas.openxmlformats.org/presentationml/2006/main">
  <p:tag name="KSO_WM_UNIT_PLACING_PICTURE_USER_VIEWPORT" val="{&quot;height&quot;:1932.4992125984252,&quot;width&quot;:9770}"/>
</p:tagLst>
</file>

<file path=ppt/tags/tag5.xml><?xml version="1.0" encoding="utf-8"?>
<p:tagLst xmlns:p="http://schemas.openxmlformats.org/presentationml/2006/main">
  <p:tag name="COMMONDATA" val="eyJoZGlkIjoiZjc1MmM0NWFkMjcwZjZhMjdlOGE2ZTJmMTAyYjM1ZmYifQ=="/>
  <p:tag name="KSO_WPP_MARK_KEY" val="c6cc27d9-3d54-4da0-94e3-608f074aa743"/>
</p:tagLst>
</file>

<file path=ppt/theme/theme1.xml><?xml version="1.0" encoding="utf-8"?>
<a:theme xmlns:a="http://schemas.openxmlformats.org/drawingml/2006/main" name="wonders1">
  <a:themeElements>
    <a:clrScheme name="wonders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wonders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3200" b="0" i="0" u="none" strike="noStrike" cap="none" normalizeH="0" baseline="0" smtClean="0">
            <a:ln>
              <a:noFill/>
            </a:ln>
            <a:solidFill>
              <a:srgbClr val="FFFF99"/>
            </a:solidFill>
            <a:effectLst/>
            <a:latin typeface="Times New Roman" panose="02020603050405020304" pitchFamily="18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3200" b="0" i="0" u="none" strike="noStrike" cap="none" normalizeH="0" baseline="0" smtClean="0">
            <a:ln>
              <a:noFill/>
            </a:ln>
            <a:solidFill>
              <a:srgbClr val="FFFF99"/>
            </a:solidFill>
            <a:effectLst/>
            <a:latin typeface="Times New Roman" panose="02020603050405020304" pitchFamily="18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wonders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nder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nders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nders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nders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nders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nders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13949</Words>
  <Application>WPS 演示</Application>
  <PresentationFormat>全屏显示(4:3)</PresentationFormat>
  <Paragraphs>1858</Paragraphs>
  <Slides>97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97</vt:i4>
      </vt:variant>
    </vt:vector>
  </HeadingPairs>
  <TitlesOfParts>
    <vt:vector size="123" baseType="lpstr">
      <vt:lpstr>Arial</vt:lpstr>
      <vt:lpstr>宋体</vt:lpstr>
      <vt:lpstr>Wingdings</vt:lpstr>
      <vt:lpstr>Times New Roman</vt:lpstr>
      <vt:lpstr>黑体</vt:lpstr>
      <vt:lpstr>文鼎CS长宋</vt:lpstr>
      <vt:lpstr>华文行楷</vt:lpstr>
      <vt:lpstr>Symbol</vt:lpstr>
      <vt:lpstr>楷体_GB2312</vt:lpstr>
      <vt:lpstr>新宋体</vt:lpstr>
      <vt:lpstr>华文楷体</vt:lpstr>
      <vt:lpstr>微软雅黑</vt:lpstr>
      <vt:lpstr>Arial Unicode MS</vt:lpstr>
      <vt:lpstr>仿宋_GB2312</vt:lpstr>
      <vt:lpstr>仿宋</vt:lpstr>
      <vt:lpstr>MS Gothic</vt:lpstr>
      <vt:lpstr>华文隶书</vt:lpstr>
      <vt:lpstr>华文中宋</vt:lpstr>
      <vt:lpstr>Courier New</vt:lpstr>
      <vt:lpstr>wonders1</vt:lpstr>
      <vt:lpstr>Equation.3</vt:lpstr>
      <vt:lpstr>Equation.3</vt:lpstr>
      <vt:lpstr>Equation.3</vt:lpstr>
      <vt:lpstr>Equation.3</vt:lpstr>
      <vt:lpstr>Visio.Drawing.11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组合逻辑控制器的设计步骤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zhang lin </dc:creator>
  <cp:lastModifiedBy>gaojun</cp:lastModifiedBy>
  <cp:revision>478</cp:revision>
  <cp:lastPrinted>2001-04-29T07:41:00Z</cp:lastPrinted>
  <dcterms:created xsi:type="dcterms:W3CDTF">2000-10-17T03:21:00Z</dcterms:created>
  <dcterms:modified xsi:type="dcterms:W3CDTF">2022-10-25T01:33:29Z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BBB860BFBE904C538494FEAF148FFB30</vt:lpwstr>
  </property>
  <property fmtid="{D5CDD505-2E9C-101B-9397-08002B2CF9AE}" pid="3" name="KSOProductBuildVer">
    <vt:lpwstr>2052-11.1.0.12598</vt:lpwstr>
  </property>
  <property fmtid="{D5CDD505-2E9C-101B-9397-08002B2CF9AE}" pid="4" name="commondata">
    <vt:lpwstr>eyJoZGlkIjoiZDhiZDY0Nzk5MWE1MzY5MjhiZWRjZDg3NjJjM2ExN2EifQ==</vt:lpwstr>
  </property>
</Properties>
</file>