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11"/>
  </p:handoutMasterIdLst>
  <p:sldIdLst>
    <p:sldId id="256" r:id="rId3"/>
    <p:sldId id="554" r:id="rId5"/>
    <p:sldId id="555" r:id="rId6"/>
    <p:sldId id="556" r:id="rId7"/>
    <p:sldId id="557" r:id="rId8"/>
    <p:sldId id="558" r:id="rId9"/>
    <p:sldId id="559" r:id="rId10"/>
    <p:sldId id="560" r:id="rId11"/>
    <p:sldId id="648" r:id="rId12"/>
    <p:sldId id="694" r:id="rId13"/>
    <p:sldId id="563" r:id="rId14"/>
    <p:sldId id="695" r:id="rId15"/>
    <p:sldId id="564" r:id="rId16"/>
    <p:sldId id="565" r:id="rId17"/>
    <p:sldId id="567" r:id="rId18"/>
    <p:sldId id="657" r:id="rId19"/>
    <p:sldId id="663" r:id="rId20"/>
    <p:sldId id="658" r:id="rId21"/>
    <p:sldId id="659" r:id="rId22"/>
    <p:sldId id="566" r:id="rId23"/>
    <p:sldId id="660" r:id="rId24"/>
    <p:sldId id="661" r:id="rId25"/>
    <p:sldId id="561" r:id="rId26"/>
    <p:sldId id="562" r:id="rId27"/>
    <p:sldId id="568" r:id="rId28"/>
    <p:sldId id="569" r:id="rId29"/>
    <p:sldId id="570" r:id="rId30"/>
    <p:sldId id="571" r:id="rId31"/>
    <p:sldId id="572" r:id="rId32"/>
    <p:sldId id="573" r:id="rId33"/>
    <p:sldId id="574" r:id="rId34"/>
    <p:sldId id="575" r:id="rId35"/>
    <p:sldId id="576" r:id="rId36"/>
    <p:sldId id="577" r:id="rId37"/>
    <p:sldId id="578" r:id="rId38"/>
    <p:sldId id="579" r:id="rId39"/>
    <p:sldId id="580" r:id="rId40"/>
    <p:sldId id="581" r:id="rId41"/>
    <p:sldId id="582" r:id="rId42"/>
    <p:sldId id="583" r:id="rId43"/>
    <p:sldId id="584" r:id="rId44"/>
    <p:sldId id="585" r:id="rId45"/>
    <p:sldId id="649" r:id="rId46"/>
    <p:sldId id="586" r:id="rId47"/>
    <p:sldId id="587" r:id="rId48"/>
    <p:sldId id="650" r:id="rId49"/>
    <p:sldId id="652" r:id="rId50"/>
    <p:sldId id="591" r:id="rId51"/>
    <p:sldId id="589" r:id="rId52"/>
    <p:sldId id="592" r:id="rId53"/>
    <p:sldId id="593" r:id="rId54"/>
    <p:sldId id="653" r:id="rId55"/>
    <p:sldId id="594" r:id="rId56"/>
    <p:sldId id="654" r:id="rId57"/>
    <p:sldId id="655" r:id="rId58"/>
    <p:sldId id="595" r:id="rId59"/>
    <p:sldId id="596" r:id="rId60"/>
    <p:sldId id="664" r:id="rId61"/>
    <p:sldId id="604" r:id="rId62"/>
    <p:sldId id="605" r:id="rId63"/>
    <p:sldId id="606" r:id="rId64"/>
    <p:sldId id="607" r:id="rId65"/>
    <p:sldId id="608" r:id="rId66"/>
    <p:sldId id="609" r:id="rId67"/>
    <p:sldId id="610" r:id="rId68"/>
    <p:sldId id="611" r:id="rId69"/>
    <p:sldId id="612" r:id="rId70"/>
    <p:sldId id="613" r:id="rId71"/>
    <p:sldId id="614" r:id="rId72"/>
    <p:sldId id="615" r:id="rId73"/>
    <p:sldId id="616" r:id="rId74"/>
    <p:sldId id="617" r:id="rId75"/>
    <p:sldId id="618" r:id="rId76"/>
    <p:sldId id="619" r:id="rId77"/>
    <p:sldId id="620" r:id="rId78"/>
    <p:sldId id="621" r:id="rId79"/>
    <p:sldId id="622" r:id="rId80"/>
    <p:sldId id="623" r:id="rId81"/>
    <p:sldId id="665" r:id="rId82"/>
    <p:sldId id="666" r:id="rId83"/>
    <p:sldId id="667" r:id="rId84"/>
    <p:sldId id="668" r:id="rId85"/>
    <p:sldId id="669" r:id="rId86"/>
    <p:sldId id="670" r:id="rId87"/>
    <p:sldId id="671" r:id="rId88"/>
    <p:sldId id="672" r:id="rId89"/>
    <p:sldId id="673" r:id="rId90"/>
    <p:sldId id="674" r:id="rId91"/>
    <p:sldId id="675" r:id="rId92"/>
    <p:sldId id="676" r:id="rId93"/>
    <p:sldId id="677" r:id="rId94"/>
    <p:sldId id="678" r:id="rId95"/>
    <p:sldId id="679" r:id="rId96"/>
    <p:sldId id="680" r:id="rId97"/>
    <p:sldId id="681" r:id="rId98"/>
    <p:sldId id="682" r:id="rId99"/>
    <p:sldId id="683" r:id="rId100"/>
    <p:sldId id="684" r:id="rId101"/>
    <p:sldId id="685" r:id="rId102"/>
    <p:sldId id="686" r:id="rId103"/>
    <p:sldId id="687" r:id="rId104"/>
    <p:sldId id="688" r:id="rId105"/>
    <p:sldId id="689" r:id="rId106"/>
    <p:sldId id="690" r:id="rId107"/>
    <p:sldId id="691" r:id="rId108"/>
    <p:sldId id="692" r:id="rId109"/>
    <p:sldId id="270" r:id="rId110"/>
  </p:sldIdLst>
  <p:sldSz cx="9144000" cy="6858000" type="screen4x3"/>
  <p:notesSz cx="6797675" cy="9926320"/>
  <p:custDataLst>
    <p:tags r:id="rId115"/>
  </p:custDataLst>
  <p:defaultTextStyle>
    <a:defPPr>
      <a:defRPr lang="zh-CN"/>
    </a:defPPr>
    <a:lvl1pPr algn="ctr" rtl="0" eaLnBrk="0" fontAlgn="base" hangingPunct="0">
      <a:spcBef>
        <a:spcPct val="50000"/>
      </a:spcBef>
      <a:spcAft>
        <a:spcPct val="0"/>
      </a:spcAft>
      <a:defRPr kumimoji="1" sz="4000" i="1" kern="1200">
        <a:solidFill>
          <a:srgbClr val="FFFF99"/>
        </a:solidFill>
        <a:latin typeface="Times New Roman" panose="02020603050405020304" pitchFamily="18" charset="0"/>
        <a:ea typeface="黑体" panose="02010609060101010101" pitchFamily="49" charset="-122"/>
        <a:cs typeface="+mn-cs"/>
      </a:defRPr>
    </a:lvl1pPr>
    <a:lvl2pPr marL="457200" algn="ctr" rtl="0" eaLnBrk="0" fontAlgn="base" hangingPunct="0">
      <a:spcBef>
        <a:spcPct val="50000"/>
      </a:spcBef>
      <a:spcAft>
        <a:spcPct val="0"/>
      </a:spcAft>
      <a:defRPr kumimoji="1" sz="4000" i="1" kern="1200">
        <a:solidFill>
          <a:srgbClr val="FFFF99"/>
        </a:solidFill>
        <a:latin typeface="Times New Roman" panose="02020603050405020304" pitchFamily="18" charset="0"/>
        <a:ea typeface="黑体" panose="02010609060101010101" pitchFamily="49" charset="-122"/>
        <a:cs typeface="+mn-cs"/>
      </a:defRPr>
    </a:lvl2pPr>
    <a:lvl3pPr marL="914400" algn="ctr" rtl="0" eaLnBrk="0" fontAlgn="base" hangingPunct="0">
      <a:spcBef>
        <a:spcPct val="50000"/>
      </a:spcBef>
      <a:spcAft>
        <a:spcPct val="0"/>
      </a:spcAft>
      <a:defRPr kumimoji="1" sz="4000" i="1" kern="1200">
        <a:solidFill>
          <a:srgbClr val="FFFF99"/>
        </a:solidFill>
        <a:latin typeface="Times New Roman" panose="02020603050405020304" pitchFamily="18" charset="0"/>
        <a:ea typeface="黑体" panose="02010609060101010101" pitchFamily="49" charset="-122"/>
        <a:cs typeface="+mn-cs"/>
      </a:defRPr>
    </a:lvl3pPr>
    <a:lvl4pPr marL="1371600" algn="ctr" rtl="0" eaLnBrk="0" fontAlgn="base" hangingPunct="0">
      <a:spcBef>
        <a:spcPct val="50000"/>
      </a:spcBef>
      <a:spcAft>
        <a:spcPct val="0"/>
      </a:spcAft>
      <a:defRPr kumimoji="1" sz="4000" i="1" kern="1200">
        <a:solidFill>
          <a:srgbClr val="FFFF99"/>
        </a:solidFill>
        <a:latin typeface="Times New Roman" panose="02020603050405020304" pitchFamily="18" charset="0"/>
        <a:ea typeface="黑体" panose="02010609060101010101" pitchFamily="49" charset="-122"/>
        <a:cs typeface="+mn-cs"/>
      </a:defRPr>
    </a:lvl4pPr>
    <a:lvl5pPr marL="1828800" algn="ctr" rtl="0" eaLnBrk="0" fontAlgn="base" hangingPunct="0">
      <a:spcBef>
        <a:spcPct val="50000"/>
      </a:spcBef>
      <a:spcAft>
        <a:spcPct val="0"/>
      </a:spcAft>
      <a:defRPr kumimoji="1" sz="4000" i="1" kern="1200">
        <a:solidFill>
          <a:srgbClr val="FFFF99"/>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kumimoji="1" sz="4000" i="1" kern="1200">
        <a:solidFill>
          <a:srgbClr val="FFFF99"/>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kumimoji="1" sz="4000" i="1" kern="1200">
        <a:solidFill>
          <a:srgbClr val="FFFF99"/>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kumimoji="1" sz="4000" i="1" kern="1200">
        <a:solidFill>
          <a:srgbClr val="FFFF99"/>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kumimoji="1" sz="4000" i="1" kern="1200">
        <a:solidFill>
          <a:srgbClr val="FFFF99"/>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4128" userDrawn="1">
          <p15:clr>
            <a:srgbClr val="A4A3A4"/>
          </p15:clr>
        </p15:guide>
        <p15:guide id="2" pos="288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99"/>
    <a:srgbClr val="FFCCFF"/>
    <a:srgbClr val="66FFFF"/>
    <a:srgbClr val="FFCCCC"/>
    <a:srgbClr val="CCFFCC"/>
    <a:srgbClr val="FFFF66"/>
    <a:srgbClr val="33CC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93" autoAdjust="0"/>
    <p:restoredTop sz="94618" autoAdjust="0"/>
  </p:normalViewPr>
  <p:slideViewPr>
    <p:cSldViewPr>
      <p:cViewPr varScale="1">
        <p:scale>
          <a:sx n="60" d="100"/>
          <a:sy n="60" d="100"/>
        </p:scale>
        <p:origin x="1512" y="42"/>
      </p:cViewPr>
      <p:guideLst>
        <p:guide orient="horz" pos="4128"/>
        <p:guide pos="28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0" d="100"/>
          <a:sy n="40" d="100"/>
        </p:scale>
        <p:origin x="-1404" y="-96"/>
      </p:cViewPr>
      <p:guideLst>
        <p:guide orient="horz" pos="3115"/>
        <p:guide pos="2146"/>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5" Type="http://schemas.openxmlformats.org/officeDocument/2006/relationships/tags" Target="tags/tag7.xml"/><Relationship Id="rId114" Type="http://schemas.openxmlformats.org/officeDocument/2006/relationships/tableStyles" Target="tableStyles.xml"/><Relationship Id="rId113" Type="http://schemas.openxmlformats.org/officeDocument/2006/relationships/viewProps" Target="viewProps.xml"/><Relationship Id="rId112" Type="http://schemas.openxmlformats.org/officeDocument/2006/relationships/presProps" Target="presProps.xml"/><Relationship Id="rId111" Type="http://schemas.openxmlformats.org/officeDocument/2006/relationships/handoutMaster" Target="handoutMasters/handoutMaster1.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6400" cy="496888"/>
          </a:xfrm>
          <a:prstGeom prst="rect">
            <a:avLst/>
          </a:prstGeom>
          <a:noFill/>
          <a:ln w="9525">
            <a:noFill/>
            <a:miter lim="800000"/>
          </a:ln>
        </p:spPr>
        <p:txBody>
          <a:bodyPr vert="horz" wrap="square" lIns="91440" tIns="45720" rIns="91440" bIns="45720" numCol="1" anchor="t" anchorCtr="0" compatLnSpc="1"/>
          <a:lstStyle>
            <a:lvl1pPr algn="l" eaLnBrk="1" hangingPunct="1">
              <a:spcBef>
                <a:spcPct val="0"/>
              </a:spcBef>
              <a:defRPr sz="1200" i="0" smtClean="0">
                <a:solidFill>
                  <a:schemeClr val="tx1"/>
                </a:solidFill>
                <a:ea typeface="宋体" panose="02010600030101010101"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851275" y="0"/>
            <a:ext cx="2946400" cy="496888"/>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defRPr sz="1200" i="0" smtClean="0">
                <a:solidFill>
                  <a:schemeClr val="tx1"/>
                </a:solidFill>
                <a:ea typeface="宋体" panose="02010600030101010101"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9429750"/>
            <a:ext cx="2946400" cy="496888"/>
          </a:xfrm>
          <a:prstGeom prst="rect">
            <a:avLst/>
          </a:prstGeom>
          <a:noFill/>
          <a:ln w="9525">
            <a:noFill/>
            <a:miter lim="800000"/>
          </a:ln>
        </p:spPr>
        <p:txBody>
          <a:bodyPr vert="horz" wrap="square" lIns="91440" tIns="45720" rIns="91440" bIns="45720" numCol="1" anchor="b" anchorCtr="0" compatLnSpc="1"/>
          <a:lstStyle>
            <a:lvl1pPr algn="l" eaLnBrk="1" hangingPunct="1">
              <a:spcBef>
                <a:spcPct val="0"/>
              </a:spcBef>
              <a:defRPr sz="1200" i="0" smtClean="0">
                <a:solidFill>
                  <a:schemeClr val="tx1"/>
                </a:solidFill>
                <a:ea typeface="宋体" panose="02010600030101010101"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51275" y="9429750"/>
            <a:ext cx="2946400" cy="496888"/>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defRPr sz="1200" i="0">
                <a:solidFill>
                  <a:schemeClr val="tx1"/>
                </a:solidFill>
                <a:ea typeface="宋体" panose="02010600030101010101" pitchFamily="2" charset="-122"/>
              </a:defRPr>
            </a:lvl1pPr>
          </a:lstStyle>
          <a:p>
            <a:fld id="{168CA051-C3A1-4771-834E-4F2968050F72}"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46400" cy="496888"/>
          </a:xfrm>
          <a:prstGeom prst="rect">
            <a:avLst/>
          </a:prstGeom>
          <a:noFill/>
          <a:ln w="9525">
            <a:noFill/>
            <a:miter lim="800000"/>
          </a:ln>
        </p:spPr>
        <p:txBody>
          <a:bodyPr vert="horz" wrap="square" lIns="91440" tIns="45720" rIns="91440" bIns="45720" numCol="1" anchor="t" anchorCtr="0" compatLnSpc="1"/>
          <a:lstStyle>
            <a:lvl1pPr algn="l" eaLnBrk="1" hangingPunct="1">
              <a:spcBef>
                <a:spcPct val="0"/>
              </a:spcBef>
              <a:defRPr sz="1200" i="0" smtClean="0">
                <a:solidFill>
                  <a:schemeClr val="tx1"/>
                </a:solidFill>
                <a:ea typeface="宋体" panose="02010600030101010101"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defRPr sz="1200" i="0" smtClean="0">
                <a:solidFill>
                  <a:schemeClr val="tx1"/>
                </a:solidFill>
                <a:ea typeface="宋体" panose="02010600030101010101" pitchFamily="2" charset="-122"/>
              </a:defRPr>
            </a:lvl1pPr>
          </a:lstStyle>
          <a:p>
            <a:pPr>
              <a:defRPr/>
            </a:pPr>
            <a:endParaRPr lang="en-US" altLang="zh-CN"/>
          </a:p>
        </p:txBody>
      </p:sp>
      <p:sp>
        <p:nvSpPr>
          <p:cNvPr id="109572" name="Rectangle 4"/>
          <p:cNvSpPr>
            <a:spLocks noChangeArrowheads="1"/>
          </p:cNvSpPr>
          <p:nvPr>
            <p:ph type="sldImg" idx="2"/>
          </p:nvPr>
        </p:nvSpPr>
        <p:spPr bwMode="auto">
          <a:xfrm>
            <a:off x="915988" y="744538"/>
            <a:ext cx="4965700" cy="372268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06463" y="4714875"/>
            <a:ext cx="4984750" cy="4467225"/>
          </a:xfrm>
          <a:prstGeom prst="rect">
            <a:avLst/>
          </a:prstGeom>
          <a:noFill/>
          <a:ln w="9525">
            <a:noFill/>
            <a:miter lim="800000"/>
          </a:ln>
        </p:spPr>
        <p:txBody>
          <a:bodyPr vert="horz" wrap="square" lIns="91440" tIns="45720" rIns="91440" bIns="45720" numCol="1" anchor="t" anchorCtr="0" compatLnSpc="1"/>
          <a:lstStyle/>
          <a:p>
            <a:pPr lvl="0"/>
            <a:r>
              <a:rPr lang="zh-CN" altLang="en-US" noProof="0" smtClean="0"/>
              <a:t>单击以编辑母版文本样式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054" name="Rectangle 6"/>
          <p:cNvSpPr>
            <a:spLocks noGrp="1" noChangeArrowheads="1"/>
          </p:cNvSpPr>
          <p:nvPr>
            <p:ph type="ftr" sz="quarter" idx="4"/>
          </p:nvPr>
        </p:nvSpPr>
        <p:spPr bwMode="auto">
          <a:xfrm>
            <a:off x="0" y="9429750"/>
            <a:ext cx="2946400" cy="496888"/>
          </a:xfrm>
          <a:prstGeom prst="rect">
            <a:avLst/>
          </a:prstGeom>
          <a:noFill/>
          <a:ln w="9525">
            <a:noFill/>
            <a:miter lim="800000"/>
          </a:ln>
        </p:spPr>
        <p:txBody>
          <a:bodyPr vert="horz" wrap="square" lIns="91440" tIns="45720" rIns="91440" bIns="45720" numCol="1" anchor="b" anchorCtr="0" compatLnSpc="1"/>
          <a:lstStyle>
            <a:lvl1pPr algn="l" eaLnBrk="1" hangingPunct="1">
              <a:spcBef>
                <a:spcPct val="0"/>
              </a:spcBef>
              <a:defRPr sz="1200" i="0" smtClean="0">
                <a:solidFill>
                  <a:schemeClr val="tx1"/>
                </a:solidFill>
                <a:ea typeface="宋体" panose="02010600030101010101"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51275" y="9429750"/>
            <a:ext cx="2946400" cy="496888"/>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defRPr sz="1200" i="0">
                <a:solidFill>
                  <a:schemeClr val="tx1"/>
                </a:solidFill>
                <a:ea typeface="宋体" panose="02010600030101010101" pitchFamily="2" charset="-122"/>
              </a:defRPr>
            </a:lvl1pPr>
          </a:lstStyle>
          <a:p>
            <a:fld id="{91C485ED-BAD9-427B-9C6E-B913671DC88D}"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21A9DD0A-44C0-4965-8EBD-1B787B8FE654}" type="slidenum">
              <a:rPr lang="en-US" altLang="zh-CN" sz="1200" i="0">
                <a:solidFill>
                  <a:schemeClr val="tx1"/>
                </a:solidFill>
                <a:ea typeface="宋体" panose="02010600030101010101" pitchFamily="2" charset="-122"/>
              </a:rPr>
            </a:fld>
            <a:endParaRPr lang="en-US" altLang="zh-CN" sz="1200" i="0">
              <a:solidFill>
                <a:schemeClr val="tx1"/>
              </a:solidFill>
              <a:ea typeface="宋体" panose="02010600030101010101" pitchFamily="2" charset="-122"/>
            </a:endParaRPr>
          </a:p>
        </p:txBody>
      </p:sp>
      <p:sp>
        <p:nvSpPr>
          <p:cNvPr id="110595" name="Rectangle 2"/>
          <p:cNvSpPr>
            <a:spLocks noChangeArrowheads="1" noTextEdit="1"/>
          </p:cNvSpPr>
          <p:nvPr>
            <p:ph type="sldImg"/>
          </p:nvPr>
        </p:nvSpPr>
        <p:spPr>
          <a:xfrm>
            <a:off x="917575" y="744538"/>
            <a:ext cx="4962525" cy="3722687"/>
          </a:xfrm>
        </p:spPr>
      </p:sp>
      <p:sp>
        <p:nvSpPr>
          <p:cNvPr id="1105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02E1C1E-76F1-42A3-8165-634F2A1D8808}" type="datetime2">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en-US" altLang="zh-CN"/>
              <a:t>Shanghai Maritime University</a:t>
            </a:r>
            <a:endParaRPr lang="en-US" altLang="zh-CN"/>
          </a:p>
        </p:txBody>
      </p:sp>
      <p:sp>
        <p:nvSpPr>
          <p:cNvPr id="6" name="Rectangle 6"/>
          <p:cNvSpPr>
            <a:spLocks noGrp="1" noChangeArrowheads="1"/>
          </p:cNvSpPr>
          <p:nvPr>
            <p:ph type="sldNum" sz="quarter" idx="12"/>
          </p:nvPr>
        </p:nvSpPr>
        <p:spPr/>
        <p:txBody>
          <a:bodyPr/>
          <a:lstStyle>
            <a:lvl1pPr>
              <a:defRPr/>
            </a:lvl1pPr>
          </a:lstStyle>
          <a:p>
            <a:fld id="{96ABB314-189C-45C2-80A8-E11CBE3D4D81}" type="slidenum">
              <a:rPr lang="en-US" altLang="zh-CN"/>
            </a:fld>
            <a:endParaRPr lang="en-US" altLang="zh-CN">
              <a:solidFill>
                <a:schemeClr val="tx1"/>
              </a:solidFill>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5BC98E2-D0E5-46DB-89B9-9DBCCAE40D2C}" type="datetime2">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en-US" altLang="zh-CN"/>
              <a:t>Shanghai Maritime University</a:t>
            </a:r>
            <a:endParaRPr lang="en-US" altLang="zh-CN"/>
          </a:p>
        </p:txBody>
      </p:sp>
      <p:sp>
        <p:nvSpPr>
          <p:cNvPr id="6" name="Rectangle 6"/>
          <p:cNvSpPr>
            <a:spLocks noGrp="1" noChangeArrowheads="1"/>
          </p:cNvSpPr>
          <p:nvPr>
            <p:ph type="sldNum" sz="quarter" idx="12"/>
          </p:nvPr>
        </p:nvSpPr>
        <p:spPr/>
        <p:txBody>
          <a:bodyPr/>
          <a:lstStyle>
            <a:lvl1pPr>
              <a:defRPr/>
            </a:lvl1pPr>
          </a:lstStyle>
          <a:p>
            <a:fld id="{53379AEE-6E04-497E-8FF9-42688ACDAA80}" type="slidenum">
              <a:rPr lang="en-US" altLang="zh-CN"/>
            </a:fld>
            <a:endParaRPr lang="en-US" altLang="zh-CN">
              <a:solidFill>
                <a:schemeClr val="tx1"/>
              </a:solidFill>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213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213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21D08C50-0310-4B76-B077-790FECF08005}" type="datetime2">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en-US" altLang="zh-CN"/>
              <a:t>Shanghai Maritime University</a:t>
            </a:r>
            <a:endParaRPr lang="en-US" altLang="zh-CN"/>
          </a:p>
        </p:txBody>
      </p:sp>
      <p:sp>
        <p:nvSpPr>
          <p:cNvPr id="6" name="Rectangle 6"/>
          <p:cNvSpPr>
            <a:spLocks noGrp="1" noChangeArrowheads="1"/>
          </p:cNvSpPr>
          <p:nvPr>
            <p:ph type="sldNum" sz="quarter" idx="12"/>
          </p:nvPr>
        </p:nvSpPr>
        <p:spPr/>
        <p:txBody>
          <a:bodyPr/>
          <a:lstStyle>
            <a:lvl1pPr>
              <a:defRPr/>
            </a:lvl1pPr>
          </a:lstStyle>
          <a:p>
            <a:fld id="{451476BC-29C8-4761-ADF0-F4FD27F0D2F7}" type="slidenum">
              <a:rPr lang="en-US" altLang="zh-CN"/>
            </a:fld>
            <a:endParaRPr lang="en-US" altLang="zh-CN">
              <a:solidFill>
                <a:schemeClr val="tx1"/>
              </a:solidFill>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2357FEB9-7130-42FB-9C0A-FF128C5C8DD4}" type="datetime2">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en-US" altLang="zh-CN"/>
              <a:t>Shanghai Maritime University</a:t>
            </a:r>
            <a:endParaRPr lang="en-US" altLang="zh-CN"/>
          </a:p>
        </p:txBody>
      </p:sp>
      <p:sp>
        <p:nvSpPr>
          <p:cNvPr id="7" name="Rectangle 6"/>
          <p:cNvSpPr>
            <a:spLocks noGrp="1" noChangeArrowheads="1"/>
          </p:cNvSpPr>
          <p:nvPr>
            <p:ph type="sldNum" sz="quarter" idx="12"/>
          </p:nvPr>
        </p:nvSpPr>
        <p:spPr/>
        <p:txBody>
          <a:bodyPr/>
          <a:lstStyle>
            <a:lvl1pPr>
              <a:defRPr/>
            </a:lvl1pPr>
          </a:lstStyle>
          <a:p>
            <a:fld id="{173AB867-D3C0-4D56-991B-0199BD4E6EB5}" type="slidenum">
              <a:rPr lang="en-US" altLang="zh-CN"/>
            </a:fld>
            <a:endParaRPr lang="en-US" altLang="zh-CN">
              <a:solidFill>
                <a:schemeClr val="tx1"/>
              </a:solidFil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a:defRPr/>
            </a:lvl1pPr>
          </a:lstStyle>
          <a:p>
            <a:pPr>
              <a:defRPr/>
            </a:pPr>
            <a:fld id="{6653DE78-248D-486B-AE06-9F253B02DCBA}" type="datetime2">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en-US" altLang="zh-CN"/>
              <a:t>Shanghai Maritime University</a:t>
            </a:r>
            <a:endParaRPr lang="en-US" altLang="zh-CN"/>
          </a:p>
        </p:txBody>
      </p:sp>
      <p:sp>
        <p:nvSpPr>
          <p:cNvPr id="6" name="Rectangle 6"/>
          <p:cNvSpPr>
            <a:spLocks noGrp="1" noChangeArrowheads="1"/>
          </p:cNvSpPr>
          <p:nvPr>
            <p:ph type="sldNum" sz="quarter" idx="12"/>
          </p:nvPr>
        </p:nvSpPr>
        <p:spPr/>
        <p:txBody>
          <a:bodyPr/>
          <a:lstStyle>
            <a:lvl1pPr>
              <a:defRPr/>
            </a:lvl1pPr>
          </a:lstStyle>
          <a:p>
            <a:fld id="{15C6441D-7EFE-42FB-BE4A-547FF48D472E}" type="slidenum">
              <a:rPr lang="en-US" altLang="zh-CN"/>
            </a:fld>
            <a:endParaRPr lang="en-US" altLang="zh-CN">
              <a:solidFill>
                <a:schemeClr val="tx1"/>
              </a:solidFill>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213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EA6BB200-CC70-4626-96E7-156D1FA59BE5}" type="datetime2">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r>
              <a:rPr lang="en-US" altLang="zh-CN"/>
              <a:t>Shanghai Maritime University</a:t>
            </a:r>
            <a:endParaRPr lang="en-US" altLang="zh-CN"/>
          </a:p>
        </p:txBody>
      </p:sp>
      <p:sp>
        <p:nvSpPr>
          <p:cNvPr id="5" name="Rectangle 6"/>
          <p:cNvSpPr>
            <a:spLocks noGrp="1" noChangeArrowheads="1"/>
          </p:cNvSpPr>
          <p:nvPr>
            <p:ph type="sldNum" sz="quarter" idx="12"/>
          </p:nvPr>
        </p:nvSpPr>
        <p:spPr/>
        <p:txBody>
          <a:bodyPr/>
          <a:lstStyle>
            <a:lvl1pPr>
              <a:defRPr/>
            </a:lvl1pPr>
          </a:lstStyle>
          <a:p>
            <a:fld id="{B6771AC0-EB27-496D-947D-430342B08BEC}" type="slidenum">
              <a:rPr lang="en-US" altLang="zh-CN"/>
            </a:fld>
            <a:endParaRPr lang="en-US" altLang="zh-CN">
              <a:solidFill>
                <a:schemeClr val="tx1"/>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5327019-9E8B-451E-AEA3-6A48F3DD1E2B}" type="datetime2">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en-US" altLang="zh-CN"/>
              <a:t>Shanghai Maritime University</a:t>
            </a:r>
            <a:endParaRPr lang="en-US" altLang="zh-CN"/>
          </a:p>
        </p:txBody>
      </p:sp>
      <p:sp>
        <p:nvSpPr>
          <p:cNvPr id="6" name="Rectangle 6"/>
          <p:cNvSpPr>
            <a:spLocks noGrp="1" noChangeArrowheads="1"/>
          </p:cNvSpPr>
          <p:nvPr>
            <p:ph type="sldNum" sz="quarter" idx="12"/>
          </p:nvPr>
        </p:nvSpPr>
        <p:spPr/>
        <p:txBody>
          <a:bodyPr/>
          <a:lstStyle>
            <a:lvl1pPr>
              <a:defRPr/>
            </a:lvl1pPr>
          </a:lstStyle>
          <a:p>
            <a:fld id="{A4EB6B4D-C28B-4CA2-B0DB-9704FE48C682}" type="slidenum">
              <a:rPr lang="en-US" altLang="zh-CN"/>
            </a:fld>
            <a:endParaRPr lang="en-US" altLang="zh-CN">
              <a:solidFill>
                <a:schemeClr val="tx1"/>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fld id="{DEFC7C9A-55C3-4532-91BB-675537B00A18}" type="datetime2">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en-US" altLang="zh-CN"/>
              <a:t>Shanghai Maritime University</a:t>
            </a:r>
            <a:endParaRPr lang="en-US" altLang="zh-CN"/>
          </a:p>
        </p:txBody>
      </p:sp>
      <p:sp>
        <p:nvSpPr>
          <p:cNvPr id="6" name="Rectangle 6"/>
          <p:cNvSpPr>
            <a:spLocks noGrp="1" noChangeArrowheads="1"/>
          </p:cNvSpPr>
          <p:nvPr>
            <p:ph type="sldNum" sz="quarter" idx="12"/>
          </p:nvPr>
        </p:nvSpPr>
        <p:spPr/>
        <p:txBody>
          <a:bodyPr/>
          <a:lstStyle>
            <a:lvl1pPr>
              <a:defRPr/>
            </a:lvl1pPr>
          </a:lstStyle>
          <a:p>
            <a:fld id="{BAA6935C-3DE1-4816-891F-CA5DE0AF7D3E}" type="slidenum">
              <a:rPr lang="en-US" altLang="zh-CN"/>
            </a:fld>
            <a:endParaRPr lang="en-US" altLang="zh-CN">
              <a:solidFill>
                <a:schemeClr val="tx1"/>
              </a:solidFill>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FC2506C7-13F8-4A36-8CF5-8032DAB07CB6}" type="datetime2">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en-US" altLang="zh-CN"/>
              <a:t>Shanghai Maritime University</a:t>
            </a:r>
            <a:endParaRPr lang="en-US" altLang="zh-CN"/>
          </a:p>
        </p:txBody>
      </p:sp>
      <p:sp>
        <p:nvSpPr>
          <p:cNvPr id="7" name="Rectangle 6"/>
          <p:cNvSpPr>
            <a:spLocks noGrp="1" noChangeArrowheads="1"/>
          </p:cNvSpPr>
          <p:nvPr>
            <p:ph type="sldNum" sz="quarter" idx="12"/>
          </p:nvPr>
        </p:nvSpPr>
        <p:spPr/>
        <p:txBody>
          <a:bodyPr/>
          <a:lstStyle>
            <a:lvl1pPr>
              <a:defRPr/>
            </a:lvl1pPr>
          </a:lstStyle>
          <a:p>
            <a:fld id="{BDF1653A-6AFE-4B95-808F-4EF9B5C78C49}" type="slidenum">
              <a:rPr lang="en-US" altLang="zh-CN"/>
            </a:fld>
            <a:endParaRPr lang="en-US" altLang="zh-CN">
              <a:solidFill>
                <a:schemeClr val="tx1"/>
              </a:solidFill>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69FEEB37-376F-48E5-A23E-C207A07F2B44}" type="datetime2">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r>
              <a:rPr lang="en-US" altLang="zh-CN"/>
              <a:t>Shanghai Maritime University</a:t>
            </a:r>
            <a:endParaRPr lang="en-US" altLang="zh-CN"/>
          </a:p>
        </p:txBody>
      </p:sp>
      <p:sp>
        <p:nvSpPr>
          <p:cNvPr id="9" name="Rectangle 6"/>
          <p:cNvSpPr>
            <a:spLocks noGrp="1" noChangeArrowheads="1"/>
          </p:cNvSpPr>
          <p:nvPr>
            <p:ph type="sldNum" sz="quarter" idx="12"/>
          </p:nvPr>
        </p:nvSpPr>
        <p:spPr/>
        <p:txBody>
          <a:bodyPr/>
          <a:lstStyle>
            <a:lvl1pPr>
              <a:defRPr/>
            </a:lvl1pPr>
          </a:lstStyle>
          <a:p>
            <a:fld id="{BD17B12A-7127-4873-B844-C9B08F546EA6}" type="slidenum">
              <a:rPr lang="en-US" altLang="zh-CN"/>
            </a:fld>
            <a:endParaRPr lang="en-US" altLang="zh-CN">
              <a:solidFill>
                <a:schemeClr val="tx1"/>
              </a:solidFill>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E708B14A-1653-4C10-B7C2-2D581CFF8EC5}" type="datetime2">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r>
              <a:rPr lang="en-US" altLang="zh-CN"/>
              <a:t>Shanghai Maritime University</a:t>
            </a:r>
            <a:endParaRPr lang="en-US" altLang="zh-CN"/>
          </a:p>
        </p:txBody>
      </p:sp>
      <p:sp>
        <p:nvSpPr>
          <p:cNvPr id="5" name="Rectangle 6"/>
          <p:cNvSpPr>
            <a:spLocks noGrp="1" noChangeArrowheads="1"/>
          </p:cNvSpPr>
          <p:nvPr>
            <p:ph type="sldNum" sz="quarter" idx="12"/>
          </p:nvPr>
        </p:nvSpPr>
        <p:spPr/>
        <p:txBody>
          <a:bodyPr/>
          <a:lstStyle>
            <a:lvl1pPr>
              <a:defRPr/>
            </a:lvl1pPr>
          </a:lstStyle>
          <a:p>
            <a:fld id="{9D040CD8-C353-4AFE-9B2A-D831C699E4C9}" type="slidenum">
              <a:rPr lang="en-US" altLang="zh-CN"/>
            </a:fld>
            <a:endParaRPr lang="en-US" altLang="zh-CN">
              <a:solidFill>
                <a:schemeClr val="tx1"/>
              </a:solidFill>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B0914BC0-F75E-4725-B31C-B02EBE650325}" type="datetime2">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r>
              <a:rPr lang="en-US" altLang="zh-CN"/>
              <a:t>Shanghai Maritime University</a:t>
            </a:r>
            <a:endParaRPr lang="en-US" altLang="zh-CN"/>
          </a:p>
        </p:txBody>
      </p:sp>
      <p:sp>
        <p:nvSpPr>
          <p:cNvPr id="4" name="Rectangle 6"/>
          <p:cNvSpPr>
            <a:spLocks noGrp="1" noChangeArrowheads="1"/>
          </p:cNvSpPr>
          <p:nvPr>
            <p:ph type="sldNum" sz="quarter" idx="12"/>
          </p:nvPr>
        </p:nvSpPr>
        <p:spPr/>
        <p:txBody>
          <a:bodyPr/>
          <a:lstStyle>
            <a:lvl1pPr>
              <a:defRPr/>
            </a:lvl1pPr>
          </a:lstStyle>
          <a:p>
            <a:fld id="{3BC63C00-166B-4F13-A22B-61BD6ECA3AF9}" type="slidenum">
              <a:rPr lang="en-US" altLang="zh-CN"/>
            </a:fld>
            <a:endParaRPr lang="en-US" altLang="zh-CN">
              <a:solidFill>
                <a:schemeClr val="tx1"/>
              </a:solidFill>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fld id="{EDD3A31C-1221-47A1-8D22-C9619C3C9EC2}" type="datetime2">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en-US" altLang="zh-CN"/>
              <a:t>Shanghai Maritime University</a:t>
            </a:r>
            <a:endParaRPr lang="en-US" altLang="zh-CN"/>
          </a:p>
        </p:txBody>
      </p:sp>
      <p:sp>
        <p:nvSpPr>
          <p:cNvPr id="7" name="Rectangle 6"/>
          <p:cNvSpPr>
            <a:spLocks noGrp="1" noChangeArrowheads="1"/>
          </p:cNvSpPr>
          <p:nvPr>
            <p:ph type="sldNum" sz="quarter" idx="12"/>
          </p:nvPr>
        </p:nvSpPr>
        <p:spPr/>
        <p:txBody>
          <a:bodyPr/>
          <a:lstStyle>
            <a:lvl1pPr>
              <a:defRPr/>
            </a:lvl1pPr>
          </a:lstStyle>
          <a:p>
            <a:fld id="{0B4499C6-8749-4300-9B5A-5C4CF20B4611}" type="slidenum">
              <a:rPr lang="en-US" altLang="zh-CN"/>
            </a:fld>
            <a:endParaRPr lang="en-US" altLang="zh-CN">
              <a:solidFill>
                <a:schemeClr val="tx1"/>
              </a:solidFill>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fld id="{BB4A2B62-B1E5-4BC3-AC68-4FEC2A773513}" type="datetime2">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en-US" altLang="zh-CN"/>
              <a:t>Shanghai Maritime University</a:t>
            </a:r>
            <a:endParaRPr lang="en-US" altLang="zh-CN"/>
          </a:p>
        </p:txBody>
      </p:sp>
      <p:sp>
        <p:nvSpPr>
          <p:cNvPr id="7" name="Rectangle 6"/>
          <p:cNvSpPr>
            <a:spLocks noGrp="1" noChangeArrowheads="1"/>
          </p:cNvSpPr>
          <p:nvPr>
            <p:ph type="sldNum" sz="quarter" idx="12"/>
          </p:nvPr>
        </p:nvSpPr>
        <p:spPr/>
        <p:txBody>
          <a:bodyPr/>
          <a:lstStyle>
            <a:lvl1pPr>
              <a:defRPr/>
            </a:lvl1pPr>
          </a:lstStyle>
          <a:p>
            <a:fld id="{B6A29A67-25BC-43EB-91F2-8C46CBF9B893}" type="slidenum">
              <a:rPr lang="en-US" altLang="zh-CN"/>
            </a:fld>
            <a:endParaRPr lang="en-US" altLang="zh-CN">
              <a:solidFill>
                <a:schemeClr val="tx1"/>
              </a:solidFill>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amma/>
                <a:shade val="56078"/>
                <a:invGamma/>
              </a:schemeClr>
            </a:gs>
            <a:gs pos="50000">
              <a:schemeClr val="accent2"/>
            </a:gs>
            <a:gs pos="100000">
              <a:schemeClr val="accent2">
                <a:gamma/>
                <a:shade val="56078"/>
                <a:invGamma/>
              </a:schemeClr>
            </a:gs>
          </a:gsLst>
          <a:lin ang="2700000" scaled="1"/>
        </a:gra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单击以编辑母版文本样式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lgn="l" eaLnBrk="1" hangingPunct="1">
              <a:defRPr sz="1400" i="0" smtClean="0">
                <a:solidFill>
                  <a:schemeClr val="tx1"/>
                </a:solidFill>
                <a:ea typeface="+mn-ea"/>
              </a:defRPr>
            </a:lvl1pPr>
          </a:lstStyle>
          <a:p>
            <a:pPr>
              <a:defRPr/>
            </a:pPr>
            <a:fld id="{223D395D-CEA7-4965-BE3A-8F253A808298}" type="datetime2">
              <a:rPr lang="zh-CN" altLang="en-US"/>
            </a:fld>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eaLnBrk="1" hangingPunct="1">
              <a:defRPr sz="1400" i="0" smtClean="0">
                <a:solidFill>
                  <a:srgbClr val="66FFFF"/>
                </a:solidFill>
                <a:ea typeface="+mn-ea"/>
              </a:defRPr>
            </a:lvl1pPr>
          </a:lstStyle>
          <a:p>
            <a:pPr>
              <a:defRPr/>
            </a:pPr>
            <a:r>
              <a:rPr lang="en-US" altLang="zh-CN"/>
              <a:t>Shanghai Maritime University</a:t>
            </a: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lvl1pPr algn="r" eaLnBrk="1" hangingPunct="1">
              <a:defRPr sz="1400" i="0">
                <a:solidFill>
                  <a:schemeClr val="bg1"/>
                </a:solidFill>
                <a:ea typeface="宋体" panose="02010600030101010101" pitchFamily="2" charset="-122"/>
              </a:defRPr>
            </a:lvl1pPr>
          </a:lstStyle>
          <a:p>
            <a:fld id="{AB74B028-611D-4539-86B8-5FDC173EF7C6}" type="slidenum">
              <a:rPr lang="en-US" altLang="zh-CN"/>
            </a:fld>
            <a:endParaRPr lang="en-US" altLang="zh-CN">
              <a:solidFill>
                <a:schemeClr val="tx1"/>
              </a:solidFill>
            </a:endParaRPr>
          </a:p>
        </p:txBody>
      </p:sp>
      <p:grpSp>
        <p:nvGrpSpPr>
          <p:cNvPr id="2054" name="Group 31"/>
          <p:cNvGrpSpPr/>
          <p:nvPr/>
        </p:nvGrpSpPr>
        <p:grpSpPr bwMode="auto">
          <a:xfrm>
            <a:off x="0" y="533400"/>
            <a:ext cx="8686800" cy="457200"/>
            <a:chOff x="0" y="864"/>
            <a:chExt cx="5472" cy="288"/>
          </a:xfrm>
        </p:grpSpPr>
        <p:sp>
          <p:nvSpPr>
            <p:cNvPr id="1033" name="Line 9"/>
            <p:cNvSpPr>
              <a:spLocks noChangeShapeType="1"/>
            </p:cNvSpPr>
            <p:nvPr/>
          </p:nvSpPr>
          <p:spPr bwMode="auto">
            <a:xfrm>
              <a:off x="0" y="1056"/>
              <a:ext cx="5136" cy="0"/>
            </a:xfrm>
            <a:prstGeom prst="line">
              <a:avLst/>
            </a:prstGeom>
            <a:noFill/>
            <a:ln w="69850">
              <a:solidFill>
                <a:srgbClr val="33CC33"/>
              </a:solidFill>
              <a:round/>
            </a:ln>
          </p:spPr>
          <p:txBody>
            <a:bodyPr wrap="none" anchor="ctr"/>
            <a:lstStyle/>
            <a:p>
              <a:pPr>
                <a:defRPr/>
              </a:pPr>
              <a:endParaRPr lang="zh-CN" altLang="en-US">
                <a:ea typeface="黑体" panose="02010609060101010101" pitchFamily="49" charset="-122"/>
              </a:endParaRPr>
            </a:p>
          </p:txBody>
        </p:sp>
        <p:sp>
          <p:nvSpPr>
            <p:cNvPr id="1034" name="Line 10"/>
            <p:cNvSpPr>
              <a:spLocks noChangeShapeType="1"/>
            </p:cNvSpPr>
            <p:nvPr/>
          </p:nvSpPr>
          <p:spPr bwMode="auto">
            <a:xfrm>
              <a:off x="0" y="1008"/>
              <a:ext cx="5136" cy="0"/>
            </a:xfrm>
            <a:prstGeom prst="line">
              <a:avLst/>
            </a:prstGeom>
            <a:noFill/>
            <a:ln w="69850">
              <a:solidFill>
                <a:srgbClr val="333399"/>
              </a:solidFill>
              <a:round/>
            </a:ln>
          </p:spPr>
          <p:txBody>
            <a:bodyPr wrap="none" anchor="ctr"/>
            <a:lstStyle/>
            <a:p>
              <a:pPr>
                <a:defRPr/>
              </a:pPr>
              <a:endParaRPr lang="zh-CN" altLang="en-US">
                <a:ea typeface="黑体" panose="02010609060101010101" pitchFamily="49" charset="-122"/>
              </a:endParaRPr>
            </a:p>
          </p:txBody>
        </p:sp>
        <p:pic>
          <p:nvPicPr>
            <p:cNvPr id="2057" name="Picture 12" descr="earth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84" y="8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kumimoji="1" sz="3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562100" indent="-228600" algn="l" rtl="0" eaLnBrk="0" fontAlgn="base" hangingPunct="0">
        <a:spcBef>
          <a:spcPct val="20000"/>
        </a:spcBef>
        <a:spcAft>
          <a:spcPct val="0"/>
        </a:spcAft>
        <a:buChar char="–"/>
        <a:defRPr kumimoji="1" sz="2000">
          <a:solidFill>
            <a:schemeClr val="tx1"/>
          </a:solidFill>
          <a:latin typeface="+mn-lt"/>
          <a:ea typeface="+mn-ea"/>
        </a:defRPr>
      </a:lvl4pPr>
      <a:lvl5pPr marL="1981200" indent="-228600" algn="l" rtl="0" eaLnBrk="0" fontAlgn="base" hangingPunct="0">
        <a:spcBef>
          <a:spcPct val="20000"/>
        </a:spcBef>
        <a:spcAft>
          <a:spcPct val="0"/>
        </a:spcAft>
        <a:buChar char="»"/>
        <a:defRPr kumimoji="1" sz="2000">
          <a:solidFill>
            <a:schemeClr val="tx1"/>
          </a:solidFill>
          <a:latin typeface="+mn-lt"/>
          <a:ea typeface="+mn-ea"/>
        </a:defRPr>
      </a:lvl5pPr>
      <a:lvl6pPr marL="2438400" indent="-228600" algn="l" rtl="0" fontAlgn="base">
        <a:spcBef>
          <a:spcPct val="20000"/>
        </a:spcBef>
        <a:spcAft>
          <a:spcPct val="0"/>
        </a:spcAft>
        <a:buChar char="»"/>
        <a:defRPr kumimoji="1" sz="2000">
          <a:solidFill>
            <a:schemeClr val="tx1"/>
          </a:solidFill>
          <a:latin typeface="+mn-lt"/>
          <a:ea typeface="+mn-ea"/>
        </a:defRPr>
      </a:lvl6pPr>
      <a:lvl7pPr marL="2895600" indent="-228600" algn="l" rtl="0" fontAlgn="base">
        <a:spcBef>
          <a:spcPct val="20000"/>
        </a:spcBef>
        <a:spcAft>
          <a:spcPct val="0"/>
        </a:spcAft>
        <a:buChar char="»"/>
        <a:defRPr kumimoji="1" sz="2000">
          <a:solidFill>
            <a:schemeClr val="tx1"/>
          </a:solidFill>
          <a:latin typeface="+mn-lt"/>
          <a:ea typeface="+mn-ea"/>
        </a:defRPr>
      </a:lvl7pPr>
      <a:lvl8pPr marL="3352800" indent="-228600" algn="l" rtl="0" fontAlgn="base">
        <a:spcBef>
          <a:spcPct val="20000"/>
        </a:spcBef>
        <a:spcAft>
          <a:spcPct val="0"/>
        </a:spcAft>
        <a:buChar char="»"/>
        <a:defRPr kumimoji="1" sz="2000">
          <a:solidFill>
            <a:schemeClr val="tx1"/>
          </a:solidFill>
          <a:latin typeface="+mn-lt"/>
          <a:ea typeface="+mn-ea"/>
        </a:defRPr>
      </a:lvl8pPr>
      <a:lvl9pPr marL="38100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3.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4.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4.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5.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6.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4.xml"/><Relationship Id="rId2" Type="http://schemas.openxmlformats.org/officeDocument/2006/relationships/slide" Target="slide8.xml"/><Relationship Id="rId1" Type="http://schemas.openxmlformats.org/officeDocument/2006/relationships/slide" Target="slide8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8.wmf"/><Relationship Id="rId1" Type="http://schemas.openxmlformats.org/officeDocument/2006/relationships/oleObject" Target="../embeddings/oleObject1.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jpe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slide" Target="slide88.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2.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2.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7.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8.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1.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2.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4.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7.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8.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0.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B7D4AB3C-032B-4685-A837-790D5AA32C2A}"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3075" name="Rectangle 6"/>
          <p:cNvSpPr>
            <a:spLocks noChangeArrowheads="1"/>
          </p:cNvSpPr>
          <p:nvPr/>
        </p:nvSpPr>
        <p:spPr bwMode="auto">
          <a:xfrm>
            <a:off x="0" y="0"/>
            <a:ext cx="9144000" cy="6858000"/>
          </a:xfrm>
          <a:prstGeom prst="rect">
            <a:avLst/>
          </a:prstGeom>
          <a:solidFill>
            <a:srgbClr val="000066"/>
          </a:solidFill>
          <a:ln w="9525">
            <a:solidFill>
              <a:schemeClr val="tx1"/>
            </a:solidFill>
            <a:miter lim="800000"/>
          </a:ln>
        </p:spPr>
        <p:txBody>
          <a:bodyPr wrap="none" anchor="ct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endParaRPr lang="zh-CN" altLang="en-US"/>
          </a:p>
        </p:txBody>
      </p:sp>
      <p:grpSp>
        <p:nvGrpSpPr>
          <p:cNvPr id="2" name="Group 44"/>
          <p:cNvGrpSpPr/>
          <p:nvPr/>
        </p:nvGrpSpPr>
        <p:grpSpPr bwMode="auto">
          <a:xfrm>
            <a:off x="0" y="2133600"/>
            <a:ext cx="9144000" cy="3124200"/>
            <a:chOff x="0" y="1344"/>
            <a:chExt cx="5760" cy="1968"/>
          </a:xfrm>
        </p:grpSpPr>
        <p:sp>
          <p:nvSpPr>
            <p:cNvPr id="3079" name="Rectangle 43"/>
            <p:cNvSpPr>
              <a:spLocks noChangeArrowheads="1"/>
            </p:cNvSpPr>
            <p:nvPr/>
          </p:nvSpPr>
          <p:spPr bwMode="auto">
            <a:xfrm>
              <a:off x="0" y="1344"/>
              <a:ext cx="5760" cy="1968"/>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endParaRPr lang="zh-CN" altLang="en-US"/>
            </a:p>
          </p:txBody>
        </p:sp>
        <p:pic>
          <p:nvPicPr>
            <p:cNvPr id="3080" name="Picture 28" descr="007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8" y="1344"/>
              <a:ext cx="3744" cy="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209" name="Text Box 41"/>
          <p:cNvSpPr txBox="1">
            <a:spLocks noChangeArrowheads="1"/>
          </p:cNvSpPr>
          <p:nvPr/>
        </p:nvSpPr>
        <p:spPr bwMode="auto">
          <a:xfrm>
            <a:off x="684213" y="1557338"/>
            <a:ext cx="75596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r>
              <a:rPr lang="zh-CN" altLang="en-US" sz="5400" b="1" i="0">
                <a:solidFill>
                  <a:schemeClr val="bg1"/>
                </a:solidFill>
                <a:ea typeface="文鼎CS长宋" pitchFamily="49" charset="-122"/>
              </a:rPr>
              <a:t>计算机原理与汇编</a:t>
            </a:r>
            <a:endParaRPr lang="zh-CN" altLang="en-US" sz="4400" b="1">
              <a:solidFill>
                <a:srgbClr val="FFFF66"/>
              </a:solidFill>
              <a:latin typeface="宋体" panose="02010600030101010101" pitchFamily="2" charset="-122"/>
              <a:ea typeface="宋体" panose="02010600030101010101" pitchFamily="2" charset="-122"/>
            </a:endParaRPr>
          </a:p>
        </p:txBody>
      </p:sp>
      <p:sp>
        <p:nvSpPr>
          <p:cNvPr id="7302" name="Text Box 134"/>
          <p:cNvSpPr txBox="1">
            <a:spLocks noChangeArrowheads="1"/>
          </p:cNvSpPr>
          <p:nvPr/>
        </p:nvSpPr>
        <p:spPr bwMode="auto">
          <a:xfrm>
            <a:off x="1371600" y="57150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zh-CN" altLang="en-US" sz="4400" i="0">
                <a:solidFill>
                  <a:srgbClr val="FFFFCC"/>
                </a:solidFill>
                <a:ea typeface="华文行楷" panose="02010800040101010101" pitchFamily="2" charset="-122"/>
              </a:rPr>
              <a:t>上海海事大学信息工程学院</a:t>
            </a:r>
            <a:endParaRPr lang="zh-CN" altLang="en-US" sz="4400" i="0">
              <a:solidFill>
                <a:srgbClr val="FFFFCC"/>
              </a:solidFill>
              <a:ea typeface="华文行楷"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2000"/>
                                        <p:tgtEl>
                                          <p:spTgt spid="2"/>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499"/>
                                          </p:stCondLst>
                                        </p:cTn>
                                        <p:tgtEl>
                                          <p:spTgt spid="7209"/>
                                        </p:tgtEl>
                                        <p:attrNameLst>
                                          <p:attrName>style.visibility</p:attrName>
                                        </p:attrNameLst>
                                      </p:cBhvr>
                                      <p:to>
                                        <p:strVal val="visible"/>
                                      </p:to>
                                    </p:set>
                                  </p:childTnLst>
                                </p:cTn>
                              </p:par>
                            </p:childTnLst>
                          </p:cTn>
                        </p:par>
                        <p:par>
                          <p:cTn id="11" fill="hold">
                            <p:stCondLst>
                              <p:cond delay="2500"/>
                            </p:stCondLst>
                            <p:childTnLst>
                              <p:par>
                                <p:cTn id="12" presetID="3" presetClass="entr" presetSubtype="5" fill="hold" grpId="0" nodeType="afterEffect">
                                  <p:stCondLst>
                                    <p:cond delay="0"/>
                                  </p:stCondLst>
                                  <p:childTnLst>
                                    <p:set>
                                      <p:cBhvr>
                                        <p:cTn id="13" dur="1" fill="hold">
                                          <p:stCondLst>
                                            <p:cond delay="0"/>
                                          </p:stCondLst>
                                        </p:cTn>
                                        <p:tgtEl>
                                          <p:spTgt spid="7302"/>
                                        </p:tgtEl>
                                        <p:attrNameLst>
                                          <p:attrName>style.visibility</p:attrName>
                                        </p:attrNameLst>
                                      </p:cBhvr>
                                      <p:to>
                                        <p:strVal val="visible"/>
                                      </p:to>
                                    </p:set>
                                    <p:animEffect transition="in" filter="blinds(vertical)">
                                      <p:cBhvr>
                                        <p:cTn id="14" dur="1000"/>
                                        <p:tgtEl>
                                          <p:spTgt spid="7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 grpId="0" autoUpdateAnimBg="0"/>
      <p:bldP spid="730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F416FF56-A9FD-4BF0-A70B-DB7C40FE72E2}"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9219" name="Rectangle 2"/>
          <p:cNvSpPr>
            <a:spLocks noGrp="1" noChangeArrowheads="1"/>
          </p:cNvSpPr>
          <p:nvPr>
            <p:ph type="body" sz="half" idx="1"/>
          </p:nvPr>
        </p:nvSpPr>
        <p:spPr>
          <a:xfrm>
            <a:off x="250825" y="150813"/>
            <a:ext cx="5495925" cy="685800"/>
          </a:xfrm>
        </p:spPr>
        <p:txBody>
          <a:bodyPr/>
          <a:lstStyle/>
          <a:p>
            <a:pPr eaLnBrk="1" hangingPunct="1">
              <a:buFontTx/>
              <a:buNone/>
            </a:pPr>
            <a:r>
              <a:rPr lang="en-US" altLang="zh-CN" sz="2800" smtClean="0">
                <a:solidFill>
                  <a:srgbClr val="FFFF66"/>
                </a:solidFill>
              </a:rPr>
              <a:t> </a:t>
            </a:r>
            <a:r>
              <a:rPr lang="en-US" altLang="zh-CN" sz="2800" b="1" smtClean="0">
                <a:solidFill>
                  <a:srgbClr val="FFFF66"/>
                </a:solidFill>
              </a:rPr>
              <a:t>8086 </a:t>
            </a:r>
            <a:r>
              <a:rPr lang="en-GB" altLang="zh-CN" sz="2800" b="1" smtClean="0">
                <a:solidFill>
                  <a:srgbClr val="FFFF66"/>
                </a:solidFill>
              </a:rPr>
              <a:t>CPU</a:t>
            </a:r>
            <a:r>
              <a:rPr lang="zh-CN" altLang="en-GB" sz="2800" b="1" smtClean="0">
                <a:solidFill>
                  <a:srgbClr val="FFFF66"/>
                </a:solidFill>
              </a:rPr>
              <a:t>内部结构如下图所示</a:t>
            </a:r>
            <a:r>
              <a:rPr lang="en-GB" altLang="zh-CN" sz="2800" b="1" smtClean="0">
                <a:solidFill>
                  <a:srgbClr val="FFFF66"/>
                </a:solidFill>
              </a:rPr>
              <a:t>:</a:t>
            </a:r>
            <a:endParaRPr lang="en-US" altLang="zh-CN" sz="2800" b="1" smtClean="0">
              <a:solidFill>
                <a:srgbClr val="FFFF66"/>
              </a:solidFill>
            </a:endParaRPr>
          </a:p>
        </p:txBody>
      </p:sp>
      <p:pic>
        <p:nvPicPr>
          <p:cNvPr id="9220" name="Picture 3" descr="4x02"/>
          <p:cNvPicPr>
            <a:picLocks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0" y="1052513"/>
            <a:ext cx="9144000" cy="5545137"/>
          </a:xfrm>
          <a:noFill/>
        </p:spPr>
      </p:pic>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579923B7-BA03-46A5-B4EA-89656712BE8D}"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101379" name="Rectangle 2"/>
          <p:cNvSpPr>
            <a:spLocks noGrp="1" noChangeArrowheads="1"/>
          </p:cNvSpPr>
          <p:nvPr>
            <p:ph type="body" idx="1"/>
          </p:nvPr>
        </p:nvSpPr>
        <p:spPr>
          <a:xfrm>
            <a:off x="395288" y="1052513"/>
            <a:ext cx="8748712" cy="3816350"/>
          </a:xfrm>
        </p:spPr>
        <p:txBody>
          <a:bodyPr/>
          <a:lstStyle/>
          <a:p>
            <a:pPr marL="533400" indent="-533400" eaLnBrk="1" hangingPunct="1">
              <a:buFontTx/>
              <a:buNone/>
              <a:tabLst>
                <a:tab pos="8515350" algn="l"/>
              </a:tabLst>
            </a:pPr>
            <a:r>
              <a:rPr lang="en-US" altLang="zh-CN" sz="2800" b="1" smtClean="0">
                <a:solidFill>
                  <a:srgbClr val="FFFF99"/>
                </a:solidFill>
              </a:rPr>
              <a:t>MOV    AX</a:t>
            </a:r>
            <a:r>
              <a:rPr lang="zh-CN" altLang="en-US" sz="2800" b="1" smtClean="0">
                <a:solidFill>
                  <a:srgbClr val="FFFF99"/>
                </a:solidFill>
              </a:rPr>
              <a:t>，</a:t>
            </a:r>
            <a:r>
              <a:rPr lang="en-US" altLang="zh-CN" sz="2800" b="1" smtClean="0">
                <a:solidFill>
                  <a:srgbClr val="FFFF99"/>
                </a:solidFill>
              </a:rPr>
              <a:t>200H[BX][SI]</a:t>
            </a:r>
            <a:r>
              <a:rPr lang="zh-CN" altLang="en-US" sz="2800" b="1" smtClean="0">
                <a:solidFill>
                  <a:srgbClr val="FFFF99"/>
                </a:solidFill>
              </a:rPr>
              <a:t>；</a:t>
            </a:r>
            <a:br>
              <a:rPr lang="zh-CN" altLang="en-US" sz="2800" b="1" smtClean="0">
                <a:solidFill>
                  <a:schemeClr val="bg1"/>
                </a:solidFill>
              </a:rPr>
            </a:br>
            <a:r>
              <a:rPr lang="zh-CN" altLang="en-US" sz="2800" b="1" smtClean="0">
                <a:solidFill>
                  <a:srgbClr val="66FFFF"/>
                </a:solidFill>
                <a:latin typeface="华文楷体" panose="02010600040101010101" pitchFamily="2" charset="-122"/>
                <a:ea typeface="华文楷体" panose="02010600040101010101" pitchFamily="2" charset="-122"/>
              </a:rPr>
              <a:t>位移量为</a:t>
            </a:r>
            <a:r>
              <a:rPr lang="en-US" altLang="zh-CN" sz="2800" b="1" smtClean="0">
                <a:solidFill>
                  <a:srgbClr val="66FFFF"/>
                </a:solidFill>
                <a:latin typeface="华文楷体" panose="02010600040101010101" pitchFamily="2" charset="-122"/>
                <a:ea typeface="华文楷体" panose="02010600040101010101" pitchFamily="2" charset="-122"/>
              </a:rPr>
              <a:t>16</a:t>
            </a:r>
            <a:r>
              <a:rPr lang="zh-CN" altLang="en-US" sz="2800" b="1" smtClean="0">
                <a:solidFill>
                  <a:srgbClr val="66FFFF"/>
                </a:solidFill>
                <a:latin typeface="华文楷体" panose="02010600040101010101" pitchFamily="2" charset="-122"/>
                <a:ea typeface="华文楷体" panose="02010600040101010101" pitchFamily="2" charset="-122"/>
              </a:rPr>
              <a:t>位常数，                                                                   偏移地址</a:t>
            </a:r>
            <a:r>
              <a:rPr lang="en-US" altLang="zh-CN" sz="2800" b="1" smtClean="0">
                <a:solidFill>
                  <a:srgbClr val="66FFFF"/>
                </a:solidFill>
                <a:latin typeface="华文楷体" panose="02010600040101010101" pitchFamily="2" charset="-122"/>
                <a:ea typeface="华文楷体" panose="02010600040101010101" pitchFamily="2" charset="-122"/>
              </a:rPr>
              <a:t>=200H+(BX)+(SI)</a:t>
            </a:r>
            <a:r>
              <a:rPr lang="zh-CN" altLang="en-US" sz="2800" b="1" smtClean="0">
                <a:solidFill>
                  <a:srgbClr val="66FFFF"/>
                </a:solidFill>
                <a:latin typeface="华文楷体" panose="02010600040101010101" pitchFamily="2" charset="-122"/>
                <a:ea typeface="华文楷体" panose="02010600040101010101" pitchFamily="2" charset="-122"/>
              </a:rPr>
              <a:t>，默认段寄存器为</a:t>
            </a:r>
            <a:r>
              <a:rPr lang="en-US" altLang="zh-CN" sz="2800" b="1" smtClean="0">
                <a:solidFill>
                  <a:srgbClr val="66FFFF"/>
                </a:solidFill>
                <a:latin typeface="华文楷体" panose="02010600040101010101" pitchFamily="2" charset="-122"/>
                <a:ea typeface="华文楷体" panose="02010600040101010101" pitchFamily="2" charset="-122"/>
              </a:rPr>
              <a:t>DS</a:t>
            </a:r>
            <a:endParaRPr lang="en-US" altLang="zh-CN" sz="2800" b="1" smtClean="0">
              <a:solidFill>
                <a:srgbClr val="66FFFF"/>
              </a:solidFill>
              <a:latin typeface="华文楷体" panose="02010600040101010101" pitchFamily="2" charset="-122"/>
              <a:ea typeface="华文楷体" panose="02010600040101010101" pitchFamily="2" charset="-122"/>
            </a:endParaRPr>
          </a:p>
          <a:p>
            <a:pPr marL="533400" indent="-533400" eaLnBrk="1" hangingPunct="1">
              <a:buFontTx/>
              <a:buNone/>
              <a:tabLst>
                <a:tab pos="8515350" algn="l"/>
              </a:tabLst>
            </a:pPr>
            <a:r>
              <a:rPr lang="en-US" altLang="zh-CN" sz="2800" b="1" smtClean="0">
                <a:solidFill>
                  <a:srgbClr val="FFFF99"/>
                </a:solidFill>
              </a:rPr>
              <a:t>MOV    AX</a:t>
            </a:r>
            <a:r>
              <a:rPr lang="zh-CN" altLang="en-US" sz="2800" b="1" smtClean="0">
                <a:solidFill>
                  <a:srgbClr val="FFFF99"/>
                </a:solidFill>
              </a:rPr>
              <a:t>，</a:t>
            </a:r>
            <a:r>
              <a:rPr lang="en-US" altLang="zh-CN" sz="2800" b="1" smtClean="0">
                <a:solidFill>
                  <a:srgbClr val="FFFF99"/>
                </a:solidFill>
              </a:rPr>
              <a:t>ARRAY[BP][SI]</a:t>
            </a:r>
            <a:r>
              <a:rPr lang="zh-CN" altLang="en-US" sz="2800" b="1" smtClean="0">
                <a:solidFill>
                  <a:srgbClr val="FFFF99"/>
                </a:solidFill>
              </a:rPr>
              <a:t>；</a:t>
            </a:r>
            <a:br>
              <a:rPr lang="zh-CN" altLang="en-US" sz="2800" b="1" smtClean="0">
                <a:solidFill>
                  <a:srgbClr val="FFFF99"/>
                </a:solidFill>
              </a:rPr>
            </a:br>
            <a:r>
              <a:rPr lang="zh-CN" altLang="en-US" sz="2800" b="1" smtClean="0">
                <a:solidFill>
                  <a:srgbClr val="66FFFF"/>
                </a:solidFill>
                <a:latin typeface="华文楷体" panose="02010600040101010101" pitchFamily="2" charset="-122"/>
                <a:ea typeface="华文楷体" panose="02010600040101010101" pitchFamily="2" charset="-122"/>
              </a:rPr>
              <a:t>位移量为符号地址</a:t>
            </a:r>
            <a:r>
              <a:rPr lang="en-US" altLang="zh-CN" sz="2800" b="1" smtClean="0">
                <a:solidFill>
                  <a:srgbClr val="66FFFF"/>
                </a:solidFill>
                <a:latin typeface="华文楷体" panose="02010600040101010101" pitchFamily="2" charset="-122"/>
                <a:ea typeface="华文楷体" panose="02010600040101010101" pitchFamily="2" charset="-122"/>
              </a:rPr>
              <a:t>ARRAY</a:t>
            </a:r>
            <a:r>
              <a:rPr lang="zh-CN" altLang="en-US" sz="2800" b="1" smtClean="0">
                <a:solidFill>
                  <a:srgbClr val="66FFFF"/>
                </a:solidFill>
                <a:latin typeface="华文楷体" panose="02010600040101010101" pitchFamily="2" charset="-122"/>
                <a:ea typeface="华文楷体" panose="02010600040101010101" pitchFamily="2" charset="-122"/>
              </a:rPr>
              <a:t>的</a:t>
            </a:r>
            <a:r>
              <a:rPr lang="en-US" altLang="zh-CN" sz="2800" b="1" smtClean="0">
                <a:solidFill>
                  <a:srgbClr val="66FFFF"/>
                </a:solidFill>
                <a:latin typeface="华文楷体" panose="02010600040101010101" pitchFamily="2" charset="-122"/>
                <a:ea typeface="华文楷体" panose="02010600040101010101" pitchFamily="2" charset="-122"/>
              </a:rPr>
              <a:t>16</a:t>
            </a:r>
            <a:r>
              <a:rPr lang="zh-CN" altLang="en-US" sz="2800" b="1" smtClean="0">
                <a:solidFill>
                  <a:srgbClr val="66FFFF"/>
                </a:solidFill>
                <a:latin typeface="华文楷体" panose="02010600040101010101" pitchFamily="2" charset="-122"/>
                <a:ea typeface="华文楷体" panose="02010600040101010101" pitchFamily="2" charset="-122"/>
              </a:rPr>
              <a:t>位偏移地址，默认段寄存器为</a:t>
            </a:r>
            <a:r>
              <a:rPr lang="en-US" altLang="zh-CN" sz="2800" b="1" smtClean="0">
                <a:solidFill>
                  <a:srgbClr val="66FFFF"/>
                </a:solidFill>
                <a:latin typeface="华文楷体" panose="02010600040101010101" pitchFamily="2" charset="-122"/>
                <a:ea typeface="华文楷体" panose="02010600040101010101" pitchFamily="2" charset="-122"/>
              </a:rPr>
              <a:t>SS</a:t>
            </a:r>
            <a:endParaRPr lang="en-US" altLang="zh-CN" sz="2800" b="1" smtClean="0">
              <a:solidFill>
                <a:srgbClr val="66FFFF"/>
              </a:solidFill>
              <a:latin typeface="华文楷体" panose="02010600040101010101" pitchFamily="2" charset="-122"/>
              <a:ea typeface="华文楷体" panose="02010600040101010101" pitchFamily="2" charset="-122"/>
            </a:endParaRPr>
          </a:p>
          <a:p>
            <a:pPr marL="533400" indent="-533400" eaLnBrk="1" hangingPunct="1">
              <a:buFontTx/>
              <a:buNone/>
              <a:tabLst>
                <a:tab pos="8515350" algn="l"/>
              </a:tabLst>
            </a:pPr>
            <a:r>
              <a:rPr lang="en-US" altLang="zh-CN" sz="2800" b="1" smtClean="0">
                <a:solidFill>
                  <a:srgbClr val="FFFF99"/>
                </a:solidFill>
              </a:rPr>
              <a:t>MOV    [BP][DI]</a:t>
            </a:r>
            <a:r>
              <a:rPr lang="zh-CN" altLang="en-US" sz="2800" b="1" smtClean="0">
                <a:solidFill>
                  <a:srgbClr val="FFFF99"/>
                </a:solidFill>
              </a:rPr>
              <a:t>，</a:t>
            </a:r>
            <a:r>
              <a:rPr lang="en-US" altLang="zh-CN" sz="2800" b="1" smtClean="0">
                <a:solidFill>
                  <a:srgbClr val="FFFF99"/>
                </a:solidFill>
              </a:rPr>
              <a:t>DL</a:t>
            </a:r>
            <a:r>
              <a:rPr lang="zh-CN" altLang="en-US" sz="2800" b="1" smtClean="0">
                <a:solidFill>
                  <a:srgbClr val="FFFF99"/>
                </a:solidFill>
              </a:rPr>
              <a:t>；</a:t>
            </a:r>
            <a:br>
              <a:rPr lang="zh-CN" altLang="en-US" sz="2800" b="1" smtClean="0">
                <a:solidFill>
                  <a:srgbClr val="FFFF99"/>
                </a:solidFill>
              </a:rPr>
            </a:br>
            <a:r>
              <a:rPr lang="zh-CN" altLang="en-US" sz="2800" b="1" smtClean="0">
                <a:solidFill>
                  <a:srgbClr val="66FFFF"/>
                </a:solidFill>
                <a:latin typeface="华文楷体" panose="02010600040101010101" pitchFamily="2" charset="-122"/>
                <a:ea typeface="华文楷体" panose="02010600040101010101" pitchFamily="2" charset="-122"/>
              </a:rPr>
              <a:t>位移量为</a:t>
            </a:r>
            <a:r>
              <a:rPr lang="en-US" altLang="zh-CN" sz="2800" b="1" smtClean="0">
                <a:solidFill>
                  <a:srgbClr val="66FFFF"/>
                </a:solidFill>
                <a:latin typeface="华文楷体" panose="02010600040101010101" pitchFamily="2" charset="-122"/>
                <a:ea typeface="华文楷体" panose="02010600040101010101" pitchFamily="2" charset="-122"/>
              </a:rPr>
              <a:t>0</a:t>
            </a:r>
            <a:r>
              <a:rPr lang="zh-CN" altLang="en-US" sz="2800" b="1" smtClean="0">
                <a:solidFill>
                  <a:srgbClr val="66FFFF"/>
                </a:solidFill>
                <a:latin typeface="华文楷体" panose="02010600040101010101" pitchFamily="2" charset="-122"/>
                <a:ea typeface="华文楷体" panose="02010600040101010101" pitchFamily="2" charset="-122"/>
              </a:rPr>
              <a:t>，偏移地址</a:t>
            </a:r>
            <a:r>
              <a:rPr lang="en-US" altLang="zh-CN" sz="2800" b="1" smtClean="0">
                <a:solidFill>
                  <a:srgbClr val="66FFFF"/>
                </a:solidFill>
                <a:latin typeface="华文楷体" panose="02010600040101010101" pitchFamily="2" charset="-122"/>
                <a:ea typeface="华文楷体" panose="02010600040101010101" pitchFamily="2" charset="-122"/>
              </a:rPr>
              <a:t>=</a:t>
            </a:r>
            <a:r>
              <a:rPr lang="zh-CN" altLang="en-US" sz="2800" b="1" smtClean="0">
                <a:solidFill>
                  <a:srgbClr val="66FFFF"/>
                </a:solidFill>
                <a:latin typeface="华文楷体" panose="02010600040101010101" pitchFamily="2" charset="-122"/>
                <a:ea typeface="华文楷体" panose="02010600040101010101" pitchFamily="2" charset="-122"/>
              </a:rPr>
              <a:t>（</a:t>
            </a:r>
            <a:r>
              <a:rPr lang="en-US" altLang="zh-CN" sz="2800" b="1" smtClean="0">
                <a:solidFill>
                  <a:srgbClr val="66FFFF"/>
                </a:solidFill>
                <a:latin typeface="华文楷体" panose="02010600040101010101" pitchFamily="2" charset="-122"/>
                <a:ea typeface="华文楷体" panose="02010600040101010101" pitchFamily="2" charset="-122"/>
              </a:rPr>
              <a:t>BP</a:t>
            </a:r>
            <a:r>
              <a:rPr lang="zh-CN" altLang="en-US" sz="2800" b="1" smtClean="0">
                <a:solidFill>
                  <a:srgbClr val="66FFFF"/>
                </a:solidFill>
                <a:latin typeface="华文楷体" panose="02010600040101010101" pitchFamily="2" charset="-122"/>
                <a:ea typeface="华文楷体" panose="02010600040101010101" pitchFamily="2" charset="-122"/>
              </a:rPr>
              <a:t>）</a:t>
            </a:r>
            <a:r>
              <a:rPr lang="en-US" altLang="zh-CN" sz="2800" b="1" smtClean="0">
                <a:solidFill>
                  <a:srgbClr val="66FFFF"/>
                </a:solidFill>
                <a:latin typeface="华文楷体" panose="02010600040101010101" pitchFamily="2" charset="-122"/>
                <a:ea typeface="华文楷体" panose="02010600040101010101" pitchFamily="2" charset="-122"/>
              </a:rPr>
              <a:t>+(DI),  </a:t>
            </a:r>
            <a:r>
              <a:rPr lang="zh-CN" altLang="en-US" sz="2800" b="1" smtClean="0">
                <a:solidFill>
                  <a:srgbClr val="66FFFF"/>
                </a:solidFill>
                <a:latin typeface="华文楷体" panose="02010600040101010101" pitchFamily="2" charset="-122"/>
                <a:ea typeface="华文楷体" panose="02010600040101010101" pitchFamily="2" charset="-122"/>
              </a:rPr>
              <a:t>默认段寄存器为</a:t>
            </a:r>
            <a:r>
              <a:rPr lang="en-US" altLang="zh-CN" sz="2800" b="1" smtClean="0">
                <a:solidFill>
                  <a:srgbClr val="66FFFF"/>
                </a:solidFill>
                <a:latin typeface="华文楷体" panose="02010600040101010101" pitchFamily="2" charset="-122"/>
                <a:ea typeface="华文楷体" panose="02010600040101010101" pitchFamily="2" charset="-122"/>
              </a:rPr>
              <a:t>SS</a:t>
            </a:r>
            <a:endParaRPr lang="en-US" altLang="zh-CN" sz="2800" b="1" smtClean="0">
              <a:solidFill>
                <a:srgbClr val="66FFFF"/>
              </a:solidFill>
              <a:latin typeface="华文楷体" panose="02010600040101010101" pitchFamily="2" charset="-122"/>
              <a:ea typeface="华文楷体" panose="02010600040101010101" pitchFamily="2" charset="-122"/>
            </a:endParaRPr>
          </a:p>
        </p:txBody>
      </p:sp>
      <p:sp>
        <p:nvSpPr>
          <p:cNvPr id="101380" name="Rectangle 3"/>
          <p:cNvSpPr>
            <a:spLocks noChangeArrowheads="1"/>
          </p:cNvSpPr>
          <p:nvPr/>
        </p:nvSpPr>
        <p:spPr bwMode="auto">
          <a:xfrm>
            <a:off x="250825" y="333375"/>
            <a:ext cx="8399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eaLnBrk="1" hangingPunct="1">
              <a:spcBef>
                <a:spcPct val="20000"/>
              </a:spcBef>
            </a:pPr>
            <a:r>
              <a:rPr lang="zh-CN" altLang="en-US" sz="2800" b="1" i="0">
                <a:solidFill>
                  <a:schemeClr val="bg1"/>
                </a:solidFill>
                <a:ea typeface="宋体" panose="02010600030101010101" pitchFamily="2" charset="-122"/>
              </a:rPr>
              <a:t>基址变址寻址方式的位移量可用数值或符号地址表示</a:t>
            </a:r>
            <a:endParaRPr lang="zh-CN" altLang="en-US" sz="2800" b="1" i="0">
              <a:solidFill>
                <a:schemeClr val="bg1"/>
              </a:solidFill>
              <a:ea typeface="宋体" panose="02010600030101010101" pitchFamily="2" charset="-122"/>
            </a:endParaRPr>
          </a:p>
        </p:txBody>
      </p:sp>
      <p:sp>
        <p:nvSpPr>
          <p:cNvPr id="101381" name="Rectangle 4"/>
          <p:cNvSpPr>
            <a:spLocks noChangeArrowheads="1"/>
          </p:cNvSpPr>
          <p:nvPr/>
        </p:nvSpPr>
        <p:spPr bwMode="auto">
          <a:xfrm>
            <a:off x="250825" y="5084763"/>
            <a:ext cx="8642350" cy="1563687"/>
          </a:xfrm>
          <a:prstGeom prst="rect">
            <a:avLst/>
          </a:prstGeom>
          <a:solidFill>
            <a:srgbClr val="FFCCCC"/>
          </a:solidFill>
          <a:ln w="9525" algn="ctr">
            <a:solidFill>
              <a:srgbClr val="FFCCCC"/>
            </a:solidFill>
            <a:miter lim="800000"/>
          </a:ln>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zh-CN" altLang="en-US" sz="3200" b="1">
                <a:solidFill>
                  <a:schemeClr val="tx1"/>
                </a:solidFill>
                <a:ea typeface="华文楷体" panose="02010600040101010101" pitchFamily="2" charset="-122"/>
              </a:rPr>
              <a:t>由于基址变址寻址方式中有两个地址分量可以在程序执行过程中进行修改，因此常用来访问存放在主存中的二维数组。</a:t>
            </a:r>
            <a:endParaRPr lang="zh-CN" altLang="en-US" sz="3200" b="1">
              <a:solidFill>
                <a:schemeClr val="tx1"/>
              </a:solidFill>
              <a:ea typeface="华文楷体" panose="02010600040101010101" pitchFamily="2" charset="-122"/>
            </a:endParaRP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BA35421D-83AE-44CA-BD05-FA3A59FC53DE}"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102403" name="Rectangle 2"/>
          <p:cNvSpPr>
            <a:spLocks noChangeArrowheads="1"/>
          </p:cNvSpPr>
          <p:nvPr/>
        </p:nvSpPr>
        <p:spPr bwMode="auto">
          <a:xfrm>
            <a:off x="0" y="457200"/>
            <a:ext cx="45720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51180">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000" b="1" i="0">
                <a:solidFill>
                  <a:schemeClr val="bg1"/>
                </a:solidFill>
                <a:ea typeface="宋体" panose="02010600030101010101" pitchFamily="2" charset="-122"/>
              </a:rPr>
              <a:t>【</a:t>
            </a:r>
            <a:r>
              <a:rPr kumimoji="0" lang="zh-CN" altLang="en-US" sz="2000" b="1" i="0">
                <a:solidFill>
                  <a:schemeClr val="bg1"/>
                </a:solidFill>
                <a:ea typeface="宋体" panose="02010600030101010101" pitchFamily="2" charset="-122"/>
              </a:rPr>
              <a:t>例</a:t>
            </a:r>
            <a:r>
              <a:rPr kumimoji="0" lang="en-US" altLang="zh-CN" sz="2000" b="1" i="0">
                <a:solidFill>
                  <a:schemeClr val="bg1"/>
                </a:solidFill>
                <a:ea typeface="宋体" panose="02010600030101010101" pitchFamily="2" charset="-122"/>
              </a:rPr>
              <a:t>4-8】  ARRAY</a:t>
            </a:r>
            <a:r>
              <a:rPr kumimoji="0" lang="zh-CN" altLang="en-US" sz="2000" b="1" i="0">
                <a:solidFill>
                  <a:schemeClr val="bg1"/>
                </a:solidFill>
                <a:ea typeface="宋体" panose="02010600030101010101" pitchFamily="2" charset="-122"/>
              </a:rPr>
              <a:t>数组是</a:t>
            </a:r>
            <a:r>
              <a:rPr kumimoji="0" lang="en-US" altLang="zh-CN" sz="2000" b="1" i="0">
                <a:solidFill>
                  <a:schemeClr val="bg1"/>
                </a:solidFill>
                <a:ea typeface="宋体" panose="02010600030101010101" pitchFamily="2" charset="-122"/>
              </a:rPr>
              <a:t>10×10</a:t>
            </a:r>
            <a:r>
              <a:rPr kumimoji="0" lang="zh-CN" altLang="en-US" sz="2000" b="1" i="0">
                <a:solidFill>
                  <a:schemeClr val="bg1"/>
                </a:solidFill>
                <a:ea typeface="宋体" panose="02010600030101010101" pitchFamily="2" charset="-122"/>
              </a:rPr>
              <a:t>的二维数组，</a:t>
            </a:r>
            <a:r>
              <a:rPr kumimoji="0" lang="zh-CN" altLang="en-US" sz="2000" b="1" i="0">
                <a:solidFill>
                  <a:srgbClr val="FFFF00"/>
                </a:solidFill>
                <a:ea typeface="宋体" panose="02010600030101010101" pitchFamily="2" charset="-122"/>
              </a:rPr>
              <a:t>按行存放在主存堆栈段中</a:t>
            </a:r>
            <a:r>
              <a:rPr kumimoji="0" lang="zh-CN" altLang="en-US" sz="2000" b="1" i="0">
                <a:solidFill>
                  <a:schemeClr val="bg1"/>
                </a:solidFill>
                <a:ea typeface="宋体" panose="02010600030101010101" pitchFamily="2" charset="-122"/>
              </a:rPr>
              <a:t>。从数组的首址</a:t>
            </a:r>
            <a:r>
              <a:rPr kumimoji="0" lang="en-US" altLang="zh-CN" sz="2000" b="1" i="0">
                <a:solidFill>
                  <a:schemeClr val="bg1"/>
                </a:solidFill>
                <a:ea typeface="宋体" panose="02010600030101010101" pitchFamily="2" charset="-122"/>
              </a:rPr>
              <a:t>ARRAY</a:t>
            </a:r>
            <a:r>
              <a:rPr kumimoji="0" lang="zh-CN" altLang="en-US" sz="2000" b="1" i="0">
                <a:solidFill>
                  <a:schemeClr val="bg1"/>
                </a:solidFill>
                <a:ea typeface="宋体" panose="02010600030101010101" pitchFamily="2" charset="-122"/>
              </a:rPr>
              <a:t>起依次存放各数组元素：第</a:t>
            </a:r>
            <a:r>
              <a:rPr kumimoji="0" lang="en-US" altLang="zh-CN" sz="2000" b="1" i="0">
                <a:solidFill>
                  <a:schemeClr val="bg1"/>
                </a:solidFill>
                <a:ea typeface="宋体" panose="02010600030101010101" pitchFamily="2" charset="-122"/>
              </a:rPr>
              <a:t>0</a:t>
            </a:r>
            <a:r>
              <a:rPr kumimoji="0" lang="zh-CN" altLang="en-US" sz="2000" b="1" i="0">
                <a:solidFill>
                  <a:schemeClr val="bg1"/>
                </a:solidFill>
                <a:ea typeface="宋体" panose="02010600030101010101" pitchFamily="2" charset="-122"/>
              </a:rPr>
              <a:t>行元素为</a:t>
            </a:r>
            <a:r>
              <a:rPr kumimoji="0" lang="en-US" altLang="zh-CN" sz="2000" b="1" i="0">
                <a:solidFill>
                  <a:schemeClr val="bg1"/>
                </a:solidFill>
                <a:ea typeface="宋体" panose="02010600030101010101" pitchFamily="2" charset="-122"/>
              </a:rPr>
              <a:t>ARRAY</a:t>
            </a:r>
            <a:r>
              <a:rPr kumimoji="0" lang="zh-CN" altLang="en-US" sz="2000" b="1" i="0">
                <a:solidFill>
                  <a:schemeClr val="bg1"/>
                </a:solidFill>
                <a:ea typeface="宋体" panose="02010600030101010101" pitchFamily="2" charset="-122"/>
              </a:rPr>
              <a:t>（</a:t>
            </a:r>
            <a:r>
              <a:rPr kumimoji="0" lang="en-US" altLang="zh-CN" sz="2000" b="1" i="0">
                <a:solidFill>
                  <a:schemeClr val="bg1"/>
                </a:solidFill>
                <a:ea typeface="宋体" panose="02010600030101010101" pitchFamily="2" charset="-122"/>
              </a:rPr>
              <a:t>0</a:t>
            </a:r>
            <a:r>
              <a:rPr kumimoji="0" lang="zh-CN" altLang="en-US" sz="2000" b="1" i="0">
                <a:solidFill>
                  <a:schemeClr val="bg1"/>
                </a:solidFill>
                <a:ea typeface="宋体" panose="02010600030101010101" pitchFamily="2" charset="-122"/>
              </a:rPr>
              <a:t>，</a:t>
            </a:r>
            <a:r>
              <a:rPr kumimoji="0" lang="en-US" altLang="zh-CN" sz="2000" b="1" i="0">
                <a:solidFill>
                  <a:schemeClr val="bg1"/>
                </a:solidFill>
                <a:ea typeface="宋体" panose="02010600030101010101" pitchFamily="2" charset="-122"/>
              </a:rPr>
              <a:t>0</a:t>
            </a:r>
            <a:r>
              <a:rPr kumimoji="0" lang="zh-CN" altLang="en-US" sz="2000" b="1" i="0">
                <a:solidFill>
                  <a:schemeClr val="bg1"/>
                </a:solidFill>
                <a:ea typeface="宋体" panose="02010600030101010101" pitchFamily="2" charset="-122"/>
              </a:rPr>
              <a:t>）～</a:t>
            </a:r>
            <a:r>
              <a:rPr kumimoji="0" lang="en-US" altLang="zh-CN" sz="2000" b="1" i="0">
                <a:solidFill>
                  <a:schemeClr val="bg1"/>
                </a:solidFill>
                <a:ea typeface="宋体" panose="02010600030101010101" pitchFamily="2" charset="-122"/>
              </a:rPr>
              <a:t>ARRAY</a:t>
            </a:r>
            <a:r>
              <a:rPr kumimoji="0" lang="zh-CN" altLang="en-US" sz="2000" b="1" i="0">
                <a:solidFill>
                  <a:schemeClr val="bg1"/>
                </a:solidFill>
                <a:ea typeface="宋体" panose="02010600030101010101" pitchFamily="2" charset="-122"/>
              </a:rPr>
              <a:t>（</a:t>
            </a:r>
            <a:r>
              <a:rPr kumimoji="0" lang="en-US" altLang="zh-CN" sz="2000" b="1" i="0">
                <a:solidFill>
                  <a:schemeClr val="bg1"/>
                </a:solidFill>
                <a:ea typeface="宋体" panose="02010600030101010101" pitchFamily="2" charset="-122"/>
              </a:rPr>
              <a:t>0</a:t>
            </a:r>
            <a:r>
              <a:rPr kumimoji="0" lang="zh-CN" altLang="en-US" sz="2000" b="1" i="0">
                <a:solidFill>
                  <a:schemeClr val="bg1"/>
                </a:solidFill>
                <a:ea typeface="宋体" panose="02010600030101010101" pitchFamily="2" charset="-122"/>
              </a:rPr>
              <a:t>，</a:t>
            </a:r>
            <a:r>
              <a:rPr kumimoji="0" lang="en-US" altLang="zh-CN" sz="2000" b="1" i="0">
                <a:solidFill>
                  <a:schemeClr val="bg1"/>
                </a:solidFill>
                <a:ea typeface="宋体" panose="02010600030101010101" pitchFamily="2" charset="-122"/>
              </a:rPr>
              <a:t>9</a:t>
            </a:r>
            <a:r>
              <a:rPr kumimoji="0" lang="zh-CN" altLang="en-US" sz="2000" b="1" i="0">
                <a:solidFill>
                  <a:schemeClr val="bg1"/>
                </a:solidFill>
                <a:ea typeface="宋体" panose="02010600030101010101" pitchFamily="2" charset="-122"/>
              </a:rPr>
              <a:t>）共</a:t>
            </a:r>
            <a:r>
              <a:rPr kumimoji="0" lang="en-US" altLang="zh-CN" sz="2000" b="1" i="0">
                <a:solidFill>
                  <a:schemeClr val="bg1"/>
                </a:solidFill>
                <a:ea typeface="宋体" panose="02010600030101010101" pitchFamily="2" charset="-122"/>
              </a:rPr>
              <a:t>10</a:t>
            </a:r>
            <a:r>
              <a:rPr kumimoji="0" lang="zh-CN" altLang="en-US" sz="2000" b="1" i="0">
                <a:solidFill>
                  <a:schemeClr val="bg1"/>
                </a:solidFill>
                <a:ea typeface="宋体" panose="02010600030101010101" pitchFamily="2" charset="-122"/>
              </a:rPr>
              <a:t>个，第</a:t>
            </a:r>
            <a:r>
              <a:rPr kumimoji="0" lang="en-US" altLang="zh-CN" sz="2000" b="1" i="0">
                <a:solidFill>
                  <a:schemeClr val="bg1"/>
                </a:solidFill>
                <a:ea typeface="宋体" panose="02010600030101010101" pitchFamily="2" charset="-122"/>
              </a:rPr>
              <a:t>1</a:t>
            </a:r>
            <a:r>
              <a:rPr kumimoji="0" lang="zh-CN" altLang="en-US" sz="2000" b="1" i="0">
                <a:solidFill>
                  <a:schemeClr val="bg1"/>
                </a:solidFill>
                <a:ea typeface="宋体" panose="02010600030101010101" pitchFamily="2" charset="-122"/>
              </a:rPr>
              <a:t>行元素为</a:t>
            </a:r>
            <a:r>
              <a:rPr kumimoji="0" lang="en-US" altLang="zh-CN" sz="2000" b="1" i="0">
                <a:solidFill>
                  <a:schemeClr val="bg1"/>
                </a:solidFill>
                <a:ea typeface="宋体" panose="02010600030101010101" pitchFamily="2" charset="-122"/>
              </a:rPr>
              <a:t>ARRAY</a:t>
            </a:r>
            <a:r>
              <a:rPr kumimoji="0" lang="zh-CN" altLang="en-US" sz="2000" b="1" i="0">
                <a:solidFill>
                  <a:schemeClr val="bg1"/>
                </a:solidFill>
                <a:ea typeface="宋体" panose="02010600030101010101" pitchFamily="2" charset="-122"/>
              </a:rPr>
              <a:t>（</a:t>
            </a:r>
            <a:r>
              <a:rPr kumimoji="0" lang="en-US" altLang="zh-CN" sz="2000" b="1" i="0">
                <a:solidFill>
                  <a:schemeClr val="bg1"/>
                </a:solidFill>
                <a:ea typeface="宋体" panose="02010600030101010101" pitchFamily="2" charset="-122"/>
              </a:rPr>
              <a:t>1</a:t>
            </a:r>
            <a:r>
              <a:rPr kumimoji="0" lang="zh-CN" altLang="en-US" sz="2000" b="1" i="0">
                <a:solidFill>
                  <a:schemeClr val="bg1"/>
                </a:solidFill>
                <a:ea typeface="宋体" panose="02010600030101010101" pitchFamily="2" charset="-122"/>
              </a:rPr>
              <a:t>，</a:t>
            </a:r>
            <a:r>
              <a:rPr kumimoji="0" lang="en-US" altLang="zh-CN" sz="2000" b="1" i="0">
                <a:solidFill>
                  <a:schemeClr val="bg1"/>
                </a:solidFill>
                <a:ea typeface="宋体" panose="02010600030101010101" pitchFamily="2" charset="-122"/>
              </a:rPr>
              <a:t>0</a:t>
            </a:r>
            <a:r>
              <a:rPr kumimoji="0" lang="zh-CN" altLang="en-US" sz="2000" b="1" i="0">
                <a:solidFill>
                  <a:schemeClr val="bg1"/>
                </a:solidFill>
                <a:ea typeface="宋体" panose="02010600030101010101" pitchFamily="2" charset="-122"/>
              </a:rPr>
              <a:t>）～</a:t>
            </a:r>
            <a:r>
              <a:rPr kumimoji="0" lang="en-US" altLang="zh-CN" sz="2000" b="1" i="0">
                <a:solidFill>
                  <a:schemeClr val="bg1"/>
                </a:solidFill>
                <a:ea typeface="宋体" panose="02010600030101010101" pitchFamily="2" charset="-122"/>
              </a:rPr>
              <a:t>ARRAY</a:t>
            </a:r>
            <a:r>
              <a:rPr kumimoji="0" lang="zh-CN" altLang="en-US" sz="2000" b="1" i="0">
                <a:solidFill>
                  <a:schemeClr val="bg1"/>
                </a:solidFill>
                <a:ea typeface="宋体" panose="02010600030101010101" pitchFamily="2" charset="-122"/>
              </a:rPr>
              <a:t>（</a:t>
            </a:r>
            <a:r>
              <a:rPr kumimoji="0" lang="en-US" altLang="zh-CN" sz="2000" b="1" i="0">
                <a:solidFill>
                  <a:schemeClr val="bg1"/>
                </a:solidFill>
                <a:ea typeface="宋体" panose="02010600030101010101" pitchFamily="2" charset="-122"/>
              </a:rPr>
              <a:t>1</a:t>
            </a:r>
            <a:r>
              <a:rPr kumimoji="0" lang="zh-CN" altLang="en-US" sz="2000" b="1" i="0">
                <a:solidFill>
                  <a:schemeClr val="bg1"/>
                </a:solidFill>
                <a:ea typeface="宋体" panose="02010600030101010101" pitchFamily="2" charset="-122"/>
              </a:rPr>
              <a:t>，</a:t>
            </a:r>
            <a:r>
              <a:rPr kumimoji="0" lang="en-US" altLang="zh-CN" sz="2000" b="1" i="0">
                <a:solidFill>
                  <a:schemeClr val="bg1"/>
                </a:solidFill>
                <a:ea typeface="宋体" panose="02010600030101010101" pitchFamily="2" charset="-122"/>
              </a:rPr>
              <a:t>9</a:t>
            </a:r>
            <a:r>
              <a:rPr kumimoji="0" lang="zh-CN" altLang="en-US" sz="2000" b="1" i="0">
                <a:solidFill>
                  <a:schemeClr val="bg1"/>
                </a:solidFill>
                <a:ea typeface="宋体" panose="02010600030101010101" pitchFamily="2" charset="-122"/>
              </a:rPr>
              <a:t>），</a:t>
            </a:r>
            <a:r>
              <a:rPr kumimoji="0" lang="en-US" altLang="zh-CN" sz="2000" b="1" i="0">
                <a:solidFill>
                  <a:schemeClr val="bg1"/>
                </a:solidFill>
                <a:ea typeface="宋体" panose="02010600030101010101" pitchFamily="2" charset="-122"/>
              </a:rPr>
              <a:t>…</a:t>
            </a:r>
            <a:r>
              <a:rPr kumimoji="0" lang="zh-CN" altLang="en-US" sz="2000" b="1" i="0">
                <a:solidFill>
                  <a:schemeClr val="bg1"/>
                </a:solidFill>
                <a:ea typeface="宋体" panose="02010600030101010101" pitchFamily="2" charset="-122"/>
              </a:rPr>
              <a:t>。每个元素占用一个字节单元</a:t>
            </a:r>
            <a:br>
              <a:rPr kumimoji="0" lang="zh-CN" altLang="en-US" sz="2000" b="1" i="0">
                <a:solidFill>
                  <a:schemeClr val="bg1"/>
                </a:solidFill>
                <a:ea typeface="宋体" panose="02010600030101010101" pitchFamily="2" charset="-122"/>
              </a:rPr>
            </a:br>
            <a:r>
              <a:rPr kumimoji="0" lang="zh-CN" altLang="en-US" sz="2000" b="1" i="0">
                <a:solidFill>
                  <a:srgbClr val="66FFFF"/>
                </a:solidFill>
                <a:ea typeface="宋体" panose="02010600030101010101" pitchFamily="2" charset="-122"/>
              </a:rPr>
              <a:t>用指令：</a:t>
            </a:r>
            <a:r>
              <a:rPr kumimoji="0" lang="en-US" altLang="zh-CN" sz="2000" b="1" i="0">
                <a:solidFill>
                  <a:srgbClr val="66FFFF"/>
                </a:solidFill>
                <a:ea typeface="宋体" panose="02010600030101010101" pitchFamily="2" charset="-122"/>
              </a:rPr>
              <a:t>MOV   AL</a:t>
            </a:r>
            <a:r>
              <a:rPr kumimoji="0" lang="zh-CN" altLang="en-US" sz="2000" b="1" i="0">
                <a:solidFill>
                  <a:srgbClr val="66FFFF"/>
                </a:solidFill>
                <a:ea typeface="宋体" panose="02010600030101010101" pitchFamily="2" charset="-122"/>
              </a:rPr>
              <a:t>，</a:t>
            </a:r>
            <a:r>
              <a:rPr kumimoji="0" lang="en-US" altLang="zh-CN" sz="2000" b="1" i="0">
                <a:solidFill>
                  <a:srgbClr val="66FFFF"/>
                </a:solidFill>
                <a:ea typeface="宋体" panose="02010600030101010101" pitchFamily="2" charset="-122"/>
              </a:rPr>
              <a:t>ARRAY[BP][SI]</a:t>
            </a:r>
            <a:endParaRPr kumimoji="0" lang="en-US" altLang="zh-CN" sz="2000" b="1" i="0">
              <a:solidFill>
                <a:srgbClr val="66FFFF"/>
              </a:solidFill>
              <a:ea typeface="宋体" panose="02010600030101010101" pitchFamily="2" charset="-122"/>
            </a:endParaRPr>
          </a:p>
        </p:txBody>
      </p:sp>
      <p:sp>
        <p:nvSpPr>
          <p:cNvPr id="102404" name="Rectangle 3"/>
          <p:cNvSpPr>
            <a:spLocks noChangeArrowheads="1"/>
          </p:cNvSpPr>
          <p:nvPr/>
        </p:nvSpPr>
        <p:spPr bwMode="auto">
          <a:xfrm>
            <a:off x="0" y="3213100"/>
            <a:ext cx="4643438"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zh-CN" altLang="en-US" sz="2000" b="1" i="0">
                <a:solidFill>
                  <a:schemeClr val="bg1"/>
                </a:solidFill>
                <a:ea typeface="宋体" panose="02010600030101010101" pitchFamily="2" charset="-122"/>
              </a:rPr>
              <a:t>访问数组中的某个元素</a:t>
            </a:r>
            <a:r>
              <a:rPr kumimoji="0" lang="en-US" altLang="zh-CN" sz="2000" b="1" i="0">
                <a:solidFill>
                  <a:schemeClr val="bg1"/>
                </a:solidFill>
                <a:ea typeface="宋体" panose="02010600030101010101" pitchFamily="2" charset="-122"/>
              </a:rPr>
              <a:t>ARRAY</a:t>
            </a:r>
            <a:r>
              <a:rPr kumimoji="0" lang="zh-CN" altLang="en-US" sz="2000" b="1" i="0">
                <a:solidFill>
                  <a:schemeClr val="bg1"/>
                </a:solidFill>
                <a:ea typeface="宋体" panose="02010600030101010101" pitchFamily="2" charset="-122"/>
              </a:rPr>
              <a:t>（</a:t>
            </a:r>
            <a:r>
              <a:rPr kumimoji="0" lang="en-US" altLang="zh-CN" sz="2000" b="1">
                <a:solidFill>
                  <a:schemeClr val="bg1"/>
                </a:solidFill>
                <a:ea typeface="宋体" panose="02010600030101010101" pitchFamily="2" charset="-122"/>
              </a:rPr>
              <a:t>i</a:t>
            </a:r>
            <a:r>
              <a:rPr kumimoji="0" lang="zh-CN" altLang="en-US" sz="2000" b="1" i="0">
                <a:solidFill>
                  <a:schemeClr val="bg1"/>
                </a:solidFill>
                <a:ea typeface="宋体" panose="02010600030101010101" pitchFamily="2" charset="-122"/>
              </a:rPr>
              <a:t>，</a:t>
            </a:r>
            <a:r>
              <a:rPr kumimoji="0" lang="en-US" altLang="zh-CN" sz="2000" b="1">
                <a:solidFill>
                  <a:schemeClr val="bg1"/>
                </a:solidFill>
                <a:ea typeface="宋体" panose="02010600030101010101" pitchFamily="2" charset="-122"/>
              </a:rPr>
              <a:t>j</a:t>
            </a:r>
            <a:r>
              <a:rPr kumimoji="0" lang="zh-CN" altLang="en-US" sz="2000" b="1" i="0">
                <a:solidFill>
                  <a:schemeClr val="bg1"/>
                </a:solidFill>
                <a:ea typeface="宋体" panose="02010600030101010101" pitchFamily="2" charset="-122"/>
              </a:rPr>
              <a:t>），指令中的位移量</a:t>
            </a:r>
            <a:r>
              <a:rPr kumimoji="0" lang="en-US" altLang="zh-CN" sz="2000" b="1" i="0">
                <a:solidFill>
                  <a:schemeClr val="bg1"/>
                </a:solidFill>
                <a:ea typeface="宋体" panose="02010600030101010101" pitchFamily="2" charset="-122"/>
              </a:rPr>
              <a:t>ARRAY</a:t>
            </a:r>
            <a:r>
              <a:rPr kumimoji="0" lang="zh-CN" altLang="en-US" sz="2000" b="1" i="0">
                <a:solidFill>
                  <a:schemeClr val="bg1"/>
                </a:solidFill>
                <a:ea typeface="宋体" panose="02010600030101010101" pitchFamily="2" charset="-122"/>
              </a:rPr>
              <a:t>指向数组首址；</a:t>
            </a:r>
            <a:r>
              <a:rPr kumimoji="0" lang="en-US" altLang="zh-CN" sz="2000" b="1" i="0">
                <a:solidFill>
                  <a:schemeClr val="bg1"/>
                </a:solidFill>
                <a:ea typeface="宋体" panose="02010600030101010101" pitchFamily="2" charset="-122"/>
              </a:rPr>
              <a:t>BP</a:t>
            </a:r>
            <a:r>
              <a:rPr kumimoji="0" lang="zh-CN" altLang="en-US" sz="2000" b="1" i="0">
                <a:solidFill>
                  <a:schemeClr val="bg1"/>
                </a:solidFill>
                <a:ea typeface="宋体" panose="02010600030101010101" pitchFamily="2" charset="-122"/>
              </a:rPr>
              <a:t>存放被访问行的起始位置相对数组首址的距离，即</a:t>
            </a:r>
            <a:r>
              <a:rPr kumimoji="0" lang="en-US" altLang="zh-CN" sz="2000" b="1">
                <a:solidFill>
                  <a:schemeClr val="bg1"/>
                </a:solidFill>
                <a:ea typeface="宋体" panose="02010600030101010101" pitchFamily="2" charset="-122"/>
              </a:rPr>
              <a:t>i *</a:t>
            </a:r>
            <a:r>
              <a:rPr kumimoji="0" lang="en-US" altLang="zh-CN" sz="2000" b="1" i="0">
                <a:solidFill>
                  <a:schemeClr val="bg1"/>
                </a:solidFill>
                <a:ea typeface="宋体" panose="02010600030101010101" pitchFamily="2" charset="-122"/>
              </a:rPr>
              <a:t>10</a:t>
            </a:r>
            <a:r>
              <a:rPr kumimoji="0" lang="zh-CN" altLang="en-US" sz="2000" b="1" i="0">
                <a:solidFill>
                  <a:schemeClr val="bg1"/>
                </a:solidFill>
                <a:ea typeface="宋体" panose="02010600030101010101" pitchFamily="2" charset="-122"/>
              </a:rPr>
              <a:t>；</a:t>
            </a:r>
            <a:r>
              <a:rPr kumimoji="0" lang="en-US" altLang="zh-CN" sz="2000" b="1" i="0">
                <a:solidFill>
                  <a:schemeClr val="bg1"/>
                </a:solidFill>
                <a:ea typeface="宋体" panose="02010600030101010101" pitchFamily="2" charset="-122"/>
              </a:rPr>
              <a:t>SI</a:t>
            </a:r>
            <a:r>
              <a:rPr kumimoji="0" lang="zh-CN" altLang="en-US" sz="2000" b="1" i="0">
                <a:solidFill>
                  <a:schemeClr val="bg1"/>
                </a:solidFill>
                <a:ea typeface="宋体" panose="02010600030101010101" pitchFamily="2" charset="-122"/>
              </a:rPr>
              <a:t>存放被访问数组元素相对本行首址的距离，即</a:t>
            </a:r>
            <a:r>
              <a:rPr kumimoji="0" lang="en-US" altLang="zh-CN" sz="2000" b="1">
                <a:solidFill>
                  <a:schemeClr val="bg1"/>
                </a:solidFill>
                <a:ea typeface="宋体" panose="02010600030101010101" pitchFamily="2" charset="-122"/>
              </a:rPr>
              <a:t>j</a:t>
            </a:r>
            <a:r>
              <a:rPr kumimoji="0" lang="zh-CN" altLang="en-US" sz="2000" b="1" i="0">
                <a:solidFill>
                  <a:schemeClr val="bg1"/>
                </a:solidFill>
                <a:ea typeface="宋体" panose="02010600030101010101" pitchFamily="2" charset="-122"/>
              </a:rPr>
              <a:t>，则要访问元素的有效地址：</a:t>
            </a:r>
            <a:endParaRPr kumimoji="0" lang="zh-CN" altLang="en-US" sz="2000" b="1" i="0">
              <a:solidFill>
                <a:schemeClr val="bg1"/>
              </a:solidFill>
              <a:ea typeface="宋体" panose="02010600030101010101" pitchFamily="2" charset="-122"/>
              <a:sym typeface="Symbol" panose="05050102010706020507" pitchFamily="18" charset="2"/>
            </a:endParaRPr>
          </a:p>
        </p:txBody>
      </p:sp>
      <p:pic>
        <p:nvPicPr>
          <p:cNvPr id="102405" name="Picture 4" descr="4x3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16463" y="0"/>
            <a:ext cx="4427537"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6" name="Rectangle 5"/>
          <p:cNvSpPr>
            <a:spLocks noChangeArrowheads="1"/>
          </p:cNvSpPr>
          <p:nvPr/>
        </p:nvSpPr>
        <p:spPr bwMode="auto">
          <a:xfrm>
            <a:off x="395288" y="5373688"/>
            <a:ext cx="8748712" cy="466725"/>
          </a:xfrm>
          <a:prstGeom prst="rect">
            <a:avLst/>
          </a:prstGeom>
          <a:solidFill>
            <a:srgbClr val="FFCCCC"/>
          </a:solidFill>
          <a:ln w="9525">
            <a:solidFill>
              <a:srgbClr val="FFCCCC"/>
            </a:solidFill>
            <a:miter lim="800000"/>
          </a:ln>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400" b="1" i="0">
                <a:solidFill>
                  <a:schemeClr val="tx1"/>
                </a:solidFill>
                <a:ea typeface="宋体" panose="02010600030101010101" pitchFamily="2" charset="-122"/>
              </a:rPr>
              <a:t>EA </a:t>
            </a:r>
            <a:r>
              <a:rPr kumimoji="0" lang="en-US" altLang="zh-CN" sz="2400" b="1" i="0">
                <a:solidFill>
                  <a:schemeClr val="tx1"/>
                </a:solidFill>
                <a:ea typeface="宋体" panose="02010600030101010101" pitchFamily="2" charset="-122"/>
                <a:sym typeface="Symbol" panose="05050102010706020507" pitchFamily="18" charset="2"/>
              </a:rPr>
              <a:t></a:t>
            </a:r>
            <a:r>
              <a:rPr kumimoji="0" lang="en-US" altLang="zh-CN" sz="2400" b="1" i="0">
                <a:solidFill>
                  <a:schemeClr val="tx1"/>
                </a:solidFill>
                <a:ea typeface="宋体" panose="02010600030101010101" pitchFamily="2" charset="-122"/>
              </a:rPr>
              <a:t> ARRAY</a:t>
            </a:r>
            <a:r>
              <a:rPr kumimoji="0" lang="zh-CN" altLang="en-US" sz="2400" b="1" i="0">
                <a:solidFill>
                  <a:schemeClr val="tx1"/>
                </a:solidFill>
                <a:ea typeface="宋体" panose="02010600030101010101" pitchFamily="2" charset="-122"/>
                <a:sym typeface="Symbol" panose="05050102010706020507" pitchFamily="18" charset="2"/>
              </a:rPr>
              <a:t>的偏移地址 </a:t>
            </a:r>
            <a:r>
              <a:rPr kumimoji="0" lang="en-US" altLang="zh-CN" sz="2400" b="1" i="0">
                <a:solidFill>
                  <a:schemeClr val="tx1"/>
                </a:solidFill>
                <a:ea typeface="宋体" panose="02010600030101010101" pitchFamily="2" charset="-122"/>
                <a:sym typeface="Symbol" panose="05050102010706020507" pitchFamily="18" charset="2"/>
              </a:rPr>
              <a:t>+( BP)+( SI)</a:t>
            </a:r>
            <a:r>
              <a:rPr kumimoji="0" lang="zh-CN" altLang="en-US" sz="2400" b="1" i="0">
                <a:solidFill>
                  <a:schemeClr val="tx1"/>
                </a:solidFill>
                <a:ea typeface="宋体" panose="02010600030101010101" pitchFamily="2" charset="-122"/>
                <a:sym typeface="Symbol" panose="05050102010706020507" pitchFamily="18" charset="2"/>
              </a:rPr>
              <a:t>，段基值隐含由</a:t>
            </a:r>
            <a:r>
              <a:rPr kumimoji="0" lang="en-US" altLang="zh-CN" sz="2400" b="1" i="0">
                <a:solidFill>
                  <a:schemeClr val="tx1"/>
                </a:solidFill>
                <a:ea typeface="宋体" panose="02010600030101010101" pitchFamily="2" charset="-122"/>
                <a:sym typeface="Symbol" panose="05050102010706020507" pitchFamily="18" charset="2"/>
              </a:rPr>
              <a:t>SS</a:t>
            </a:r>
            <a:r>
              <a:rPr kumimoji="0" lang="zh-CN" altLang="en-US" sz="2400" b="1" i="0">
                <a:solidFill>
                  <a:schemeClr val="tx1"/>
                </a:solidFill>
                <a:ea typeface="宋体" panose="02010600030101010101" pitchFamily="2" charset="-122"/>
                <a:sym typeface="Symbol" panose="05050102010706020507" pitchFamily="18" charset="2"/>
              </a:rPr>
              <a:t>给出。</a:t>
            </a:r>
            <a:endParaRPr kumimoji="0" lang="zh-CN" altLang="en-US" sz="2400" b="1" i="0">
              <a:solidFill>
                <a:schemeClr val="tx1"/>
              </a:solidFill>
              <a:ea typeface="宋体" panose="02010600030101010101" pitchFamily="2" charset="-122"/>
              <a:sym typeface="Symbol" panose="05050102010706020507" pitchFamily="18" charset="2"/>
            </a:endParaRPr>
          </a:p>
        </p:txBody>
      </p:sp>
      <p:sp>
        <p:nvSpPr>
          <p:cNvPr id="102407" name="Rectangle 6"/>
          <p:cNvSpPr>
            <a:spLocks noChangeArrowheads="1"/>
          </p:cNvSpPr>
          <p:nvPr/>
        </p:nvSpPr>
        <p:spPr bwMode="auto">
          <a:xfrm>
            <a:off x="323850" y="6092825"/>
            <a:ext cx="7980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zh-CN" altLang="en-US" sz="2000" b="1">
                <a:solidFill>
                  <a:schemeClr val="bg1"/>
                </a:solidFill>
                <a:ea typeface="宋体" panose="02010600030101010101" pitchFamily="2" charset="-122"/>
              </a:rPr>
              <a:t>右上图给出了访问数组第</a:t>
            </a:r>
            <a:r>
              <a:rPr kumimoji="0" lang="en-US" altLang="zh-CN" sz="2000" b="1">
                <a:solidFill>
                  <a:schemeClr val="bg1"/>
                </a:solidFill>
                <a:ea typeface="宋体" panose="02010600030101010101" pitchFamily="2" charset="-122"/>
              </a:rPr>
              <a:t>1</a:t>
            </a:r>
            <a:r>
              <a:rPr kumimoji="0" lang="zh-CN" altLang="en-US" sz="2000" b="1">
                <a:solidFill>
                  <a:schemeClr val="bg1"/>
                </a:solidFill>
                <a:ea typeface="宋体" panose="02010600030101010101" pitchFamily="2" charset="-122"/>
              </a:rPr>
              <a:t>行第</a:t>
            </a:r>
            <a:r>
              <a:rPr kumimoji="0" lang="en-US" altLang="zh-CN" sz="2000" b="1">
                <a:solidFill>
                  <a:schemeClr val="bg1"/>
                </a:solidFill>
                <a:ea typeface="宋体" panose="02010600030101010101" pitchFamily="2" charset="-122"/>
              </a:rPr>
              <a:t>8</a:t>
            </a:r>
            <a:r>
              <a:rPr kumimoji="0" lang="zh-CN" altLang="en-US" sz="2000" b="1">
                <a:solidFill>
                  <a:schemeClr val="bg1"/>
                </a:solidFill>
                <a:ea typeface="宋体" panose="02010600030101010101" pitchFamily="2" charset="-122"/>
              </a:rPr>
              <a:t>列元素</a:t>
            </a:r>
            <a:r>
              <a:rPr kumimoji="0" lang="en-US" altLang="zh-CN" sz="2000" b="1">
                <a:solidFill>
                  <a:schemeClr val="bg1"/>
                </a:solidFill>
                <a:ea typeface="宋体" panose="02010600030101010101" pitchFamily="2" charset="-122"/>
              </a:rPr>
              <a:t>ARRAY</a:t>
            </a:r>
            <a:r>
              <a:rPr kumimoji="0" lang="zh-CN" altLang="en-US" sz="2000" b="1">
                <a:solidFill>
                  <a:schemeClr val="bg1"/>
                </a:solidFill>
                <a:ea typeface="宋体" panose="02010600030101010101" pitchFamily="2" charset="-122"/>
              </a:rPr>
              <a:t>（</a:t>
            </a:r>
            <a:r>
              <a:rPr kumimoji="0" lang="en-US" altLang="zh-CN" sz="2000" b="1">
                <a:solidFill>
                  <a:schemeClr val="bg1"/>
                </a:solidFill>
                <a:ea typeface="宋体" panose="02010600030101010101" pitchFamily="2" charset="-122"/>
              </a:rPr>
              <a:t>1</a:t>
            </a:r>
            <a:r>
              <a:rPr kumimoji="0" lang="zh-CN" altLang="en-US" sz="2000" b="1">
                <a:solidFill>
                  <a:schemeClr val="bg1"/>
                </a:solidFill>
                <a:ea typeface="宋体" panose="02010600030101010101" pitchFamily="2" charset="-122"/>
              </a:rPr>
              <a:t>，</a:t>
            </a:r>
            <a:r>
              <a:rPr kumimoji="0" lang="en-US" altLang="zh-CN" sz="2000" b="1">
                <a:solidFill>
                  <a:schemeClr val="bg1"/>
                </a:solidFill>
                <a:ea typeface="宋体" panose="02010600030101010101" pitchFamily="2" charset="-122"/>
              </a:rPr>
              <a:t>8</a:t>
            </a:r>
            <a:r>
              <a:rPr kumimoji="0" lang="zh-CN" altLang="en-US" sz="2000" b="1">
                <a:solidFill>
                  <a:schemeClr val="bg1"/>
                </a:solidFill>
                <a:ea typeface="宋体" panose="02010600030101010101" pitchFamily="2" charset="-122"/>
              </a:rPr>
              <a:t>）的寻址过程 。</a:t>
            </a:r>
            <a:endParaRPr kumimoji="0" lang="zh-CN" altLang="en-US" sz="2000" b="1">
              <a:solidFill>
                <a:schemeClr val="bg1"/>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AA625108-64F4-4CF6-BF8B-7B6E6D927CEE}"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103427" name="Rectangle 2"/>
          <p:cNvSpPr>
            <a:spLocks noGrp="1" noChangeArrowheads="1"/>
          </p:cNvSpPr>
          <p:nvPr>
            <p:ph type="body" sz="half" idx="1"/>
          </p:nvPr>
        </p:nvSpPr>
        <p:spPr>
          <a:xfrm>
            <a:off x="0" y="981075"/>
            <a:ext cx="9144000" cy="1727200"/>
          </a:xfrm>
        </p:spPr>
        <p:txBody>
          <a:bodyPr/>
          <a:lstStyle/>
          <a:p>
            <a:pPr marL="0" indent="0" eaLnBrk="1" hangingPunct="1">
              <a:buFontTx/>
              <a:buNone/>
            </a:pPr>
            <a:r>
              <a:rPr lang="zh-CN" altLang="en-US" sz="2800" b="1" smtClean="0">
                <a:solidFill>
                  <a:srgbClr val="66FFFF"/>
                </a:solidFill>
              </a:rPr>
              <a:t>指令所需的操作数在主存单元中，操作数的有效地址</a:t>
            </a:r>
            <a:r>
              <a:rPr lang="en-US" altLang="zh-CN" sz="2800" b="1" smtClean="0">
                <a:solidFill>
                  <a:srgbClr val="66FFFF"/>
                </a:solidFill>
              </a:rPr>
              <a:t>EA</a:t>
            </a:r>
            <a:r>
              <a:rPr lang="zh-CN" altLang="en-US" sz="2800" b="1" smtClean="0">
                <a:solidFill>
                  <a:srgbClr val="66FFFF"/>
                </a:solidFill>
              </a:rPr>
              <a:t>是</a:t>
            </a:r>
            <a:r>
              <a:rPr lang="zh-CN" altLang="en-US" sz="2800" b="1" u="sng" smtClean="0">
                <a:solidFill>
                  <a:srgbClr val="FF0000"/>
                </a:solidFill>
              </a:rPr>
              <a:t>变址</a:t>
            </a:r>
            <a:r>
              <a:rPr lang="zh-CN" altLang="en-US" sz="2800" b="1" u="sng" smtClean="0">
                <a:solidFill>
                  <a:srgbClr val="FFFF99"/>
                </a:solidFill>
              </a:rPr>
              <a:t>寄存器的内容乘以</a:t>
            </a:r>
            <a:r>
              <a:rPr lang="zh-CN" altLang="en-US" sz="2800" b="1" smtClean="0">
                <a:solidFill>
                  <a:srgbClr val="66FFFF"/>
                </a:solidFill>
              </a:rPr>
              <a:t>指令中指定的</a:t>
            </a:r>
            <a:r>
              <a:rPr lang="zh-CN" altLang="en-US" sz="2800" b="1" u="sng" smtClean="0">
                <a:solidFill>
                  <a:srgbClr val="66FFFF"/>
                </a:solidFill>
              </a:rPr>
              <a:t>比例因子</a:t>
            </a:r>
            <a:r>
              <a:rPr lang="zh-CN" altLang="en-US" sz="2800" b="1" smtClean="0">
                <a:solidFill>
                  <a:srgbClr val="66FFFF"/>
                </a:solidFill>
              </a:rPr>
              <a:t>再</a:t>
            </a:r>
            <a:r>
              <a:rPr lang="zh-CN" altLang="en-US" sz="2800" b="1" smtClean="0">
                <a:solidFill>
                  <a:srgbClr val="FFFF99"/>
                </a:solidFill>
              </a:rPr>
              <a:t>加上位移量</a:t>
            </a:r>
            <a:r>
              <a:rPr lang="zh-CN" altLang="en-US" sz="2800" b="1" smtClean="0">
                <a:solidFill>
                  <a:srgbClr val="66FFFF"/>
                </a:solidFill>
              </a:rPr>
              <a:t>之和，所以</a:t>
            </a:r>
            <a:r>
              <a:rPr lang="en-US" altLang="zh-CN" sz="2800" b="1" smtClean="0">
                <a:solidFill>
                  <a:srgbClr val="66FFFF"/>
                </a:solidFill>
              </a:rPr>
              <a:t>EA</a:t>
            </a:r>
            <a:r>
              <a:rPr lang="zh-CN" altLang="en-US" sz="2800" b="1" smtClean="0">
                <a:solidFill>
                  <a:srgbClr val="66FFFF"/>
                </a:solidFill>
              </a:rPr>
              <a:t>由</a:t>
            </a:r>
            <a:r>
              <a:rPr lang="en-US" altLang="zh-CN" sz="2800" b="1" smtClean="0">
                <a:solidFill>
                  <a:srgbClr val="66FFFF"/>
                </a:solidFill>
              </a:rPr>
              <a:t>3</a:t>
            </a:r>
            <a:r>
              <a:rPr lang="zh-CN" altLang="en-US" sz="2800" b="1" smtClean="0">
                <a:solidFill>
                  <a:srgbClr val="66FFFF"/>
                </a:solidFill>
              </a:rPr>
              <a:t>种成分组成。</a:t>
            </a:r>
            <a:endParaRPr lang="zh-CN" altLang="en-US" sz="2800" b="1" smtClean="0">
              <a:solidFill>
                <a:schemeClr val="bg1"/>
              </a:solidFill>
            </a:endParaRPr>
          </a:p>
        </p:txBody>
      </p:sp>
      <p:pic>
        <p:nvPicPr>
          <p:cNvPr id="103428" name="Picture 3" descr="4x32"/>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395288" y="2492375"/>
            <a:ext cx="8281987" cy="2471738"/>
          </a:xfrm>
          <a:noFill/>
        </p:spPr>
      </p:pic>
      <p:sp>
        <p:nvSpPr>
          <p:cNvPr id="103429" name="Rectangle 4"/>
          <p:cNvSpPr>
            <a:spLocks noChangeArrowheads="1"/>
          </p:cNvSpPr>
          <p:nvPr/>
        </p:nvSpPr>
        <p:spPr bwMode="auto">
          <a:xfrm>
            <a:off x="0" y="260350"/>
            <a:ext cx="94345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en-US" altLang="zh-CN" sz="3200" b="1" i="0"/>
              <a:t>(5)</a:t>
            </a:r>
            <a:r>
              <a:rPr lang="zh-CN" altLang="en-US" sz="3200" b="1" i="0"/>
              <a:t>比例变址寻址方式（</a:t>
            </a:r>
            <a:r>
              <a:rPr lang="en-US" altLang="zh-CN" sz="3200" b="1" i="0"/>
              <a:t>Scaled Indexed Addressing</a:t>
            </a:r>
            <a:r>
              <a:rPr lang="zh-CN" altLang="en-US" sz="3200" b="1" i="0"/>
              <a:t>）</a:t>
            </a:r>
            <a:endParaRPr lang="zh-CN" altLang="en-US" sz="3200" b="1" i="0"/>
          </a:p>
        </p:txBody>
      </p:sp>
      <p:sp>
        <p:nvSpPr>
          <p:cNvPr id="103430" name="Text Box 5"/>
          <p:cNvSpPr txBox="1">
            <a:spLocks noChangeArrowheads="1"/>
          </p:cNvSpPr>
          <p:nvPr/>
        </p:nvSpPr>
        <p:spPr bwMode="auto">
          <a:xfrm>
            <a:off x="0" y="5300663"/>
            <a:ext cx="9144000" cy="579437"/>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en-US" altLang="zh-CN" sz="3200" i="0">
                <a:solidFill>
                  <a:schemeClr val="tx1"/>
                </a:solidFill>
              </a:rPr>
              <a:t>EA=(R</a:t>
            </a:r>
            <a:r>
              <a:rPr lang="zh-CN" altLang="en-US" sz="3200" i="0" baseline="-25000">
                <a:solidFill>
                  <a:schemeClr val="tx1"/>
                </a:solidFill>
              </a:rPr>
              <a:t>变址</a:t>
            </a:r>
            <a:r>
              <a:rPr lang="zh-CN" altLang="en-US" sz="3200" i="0">
                <a:solidFill>
                  <a:schemeClr val="tx1"/>
                </a:solidFill>
              </a:rPr>
              <a:t>）</a:t>
            </a:r>
            <a:r>
              <a:rPr lang="en-US" altLang="zh-CN" sz="3200" i="0">
                <a:solidFill>
                  <a:schemeClr val="tx1"/>
                </a:solidFill>
              </a:rPr>
              <a:t>×</a:t>
            </a:r>
            <a:r>
              <a:rPr lang="zh-CN" altLang="en-US" sz="3200" i="0">
                <a:solidFill>
                  <a:schemeClr val="tx1"/>
                </a:solidFill>
              </a:rPr>
              <a:t>比例因子＋位移量</a:t>
            </a:r>
            <a:endParaRPr lang="zh-CN" altLang="en-US" sz="3200" i="0">
              <a:solidFill>
                <a:schemeClr val="tx1"/>
              </a:solidFill>
            </a:endParaRP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41FEB9D4-C118-4223-BA11-BF2C30D9DA53}"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104451" name="Rectangle 2"/>
          <p:cNvSpPr>
            <a:spLocks noChangeArrowheads="1"/>
          </p:cNvSpPr>
          <p:nvPr/>
        </p:nvSpPr>
        <p:spPr bwMode="auto">
          <a:xfrm>
            <a:off x="250825" y="1757363"/>
            <a:ext cx="4300538"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lnSpc>
                <a:spcPct val="120000"/>
              </a:lnSpc>
              <a:spcBef>
                <a:spcPct val="25000"/>
              </a:spcBef>
            </a:pPr>
            <a:r>
              <a:rPr kumimoji="0" lang="zh-CN" altLang="en-US" sz="2400" b="1" i="0">
                <a:solidFill>
                  <a:schemeClr val="bg1"/>
                </a:solidFill>
                <a:ea typeface="宋体" panose="02010600030101010101" pitchFamily="2" charset="-122"/>
              </a:rPr>
              <a:t>其优点在于：</a:t>
            </a:r>
            <a:endParaRPr kumimoji="0" lang="zh-CN" altLang="en-US" sz="2400" b="1" i="0">
              <a:solidFill>
                <a:schemeClr val="bg1"/>
              </a:solidFill>
              <a:ea typeface="宋体" panose="02010600030101010101" pitchFamily="2" charset="-122"/>
            </a:endParaRPr>
          </a:p>
          <a:p>
            <a:pPr algn="l" eaLnBrk="1" hangingPunct="1">
              <a:lnSpc>
                <a:spcPct val="120000"/>
              </a:lnSpc>
              <a:spcBef>
                <a:spcPct val="25000"/>
              </a:spcBef>
            </a:pPr>
            <a:r>
              <a:rPr kumimoji="0" lang="zh-CN" altLang="en-US" sz="2400" b="1" i="0">
                <a:solidFill>
                  <a:schemeClr val="bg1"/>
                </a:solidFill>
                <a:ea typeface="宋体" panose="02010600030101010101" pitchFamily="2" charset="-122"/>
              </a:rPr>
              <a:t>对于元素大小为</a:t>
            </a:r>
            <a:r>
              <a:rPr kumimoji="0" lang="en-US" altLang="zh-CN" sz="2400" b="1" i="0">
                <a:solidFill>
                  <a:schemeClr val="bg1"/>
                </a:solidFill>
                <a:ea typeface="宋体" panose="02010600030101010101" pitchFamily="2" charset="-122"/>
              </a:rPr>
              <a:t>2</a:t>
            </a:r>
            <a:r>
              <a:rPr kumimoji="0" lang="zh-CN" altLang="en-US" sz="2400" b="1" i="0">
                <a:solidFill>
                  <a:schemeClr val="bg1"/>
                </a:solidFill>
                <a:ea typeface="宋体" panose="02010600030101010101" pitchFamily="2" charset="-122"/>
              </a:rPr>
              <a:t>，</a:t>
            </a:r>
            <a:r>
              <a:rPr kumimoji="0" lang="en-US" altLang="zh-CN" sz="2400" b="1" i="0">
                <a:solidFill>
                  <a:schemeClr val="bg1"/>
                </a:solidFill>
                <a:ea typeface="宋体" panose="02010600030101010101" pitchFamily="2" charset="-122"/>
              </a:rPr>
              <a:t>4</a:t>
            </a:r>
            <a:r>
              <a:rPr kumimoji="0" lang="zh-CN" altLang="en-US" sz="2400" b="1" i="0">
                <a:solidFill>
                  <a:schemeClr val="bg1"/>
                </a:solidFill>
                <a:ea typeface="宋体" panose="02010600030101010101" pitchFamily="2" charset="-122"/>
              </a:rPr>
              <a:t>，</a:t>
            </a:r>
            <a:r>
              <a:rPr kumimoji="0" lang="en-US" altLang="zh-CN" sz="2400" b="1" i="0">
                <a:solidFill>
                  <a:schemeClr val="bg1"/>
                </a:solidFill>
                <a:ea typeface="宋体" panose="02010600030101010101" pitchFamily="2" charset="-122"/>
              </a:rPr>
              <a:t>8</a:t>
            </a:r>
            <a:r>
              <a:rPr kumimoji="0" lang="zh-CN" altLang="en-US" sz="2400" b="1" i="0">
                <a:solidFill>
                  <a:schemeClr val="bg1"/>
                </a:solidFill>
                <a:ea typeface="宋体" panose="02010600030101010101" pitchFamily="2" charset="-122"/>
              </a:rPr>
              <a:t>字节的数组，</a:t>
            </a:r>
            <a:r>
              <a:rPr kumimoji="0" lang="zh-CN" altLang="en-US" sz="2400" b="1" i="0">
                <a:solidFill>
                  <a:srgbClr val="FFCCCC"/>
                </a:solidFill>
                <a:ea typeface="宋体" panose="02010600030101010101" pitchFamily="2" charset="-122"/>
              </a:rPr>
              <a:t>可以在变址寄存器中给出数组元素下标，</a:t>
            </a:r>
            <a:r>
              <a:rPr kumimoji="0" lang="zh-CN" altLang="en-US" sz="2400" b="1" i="0">
                <a:solidFill>
                  <a:schemeClr val="bg1"/>
                </a:solidFill>
                <a:ea typeface="宋体" panose="02010600030101010101" pitchFamily="2" charset="-122"/>
              </a:rPr>
              <a:t>而</a:t>
            </a:r>
            <a:r>
              <a:rPr kumimoji="0" lang="zh-CN" altLang="en-US" sz="2400" b="1" i="0">
                <a:solidFill>
                  <a:srgbClr val="66FFFF"/>
                </a:solidFill>
                <a:ea typeface="宋体" panose="02010600030101010101" pitchFamily="2" charset="-122"/>
              </a:rPr>
              <a:t>由寻址方式控制直接用比例因子把下标转换为变址值。 </a:t>
            </a:r>
            <a:endParaRPr kumimoji="0" lang="zh-CN" altLang="en-US" sz="2400" b="1" i="0">
              <a:solidFill>
                <a:srgbClr val="66FFFF"/>
              </a:solidFill>
              <a:ea typeface="宋体" panose="02010600030101010101" pitchFamily="2" charset="-122"/>
            </a:endParaRPr>
          </a:p>
        </p:txBody>
      </p:sp>
      <p:sp>
        <p:nvSpPr>
          <p:cNvPr id="104452" name="Rectangle 3"/>
          <p:cNvSpPr>
            <a:spLocks noChangeArrowheads="1"/>
          </p:cNvSpPr>
          <p:nvPr/>
        </p:nvSpPr>
        <p:spPr bwMode="auto">
          <a:xfrm>
            <a:off x="203200" y="1125538"/>
            <a:ext cx="8343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kumimoji="0" lang="zh-CN" altLang="en-US" sz="3200" b="1" i="0">
                <a:solidFill>
                  <a:schemeClr val="bg1"/>
                </a:solidFill>
              </a:rPr>
              <a:t>与寄存器相对寻址方式相比：增加了比例因子</a:t>
            </a:r>
            <a:endParaRPr kumimoji="0" lang="zh-CN" altLang="en-US" sz="3200" b="1" i="0">
              <a:solidFill>
                <a:schemeClr val="bg1"/>
              </a:solidFill>
            </a:endParaRPr>
          </a:p>
        </p:txBody>
      </p:sp>
      <p:pic>
        <p:nvPicPr>
          <p:cNvPr id="104453" name="Picture 4" descr="4x33"/>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l="48387"/>
          <a:stretch>
            <a:fillRect/>
          </a:stretch>
        </p:blipFill>
        <p:spPr>
          <a:xfrm>
            <a:off x="4716463" y="1916113"/>
            <a:ext cx="3455987" cy="4941887"/>
          </a:xfrm>
          <a:noFill/>
        </p:spPr>
      </p:pic>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254FA6D9-1C96-4D38-8D58-A3B759035E12}"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105475" name="Rectangle 2"/>
          <p:cNvSpPr>
            <a:spLocks noGrp="1" noChangeArrowheads="1"/>
          </p:cNvSpPr>
          <p:nvPr>
            <p:ph type="body" sz="half" idx="1"/>
          </p:nvPr>
        </p:nvSpPr>
        <p:spPr>
          <a:xfrm>
            <a:off x="0" y="0"/>
            <a:ext cx="9144000" cy="2160588"/>
          </a:xfrm>
        </p:spPr>
        <p:txBody>
          <a:bodyPr/>
          <a:lstStyle/>
          <a:p>
            <a:pPr eaLnBrk="1" hangingPunct="1">
              <a:buFontTx/>
              <a:buNone/>
            </a:pPr>
            <a:r>
              <a:rPr lang="en-US" altLang="zh-CN" sz="2400" smtClean="0">
                <a:solidFill>
                  <a:schemeClr val="bg1"/>
                </a:solidFill>
              </a:rPr>
              <a:t>  </a:t>
            </a:r>
            <a:r>
              <a:rPr lang="en-US" altLang="zh-CN" sz="2400" b="1" smtClean="0">
                <a:solidFill>
                  <a:schemeClr val="bg1"/>
                </a:solidFill>
              </a:rPr>
              <a:t>【</a:t>
            </a:r>
            <a:r>
              <a:rPr lang="zh-CN" altLang="en-US" sz="2400" b="1" smtClean="0">
                <a:solidFill>
                  <a:schemeClr val="bg1"/>
                </a:solidFill>
              </a:rPr>
              <a:t>例</a:t>
            </a:r>
            <a:r>
              <a:rPr lang="en-US" altLang="zh-CN" sz="2400" b="1" smtClean="0">
                <a:solidFill>
                  <a:schemeClr val="bg1"/>
                </a:solidFill>
              </a:rPr>
              <a:t>4-5】  </a:t>
            </a:r>
            <a:r>
              <a:rPr lang="en-US" altLang="zh-CN" sz="2400" b="1" smtClean="0">
                <a:solidFill>
                  <a:srgbClr val="FFFF99"/>
                </a:solidFill>
              </a:rPr>
              <a:t>MOV EAX</a:t>
            </a:r>
            <a:r>
              <a:rPr lang="zh-CN" altLang="en-US" sz="2400" b="1" smtClean="0">
                <a:solidFill>
                  <a:srgbClr val="FFFF99"/>
                </a:solidFill>
              </a:rPr>
              <a:t>，</a:t>
            </a:r>
            <a:r>
              <a:rPr lang="en-US" altLang="zh-CN" sz="2400" b="1" smtClean="0">
                <a:solidFill>
                  <a:srgbClr val="FFFF99"/>
                </a:solidFill>
              </a:rPr>
              <a:t>COUNT[ESI * 4]</a:t>
            </a:r>
            <a:r>
              <a:rPr lang="zh-CN" altLang="en-US" sz="2400" b="1" smtClean="0">
                <a:solidFill>
                  <a:srgbClr val="FFFF99"/>
                </a:solidFill>
              </a:rPr>
              <a:t>；</a:t>
            </a:r>
            <a:r>
              <a:rPr lang="zh-CN" altLang="en-US" sz="2400" b="1" smtClean="0">
                <a:solidFill>
                  <a:schemeClr val="bg1"/>
                </a:solidFill>
              </a:rPr>
              <a:t>如要求把双字数组</a:t>
            </a:r>
            <a:r>
              <a:rPr lang="en-US" altLang="zh-CN" sz="2400" b="1" smtClean="0">
                <a:solidFill>
                  <a:schemeClr val="bg1"/>
                </a:solidFill>
              </a:rPr>
              <a:t>COUNT</a:t>
            </a:r>
            <a:r>
              <a:rPr lang="zh-CN" altLang="en-US" sz="2400" b="1" smtClean="0">
                <a:solidFill>
                  <a:schemeClr val="bg1"/>
                </a:solidFill>
              </a:rPr>
              <a:t>中的元素</a:t>
            </a:r>
            <a:r>
              <a:rPr lang="en-US" altLang="zh-CN" sz="2400" b="1" smtClean="0">
                <a:solidFill>
                  <a:schemeClr val="bg1"/>
                </a:solidFill>
              </a:rPr>
              <a:t>3</a:t>
            </a:r>
            <a:r>
              <a:rPr lang="zh-CN" altLang="en-US" sz="2400" b="1" smtClean="0">
                <a:solidFill>
                  <a:schemeClr val="bg1"/>
                </a:solidFill>
              </a:rPr>
              <a:t>送到</a:t>
            </a:r>
            <a:r>
              <a:rPr lang="en-US" altLang="zh-CN" sz="2400" b="1" smtClean="0">
                <a:solidFill>
                  <a:schemeClr val="bg1"/>
                </a:solidFill>
              </a:rPr>
              <a:t>EAX</a:t>
            </a:r>
            <a:r>
              <a:rPr lang="zh-CN" altLang="en-US" sz="2400" b="1" smtClean="0">
                <a:solidFill>
                  <a:schemeClr val="bg1"/>
                </a:solidFill>
              </a:rPr>
              <a:t>中，用这种寻址方式可直接在</a:t>
            </a:r>
            <a:r>
              <a:rPr lang="en-US" altLang="zh-CN" sz="2400" b="1" smtClean="0">
                <a:solidFill>
                  <a:schemeClr val="bg1"/>
                </a:solidFill>
              </a:rPr>
              <a:t>ESI</a:t>
            </a:r>
            <a:r>
              <a:rPr lang="zh-CN" altLang="en-US" sz="2400" b="1" smtClean="0">
                <a:solidFill>
                  <a:schemeClr val="bg1"/>
                </a:solidFill>
              </a:rPr>
              <a:t>中放入</a:t>
            </a:r>
            <a:r>
              <a:rPr lang="en-US" altLang="zh-CN" sz="2400" b="1" smtClean="0">
                <a:solidFill>
                  <a:schemeClr val="bg1"/>
                </a:solidFill>
              </a:rPr>
              <a:t>3</a:t>
            </a:r>
            <a:r>
              <a:rPr lang="zh-CN" altLang="en-US" sz="2400" b="1" smtClean="0">
                <a:solidFill>
                  <a:schemeClr val="bg1"/>
                </a:solidFill>
              </a:rPr>
              <a:t>，选择比例因子</a:t>
            </a:r>
            <a:r>
              <a:rPr lang="en-US" altLang="zh-CN" sz="2400" b="1" smtClean="0">
                <a:solidFill>
                  <a:schemeClr val="bg1"/>
                </a:solidFill>
              </a:rPr>
              <a:t>4</a:t>
            </a:r>
            <a:r>
              <a:rPr lang="zh-CN" altLang="en-US" sz="2400" b="1" smtClean="0">
                <a:solidFill>
                  <a:schemeClr val="bg1"/>
                </a:solidFill>
              </a:rPr>
              <a:t>（数组元素为</a:t>
            </a:r>
            <a:r>
              <a:rPr lang="en-US" altLang="zh-CN" sz="2400" b="1" smtClean="0">
                <a:solidFill>
                  <a:schemeClr val="bg1"/>
                </a:solidFill>
              </a:rPr>
              <a:t>4</a:t>
            </a:r>
            <a:r>
              <a:rPr lang="zh-CN" altLang="en-US" sz="2400" b="1" smtClean="0">
                <a:solidFill>
                  <a:schemeClr val="bg1"/>
                </a:solidFill>
              </a:rPr>
              <a:t>字节长）就可以方便地达到目的，如下图所示，而不必像在相对寄存器寻址方式中那样，要把变址值直接装入寄存器中。</a:t>
            </a:r>
            <a:endParaRPr lang="zh-CN" altLang="en-US" sz="2400" b="1" smtClean="0">
              <a:solidFill>
                <a:schemeClr val="bg1"/>
              </a:solidFill>
            </a:endParaRPr>
          </a:p>
        </p:txBody>
      </p:sp>
      <p:pic>
        <p:nvPicPr>
          <p:cNvPr id="105476" name="Picture 3" descr="4x33"/>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1476375" y="1916113"/>
            <a:ext cx="6696075" cy="4941887"/>
          </a:xfrm>
          <a:noFill/>
        </p:spPr>
      </p:pic>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991D137E-0868-40B2-8F97-EE2BFD1F691B}"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106499" name="Rectangle 2"/>
          <p:cNvSpPr>
            <a:spLocks noGrp="1" noChangeArrowheads="1"/>
          </p:cNvSpPr>
          <p:nvPr>
            <p:ph type="body" sz="half" idx="1"/>
          </p:nvPr>
        </p:nvSpPr>
        <p:spPr>
          <a:xfrm>
            <a:off x="0" y="981075"/>
            <a:ext cx="9144000" cy="2663825"/>
          </a:xfrm>
        </p:spPr>
        <p:txBody>
          <a:bodyPr/>
          <a:lstStyle/>
          <a:p>
            <a:pPr marL="0" indent="0" eaLnBrk="1" hangingPunct="1">
              <a:buFontTx/>
              <a:buNone/>
            </a:pPr>
            <a:r>
              <a:rPr lang="zh-CN" altLang="en-US" b="1" smtClean="0">
                <a:solidFill>
                  <a:srgbClr val="66FFFF"/>
                </a:solidFill>
              </a:rPr>
              <a:t>指令所需的操作数在主存单元中，操作数的有效地址</a:t>
            </a:r>
            <a:r>
              <a:rPr lang="en-US" altLang="zh-CN" b="1" smtClean="0">
                <a:solidFill>
                  <a:srgbClr val="66FFFF"/>
                </a:solidFill>
              </a:rPr>
              <a:t>EA</a:t>
            </a:r>
            <a:r>
              <a:rPr lang="zh-CN" altLang="en-US" b="1" smtClean="0">
                <a:solidFill>
                  <a:srgbClr val="66FFFF"/>
                </a:solidFill>
              </a:rPr>
              <a:t>由</a:t>
            </a:r>
            <a:r>
              <a:rPr lang="en-US" altLang="zh-CN" b="1" smtClean="0">
                <a:solidFill>
                  <a:srgbClr val="66FFFF"/>
                </a:solidFill>
              </a:rPr>
              <a:t>4</a:t>
            </a:r>
            <a:r>
              <a:rPr lang="zh-CN" altLang="en-US" b="1" smtClean="0">
                <a:solidFill>
                  <a:srgbClr val="66FFFF"/>
                </a:solidFill>
              </a:rPr>
              <a:t>种成分组成</a:t>
            </a:r>
            <a:r>
              <a:rPr lang="en-US" altLang="zh-CN" b="1" smtClean="0">
                <a:solidFill>
                  <a:srgbClr val="66FFFF"/>
                </a:solidFill>
              </a:rPr>
              <a:t>:</a:t>
            </a:r>
            <a:br>
              <a:rPr lang="en-US" altLang="zh-CN" b="1" smtClean="0">
                <a:solidFill>
                  <a:srgbClr val="66FFFF"/>
                </a:solidFill>
              </a:rPr>
            </a:br>
            <a:r>
              <a:rPr lang="zh-CN" altLang="en-US" b="1" smtClean="0">
                <a:solidFill>
                  <a:srgbClr val="66FFFF"/>
                </a:solidFill>
              </a:rPr>
              <a:t>变址寄存器的内容乘以比例因子，加上基址寄存器的内容，再加上位移量（</a:t>
            </a:r>
            <a:r>
              <a:rPr lang="en-US" altLang="zh-CN" b="1" smtClean="0">
                <a:solidFill>
                  <a:srgbClr val="66FFFF"/>
                </a:solidFill>
              </a:rPr>
              <a:t>0</a:t>
            </a:r>
            <a:r>
              <a:rPr lang="zh-CN" altLang="en-US" b="1" smtClean="0">
                <a:solidFill>
                  <a:srgbClr val="66FFFF"/>
                </a:solidFill>
              </a:rPr>
              <a:t>位、</a:t>
            </a:r>
            <a:r>
              <a:rPr lang="en-US" altLang="zh-CN" b="1" smtClean="0">
                <a:solidFill>
                  <a:srgbClr val="66FFFF"/>
                </a:solidFill>
              </a:rPr>
              <a:t>8</a:t>
            </a:r>
            <a:r>
              <a:rPr lang="zh-CN" altLang="en-US" b="1" smtClean="0">
                <a:solidFill>
                  <a:srgbClr val="66FFFF"/>
                </a:solidFill>
              </a:rPr>
              <a:t>位或</a:t>
            </a:r>
            <a:r>
              <a:rPr lang="en-US" altLang="zh-CN" b="1" smtClean="0">
                <a:solidFill>
                  <a:srgbClr val="66FFFF"/>
                </a:solidFill>
              </a:rPr>
              <a:t>32</a:t>
            </a:r>
            <a:r>
              <a:rPr lang="zh-CN" altLang="en-US" b="1" smtClean="0">
                <a:solidFill>
                  <a:srgbClr val="66FFFF"/>
                </a:solidFill>
              </a:rPr>
              <a:t>位）之和</a:t>
            </a:r>
            <a:endParaRPr lang="zh-CN" altLang="en-US" b="1" smtClean="0">
              <a:solidFill>
                <a:srgbClr val="66FFFF"/>
              </a:solidFill>
            </a:endParaRPr>
          </a:p>
        </p:txBody>
      </p:sp>
      <p:pic>
        <p:nvPicPr>
          <p:cNvPr id="106500" name="Picture 3" descr="4x34"/>
          <p:cNvPicPr>
            <a:picLocks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755650" y="2781300"/>
            <a:ext cx="7561263" cy="2232025"/>
          </a:xfrm>
          <a:noFill/>
        </p:spPr>
      </p:pic>
      <p:sp>
        <p:nvSpPr>
          <p:cNvPr id="106501" name="Rectangle 4"/>
          <p:cNvSpPr>
            <a:spLocks noChangeArrowheads="1"/>
          </p:cNvSpPr>
          <p:nvPr/>
        </p:nvSpPr>
        <p:spPr bwMode="auto">
          <a:xfrm>
            <a:off x="0" y="5157788"/>
            <a:ext cx="914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400" i="0">
                <a:solidFill>
                  <a:schemeClr val="bg1"/>
                </a:solidFill>
                <a:ea typeface="宋体" panose="02010600030101010101" pitchFamily="2" charset="-122"/>
              </a:rPr>
              <a:t>    </a:t>
            </a:r>
            <a:r>
              <a:rPr kumimoji="0" lang="zh-CN" altLang="en-US" sz="2400" b="1" i="0">
                <a:solidFill>
                  <a:schemeClr val="bg1"/>
                </a:solidFill>
                <a:ea typeface="宋体" panose="02010600030101010101" pitchFamily="2" charset="-122"/>
              </a:rPr>
              <a:t>这种寻址方式比基址变址方式增加了比例因子，便于对元素为</a:t>
            </a:r>
            <a:r>
              <a:rPr kumimoji="0" lang="en-US" altLang="zh-CN" sz="2400" b="1" i="0">
                <a:solidFill>
                  <a:schemeClr val="bg1"/>
                </a:solidFill>
                <a:ea typeface="宋体" panose="02010600030101010101" pitchFamily="2" charset="-122"/>
              </a:rPr>
              <a:t>2</a:t>
            </a:r>
            <a:r>
              <a:rPr kumimoji="0" lang="zh-CN" altLang="en-US" sz="2400" b="1" i="0">
                <a:solidFill>
                  <a:schemeClr val="bg1"/>
                </a:solidFill>
                <a:ea typeface="宋体" panose="02010600030101010101" pitchFamily="2" charset="-122"/>
              </a:rPr>
              <a:t>，</a:t>
            </a:r>
            <a:r>
              <a:rPr kumimoji="0" lang="en-US" altLang="zh-CN" sz="2400" b="1" i="0">
                <a:solidFill>
                  <a:schemeClr val="bg1"/>
                </a:solidFill>
                <a:ea typeface="宋体" panose="02010600030101010101" pitchFamily="2" charset="-122"/>
              </a:rPr>
              <a:t>4</a:t>
            </a:r>
            <a:r>
              <a:rPr kumimoji="0" lang="zh-CN" altLang="en-US" sz="2400" b="1" i="0">
                <a:solidFill>
                  <a:schemeClr val="bg1"/>
                </a:solidFill>
                <a:ea typeface="宋体" panose="02010600030101010101" pitchFamily="2" charset="-122"/>
              </a:rPr>
              <a:t>，</a:t>
            </a:r>
            <a:r>
              <a:rPr kumimoji="0" lang="en-US" altLang="zh-CN" sz="2400" b="1" i="0">
                <a:solidFill>
                  <a:schemeClr val="bg1"/>
                </a:solidFill>
                <a:ea typeface="宋体" panose="02010600030101010101" pitchFamily="2" charset="-122"/>
              </a:rPr>
              <a:t>8</a:t>
            </a:r>
            <a:r>
              <a:rPr kumimoji="0" lang="zh-CN" altLang="en-US" sz="2400" b="1" i="0">
                <a:solidFill>
                  <a:schemeClr val="bg1"/>
                </a:solidFill>
                <a:ea typeface="宋体" panose="02010600030101010101" pitchFamily="2" charset="-122"/>
              </a:rPr>
              <a:t>字节的二维数组进行处理。</a:t>
            </a:r>
            <a:endParaRPr kumimoji="0" lang="zh-CN" altLang="en-US" sz="2400" b="1" i="0">
              <a:solidFill>
                <a:schemeClr val="bg1"/>
              </a:solidFill>
              <a:ea typeface="宋体" panose="02010600030101010101" pitchFamily="2" charset="-122"/>
            </a:endParaRPr>
          </a:p>
        </p:txBody>
      </p:sp>
      <p:sp>
        <p:nvSpPr>
          <p:cNvPr id="106502" name="Rectangle 5"/>
          <p:cNvSpPr>
            <a:spLocks noChangeArrowheads="1"/>
          </p:cNvSpPr>
          <p:nvPr/>
        </p:nvSpPr>
        <p:spPr bwMode="auto">
          <a:xfrm>
            <a:off x="755650" y="6092825"/>
            <a:ext cx="692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400" b="1" i="0">
                <a:ea typeface="宋体" panose="02010600030101010101" pitchFamily="2" charset="-122"/>
              </a:rPr>
              <a:t>【</a:t>
            </a:r>
            <a:r>
              <a:rPr kumimoji="0" lang="zh-CN" altLang="en-US" sz="2400" b="1" i="0">
                <a:ea typeface="宋体" panose="02010600030101010101" pitchFamily="2" charset="-122"/>
              </a:rPr>
              <a:t>例</a:t>
            </a:r>
            <a:r>
              <a:rPr kumimoji="0" lang="en-US" altLang="zh-CN" sz="2400" b="1" i="0">
                <a:ea typeface="宋体" panose="02010600030101010101" pitchFamily="2" charset="-122"/>
              </a:rPr>
              <a:t>4-10】     MOV    EAX</a:t>
            </a:r>
            <a:r>
              <a:rPr kumimoji="0" lang="zh-CN" altLang="en-US" sz="2400" b="1" i="0">
                <a:ea typeface="宋体" panose="02010600030101010101" pitchFamily="2" charset="-122"/>
              </a:rPr>
              <a:t>，</a:t>
            </a:r>
            <a:r>
              <a:rPr kumimoji="0" lang="en-US" altLang="zh-CN" sz="2400" b="1" i="0">
                <a:ea typeface="宋体" panose="02010600030101010101" pitchFamily="2" charset="-122"/>
              </a:rPr>
              <a:t>TABLE[EBP][EDI*4]</a:t>
            </a:r>
            <a:endParaRPr kumimoji="0" lang="en-US" altLang="zh-CN" sz="2400" b="1" i="0">
              <a:ea typeface="宋体" panose="02010600030101010101" pitchFamily="2" charset="-122"/>
            </a:endParaRPr>
          </a:p>
        </p:txBody>
      </p:sp>
      <p:sp>
        <p:nvSpPr>
          <p:cNvPr id="106503" name="Rectangle 6"/>
          <p:cNvSpPr>
            <a:spLocks noChangeArrowheads="1"/>
          </p:cNvSpPr>
          <p:nvPr/>
        </p:nvSpPr>
        <p:spPr bwMode="auto">
          <a:xfrm>
            <a:off x="184150" y="260350"/>
            <a:ext cx="8959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en-US" altLang="zh-CN" sz="2800" b="1" i="0"/>
              <a:t>(6)</a:t>
            </a:r>
            <a:r>
              <a:rPr lang="zh-CN" altLang="en-US" sz="2800" b="1" i="0"/>
              <a:t>基址比例变址寻址方式</a:t>
            </a:r>
            <a:r>
              <a:rPr lang="zh-CN" altLang="en-US" sz="2400" b="1" i="0"/>
              <a:t>（</a:t>
            </a:r>
            <a:r>
              <a:rPr lang="en-US" altLang="zh-CN" sz="2400" b="1" i="0"/>
              <a:t>Based Scaled Indexed Addressing)</a:t>
            </a:r>
            <a:endParaRPr lang="en-US" altLang="zh-CN" sz="2400" b="1" i="0"/>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9A526C87-FB26-4845-B42F-CD29DBD72976}"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107523" name="Rectangle 2"/>
          <p:cNvSpPr>
            <a:spLocks noGrp="1" noChangeArrowheads="1"/>
          </p:cNvSpPr>
          <p:nvPr>
            <p:ph type="body" sz="half" idx="1"/>
          </p:nvPr>
        </p:nvSpPr>
        <p:spPr>
          <a:xfrm>
            <a:off x="0" y="1052513"/>
            <a:ext cx="9144000" cy="3914775"/>
          </a:xfrm>
        </p:spPr>
        <p:txBody>
          <a:bodyPr/>
          <a:lstStyle/>
          <a:p>
            <a:pPr marL="0" indent="0" eaLnBrk="1" hangingPunct="1">
              <a:lnSpc>
                <a:spcPct val="90000"/>
              </a:lnSpc>
              <a:buFontTx/>
              <a:buNone/>
            </a:pPr>
            <a:r>
              <a:rPr lang="en-US" altLang="zh-CN" sz="2800" b="1" smtClean="0">
                <a:solidFill>
                  <a:schemeClr val="bg1"/>
                </a:solidFill>
              </a:rPr>
              <a:t>80x86</a:t>
            </a:r>
            <a:r>
              <a:rPr lang="zh-CN" altLang="en-US" sz="2800" b="1" smtClean="0">
                <a:solidFill>
                  <a:schemeClr val="bg1"/>
                </a:solidFill>
              </a:rPr>
              <a:t>提供专门的串操作指令，这些指令所用的操作数也在存储器中，但它们不能使用上述寻址方式，而是隐含使用变址寄存器</a:t>
            </a:r>
            <a:r>
              <a:rPr lang="en-US" altLang="zh-CN" sz="2800" b="1" smtClean="0">
                <a:solidFill>
                  <a:schemeClr val="bg1"/>
                </a:solidFill>
              </a:rPr>
              <a:t>SI</a:t>
            </a:r>
            <a:r>
              <a:rPr lang="zh-CN" altLang="en-US" sz="2800" b="1" smtClean="0">
                <a:solidFill>
                  <a:schemeClr val="bg1"/>
                </a:solidFill>
              </a:rPr>
              <a:t>、</a:t>
            </a:r>
            <a:r>
              <a:rPr lang="en-US" altLang="zh-CN" sz="2800" b="1" smtClean="0">
                <a:solidFill>
                  <a:schemeClr val="bg1"/>
                </a:solidFill>
              </a:rPr>
              <a:t>ESI</a:t>
            </a:r>
            <a:r>
              <a:rPr lang="zh-CN" altLang="en-US" sz="2800" b="1" smtClean="0">
                <a:solidFill>
                  <a:schemeClr val="bg1"/>
                </a:solidFill>
              </a:rPr>
              <a:t>、</a:t>
            </a:r>
            <a:r>
              <a:rPr lang="en-US" altLang="zh-CN" sz="2800" b="1" smtClean="0">
                <a:solidFill>
                  <a:schemeClr val="bg1"/>
                </a:solidFill>
              </a:rPr>
              <a:t>DI</a:t>
            </a:r>
            <a:r>
              <a:rPr lang="zh-CN" altLang="en-US" sz="2800" b="1" smtClean="0">
                <a:solidFill>
                  <a:schemeClr val="bg1"/>
                </a:solidFill>
              </a:rPr>
              <a:t>或</a:t>
            </a:r>
            <a:r>
              <a:rPr lang="en-US" altLang="zh-CN" sz="2800" b="1" smtClean="0">
                <a:solidFill>
                  <a:schemeClr val="bg1"/>
                </a:solidFill>
              </a:rPr>
              <a:t>EDI</a:t>
            </a:r>
            <a:r>
              <a:rPr lang="zh-CN" altLang="en-US" sz="2800" b="1" smtClean="0">
                <a:solidFill>
                  <a:schemeClr val="bg1"/>
                </a:solidFill>
              </a:rPr>
              <a:t>，如下图所示。</a:t>
            </a:r>
            <a:endParaRPr lang="zh-CN" altLang="en-US" sz="2800" b="1" smtClean="0">
              <a:solidFill>
                <a:schemeClr val="bg1"/>
              </a:solidFill>
            </a:endParaRPr>
          </a:p>
          <a:p>
            <a:pPr marL="0" indent="0" eaLnBrk="1" hangingPunct="1">
              <a:lnSpc>
                <a:spcPct val="90000"/>
              </a:lnSpc>
              <a:buClr>
                <a:srgbClr val="66FFFF"/>
              </a:buClr>
              <a:buFont typeface="Wingdings" panose="05000000000000000000" pitchFamily="2" charset="2"/>
              <a:buChar char="ü"/>
            </a:pPr>
            <a:r>
              <a:rPr lang="zh-CN" altLang="en-US" sz="2800" b="1" smtClean="0">
                <a:solidFill>
                  <a:srgbClr val="66FFFF"/>
                </a:solidFill>
              </a:rPr>
              <a:t>隐含使用</a:t>
            </a:r>
            <a:r>
              <a:rPr lang="en-US" altLang="zh-CN" sz="2800" b="1" smtClean="0">
                <a:solidFill>
                  <a:srgbClr val="FFFF66"/>
                </a:solidFill>
              </a:rPr>
              <a:t>SI</a:t>
            </a:r>
            <a:r>
              <a:rPr lang="zh-CN" altLang="en-US" sz="2800" b="1" smtClean="0">
                <a:solidFill>
                  <a:srgbClr val="FFFF66"/>
                </a:solidFill>
              </a:rPr>
              <a:t>或</a:t>
            </a:r>
            <a:r>
              <a:rPr lang="en-US" altLang="zh-CN" sz="2800" b="1" smtClean="0">
                <a:solidFill>
                  <a:srgbClr val="FFFF66"/>
                </a:solidFill>
              </a:rPr>
              <a:t>ESI</a:t>
            </a:r>
            <a:r>
              <a:rPr lang="zh-CN" altLang="en-US" sz="2800" b="1" smtClean="0">
                <a:solidFill>
                  <a:srgbClr val="66FFFF"/>
                </a:solidFill>
              </a:rPr>
              <a:t>作为在</a:t>
            </a:r>
            <a:r>
              <a:rPr lang="zh-CN" altLang="en-US" sz="2800" b="1" smtClean="0">
                <a:solidFill>
                  <a:srgbClr val="FFFF66"/>
                </a:solidFill>
              </a:rPr>
              <a:t>数据段</a:t>
            </a:r>
            <a:r>
              <a:rPr lang="zh-CN" altLang="en-US" sz="2800" b="1" smtClean="0">
                <a:solidFill>
                  <a:srgbClr val="66FFFF"/>
                </a:solidFill>
              </a:rPr>
              <a:t>中的</a:t>
            </a:r>
            <a:r>
              <a:rPr lang="zh-CN" altLang="en-US" sz="2800" b="1" smtClean="0">
                <a:solidFill>
                  <a:srgbClr val="FFFF66"/>
                </a:solidFill>
              </a:rPr>
              <a:t>源串</a:t>
            </a:r>
            <a:r>
              <a:rPr lang="zh-CN" altLang="en-US" sz="2800" b="1" smtClean="0">
                <a:solidFill>
                  <a:srgbClr val="66FFFF"/>
                </a:solidFill>
              </a:rPr>
              <a:t>（即源操作数）的地址指针；</a:t>
            </a:r>
            <a:endParaRPr lang="zh-CN" altLang="en-US" sz="2800" b="1" smtClean="0">
              <a:solidFill>
                <a:srgbClr val="66FFFF"/>
              </a:solidFill>
            </a:endParaRPr>
          </a:p>
          <a:p>
            <a:pPr marL="0" indent="0" eaLnBrk="1" hangingPunct="1">
              <a:lnSpc>
                <a:spcPct val="90000"/>
              </a:lnSpc>
              <a:buClr>
                <a:srgbClr val="66FFFF"/>
              </a:buClr>
              <a:buFont typeface="Wingdings" panose="05000000000000000000" pitchFamily="2" charset="2"/>
              <a:buChar char="ü"/>
            </a:pPr>
            <a:r>
              <a:rPr lang="zh-CN" altLang="en-US" sz="2800" b="1" smtClean="0">
                <a:solidFill>
                  <a:srgbClr val="66FFFF"/>
                </a:solidFill>
              </a:rPr>
              <a:t>隐含使用</a:t>
            </a:r>
            <a:r>
              <a:rPr lang="en-US" altLang="zh-CN" sz="2800" b="1" smtClean="0">
                <a:solidFill>
                  <a:srgbClr val="FFFF66"/>
                </a:solidFill>
              </a:rPr>
              <a:t>DI</a:t>
            </a:r>
            <a:r>
              <a:rPr lang="zh-CN" altLang="en-US" sz="2800" b="1" smtClean="0">
                <a:solidFill>
                  <a:srgbClr val="FFFF66"/>
                </a:solidFill>
              </a:rPr>
              <a:t>或</a:t>
            </a:r>
            <a:r>
              <a:rPr lang="en-US" altLang="zh-CN" sz="2800" b="1" smtClean="0">
                <a:solidFill>
                  <a:srgbClr val="FFFF66"/>
                </a:solidFill>
              </a:rPr>
              <a:t>EDI</a:t>
            </a:r>
            <a:r>
              <a:rPr lang="zh-CN" altLang="en-US" sz="2800" b="1" smtClean="0">
                <a:solidFill>
                  <a:srgbClr val="66FFFF"/>
                </a:solidFill>
              </a:rPr>
              <a:t>作为在</a:t>
            </a:r>
            <a:r>
              <a:rPr lang="zh-CN" altLang="en-US" sz="2800" b="1" smtClean="0">
                <a:solidFill>
                  <a:srgbClr val="FFFF66"/>
                </a:solidFill>
              </a:rPr>
              <a:t>附加段</a:t>
            </a:r>
            <a:r>
              <a:rPr lang="zh-CN" altLang="en-US" sz="2800" b="1" smtClean="0">
                <a:solidFill>
                  <a:srgbClr val="66FFFF"/>
                </a:solidFill>
              </a:rPr>
              <a:t>中的</a:t>
            </a:r>
            <a:r>
              <a:rPr lang="zh-CN" altLang="en-US" sz="2800" b="1" smtClean="0">
                <a:solidFill>
                  <a:srgbClr val="FFFF66"/>
                </a:solidFill>
              </a:rPr>
              <a:t>目的串</a:t>
            </a:r>
            <a:r>
              <a:rPr lang="zh-CN" altLang="en-US" sz="2800" b="1" smtClean="0">
                <a:solidFill>
                  <a:srgbClr val="66FFFF"/>
                </a:solidFill>
              </a:rPr>
              <a:t>的地址指针</a:t>
            </a:r>
            <a:endParaRPr lang="zh-CN" altLang="en-US" sz="2800" b="1" smtClean="0">
              <a:solidFill>
                <a:srgbClr val="66FFFF"/>
              </a:solidFill>
            </a:endParaRPr>
          </a:p>
          <a:p>
            <a:pPr marL="0" indent="0" eaLnBrk="1" hangingPunct="1">
              <a:lnSpc>
                <a:spcPct val="90000"/>
              </a:lnSpc>
              <a:buClr>
                <a:srgbClr val="66FFFF"/>
              </a:buClr>
              <a:buFont typeface="Wingdings" panose="05000000000000000000" pitchFamily="2" charset="2"/>
              <a:buChar char="ü"/>
            </a:pPr>
            <a:r>
              <a:rPr lang="zh-CN" altLang="en-US" sz="2800" b="1" smtClean="0">
                <a:solidFill>
                  <a:srgbClr val="66FFFF"/>
                </a:solidFill>
              </a:rPr>
              <a:t>在完成一次串操作后，指令</a:t>
            </a:r>
            <a:r>
              <a:rPr lang="zh-CN" altLang="en-US" sz="2800" b="1" smtClean="0">
                <a:solidFill>
                  <a:srgbClr val="FFFF66"/>
                </a:solidFill>
              </a:rPr>
              <a:t>自动修改</a:t>
            </a:r>
            <a:r>
              <a:rPr lang="en-US" altLang="zh-CN" sz="2800" b="1" smtClean="0">
                <a:solidFill>
                  <a:srgbClr val="66FFFF"/>
                </a:solidFill>
              </a:rPr>
              <a:t>SI</a:t>
            </a:r>
            <a:r>
              <a:rPr lang="zh-CN" altLang="en-US" sz="2800" b="1" smtClean="0">
                <a:solidFill>
                  <a:srgbClr val="66FFFF"/>
                </a:solidFill>
              </a:rPr>
              <a:t>或</a:t>
            </a:r>
            <a:r>
              <a:rPr lang="en-US" altLang="zh-CN" sz="2800" b="1" smtClean="0">
                <a:solidFill>
                  <a:srgbClr val="66FFFF"/>
                </a:solidFill>
              </a:rPr>
              <a:t>ESI</a:t>
            </a:r>
            <a:r>
              <a:rPr lang="zh-CN" altLang="en-US" sz="2800" b="1" smtClean="0">
                <a:solidFill>
                  <a:srgbClr val="66FFFF"/>
                </a:solidFill>
              </a:rPr>
              <a:t>、</a:t>
            </a:r>
            <a:r>
              <a:rPr lang="en-US" altLang="zh-CN" sz="2800" b="1" smtClean="0">
                <a:solidFill>
                  <a:srgbClr val="66FFFF"/>
                </a:solidFill>
              </a:rPr>
              <a:t>DI</a:t>
            </a:r>
            <a:r>
              <a:rPr lang="zh-CN" altLang="en-US" sz="2800" b="1" smtClean="0">
                <a:solidFill>
                  <a:srgbClr val="66FFFF"/>
                </a:solidFill>
              </a:rPr>
              <a:t>或</a:t>
            </a:r>
            <a:r>
              <a:rPr lang="en-US" altLang="zh-CN" sz="2800" b="1" smtClean="0">
                <a:solidFill>
                  <a:srgbClr val="66FFFF"/>
                </a:solidFill>
              </a:rPr>
              <a:t>EDI</a:t>
            </a:r>
            <a:r>
              <a:rPr lang="zh-CN" altLang="en-US" sz="2800" b="1" smtClean="0">
                <a:solidFill>
                  <a:srgbClr val="66FFFF"/>
                </a:solidFill>
              </a:rPr>
              <a:t>两个地址指针，使</a:t>
            </a:r>
            <a:r>
              <a:rPr lang="en-US" altLang="zh-CN" sz="2800" b="1" smtClean="0">
                <a:solidFill>
                  <a:srgbClr val="66FFFF"/>
                </a:solidFill>
              </a:rPr>
              <a:t>SI</a:t>
            </a:r>
            <a:r>
              <a:rPr lang="zh-CN" altLang="en-US" sz="2800" b="1" smtClean="0">
                <a:solidFill>
                  <a:srgbClr val="66FFFF"/>
                </a:solidFill>
              </a:rPr>
              <a:t>或</a:t>
            </a:r>
            <a:r>
              <a:rPr lang="en-US" altLang="zh-CN" sz="2800" b="1" smtClean="0">
                <a:solidFill>
                  <a:srgbClr val="66FFFF"/>
                </a:solidFill>
              </a:rPr>
              <a:t>ESI</a:t>
            </a:r>
            <a:r>
              <a:rPr lang="zh-CN" altLang="en-US" sz="2800" b="1" smtClean="0">
                <a:solidFill>
                  <a:srgbClr val="66FFFF"/>
                </a:solidFill>
              </a:rPr>
              <a:t>、</a:t>
            </a:r>
            <a:r>
              <a:rPr lang="en-US" altLang="zh-CN" sz="2800" b="1" smtClean="0">
                <a:solidFill>
                  <a:srgbClr val="66FFFF"/>
                </a:solidFill>
              </a:rPr>
              <a:t>DI</a:t>
            </a:r>
            <a:r>
              <a:rPr lang="zh-CN" altLang="en-US" sz="2800" b="1" smtClean="0">
                <a:solidFill>
                  <a:srgbClr val="66FFFF"/>
                </a:solidFill>
              </a:rPr>
              <a:t>或</a:t>
            </a:r>
            <a:r>
              <a:rPr lang="en-US" altLang="zh-CN" sz="2800" b="1" smtClean="0">
                <a:solidFill>
                  <a:srgbClr val="66FFFF"/>
                </a:solidFill>
              </a:rPr>
              <a:t>EDI</a:t>
            </a:r>
            <a:r>
              <a:rPr lang="zh-CN" altLang="en-US" sz="2800" b="1" smtClean="0">
                <a:solidFill>
                  <a:srgbClr val="66FFFF"/>
                </a:solidFill>
              </a:rPr>
              <a:t>指向下一个串元素的存储单元。</a:t>
            </a:r>
            <a:r>
              <a:rPr lang="zh-CN" altLang="en-US" sz="2800" b="1" smtClean="0">
                <a:solidFill>
                  <a:schemeClr val="bg1"/>
                </a:solidFill>
              </a:rPr>
              <a:t> </a:t>
            </a:r>
            <a:endParaRPr lang="zh-CN" altLang="en-US" sz="2800" b="1" smtClean="0">
              <a:solidFill>
                <a:schemeClr val="bg1"/>
              </a:solidFill>
            </a:endParaRPr>
          </a:p>
        </p:txBody>
      </p:sp>
      <p:pic>
        <p:nvPicPr>
          <p:cNvPr id="107524" name="Picture 3" descr="4x35"/>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1258888" y="4941888"/>
            <a:ext cx="7056437" cy="1584325"/>
          </a:xfrm>
          <a:noFill/>
        </p:spPr>
      </p:pic>
      <p:sp>
        <p:nvSpPr>
          <p:cNvPr id="107525" name="Rectangle 4"/>
          <p:cNvSpPr>
            <a:spLocks noChangeArrowheads="1"/>
          </p:cNvSpPr>
          <p:nvPr/>
        </p:nvSpPr>
        <p:spPr bwMode="auto">
          <a:xfrm>
            <a:off x="250825" y="333375"/>
            <a:ext cx="7499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en-US" altLang="zh-CN" sz="3200" i="0"/>
              <a:t> </a:t>
            </a:r>
            <a:r>
              <a:rPr lang="en-US" altLang="zh-CN" sz="3200" i="0">
                <a:solidFill>
                  <a:srgbClr val="66CCFF"/>
                </a:solidFill>
              </a:rPr>
              <a:t>3</a:t>
            </a:r>
            <a:r>
              <a:rPr lang="zh-CN" altLang="en-US" sz="3200" i="0">
                <a:solidFill>
                  <a:srgbClr val="66CCFF"/>
                </a:solidFill>
              </a:rPr>
              <a:t>．串操作寻址方式（</a:t>
            </a:r>
            <a:r>
              <a:rPr lang="en-US" altLang="zh-CN" sz="3200" i="0">
                <a:solidFill>
                  <a:srgbClr val="66CCFF"/>
                </a:solidFill>
              </a:rPr>
              <a:t>String Addressing</a:t>
            </a:r>
            <a:r>
              <a:rPr lang="zh-CN" altLang="en-US" sz="3200" i="0">
                <a:solidFill>
                  <a:srgbClr val="66CCFF"/>
                </a:solidFill>
              </a:rPr>
              <a:t>）</a:t>
            </a:r>
            <a:endParaRPr lang="zh-CN" altLang="en-US" sz="3200" i="0">
              <a:solidFill>
                <a:srgbClr val="66CCFF"/>
              </a:solidFill>
            </a:endParaRP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BDC9004B-12F9-4325-BCCE-03016831747D}"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108547" name="Rectangle 8"/>
          <p:cNvSpPr>
            <a:spLocks noChangeArrowheads="1"/>
          </p:cNvSpPr>
          <p:nvPr/>
        </p:nvSpPr>
        <p:spPr bwMode="auto">
          <a:xfrm>
            <a:off x="0" y="0"/>
            <a:ext cx="9144000" cy="6858000"/>
          </a:xfrm>
          <a:prstGeom prst="rect">
            <a:avLst/>
          </a:prstGeom>
          <a:solidFill>
            <a:srgbClr val="00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endParaRPr lang="zh-CN" altLang="en-US"/>
          </a:p>
        </p:txBody>
      </p:sp>
      <p:sp>
        <p:nvSpPr>
          <p:cNvPr id="31750" name="AutoShape 6"/>
          <p:cNvSpPr>
            <a:spLocks noChangeArrowheads="1"/>
          </p:cNvSpPr>
          <p:nvPr/>
        </p:nvSpPr>
        <p:spPr bwMode="auto">
          <a:xfrm>
            <a:off x="2805113" y="2940050"/>
            <a:ext cx="3498850" cy="946150"/>
          </a:xfrm>
          <a:prstGeom prst="ribbon">
            <a:avLst>
              <a:gd name="adj1" fmla="val 28519"/>
              <a:gd name="adj2" fmla="val 61306"/>
            </a:avLst>
          </a:prstGeom>
          <a:gradFill rotWithShape="0">
            <a:gsLst>
              <a:gs pos="0">
                <a:srgbClr val="CC0066">
                  <a:gamma/>
                  <a:shade val="36078"/>
                  <a:invGamma/>
                </a:srgbClr>
              </a:gs>
              <a:gs pos="50000">
                <a:srgbClr val="CC0066"/>
              </a:gs>
              <a:gs pos="100000">
                <a:srgbClr val="CC0066">
                  <a:gamma/>
                  <a:shade val="36078"/>
                  <a:invGamma/>
                </a:srgbClr>
              </a:gs>
            </a:gsLst>
            <a:lin ang="2700000" scaled="1"/>
          </a:gradFill>
          <a:ln w="9525">
            <a:noFill/>
            <a:round/>
          </a:ln>
          <a:effectLst>
            <a:outerShdw dist="71842" dir="2700000" algn="ctr" rotWithShape="0">
              <a:schemeClr val="tx1"/>
            </a:outerShdw>
          </a:effectLst>
        </p:spPr>
        <p:txBody>
          <a:bodyPr wrap="none" anchor="ctr">
            <a:spAutoFit/>
          </a:bodyPr>
          <a:lstStyle/>
          <a:p>
            <a:pPr eaLnBrk="1" hangingPunct="1">
              <a:defRPr/>
            </a:pPr>
            <a:r>
              <a:rPr lang="zh-CN" altLang="en-US" b="1" i="0">
                <a:solidFill>
                  <a:srgbClr val="FFCCCC"/>
                </a:solidFill>
                <a:ea typeface="文鼎CS长宋" pitchFamily="49" charset="-122"/>
              </a:rPr>
              <a:t>本节结束</a:t>
            </a:r>
            <a:endParaRPr lang="zh-CN" altLang="en-US" sz="6000" i="0">
              <a:solidFill>
                <a:schemeClr val="tx1"/>
              </a:solidFill>
              <a:ea typeface="文鼎CS长宋"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1750"/>
                                        </p:tgtEl>
                                        <p:attrNameLst>
                                          <p:attrName>style.visibility</p:attrName>
                                        </p:attrNameLst>
                                      </p:cBhvr>
                                      <p:to>
                                        <p:strVal val="visible"/>
                                      </p:to>
                                    </p:set>
                                    <p:animEffect transition="in" filter="barn(outVertical)">
                                      <p:cBhvr>
                                        <p:cTn id="7" dur="5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9F2A3A3D-02D2-45D4-A1B5-96DAE8936349}"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12291" name="Rectangle 2"/>
          <p:cNvSpPr>
            <a:spLocks noGrp="1" noChangeArrowheads="1"/>
          </p:cNvSpPr>
          <p:nvPr>
            <p:ph type="title"/>
          </p:nvPr>
        </p:nvSpPr>
        <p:spPr bwMode="auto">
          <a:xfrm>
            <a:off x="457200" y="274638"/>
            <a:ext cx="8002588"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eaLnBrk="1" hangingPunct="1"/>
            <a:r>
              <a:rPr lang="en-US" altLang="zh-CN" smtClean="0">
                <a:solidFill>
                  <a:srgbClr val="66CCFF"/>
                </a:solidFill>
                <a:latin typeface="黑体" panose="02010609060101010101" pitchFamily="49" charset="-122"/>
                <a:ea typeface="黑体" panose="02010609060101010101" pitchFamily="49" charset="-122"/>
              </a:rPr>
              <a:t>2. 8086</a:t>
            </a:r>
            <a:r>
              <a:rPr lang="zh-CN" altLang="en-US" smtClean="0">
                <a:solidFill>
                  <a:srgbClr val="66CCFF"/>
                </a:solidFill>
                <a:latin typeface="黑体" panose="02010609060101010101" pitchFamily="49" charset="-122"/>
                <a:ea typeface="黑体" panose="02010609060101010101" pitchFamily="49" charset="-122"/>
              </a:rPr>
              <a:t>主存地址的形成</a:t>
            </a:r>
            <a:endParaRPr lang="zh-CN" altLang="en-US" smtClean="0">
              <a:solidFill>
                <a:srgbClr val="66CCFF"/>
              </a:solidFill>
              <a:latin typeface="黑体" panose="02010609060101010101" pitchFamily="49" charset="-122"/>
              <a:ea typeface="黑体" panose="02010609060101010101" pitchFamily="49" charset="-122"/>
            </a:endParaRPr>
          </a:p>
        </p:txBody>
      </p:sp>
      <p:sp>
        <p:nvSpPr>
          <p:cNvPr id="12292" name="Text Box 3"/>
          <p:cNvSpPr txBox="1">
            <a:spLocks noChangeArrowheads="1"/>
          </p:cNvSpPr>
          <p:nvPr/>
        </p:nvSpPr>
        <p:spPr bwMode="auto">
          <a:xfrm>
            <a:off x="573088" y="1628800"/>
            <a:ext cx="7885112" cy="24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25000"/>
              </a:spcBef>
            </a:pPr>
            <a:r>
              <a:rPr lang="en-US" altLang="zh-CN" sz="2800" i="0" dirty="0"/>
              <a:t>8086CPU</a:t>
            </a:r>
            <a:r>
              <a:rPr lang="zh-CN" altLang="en-US" sz="2800" i="0" dirty="0"/>
              <a:t>内部寄存器及数据线均为</a:t>
            </a:r>
            <a:r>
              <a:rPr lang="en-US" altLang="zh-CN" sz="2800" i="0" dirty="0"/>
              <a:t>16</a:t>
            </a:r>
            <a:r>
              <a:rPr lang="zh-CN" altLang="en-US" sz="2800" i="0" dirty="0"/>
              <a:t>位</a:t>
            </a:r>
            <a:r>
              <a:rPr lang="zh-CN" altLang="en-US" sz="2800" i="0" dirty="0" smtClean="0"/>
              <a:t>，</a:t>
            </a:r>
            <a:endParaRPr lang="en-US" altLang="zh-CN" sz="2800" i="0" dirty="0" smtClean="0"/>
          </a:p>
          <a:p>
            <a:pPr algn="l">
              <a:spcBef>
                <a:spcPct val="25000"/>
              </a:spcBef>
            </a:pPr>
            <a:r>
              <a:rPr lang="zh-CN" altLang="en-US" sz="2800" i="0" dirty="0" smtClean="0"/>
              <a:t>可</a:t>
            </a:r>
            <a:r>
              <a:rPr lang="zh-CN" altLang="en-US" sz="2800" i="0" dirty="0"/>
              <a:t>访问存储器空间</a:t>
            </a:r>
            <a:r>
              <a:rPr lang="en-US" altLang="zh-CN" sz="2800" i="0" dirty="0"/>
              <a:t>64K</a:t>
            </a:r>
            <a:endParaRPr lang="en-US" altLang="zh-CN" sz="2800" i="0" dirty="0"/>
          </a:p>
          <a:p>
            <a:pPr algn="l">
              <a:spcBef>
                <a:spcPct val="25000"/>
              </a:spcBef>
            </a:pPr>
            <a:r>
              <a:rPr lang="zh-CN" altLang="en-US" sz="2800" i="0" dirty="0"/>
              <a:t>实际主存地址</a:t>
            </a:r>
            <a:r>
              <a:rPr lang="en-US" altLang="zh-CN" sz="2800" i="0" dirty="0"/>
              <a:t>20</a:t>
            </a:r>
            <a:r>
              <a:rPr lang="zh-CN" altLang="en-US" sz="2800" i="0" dirty="0"/>
              <a:t>位，寻址空间</a:t>
            </a:r>
            <a:r>
              <a:rPr lang="en-US" altLang="zh-CN" sz="2800" i="0" dirty="0"/>
              <a:t>1M</a:t>
            </a:r>
            <a:r>
              <a:rPr lang="en-US" altLang="zh-CN" sz="3200" i="0" dirty="0"/>
              <a:t>              </a:t>
            </a:r>
            <a:endParaRPr lang="en-US" altLang="zh-CN" sz="3200" i="0" dirty="0"/>
          </a:p>
          <a:p>
            <a:pPr algn="l"/>
            <a:r>
              <a:rPr lang="en-US" altLang="zh-CN" sz="3200" dirty="0">
                <a:solidFill>
                  <a:srgbClr val="00FFFF"/>
                </a:solidFill>
              </a:rPr>
              <a:t>16</a:t>
            </a:r>
            <a:r>
              <a:rPr lang="zh-CN" altLang="en-US" sz="3200" dirty="0">
                <a:solidFill>
                  <a:srgbClr val="00FFFF"/>
                </a:solidFill>
              </a:rPr>
              <a:t>位字长的机器如何提供</a:t>
            </a:r>
            <a:r>
              <a:rPr lang="en-US" altLang="zh-CN" sz="3200" dirty="0">
                <a:solidFill>
                  <a:srgbClr val="00FFFF"/>
                </a:solidFill>
              </a:rPr>
              <a:t>20</a:t>
            </a:r>
            <a:r>
              <a:rPr lang="zh-CN" altLang="en-US" sz="3200" dirty="0">
                <a:solidFill>
                  <a:srgbClr val="00FFFF"/>
                </a:solidFill>
              </a:rPr>
              <a:t>位地址？</a:t>
            </a:r>
            <a:endParaRPr lang="zh-CN" altLang="en-US" sz="3200" dirty="0">
              <a:solidFill>
                <a:srgbClr val="00FFFF"/>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9F2A3A3D-02D2-45D4-A1B5-96DAE8936349}"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12291" name="Rectangle 2"/>
          <p:cNvSpPr>
            <a:spLocks noGrp="1" noChangeArrowheads="1"/>
          </p:cNvSpPr>
          <p:nvPr>
            <p:ph type="title"/>
          </p:nvPr>
        </p:nvSpPr>
        <p:spPr bwMode="auto">
          <a:xfrm>
            <a:off x="457200" y="274638"/>
            <a:ext cx="8002588"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eaLnBrk="1" hangingPunct="1"/>
            <a:r>
              <a:rPr lang="en-US" altLang="zh-CN" smtClean="0">
                <a:solidFill>
                  <a:srgbClr val="66CCFF"/>
                </a:solidFill>
                <a:latin typeface="黑体" panose="02010609060101010101" pitchFamily="49" charset="-122"/>
                <a:ea typeface="黑体" panose="02010609060101010101" pitchFamily="49" charset="-122"/>
              </a:rPr>
              <a:t>2. 8086</a:t>
            </a:r>
            <a:r>
              <a:rPr lang="zh-CN" altLang="en-US" smtClean="0">
                <a:solidFill>
                  <a:srgbClr val="66CCFF"/>
                </a:solidFill>
                <a:latin typeface="黑体" panose="02010609060101010101" pitchFamily="49" charset="-122"/>
                <a:ea typeface="黑体" panose="02010609060101010101" pitchFamily="49" charset="-122"/>
              </a:rPr>
              <a:t>主存地址的形成</a:t>
            </a:r>
            <a:endParaRPr lang="zh-CN" altLang="en-US" smtClean="0">
              <a:solidFill>
                <a:srgbClr val="66CCFF"/>
              </a:solidFill>
              <a:latin typeface="黑体" panose="02010609060101010101" pitchFamily="49" charset="-122"/>
              <a:ea typeface="黑体" panose="02010609060101010101" pitchFamily="49" charset="-122"/>
            </a:endParaRPr>
          </a:p>
        </p:txBody>
      </p:sp>
      <p:sp>
        <p:nvSpPr>
          <p:cNvPr id="12293" name="Text Box 4"/>
          <p:cNvSpPr txBox="1">
            <a:spLocks noChangeArrowheads="1"/>
          </p:cNvSpPr>
          <p:nvPr/>
        </p:nvSpPr>
        <p:spPr bwMode="auto">
          <a:xfrm>
            <a:off x="234156" y="1484784"/>
            <a:ext cx="88201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en-US" altLang="zh-CN" sz="4800" i="0" dirty="0"/>
              <a:t>1</a:t>
            </a:r>
            <a:r>
              <a:rPr lang="zh-CN" altLang="en-US" sz="4800" i="0" dirty="0"/>
              <a:t>、解决办法：分段</a:t>
            </a:r>
            <a:endParaRPr lang="zh-CN" altLang="en-US" sz="4800" i="0" dirty="0"/>
          </a:p>
        </p:txBody>
      </p:sp>
      <p:sp>
        <p:nvSpPr>
          <p:cNvPr id="12294" name="Text Box 5"/>
          <p:cNvSpPr txBox="1">
            <a:spLocks noChangeArrowheads="1"/>
          </p:cNvSpPr>
          <p:nvPr/>
        </p:nvSpPr>
        <p:spPr bwMode="auto">
          <a:xfrm>
            <a:off x="476854" y="2797557"/>
            <a:ext cx="8208963"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zh-CN" altLang="en-US" sz="3200" i="0"/>
              <a:t>将</a:t>
            </a:r>
            <a:r>
              <a:rPr lang="en-US" altLang="zh-CN" sz="3200" i="0"/>
              <a:t>1M</a:t>
            </a:r>
            <a:r>
              <a:rPr lang="zh-CN" altLang="en-US" sz="3200" i="0"/>
              <a:t>空间分成</a:t>
            </a:r>
            <a:r>
              <a:rPr lang="en-US" altLang="zh-CN" sz="3200" i="0">
                <a:solidFill>
                  <a:srgbClr val="FFCCCC"/>
                </a:solidFill>
              </a:rPr>
              <a:t>64K</a:t>
            </a:r>
            <a:r>
              <a:rPr lang="zh-CN" altLang="en-US" sz="3200" i="0">
                <a:solidFill>
                  <a:srgbClr val="FFCCCC"/>
                </a:solidFill>
              </a:rPr>
              <a:t>一段（</a:t>
            </a:r>
            <a:r>
              <a:rPr lang="en-US" altLang="zh-CN" sz="3200" i="0">
                <a:solidFill>
                  <a:srgbClr val="FFCCCC"/>
                </a:solidFill>
              </a:rPr>
              <a:t>max</a:t>
            </a:r>
            <a:r>
              <a:rPr lang="zh-CN" altLang="en-US" sz="3200" i="0">
                <a:solidFill>
                  <a:srgbClr val="FFCCCC"/>
                </a:solidFill>
              </a:rPr>
              <a:t>段长＝</a:t>
            </a:r>
            <a:r>
              <a:rPr lang="en-US" altLang="zh-CN" sz="3200" i="0">
                <a:solidFill>
                  <a:srgbClr val="FFCCCC"/>
                </a:solidFill>
              </a:rPr>
              <a:t>64K</a:t>
            </a:r>
            <a:r>
              <a:rPr lang="zh-CN" altLang="en-US" sz="3200" i="0">
                <a:solidFill>
                  <a:srgbClr val="FFCCCC"/>
                </a:solidFill>
              </a:rPr>
              <a:t>）</a:t>
            </a:r>
            <a:endParaRPr lang="zh-CN" altLang="en-US" sz="3200" i="0">
              <a:solidFill>
                <a:srgbClr val="FFCCCC"/>
              </a:solidFill>
            </a:endParaRPr>
          </a:p>
          <a:p>
            <a:pPr algn="l"/>
            <a:r>
              <a:rPr lang="zh-CN" altLang="en-US" sz="3200" i="0"/>
              <a:t>分段要求：</a:t>
            </a:r>
            <a:endParaRPr lang="zh-CN" altLang="en-US" sz="3200" i="0"/>
          </a:p>
          <a:p>
            <a:pPr algn="l"/>
            <a:r>
              <a:rPr lang="zh-CN" altLang="en-US" sz="3200" i="0"/>
              <a:t>   </a:t>
            </a:r>
            <a:r>
              <a:rPr lang="zh-CN" altLang="en-US" sz="3200" i="0">
                <a:solidFill>
                  <a:srgbClr val="FFCCCC"/>
                </a:solidFill>
              </a:rPr>
              <a:t>段起始地址满足</a:t>
            </a:r>
            <a:r>
              <a:rPr lang="en-US" altLang="zh-CN" sz="3200" i="0">
                <a:solidFill>
                  <a:srgbClr val="FFCCCC"/>
                </a:solidFill>
              </a:rPr>
              <a:t>20</a:t>
            </a:r>
            <a:r>
              <a:rPr lang="zh-CN" altLang="en-US" sz="3200" i="0">
                <a:solidFill>
                  <a:srgbClr val="FFCCCC"/>
                </a:solidFill>
              </a:rPr>
              <a:t>位地址的后</a:t>
            </a:r>
            <a:r>
              <a:rPr lang="en-US" altLang="zh-CN" sz="3200" i="0">
                <a:solidFill>
                  <a:srgbClr val="FFCCCC"/>
                </a:solidFill>
              </a:rPr>
              <a:t>4</a:t>
            </a:r>
            <a:r>
              <a:rPr lang="zh-CN" altLang="en-US" sz="3200" i="0">
                <a:solidFill>
                  <a:srgbClr val="FFCCCC"/>
                </a:solidFill>
              </a:rPr>
              <a:t>位为零</a:t>
            </a:r>
            <a:endParaRPr lang="zh-CN" altLang="en-US" sz="3200" i="0">
              <a:solidFill>
                <a:srgbClr val="FFCCCC"/>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BD69BAFB-769C-4618-AB32-9DFD3C95B5D8}"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13315" name="Text Box 3"/>
          <p:cNvSpPr txBox="1">
            <a:spLocks noChangeArrowheads="1"/>
          </p:cNvSpPr>
          <p:nvPr/>
        </p:nvSpPr>
        <p:spPr bwMode="auto">
          <a:xfrm>
            <a:off x="179512" y="908050"/>
            <a:ext cx="9072563" cy="557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zh-CN" altLang="en-US" sz="3200" i="0" dirty="0">
                <a:solidFill>
                  <a:srgbClr val="EAEAEA"/>
                </a:solidFill>
              </a:rPr>
              <a:t>物理地址</a:t>
            </a:r>
            <a:r>
              <a:rPr lang="zh-CN" altLang="en-US" sz="3200" i="0" dirty="0"/>
              <a:t>：每个存储单元的唯一的</a:t>
            </a:r>
            <a:r>
              <a:rPr lang="en-US" altLang="zh-CN" sz="3200" i="0" dirty="0"/>
              <a:t>20</a:t>
            </a:r>
            <a:r>
              <a:rPr lang="zh-CN" altLang="en-US" sz="3200" i="0" dirty="0"/>
              <a:t>位地址</a:t>
            </a:r>
            <a:endParaRPr lang="zh-CN" altLang="en-US" sz="3200" i="0" dirty="0"/>
          </a:p>
          <a:p>
            <a:pPr algn="l">
              <a:spcBef>
                <a:spcPct val="10000"/>
              </a:spcBef>
            </a:pPr>
            <a:r>
              <a:rPr lang="zh-CN" altLang="en-US" sz="2800" i="0" dirty="0">
                <a:solidFill>
                  <a:srgbClr val="66FFFF"/>
                </a:solidFill>
              </a:rPr>
              <a:t>例如：</a:t>
            </a:r>
            <a:r>
              <a:rPr lang="en-US" altLang="zh-CN" sz="2800" i="0" dirty="0">
                <a:solidFill>
                  <a:srgbClr val="66FFFF"/>
                </a:solidFill>
              </a:rPr>
              <a:t>0011 1001 1010 0101 1110  </a:t>
            </a:r>
            <a:r>
              <a:rPr lang="zh-CN" altLang="en-US" sz="2800" i="0" dirty="0">
                <a:solidFill>
                  <a:srgbClr val="66FFFF"/>
                </a:solidFill>
              </a:rPr>
              <a:t>（即地址为</a:t>
            </a:r>
            <a:r>
              <a:rPr lang="en-US" altLang="zh-CN" sz="2800" i="0" dirty="0">
                <a:solidFill>
                  <a:srgbClr val="66FFFF"/>
                </a:solidFill>
              </a:rPr>
              <a:t>39A5E H</a:t>
            </a:r>
            <a:r>
              <a:rPr lang="zh-CN" altLang="en-US" sz="2800" i="0" dirty="0">
                <a:solidFill>
                  <a:srgbClr val="66FFFF"/>
                </a:solidFill>
              </a:rPr>
              <a:t>）</a:t>
            </a:r>
            <a:endParaRPr lang="zh-CN" altLang="en-US" sz="2000" i="0" dirty="0">
              <a:solidFill>
                <a:srgbClr val="66FFFF"/>
              </a:solidFill>
            </a:endParaRPr>
          </a:p>
          <a:p>
            <a:pPr algn="l"/>
            <a:r>
              <a:rPr lang="zh-CN" altLang="en-US" sz="3200" i="0" dirty="0">
                <a:solidFill>
                  <a:srgbClr val="EAEAEA"/>
                </a:solidFill>
              </a:rPr>
              <a:t>段基地址</a:t>
            </a:r>
            <a:r>
              <a:rPr lang="zh-CN" altLang="en-US" sz="3200" i="0" dirty="0"/>
              <a:t>：段起始地址，</a:t>
            </a:r>
            <a:r>
              <a:rPr lang="en-US" altLang="zh-CN" sz="3200" i="0" dirty="0"/>
              <a:t>XXXX0H</a:t>
            </a:r>
            <a:endParaRPr lang="en-US" altLang="zh-CN" sz="3200" i="0" dirty="0"/>
          </a:p>
          <a:p>
            <a:pPr algn="l">
              <a:spcBef>
                <a:spcPct val="10000"/>
              </a:spcBef>
            </a:pPr>
            <a:r>
              <a:rPr lang="zh-CN" altLang="en-US" sz="2800" i="0" dirty="0">
                <a:solidFill>
                  <a:srgbClr val="66FFFF"/>
                </a:solidFill>
              </a:rPr>
              <a:t>例如：</a:t>
            </a:r>
            <a:r>
              <a:rPr lang="en-US" altLang="zh-CN" sz="2800" i="0" dirty="0">
                <a:solidFill>
                  <a:srgbClr val="66FFFF"/>
                </a:solidFill>
              </a:rPr>
              <a:t>0011 1001 0000 0101 0000  </a:t>
            </a:r>
            <a:r>
              <a:rPr lang="zh-CN" altLang="en-US" sz="2800" i="0" dirty="0">
                <a:solidFill>
                  <a:srgbClr val="66FFFF"/>
                </a:solidFill>
              </a:rPr>
              <a:t>（即地址为</a:t>
            </a:r>
            <a:r>
              <a:rPr lang="en-US" altLang="zh-CN" sz="2800" i="0" dirty="0">
                <a:solidFill>
                  <a:srgbClr val="66FFFF"/>
                </a:solidFill>
              </a:rPr>
              <a:t>39050 H</a:t>
            </a:r>
            <a:r>
              <a:rPr lang="zh-CN" altLang="en-US" sz="2800" i="0" dirty="0">
                <a:solidFill>
                  <a:srgbClr val="66FFFF"/>
                </a:solidFill>
              </a:rPr>
              <a:t>）</a:t>
            </a:r>
            <a:endParaRPr lang="zh-CN" altLang="en-US" sz="2800" i="0" dirty="0">
              <a:solidFill>
                <a:srgbClr val="66FFFF"/>
              </a:solidFill>
            </a:endParaRPr>
          </a:p>
          <a:p>
            <a:pPr algn="l"/>
            <a:r>
              <a:rPr lang="zh-CN" altLang="en-US" sz="3200" i="0" dirty="0">
                <a:solidFill>
                  <a:srgbClr val="EAEAEA"/>
                </a:solidFill>
              </a:rPr>
              <a:t>段基值</a:t>
            </a:r>
            <a:r>
              <a:rPr lang="zh-CN" altLang="en-US" sz="3200" i="0" dirty="0"/>
              <a:t>：</a:t>
            </a:r>
            <a:r>
              <a:rPr lang="zh-CN" altLang="en-US" sz="3200" i="0" dirty="0">
                <a:solidFill>
                  <a:srgbClr val="FFCCCC"/>
                </a:solidFill>
              </a:rPr>
              <a:t>段起始地址</a:t>
            </a:r>
            <a:r>
              <a:rPr lang="en-US" altLang="zh-CN" sz="3200" i="0" dirty="0"/>
              <a:t>20</a:t>
            </a:r>
            <a:r>
              <a:rPr lang="zh-CN" altLang="en-US" sz="3200" i="0" dirty="0"/>
              <a:t>位地址的后</a:t>
            </a:r>
            <a:r>
              <a:rPr lang="en-US" altLang="zh-CN" sz="3200" i="0" dirty="0"/>
              <a:t>4</a:t>
            </a:r>
            <a:r>
              <a:rPr lang="zh-CN" altLang="en-US" sz="3200" i="0" dirty="0"/>
              <a:t>位为零，故只要表示前</a:t>
            </a:r>
            <a:r>
              <a:rPr lang="en-US" altLang="zh-CN" sz="3200" i="0" dirty="0"/>
              <a:t>16</a:t>
            </a:r>
            <a:r>
              <a:rPr lang="zh-CN" altLang="en-US" sz="3200" i="0" dirty="0"/>
              <a:t>位即可，</a:t>
            </a:r>
            <a:r>
              <a:rPr lang="zh-CN" altLang="en-US" sz="3200" i="0" dirty="0">
                <a:solidFill>
                  <a:srgbClr val="FFCCCC"/>
                </a:solidFill>
              </a:rPr>
              <a:t>前</a:t>
            </a:r>
            <a:r>
              <a:rPr lang="en-US" altLang="zh-CN" sz="3200" i="0" dirty="0">
                <a:solidFill>
                  <a:srgbClr val="FFCCCC"/>
                </a:solidFill>
              </a:rPr>
              <a:t>16</a:t>
            </a:r>
            <a:r>
              <a:rPr lang="zh-CN" altLang="en-US" sz="3200" i="0" dirty="0">
                <a:solidFill>
                  <a:srgbClr val="FFCCCC"/>
                </a:solidFill>
              </a:rPr>
              <a:t>位地址称</a:t>
            </a:r>
            <a:r>
              <a:rPr lang="zh-CN" altLang="en-US" sz="3200" i="0" dirty="0">
                <a:solidFill>
                  <a:schemeClr val="bg1"/>
                </a:solidFill>
              </a:rPr>
              <a:t>段地址</a:t>
            </a:r>
            <a:r>
              <a:rPr lang="en-US" altLang="zh-CN" sz="3200" i="0" dirty="0">
                <a:solidFill>
                  <a:schemeClr val="bg1"/>
                </a:solidFill>
              </a:rPr>
              <a:t>(</a:t>
            </a:r>
            <a:r>
              <a:rPr lang="zh-CN" altLang="en-US" sz="3200" i="0" dirty="0">
                <a:solidFill>
                  <a:schemeClr val="bg1"/>
                </a:solidFill>
              </a:rPr>
              <a:t>段基值</a:t>
            </a:r>
            <a:r>
              <a:rPr lang="en-US" altLang="zh-CN" sz="3200" i="0" dirty="0">
                <a:solidFill>
                  <a:schemeClr val="bg1"/>
                </a:solidFill>
              </a:rPr>
              <a:t>)</a:t>
            </a:r>
            <a:endParaRPr lang="en-US" altLang="zh-CN" sz="3200" i="0" dirty="0"/>
          </a:p>
          <a:p>
            <a:pPr algn="l"/>
            <a:r>
              <a:rPr lang="en-US" altLang="zh-CN" sz="3200" i="0" dirty="0">
                <a:solidFill>
                  <a:schemeClr val="bg1"/>
                </a:solidFill>
              </a:rPr>
              <a:t>     </a:t>
            </a:r>
            <a:r>
              <a:rPr lang="zh-CN" altLang="en-US" sz="3200" i="0" dirty="0">
                <a:solidFill>
                  <a:schemeClr val="bg1"/>
                </a:solidFill>
              </a:rPr>
              <a:t>段基值</a:t>
            </a:r>
            <a:r>
              <a:rPr lang="zh-CN" altLang="en-US" sz="3200" i="0" dirty="0">
                <a:solidFill>
                  <a:srgbClr val="FFCCCC"/>
                </a:solidFill>
              </a:rPr>
              <a:t>放在</a:t>
            </a:r>
            <a:r>
              <a:rPr lang="zh-CN" altLang="en-US" sz="3200" i="0" dirty="0">
                <a:solidFill>
                  <a:schemeClr val="bg1"/>
                </a:solidFill>
              </a:rPr>
              <a:t>段寄存器</a:t>
            </a:r>
            <a:r>
              <a:rPr lang="zh-CN" altLang="en-US" sz="3200" i="0" dirty="0">
                <a:solidFill>
                  <a:srgbClr val="FFCCCC"/>
                </a:solidFill>
              </a:rPr>
              <a:t>中</a:t>
            </a:r>
            <a:r>
              <a:rPr lang="zh-CN" altLang="en-US" sz="3200" i="0" dirty="0"/>
              <a:t>。</a:t>
            </a:r>
            <a:endParaRPr lang="zh-CN" altLang="en-US" sz="3200" i="0" dirty="0"/>
          </a:p>
          <a:p>
            <a:pPr algn="l"/>
            <a:r>
              <a:rPr lang="zh-CN" altLang="en-US" sz="3200" i="0" dirty="0">
                <a:solidFill>
                  <a:srgbClr val="EAEAEA"/>
                </a:solidFill>
              </a:rPr>
              <a:t>偏移地址</a:t>
            </a:r>
            <a:r>
              <a:rPr lang="zh-CN" altLang="en-US" sz="3200" i="0" dirty="0"/>
              <a:t>：指段内相对于段起始地址的偏移值。</a:t>
            </a:r>
            <a:endParaRPr lang="zh-CN" altLang="en-US" sz="3200" i="0" dirty="0"/>
          </a:p>
          <a:p>
            <a:pPr algn="l"/>
            <a:r>
              <a:rPr lang="zh-CN" altLang="en-US" sz="2800" i="0" dirty="0">
                <a:solidFill>
                  <a:srgbClr val="00FFFF"/>
                </a:solidFill>
              </a:rPr>
              <a:t>     段长</a:t>
            </a:r>
            <a:r>
              <a:rPr lang="en-US" altLang="zh-CN" sz="2800" i="0" dirty="0">
                <a:solidFill>
                  <a:srgbClr val="00FFFF"/>
                </a:solidFill>
              </a:rPr>
              <a:t>max64K</a:t>
            </a:r>
            <a:r>
              <a:rPr lang="zh-CN" altLang="en-US" sz="2800" i="0" dirty="0">
                <a:solidFill>
                  <a:srgbClr val="00FFFF"/>
                </a:solidFill>
              </a:rPr>
              <a:t>，故偏移量</a:t>
            </a:r>
            <a:r>
              <a:rPr lang="en-US" altLang="zh-CN" sz="2800" i="0" dirty="0">
                <a:solidFill>
                  <a:srgbClr val="00FFFF"/>
                </a:solidFill>
              </a:rPr>
              <a:t>max FFFFH</a:t>
            </a:r>
            <a:r>
              <a:rPr lang="zh-CN" altLang="en-US" sz="2800" i="0" dirty="0">
                <a:solidFill>
                  <a:srgbClr val="00FFFF"/>
                </a:solidFill>
              </a:rPr>
              <a:t>，用</a:t>
            </a:r>
            <a:r>
              <a:rPr lang="en-US" altLang="zh-CN" sz="2800" i="0" dirty="0">
                <a:solidFill>
                  <a:srgbClr val="00FFFF"/>
                </a:solidFill>
              </a:rPr>
              <a:t>16</a:t>
            </a:r>
            <a:r>
              <a:rPr lang="zh-CN" altLang="en-US" sz="2800" i="0" dirty="0">
                <a:solidFill>
                  <a:srgbClr val="00FFFF"/>
                </a:solidFill>
              </a:rPr>
              <a:t>位表示</a:t>
            </a:r>
            <a:endParaRPr lang="zh-CN" altLang="en-US" sz="2800" i="0" dirty="0">
              <a:solidFill>
                <a:srgbClr val="00FFFF"/>
              </a:solidFill>
            </a:endParaRPr>
          </a:p>
        </p:txBody>
      </p:sp>
      <p:sp>
        <p:nvSpPr>
          <p:cNvPr id="13316" name="Rectangle 7"/>
          <p:cNvSpPr>
            <a:spLocks noGrp="1" noChangeArrowheads="1"/>
          </p:cNvSpPr>
          <p:nvPr>
            <p:ph type="title"/>
          </p:nvPr>
        </p:nvSpPr>
        <p:spPr bwMode="auto">
          <a:xfrm>
            <a:off x="457200" y="274638"/>
            <a:ext cx="8002588"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eaLnBrk="1" hangingPunct="1"/>
            <a:r>
              <a:rPr lang="en-US" altLang="zh-CN" smtClean="0">
                <a:solidFill>
                  <a:srgbClr val="66CCFF"/>
                </a:solidFill>
                <a:latin typeface="黑体" panose="02010609060101010101" pitchFamily="49" charset="-122"/>
                <a:ea typeface="黑体" panose="02010609060101010101" pitchFamily="49" charset="-122"/>
              </a:rPr>
              <a:t>2. 8086</a:t>
            </a:r>
            <a:r>
              <a:rPr lang="zh-CN" altLang="en-US" smtClean="0">
                <a:solidFill>
                  <a:srgbClr val="66CCFF"/>
                </a:solidFill>
                <a:latin typeface="黑体" panose="02010609060101010101" pitchFamily="49" charset="-122"/>
                <a:ea typeface="黑体" panose="02010609060101010101" pitchFamily="49" charset="-122"/>
              </a:rPr>
              <a:t>主存地址的形成</a:t>
            </a:r>
            <a:endParaRPr lang="zh-CN" altLang="en-US" smtClean="0">
              <a:solidFill>
                <a:srgbClr val="66CCFF"/>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8E32DBC7-0945-482D-836E-77E4AAEB5317}"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14339" name="Text Box 3"/>
          <p:cNvSpPr txBox="1">
            <a:spLocks noChangeArrowheads="1"/>
          </p:cNvSpPr>
          <p:nvPr/>
        </p:nvSpPr>
        <p:spPr bwMode="auto">
          <a:xfrm>
            <a:off x="71438" y="981075"/>
            <a:ext cx="9072562"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zh-CN" altLang="en-US" sz="2800" i="0">
                <a:solidFill>
                  <a:srgbClr val="EAEAEA"/>
                </a:solidFill>
              </a:rPr>
              <a:t>逻辑地址</a:t>
            </a:r>
            <a:r>
              <a:rPr lang="zh-CN" altLang="en-US" sz="2800" i="0"/>
              <a:t>：可以用段地址和偏移地址来确定某个存储单元的物理地址。记作</a:t>
            </a:r>
            <a:r>
              <a:rPr lang="zh-CN" altLang="en-US" sz="2800" i="0">
                <a:solidFill>
                  <a:srgbClr val="FFCCCC"/>
                </a:solidFill>
              </a:rPr>
              <a:t>段基值：偏移地址</a:t>
            </a:r>
            <a:endParaRPr lang="zh-CN" altLang="en-US" sz="2800" i="0">
              <a:solidFill>
                <a:srgbClr val="FFCCCC"/>
              </a:solidFill>
            </a:endParaRPr>
          </a:p>
          <a:p>
            <a:pPr algn="l"/>
            <a:r>
              <a:rPr lang="zh-CN" altLang="en-US" sz="2800" i="0">
                <a:solidFill>
                  <a:srgbClr val="FFCCCC"/>
                </a:solidFill>
              </a:rPr>
              <a:t>	</a:t>
            </a:r>
            <a:r>
              <a:rPr lang="en-US" altLang="zh-CN" sz="2800" i="0">
                <a:solidFill>
                  <a:srgbClr val="FF0000"/>
                </a:solidFill>
              </a:rPr>
              <a:t>0100</a:t>
            </a:r>
            <a:r>
              <a:rPr lang="zh-CN" altLang="en-US" sz="2800" i="0">
                <a:solidFill>
                  <a:srgbClr val="FF0000"/>
                </a:solidFill>
              </a:rPr>
              <a:t>：</a:t>
            </a:r>
            <a:r>
              <a:rPr lang="en-US" altLang="zh-CN" sz="2800" i="0">
                <a:solidFill>
                  <a:srgbClr val="FF0000"/>
                </a:solidFill>
              </a:rPr>
              <a:t>3044</a:t>
            </a:r>
            <a:endParaRPr lang="en-US" altLang="zh-CN" sz="2800" i="0">
              <a:solidFill>
                <a:srgbClr val="FF0000"/>
              </a:solidFill>
            </a:endParaRPr>
          </a:p>
          <a:p>
            <a:pPr algn="l"/>
            <a:r>
              <a:rPr lang="zh-CN" altLang="en-US" sz="2800" i="0">
                <a:solidFill>
                  <a:srgbClr val="EAEAEA"/>
                </a:solidFill>
              </a:rPr>
              <a:t>物理地址与逻辑地址的转换：</a:t>
            </a:r>
            <a:endParaRPr lang="zh-CN" altLang="en-US" sz="2800" i="0">
              <a:solidFill>
                <a:srgbClr val="EAEAEA"/>
              </a:solidFill>
            </a:endParaRPr>
          </a:p>
          <a:p>
            <a:pPr algn="l"/>
            <a:r>
              <a:rPr lang="zh-CN" altLang="en-US" sz="2800" i="0"/>
              <a:t>	</a:t>
            </a:r>
            <a:r>
              <a:rPr lang="zh-CN" altLang="en-US" sz="2800" i="0">
                <a:solidFill>
                  <a:srgbClr val="00FFFF"/>
                </a:solidFill>
              </a:rPr>
              <a:t>物理地址＝段基值</a:t>
            </a:r>
            <a:r>
              <a:rPr lang="en-US" altLang="zh-CN" sz="2800" i="0">
                <a:solidFill>
                  <a:srgbClr val="00FFFF"/>
                </a:solidFill>
              </a:rPr>
              <a:t>×2</a:t>
            </a:r>
            <a:r>
              <a:rPr lang="en-US" altLang="zh-CN" sz="2800" i="0" baseline="30000">
                <a:solidFill>
                  <a:srgbClr val="00FFFF"/>
                </a:solidFill>
              </a:rPr>
              <a:t>4</a:t>
            </a:r>
            <a:r>
              <a:rPr lang="zh-CN" altLang="en-US" sz="2800" i="0">
                <a:solidFill>
                  <a:srgbClr val="00FFFF"/>
                </a:solidFill>
              </a:rPr>
              <a:t>＋偏移地址</a:t>
            </a:r>
            <a:endParaRPr lang="zh-CN" altLang="en-US" sz="2800" i="0">
              <a:solidFill>
                <a:srgbClr val="00FFFF"/>
              </a:solidFill>
            </a:endParaRPr>
          </a:p>
        </p:txBody>
      </p:sp>
      <p:sp>
        <p:nvSpPr>
          <p:cNvPr id="14340" name="Rectangle 4"/>
          <p:cNvSpPr>
            <a:spLocks noChangeArrowheads="1"/>
          </p:cNvSpPr>
          <p:nvPr/>
        </p:nvSpPr>
        <p:spPr bwMode="auto">
          <a:xfrm>
            <a:off x="900113" y="3213100"/>
            <a:ext cx="6480175" cy="792163"/>
          </a:xfrm>
          <a:prstGeom prst="rect">
            <a:avLst/>
          </a:prstGeom>
          <a:noFill/>
          <a:ln w="9525" algn="ctr">
            <a:solidFill>
              <a:srgbClr val="00FFFF"/>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endParaRPr lang="zh-CN" altLang="en-US"/>
          </a:p>
        </p:txBody>
      </p:sp>
      <p:sp>
        <p:nvSpPr>
          <p:cNvPr id="14341" name="Rectangle 6"/>
          <p:cNvSpPr>
            <a:spLocks noChangeArrowheads="1"/>
          </p:cNvSpPr>
          <p:nvPr/>
        </p:nvSpPr>
        <p:spPr bwMode="auto">
          <a:xfrm>
            <a:off x="250825" y="274638"/>
            <a:ext cx="8002588"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0"/>
              </a:spcBef>
            </a:pPr>
            <a:r>
              <a:rPr lang="en-US" altLang="zh-CN" sz="3200" i="0">
                <a:solidFill>
                  <a:srgbClr val="66CCFF"/>
                </a:solidFill>
                <a:latin typeface="黑体" panose="02010609060101010101" pitchFamily="49" charset="-122"/>
              </a:rPr>
              <a:t>2. 8086</a:t>
            </a:r>
            <a:r>
              <a:rPr lang="zh-CN" altLang="en-US" sz="3200" i="0">
                <a:solidFill>
                  <a:srgbClr val="66CCFF"/>
                </a:solidFill>
                <a:latin typeface="黑体" panose="02010609060101010101" pitchFamily="49" charset="-122"/>
              </a:rPr>
              <a:t>主存地址的形成</a:t>
            </a:r>
            <a:endParaRPr lang="zh-CN" altLang="en-US" sz="3200" i="0">
              <a:solidFill>
                <a:srgbClr val="66CCFF"/>
              </a:solidFill>
              <a:latin typeface="黑体" panose="02010609060101010101" pitchFamily="49" charset="-122"/>
            </a:endParaRPr>
          </a:p>
        </p:txBody>
      </p:sp>
      <p:pic>
        <p:nvPicPr>
          <p:cNvPr id="14342" name="Picture 8" descr="4x12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2275" y="4191000"/>
            <a:ext cx="4953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78F530F1-8110-4D24-8A22-B2A117688BF5}"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pic>
        <p:nvPicPr>
          <p:cNvPr id="15363" name="Picture 3" descr="4x03"/>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323850" y="1341438"/>
            <a:ext cx="3563938" cy="4248150"/>
          </a:xfrm>
          <a:noFill/>
        </p:spPr>
      </p:pic>
      <p:sp>
        <p:nvSpPr>
          <p:cNvPr id="15364" name="Rectangle 6"/>
          <p:cNvSpPr>
            <a:spLocks noGrp="1" noChangeArrowheads="1"/>
          </p:cNvSpPr>
          <p:nvPr>
            <p:ph type="title"/>
          </p:nvPr>
        </p:nvSpPr>
        <p:spPr bwMode="auto">
          <a:xfrm>
            <a:off x="457200" y="274638"/>
            <a:ext cx="8002588"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eaLnBrk="1" hangingPunct="1"/>
            <a:r>
              <a:rPr lang="en-US" altLang="zh-CN" smtClean="0">
                <a:solidFill>
                  <a:srgbClr val="66CCFF"/>
                </a:solidFill>
                <a:latin typeface="黑体" panose="02010609060101010101" pitchFamily="49" charset="-122"/>
                <a:ea typeface="黑体" panose="02010609060101010101" pitchFamily="49" charset="-122"/>
              </a:rPr>
              <a:t>2. 8086</a:t>
            </a:r>
            <a:r>
              <a:rPr lang="zh-CN" altLang="en-US" smtClean="0">
                <a:solidFill>
                  <a:srgbClr val="66CCFF"/>
                </a:solidFill>
                <a:latin typeface="黑体" panose="02010609060101010101" pitchFamily="49" charset="-122"/>
                <a:ea typeface="黑体" panose="02010609060101010101" pitchFamily="49" charset="-122"/>
              </a:rPr>
              <a:t>主存地址的形成</a:t>
            </a:r>
            <a:endParaRPr lang="zh-CN" altLang="en-US" smtClean="0">
              <a:solidFill>
                <a:srgbClr val="66CCFF"/>
              </a:solidFill>
              <a:latin typeface="黑体" panose="02010609060101010101" pitchFamily="49" charset="-122"/>
              <a:ea typeface="黑体" panose="02010609060101010101" pitchFamily="49" charset="-122"/>
            </a:endParaRPr>
          </a:p>
        </p:txBody>
      </p:sp>
      <p:sp>
        <p:nvSpPr>
          <p:cNvPr id="15365" name="Rectangle 8"/>
          <p:cNvSpPr>
            <a:spLocks noChangeArrowheads="1"/>
          </p:cNvSpPr>
          <p:nvPr/>
        </p:nvSpPr>
        <p:spPr bwMode="auto">
          <a:xfrm>
            <a:off x="4427538" y="1196975"/>
            <a:ext cx="34575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en-US" altLang="zh-CN" i="0"/>
              <a:t>0100H</a:t>
            </a:r>
            <a:r>
              <a:rPr lang="zh-CN" altLang="en-US" i="0"/>
              <a:t>：</a:t>
            </a:r>
            <a:r>
              <a:rPr lang="en-US" altLang="zh-CN" i="0"/>
              <a:t>3044H</a:t>
            </a:r>
            <a:endParaRPr lang="en-US" altLang="zh-CN" i="0"/>
          </a:p>
        </p:txBody>
      </p:sp>
      <p:grpSp>
        <p:nvGrpSpPr>
          <p:cNvPr id="15366" name="Group 11"/>
          <p:cNvGrpSpPr/>
          <p:nvPr/>
        </p:nvGrpSpPr>
        <p:grpSpPr bwMode="auto">
          <a:xfrm>
            <a:off x="4500563" y="2133600"/>
            <a:ext cx="4643437" cy="2530475"/>
            <a:chOff x="2835" y="1344"/>
            <a:chExt cx="2925" cy="1594"/>
          </a:xfrm>
        </p:grpSpPr>
        <p:sp>
          <p:nvSpPr>
            <p:cNvPr id="15367" name="Text Box 9"/>
            <p:cNvSpPr txBox="1">
              <a:spLocks noChangeArrowheads="1"/>
            </p:cNvSpPr>
            <p:nvPr/>
          </p:nvSpPr>
          <p:spPr bwMode="auto">
            <a:xfrm>
              <a:off x="2835" y="1344"/>
              <a:ext cx="2585" cy="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r"/>
              <a:r>
                <a:rPr lang="en-US" altLang="zh-CN" b="1" i="0"/>
                <a:t>0 1 0 0 </a:t>
              </a:r>
              <a:r>
                <a:rPr lang="en-US" altLang="zh-CN" b="1" i="0" u="sng">
                  <a:solidFill>
                    <a:srgbClr val="FF0000"/>
                  </a:solidFill>
                </a:rPr>
                <a:t>0</a:t>
              </a:r>
              <a:r>
                <a:rPr lang="en-US" altLang="zh-CN" b="1" i="0"/>
                <a:t> H</a:t>
              </a:r>
              <a:endParaRPr lang="en-US" altLang="zh-CN" b="1" i="0"/>
            </a:p>
            <a:p>
              <a:pPr algn="r"/>
              <a:r>
                <a:rPr lang="zh-CN" altLang="en-US" b="1" i="0"/>
                <a:t>＋     </a:t>
              </a:r>
              <a:r>
                <a:rPr lang="en-US" altLang="zh-CN" b="1" i="0"/>
                <a:t>3 0 4 4 H</a:t>
              </a:r>
              <a:endParaRPr lang="en-US" altLang="zh-CN" b="1" i="0"/>
            </a:p>
            <a:p>
              <a:pPr algn="r"/>
              <a:r>
                <a:rPr lang="en-US" altLang="zh-CN" b="1" i="0"/>
                <a:t>0 4 0 4 4 H</a:t>
              </a:r>
              <a:endParaRPr lang="en-US" altLang="zh-CN" b="1" i="0"/>
            </a:p>
          </p:txBody>
        </p:sp>
        <p:sp>
          <p:nvSpPr>
            <p:cNvPr id="15368" name="Line 10"/>
            <p:cNvSpPr>
              <a:spLocks noChangeShapeType="1"/>
            </p:cNvSpPr>
            <p:nvPr/>
          </p:nvSpPr>
          <p:spPr bwMode="auto">
            <a:xfrm>
              <a:off x="2925" y="2387"/>
              <a:ext cx="2835" cy="0"/>
            </a:xfrm>
            <a:prstGeom prst="line">
              <a:avLst/>
            </a:prstGeom>
            <a:noFill/>
            <a:ln w="9525">
              <a:solidFill>
                <a:srgbClr val="FFFF66"/>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F5F02EA8-AD13-4BDB-A02F-421FAA456E4D}"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16387" name="Rectangle 2"/>
          <p:cNvSpPr>
            <a:spLocks noGrp="1" noChangeArrowheads="1"/>
          </p:cNvSpPr>
          <p:nvPr>
            <p:ph type="body" sz="half" idx="1"/>
          </p:nvPr>
        </p:nvSpPr>
        <p:spPr>
          <a:xfrm>
            <a:off x="838200" y="533400"/>
            <a:ext cx="5334000" cy="647700"/>
          </a:xfrm>
        </p:spPr>
        <p:txBody>
          <a:bodyPr/>
          <a:lstStyle/>
          <a:p>
            <a:pPr algn="ctr" eaLnBrk="1" hangingPunct="1">
              <a:buFontTx/>
              <a:buNone/>
            </a:pPr>
            <a:r>
              <a:rPr lang="zh-CN" altLang="en-US" sz="2400" b="1" smtClean="0">
                <a:solidFill>
                  <a:schemeClr val="bg1"/>
                </a:solidFill>
              </a:rPr>
              <a:t>实模式存储器寻址过程如下图所示：</a:t>
            </a:r>
            <a:endParaRPr lang="zh-CN" altLang="en-US" sz="2400" b="1" smtClean="0">
              <a:solidFill>
                <a:schemeClr val="bg1"/>
              </a:solidFill>
            </a:endParaRPr>
          </a:p>
        </p:txBody>
      </p:sp>
      <p:pic>
        <p:nvPicPr>
          <p:cNvPr id="16388" name="Picture 3" descr="4x12"/>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838200" y="1465263"/>
            <a:ext cx="7559675" cy="5392737"/>
          </a:xfrm>
          <a:noFill/>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60033B47-C5A3-4948-9921-5BC6D41A97F3}"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17411" name="Rectangle 3"/>
          <p:cNvSpPr>
            <a:spLocks noGrp="1" noChangeArrowheads="1"/>
          </p:cNvSpPr>
          <p:nvPr>
            <p:ph type="body" idx="1"/>
          </p:nvPr>
        </p:nvSpPr>
        <p:spPr>
          <a:xfrm>
            <a:off x="323850" y="1196975"/>
            <a:ext cx="9144000" cy="1727200"/>
          </a:xfrm>
          <a:noFill/>
        </p:spPr>
        <p:txBody>
          <a:bodyPr/>
          <a:lstStyle/>
          <a:p>
            <a:pPr eaLnBrk="1" hangingPunct="1">
              <a:spcBef>
                <a:spcPct val="50000"/>
              </a:spcBef>
              <a:buFontTx/>
              <a:buNone/>
            </a:pPr>
            <a:r>
              <a:rPr lang="zh-CN" altLang="en-US" smtClean="0">
                <a:solidFill>
                  <a:srgbClr val="FFFF99"/>
                </a:solidFill>
                <a:latin typeface="黑体" panose="02010609060101010101" pitchFamily="49" charset="-122"/>
                <a:ea typeface="黑体" panose="02010609060101010101" pitchFamily="49" charset="-122"/>
              </a:rPr>
              <a:t>段寄存器：</a:t>
            </a:r>
            <a:endParaRPr lang="zh-CN" altLang="en-US" smtClean="0">
              <a:solidFill>
                <a:srgbClr val="FFFF99"/>
              </a:solidFill>
              <a:latin typeface="黑体" panose="02010609060101010101" pitchFamily="49" charset="-122"/>
              <a:ea typeface="黑体" panose="02010609060101010101" pitchFamily="49" charset="-122"/>
            </a:endParaRPr>
          </a:p>
          <a:p>
            <a:pPr eaLnBrk="1" hangingPunct="1">
              <a:spcBef>
                <a:spcPct val="50000"/>
              </a:spcBef>
              <a:buFontTx/>
              <a:buNone/>
            </a:pPr>
            <a:r>
              <a:rPr lang="zh-CN" altLang="en-US" smtClean="0">
                <a:solidFill>
                  <a:srgbClr val="FFFF99"/>
                </a:solidFill>
                <a:latin typeface="黑体" panose="02010609060101010101" pitchFamily="49" charset="-122"/>
                <a:ea typeface="黑体" panose="02010609060101010101" pitchFamily="49" charset="-122"/>
              </a:rPr>
              <a:t>汇编语言源程序是分段结构（代码段、数据段</a:t>
            </a:r>
            <a:r>
              <a:rPr lang="en-US" altLang="zh-CN" smtClean="0">
                <a:solidFill>
                  <a:srgbClr val="FFFF99"/>
                </a:solidFill>
                <a:ea typeface="黑体" panose="02010609060101010101" pitchFamily="49" charset="-122"/>
              </a:rPr>
              <a:t>…</a:t>
            </a:r>
            <a:r>
              <a:rPr lang="zh-CN" altLang="en-US" smtClean="0">
                <a:solidFill>
                  <a:srgbClr val="FFFF99"/>
                </a:solidFill>
                <a:latin typeface="黑体" panose="02010609060101010101" pitchFamily="49" charset="-122"/>
                <a:ea typeface="黑体" panose="02010609060101010101" pitchFamily="49" charset="-122"/>
              </a:rPr>
              <a:t>）</a:t>
            </a:r>
            <a:endParaRPr lang="zh-CN" altLang="en-US" smtClean="0">
              <a:solidFill>
                <a:srgbClr val="FFFF99"/>
              </a:solidFill>
              <a:latin typeface="黑体" panose="02010609060101010101" pitchFamily="49" charset="-122"/>
              <a:ea typeface="黑体" panose="02010609060101010101" pitchFamily="49" charset="-122"/>
            </a:endParaRPr>
          </a:p>
          <a:p>
            <a:pPr eaLnBrk="1" hangingPunct="1">
              <a:spcBef>
                <a:spcPct val="50000"/>
              </a:spcBef>
              <a:buFontTx/>
              <a:buNone/>
            </a:pPr>
            <a:r>
              <a:rPr lang="zh-CN" altLang="en-US" smtClean="0">
                <a:solidFill>
                  <a:schemeClr val="bg1"/>
                </a:solidFill>
              </a:rPr>
              <a:t>段基值</a:t>
            </a:r>
            <a:r>
              <a:rPr lang="zh-CN" altLang="en-US" smtClean="0">
                <a:solidFill>
                  <a:srgbClr val="FFCCCC"/>
                </a:solidFill>
              </a:rPr>
              <a:t>放在</a:t>
            </a:r>
            <a:r>
              <a:rPr lang="zh-CN" altLang="en-US" smtClean="0">
                <a:solidFill>
                  <a:schemeClr val="bg1"/>
                </a:solidFill>
              </a:rPr>
              <a:t>段寄存器</a:t>
            </a:r>
            <a:r>
              <a:rPr lang="zh-CN" altLang="en-US" smtClean="0">
                <a:solidFill>
                  <a:srgbClr val="FFCCCC"/>
                </a:solidFill>
              </a:rPr>
              <a:t>中</a:t>
            </a:r>
            <a:endParaRPr lang="zh-CN" altLang="en-US" smtClean="0">
              <a:solidFill>
                <a:srgbClr val="FFCCCC"/>
              </a:solidFill>
            </a:endParaRPr>
          </a:p>
        </p:txBody>
      </p:sp>
      <p:sp>
        <p:nvSpPr>
          <p:cNvPr id="17412" name="Text Box 4"/>
          <p:cNvSpPr txBox="1">
            <a:spLocks noChangeArrowheads="1"/>
          </p:cNvSpPr>
          <p:nvPr/>
        </p:nvSpPr>
        <p:spPr bwMode="auto">
          <a:xfrm>
            <a:off x="755650" y="3429000"/>
            <a:ext cx="6624638"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en-US" altLang="zh-CN" sz="3200" i="0">
                <a:solidFill>
                  <a:srgbClr val="FFCCCC"/>
                </a:solidFill>
              </a:rPr>
              <a:t>CS</a:t>
            </a:r>
            <a:r>
              <a:rPr lang="zh-CN" altLang="en-US" sz="3200" i="0">
                <a:solidFill>
                  <a:srgbClr val="FFCCCC"/>
                </a:solidFill>
              </a:rPr>
              <a:t>：代码段</a:t>
            </a:r>
            <a:endParaRPr lang="zh-CN" altLang="en-US" sz="3200" i="0">
              <a:solidFill>
                <a:srgbClr val="FFCCCC"/>
              </a:solidFill>
            </a:endParaRPr>
          </a:p>
          <a:p>
            <a:pPr algn="l"/>
            <a:r>
              <a:rPr lang="en-US" altLang="zh-CN" sz="3200" i="0">
                <a:solidFill>
                  <a:srgbClr val="FFCCCC"/>
                </a:solidFill>
              </a:rPr>
              <a:t>DS</a:t>
            </a:r>
            <a:r>
              <a:rPr lang="zh-CN" altLang="en-US" sz="3200" i="0">
                <a:solidFill>
                  <a:srgbClr val="FFCCCC"/>
                </a:solidFill>
              </a:rPr>
              <a:t>：数据段</a:t>
            </a:r>
            <a:endParaRPr lang="zh-CN" altLang="en-US" sz="3200" i="0">
              <a:solidFill>
                <a:srgbClr val="FFCCCC"/>
              </a:solidFill>
            </a:endParaRPr>
          </a:p>
          <a:p>
            <a:pPr algn="l"/>
            <a:r>
              <a:rPr lang="en-US" altLang="zh-CN" sz="3200" i="0">
                <a:solidFill>
                  <a:srgbClr val="FFCCCC"/>
                </a:solidFill>
              </a:rPr>
              <a:t>SS</a:t>
            </a:r>
            <a:r>
              <a:rPr lang="zh-CN" altLang="en-US" sz="3200" i="0">
                <a:solidFill>
                  <a:srgbClr val="FFCCCC"/>
                </a:solidFill>
              </a:rPr>
              <a:t>：堆栈段</a:t>
            </a:r>
            <a:endParaRPr lang="zh-CN" altLang="en-US" sz="3200" i="0">
              <a:solidFill>
                <a:srgbClr val="FFCCCC"/>
              </a:solidFill>
            </a:endParaRPr>
          </a:p>
          <a:p>
            <a:pPr algn="l"/>
            <a:r>
              <a:rPr lang="en-US" altLang="zh-CN" sz="3200" i="0">
                <a:solidFill>
                  <a:srgbClr val="FFCCCC"/>
                </a:solidFill>
              </a:rPr>
              <a:t>ES</a:t>
            </a:r>
            <a:r>
              <a:rPr lang="zh-CN" altLang="en-US" sz="3200" i="0">
                <a:solidFill>
                  <a:srgbClr val="FFCCCC"/>
                </a:solidFill>
              </a:rPr>
              <a:t>：附加段</a:t>
            </a:r>
            <a:endParaRPr lang="zh-CN" altLang="en-US" sz="3200" i="0">
              <a:solidFill>
                <a:srgbClr val="FFCCCC"/>
              </a:solidFill>
            </a:endParaRPr>
          </a:p>
        </p:txBody>
      </p:sp>
      <p:sp>
        <p:nvSpPr>
          <p:cNvPr id="17413" name="Text Box 5"/>
          <p:cNvSpPr txBox="1">
            <a:spLocks noChangeArrowheads="1"/>
          </p:cNvSpPr>
          <p:nvPr/>
        </p:nvSpPr>
        <p:spPr bwMode="auto">
          <a:xfrm>
            <a:off x="4572000" y="4292600"/>
            <a:ext cx="41036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en-US" altLang="zh-CN" sz="3200" i="0">
                <a:solidFill>
                  <a:srgbClr val="99FFCC"/>
                </a:solidFill>
              </a:rPr>
              <a:t>386</a:t>
            </a:r>
            <a:r>
              <a:rPr lang="zh-CN" altLang="en-US" sz="3200" i="0">
                <a:solidFill>
                  <a:srgbClr val="99FFCC"/>
                </a:solidFill>
              </a:rPr>
              <a:t>后增加了</a:t>
            </a:r>
            <a:r>
              <a:rPr lang="en-US" altLang="zh-CN" sz="3200" i="0">
                <a:solidFill>
                  <a:srgbClr val="99FFCC"/>
                </a:solidFill>
              </a:rPr>
              <a:t>FS</a:t>
            </a:r>
            <a:r>
              <a:rPr lang="zh-CN" altLang="en-US" sz="3200" i="0">
                <a:solidFill>
                  <a:srgbClr val="99FFCC"/>
                </a:solidFill>
              </a:rPr>
              <a:t>、</a:t>
            </a:r>
            <a:r>
              <a:rPr lang="en-US" altLang="zh-CN" sz="3200" i="0">
                <a:solidFill>
                  <a:srgbClr val="99FFCC"/>
                </a:solidFill>
              </a:rPr>
              <a:t>GS</a:t>
            </a:r>
            <a:r>
              <a:rPr lang="zh-CN" altLang="en-US" sz="3200" i="0">
                <a:solidFill>
                  <a:srgbClr val="99FFCC"/>
                </a:solidFill>
              </a:rPr>
              <a:t>两个附加段</a:t>
            </a:r>
            <a:endParaRPr lang="zh-CN" altLang="en-US" sz="3200" i="0">
              <a:solidFill>
                <a:srgbClr val="99FFCC"/>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4CCE0AA3-76F1-4CCD-BA51-9FAD216A6DAF}"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18435" name="Rectangle 2"/>
          <p:cNvSpPr>
            <a:spLocks noGrp="1" noChangeArrowheads="1"/>
          </p:cNvSpPr>
          <p:nvPr>
            <p:ph type="body" idx="1"/>
          </p:nvPr>
        </p:nvSpPr>
        <p:spPr>
          <a:xfrm>
            <a:off x="152400" y="228600"/>
            <a:ext cx="8839200" cy="6629400"/>
          </a:xfrm>
        </p:spPr>
        <p:txBody>
          <a:bodyPr/>
          <a:lstStyle/>
          <a:p>
            <a:pPr eaLnBrk="1" hangingPunct="1">
              <a:buFontTx/>
              <a:buNone/>
            </a:pPr>
            <a:r>
              <a:rPr lang="zh-CN" altLang="en-US" b="1" smtClean="0">
                <a:solidFill>
                  <a:schemeClr val="bg1"/>
                </a:solidFill>
              </a:rPr>
              <a:t>（</a:t>
            </a:r>
            <a:r>
              <a:rPr lang="en-US" altLang="zh-CN" b="1" smtClean="0">
                <a:solidFill>
                  <a:schemeClr val="bg1"/>
                </a:solidFill>
              </a:rPr>
              <a:t>2</a:t>
            </a:r>
            <a:r>
              <a:rPr lang="zh-CN" altLang="en-US" b="1" smtClean="0">
                <a:solidFill>
                  <a:schemeClr val="bg1"/>
                </a:solidFill>
              </a:rPr>
              <a:t>）段寄存器</a:t>
            </a:r>
            <a:endParaRPr lang="zh-CN" altLang="en-US" b="1" smtClean="0">
              <a:solidFill>
                <a:schemeClr val="bg1"/>
              </a:solidFill>
            </a:endParaRPr>
          </a:p>
          <a:p>
            <a:pPr eaLnBrk="1" hangingPunct="1">
              <a:buFontTx/>
              <a:buNone/>
            </a:pPr>
            <a:r>
              <a:rPr lang="zh-CN" altLang="en-US" b="1" smtClean="0">
                <a:solidFill>
                  <a:schemeClr val="bg1"/>
                </a:solidFill>
              </a:rPr>
              <a:t>           </a:t>
            </a:r>
            <a:r>
              <a:rPr lang="zh-CN" altLang="en-US" sz="2400" b="1" smtClean="0">
                <a:solidFill>
                  <a:schemeClr val="bg1"/>
                </a:solidFill>
              </a:rPr>
              <a:t>在</a:t>
            </a:r>
            <a:r>
              <a:rPr lang="en-US" altLang="zh-CN" sz="2400" b="1" smtClean="0">
                <a:solidFill>
                  <a:schemeClr val="bg1"/>
                </a:solidFill>
              </a:rPr>
              <a:t>8086</a:t>
            </a:r>
            <a:r>
              <a:rPr lang="zh-CN" altLang="en-US" sz="2400" b="1" smtClean="0">
                <a:solidFill>
                  <a:schemeClr val="bg1"/>
                </a:solidFill>
              </a:rPr>
              <a:t>～</a:t>
            </a:r>
            <a:r>
              <a:rPr lang="en-US" altLang="zh-CN" sz="2400" b="1" smtClean="0">
                <a:solidFill>
                  <a:schemeClr val="bg1"/>
                </a:solidFill>
              </a:rPr>
              <a:t>80286</a:t>
            </a:r>
            <a:r>
              <a:rPr lang="zh-CN" altLang="en-US" sz="2400" b="1" smtClean="0">
                <a:solidFill>
                  <a:schemeClr val="bg1"/>
                </a:solidFill>
              </a:rPr>
              <a:t>中，有</a:t>
            </a:r>
            <a:r>
              <a:rPr lang="en-US" altLang="zh-CN" sz="2400" b="1" smtClean="0">
                <a:solidFill>
                  <a:schemeClr val="bg1"/>
                </a:solidFill>
              </a:rPr>
              <a:t>4</a:t>
            </a:r>
            <a:r>
              <a:rPr lang="zh-CN" altLang="en-US" sz="2400" b="1" smtClean="0">
                <a:solidFill>
                  <a:schemeClr val="bg1"/>
                </a:solidFill>
              </a:rPr>
              <a:t>个专门存放段基值的寄存器，称为段寄存器。它们分别是代码段</a:t>
            </a:r>
            <a:r>
              <a:rPr lang="en-US" altLang="zh-CN" sz="2400" b="1" smtClean="0">
                <a:solidFill>
                  <a:schemeClr val="bg1"/>
                </a:solidFill>
              </a:rPr>
              <a:t>CS</a:t>
            </a:r>
            <a:r>
              <a:rPr lang="zh-CN" altLang="en-US" sz="2400" b="1" smtClean="0">
                <a:solidFill>
                  <a:schemeClr val="bg1"/>
                </a:solidFill>
              </a:rPr>
              <a:t>、数据段</a:t>
            </a:r>
            <a:r>
              <a:rPr lang="en-US" altLang="zh-CN" sz="2400" b="1" smtClean="0">
                <a:solidFill>
                  <a:schemeClr val="bg1"/>
                </a:solidFill>
              </a:rPr>
              <a:t>DS</a:t>
            </a:r>
            <a:r>
              <a:rPr lang="zh-CN" altLang="en-US" sz="2400" b="1" smtClean="0">
                <a:solidFill>
                  <a:schemeClr val="bg1"/>
                </a:solidFill>
              </a:rPr>
              <a:t>、堆栈段</a:t>
            </a:r>
            <a:r>
              <a:rPr lang="en-US" altLang="zh-CN" sz="2400" b="1" smtClean="0">
                <a:solidFill>
                  <a:schemeClr val="bg1"/>
                </a:solidFill>
              </a:rPr>
              <a:t>SS</a:t>
            </a:r>
            <a:r>
              <a:rPr lang="zh-CN" altLang="en-US" sz="2400" b="1" smtClean="0">
                <a:solidFill>
                  <a:schemeClr val="bg1"/>
                </a:solidFill>
              </a:rPr>
              <a:t>和附加段</a:t>
            </a:r>
            <a:r>
              <a:rPr lang="en-US" altLang="zh-CN" sz="2400" b="1" smtClean="0">
                <a:solidFill>
                  <a:schemeClr val="bg1"/>
                </a:solidFill>
              </a:rPr>
              <a:t>ES</a:t>
            </a:r>
            <a:r>
              <a:rPr lang="zh-CN" altLang="en-US" sz="2400" b="1" smtClean="0">
                <a:solidFill>
                  <a:schemeClr val="bg1"/>
                </a:solidFill>
              </a:rPr>
              <a:t>寄存器。</a:t>
            </a:r>
            <a:endParaRPr lang="zh-CN" altLang="en-US" sz="2400" b="1" smtClean="0">
              <a:solidFill>
                <a:schemeClr val="bg1"/>
              </a:solidFill>
            </a:endParaRPr>
          </a:p>
          <a:p>
            <a:pPr eaLnBrk="1" hangingPunct="1">
              <a:buFontTx/>
              <a:buNone/>
            </a:pPr>
            <a:r>
              <a:rPr lang="zh-CN" altLang="en-US" sz="2400" b="1" smtClean="0">
                <a:solidFill>
                  <a:schemeClr val="bg1"/>
                </a:solidFill>
              </a:rPr>
              <a:t>           每个段寄存器可以确定一个段的起始地址，而这些段则各有各的用途。</a:t>
            </a:r>
            <a:r>
              <a:rPr lang="zh-CN" altLang="en-US" sz="2400" b="1" smtClean="0">
                <a:solidFill>
                  <a:srgbClr val="FFFF00"/>
                </a:solidFill>
              </a:rPr>
              <a:t>代码段</a:t>
            </a:r>
            <a:r>
              <a:rPr lang="zh-CN" altLang="en-US" sz="2400" b="1" smtClean="0">
                <a:solidFill>
                  <a:schemeClr val="bg1"/>
                </a:solidFill>
              </a:rPr>
              <a:t>存放当前正在运行的程序。</a:t>
            </a:r>
            <a:r>
              <a:rPr lang="zh-CN" altLang="en-US" sz="2400" b="1" smtClean="0">
                <a:solidFill>
                  <a:srgbClr val="FFFF00"/>
                </a:solidFill>
              </a:rPr>
              <a:t>数据段</a:t>
            </a:r>
            <a:r>
              <a:rPr lang="zh-CN" altLang="en-US" sz="2400" b="1" smtClean="0">
                <a:solidFill>
                  <a:schemeClr val="bg1"/>
                </a:solidFill>
              </a:rPr>
              <a:t>存放当前运行程序所用的数据。</a:t>
            </a:r>
            <a:r>
              <a:rPr lang="zh-CN" altLang="en-US" sz="2400" b="1" smtClean="0">
                <a:solidFill>
                  <a:srgbClr val="FFFF00"/>
                </a:solidFill>
              </a:rPr>
              <a:t>堆栈段</a:t>
            </a:r>
            <a:r>
              <a:rPr lang="zh-CN" altLang="en-US" sz="2400" b="1" smtClean="0">
                <a:solidFill>
                  <a:schemeClr val="bg1"/>
                </a:solidFill>
              </a:rPr>
              <a:t>定义了堆栈的所在区域。</a:t>
            </a:r>
            <a:r>
              <a:rPr lang="zh-CN" altLang="en-US" sz="2400" b="1" smtClean="0">
                <a:solidFill>
                  <a:srgbClr val="FFFF00"/>
                </a:solidFill>
              </a:rPr>
              <a:t>附加段</a:t>
            </a:r>
            <a:r>
              <a:rPr lang="zh-CN" altLang="en-US" sz="2400" b="1" smtClean="0">
                <a:solidFill>
                  <a:schemeClr val="bg1"/>
                </a:solidFill>
              </a:rPr>
              <a:t>是附加的数据段，它是一个辅助的数据区，也是串处理指令的目的操作数存放区。</a:t>
            </a:r>
            <a:endParaRPr lang="zh-CN" altLang="en-US" sz="2400" b="1" smtClean="0">
              <a:solidFill>
                <a:schemeClr val="bg1"/>
              </a:solidFill>
            </a:endParaRPr>
          </a:p>
          <a:p>
            <a:pPr eaLnBrk="1" hangingPunct="1">
              <a:buFontTx/>
              <a:buNone/>
            </a:pPr>
            <a:r>
              <a:rPr lang="zh-CN" altLang="en-US" sz="2400" smtClean="0">
                <a:solidFill>
                  <a:schemeClr val="bg1"/>
                </a:solidFill>
              </a:rPr>
              <a:t>            </a:t>
            </a:r>
            <a:r>
              <a:rPr lang="zh-CN" altLang="en-US" sz="2400" b="1" smtClean="0">
                <a:solidFill>
                  <a:schemeClr val="bg1"/>
                </a:solidFill>
              </a:rPr>
              <a:t>在</a:t>
            </a:r>
            <a:r>
              <a:rPr lang="en-US" altLang="zh-CN" sz="2400" b="1" smtClean="0">
                <a:solidFill>
                  <a:schemeClr val="bg1"/>
                </a:solidFill>
              </a:rPr>
              <a:t>80386</a:t>
            </a:r>
            <a:r>
              <a:rPr lang="zh-CN" altLang="en-US" sz="2400" b="1" smtClean="0">
                <a:solidFill>
                  <a:schemeClr val="bg1"/>
                </a:solidFill>
              </a:rPr>
              <a:t>及其后继的</a:t>
            </a:r>
            <a:r>
              <a:rPr lang="en-US" altLang="zh-CN" sz="2400" b="1" smtClean="0">
                <a:solidFill>
                  <a:schemeClr val="bg1"/>
                </a:solidFill>
              </a:rPr>
              <a:t>80x86</a:t>
            </a:r>
            <a:r>
              <a:rPr lang="zh-CN" altLang="en-US" sz="2400" b="1" smtClean="0">
                <a:solidFill>
                  <a:schemeClr val="bg1"/>
                </a:solidFill>
              </a:rPr>
              <a:t>中，除上述</a:t>
            </a:r>
            <a:r>
              <a:rPr lang="en-US" altLang="zh-CN" sz="2400" b="1" smtClean="0">
                <a:solidFill>
                  <a:schemeClr val="bg1"/>
                </a:solidFill>
              </a:rPr>
              <a:t>4</a:t>
            </a:r>
            <a:r>
              <a:rPr lang="zh-CN" altLang="en-US" sz="2400" b="1" smtClean="0">
                <a:solidFill>
                  <a:schemeClr val="bg1"/>
                </a:solidFill>
              </a:rPr>
              <a:t>个段寄存器外，又增加了</a:t>
            </a:r>
            <a:r>
              <a:rPr lang="en-US" altLang="zh-CN" sz="2400" b="1" smtClean="0">
                <a:solidFill>
                  <a:schemeClr val="bg1"/>
                </a:solidFill>
              </a:rPr>
              <a:t>2</a:t>
            </a:r>
            <a:r>
              <a:rPr lang="zh-CN" altLang="en-US" sz="2400" b="1" smtClean="0">
                <a:solidFill>
                  <a:schemeClr val="bg1"/>
                </a:solidFill>
              </a:rPr>
              <a:t>个段寄存器</a:t>
            </a:r>
            <a:r>
              <a:rPr lang="en-US" altLang="zh-CN" sz="2400" b="1" smtClean="0">
                <a:solidFill>
                  <a:srgbClr val="FFFF00"/>
                </a:solidFill>
              </a:rPr>
              <a:t>FS</a:t>
            </a:r>
            <a:r>
              <a:rPr lang="zh-CN" altLang="en-US" sz="2400" b="1" smtClean="0">
                <a:solidFill>
                  <a:srgbClr val="FFFF00"/>
                </a:solidFill>
              </a:rPr>
              <a:t>和</a:t>
            </a:r>
            <a:r>
              <a:rPr lang="en-US" altLang="zh-CN" sz="2400" b="1" smtClean="0">
                <a:solidFill>
                  <a:srgbClr val="FFFF00"/>
                </a:solidFill>
              </a:rPr>
              <a:t>GS</a:t>
            </a:r>
            <a:r>
              <a:rPr lang="zh-CN" altLang="en-US" sz="2400" b="1" smtClean="0">
                <a:solidFill>
                  <a:schemeClr val="bg1"/>
                </a:solidFill>
              </a:rPr>
              <a:t>，它们也是附加的数据段寄存器，所以</a:t>
            </a:r>
            <a:r>
              <a:rPr lang="en-US" altLang="zh-CN" sz="2400" b="1" smtClean="0">
                <a:solidFill>
                  <a:schemeClr val="bg1"/>
                </a:solidFill>
              </a:rPr>
              <a:t>8086</a:t>
            </a:r>
            <a:r>
              <a:rPr lang="zh-CN" altLang="en-US" sz="2400" b="1" smtClean="0">
                <a:solidFill>
                  <a:schemeClr val="bg1"/>
                </a:solidFill>
              </a:rPr>
              <a:t>～</a:t>
            </a:r>
            <a:r>
              <a:rPr lang="en-US" altLang="zh-CN" sz="2400" b="1" smtClean="0">
                <a:solidFill>
                  <a:schemeClr val="bg1"/>
                </a:solidFill>
              </a:rPr>
              <a:t>80286</a:t>
            </a:r>
            <a:r>
              <a:rPr lang="zh-CN" altLang="en-US" sz="2400" b="1" smtClean="0">
                <a:solidFill>
                  <a:schemeClr val="bg1"/>
                </a:solidFill>
              </a:rPr>
              <a:t>的程序允许</a:t>
            </a:r>
            <a:r>
              <a:rPr lang="en-US" altLang="zh-CN" sz="2400" b="1" smtClean="0">
                <a:solidFill>
                  <a:schemeClr val="bg1"/>
                </a:solidFill>
              </a:rPr>
              <a:t>4</a:t>
            </a:r>
            <a:r>
              <a:rPr lang="zh-CN" altLang="en-US" sz="2400" b="1" smtClean="0">
                <a:solidFill>
                  <a:schemeClr val="bg1"/>
                </a:solidFill>
              </a:rPr>
              <a:t>个存储段，而后继的</a:t>
            </a:r>
            <a:r>
              <a:rPr lang="en-US" altLang="zh-CN" sz="2400" b="1" smtClean="0">
                <a:solidFill>
                  <a:schemeClr val="bg1"/>
                </a:solidFill>
              </a:rPr>
              <a:t>80x86</a:t>
            </a:r>
            <a:r>
              <a:rPr lang="zh-CN" altLang="en-US" sz="2400" b="1" smtClean="0">
                <a:solidFill>
                  <a:schemeClr val="bg1"/>
                </a:solidFill>
              </a:rPr>
              <a:t>程序可允许</a:t>
            </a:r>
            <a:r>
              <a:rPr lang="en-US" altLang="zh-CN" sz="2400" b="1" smtClean="0">
                <a:solidFill>
                  <a:schemeClr val="bg1"/>
                </a:solidFill>
              </a:rPr>
              <a:t>6</a:t>
            </a:r>
            <a:r>
              <a:rPr lang="zh-CN" altLang="en-US" sz="2400" b="1" smtClean="0">
                <a:solidFill>
                  <a:schemeClr val="bg1"/>
                </a:solidFill>
              </a:rPr>
              <a:t>个存储段。</a:t>
            </a:r>
            <a:endParaRPr lang="zh-CN" altLang="en-US" sz="2400" b="1" smtClean="0">
              <a:solidFill>
                <a:schemeClr val="bg1"/>
              </a:solidFill>
            </a:endParaRPr>
          </a:p>
          <a:p>
            <a:pPr eaLnBrk="1" hangingPunct="1">
              <a:buFontTx/>
              <a:buNone/>
            </a:pPr>
            <a:r>
              <a:rPr lang="zh-CN" altLang="en-US" b="1" smtClean="0">
                <a:solidFill>
                  <a:schemeClr val="bg1"/>
                </a:solidFill>
              </a:rPr>
              <a:t>            </a:t>
            </a:r>
            <a:endParaRPr lang="zh-CN" altLang="en-US" sz="4000" b="1" smtClean="0">
              <a:solidFill>
                <a:schemeClr val="bg1"/>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6695D51C-CBB7-4EF0-B9FC-B7A60E39C567}"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pic>
        <p:nvPicPr>
          <p:cNvPr id="19459" name="Picture 2" descr="4X13"/>
          <p:cNvPicPr>
            <a:picLocks noChangeAspect="1" noChangeArrowheads="1"/>
          </p:cNvPicPr>
          <p:nvPr>
            <p:ph sz="half" idx="2"/>
          </p:nvPr>
        </p:nvPicPr>
        <p:blipFill>
          <a:blip r:embed="rId1" cstate="print">
            <a:clrChange>
              <a:clrFrom>
                <a:srgbClr val="FFFFFF"/>
              </a:clrFrom>
              <a:clrTo>
                <a:srgbClr val="FFFFFF">
                  <a:alpha val="0"/>
                </a:srgbClr>
              </a:clrTo>
            </a:clrChange>
            <a:lum contrast="100000"/>
            <a:extLst>
              <a:ext uri="{28A0092B-C50C-407E-A947-70E740481C1C}">
                <a14:useLocalDpi xmlns:a14="http://schemas.microsoft.com/office/drawing/2010/main" val="0"/>
              </a:ext>
            </a:extLst>
          </a:blip>
          <a:srcRect/>
          <a:stretch>
            <a:fillRect/>
          </a:stretch>
        </p:blipFill>
        <p:spPr>
          <a:xfrm>
            <a:off x="2743200" y="762000"/>
            <a:ext cx="6192838" cy="5883275"/>
          </a:xfrm>
          <a:solidFill>
            <a:schemeClr val="bg1"/>
          </a:solidFill>
        </p:spPr>
      </p:pic>
      <p:sp>
        <p:nvSpPr>
          <p:cNvPr id="19460" name="Rectangle 3"/>
          <p:cNvSpPr>
            <a:spLocks noChangeArrowheads="1"/>
          </p:cNvSpPr>
          <p:nvPr/>
        </p:nvSpPr>
        <p:spPr bwMode="auto">
          <a:xfrm>
            <a:off x="228600" y="304800"/>
            <a:ext cx="4419600" cy="1562100"/>
          </a:xfrm>
          <a:prstGeom prst="rect">
            <a:avLst/>
          </a:prstGeom>
          <a:solidFill>
            <a:schemeClr val="accent1"/>
          </a:solidFill>
          <a:ln w="9525">
            <a:solidFill>
              <a:schemeClr val="accent2"/>
            </a:solidFill>
            <a:miter lim="800000"/>
          </a:ln>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20000"/>
              </a:spcBef>
              <a:buClr>
                <a:schemeClr val="bg2"/>
              </a:buClr>
              <a:buFont typeface="Monotype Sorts" pitchFamily="2" charset="2"/>
              <a:buNone/>
            </a:pPr>
            <a:r>
              <a:rPr lang="en-US" altLang="zh-CN" sz="2400" b="1" i="0">
                <a:solidFill>
                  <a:schemeClr val="tx1"/>
                </a:solidFill>
                <a:ea typeface="宋体" panose="02010600030101010101" pitchFamily="2" charset="-122"/>
              </a:rPr>
              <a:t>       </a:t>
            </a:r>
            <a:r>
              <a:rPr lang="zh-CN" altLang="en-US" sz="2400" b="1" i="0">
                <a:solidFill>
                  <a:schemeClr val="tx1"/>
                </a:solidFill>
                <a:ea typeface="宋体" panose="02010600030101010101" pitchFamily="2" charset="-122"/>
              </a:rPr>
              <a:t>一般情况下，各段在存储器中的分配是由操作系统负责的。每个段可以独立地占用小于或等于</a:t>
            </a:r>
            <a:r>
              <a:rPr lang="en-US" altLang="zh-CN" sz="2400" b="1" i="0">
                <a:solidFill>
                  <a:schemeClr val="tx1"/>
                </a:solidFill>
                <a:ea typeface="宋体" panose="02010600030101010101" pitchFamily="2" charset="-122"/>
              </a:rPr>
              <a:t>64 KB</a:t>
            </a:r>
            <a:r>
              <a:rPr lang="zh-CN" altLang="en-US" sz="2400" b="1" i="0">
                <a:solidFill>
                  <a:schemeClr val="tx1"/>
                </a:solidFill>
                <a:ea typeface="宋体" panose="02010600030101010101" pitchFamily="2" charset="-122"/>
              </a:rPr>
              <a:t>的存储区，如右图</a:t>
            </a:r>
            <a:endParaRPr lang="zh-CN" altLang="en-US" sz="3200" b="1" i="0">
              <a:solidFill>
                <a:schemeClr val="tx1"/>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5713A0A1-08B7-44ED-8C28-3E6C7882AE2C}"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4099" name="Rectangle 2"/>
          <p:cNvSpPr>
            <a:spLocks noGrp="1" noChangeArrowheads="1"/>
          </p:cNvSpPr>
          <p:nvPr>
            <p:ph type="body" idx="1"/>
          </p:nvPr>
        </p:nvSpPr>
        <p:spPr>
          <a:xfrm>
            <a:off x="755650" y="1773238"/>
            <a:ext cx="7772400" cy="3311525"/>
          </a:xfrm>
        </p:spPr>
        <p:txBody>
          <a:bodyPr/>
          <a:lstStyle/>
          <a:p>
            <a:pPr eaLnBrk="1" hangingPunct="1"/>
            <a:r>
              <a:rPr lang="zh-CN" altLang="en-US" b="1" smtClean="0">
                <a:solidFill>
                  <a:srgbClr val="FFFF66"/>
                </a:solidFill>
              </a:rPr>
              <a:t>计算机的基本工作主要体现为执行指令。</a:t>
            </a:r>
            <a:endParaRPr lang="zh-CN" altLang="en-US" b="1" smtClean="0">
              <a:solidFill>
                <a:srgbClr val="FFFF66"/>
              </a:solidFill>
            </a:endParaRPr>
          </a:p>
          <a:p>
            <a:pPr eaLnBrk="1" hangingPunct="1"/>
            <a:r>
              <a:rPr lang="zh-CN" altLang="en-US" b="1" smtClean="0">
                <a:solidFill>
                  <a:srgbClr val="FFFF66"/>
                </a:solidFill>
              </a:rPr>
              <a:t>指令系统或指令集：指令格式、寻址方式、指令类型与功能。</a:t>
            </a:r>
            <a:endParaRPr lang="zh-CN" altLang="en-US" b="1" smtClean="0">
              <a:solidFill>
                <a:srgbClr val="FFFF66"/>
              </a:solidFill>
            </a:endParaRPr>
          </a:p>
          <a:p>
            <a:pPr eaLnBrk="1" hangingPunct="1"/>
            <a:r>
              <a:rPr lang="zh-CN" altLang="en-US" b="1" smtClean="0">
                <a:solidFill>
                  <a:srgbClr val="FFFF66"/>
                </a:solidFill>
                <a:latin typeface="宋体" panose="02010600030101010101" pitchFamily="2" charset="-122"/>
              </a:rPr>
              <a:t>相对微体系结构层，指令系统层是一个抽象的层次，它是硬件和软件之间的接口，其主要特征就是指令系统。</a:t>
            </a:r>
            <a:endParaRPr lang="zh-CN" altLang="en-US" b="1" smtClean="0">
              <a:solidFill>
                <a:srgbClr val="FFFF66"/>
              </a:solidFill>
            </a:endParaRPr>
          </a:p>
        </p:txBody>
      </p:sp>
      <p:sp>
        <p:nvSpPr>
          <p:cNvPr id="4100" name="Rectangle 3"/>
          <p:cNvSpPr>
            <a:spLocks noChangeArrowheads="1"/>
          </p:cNvSpPr>
          <p:nvPr/>
        </p:nvSpPr>
        <p:spPr bwMode="auto">
          <a:xfrm>
            <a:off x="1116013" y="260350"/>
            <a:ext cx="7162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lang="zh-CN" altLang="en-US" sz="5400" b="1" i="0">
                <a:solidFill>
                  <a:srgbClr val="FFFF66"/>
                </a:solidFill>
                <a:latin typeface="华文楷体" panose="02010600040101010101" pitchFamily="2" charset="-122"/>
                <a:ea typeface="华文楷体" panose="02010600040101010101" pitchFamily="2" charset="-122"/>
              </a:rPr>
              <a:t>第</a:t>
            </a:r>
            <a:r>
              <a:rPr lang="en-US" altLang="zh-CN" sz="5400" b="1" i="0">
                <a:solidFill>
                  <a:srgbClr val="FFFF66"/>
                </a:solidFill>
                <a:latin typeface="华文楷体" panose="02010600040101010101" pitchFamily="2" charset="-122"/>
                <a:ea typeface="华文楷体" panose="02010600040101010101" pitchFamily="2" charset="-122"/>
              </a:rPr>
              <a:t>4</a:t>
            </a:r>
            <a:r>
              <a:rPr lang="zh-CN" altLang="en-US" sz="5400" b="1" i="0">
                <a:solidFill>
                  <a:srgbClr val="FFFF66"/>
                </a:solidFill>
                <a:latin typeface="华文楷体" panose="02010600040101010101" pitchFamily="2" charset="-122"/>
                <a:ea typeface="华文楷体" panose="02010600040101010101" pitchFamily="2" charset="-122"/>
              </a:rPr>
              <a:t>章  指令系统层</a:t>
            </a:r>
            <a:endParaRPr lang="zh-CN" altLang="en-US" sz="5400" b="1" i="0">
              <a:solidFill>
                <a:srgbClr val="FFFF66"/>
              </a:solidFill>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D9935BF5-F9F8-49F1-B388-7B8CECB24522}"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20483" name="Text Box 3"/>
          <p:cNvSpPr txBox="1">
            <a:spLocks noChangeArrowheads="1"/>
          </p:cNvSpPr>
          <p:nvPr/>
        </p:nvSpPr>
        <p:spPr bwMode="auto">
          <a:xfrm>
            <a:off x="0" y="260350"/>
            <a:ext cx="9612313"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zh-CN" altLang="en-US" sz="3200" i="0"/>
              <a:t>段的分配情况：</a:t>
            </a:r>
            <a:endParaRPr lang="zh-CN" altLang="en-US" sz="3200" i="0"/>
          </a:p>
          <a:p>
            <a:pPr algn="l"/>
            <a:r>
              <a:rPr lang="zh-CN" altLang="en-US" sz="3200" i="0"/>
              <a:t>可以作为段基地址的有</a:t>
            </a:r>
            <a:r>
              <a:rPr lang="en-US" altLang="zh-CN" sz="3200" i="0"/>
              <a:t>2</a:t>
            </a:r>
            <a:r>
              <a:rPr lang="en-US" altLang="zh-CN" sz="3200" i="0" baseline="30000"/>
              <a:t>16</a:t>
            </a:r>
            <a:r>
              <a:rPr lang="zh-CN" altLang="en-US" sz="3200" i="0"/>
              <a:t>个</a:t>
            </a:r>
            <a:endParaRPr lang="zh-CN" altLang="en-US" sz="3200" i="0"/>
          </a:p>
          <a:p>
            <a:pPr algn="l"/>
            <a:r>
              <a:rPr lang="zh-CN" altLang="en-US" sz="3200" i="0"/>
              <a:t>最近的两个段基地址相隔</a:t>
            </a:r>
            <a:r>
              <a:rPr lang="en-US" altLang="zh-CN" sz="3200" i="0"/>
              <a:t>16</a:t>
            </a:r>
            <a:r>
              <a:rPr lang="zh-CN" altLang="en-US" sz="3200" i="0"/>
              <a:t>个单元  如</a:t>
            </a:r>
            <a:r>
              <a:rPr lang="en-US" altLang="zh-CN" sz="3200" i="0"/>
              <a:t>:</a:t>
            </a:r>
            <a:r>
              <a:rPr lang="en-US" altLang="zh-CN" sz="2800" i="0"/>
              <a:t>20000</a:t>
            </a:r>
            <a:r>
              <a:rPr lang="zh-CN" altLang="en-US" sz="2800" i="0"/>
              <a:t>、</a:t>
            </a:r>
            <a:r>
              <a:rPr lang="en-US" altLang="zh-CN" sz="2800" i="0"/>
              <a:t>20010</a:t>
            </a:r>
            <a:endParaRPr lang="en-US" altLang="zh-CN" sz="2800" i="0"/>
          </a:p>
        </p:txBody>
      </p:sp>
      <p:sp>
        <p:nvSpPr>
          <p:cNvPr id="20484" name="Text Box 4"/>
          <p:cNvSpPr txBox="1">
            <a:spLocks noChangeArrowheads="1"/>
          </p:cNvSpPr>
          <p:nvPr/>
        </p:nvSpPr>
        <p:spPr bwMode="auto">
          <a:xfrm>
            <a:off x="323850" y="2492375"/>
            <a:ext cx="6119813"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buFontTx/>
              <a:buChar char="•"/>
            </a:pPr>
            <a:r>
              <a:rPr lang="en-US" altLang="zh-CN" sz="3200" i="0"/>
              <a:t> </a:t>
            </a:r>
            <a:r>
              <a:rPr lang="zh-CN" altLang="en-US" sz="3200" i="0"/>
              <a:t>部分重叠</a:t>
            </a:r>
            <a:r>
              <a:rPr lang="zh-CN" altLang="en-US" sz="2800" i="0"/>
              <a:t>   </a:t>
            </a:r>
            <a:r>
              <a:rPr lang="en-US" altLang="zh-CN" sz="2800" i="0"/>
              <a:t>0000:0000 ~ 0000:FFFF</a:t>
            </a:r>
            <a:br>
              <a:rPr lang="en-US" altLang="zh-CN" sz="2800" i="0"/>
            </a:br>
            <a:r>
              <a:rPr lang="en-US" altLang="zh-CN" sz="2800" i="0"/>
              <a:t>                        0100:0000 ~ 0100:FFFF</a:t>
            </a:r>
            <a:endParaRPr lang="en-US" altLang="zh-CN" sz="3200" i="0"/>
          </a:p>
          <a:p>
            <a:pPr algn="l">
              <a:buFontTx/>
              <a:buChar char="•"/>
            </a:pPr>
            <a:r>
              <a:rPr lang="en-US" altLang="zh-CN" sz="3200" i="0"/>
              <a:t> </a:t>
            </a:r>
            <a:r>
              <a:rPr lang="zh-CN" altLang="en-US" sz="3200" i="0"/>
              <a:t>相邻      </a:t>
            </a:r>
            <a:r>
              <a:rPr lang="zh-CN" altLang="en-US" sz="2800" i="0"/>
              <a:t> </a:t>
            </a:r>
            <a:r>
              <a:rPr lang="en-US" altLang="zh-CN" sz="2800" i="0"/>
              <a:t>0000:0000 ~ 0000:FFFF</a:t>
            </a:r>
            <a:br>
              <a:rPr lang="en-US" altLang="zh-CN" sz="2800" i="0"/>
            </a:br>
            <a:r>
              <a:rPr lang="en-US" altLang="zh-CN" sz="2800" i="0"/>
              <a:t> 	         1000:0000 ~</a:t>
            </a:r>
            <a:r>
              <a:rPr lang="en-US" altLang="zh-CN" sz="3200" i="0"/>
              <a:t>  </a:t>
            </a:r>
            <a:r>
              <a:rPr lang="en-US" altLang="zh-CN" sz="2800" i="0"/>
              <a:t>1000:FFFF </a:t>
            </a:r>
            <a:r>
              <a:rPr lang="en-US" altLang="zh-CN" sz="3200" i="0"/>
              <a:t>     </a:t>
            </a:r>
            <a:endParaRPr lang="en-US" altLang="zh-CN" sz="3200" i="0"/>
          </a:p>
          <a:p>
            <a:pPr algn="l">
              <a:buFontTx/>
              <a:buChar char="•"/>
            </a:pPr>
            <a:r>
              <a:rPr lang="en-US" altLang="zh-CN" sz="3200" i="0"/>
              <a:t> </a:t>
            </a:r>
            <a:r>
              <a:rPr lang="zh-CN" altLang="en-US" sz="3200" i="0"/>
              <a:t>间隔	</a:t>
            </a:r>
            <a:r>
              <a:rPr lang="en-US" altLang="zh-CN" sz="2800" i="0"/>
              <a:t>0000:0000 ~ 0000:FFFF</a:t>
            </a:r>
            <a:br>
              <a:rPr lang="en-US" altLang="zh-CN" sz="2800" i="0"/>
            </a:br>
            <a:r>
              <a:rPr lang="en-US" altLang="zh-CN" sz="2800" i="0"/>
              <a:t>	          8000:0000 ~ 8000: FFFF</a:t>
            </a:r>
            <a:endParaRPr lang="en-US" altLang="zh-CN" sz="2800" i="0"/>
          </a:p>
        </p:txBody>
      </p:sp>
      <p:sp>
        <p:nvSpPr>
          <p:cNvPr id="20485" name="Text Box 5"/>
          <p:cNvSpPr txBox="1">
            <a:spLocks noChangeArrowheads="1"/>
          </p:cNvSpPr>
          <p:nvPr/>
        </p:nvSpPr>
        <p:spPr bwMode="auto">
          <a:xfrm>
            <a:off x="6084888" y="3644900"/>
            <a:ext cx="3059112"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zh-CN" altLang="en-US" sz="3200" i="0">
                <a:solidFill>
                  <a:srgbClr val="FFCCCC"/>
                </a:solidFill>
              </a:rPr>
              <a:t>实际段长不定，故实际段内容不会冲突</a:t>
            </a:r>
            <a:endParaRPr lang="zh-CN" altLang="en-US" sz="3200" i="0">
              <a:solidFill>
                <a:srgbClr val="FFCCCC"/>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BD26C3C9-5A3C-4965-9F34-49695BCDCD16}"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pic>
        <p:nvPicPr>
          <p:cNvPr id="21507" name="Picture 2" descr="4X14"/>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5003800" y="2060575"/>
            <a:ext cx="3909060" cy="4033520"/>
          </a:xfrm>
          <a:noFill/>
        </p:spPr>
      </p:pic>
      <p:sp>
        <p:nvSpPr>
          <p:cNvPr id="21508" name="Rectangle 3"/>
          <p:cNvSpPr>
            <a:spLocks noGrp="1" noChangeArrowheads="1"/>
          </p:cNvSpPr>
          <p:nvPr>
            <p:ph type="body" idx="1"/>
          </p:nvPr>
        </p:nvSpPr>
        <p:spPr>
          <a:xfrm>
            <a:off x="-252730" y="476250"/>
            <a:ext cx="5049520" cy="6118225"/>
          </a:xfrm>
          <a:noFill/>
        </p:spPr>
        <p:txBody>
          <a:bodyPr/>
          <a:lstStyle/>
          <a:p>
            <a:pPr eaLnBrk="1" hangingPunct="1">
              <a:buFontTx/>
              <a:buNone/>
            </a:pPr>
            <a:r>
              <a:rPr lang="en-US" altLang="zh-CN" sz="2400" smtClean="0">
                <a:solidFill>
                  <a:schemeClr val="bg1"/>
                </a:solidFill>
              </a:rPr>
              <a:t>   </a:t>
            </a:r>
            <a:r>
              <a:rPr lang="en-US" altLang="zh-CN" sz="2400" b="1" smtClean="0">
                <a:solidFill>
                  <a:schemeClr val="bg1"/>
                </a:solidFill>
              </a:rPr>
              <a:t>【</a:t>
            </a:r>
            <a:r>
              <a:rPr lang="zh-CN" altLang="en-US" sz="2400" b="1" smtClean="0">
                <a:solidFill>
                  <a:schemeClr val="bg1"/>
                </a:solidFill>
              </a:rPr>
              <a:t>例</a:t>
            </a:r>
            <a:r>
              <a:rPr lang="en-US" altLang="zh-CN" sz="2400" b="1" smtClean="0">
                <a:solidFill>
                  <a:schemeClr val="bg1"/>
                </a:solidFill>
              </a:rPr>
              <a:t>】  </a:t>
            </a:r>
            <a:r>
              <a:rPr lang="zh-CN" altLang="en-US" sz="2400" b="1" smtClean="0">
                <a:solidFill>
                  <a:schemeClr val="bg1"/>
                </a:solidFill>
              </a:rPr>
              <a:t>如果代码段中的程序占有</a:t>
            </a:r>
            <a:r>
              <a:rPr lang="en-US" altLang="zh-CN" sz="2400" b="1" smtClean="0">
                <a:solidFill>
                  <a:schemeClr val="bg1"/>
                </a:solidFill>
              </a:rPr>
              <a:t>8 KB(0x2000)</a:t>
            </a:r>
            <a:r>
              <a:rPr lang="zh-CN" altLang="en-US" sz="2400" b="1" smtClean="0">
                <a:solidFill>
                  <a:schemeClr val="bg1"/>
                </a:solidFill>
              </a:rPr>
              <a:t>存储区，数据段占有</a:t>
            </a:r>
            <a:r>
              <a:rPr lang="en-US" altLang="zh-CN" sz="2400" b="1" smtClean="0">
                <a:solidFill>
                  <a:schemeClr val="bg1"/>
                </a:solidFill>
              </a:rPr>
              <a:t>2 KB(0x800)</a:t>
            </a:r>
            <a:r>
              <a:rPr lang="zh-CN" altLang="en-US" sz="2400" b="1" smtClean="0">
                <a:solidFill>
                  <a:schemeClr val="bg1"/>
                </a:solidFill>
              </a:rPr>
              <a:t>存储区，堆栈段只占有</a:t>
            </a:r>
            <a:r>
              <a:rPr lang="en-US" altLang="zh-CN" sz="2400" b="1" smtClean="0">
                <a:solidFill>
                  <a:schemeClr val="bg1"/>
                </a:solidFill>
              </a:rPr>
              <a:t>256 B(0x100)</a:t>
            </a:r>
            <a:r>
              <a:rPr lang="zh-CN" altLang="en-US" sz="2400" b="1" smtClean="0">
                <a:solidFill>
                  <a:schemeClr val="bg1"/>
                </a:solidFill>
              </a:rPr>
              <a:t>的存储区，此时段区的分配如右图所示。</a:t>
            </a:r>
            <a:endParaRPr lang="zh-CN" altLang="en-US" sz="2400" b="1" smtClean="0">
              <a:solidFill>
                <a:schemeClr val="bg1"/>
              </a:solidFill>
            </a:endParaRPr>
          </a:p>
          <a:p>
            <a:pPr eaLnBrk="1" hangingPunct="1">
              <a:buFontTx/>
              <a:buNone/>
            </a:pPr>
            <a:r>
              <a:rPr lang="zh-CN" altLang="en-US" sz="2400" b="1" smtClean="0">
                <a:solidFill>
                  <a:schemeClr val="bg1"/>
                </a:solidFill>
              </a:rPr>
              <a:t>   代码段的区域可以是</a:t>
            </a:r>
            <a:r>
              <a:rPr lang="en-US" altLang="zh-CN" sz="2400" b="1" smtClean="0">
                <a:solidFill>
                  <a:schemeClr val="bg1"/>
                </a:solidFill>
              </a:rPr>
              <a:t>02000H</a:t>
            </a:r>
            <a:r>
              <a:rPr lang="zh-CN" altLang="en-US" sz="2400" b="1" smtClean="0">
                <a:solidFill>
                  <a:schemeClr val="bg1"/>
                </a:solidFill>
              </a:rPr>
              <a:t>～</a:t>
            </a:r>
            <a:r>
              <a:rPr lang="en-US" altLang="zh-CN" sz="2400" b="1" smtClean="0">
                <a:solidFill>
                  <a:schemeClr val="bg1"/>
                </a:solidFill>
              </a:rPr>
              <a:t>03FFFH</a:t>
            </a:r>
            <a:r>
              <a:rPr lang="zh-CN" altLang="en-US" sz="2400" b="1" smtClean="0">
                <a:solidFill>
                  <a:schemeClr val="bg1"/>
                </a:solidFill>
              </a:rPr>
              <a:t>，但由于程序区只需要</a:t>
            </a:r>
            <a:r>
              <a:rPr lang="en-US" altLang="zh-CN" sz="2400" b="1" smtClean="0">
                <a:solidFill>
                  <a:schemeClr val="bg1"/>
                </a:solidFill>
              </a:rPr>
              <a:t>8 KB</a:t>
            </a:r>
            <a:r>
              <a:rPr lang="zh-CN" altLang="en-US" sz="2400" b="1" smtClean="0">
                <a:solidFill>
                  <a:schemeClr val="bg1"/>
                </a:solidFill>
              </a:rPr>
              <a:t>，所以程序区结束后的第一个小段的首地址就作为数据段的起始地址。也就是说，在这里，代码段和数据段可以重叠在一起。当然每个存储单元的内容是不允许发生冲突的。这里所谓的重叠只是指每个段区的大小允许根据实际需要来分配，而不一定要占有</a:t>
            </a:r>
            <a:r>
              <a:rPr lang="en-US" altLang="zh-CN" sz="2400" b="1" smtClean="0">
                <a:solidFill>
                  <a:schemeClr val="bg1"/>
                </a:solidFill>
              </a:rPr>
              <a:t>64 KB</a:t>
            </a:r>
            <a:r>
              <a:rPr lang="zh-CN" altLang="en-US" sz="2400" b="1" smtClean="0">
                <a:solidFill>
                  <a:schemeClr val="bg1"/>
                </a:solidFill>
              </a:rPr>
              <a:t>的最大段空间。</a:t>
            </a:r>
            <a:endParaRPr lang="zh-CN" altLang="en-US" sz="2400" b="1" smtClean="0">
              <a:solidFill>
                <a:schemeClr val="bg1"/>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3"/>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83F0180B-B7B4-48BE-9999-97BEFE9950AA}"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22531" name="Rectangle 2"/>
          <p:cNvSpPr>
            <a:spLocks noChangeArrowheads="1"/>
          </p:cNvSpPr>
          <p:nvPr/>
        </p:nvSpPr>
        <p:spPr bwMode="auto">
          <a:xfrm>
            <a:off x="0" y="188913"/>
            <a:ext cx="7632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spcBef>
                <a:spcPct val="0"/>
              </a:spcBef>
            </a:pPr>
            <a:r>
              <a:rPr kumimoji="0" lang="en-US" altLang="zh-CN" sz="2400" i="0">
                <a:solidFill>
                  <a:schemeClr val="bg1"/>
                </a:solidFill>
                <a:ea typeface="宋体" panose="02010600030101010101" pitchFamily="2" charset="-122"/>
              </a:rPr>
              <a:t>           </a:t>
            </a:r>
            <a:r>
              <a:rPr kumimoji="0" lang="zh-CN" altLang="en-US" sz="2400" b="1" i="0">
                <a:solidFill>
                  <a:schemeClr val="bg1"/>
                </a:solidFill>
                <a:ea typeface="宋体" panose="02010600030101010101" pitchFamily="2" charset="-122"/>
              </a:rPr>
              <a:t>在</a:t>
            </a:r>
            <a:r>
              <a:rPr kumimoji="0" lang="en-US" altLang="zh-CN" sz="2400" b="1" i="0">
                <a:solidFill>
                  <a:schemeClr val="bg1"/>
                </a:solidFill>
                <a:ea typeface="宋体" panose="02010600030101010101" pitchFamily="2" charset="-122"/>
              </a:rPr>
              <a:t>80x86</a:t>
            </a:r>
            <a:r>
              <a:rPr kumimoji="0" lang="zh-CN" altLang="en-US" sz="2400" b="1" i="0">
                <a:solidFill>
                  <a:schemeClr val="bg1"/>
                </a:solidFill>
                <a:ea typeface="宋体" panose="02010600030101010101" pitchFamily="2" charset="-122"/>
              </a:rPr>
              <a:t>中，段寄存器和与其对应存放偏移地址的寄存器之间有一种</a:t>
            </a:r>
            <a:r>
              <a:rPr kumimoji="0" lang="zh-CN" altLang="en-US" sz="2400" b="1" i="0">
                <a:solidFill>
                  <a:srgbClr val="FFFF00"/>
                </a:solidFill>
                <a:ea typeface="宋体" panose="02010600030101010101" pitchFamily="2" charset="-122"/>
              </a:rPr>
              <a:t>默认的组合关系</a:t>
            </a:r>
            <a:r>
              <a:rPr kumimoji="0" lang="zh-CN" altLang="en-US" sz="2400" b="1" i="0">
                <a:solidFill>
                  <a:schemeClr val="bg1"/>
                </a:solidFill>
                <a:ea typeface="宋体" panose="02010600030101010101" pitchFamily="2" charset="-122"/>
              </a:rPr>
              <a:t>，如下表所示</a:t>
            </a:r>
            <a:r>
              <a:rPr kumimoji="0" lang="en-US" altLang="zh-CN" sz="2400" b="1" i="0">
                <a:solidFill>
                  <a:schemeClr val="bg1"/>
                </a:solidFill>
                <a:ea typeface="宋体" panose="02010600030101010101" pitchFamily="2" charset="-122"/>
              </a:rPr>
              <a:t>:</a:t>
            </a:r>
            <a:endParaRPr kumimoji="0" lang="en-US" altLang="zh-CN" sz="2400" b="1" i="0">
              <a:solidFill>
                <a:schemeClr val="bg1"/>
              </a:solidFill>
              <a:ea typeface="宋体" panose="02010600030101010101" pitchFamily="2" charset="-122"/>
            </a:endParaRPr>
          </a:p>
        </p:txBody>
      </p:sp>
      <p:sp>
        <p:nvSpPr>
          <p:cNvPr id="22532" name="Rectangle 3"/>
          <p:cNvSpPr>
            <a:spLocks noChangeArrowheads="1"/>
          </p:cNvSpPr>
          <p:nvPr/>
        </p:nvSpPr>
        <p:spPr bwMode="auto">
          <a:xfrm>
            <a:off x="827088" y="981075"/>
            <a:ext cx="285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400" b="1" i="0">
                <a:solidFill>
                  <a:schemeClr val="bg1"/>
                </a:solidFill>
                <a:ea typeface="宋体" panose="02010600030101010101" pitchFamily="2" charset="-122"/>
              </a:rPr>
              <a:t>8086/8088</a:t>
            </a:r>
            <a:r>
              <a:rPr kumimoji="0" lang="zh-CN" altLang="en-US" sz="2400" b="1" i="0">
                <a:solidFill>
                  <a:schemeClr val="bg1"/>
                </a:solidFill>
                <a:ea typeface="宋体" panose="02010600030101010101" pitchFamily="2" charset="-122"/>
              </a:rPr>
              <a:t>、</a:t>
            </a:r>
            <a:r>
              <a:rPr kumimoji="0" lang="en-US" altLang="zh-CN" sz="2400" b="1" i="0">
                <a:solidFill>
                  <a:schemeClr val="bg1"/>
                </a:solidFill>
                <a:ea typeface="宋体" panose="02010600030101010101" pitchFamily="2" charset="-122"/>
              </a:rPr>
              <a:t>80286</a:t>
            </a:r>
            <a:r>
              <a:rPr kumimoji="0" lang="zh-CN" altLang="en-US" sz="2400" b="1" i="0">
                <a:solidFill>
                  <a:schemeClr val="bg1"/>
                </a:solidFill>
                <a:ea typeface="宋体" panose="02010600030101010101" pitchFamily="2" charset="-122"/>
              </a:rPr>
              <a:t>：</a:t>
            </a:r>
            <a:endParaRPr kumimoji="0" lang="zh-CN" altLang="en-US" sz="2400" b="1" i="0">
              <a:solidFill>
                <a:schemeClr val="bg1"/>
              </a:solidFill>
              <a:ea typeface="宋体" panose="02010600030101010101" pitchFamily="2" charset="-122"/>
            </a:endParaRPr>
          </a:p>
        </p:txBody>
      </p:sp>
      <p:sp>
        <p:nvSpPr>
          <p:cNvPr id="22533" name="Rectangle 4"/>
          <p:cNvSpPr>
            <a:spLocks noChangeArrowheads="1"/>
          </p:cNvSpPr>
          <p:nvPr/>
        </p:nvSpPr>
        <p:spPr bwMode="auto">
          <a:xfrm>
            <a:off x="1835150" y="1268413"/>
            <a:ext cx="4116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zh-CN" altLang="en-US" sz="2000" b="1" i="0">
                <a:solidFill>
                  <a:schemeClr val="bg1"/>
                </a:solidFill>
                <a:ea typeface="宋体" panose="02010600030101010101" pitchFamily="2" charset="-122"/>
              </a:rPr>
              <a:t>段寄存器                    偏移地址</a:t>
            </a:r>
            <a:endParaRPr kumimoji="0" lang="zh-CN" altLang="en-US" sz="2000" b="1" i="0">
              <a:solidFill>
                <a:schemeClr val="bg1"/>
              </a:solidFill>
              <a:ea typeface="宋体" panose="02010600030101010101" pitchFamily="2" charset="-122"/>
            </a:endParaRPr>
          </a:p>
        </p:txBody>
      </p:sp>
      <p:graphicFrame>
        <p:nvGraphicFramePr>
          <p:cNvPr id="570373" name="Group 5"/>
          <p:cNvGraphicFramePr>
            <a:graphicFrameLocks noGrp="1"/>
          </p:cNvGraphicFramePr>
          <p:nvPr>
            <p:custDataLst>
              <p:tags r:id="rId1"/>
            </p:custDataLst>
          </p:nvPr>
        </p:nvGraphicFramePr>
        <p:xfrm>
          <a:off x="1403350" y="1700213"/>
          <a:ext cx="5581650" cy="1463676"/>
        </p:xfrm>
        <a:graphic>
          <a:graphicData uri="http://schemas.openxmlformats.org/drawingml/2006/table">
            <a:tbl>
              <a:tblPr/>
              <a:tblGrid>
                <a:gridCol w="2254250"/>
                <a:gridCol w="3327400"/>
              </a:tblGrid>
              <a:tr h="365919">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CS</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40" marB="4574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IP</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40" marB="4574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r>
              <a:tr h="365919">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SS</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40" marB="4574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SP</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或</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BP</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40" marB="4574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r>
              <a:tr h="365919">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DS</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40" marB="4574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BX</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SI</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DI</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或一个</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位数</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40" marB="4574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r>
              <a:tr h="365919">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ES</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40" marB="4574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DI</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（用于串指令）</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40" marB="4574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2551" name="Rectangle 22"/>
          <p:cNvSpPr>
            <a:spLocks noChangeArrowheads="1"/>
          </p:cNvSpPr>
          <p:nvPr/>
        </p:nvSpPr>
        <p:spPr bwMode="auto">
          <a:xfrm>
            <a:off x="1187450" y="3284538"/>
            <a:ext cx="6697663"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400" b="1" i="0">
                <a:solidFill>
                  <a:schemeClr val="bg1"/>
                </a:solidFill>
                <a:ea typeface="宋体" panose="02010600030101010101" pitchFamily="2" charset="-122"/>
              </a:rPr>
              <a:t>80386</a:t>
            </a:r>
            <a:r>
              <a:rPr kumimoji="0" lang="zh-CN" altLang="en-US" sz="2400" b="1" i="0">
                <a:solidFill>
                  <a:schemeClr val="bg1"/>
                </a:solidFill>
                <a:ea typeface="宋体" panose="02010600030101010101" pitchFamily="2" charset="-122"/>
              </a:rPr>
              <a:t>及其后继机型：     </a:t>
            </a:r>
            <a:endParaRPr kumimoji="0" lang="zh-CN" altLang="en-US" sz="2400" b="1" i="0">
              <a:solidFill>
                <a:schemeClr val="bg1"/>
              </a:solidFill>
              <a:ea typeface="宋体" panose="02010600030101010101" pitchFamily="2" charset="-122"/>
            </a:endParaRPr>
          </a:p>
          <a:p>
            <a:pPr algn="l">
              <a:spcBef>
                <a:spcPct val="0"/>
              </a:spcBef>
            </a:pPr>
            <a:r>
              <a:rPr kumimoji="0" lang="zh-CN" altLang="en-US" sz="2400" b="1" i="0">
                <a:solidFill>
                  <a:schemeClr val="bg1"/>
                </a:solidFill>
                <a:ea typeface="宋体" panose="02010600030101010101" pitchFamily="2" charset="-122"/>
              </a:rPr>
              <a:t>          </a:t>
            </a:r>
            <a:r>
              <a:rPr kumimoji="0" lang="zh-CN" altLang="en-US" sz="2000" b="1" i="0">
                <a:solidFill>
                  <a:schemeClr val="bg1"/>
                </a:solidFill>
                <a:ea typeface="宋体" panose="02010600030101010101" pitchFamily="2" charset="-122"/>
              </a:rPr>
              <a:t>段寄存器                                            偏移地址</a:t>
            </a:r>
            <a:endParaRPr kumimoji="0" lang="zh-CN" altLang="en-US" sz="2000" b="1" i="0">
              <a:solidFill>
                <a:schemeClr val="bg1"/>
              </a:solidFill>
              <a:ea typeface="宋体" panose="02010600030101010101" pitchFamily="2" charset="-122"/>
            </a:endParaRPr>
          </a:p>
          <a:p>
            <a:pPr algn="l">
              <a:spcBef>
                <a:spcPct val="0"/>
              </a:spcBef>
            </a:pPr>
            <a:endParaRPr kumimoji="0" lang="en-US" altLang="zh-CN" sz="2000" b="1" i="0">
              <a:solidFill>
                <a:schemeClr val="bg1"/>
              </a:solidFill>
              <a:ea typeface="宋体" panose="02010600030101010101" pitchFamily="2" charset="-122"/>
            </a:endParaRPr>
          </a:p>
        </p:txBody>
      </p:sp>
      <p:graphicFrame>
        <p:nvGraphicFramePr>
          <p:cNvPr id="570391" name="Group 23"/>
          <p:cNvGraphicFramePr>
            <a:graphicFrameLocks noGrp="1"/>
          </p:cNvGraphicFramePr>
          <p:nvPr>
            <p:custDataLst>
              <p:tags r:id="rId2"/>
            </p:custDataLst>
          </p:nvPr>
        </p:nvGraphicFramePr>
        <p:xfrm>
          <a:off x="827088" y="4076700"/>
          <a:ext cx="8101012" cy="2468808"/>
        </p:xfrm>
        <a:graphic>
          <a:graphicData uri="http://schemas.openxmlformats.org/drawingml/2006/table">
            <a:tbl>
              <a:tblPr/>
              <a:tblGrid>
                <a:gridCol w="3830637"/>
                <a:gridCol w="4270375"/>
              </a:tblGrid>
              <a:tr h="365713">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CS</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EIP</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65713">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SS</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ESP</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或</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EBP</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639998">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DS</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EAX</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EBX</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ECX</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EDX</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EDI</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ESI</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、一个</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或</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位数</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65713">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ES</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EDI</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（用于串指令）</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65713">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FS</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无默认</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r h="365713">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GS</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无默认</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4" marB="4571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AB47D075-9B43-4635-9149-52A1123E8643}"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23555" name="Rectangle 2"/>
          <p:cNvSpPr>
            <a:spLocks noGrp="1" noChangeArrowheads="1"/>
          </p:cNvSpPr>
          <p:nvPr>
            <p:ph type="body" sz="half" idx="1"/>
          </p:nvPr>
        </p:nvSpPr>
        <p:spPr>
          <a:xfrm>
            <a:off x="395288" y="908050"/>
            <a:ext cx="7918450" cy="2476500"/>
          </a:xfrm>
        </p:spPr>
        <p:txBody>
          <a:bodyPr/>
          <a:lstStyle/>
          <a:p>
            <a:pPr marL="0" indent="0" algn="just" eaLnBrk="1" hangingPunct="1">
              <a:buFontTx/>
              <a:buNone/>
            </a:pPr>
            <a:r>
              <a:rPr lang="zh-CN" altLang="en-US" sz="2800" b="1" smtClean="0">
                <a:solidFill>
                  <a:schemeClr val="bg1"/>
                </a:solidFill>
              </a:rPr>
              <a:t>第</a:t>
            </a:r>
            <a:r>
              <a:rPr lang="en-US" altLang="zh-CN" sz="2800" b="1" smtClean="0">
                <a:solidFill>
                  <a:schemeClr val="bg1"/>
                </a:solidFill>
              </a:rPr>
              <a:t>3</a:t>
            </a:r>
            <a:r>
              <a:rPr lang="zh-CN" altLang="en-US" sz="2800" b="1" smtClean="0">
                <a:solidFill>
                  <a:schemeClr val="bg1"/>
                </a:solidFill>
              </a:rPr>
              <a:t>章中模型机</a:t>
            </a:r>
            <a:r>
              <a:rPr lang="en-US" altLang="zh-CN" sz="2800" b="1" smtClean="0">
                <a:solidFill>
                  <a:schemeClr val="bg1"/>
                </a:solidFill>
              </a:rPr>
              <a:t>CPU</a:t>
            </a:r>
            <a:r>
              <a:rPr lang="zh-CN" altLang="en-US" sz="2800" b="1" smtClean="0">
                <a:solidFill>
                  <a:schemeClr val="bg1"/>
                </a:solidFill>
              </a:rPr>
              <a:t>的指令之间的衔接采用串行的顺序处理方式，即必须在一条指令执行完后，才能从主存中读取下一条指令。在</a:t>
            </a:r>
            <a:r>
              <a:rPr lang="en-US" altLang="zh-CN" sz="2800" b="1" smtClean="0">
                <a:solidFill>
                  <a:schemeClr val="bg1"/>
                </a:solidFill>
              </a:rPr>
              <a:t>CPU</a:t>
            </a:r>
            <a:r>
              <a:rPr lang="zh-CN" altLang="en-US" sz="2800" b="1" smtClean="0">
                <a:solidFill>
                  <a:schemeClr val="bg1"/>
                </a:solidFill>
              </a:rPr>
              <a:t>执行指令时，系统总线与主存可能空闲，因此程序执行效率不高。 下图（</a:t>
            </a:r>
            <a:r>
              <a:rPr lang="en-US" altLang="zh-CN" sz="2800" b="1" smtClean="0">
                <a:solidFill>
                  <a:schemeClr val="bg1"/>
                </a:solidFill>
              </a:rPr>
              <a:t>a</a:t>
            </a:r>
            <a:r>
              <a:rPr lang="zh-CN" altLang="en-US" sz="2800" b="1" smtClean="0">
                <a:solidFill>
                  <a:schemeClr val="bg1"/>
                </a:solidFill>
              </a:rPr>
              <a:t>）给出了</a:t>
            </a:r>
            <a:r>
              <a:rPr lang="en-US" altLang="zh-CN" sz="2800" b="1" smtClean="0">
                <a:solidFill>
                  <a:schemeClr val="bg1"/>
                </a:solidFill>
              </a:rPr>
              <a:t>3</a:t>
            </a:r>
            <a:r>
              <a:rPr lang="zh-CN" altLang="en-US" sz="2800" b="1" smtClean="0">
                <a:solidFill>
                  <a:schemeClr val="bg1"/>
                </a:solidFill>
              </a:rPr>
              <a:t>条指令的执行过程：</a:t>
            </a:r>
            <a:endParaRPr lang="zh-CN" altLang="en-US" sz="2800" b="1" smtClean="0">
              <a:solidFill>
                <a:schemeClr val="bg1"/>
              </a:solidFill>
            </a:endParaRPr>
          </a:p>
        </p:txBody>
      </p:sp>
      <p:pic>
        <p:nvPicPr>
          <p:cNvPr id="23556" name="Picture 3" descr="4x01"/>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b="54385"/>
          <a:stretch>
            <a:fillRect/>
          </a:stretch>
        </p:blipFill>
        <p:spPr>
          <a:xfrm>
            <a:off x="152400" y="3581400"/>
            <a:ext cx="8839200" cy="2362200"/>
          </a:xfrm>
          <a:noFill/>
        </p:spPr>
      </p:pic>
      <p:sp>
        <p:nvSpPr>
          <p:cNvPr id="23557" name="Rectangle 4"/>
          <p:cNvSpPr>
            <a:spLocks noChangeArrowheads="1"/>
          </p:cNvSpPr>
          <p:nvPr/>
        </p:nvSpPr>
        <p:spPr bwMode="auto">
          <a:xfrm>
            <a:off x="0" y="0"/>
            <a:ext cx="5060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eaLnBrk="1" hangingPunct="1">
              <a:spcBef>
                <a:spcPct val="20000"/>
              </a:spcBef>
            </a:pPr>
            <a:r>
              <a:rPr lang="en-US" altLang="zh-CN" sz="3200" i="0">
                <a:solidFill>
                  <a:srgbClr val="66CCFF"/>
                </a:solidFill>
                <a:latin typeface="黑体" panose="02010609060101010101" pitchFamily="49" charset="-122"/>
              </a:rPr>
              <a:t>1</a:t>
            </a:r>
            <a:r>
              <a:rPr lang="zh-CN" altLang="en-US" sz="3200" i="0">
                <a:solidFill>
                  <a:srgbClr val="66CCFF"/>
                </a:solidFill>
                <a:latin typeface="黑体" panose="02010609060101010101" pitchFamily="49" charset="-122"/>
              </a:rPr>
              <a:t>．</a:t>
            </a:r>
            <a:r>
              <a:rPr lang="en-US" altLang="zh-CN" sz="3200" i="0">
                <a:solidFill>
                  <a:srgbClr val="66CCFF"/>
                </a:solidFill>
                <a:latin typeface="黑体" panose="02010609060101010101" pitchFamily="49" charset="-122"/>
              </a:rPr>
              <a:t>8086/8088 CPU</a:t>
            </a:r>
            <a:r>
              <a:rPr lang="zh-CN" altLang="en-US" sz="3200" i="0">
                <a:solidFill>
                  <a:srgbClr val="66CCFF"/>
                </a:solidFill>
                <a:latin typeface="黑体" panose="02010609060101010101" pitchFamily="49" charset="-122"/>
              </a:rPr>
              <a:t>内部结构</a:t>
            </a:r>
            <a:endParaRPr lang="zh-CN" altLang="en-US" sz="3200" i="0">
              <a:solidFill>
                <a:srgbClr val="66CCFF"/>
              </a:solidFill>
              <a:latin typeface="黑体" panose="02010609060101010101" pitchFamily="49" charset="-122"/>
            </a:endParaRPr>
          </a:p>
        </p:txBody>
      </p:sp>
      <p:sp>
        <p:nvSpPr>
          <p:cNvPr id="23558" name="Line 5"/>
          <p:cNvSpPr>
            <a:spLocks noChangeShapeType="1"/>
          </p:cNvSpPr>
          <p:nvPr/>
        </p:nvSpPr>
        <p:spPr bwMode="auto">
          <a:xfrm>
            <a:off x="4211638" y="3573463"/>
            <a:ext cx="0" cy="172720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3559" name="Line 6"/>
          <p:cNvSpPr>
            <a:spLocks noChangeShapeType="1"/>
          </p:cNvSpPr>
          <p:nvPr/>
        </p:nvSpPr>
        <p:spPr bwMode="auto">
          <a:xfrm>
            <a:off x="6156325" y="3573463"/>
            <a:ext cx="0" cy="172720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931A1C76-5FF0-400D-B24E-54C83F4438DB}"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pic>
        <p:nvPicPr>
          <p:cNvPr id="24579" name="Picture 2" descr="4x01"/>
          <p:cNvPicPr>
            <a:picLocks noChangeAspect="1" noChangeArrowheads="1"/>
          </p:cNvPicPr>
          <p:nvPr>
            <p:ph sz="half" idx="2"/>
          </p:nvPr>
        </p:nvPicPr>
        <p:blipFill>
          <a:blip r:embed="rId1" cstate="print">
            <a:extLst>
              <a:ext uri="{28A0092B-C50C-407E-A947-70E740481C1C}">
                <a14:useLocalDpi xmlns:a14="http://schemas.microsoft.com/office/drawing/2010/main" val="0"/>
              </a:ext>
            </a:extLst>
          </a:blip>
          <a:srcRect t="42105"/>
          <a:stretch>
            <a:fillRect/>
          </a:stretch>
        </p:blipFill>
        <p:spPr>
          <a:xfrm>
            <a:off x="304800" y="3276600"/>
            <a:ext cx="8534400" cy="2514600"/>
          </a:xfrm>
          <a:noFill/>
        </p:spPr>
      </p:pic>
      <p:sp>
        <p:nvSpPr>
          <p:cNvPr id="24580" name="Rectangle 3"/>
          <p:cNvSpPr>
            <a:spLocks noGrp="1" noChangeArrowheads="1"/>
          </p:cNvSpPr>
          <p:nvPr>
            <p:ph type="body" sz="half" idx="1"/>
          </p:nvPr>
        </p:nvSpPr>
        <p:spPr>
          <a:xfrm>
            <a:off x="0" y="381000"/>
            <a:ext cx="9144000" cy="2447925"/>
          </a:xfrm>
          <a:noFill/>
        </p:spPr>
        <p:txBody>
          <a:bodyPr/>
          <a:lstStyle/>
          <a:p>
            <a:pPr eaLnBrk="1" hangingPunct="1">
              <a:lnSpc>
                <a:spcPct val="90000"/>
              </a:lnSpc>
              <a:buFontTx/>
              <a:buNone/>
            </a:pPr>
            <a:r>
              <a:rPr lang="en-US" altLang="zh-CN" sz="1600" smtClean="0">
                <a:solidFill>
                  <a:schemeClr val="bg1"/>
                </a:solidFill>
              </a:rPr>
              <a:t>                 </a:t>
            </a:r>
            <a:r>
              <a:rPr lang="en-US" altLang="zh-CN" sz="2400" b="1" smtClean="0">
                <a:solidFill>
                  <a:schemeClr val="bg1"/>
                </a:solidFill>
              </a:rPr>
              <a:t>8086/8088 CPU</a:t>
            </a:r>
            <a:r>
              <a:rPr lang="zh-CN" altLang="en-US" sz="2400" b="1" smtClean="0">
                <a:solidFill>
                  <a:schemeClr val="bg1"/>
                </a:solidFill>
              </a:rPr>
              <a:t>采用了指令流水线结构，</a:t>
            </a:r>
            <a:endParaRPr lang="zh-CN" altLang="en-US" sz="2400" b="1" smtClean="0">
              <a:solidFill>
                <a:schemeClr val="bg1"/>
              </a:solidFill>
            </a:endParaRPr>
          </a:p>
          <a:p>
            <a:pPr eaLnBrk="1" hangingPunct="1">
              <a:lnSpc>
                <a:spcPct val="90000"/>
              </a:lnSpc>
              <a:buFont typeface="Wingdings" panose="05000000000000000000" pitchFamily="2" charset="2"/>
              <a:buChar char="Ø"/>
            </a:pPr>
            <a:r>
              <a:rPr lang="zh-CN" altLang="en-US" sz="2400" b="1" smtClean="0">
                <a:solidFill>
                  <a:schemeClr val="bg1"/>
                </a:solidFill>
              </a:rPr>
              <a:t>将取指令（或取操作数）</a:t>
            </a:r>
            <a:r>
              <a:rPr lang="en-US" altLang="zh-CN" sz="2400" b="1" smtClean="0">
                <a:solidFill>
                  <a:schemeClr val="bg1"/>
                </a:solidFill>
              </a:rPr>
              <a:t>-----------BIU</a:t>
            </a:r>
            <a:endParaRPr lang="en-US" altLang="zh-CN" sz="2400" b="1" smtClean="0">
              <a:solidFill>
                <a:schemeClr val="bg1"/>
              </a:solidFill>
            </a:endParaRPr>
          </a:p>
          <a:p>
            <a:pPr eaLnBrk="1" hangingPunct="1">
              <a:lnSpc>
                <a:spcPct val="90000"/>
              </a:lnSpc>
              <a:buFont typeface="Wingdings" panose="05000000000000000000" pitchFamily="2" charset="2"/>
              <a:buChar char="Ø"/>
            </a:pPr>
            <a:r>
              <a:rPr lang="zh-CN" altLang="en-US" sz="2400" b="1" smtClean="0">
                <a:solidFill>
                  <a:schemeClr val="bg1"/>
                </a:solidFill>
              </a:rPr>
              <a:t>执行指令</a:t>
            </a:r>
            <a:r>
              <a:rPr lang="en-US" altLang="zh-CN" sz="2400" b="1" smtClean="0">
                <a:solidFill>
                  <a:schemeClr val="bg1"/>
                </a:solidFill>
              </a:rPr>
              <a:t>-------------EU</a:t>
            </a:r>
            <a:r>
              <a:rPr lang="zh-CN" altLang="en-US" sz="2400" b="1" smtClean="0">
                <a:solidFill>
                  <a:schemeClr val="bg1"/>
                </a:solidFill>
              </a:rPr>
              <a:t>的功能因此，</a:t>
            </a:r>
            <a:endParaRPr lang="zh-CN" altLang="en-US" sz="2400" b="1" smtClean="0">
              <a:solidFill>
                <a:schemeClr val="bg1"/>
              </a:solidFill>
            </a:endParaRPr>
          </a:p>
          <a:p>
            <a:pPr eaLnBrk="1" hangingPunct="1">
              <a:lnSpc>
                <a:spcPct val="90000"/>
              </a:lnSpc>
              <a:buFont typeface="Wingdings" panose="05000000000000000000" pitchFamily="2" charset="2"/>
              <a:buChar char="Ø"/>
            </a:pPr>
            <a:r>
              <a:rPr lang="zh-CN" altLang="en-US" sz="2400" b="1" smtClean="0">
                <a:solidFill>
                  <a:schemeClr val="bg1"/>
                </a:solidFill>
              </a:rPr>
              <a:t>当</a:t>
            </a:r>
            <a:r>
              <a:rPr lang="en-US" altLang="zh-CN" sz="2400" b="1" smtClean="0">
                <a:solidFill>
                  <a:schemeClr val="bg1"/>
                </a:solidFill>
              </a:rPr>
              <a:t>EU</a:t>
            </a:r>
            <a:r>
              <a:rPr lang="zh-CN" altLang="en-US" sz="2400" b="1" smtClean="0">
                <a:solidFill>
                  <a:schemeClr val="bg1"/>
                </a:solidFill>
              </a:rPr>
              <a:t>执行某条指令时，</a:t>
            </a:r>
            <a:r>
              <a:rPr lang="en-US" altLang="zh-CN" sz="2400" b="1" smtClean="0">
                <a:solidFill>
                  <a:schemeClr val="bg1"/>
                </a:solidFill>
              </a:rPr>
              <a:t>BIU</a:t>
            </a:r>
            <a:r>
              <a:rPr lang="zh-CN" altLang="en-US" sz="2400" b="1" smtClean="0">
                <a:solidFill>
                  <a:schemeClr val="bg1"/>
                </a:solidFill>
              </a:rPr>
              <a:t>同时完成从主存中预取后继指令，两个部件并行地工作。</a:t>
            </a:r>
            <a:endParaRPr lang="zh-CN" altLang="en-US" sz="2400" b="1" smtClean="0">
              <a:solidFill>
                <a:schemeClr val="bg1"/>
              </a:solidFill>
            </a:endParaRPr>
          </a:p>
          <a:p>
            <a:pPr eaLnBrk="1" hangingPunct="1">
              <a:lnSpc>
                <a:spcPct val="90000"/>
              </a:lnSpc>
              <a:buFont typeface="Wingdings" panose="05000000000000000000" pitchFamily="2" charset="2"/>
              <a:buNone/>
            </a:pPr>
            <a:r>
              <a:rPr lang="en-US" altLang="zh-CN" sz="2400" b="1" smtClean="0">
                <a:solidFill>
                  <a:srgbClr val="FFFF66"/>
                </a:solidFill>
              </a:rPr>
              <a:t>8086/8088 CPU</a:t>
            </a:r>
            <a:r>
              <a:rPr lang="zh-CN" altLang="en-US" sz="2400" b="1" smtClean="0">
                <a:solidFill>
                  <a:srgbClr val="FFFF66"/>
                </a:solidFill>
              </a:rPr>
              <a:t>的指令执行过程如图（</a:t>
            </a:r>
            <a:r>
              <a:rPr lang="en-US" altLang="zh-CN" sz="2400" b="1" smtClean="0">
                <a:solidFill>
                  <a:srgbClr val="FFFF66"/>
                </a:solidFill>
              </a:rPr>
              <a:t>b</a:t>
            </a:r>
            <a:r>
              <a:rPr lang="zh-CN" altLang="en-US" sz="2400" b="1" smtClean="0">
                <a:solidFill>
                  <a:srgbClr val="FFFF66"/>
                </a:solidFill>
              </a:rPr>
              <a:t>）所示</a:t>
            </a:r>
            <a:r>
              <a:rPr lang="en-US" altLang="zh-CN" sz="2400" b="1" smtClean="0">
                <a:solidFill>
                  <a:srgbClr val="FFFF66"/>
                </a:solidFill>
              </a:rPr>
              <a:t>:</a:t>
            </a:r>
            <a:endParaRPr lang="en-US" altLang="zh-CN" sz="2400" b="1" smtClean="0">
              <a:solidFill>
                <a:schemeClr val="bg1"/>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E30D1133-C482-4D3D-89B2-9F356F851803}"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25603" name="Rectangle 2"/>
          <p:cNvSpPr>
            <a:spLocks noGrp="1" noChangeArrowheads="1"/>
          </p:cNvSpPr>
          <p:nvPr>
            <p:ph type="body" idx="1"/>
          </p:nvPr>
        </p:nvSpPr>
        <p:spPr>
          <a:xfrm>
            <a:off x="539750" y="1268413"/>
            <a:ext cx="8604250" cy="4826000"/>
          </a:xfrm>
        </p:spPr>
        <p:txBody>
          <a:bodyPr/>
          <a:lstStyle/>
          <a:p>
            <a:pPr algn="just" eaLnBrk="1" hangingPunct="1">
              <a:buFontTx/>
              <a:buNone/>
            </a:pPr>
            <a:r>
              <a:rPr lang="en-US" altLang="zh-CN" sz="2400" b="1" smtClean="0">
                <a:solidFill>
                  <a:schemeClr val="bg1"/>
                </a:solidFill>
              </a:rPr>
              <a:t> </a:t>
            </a:r>
            <a:r>
              <a:rPr lang="en-US" altLang="zh-CN" b="1" smtClean="0">
                <a:solidFill>
                  <a:schemeClr val="bg1"/>
                </a:solidFill>
              </a:rPr>
              <a:t>1</a:t>
            </a:r>
            <a:r>
              <a:rPr lang="zh-CN" altLang="en-US" b="1" smtClean="0">
                <a:solidFill>
                  <a:schemeClr val="bg1"/>
                </a:solidFill>
              </a:rPr>
              <a:t>．</a:t>
            </a:r>
            <a:r>
              <a:rPr lang="en-US" altLang="zh-CN" b="1" smtClean="0">
                <a:solidFill>
                  <a:schemeClr val="bg1"/>
                </a:solidFill>
              </a:rPr>
              <a:t>Intel 80386</a:t>
            </a:r>
            <a:endParaRPr lang="en-US" altLang="zh-CN" b="1" smtClean="0">
              <a:solidFill>
                <a:schemeClr val="bg1"/>
              </a:solidFill>
            </a:endParaRPr>
          </a:p>
          <a:p>
            <a:pPr eaLnBrk="1" hangingPunct="1">
              <a:buFontTx/>
              <a:buNone/>
            </a:pPr>
            <a:r>
              <a:rPr lang="en-US" altLang="zh-CN" sz="2400" b="1" smtClean="0">
                <a:solidFill>
                  <a:schemeClr val="bg1"/>
                </a:solidFill>
              </a:rPr>
              <a:t>           </a:t>
            </a:r>
            <a:r>
              <a:rPr lang="en-US" altLang="zh-CN" sz="2800" b="1" smtClean="0">
                <a:solidFill>
                  <a:schemeClr val="bg1"/>
                </a:solidFill>
              </a:rPr>
              <a:t>1985</a:t>
            </a:r>
            <a:r>
              <a:rPr lang="zh-CN" altLang="en-US" sz="2800" b="1" smtClean="0">
                <a:solidFill>
                  <a:schemeClr val="bg1"/>
                </a:solidFill>
              </a:rPr>
              <a:t>年   </a:t>
            </a:r>
            <a:r>
              <a:rPr lang="en-US" altLang="zh-CN" sz="2800" b="1" smtClean="0">
                <a:solidFill>
                  <a:schemeClr val="bg1"/>
                </a:solidFill>
              </a:rPr>
              <a:t>Intel</a:t>
            </a:r>
            <a:r>
              <a:rPr lang="zh-CN" altLang="en-US" sz="2800" b="1" smtClean="0">
                <a:solidFill>
                  <a:schemeClr val="bg1"/>
                </a:solidFill>
              </a:rPr>
              <a:t>公司   </a:t>
            </a:r>
            <a:r>
              <a:rPr lang="en-US" altLang="zh-CN" sz="2800" b="1" smtClean="0">
                <a:solidFill>
                  <a:schemeClr val="bg1"/>
                </a:solidFill>
              </a:rPr>
              <a:t>32</a:t>
            </a:r>
            <a:r>
              <a:rPr lang="zh-CN" altLang="en-US" sz="2800" b="1" smtClean="0">
                <a:solidFill>
                  <a:schemeClr val="bg1"/>
                </a:solidFill>
              </a:rPr>
              <a:t>位微处理器</a:t>
            </a:r>
            <a:r>
              <a:rPr lang="en-US" altLang="zh-CN" sz="2800" b="1" smtClean="0">
                <a:solidFill>
                  <a:schemeClr val="bg1"/>
                </a:solidFill>
              </a:rPr>
              <a:t>80386</a:t>
            </a:r>
            <a:endParaRPr lang="en-US" altLang="zh-CN" sz="2800" b="1" smtClean="0">
              <a:solidFill>
                <a:schemeClr val="bg1"/>
              </a:solidFill>
            </a:endParaRPr>
          </a:p>
          <a:p>
            <a:pPr eaLnBrk="1" hangingPunct="1">
              <a:buFontTx/>
              <a:buNone/>
            </a:pPr>
            <a:r>
              <a:rPr lang="zh-CN" altLang="en-US" sz="2800" b="1" smtClean="0">
                <a:solidFill>
                  <a:schemeClr val="bg1"/>
                </a:solidFill>
              </a:rPr>
              <a:t>它的主要性能如下：</a:t>
            </a:r>
            <a:endParaRPr lang="zh-CN" altLang="en-US" sz="2800" b="1" smtClean="0">
              <a:solidFill>
                <a:schemeClr val="bg1"/>
              </a:solidFill>
            </a:endParaRPr>
          </a:p>
          <a:p>
            <a:pPr eaLnBrk="1" hangingPunct="1"/>
            <a:r>
              <a:rPr lang="en-US" altLang="zh-CN" sz="2800" b="1" smtClean="0">
                <a:solidFill>
                  <a:schemeClr val="bg1"/>
                </a:solidFill>
              </a:rPr>
              <a:t>32</a:t>
            </a:r>
            <a:r>
              <a:rPr lang="zh-CN" altLang="en-US" sz="2800" b="1" smtClean="0">
                <a:solidFill>
                  <a:schemeClr val="bg1"/>
                </a:solidFill>
              </a:rPr>
              <a:t>位地址，可直接寻址的物理存储空间为</a:t>
            </a:r>
            <a:r>
              <a:rPr lang="en-US" altLang="zh-CN" sz="2800" b="1" smtClean="0">
                <a:solidFill>
                  <a:schemeClr val="bg1"/>
                </a:solidFill>
              </a:rPr>
              <a:t>4 GB</a:t>
            </a:r>
            <a:r>
              <a:rPr lang="zh-CN" altLang="en-US" sz="2800" b="1" smtClean="0">
                <a:solidFill>
                  <a:schemeClr val="bg1"/>
                </a:solidFill>
              </a:rPr>
              <a:t>。</a:t>
            </a:r>
            <a:endParaRPr lang="zh-CN" altLang="en-US" sz="2800" b="1" smtClean="0">
              <a:solidFill>
                <a:schemeClr val="bg1"/>
              </a:solidFill>
            </a:endParaRPr>
          </a:p>
          <a:p>
            <a:pPr eaLnBrk="1" hangingPunct="1"/>
            <a:r>
              <a:rPr lang="zh-CN" altLang="en-US" sz="2800" b="1" smtClean="0">
                <a:solidFill>
                  <a:schemeClr val="bg1"/>
                </a:solidFill>
              </a:rPr>
              <a:t>具有片内存储管理部件，使虚拟存储空间（逻辑地址空间）可达</a:t>
            </a:r>
            <a:r>
              <a:rPr lang="en-US" altLang="zh-CN" sz="2800" b="1" smtClean="0">
                <a:solidFill>
                  <a:schemeClr val="bg1"/>
                </a:solidFill>
              </a:rPr>
              <a:t>64 TB</a:t>
            </a:r>
            <a:r>
              <a:rPr lang="zh-CN" altLang="en-US" sz="2800" b="1" smtClean="0">
                <a:solidFill>
                  <a:schemeClr val="bg1"/>
                </a:solidFill>
              </a:rPr>
              <a:t>。</a:t>
            </a:r>
            <a:endParaRPr lang="zh-CN" altLang="en-US" sz="2800" b="1" smtClean="0">
              <a:solidFill>
                <a:schemeClr val="bg1"/>
              </a:solidFill>
            </a:endParaRPr>
          </a:p>
          <a:p>
            <a:pPr eaLnBrk="1" hangingPunct="1"/>
            <a:r>
              <a:rPr lang="zh-CN" altLang="en-US" sz="2800" b="1" smtClean="0">
                <a:solidFill>
                  <a:schemeClr val="bg1"/>
                </a:solidFill>
              </a:rPr>
              <a:t>字长</a:t>
            </a:r>
            <a:r>
              <a:rPr lang="en-US" altLang="zh-CN" sz="2800" b="1" smtClean="0">
                <a:solidFill>
                  <a:schemeClr val="bg1"/>
                </a:solidFill>
              </a:rPr>
              <a:t>32</a:t>
            </a:r>
            <a:r>
              <a:rPr lang="zh-CN" altLang="en-US" sz="2800" b="1" smtClean="0">
                <a:solidFill>
                  <a:schemeClr val="bg1"/>
                </a:solidFill>
              </a:rPr>
              <a:t>位，系统总线的数据通路宽度</a:t>
            </a:r>
            <a:r>
              <a:rPr lang="en-US" altLang="zh-CN" sz="2800" b="1" smtClean="0">
                <a:solidFill>
                  <a:schemeClr val="bg1"/>
                </a:solidFill>
              </a:rPr>
              <a:t>32</a:t>
            </a:r>
            <a:r>
              <a:rPr lang="zh-CN" altLang="en-US" sz="2800" b="1" smtClean="0">
                <a:solidFill>
                  <a:schemeClr val="bg1"/>
                </a:solidFill>
              </a:rPr>
              <a:t>位。</a:t>
            </a:r>
            <a:endParaRPr lang="zh-CN" altLang="en-US" sz="2800" b="1" smtClean="0">
              <a:solidFill>
                <a:schemeClr val="bg1"/>
              </a:solidFill>
            </a:endParaRPr>
          </a:p>
          <a:p>
            <a:pPr eaLnBrk="1" hangingPunct="1"/>
            <a:r>
              <a:rPr lang="zh-CN" altLang="en-US" sz="2800" b="1" smtClean="0">
                <a:solidFill>
                  <a:schemeClr val="bg1"/>
                </a:solidFill>
              </a:rPr>
              <a:t>采用多级流水线结构。</a:t>
            </a:r>
            <a:endParaRPr lang="zh-CN" altLang="en-US" sz="2800" b="1" smtClean="0">
              <a:solidFill>
                <a:schemeClr val="bg1"/>
              </a:solidFill>
            </a:endParaRPr>
          </a:p>
          <a:p>
            <a:pPr eaLnBrk="1" hangingPunct="1"/>
            <a:r>
              <a:rPr lang="zh-CN" altLang="en-US" sz="2800" b="1" smtClean="0">
                <a:solidFill>
                  <a:schemeClr val="bg1"/>
                </a:solidFill>
              </a:rPr>
              <a:t>平均运算速度约为</a:t>
            </a:r>
            <a:r>
              <a:rPr lang="en-US" altLang="zh-CN" sz="2800" b="1" smtClean="0">
                <a:solidFill>
                  <a:schemeClr val="bg1"/>
                </a:solidFill>
              </a:rPr>
              <a:t>4 MIPS</a:t>
            </a:r>
            <a:r>
              <a:rPr lang="zh-CN" altLang="en-US" sz="2800" b="1" smtClean="0">
                <a:solidFill>
                  <a:schemeClr val="bg1"/>
                </a:solidFill>
              </a:rPr>
              <a:t>。</a:t>
            </a:r>
            <a:endParaRPr lang="zh-CN" altLang="en-US" sz="2800" b="1" smtClean="0">
              <a:solidFill>
                <a:schemeClr val="bg1"/>
              </a:solidFill>
            </a:endParaRPr>
          </a:p>
          <a:p>
            <a:pPr eaLnBrk="1" hangingPunct="1"/>
            <a:endParaRPr lang="en-US" altLang="zh-CN" sz="2800" b="1" smtClean="0">
              <a:solidFill>
                <a:schemeClr val="bg1"/>
              </a:solidFill>
            </a:endParaRPr>
          </a:p>
        </p:txBody>
      </p:sp>
      <p:sp>
        <p:nvSpPr>
          <p:cNvPr id="25604" name="Rectangle 3"/>
          <p:cNvSpPr>
            <a:spLocks noChangeArrowheads="1"/>
          </p:cNvSpPr>
          <p:nvPr/>
        </p:nvSpPr>
        <p:spPr bwMode="auto">
          <a:xfrm>
            <a:off x="250825" y="0"/>
            <a:ext cx="4654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en-US" altLang="zh-CN" sz="3200" i="0">
                <a:solidFill>
                  <a:srgbClr val="66CCFF"/>
                </a:solidFill>
                <a:latin typeface="黑体" panose="02010609060101010101" pitchFamily="49" charset="-122"/>
              </a:rPr>
              <a:t>4.1.2  80386/80486 CPU</a:t>
            </a:r>
            <a:endParaRPr lang="en-US" altLang="zh-CN" sz="3200" i="0">
              <a:solidFill>
                <a:srgbClr val="66CCFF"/>
              </a:solidFill>
              <a:latin typeface="黑体" panose="02010609060101010101" pitchFamily="49"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F090D4AD-E5CD-4ADE-92D9-C99634E4DA50}"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26627" name="Rectangle 2"/>
          <p:cNvSpPr>
            <a:spLocks noGrp="1" noChangeArrowheads="1"/>
          </p:cNvSpPr>
          <p:nvPr>
            <p:ph type="body" sz="half" idx="1"/>
          </p:nvPr>
        </p:nvSpPr>
        <p:spPr>
          <a:xfrm>
            <a:off x="0" y="0"/>
            <a:ext cx="8893175" cy="1557338"/>
          </a:xfrm>
        </p:spPr>
        <p:txBody>
          <a:bodyPr/>
          <a:lstStyle/>
          <a:p>
            <a:pPr algn="just" eaLnBrk="1" hangingPunct="1">
              <a:lnSpc>
                <a:spcPct val="80000"/>
              </a:lnSpc>
              <a:buFontTx/>
              <a:buNone/>
            </a:pPr>
            <a:r>
              <a:rPr lang="en-US" altLang="zh-CN" sz="3600" b="1" smtClean="0">
                <a:solidFill>
                  <a:schemeClr val="bg1"/>
                </a:solidFill>
              </a:rPr>
              <a:t>2</a:t>
            </a:r>
            <a:r>
              <a:rPr lang="zh-CN" altLang="en-US" sz="3600" b="1" smtClean="0">
                <a:solidFill>
                  <a:schemeClr val="bg1"/>
                </a:solidFill>
              </a:rPr>
              <a:t>．</a:t>
            </a:r>
            <a:r>
              <a:rPr lang="en-US" altLang="zh-CN" sz="3600" b="1" smtClean="0">
                <a:solidFill>
                  <a:schemeClr val="bg1"/>
                </a:solidFill>
              </a:rPr>
              <a:t>Intel 80486</a:t>
            </a:r>
            <a:endParaRPr lang="en-US" altLang="zh-CN" sz="3600" b="1" smtClean="0">
              <a:solidFill>
                <a:schemeClr val="bg1"/>
              </a:solidFill>
            </a:endParaRPr>
          </a:p>
          <a:p>
            <a:pPr algn="just" eaLnBrk="1" hangingPunct="1">
              <a:lnSpc>
                <a:spcPct val="80000"/>
              </a:lnSpc>
              <a:buFontTx/>
              <a:buNone/>
            </a:pPr>
            <a:r>
              <a:rPr lang="en-US" altLang="zh-CN" sz="2800" smtClean="0">
                <a:solidFill>
                  <a:schemeClr val="bg1"/>
                </a:solidFill>
              </a:rPr>
              <a:t>           </a:t>
            </a:r>
            <a:r>
              <a:rPr lang="en-US" altLang="zh-CN" sz="2400" b="1" smtClean="0">
                <a:solidFill>
                  <a:schemeClr val="bg1"/>
                </a:solidFill>
              </a:rPr>
              <a:t>1989</a:t>
            </a:r>
            <a:r>
              <a:rPr lang="zh-CN" altLang="en-US" sz="2400" b="1" smtClean="0">
                <a:solidFill>
                  <a:schemeClr val="bg1"/>
                </a:solidFill>
              </a:rPr>
              <a:t>年 </a:t>
            </a:r>
            <a:r>
              <a:rPr lang="en-US" altLang="zh-CN" sz="2400" b="1" smtClean="0">
                <a:solidFill>
                  <a:schemeClr val="bg1"/>
                </a:solidFill>
              </a:rPr>
              <a:t>Intel</a:t>
            </a:r>
            <a:r>
              <a:rPr lang="zh-CN" altLang="en-US" sz="2400" b="1" smtClean="0">
                <a:solidFill>
                  <a:schemeClr val="bg1"/>
                </a:solidFill>
              </a:rPr>
              <a:t>公司  相当于一个增强型的</a:t>
            </a:r>
            <a:r>
              <a:rPr lang="en-US" altLang="zh-CN" sz="2400" b="1" smtClean="0">
                <a:solidFill>
                  <a:schemeClr val="bg1"/>
                </a:solidFill>
              </a:rPr>
              <a:t>80386</a:t>
            </a:r>
            <a:r>
              <a:rPr lang="zh-CN" altLang="en-US" sz="2400" b="1" smtClean="0">
                <a:solidFill>
                  <a:schemeClr val="bg1"/>
                </a:solidFill>
              </a:rPr>
              <a:t>、一个增强型的</a:t>
            </a:r>
            <a:r>
              <a:rPr lang="en-US" altLang="zh-CN" sz="2400" b="1" smtClean="0">
                <a:solidFill>
                  <a:schemeClr val="bg1"/>
                </a:solidFill>
              </a:rPr>
              <a:t>80387</a:t>
            </a:r>
            <a:r>
              <a:rPr lang="zh-CN" altLang="en-US" sz="2400" b="1" smtClean="0">
                <a:solidFill>
                  <a:schemeClr val="bg1"/>
                </a:solidFill>
              </a:rPr>
              <a:t>、一个</a:t>
            </a:r>
            <a:r>
              <a:rPr lang="en-US" altLang="zh-CN" sz="2400" b="1" smtClean="0">
                <a:solidFill>
                  <a:schemeClr val="bg1"/>
                </a:solidFill>
              </a:rPr>
              <a:t>8 KB</a:t>
            </a:r>
            <a:r>
              <a:rPr lang="zh-CN" altLang="en-US" sz="2400" b="1" smtClean="0">
                <a:solidFill>
                  <a:schemeClr val="bg1"/>
                </a:solidFill>
              </a:rPr>
              <a:t>的高速缓存（</a:t>
            </a:r>
            <a:r>
              <a:rPr lang="en-US" altLang="zh-CN" sz="2400" b="1" smtClean="0">
                <a:solidFill>
                  <a:schemeClr val="bg1"/>
                </a:solidFill>
              </a:rPr>
              <a:t>Cache</a:t>
            </a:r>
            <a:r>
              <a:rPr lang="zh-CN" altLang="en-US" sz="2400" b="1" smtClean="0">
                <a:solidFill>
                  <a:schemeClr val="bg1"/>
                </a:solidFill>
              </a:rPr>
              <a:t>）的集成，基本上沿用了</a:t>
            </a:r>
            <a:r>
              <a:rPr lang="en-US" altLang="zh-CN" sz="2400" b="1" smtClean="0">
                <a:solidFill>
                  <a:schemeClr val="bg1"/>
                </a:solidFill>
              </a:rPr>
              <a:t>80386</a:t>
            </a:r>
            <a:r>
              <a:rPr lang="zh-CN" altLang="en-US" sz="2400" b="1" smtClean="0">
                <a:solidFill>
                  <a:schemeClr val="bg1"/>
                </a:solidFill>
              </a:rPr>
              <a:t>的体系结构，内部结构如下图</a:t>
            </a:r>
            <a:r>
              <a:rPr lang="en-US" altLang="zh-CN" sz="2400" b="1" smtClean="0">
                <a:solidFill>
                  <a:schemeClr val="bg1"/>
                </a:solidFill>
              </a:rPr>
              <a:t>:</a:t>
            </a:r>
            <a:endParaRPr lang="en-US" altLang="zh-CN" sz="2400" b="1" smtClean="0">
              <a:solidFill>
                <a:schemeClr val="bg1"/>
              </a:solidFill>
            </a:endParaRPr>
          </a:p>
        </p:txBody>
      </p:sp>
      <p:pic>
        <p:nvPicPr>
          <p:cNvPr id="26628" name="Picture 3" descr="4x04"/>
          <p:cNvPicPr>
            <a:picLocks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0" y="1628775"/>
            <a:ext cx="9144000" cy="5229225"/>
          </a:xfrm>
          <a:noFill/>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79AE69A3-31A2-449F-9592-D0B81EB4801E}"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27651" name="Rectangle 2"/>
          <p:cNvSpPr>
            <a:spLocks noGrp="1" noChangeArrowheads="1"/>
          </p:cNvSpPr>
          <p:nvPr>
            <p:ph type="body" idx="1"/>
          </p:nvPr>
        </p:nvSpPr>
        <p:spPr>
          <a:xfrm>
            <a:off x="250825" y="1196975"/>
            <a:ext cx="7993063" cy="5256213"/>
          </a:xfrm>
        </p:spPr>
        <p:txBody>
          <a:bodyPr/>
          <a:lstStyle/>
          <a:p>
            <a:pPr eaLnBrk="1" hangingPunct="1">
              <a:buFontTx/>
              <a:buNone/>
            </a:pPr>
            <a:r>
              <a:rPr lang="en-US" altLang="zh-CN" sz="2400" b="1" smtClean="0">
                <a:solidFill>
                  <a:schemeClr val="bg1"/>
                </a:solidFill>
              </a:rPr>
              <a:t>① </a:t>
            </a:r>
            <a:r>
              <a:rPr lang="zh-CN" altLang="en-US" sz="2400" b="1" smtClean="0">
                <a:solidFill>
                  <a:schemeClr val="bg1"/>
                </a:solidFill>
              </a:rPr>
              <a:t>总线接口部件</a:t>
            </a:r>
            <a:r>
              <a:rPr lang="en-US" altLang="zh-CN" sz="2400" b="1" smtClean="0">
                <a:solidFill>
                  <a:schemeClr val="bg1"/>
                </a:solidFill>
              </a:rPr>
              <a:t>BIU </a:t>
            </a:r>
            <a:r>
              <a:rPr lang="zh-CN" altLang="en-US" sz="2400" b="1" smtClean="0">
                <a:solidFill>
                  <a:schemeClr val="bg1"/>
                </a:solidFill>
              </a:rPr>
              <a:t>：</a:t>
            </a:r>
            <a:r>
              <a:rPr lang="en-US" altLang="zh-CN" sz="2000" b="1" smtClean="0">
                <a:solidFill>
                  <a:schemeClr val="bg1"/>
                </a:solidFill>
              </a:rPr>
              <a:t>BIU</a:t>
            </a:r>
            <a:r>
              <a:rPr lang="zh-CN" altLang="en-US" sz="2000" b="1" smtClean="0">
                <a:solidFill>
                  <a:schemeClr val="bg1"/>
                </a:solidFill>
              </a:rPr>
              <a:t>包含地址驱动器、数据收发器、总线控制器。它是</a:t>
            </a:r>
            <a:r>
              <a:rPr lang="en-US" altLang="zh-CN" sz="2000" b="1" smtClean="0">
                <a:solidFill>
                  <a:schemeClr val="bg1"/>
                </a:solidFill>
              </a:rPr>
              <a:t>CPU</a:t>
            </a:r>
            <a:r>
              <a:rPr lang="zh-CN" altLang="en-US" sz="2000" b="1" smtClean="0">
                <a:solidFill>
                  <a:schemeClr val="bg1"/>
                </a:solidFill>
              </a:rPr>
              <a:t>与存储器及</a:t>
            </a:r>
            <a:r>
              <a:rPr lang="en-US" altLang="zh-CN" sz="2000" b="1" smtClean="0">
                <a:solidFill>
                  <a:schemeClr val="bg1"/>
                </a:solidFill>
              </a:rPr>
              <a:t>I/O</a:t>
            </a:r>
            <a:r>
              <a:rPr lang="zh-CN" altLang="en-US" sz="2000" b="1" smtClean="0">
                <a:solidFill>
                  <a:schemeClr val="bg1"/>
                </a:solidFill>
              </a:rPr>
              <a:t>设备之间的高速接口。其功能是：当取指令、取数据或写数据、响应分页部件或分段部件请求时，能有效地满足</a:t>
            </a:r>
            <a:r>
              <a:rPr lang="en-US" altLang="zh-CN" sz="2000" b="1" smtClean="0">
                <a:solidFill>
                  <a:schemeClr val="bg1"/>
                </a:solidFill>
              </a:rPr>
              <a:t>CPU</a:t>
            </a:r>
            <a:r>
              <a:rPr lang="zh-CN" altLang="en-US" sz="2000" b="1" smtClean="0">
                <a:solidFill>
                  <a:schemeClr val="bg1"/>
                </a:solidFill>
              </a:rPr>
              <a:t>对系统总线的传送要求。</a:t>
            </a:r>
            <a:endParaRPr lang="zh-CN" altLang="en-US" sz="2000" b="1" smtClean="0">
              <a:solidFill>
                <a:schemeClr val="bg1"/>
              </a:solidFill>
            </a:endParaRPr>
          </a:p>
          <a:p>
            <a:pPr eaLnBrk="1" hangingPunct="1">
              <a:buFontTx/>
              <a:buNone/>
            </a:pPr>
            <a:r>
              <a:rPr lang="zh-CN" altLang="en-US" sz="2400" b="1" smtClean="0">
                <a:solidFill>
                  <a:schemeClr val="bg1"/>
                </a:solidFill>
              </a:rPr>
              <a:t>② 指令部件：</a:t>
            </a:r>
            <a:r>
              <a:rPr lang="zh-CN" altLang="en-US" sz="2000" b="1" smtClean="0">
                <a:solidFill>
                  <a:schemeClr val="bg1"/>
                </a:solidFill>
              </a:rPr>
              <a:t>它包含指令预取部件、指令译码部件、产生微命令的控制部件、高速缓存</a:t>
            </a:r>
            <a:r>
              <a:rPr lang="en-US" altLang="zh-CN" sz="2000" b="1" smtClean="0">
                <a:solidFill>
                  <a:schemeClr val="bg1"/>
                </a:solidFill>
              </a:rPr>
              <a:t>Cache</a:t>
            </a:r>
            <a:r>
              <a:rPr lang="zh-CN" altLang="en-US" sz="2000" b="1" smtClean="0">
                <a:solidFill>
                  <a:schemeClr val="bg1"/>
                </a:solidFill>
              </a:rPr>
              <a:t>。它完成预取指令、分析指令，然后产生指令所需的微命令去控制相应部件操作。</a:t>
            </a:r>
            <a:endParaRPr lang="zh-CN" altLang="en-US" sz="2000" b="1" smtClean="0">
              <a:solidFill>
                <a:schemeClr val="bg1"/>
              </a:solidFill>
            </a:endParaRPr>
          </a:p>
          <a:p>
            <a:pPr eaLnBrk="1" hangingPunct="1">
              <a:buFontTx/>
              <a:buNone/>
            </a:pPr>
            <a:r>
              <a:rPr lang="zh-CN" altLang="en-US" sz="2400" b="1" smtClean="0">
                <a:solidFill>
                  <a:schemeClr val="bg1"/>
                </a:solidFill>
              </a:rPr>
              <a:t>③ 执行部件： </a:t>
            </a:r>
            <a:r>
              <a:rPr lang="zh-CN" altLang="en-US" sz="2000" b="1" smtClean="0">
                <a:solidFill>
                  <a:schemeClr val="bg1"/>
                </a:solidFill>
              </a:rPr>
              <a:t>执行部件包含数据部件和浮点部件</a:t>
            </a:r>
            <a:r>
              <a:rPr lang="en-US" altLang="zh-CN" sz="2000" b="1" smtClean="0">
                <a:solidFill>
                  <a:schemeClr val="bg1"/>
                </a:solidFill>
              </a:rPr>
              <a:t>FPU</a:t>
            </a:r>
            <a:r>
              <a:rPr lang="zh-CN" altLang="en-US" sz="2000" b="1" smtClean="0">
                <a:solidFill>
                  <a:schemeClr val="bg1"/>
                </a:solidFill>
              </a:rPr>
              <a:t>。</a:t>
            </a:r>
            <a:endParaRPr lang="zh-CN" altLang="en-US" sz="2000" b="1" smtClean="0">
              <a:solidFill>
                <a:schemeClr val="bg1"/>
              </a:solidFill>
            </a:endParaRPr>
          </a:p>
          <a:p>
            <a:pPr eaLnBrk="1" hangingPunct="1">
              <a:buFontTx/>
              <a:buNone/>
            </a:pPr>
            <a:r>
              <a:rPr lang="zh-CN" altLang="en-US" sz="2000" b="1" smtClean="0">
                <a:solidFill>
                  <a:schemeClr val="bg1"/>
                </a:solidFill>
              </a:rPr>
              <a:t>           数据部件包括通用寄存器、一个有乘除功能的</a:t>
            </a:r>
            <a:r>
              <a:rPr lang="en-US" altLang="zh-CN" sz="2000" b="1" smtClean="0">
                <a:solidFill>
                  <a:schemeClr val="bg1"/>
                </a:solidFill>
              </a:rPr>
              <a:t>ALU</a:t>
            </a:r>
            <a:r>
              <a:rPr lang="zh-CN" altLang="en-US" sz="2000" b="1" smtClean="0">
                <a:solidFill>
                  <a:schemeClr val="bg1"/>
                </a:solidFill>
              </a:rPr>
              <a:t>、一个</a:t>
            </a:r>
            <a:r>
              <a:rPr lang="en-US" altLang="zh-CN" sz="2000" b="1" smtClean="0">
                <a:solidFill>
                  <a:schemeClr val="bg1"/>
                </a:solidFill>
              </a:rPr>
              <a:t>64</a:t>
            </a:r>
            <a:r>
              <a:rPr lang="zh-CN" altLang="en-US" sz="2000" b="1" smtClean="0">
                <a:solidFill>
                  <a:schemeClr val="bg1"/>
                </a:solidFill>
              </a:rPr>
              <a:t>位的桶形移位器。它执行控制部件所指定的数据操作。</a:t>
            </a:r>
            <a:r>
              <a:rPr lang="zh-CN" altLang="en-US" sz="2400" b="1" smtClean="0">
                <a:solidFill>
                  <a:schemeClr val="bg1"/>
                </a:solidFill>
              </a:rPr>
              <a:t>   </a:t>
            </a:r>
            <a:endParaRPr lang="zh-CN" altLang="en-US" sz="2400" b="1" smtClean="0">
              <a:solidFill>
                <a:schemeClr val="bg1"/>
              </a:solidFill>
            </a:endParaRPr>
          </a:p>
          <a:p>
            <a:pPr eaLnBrk="1" hangingPunct="1">
              <a:buFontTx/>
              <a:buNone/>
            </a:pPr>
            <a:r>
              <a:rPr lang="zh-CN" altLang="en-US" sz="2400" b="1" smtClean="0">
                <a:solidFill>
                  <a:schemeClr val="bg1"/>
                </a:solidFill>
              </a:rPr>
              <a:t>         </a:t>
            </a:r>
            <a:r>
              <a:rPr lang="zh-CN" altLang="en-US" sz="2000" b="1" smtClean="0">
                <a:solidFill>
                  <a:schemeClr val="bg1"/>
                </a:solidFill>
              </a:rPr>
              <a:t>由于浮点部件</a:t>
            </a:r>
            <a:r>
              <a:rPr lang="en-US" altLang="zh-CN" sz="2000" b="1" smtClean="0">
                <a:solidFill>
                  <a:schemeClr val="bg1"/>
                </a:solidFill>
              </a:rPr>
              <a:t>FPU</a:t>
            </a:r>
            <a:r>
              <a:rPr lang="zh-CN" altLang="en-US" sz="2000" b="1" smtClean="0">
                <a:solidFill>
                  <a:schemeClr val="bg1"/>
                </a:solidFill>
              </a:rPr>
              <a:t>和浮点寄存器组集成在</a:t>
            </a:r>
            <a:r>
              <a:rPr lang="en-US" altLang="zh-CN" sz="2000" b="1" smtClean="0">
                <a:solidFill>
                  <a:schemeClr val="bg1"/>
                </a:solidFill>
              </a:rPr>
              <a:t>80486</a:t>
            </a:r>
            <a:r>
              <a:rPr lang="zh-CN" altLang="en-US" sz="2000" b="1" smtClean="0">
                <a:solidFill>
                  <a:schemeClr val="bg1"/>
                </a:solidFill>
              </a:rPr>
              <a:t>芯片内，缩短了</a:t>
            </a:r>
            <a:r>
              <a:rPr lang="en-US" altLang="zh-CN" sz="2000" b="1" smtClean="0">
                <a:solidFill>
                  <a:schemeClr val="bg1"/>
                </a:solidFill>
              </a:rPr>
              <a:t>FPU</a:t>
            </a:r>
            <a:r>
              <a:rPr lang="zh-CN" altLang="en-US" sz="2000" b="1" smtClean="0">
                <a:solidFill>
                  <a:schemeClr val="bg1"/>
                </a:solidFill>
              </a:rPr>
              <a:t>与处理器各部件之间的距离，因此</a:t>
            </a:r>
            <a:r>
              <a:rPr lang="en-US" altLang="zh-CN" sz="2000" b="1" smtClean="0">
                <a:solidFill>
                  <a:schemeClr val="bg1"/>
                </a:solidFill>
              </a:rPr>
              <a:t>FPU</a:t>
            </a:r>
            <a:r>
              <a:rPr lang="zh-CN" altLang="en-US" sz="2000" b="1" smtClean="0">
                <a:solidFill>
                  <a:schemeClr val="bg1"/>
                </a:solidFill>
              </a:rPr>
              <a:t>的执行速度比</a:t>
            </a:r>
            <a:r>
              <a:rPr lang="en-US" altLang="zh-CN" sz="2000" b="1" smtClean="0">
                <a:solidFill>
                  <a:schemeClr val="bg1"/>
                </a:solidFill>
              </a:rPr>
              <a:t>80386</a:t>
            </a:r>
            <a:r>
              <a:rPr lang="zh-CN" altLang="en-US" sz="2000" b="1" smtClean="0">
                <a:solidFill>
                  <a:schemeClr val="bg1"/>
                </a:solidFill>
              </a:rPr>
              <a:t>和</a:t>
            </a:r>
            <a:r>
              <a:rPr lang="en-US" altLang="zh-CN" sz="2000" b="1" smtClean="0">
                <a:solidFill>
                  <a:schemeClr val="bg1"/>
                </a:solidFill>
              </a:rPr>
              <a:t>80387</a:t>
            </a:r>
            <a:r>
              <a:rPr lang="zh-CN" altLang="en-US" sz="2000" b="1" smtClean="0">
                <a:solidFill>
                  <a:schemeClr val="bg1"/>
                </a:solidFill>
              </a:rPr>
              <a:t>组成的系统快</a:t>
            </a:r>
            <a:r>
              <a:rPr lang="en-US" altLang="zh-CN" sz="2000" b="1" smtClean="0">
                <a:solidFill>
                  <a:schemeClr val="bg1"/>
                </a:solidFill>
              </a:rPr>
              <a:t>3</a:t>
            </a:r>
            <a:r>
              <a:rPr lang="zh-CN" altLang="en-US" sz="2000" b="1" smtClean="0">
                <a:solidFill>
                  <a:schemeClr val="bg1"/>
                </a:solidFill>
              </a:rPr>
              <a:t>倍。</a:t>
            </a:r>
            <a:r>
              <a:rPr lang="zh-CN" altLang="en-US" sz="2400" b="1" smtClean="0">
                <a:solidFill>
                  <a:schemeClr val="bg1"/>
                </a:solidFill>
              </a:rPr>
              <a:t> </a:t>
            </a:r>
            <a:endParaRPr lang="zh-CN" altLang="en-US" sz="2400" b="1" smtClean="0">
              <a:solidFill>
                <a:schemeClr val="bg1"/>
              </a:solidFill>
            </a:endParaRPr>
          </a:p>
          <a:p>
            <a:pPr eaLnBrk="1" hangingPunct="1">
              <a:buFontTx/>
              <a:buNone/>
            </a:pPr>
            <a:endParaRPr lang="en-US" altLang="zh-CN" sz="2400" b="1" smtClean="0">
              <a:solidFill>
                <a:schemeClr val="bg1"/>
              </a:solidFill>
            </a:endParaRPr>
          </a:p>
        </p:txBody>
      </p:sp>
      <p:sp>
        <p:nvSpPr>
          <p:cNvPr id="27652" name="Rectangle 3"/>
          <p:cNvSpPr>
            <a:spLocks noChangeArrowheads="1"/>
          </p:cNvSpPr>
          <p:nvPr/>
        </p:nvSpPr>
        <p:spPr bwMode="auto">
          <a:xfrm>
            <a:off x="250825" y="260350"/>
            <a:ext cx="46180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zh-CN" altLang="en-US" sz="3600" b="1" i="0">
                <a:solidFill>
                  <a:srgbClr val="FFFF00"/>
                </a:solidFill>
                <a:ea typeface="仿宋_GB2312" pitchFamily="49" charset="-122"/>
              </a:rPr>
              <a:t>各部件的功能</a:t>
            </a:r>
            <a:r>
              <a:rPr lang="en-US" altLang="zh-CN" sz="3600" b="1" i="0">
                <a:solidFill>
                  <a:srgbClr val="FFFF00"/>
                </a:solidFill>
                <a:ea typeface="仿宋_GB2312" pitchFamily="49" charset="-122"/>
              </a:rPr>
              <a:t>(</a:t>
            </a:r>
            <a:r>
              <a:rPr lang="zh-CN" altLang="en-US" sz="3600" b="1" i="0">
                <a:solidFill>
                  <a:srgbClr val="FFFF00"/>
                </a:solidFill>
                <a:ea typeface="仿宋_GB2312" pitchFamily="49" charset="-122"/>
              </a:rPr>
              <a:t>简单</a:t>
            </a:r>
            <a:r>
              <a:rPr lang="en-US" altLang="zh-CN" sz="3600" b="1" i="0">
                <a:solidFill>
                  <a:srgbClr val="FFFF00"/>
                </a:solidFill>
                <a:ea typeface="仿宋_GB2312" pitchFamily="49" charset="-122"/>
              </a:rPr>
              <a:t>)</a:t>
            </a:r>
            <a:r>
              <a:rPr lang="zh-CN" altLang="en-US" sz="3600" b="1" i="0">
                <a:solidFill>
                  <a:srgbClr val="FFFF00"/>
                </a:solidFill>
                <a:ea typeface="仿宋_GB2312" pitchFamily="49" charset="-122"/>
              </a:rPr>
              <a:t>：</a:t>
            </a:r>
            <a:endParaRPr lang="zh-CN" altLang="en-US" sz="3600" b="1" i="0">
              <a:solidFill>
                <a:srgbClr val="FFFF00"/>
              </a:solidFill>
              <a:ea typeface="仿宋_GB2312" pitchFamily="49"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A5C57906-43D4-45D7-9EAB-32C9274A3E19}"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28675" name="Rectangle 2"/>
          <p:cNvSpPr>
            <a:spLocks noGrp="1" noChangeArrowheads="1"/>
          </p:cNvSpPr>
          <p:nvPr>
            <p:ph type="body" idx="1"/>
          </p:nvPr>
        </p:nvSpPr>
        <p:spPr>
          <a:xfrm>
            <a:off x="684213" y="549275"/>
            <a:ext cx="7772400" cy="5400675"/>
          </a:xfrm>
        </p:spPr>
        <p:txBody>
          <a:bodyPr/>
          <a:lstStyle/>
          <a:p>
            <a:pPr eaLnBrk="1" hangingPunct="1">
              <a:lnSpc>
                <a:spcPct val="90000"/>
              </a:lnSpc>
              <a:buFontTx/>
              <a:buNone/>
            </a:pPr>
            <a:r>
              <a:rPr lang="en-US" altLang="zh-CN" sz="2800" b="1" smtClean="0">
                <a:solidFill>
                  <a:schemeClr val="bg1"/>
                </a:solidFill>
              </a:rPr>
              <a:t>④ </a:t>
            </a:r>
            <a:r>
              <a:rPr lang="zh-CN" altLang="en-US" sz="2800" b="1" smtClean="0">
                <a:solidFill>
                  <a:schemeClr val="bg1"/>
                </a:solidFill>
              </a:rPr>
              <a:t>存储器管理部件</a:t>
            </a:r>
            <a:r>
              <a:rPr lang="en-US" altLang="zh-CN" sz="2800" b="1" smtClean="0">
                <a:solidFill>
                  <a:schemeClr val="bg1"/>
                </a:solidFill>
              </a:rPr>
              <a:t>MMU</a:t>
            </a:r>
            <a:endParaRPr lang="en-US" altLang="zh-CN" smtClean="0">
              <a:solidFill>
                <a:schemeClr val="bg1"/>
              </a:solidFill>
            </a:endParaRPr>
          </a:p>
          <a:p>
            <a:pPr eaLnBrk="1" hangingPunct="1">
              <a:lnSpc>
                <a:spcPct val="90000"/>
              </a:lnSpc>
              <a:buFontTx/>
              <a:buNone/>
            </a:pPr>
            <a:r>
              <a:rPr lang="en-US" altLang="zh-CN" sz="3600" smtClean="0">
                <a:solidFill>
                  <a:schemeClr val="bg1"/>
                </a:solidFill>
              </a:rPr>
              <a:t>       </a:t>
            </a:r>
            <a:r>
              <a:rPr lang="zh-CN" altLang="en-US" sz="2400" b="1" smtClean="0">
                <a:solidFill>
                  <a:schemeClr val="bg1"/>
                </a:solidFill>
              </a:rPr>
              <a:t>在</a:t>
            </a:r>
            <a:r>
              <a:rPr lang="en-US" altLang="zh-CN" sz="2400" b="1" smtClean="0">
                <a:solidFill>
                  <a:schemeClr val="bg1"/>
                </a:solidFill>
              </a:rPr>
              <a:t>80486</a:t>
            </a:r>
            <a:r>
              <a:rPr lang="zh-CN" altLang="en-US" sz="2400" b="1" smtClean="0">
                <a:solidFill>
                  <a:schemeClr val="bg1"/>
                </a:solidFill>
              </a:rPr>
              <a:t>中，将存储器按段来组织，以适应用户程序的逻辑结构。段的大小可变，最大可达到</a:t>
            </a:r>
            <a:r>
              <a:rPr lang="en-US" altLang="zh-CN" sz="2400" b="1" smtClean="0">
                <a:solidFill>
                  <a:schemeClr val="bg1"/>
                </a:solidFill>
              </a:rPr>
              <a:t>4 GB</a:t>
            </a:r>
            <a:r>
              <a:rPr lang="zh-CN" altLang="en-US" sz="2400" b="1" smtClean="0">
                <a:solidFill>
                  <a:schemeClr val="bg1"/>
                </a:solidFill>
              </a:rPr>
              <a:t>。针对主存物理空间的组织，又将存储器划分为页，每页大小均为</a:t>
            </a:r>
            <a:r>
              <a:rPr lang="en-US" altLang="zh-CN" sz="2400" b="1" smtClean="0">
                <a:solidFill>
                  <a:schemeClr val="bg1"/>
                </a:solidFill>
              </a:rPr>
              <a:t>4 KB</a:t>
            </a:r>
            <a:r>
              <a:rPr lang="zh-CN" altLang="en-US" sz="2400" b="1" smtClean="0">
                <a:solidFill>
                  <a:schemeClr val="bg1"/>
                </a:solidFill>
              </a:rPr>
              <a:t>。</a:t>
            </a:r>
            <a:endParaRPr lang="zh-CN" altLang="en-US" sz="2400" b="1" smtClean="0">
              <a:solidFill>
                <a:schemeClr val="bg1"/>
              </a:solidFill>
            </a:endParaRPr>
          </a:p>
          <a:p>
            <a:pPr eaLnBrk="1" hangingPunct="1">
              <a:lnSpc>
                <a:spcPct val="90000"/>
              </a:lnSpc>
              <a:buFontTx/>
              <a:buNone/>
            </a:pPr>
            <a:r>
              <a:rPr lang="zh-CN" altLang="en-US" sz="2400" b="1" smtClean="0">
                <a:solidFill>
                  <a:schemeClr val="bg1"/>
                </a:solidFill>
              </a:rPr>
              <a:t>        存储器管理部件设置了分段部件与分页部件：</a:t>
            </a:r>
            <a:endParaRPr lang="zh-CN" altLang="en-US" sz="2400" b="1" smtClean="0">
              <a:solidFill>
                <a:schemeClr val="bg1"/>
              </a:solidFill>
            </a:endParaRPr>
          </a:p>
          <a:p>
            <a:pPr eaLnBrk="1" hangingPunct="1">
              <a:lnSpc>
                <a:spcPct val="90000"/>
              </a:lnSpc>
              <a:buFontTx/>
              <a:buNone/>
            </a:pPr>
            <a:r>
              <a:rPr lang="zh-CN" altLang="en-US" sz="2400" b="1" smtClean="0">
                <a:solidFill>
                  <a:schemeClr val="bg1"/>
                </a:solidFill>
              </a:rPr>
              <a:t>        </a:t>
            </a:r>
            <a:r>
              <a:rPr lang="zh-CN" altLang="en-GB" sz="2400" b="1" smtClean="0">
                <a:solidFill>
                  <a:schemeClr val="bg1"/>
                </a:solidFill>
              </a:rPr>
              <a:t>       </a:t>
            </a:r>
            <a:r>
              <a:rPr lang="zh-CN" altLang="en-US" sz="2400" b="1" smtClean="0">
                <a:solidFill>
                  <a:schemeClr val="bg1"/>
                </a:solidFill>
              </a:rPr>
              <a:t>分段部件按控制部件的要求计算有效地址，并且   将逻辑地址（</a:t>
            </a:r>
            <a:r>
              <a:rPr lang="zh-CN" altLang="en-US" sz="2000" b="1" smtClean="0">
                <a:solidFill>
                  <a:schemeClr val="bg1"/>
                </a:solidFill>
              </a:rPr>
              <a:t>由段基值和偏移地址组成）</a:t>
            </a:r>
            <a:r>
              <a:rPr lang="zh-CN" altLang="en-US" sz="2400" b="1" smtClean="0">
                <a:solidFill>
                  <a:schemeClr val="bg1"/>
                </a:solidFill>
              </a:rPr>
              <a:t>转换成线性地址，即：</a:t>
            </a:r>
            <a:endParaRPr lang="zh-CN" altLang="en-US" sz="2400" b="1" smtClean="0">
              <a:solidFill>
                <a:schemeClr val="bg1"/>
              </a:solidFill>
            </a:endParaRPr>
          </a:p>
          <a:p>
            <a:pPr eaLnBrk="1" hangingPunct="1">
              <a:lnSpc>
                <a:spcPct val="90000"/>
              </a:lnSpc>
              <a:buFontTx/>
              <a:buNone/>
            </a:pPr>
            <a:endParaRPr lang="zh-CN" altLang="en-US" sz="2400" b="1" smtClean="0">
              <a:solidFill>
                <a:schemeClr val="bg1"/>
              </a:solidFill>
            </a:endParaRPr>
          </a:p>
          <a:p>
            <a:pPr eaLnBrk="1" hangingPunct="1">
              <a:lnSpc>
                <a:spcPct val="90000"/>
              </a:lnSpc>
              <a:buFontTx/>
              <a:buNone/>
            </a:pPr>
            <a:r>
              <a:rPr lang="zh-CN" altLang="en-US" sz="2400" b="1" smtClean="0">
                <a:solidFill>
                  <a:schemeClr val="bg1"/>
                </a:solidFill>
              </a:rPr>
              <a:t>                   线性地址</a:t>
            </a:r>
            <a:r>
              <a:rPr lang="en-US" altLang="zh-CN" sz="2400" b="1" smtClean="0">
                <a:solidFill>
                  <a:schemeClr val="bg1"/>
                </a:solidFill>
              </a:rPr>
              <a:t>=</a:t>
            </a:r>
            <a:r>
              <a:rPr lang="zh-CN" altLang="en-US" sz="2400" b="1" smtClean="0">
                <a:solidFill>
                  <a:schemeClr val="bg1"/>
                </a:solidFill>
              </a:rPr>
              <a:t>段基址</a:t>
            </a:r>
            <a:r>
              <a:rPr lang="en-US" altLang="zh-CN" sz="2400" b="1" smtClean="0">
                <a:solidFill>
                  <a:schemeClr val="bg1"/>
                </a:solidFill>
              </a:rPr>
              <a:t>+</a:t>
            </a:r>
            <a:r>
              <a:rPr lang="zh-CN" altLang="en-US" sz="2400" b="1" smtClean="0">
                <a:solidFill>
                  <a:schemeClr val="bg1"/>
                </a:solidFill>
              </a:rPr>
              <a:t>有效地址（即偏移地址）</a:t>
            </a:r>
            <a:endParaRPr lang="zh-CN" altLang="en-US" sz="2400" b="1" smtClean="0">
              <a:solidFill>
                <a:schemeClr val="bg1"/>
              </a:solidFill>
            </a:endParaRPr>
          </a:p>
          <a:p>
            <a:pPr eaLnBrk="1" hangingPunct="1">
              <a:lnSpc>
                <a:spcPct val="90000"/>
              </a:lnSpc>
              <a:buFontTx/>
              <a:buNone/>
            </a:pPr>
            <a:endParaRPr lang="zh-CN" altLang="en-US" sz="2400" b="1" smtClean="0">
              <a:solidFill>
                <a:schemeClr val="bg1"/>
              </a:solidFill>
            </a:endParaRPr>
          </a:p>
          <a:p>
            <a:pPr eaLnBrk="1" hangingPunct="1">
              <a:lnSpc>
                <a:spcPct val="90000"/>
              </a:lnSpc>
              <a:buFontTx/>
              <a:buNone/>
            </a:pPr>
            <a:r>
              <a:rPr lang="zh-CN" altLang="en-GB" sz="2400" b="1" smtClean="0">
                <a:solidFill>
                  <a:schemeClr val="bg1"/>
                </a:solidFill>
              </a:rPr>
              <a:t>               </a:t>
            </a:r>
            <a:r>
              <a:rPr lang="zh-CN" altLang="en-US" sz="2400" b="1" smtClean="0">
                <a:solidFill>
                  <a:schemeClr val="bg1"/>
                </a:solidFill>
              </a:rPr>
              <a:t>分页部件通过页变换，将来自分段部件或指令预取部件的线性地址转换成主存的物理地址。</a:t>
            </a:r>
            <a:endParaRPr lang="zh-CN" altLang="en-US" sz="2400" b="1" smtClean="0">
              <a:solidFill>
                <a:schemeClr val="bg1"/>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87FF282A-CD1F-4C06-8FA0-B0BD1BF249F7}"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29699" name="Rectangle 2"/>
          <p:cNvSpPr>
            <a:spLocks noGrp="1" noChangeArrowheads="1"/>
          </p:cNvSpPr>
          <p:nvPr>
            <p:ph type="body" idx="1"/>
          </p:nvPr>
        </p:nvSpPr>
        <p:spPr>
          <a:xfrm>
            <a:off x="684213" y="765175"/>
            <a:ext cx="7772400" cy="4608513"/>
          </a:xfrm>
        </p:spPr>
        <p:txBody>
          <a:bodyPr/>
          <a:lstStyle/>
          <a:p>
            <a:pPr eaLnBrk="1" hangingPunct="1">
              <a:buFontTx/>
              <a:buNone/>
            </a:pPr>
            <a:r>
              <a:rPr lang="en-US" altLang="zh-CN" smtClean="0">
                <a:solidFill>
                  <a:schemeClr val="bg1"/>
                </a:solidFill>
              </a:rPr>
              <a:t>         </a:t>
            </a:r>
            <a:r>
              <a:rPr lang="zh-CN" altLang="en-US" sz="2800" b="1" smtClean="0">
                <a:solidFill>
                  <a:schemeClr val="bg1"/>
                </a:solidFill>
              </a:rPr>
              <a:t>上述</a:t>
            </a:r>
            <a:r>
              <a:rPr lang="en-US" altLang="zh-CN" sz="2800" b="1" smtClean="0">
                <a:solidFill>
                  <a:schemeClr val="bg1"/>
                </a:solidFill>
              </a:rPr>
              <a:t>9</a:t>
            </a:r>
            <a:r>
              <a:rPr lang="zh-CN" altLang="en-US" sz="2800" b="1" smtClean="0">
                <a:solidFill>
                  <a:schemeClr val="bg1"/>
                </a:solidFill>
              </a:rPr>
              <a:t>个部件可以独立操作，也能与其他部件并行工作。在取指令和执行指令的过程中，每个部件都完成一部分功能，因此</a:t>
            </a:r>
            <a:r>
              <a:rPr lang="en-US" altLang="zh-CN" sz="2800" b="1" smtClean="0">
                <a:solidFill>
                  <a:schemeClr val="bg1"/>
                </a:solidFill>
              </a:rPr>
              <a:t>80486</a:t>
            </a:r>
            <a:r>
              <a:rPr lang="zh-CN" altLang="en-US" sz="2800" b="1" smtClean="0">
                <a:solidFill>
                  <a:schemeClr val="bg1"/>
                </a:solidFill>
              </a:rPr>
              <a:t>可以同时对不同指令进行操作。</a:t>
            </a:r>
            <a:r>
              <a:rPr lang="en-US" altLang="zh-CN" sz="2800" b="1" smtClean="0">
                <a:solidFill>
                  <a:schemeClr val="bg1"/>
                </a:solidFill>
              </a:rPr>
              <a:t>80486</a:t>
            </a:r>
            <a:r>
              <a:rPr lang="zh-CN" altLang="en-US" sz="2800" b="1" smtClean="0">
                <a:solidFill>
                  <a:schemeClr val="bg1"/>
                </a:solidFill>
              </a:rPr>
              <a:t>具有</a:t>
            </a:r>
            <a:r>
              <a:rPr lang="en-US" altLang="zh-CN" sz="2800" b="1" smtClean="0">
                <a:solidFill>
                  <a:schemeClr val="bg1"/>
                </a:solidFill>
              </a:rPr>
              <a:t>5</a:t>
            </a:r>
            <a:r>
              <a:rPr lang="zh-CN" altLang="en-US" sz="2800" b="1" smtClean="0">
                <a:solidFill>
                  <a:schemeClr val="bg1"/>
                </a:solidFill>
              </a:rPr>
              <a:t>级流水线，使不同指令的操作重叠程度更高，从而允许一些常用指令在一个时钟周期内完成。尽管这些指令的读取、译码和执行实际上占用了多个时钟周期，但由于这些指令与其他指令的译码和执行相重叠，因此平均每条指令的执行时间只占一个时钟周期。</a:t>
            </a:r>
            <a:r>
              <a:rPr lang="zh-CN" altLang="en-US" sz="2800" smtClean="0">
                <a:solidFill>
                  <a:schemeClr val="bg1"/>
                </a:solidFill>
              </a:rPr>
              <a:t> </a:t>
            </a:r>
            <a:endParaRPr lang="zh-CN" altLang="en-US" sz="2800" smtClean="0">
              <a:solidFill>
                <a:schemeClr val="bg1"/>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7B793049-2E82-4A51-A3D3-37DF777E7D6C}"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5123" name="Text Box 2"/>
          <p:cNvSpPr txBox="1">
            <a:spLocks noChangeArrowheads="1"/>
          </p:cNvSpPr>
          <p:nvPr/>
        </p:nvSpPr>
        <p:spPr bwMode="auto">
          <a:xfrm>
            <a:off x="0" y="228600"/>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en-US" altLang="zh-CN" sz="3200" b="1" i="0">
                <a:solidFill>
                  <a:srgbClr val="66CCFF"/>
                </a:solidFill>
                <a:latin typeface="黑体" panose="02010609060101010101" pitchFamily="49" charset="-122"/>
              </a:rPr>
              <a:t>Chapter 4   </a:t>
            </a:r>
            <a:r>
              <a:rPr lang="zh-CN" altLang="en-US" sz="3200" b="1" i="0">
                <a:solidFill>
                  <a:srgbClr val="66CCFF"/>
                </a:solidFill>
                <a:latin typeface="黑体" panose="02010609060101010101" pitchFamily="49" charset="-122"/>
              </a:rPr>
              <a:t>指令系统层</a:t>
            </a:r>
            <a:endParaRPr lang="zh-CN" altLang="en-US" sz="3200" b="1" i="0">
              <a:solidFill>
                <a:srgbClr val="66CCFF"/>
              </a:solidFill>
              <a:latin typeface="黑体" panose="02010609060101010101" pitchFamily="49" charset="-122"/>
            </a:endParaRPr>
          </a:p>
        </p:txBody>
      </p:sp>
      <p:grpSp>
        <p:nvGrpSpPr>
          <p:cNvPr id="5124" name="Group 3"/>
          <p:cNvGrpSpPr/>
          <p:nvPr/>
        </p:nvGrpSpPr>
        <p:grpSpPr bwMode="auto">
          <a:xfrm>
            <a:off x="2268538" y="2060575"/>
            <a:ext cx="4608512" cy="3382963"/>
            <a:chOff x="1565" y="1389"/>
            <a:chExt cx="2903" cy="1678"/>
          </a:xfrm>
        </p:grpSpPr>
        <p:sp>
          <p:nvSpPr>
            <p:cNvPr id="457732" name="Rectangle 4"/>
            <p:cNvSpPr>
              <a:spLocks noChangeArrowheads="1"/>
            </p:cNvSpPr>
            <p:nvPr/>
          </p:nvSpPr>
          <p:spPr bwMode="auto">
            <a:xfrm>
              <a:off x="1565" y="1389"/>
              <a:ext cx="2903" cy="1678"/>
            </a:xfrm>
            <a:prstGeom prst="rect">
              <a:avLst/>
            </a:prstGeom>
            <a:solidFill>
              <a:srgbClr val="C0C0C0"/>
            </a:solidFill>
            <a:ln w="9525">
              <a:noFill/>
              <a:miter lim="800000"/>
            </a:ln>
            <a:effectLst>
              <a:outerShdw dist="107763" dir="2700000" algn="ctr" rotWithShape="0">
                <a:schemeClr val="tx1"/>
              </a:outerShdw>
            </a:effectLst>
          </p:spPr>
          <p:txBody>
            <a:bodyPr anchor="ctr">
              <a:spAutoFit/>
            </a:bodyPr>
            <a:lstStyle/>
            <a:p>
              <a:pPr>
                <a:defRPr/>
              </a:pPr>
              <a:endParaRPr lang="zh-CN" altLang="en-US">
                <a:ea typeface="黑体" panose="02010609060101010101" pitchFamily="49" charset="-122"/>
              </a:endParaRPr>
            </a:p>
          </p:txBody>
        </p:sp>
        <p:sp>
          <p:nvSpPr>
            <p:cNvPr id="457733" name="Rectangle 5">
              <a:hlinkClick r:id="rId1" action="ppaction://hlinksldjump"/>
            </p:cNvPr>
            <p:cNvSpPr>
              <a:spLocks noChangeArrowheads="1"/>
            </p:cNvSpPr>
            <p:nvPr/>
          </p:nvSpPr>
          <p:spPr bwMode="auto">
            <a:xfrm>
              <a:off x="1726" y="1544"/>
              <a:ext cx="2606" cy="336"/>
            </a:xfrm>
            <a:prstGeom prst="rect">
              <a:avLst/>
            </a:prstGeom>
            <a:gradFill rotWithShape="0">
              <a:gsLst>
                <a:gs pos="0">
                  <a:schemeClr val="accent2"/>
                </a:gs>
                <a:gs pos="100000">
                  <a:schemeClr val="accent2">
                    <a:gamma/>
                    <a:shade val="46275"/>
                    <a:invGamma/>
                  </a:schemeClr>
                </a:gs>
              </a:gsLst>
              <a:lin ang="5400000" scaled="1"/>
            </a:gradFill>
            <a:ln w="9525">
              <a:solidFill>
                <a:schemeClr val="bg2"/>
              </a:solidFill>
              <a:miter lim="800000"/>
            </a:ln>
            <a:effectLst>
              <a:outerShdw dist="107763" dir="2700000" algn="ctr" rotWithShape="0">
                <a:schemeClr val="bg2"/>
              </a:outerShdw>
            </a:effectLst>
          </p:spPr>
          <p:txBody>
            <a:bodyPr wrap="none" anchor="ctr"/>
            <a:lstStyle/>
            <a:p>
              <a:pPr eaLnBrk="1" hangingPunct="1">
                <a:spcBef>
                  <a:spcPct val="0"/>
                </a:spcBef>
                <a:defRPr/>
              </a:pPr>
              <a:r>
                <a:rPr kumimoji="0" lang="en-US" altLang="zh-CN" sz="2400" b="1" i="0">
                  <a:solidFill>
                    <a:schemeClr val="bg1"/>
                  </a:solidFill>
                  <a:latin typeface="Tahoma" panose="020B0604030504040204" pitchFamily="34" charset="0"/>
                  <a:ea typeface="宋体" panose="02010600030101010101" pitchFamily="2" charset="-122"/>
                </a:rPr>
                <a:t>80x86</a:t>
              </a:r>
              <a:r>
                <a:rPr kumimoji="0" lang="zh-CN" altLang="en-US" sz="2400" b="1" i="0">
                  <a:solidFill>
                    <a:schemeClr val="bg1"/>
                  </a:solidFill>
                  <a:latin typeface="Tahoma" panose="020B0604030504040204" pitchFamily="34" charset="0"/>
                  <a:ea typeface="宋体" panose="02010600030101010101" pitchFamily="2" charset="-122"/>
                </a:rPr>
                <a:t>系列</a:t>
              </a:r>
              <a:r>
                <a:rPr kumimoji="0" lang="en-US" altLang="zh-CN" sz="2400" b="1" i="0">
                  <a:solidFill>
                    <a:schemeClr val="bg1"/>
                  </a:solidFill>
                  <a:latin typeface="Tahoma" panose="020B0604030504040204" pitchFamily="34" charset="0"/>
                  <a:ea typeface="宋体" panose="02010600030101010101" pitchFamily="2" charset="-122"/>
                </a:rPr>
                <a:t>CPU</a:t>
              </a:r>
              <a:r>
                <a:rPr kumimoji="0" lang="zh-CN" altLang="en-US" sz="2400" b="1" i="0">
                  <a:solidFill>
                    <a:schemeClr val="bg1"/>
                  </a:solidFill>
                  <a:latin typeface="Tahoma" panose="020B0604030504040204" pitchFamily="34" charset="0"/>
                  <a:ea typeface="宋体" panose="02010600030101010101" pitchFamily="2" charset="-122"/>
                </a:rPr>
                <a:t>的结构</a:t>
              </a:r>
              <a:endParaRPr kumimoji="0" lang="zh-CN" altLang="en-US" sz="2400" b="1" i="0">
                <a:solidFill>
                  <a:schemeClr val="bg1"/>
                </a:solidFill>
                <a:latin typeface="Tahoma" panose="020B0604030504040204" pitchFamily="34" charset="0"/>
                <a:ea typeface="宋体" panose="02010600030101010101" pitchFamily="2" charset="-122"/>
              </a:endParaRPr>
            </a:p>
          </p:txBody>
        </p:sp>
        <p:sp>
          <p:nvSpPr>
            <p:cNvPr id="457734" name="Rectangle 6">
              <a:hlinkClick r:id="rId2" action="ppaction://hlinksldjump"/>
            </p:cNvPr>
            <p:cNvSpPr>
              <a:spLocks noChangeArrowheads="1"/>
            </p:cNvSpPr>
            <p:nvPr/>
          </p:nvSpPr>
          <p:spPr bwMode="auto">
            <a:xfrm>
              <a:off x="1726" y="2024"/>
              <a:ext cx="2606" cy="336"/>
            </a:xfrm>
            <a:prstGeom prst="rect">
              <a:avLst/>
            </a:prstGeom>
            <a:gradFill rotWithShape="0">
              <a:gsLst>
                <a:gs pos="0">
                  <a:schemeClr val="accent2"/>
                </a:gs>
                <a:gs pos="100000">
                  <a:schemeClr val="accent2">
                    <a:gamma/>
                    <a:shade val="46275"/>
                    <a:invGamma/>
                  </a:schemeClr>
                </a:gs>
              </a:gsLst>
              <a:lin ang="5400000" scaled="1"/>
            </a:gradFill>
            <a:ln w="9525">
              <a:solidFill>
                <a:schemeClr val="bg2"/>
              </a:solidFill>
              <a:miter lim="800000"/>
            </a:ln>
            <a:effectLst>
              <a:outerShdw dist="107763" dir="2700000" algn="ctr" rotWithShape="0">
                <a:schemeClr val="bg2"/>
              </a:outerShdw>
            </a:effectLst>
          </p:spPr>
          <p:txBody>
            <a:bodyPr wrap="none" anchor="ctr"/>
            <a:lstStyle/>
            <a:p>
              <a:pPr eaLnBrk="1" hangingPunct="1">
                <a:spcBef>
                  <a:spcPct val="0"/>
                </a:spcBef>
                <a:defRPr/>
              </a:pPr>
              <a:r>
                <a:rPr kumimoji="0" lang="en-US" altLang="zh-CN" sz="2400" b="1" i="0">
                  <a:solidFill>
                    <a:schemeClr val="bg1"/>
                  </a:solidFill>
                  <a:latin typeface="Tahoma" panose="020B0604030504040204" pitchFamily="34" charset="0"/>
                  <a:ea typeface="宋体" panose="02010600030101010101" pitchFamily="2" charset="-122"/>
                </a:rPr>
                <a:t>80x86</a:t>
              </a:r>
              <a:r>
                <a:rPr kumimoji="0" lang="zh-CN" altLang="en-US" sz="2400" b="1" i="0">
                  <a:solidFill>
                    <a:schemeClr val="bg1"/>
                  </a:solidFill>
                  <a:latin typeface="Tahoma" panose="020B0604030504040204" pitchFamily="34" charset="0"/>
                  <a:ea typeface="宋体" panose="02010600030101010101" pitchFamily="2" charset="-122"/>
                </a:rPr>
                <a:t>主存储器和寄存器</a:t>
              </a:r>
              <a:endParaRPr kumimoji="0" lang="zh-CN" altLang="en-US" sz="2400" b="1" i="0">
                <a:solidFill>
                  <a:schemeClr val="bg1"/>
                </a:solidFill>
                <a:latin typeface="Tahoma" panose="020B0604030504040204" pitchFamily="34" charset="0"/>
                <a:ea typeface="宋体" panose="02010600030101010101" pitchFamily="2" charset="-122"/>
              </a:endParaRPr>
            </a:p>
          </p:txBody>
        </p:sp>
        <p:sp>
          <p:nvSpPr>
            <p:cNvPr id="457735" name="Rectangle 7">
              <a:hlinkClick r:id="rId3" action="ppaction://hlinksldjump"/>
            </p:cNvPr>
            <p:cNvSpPr>
              <a:spLocks noChangeArrowheads="1"/>
            </p:cNvSpPr>
            <p:nvPr/>
          </p:nvSpPr>
          <p:spPr bwMode="auto">
            <a:xfrm>
              <a:off x="1726" y="2504"/>
              <a:ext cx="2606" cy="336"/>
            </a:xfrm>
            <a:prstGeom prst="rect">
              <a:avLst/>
            </a:prstGeom>
            <a:gradFill rotWithShape="0">
              <a:gsLst>
                <a:gs pos="0">
                  <a:schemeClr val="accent2"/>
                </a:gs>
                <a:gs pos="100000">
                  <a:schemeClr val="accent2">
                    <a:gamma/>
                    <a:shade val="46275"/>
                    <a:invGamma/>
                  </a:schemeClr>
                </a:gs>
              </a:gsLst>
              <a:lin ang="5400000" scaled="1"/>
            </a:gradFill>
            <a:ln w="9525">
              <a:solidFill>
                <a:schemeClr val="bg2"/>
              </a:solidFill>
              <a:miter lim="800000"/>
            </a:ln>
            <a:effectLst>
              <a:outerShdw dist="107763" dir="2700000" algn="ctr" rotWithShape="0">
                <a:schemeClr val="bg2"/>
              </a:outerShdw>
            </a:effectLst>
          </p:spPr>
          <p:txBody>
            <a:bodyPr wrap="none" anchor="ctr"/>
            <a:lstStyle/>
            <a:p>
              <a:pPr eaLnBrk="1" hangingPunct="1">
                <a:spcBef>
                  <a:spcPct val="0"/>
                </a:spcBef>
                <a:defRPr/>
              </a:pPr>
              <a:r>
                <a:rPr kumimoji="0" lang="en-US" altLang="zh-CN" sz="2400" b="1" i="0">
                  <a:solidFill>
                    <a:schemeClr val="bg1"/>
                  </a:solidFill>
                  <a:latin typeface="Tahoma" panose="020B0604030504040204" pitchFamily="34" charset="0"/>
                  <a:ea typeface="宋体" panose="02010600030101010101" pitchFamily="2" charset="-122"/>
                </a:rPr>
                <a:t>80x86</a:t>
              </a:r>
              <a:r>
                <a:rPr kumimoji="0" lang="zh-CN" altLang="en-US" sz="2400" b="1" i="0">
                  <a:solidFill>
                    <a:schemeClr val="bg1"/>
                  </a:solidFill>
                  <a:latin typeface="Tahoma" panose="020B0604030504040204" pitchFamily="34" charset="0"/>
                  <a:ea typeface="宋体" panose="02010600030101010101" pitchFamily="2" charset="-122"/>
                </a:rPr>
                <a:t>指令系统</a:t>
              </a:r>
              <a:endParaRPr kumimoji="0" lang="zh-CN" altLang="en-US" sz="2400" b="1" i="0">
                <a:solidFill>
                  <a:schemeClr val="bg1"/>
                </a:solidFill>
                <a:latin typeface="Tahoma" panose="020B0604030504040204" pitchFamily="34" charset="0"/>
                <a:ea typeface="宋体" panose="02010600030101010101" pitchFamily="2" charset="-122"/>
              </a:endParaRPr>
            </a:p>
          </p:txBody>
        </p:sp>
      </p:grpSp>
      <p:sp>
        <p:nvSpPr>
          <p:cNvPr id="5125" name="Rectangle 8"/>
          <p:cNvSpPr>
            <a:spLocks noChangeArrowheads="1"/>
          </p:cNvSpPr>
          <p:nvPr/>
        </p:nvSpPr>
        <p:spPr bwMode="auto">
          <a:xfrm>
            <a:off x="900113" y="1125538"/>
            <a:ext cx="7577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0"/>
              </a:spcBef>
            </a:pPr>
            <a:r>
              <a:rPr kumimoji="0" lang="zh-CN" altLang="en-US" sz="2400" b="1" i="0">
                <a:solidFill>
                  <a:srgbClr val="FFFF66"/>
                </a:solidFill>
                <a:latin typeface="Tahoma" panose="020B0604030504040204" pitchFamily="34" charset="0"/>
                <a:ea typeface="宋体" panose="02010600030101010101" pitchFamily="2" charset="-122"/>
              </a:rPr>
              <a:t>本章将以</a:t>
            </a:r>
            <a:r>
              <a:rPr kumimoji="0" lang="en-US" altLang="zh-CN" sz="2400" b="1" i="0">
                <a:solidFill>
                  <a:srgbClr val="FF0000"/>
                </a:solidFill>
                <a:latin typeface="Tahoma" panose="020B0604030504040204" pitchFamily="34" charset="0"/>
                <a:ea typeface="宋体" panose="02010600030101010101" pitchFamily="2" charset="-122"/>
              </a:rPr>
              <a:t>80x86</a:t>
            </a:r>
            <a:r>
              <a:rPr kumimoji="0" lang="zh-CN" altLang="en-US" sz="2400" b="1" i="0">
                <a:solidFill>
                  <a:srgbClr val="FFFF66"/>
                </a:solidFill>
                <a:latin typeface="Tahoma" panose="020B0604030504040204" pitchFamily="34" charset="0"/>
                <a:ea typeface="宋体" panose="02010600030101010101" pitchFamily="2" charset="-122"/>
              </a:rPr>
              <a:t>为背景讨论指令系统层，主要内容包括</a:t>
            </a:r>
            <a:endParaRPr kumimoji="0" lang="zh-CN" altLang="en-US" sz="2400" b="1" i="0">
              <a:solidFill>
                <a:srgbClr val="FFFF66"/>
              </a:solidFill>
              <a:latin typeface="Tahom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1F33B974-F0E8-4458-90F6-ACC8A5CC0CB2}"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30723" name="Rectangle 2"/>
          <p:cNvSpPr>
            <a:spLocks noGrp="1" noChangeArrowheads="1"/>
          </p:cNvSpPr>
          <p:nvPr>
            <p:ph type="body" idx="1"/>
          </p:nvPr>
        </p:nvSpPr>
        <p:spPr>
          <a:xfrm>
            <a:off x="395288" y="620713"/>
            <a:ext cx="8229600" cy="5113337"/>
          </a:xfrm>
        </p:spPr>
        <p:txBody>
          <a:bodyPr/>
          <a:lstStyle/>
          <a:p>
            <a:pPr algn="just" eaLnBrk="1" hangingPunct="1">
              <a:buFontTx/>
              <a:buNone/>
            </a:pPr>
            <a:r>
              <a:rPr lang="en-US" altLang="zh-CN" sz="2800" b="1" smtClean="0">
                <a:solidFill>
                  <a:schemeClr val="bg1"/>
                </a:solidFill>
              </a:rPr>
              <a:t>4.1.3  Pentium</a:t>
            </a:r>
            <a:r>
              <a:rPr lang="zh-CN" altLang="en-US" sz="2800" b="1" smtClean="0">
                <a:solidFill>
                  <a:schemeClr val="bg1"/>
                </a:solidFill>
              </a:rPr>
              <a:t>系列</a:t>
            </a:r>
            <a:r>
              <a:rPr lang="en-US" altLang="zh-CN" sz="2800" b="1" smtClean="0">
                <a:solidFill>
                  <a:schemeClr val="bg1"/>
                </a:solidFill>
              </a:rPr>
              <a:t>CPU</a:t>
            </a:r>
            <a:endParaRPr lang="en-US" altLang="zh-CN" sz="2800" b="1" smtClean="0">
              <a:solidFill>
                <a:schemeClr val="bg1"/>
              </a:solidFill>
            </a:endParaRPr>
          </a:p>
          <a:p>
            <a:pPr algn="just" eaLnBrk="1" hangingPunct="1">
              <a:buFontTx/>
              <a:buNone/>
            </a:pPr>
            <a:r>
              <a:rPr lang="en-US" altLang="zh-CN" sz="2400" b="1" smtClean="0">
                <a:solidFill>
                  <a:schemeClr val="bg1"/>
                </a:solidFill>
              </a:rPr>
              <a:t>1</a:t>
            </a:r>
            <a:r>
              <a:rPr lang="zh-CN" altLang="en-US" sz="2400" b="1" smtClean="0">
                <a:solidFill>
                  <a:schemeClr val="bg1"/>
                </a:solidFill>
              </a:rPr>
              <a:t>．</a:t>
            </a:r>
            <a:r>
              <a:rPr lang="en-US" altLang="zh-CN" sz="2400" b="1" smtClean="0">
                <a:solidFill>
                  <a:schemeClr val="bg1"/>
                </a:solidFill>
              </a:rPr>
              <a:t>Pentium CPU </a:t>
            </a:r>
            <a:endParaRPr lang="en-US" altLang="zh-CN" sz="2400" b="1" smtClean="0">
              <a:solidFill>
                <a:schemeClr val="bg1"/>
              </a:solidFill>
            </a:endParaRPr>
          </a:p>
          <a:p>
            <a:pPr eaLnBrk="1" hangingPunct="1">
              <a:buFontTx/>
              <a:buNone/>
            </a:pPr>
            <a:r>
              <a:rPr lang="en-US" altLang="zh-CN" sz="2400" b="1" smtClean="0">
                <a:solidFill>
                  <a:schemeClr val="bg1"/>
                </a:solidFill>
              </a:rPr>
              <a:t>    </a:t>
            </a:r>
            <a:r>
              <a:rPr lang="zh-CN" altLang="en-US" sz="2400" b="1" smtClean="0">
                <a:solidFill>
                  <a:schemeClr val="bg1"/>
                </a:solidFill>
              </a:rPr>
              <a:t>（</a:t>
            </a:r>
            <a:r>
              <a:rPr lang="en-US" altLang="zh-CN" sz="2400" b="1" smtClean="0">
                <a:solidFill>
                  <a:schemeClr val="bg1"/>
                </a:solidFill>
              </a:rPr>
              <a:t>1</a:t>
            </a:r>
            <a:r>
              <a:rPr lang="zh-CN" altLang="en-US" sz="2400" b="1" smtClean="0">
                <a:solidFill>
                  <a:schemeClr val="bg1"/>
                </a:solidFill>
              </a:rPr>
              <a:t>）概述</a:t>
            </a:r>
            <a:endParaRPr lang="zh-CN" altLang="en-US" sz="2400" b="1" smtClean="0">
              <a:solidFill>
                <a:schemeClr val="bg1"/>
              </a:solidFill>
            </a:endParaRPr>
          </a:p>
          <a:p>
            <a:pPr eaLnBrk="1" hangingPunct="1">
              <a:buFontTx/>
              <a:buNone/>
            </a:pPr>
            <a:r>
              <a:rPr lang="zh-CN" altLang="en-US" sz="2400" b="1" smtClean="0">
                <a:solidFill>
                  <a:schemeClr val="bg1"/>
                </a:solidFill>
              </a:rPr>
              <a:t>             </a:t>
            </a:r>
            <a:r>
              <a:rPr lang="en-US" altLang="zh-CN" sz="2400" b="1" smtClean="0">
                <a:solidFill>
                  <a:schemeClr val="bg1"/>
                </a:solidFill>
              </a:rPr>
              <a:t>Pentium CPU</a:t>
            </a:r>
            <a:r>
              <a:rPr lang="zh-CN" altLang="en-US" sz="2400" b="1" smtClean="0">
                <a:solidFill>
                  <a:schemeClr val="bg1"/>
                </a:solidFill>
              </a:rPr>
              <a:t>是</a:t>
            </a:r>
            <a:r>
              <a:rPr lang="en-US" altLang="zh-CN" sz="2400" b="1" smtClean="0">
                <a:solidFill>
                  <a:schemeClr val="bg1"/>
                </a:solidFill>
              </a:rPr>
              <a:t>Intel 80x86</a:t>
            </a:r>
            <a:r>
              <a:rPr lang="zh-CN" altLang="en-US" sz="2400" b="1" smtClean="0">
                <a:solidFill>
                  <a:schemeClr val="bg1"/>
                </a:solidFill>
              </a:rPr>
              <a:t>系列微处理器的第五代产品，其性能比它的前一代产品又有较大的提高，但它仍保持与</a:t>
            </a:r>
            <a:r>
              <a:rPr lang="en-US" altLang="zh-CN" sz="2400" b="1" smtClean="0">
                <a:solidFill>
                  <a:schemeClr val="bg1"/>
                </a:solidFill>
              </a:rPr>
              <a:t>Intel 8086</a:t>
            </a:r>
            <a:r>
              <a:rPr lang="zh-CN" altLang="en-US" sz="2400" b="1" smtClean="0">
                <a:solidFill>
                  <a:schemeClr val="bg1"/>
                </a:solidFill>
              </a:rPr>
              <a:t>、</a:t>
            </a:r>
            <a:r>
              <a:rPr lang="en-US" altLang="zh-CN" sz="2400" b="1" smtClean="0">
                <a:solidFill>
                  <a:schemeClr val="bg1"/>
                </a:solidFill>
              </a:rPr>
              <a:t>80286</a:t>
            </a:r>
            <a:r>
              <a:rPr lang="zh-CN" altLang="en-US" sz="2400" b="1" smtClean="0">
                <a:solidFill>
                  <a:schemeClr val="bg1"/>
                </a:solidFill>
              </a:rPr>
              <a:t>、</a:t>
            </a:r>
            <a:r>
              <a:rPr lang="en-US" altLang="zh-CN" sz="2400" b="1" smtClean="0">
                <a:solidFill>
                  <a:schemeClr val="bg1"/>
                </a:solidFill>
              </a:rPr>
              <a:t>80386</a:t>
            </a:r>
            <a:r>
              <a:rPr lang="zh-CN" altLang="en-US" sz="2400" b="1" smtClean="0">
                <a:solidFill>
                  <a:schemeClr val="bg1"/>
                </a:solidFill>
              </a:rPr>
              <a:t>、</a:t>
            </a:r>
            <a:r>
              <a:rPr lang="en-US" altLang="zh-CN" sz="2400" b="1" smtClean="0">
                <a:solidFill>
                  <a:schemeClr val="bg1"/>
                </a:solidFill>
              </a:rPr>
              <a:t>80486</a:t>
            </a:r>
            <a:r>
              <a:rPr lang="zh-CN" altLang="en-US" sz="2400" b="1" smtClean="0">
                <a:solidFill>
                  <a:schemeClr val="bg1"/>
                </a:solidFill>
              </a:rPr>
              <a:t>兼容。</a:t>
            </a:r>
            <a:endParaRPr lang="zh-CN" altLang="en-US" sz="2400" b="1" smtClean="0">
              <a:solidFill>
                <a:schemeClr val="bg1"/>
              </a:solidFill>
            </a:endParaRPr>
          </a:p>
          <a:p>
            <a:pPr eaLnBrk="1" hangingPunct="1">
              <a:buFontTx/>
              <a:buNone/>
            </a:pPr>
            <a:r>
              <a:rPr lang="zh-CN" altLang="en-US" sz="2800" b="1" smtClean="0">
                <a:solidFill>
                  <a:schemeClr val="bg1"/>
                </a:solidFill>
              </a:rPr>
              <a:t>         </a:t>
            </a:r>
            <a:r>
              <a:rPr lang="en-US" altLang="zh-CN" sz="2400" b="1" smtClean="0">
                <a:solidFill>
                  <a:schemeClr val="bg1"/>
                </a:solidFill>
              </a:rPr>
              <a:t>Pentium CPU</a:t>
            </a:r>
            <a:r>
              <a:rPr lang="zh-CN" altLang="en-US" sz="2400" b="1" smtClean="0">
                <a:solidFill>
                  <a:schemeClr val="bg1"/>
                </a:solidFill>
              </a:rPr>
              <a:t>是第一个实现系统管理方式的高性能微处理器，它能很好地实现</a:t>
            </a:r>
            <a:r>
              <a:rPr lang="en-US" altLang="zh-CN" sz="2400" b="1" smtClean="0">
                <a:solidFill>
                  <a:schemeClr val="bg1"/>
                </a:solidFill>
              </a:rPr>
              <a:t>PC</a:t>
            </a:r>
            <a:r>
              <a:rPr lang="zh-CN" altLang="en-US" sz="2400" b="1" smtClean="0">
                <a:solidFill>
                  <a:schemeClr val="bg1"/>
                </a:solidFill>
              </a:rPr>
              <a:t>机系统的能耗与安全管理。</a:t>
            </a:r>
            <a:endParaRPr lang="zh-CN" altLang="en-US" sz="2400" b="1" smtClean="0">
              <a:solidFill>
                <a:schemeClr val="bg1"/>
              </a:solidFill>
            </a:endParaRPr>
          </a:p>
          <a:p>
            <a:pPr eaLnBrk="1" hangingPunct="1">
              <a:buFontTx/>
              <a:buNone/>
            </a:pPr>
            <a:r>
              <a:rPr lang="zh-CN" altLang="en-US" sz="2400" b="1" smtClean="0">
                <a:solidFill>
                  <a:schemeClr val="bg1"/>
                </a:solidFill>
              </a:rPr>
              <a:t>          </a:t>
            </a:r>
            <a:r>
              <a:rPr lang="en-US" altLang="zh-CN" sz="2400" b="1" smtClean="0">
                <a:solidFill>
                  <a:schemeClr val="bg1"/>
                </a:solidFill>
              </a:rPr>
              <a:t>Pentium CPU</a:t>
            </a:r>
            <a:r>
              <a:rPr lang="zh-CN" altLang="en-US" sz="2400" b="1" smtClean="0">
                <a:solidFill>
                  <a:schemeClr val="bg1"/>
                </a:solidFill>
              </a:rPr>
              <a:t>之所以有如此高的性能，在于该微处理器体系结构采用了一系列新的设计技术，如超标量体系结构、集成浮点部件、</a:t>
            </a:r>
            <a:r>
              <a:rPr lang="en-US" altLang="zh-CN" sz="2400" b="1" smtClean="0">
                <a:solidFill>
                  <a:schemeClr val="bg1"/>
                </a:solidFill>
              </a:rPr>
              <a:t>64</a:t>
            </a:r>
            <a:r>
              <a:rPr lang="zh-CN" altLang="en-US" sz="2400" b="1" smtClean="0">
                <a:solidFill>
                  <a:schemeClr val="bg1"/>
                </a:solidFill>
              </a:rPr>
              <a:t>位数据总线、指令动态转移预测、回写数据高速缓存、错误检测与报告等。</a:t>
            </a:r>
            <a:endParaRPr lang="zh-CN" altLang="en-US" sz="2800" b="1" smtClean="0">
              <a:solidFill>
                <a:schemeClr val="bg1"/>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8EE440AC-F5E4-4573-9117-C872BE6A1258}"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31747" name="Rectangle 2"/>
          <p:cNvSpPr>
            <a:spLocks noGrp="1" noChangeArrowheads="1"/>
          </p:cNvSpPr>
          <p:nvPr>
            <p:ph type="body" sz="half" idx="1"/>
          </p:nvPr>
        </p:nvSpPr>
        <p:spPr>
          <a:xfrm>
            <a:off x="0" y="115888"/>
            <a:ext cx="6516688" cy="576262"/>
          </a:xfrm>
        </p:spPr>
        <p:txBody>
          <a:bodyPr/>
          <a:lstStyle/>
          <a:p>
            <a:pPr eaLnBrk="1" hangingPunct="1">
              <a:buFontTx/>
              <a:buNone/>
            </a:pPr>
            <a:r>
              <a:rPr lang="zh-CN" altLang="en-US" sz="2400" b="1" smtClean="0">
                <a:solidFill>
                  <a:schemeClr val="bg1"/>
                </a:solidFill>
              </a:rPr>
              <a:t>（</a:t>
            </a:r>
            <a:r>
              <a:rPr lang="en-US" altLang="zh-CN" sz="2400" b="1" smtClean="0">
                <a:solidFill>
                  <a:schemeClr val="bg1"/>
                </a:solidFill>
              </a:rPr>
              <a:t>2</a:t>
            </a:r>
            <a:r>
              <a:rPr lang="zh-CN" altLang="en-US" sz="2400" b="1" smtClean="0">
                <a:solidFill>
                  <a:schemeClr val="bg1"/>
                </a:solidFill>
              </a:rPr>
              <a:t>）</a:t>
            </a:r>
            <a:r>
              <a:rPr lang="en-US" altLang="zh-CN" sz="2400" b="1" smtClean="0">
                <a:solidFill>
                  <a:schemeClr val="bg1"/>
                </a:solidFill>
              </a:rPr>
              <a:t>Pentium CPU</a:t>
            </a:r>
            <a:r>
              <a:rPr lang="zh-CN" altLang="en-US" sz="2400" b="1" smtClean="0">
                <a:solidFill>
                  <a:schemeClr val="bg1"/>
                </a:solidFill>
              </a:rPr>
              <a:t>的功能结构如下图所示</a:t>
            </a:r>
            <a:r>
              <a:rPr lang="en-US" altLang="zh-CN" sz="2400" b="1" smtClean="0">
                <a:solidFill>
                  <a:schemeClr val="bg1"/>
                </a:solidFill>
              </a:rPr>
              <a:t>:</a:t>
            </a:r>
            <a:endParaRPr lang="en-US" altLang="zh-CN" sz="2400" b="1" smtClean="0">
              <a:solidFill>
                <a:schemeClr val="bg1"/>
              </a:solidFill>
            </a:endParaRPr>
          </a:p>
        </p:txBody>
      </p:sp>
      <p:pic>
        <p:nvPicPr>
          <p:cNvPr id="31748" name="Picture 3" descr="4x05"/>
          <p:cNvPicPr>
            <a:picLocks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0" y="765175"/>
            <a:ext cx="9144000" cy="6092825"/>
          </a:xfrm>
          <a:noFill/>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F3EAEE52-8471-451E-B9BB-BB3241E7AD2E}"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32771" name="Rectangle 2"/>
          <p:cNvSpPr>
            <a:spLocks noGrp="1" noChangeArrowheads="1"/>
          </p:cNvSpPr>
          <p:nvPr>
            <p:ph type="body" idx="1"/>
          </p:nvPr>
        </p:nvSpPr>
        <p:spPr>
          <a:xfrm>
            <a:off x="0" y="476250"/>
            <a:ext cx="8820150" cy="2663825"/>
          </a:xfrm>
        </p:spPr>
        <p:txBody>
          <a:bodyPr/>
          <a:lstStyle/>
          <a:p>
            <a:pPr eaLnBrk="1" hangingPunct="1">
              <a:buFontTx/>
              <a:buNone/>
            </a:pPr>
            <a:r>
              <a:rPr lang="en-US" altLang="zh-CN" smtClean="0">
                <a:solidFill>
                  <a:schemeClr val="bg1"/>
                </a:solidFill>
              </a:rPr>
              <a:t> </a:t>
            </a:r>
            <a:r>
              <a:rPr lang="en-US" altLang="zh-CN" sz="2400" b="1" smtClean="0">
                <a:solidFill>
                  <a:schemeClr val="bg1"/>
                </a:solidFill>
              </a:rPr>
              <a:t>① </a:t>
            </a:r>
            <a:r>
              <a:rPr lang="zh-CN" altLang="en-US" sz="2400" b="1" smtClean="0">
                <a:solidFill>
                  <a:schemeClr val="bg1"/>
                </a:solidFill>
              </a:rPr>
              <a:t>超标量体系结构</a:t>
            </a:r>
            <a:endParaRPr lang="zh-CN" altLang="en-US" sz="2400" b="1" smtClean="0">
              <a:solidFill>
                <a:schemeClr val="bg1"/>
              </a:solidFill>
            </a:endParaRPr>
          </a:p>
          <a:p>
            <a:pPr eaLnBrk="1" hangingPunct="1">
              <a:buFontTx/>
              <a:buNone/>
            </a:pPr>
            <a:r>
              <a:rPr lang="zh-CN" altLang="en-US" sz="2400" b="1" smtClean="0">
                <a:solidFill>
                  <a:schemeClr val="bg1"/>
                </a:solidFill>
              </a:rPr>
              <a:t>           </a:t>
            </a:r>
            <a:r>
              <a:rPr lang="en-US" altLang="zh-CN" sz="2000" b="1" smtClean="0">
                <a:solidFill>
                  <a:schemeClr val="bg1"/>
                </a:solidFill>
              </a:rPr>
              <a:t>Pentium CPU</a:t>
            </a:r>
            <a:r>
              <a:rPr lang="zh-CN" altLang="en-US" sz="2000" b="1" smtClean="0">
                <a:solidFill>
                  <a:schemeClr val="bg1"/>
                </a:solidFill>
              </a:rPr>
              <a:t>具有三条指令执行流水线：两条独立的整数指令流水线（</a:t>
            </a:r>
            <a:r>
              <a:rPr lang="en-US" altLang="zh-CN" sz="2000" b="1" smtClean="0">
                <a:solidFill>
                  <a:schemeClr val="bg1"/>
                </a:solidFill>
              </a:rPr>
              <a:t>U</a:t>
            </a:r>
            <a:r>
              <a:rPr lang="zh-CN" altLang="en-US" sz="2000" b="1" smtClean="0">
                <a:solidFill>
                  <a:schemeClr val="bg1"/>
                </a:solidFill>
              </a:rPr>
              <a:t>流水线和</a:t>
            </a:r>
            <a:r>
              <a:rPr lang="en-US" altLang="zh-CN" sz="2000" b="1" smtClean="0">
                <a:solidFill>
                  <a:schemeClr val="bg1"/>
                </a:solidFill>
              </a:rPr>
              <a:t>V</a:t>
            </a:r>
            <a:r>
              <a:rPr lang="zh-CN" altLang="en-US" sz="2000" b="1" smtClean="0">
                <a:solidFill>
                  <a:schemeClr val="bg1"/>
                </a:solidFill>
              </a:rPr>
              <a:t>流水线）与一条浮点指令流水线。两条整数指令流水线都拥有独立的算术逻辑运算部件、地址生成逻辑和高速数据缓存接口。每一个时钟周期可以同时执行两条简单指令，因而相对同一频率下工作的</a:t>
            </a:r>
            <a:r>
              <a:rPr lang="en-US" altLang="zh-CN" sz="2000" b="1" smtClean="0">
                <a:solidFill>
                  <a:schemeClr val="bg1"/>
                </a:solidFill>
              </a:rPr>
              <a:t>80486</a:t>
            </a:r>
            <a:r>
              <a:rPr lang="zh-CN" altLang="en-US" sz="2000" b="1" smtClean="0">
                <a:solidFill>
                  <a:schemeClr val="bg1"/>
                </a:solidFill>
              </a:rPr>
              <a:t>来说，其性能几乎提高了</a:t>
            </a:r>
            <a:r>
              <a:rPr lang="en-US" altLang="zh-CN" sz="2000" b="1" smtClean="0">
                <a:solidFill>
                  <a:schemeClr val="bg1"/>
                </a:solidFill>
              </a:rPr>
              <a:t>1</a:t>
            </a:r>
            <a:r>
              <a:rPr lang="zh-CN" altLang="en-US" sz="2000" b="1" smtClean="0">
                <a:solidFill>
                  <a:schemeClr val="bg1"/>
                </a:solidFill>
              </a:rPr>
              <a:t>倍。通常把这种能一次同时执行多条指令的处理器结构称为超标量体系结构。</a:t>
            </a:r>
            <a:endParaRPr lang="zh-CN" altLang="en-US" sz="2000" b="1" smtClean="0">
              <a:solidFill>
                <a:schemeClr val="bg1"/>
              </a:solidFill>
            </a:endParaRPr>
          </a:p>
        </p:txBody>
      </p:sp>
      <p:sp>
        <p:nvSpPr>
          <p:cNvPr id="32772" name="Rectangle 3"/>
          <p:cNvSpPr>
            <a:spLocks noChangeArrowheads="1"/>
          </p:cNvSpPr>
          <p:nvPr/>
        </p:nvSpPr>
        <p:spPr bwMode="auto">
          <a:xfrm>
            <a:off x="0" y="3573463"/>
            <a:ext cx="8893175"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20000"/>
              </a:spcBef>
            </a:pPr>
            <a:r>
              <a:rPr lang="en-US" altLang="zh-CN" sz="2400" i="0">
                <a:solidFill>
                  <a:schemeClr val="bg1"/>
                </a:solidFill>
                <a:ea typeface="宋体" panose="02010600030101010101" pitchFamily="2" charset="-122"/>
              </a:rPr>
              <a:t>  </a:t>
            </a:r>
            <a:r>
              <a:rPr lang="en-US" altLang="zh-CN" sz="2400" b="1" i="0">
                <a:solidFill>
                  <a:schemeClr val="bg1"/>
                </a:solidFill>
                <a:ea typeface="宋体" panose="02010600030101010101" pitchFamily="2" charset="-122"/>
              </a:rPr>
              <a:t>② </a:t>
            </a:r>
            <a:r>
              <a:rPr lang="zh-CN" altLang="en-US" sz="2400" b="1" i="0">
                <a:solidFill>
                  <a:schemeClr val="bg1"/>
                </a:solidFill>
                <a:ea typeface="宋体" panose="02010600030101010101" pitchFamily="2" charset="-122"/>
              </a:rPr>
              <a:t>浮点指令流水线与浮点指令部件</a:t>
            </a:r>
            <a:endParaRPr lang="zh-CN" altLang="en-US" sz="2400" b="1" i="0">
              <a:solidFill>
                <a:schemeClr val="bg1"/>
              </a:solidFill>
              <a:ea typeface="宋体" panose="02010600030101010101" pitchFamily="2" charset="-122"/>
            </a:endParaRPr>
          </a:p>
          <a:p>
            <a:pPr algn="l" eaLnBrk="1" hangingPunct="1">
              <a:spcBef>
                <a:spcPct val="20000"/>
              </a:spcBef>
            </a:pPr>
            <a:r>
              <a:rPr lang="zh-CN" altLang="en-US" sz="2400" b="1" i="0">
                <a:solidFill>
                  <a:schemeClr val="bg1"/>
                </a:solidFill>
                <a:ea typeface="宋体" panose="02010600030101010101" pitchFamily="2" charset="-122"/>
              </a:rPr>
              <a:t>           </a:t>
            </a:r>
            <a:r>
              <a:rPr lang="zh-CN" altLang="en-US" sz="2000" b="1" i="0">
                <a:solidFill>
                  <a:schemeClr val="bg1"/>
                </a:solidFill>
                <a:ea typeface="宋体" panose="02010600030101010101" pitchFamily="2" charset="-122"/>
              </a:rPr>
              <a:t>浮点指令流水线具有</a:t>
            </a:r>
            <a:r>
              <a:rPr lang="en-US" altLang="zh-CN" sz="2000" b="1" i="0">
                <a:solidFill>
                  <a:schemeClr val="bg1"/>
                </a:solidFill>
                <a:ea typeface="宋体" panose="02010600030101010101" pitchFamily="2" charset="-122"/>
              </a:rPr>
              <a:t>8</a:t>
            </a:r>
            <a:r>
              <a:rPr lang="zh-CN" altLang="en-US" sz="2000" b="1" i="0">
                <a:solidFill>
                  <a:schemeClr val="bg1"/>
                </a:solidFill>
                <a:ea typeface="宋体" panose="02010600030101010101" pitchFamily="2" charset="-122"/>
              </a:rPr>
              <a:t>级，实际上它是</a:t>
            </a:r>
            <a:r>
              <a:rPr lang="en-US" altLang="zh-CN" sz="2000" b="1" i="0">
                <a:solidFill>
                  <a:schemeClr val="bg1"/>
                </a:solidFill>
                <a:ea typeface="宋体" panose="02010600030101010101" pitchFamily="2" charset="-122"/>
              </a:rPr>
              <a:t>U</a:t>
            </a:r>
            <a:r>
              <a:rPr lang="zh-CN" altLang="en-US" sz="2000" b="1" i="0">
                <a:solidFill>
                  <a:schemeClr val="bg1"/>
                </a:solidFill>
                <a:ea typeface="宋体" panose="02010600030101010101" pitchFamily="2" charset="-122"/>
              </a:rPr>
              <a:t>流水线的扩充。</a:t>
            </a:r>
            <a:r>
              <a:rPr lang="en-US" altLang="zh-CN" sz="2000" b="1" i="0">
                <a:solidFill>
                  <a:schemeClr val="bg1"/>
                </a:solidFill>
                <a:ea typeface="宋体" panose="02010600030101010101" pitchFamily="2" charset="-122"/>
              </a:rPr>
              <a:t>U</a:t>
            </a:r>
            <a:r>
              <a:rPr lang="zh-CN" altLang="en-US" sz="2000" b="1" i="0">
                <a:solidFill>
                  <a:schemeClr val="bg1"/>
                </a:solidFill>
                <a:ea typeface="宋体" panose="02010600030101010101" pitchFamily="2" charset="-122"/>
              </a:rPr>
              <a:t>流水线的前</a:t>
            </a:r>
            <a:r>
              <a:rPr lang="en-US" altLang="zh-CN" sz="2000" b="1" i="0">
                <a:solidFill>
                  <a:schemeClr val="bg1"/>
                </a:solidFill>
                <a:ea typeface="宋体" panose="02010600030101010101" pitchFamily="2" charset="-122"/>
              </a:rPr>
              <a:t>4</a:t>
            </a:r>
            <a:r>
              <a:rPr lang="zh-CN" altLang="en-US" sz="2000" b="1" i="0">
                <a:solidFill>
                  <a:schemeClr val="bg1"/>
                </a:solidFill>
                <a:ea typeface="宋体" panose="02010600030101010101" pitchFamily="2" charset="-122"/>
              </a:rPr>
              <a:t>级用来准备一条浮点指令，浮点部件中的后</a:t>
            </a:r>
            <a:r>
              <a:rPr lang="en-US" altLang="zh-CN" sz="2000" b="1" i="0">
                <a:solidFill>
                  <a:schemeClr val="bg1"/>
                </a:solidFill>
                <a:ea typeface="宋体" panose="02010600030101010101" pitchFamily="2" charset="-122"/>
              </a:rPr>
              <a:t>4</a:t>
            </a:r>
            <a:r>
              <a:rPr lang="zh-CN" altLang="en-US" sz="2000" b="1" i="0">
                <a:solidFill>
                  <a:schemeClr val="bg1"/>
                </a:solidFill>
                <a:ea typeface="宋体" panose="02010600030101010101" pitchFamily="2" charset="-122"/>
              </a:rPr>
              <a:t>级执行特定的浮点运算操作并报告执行错误。此外在浮点部件中，对常用的浮点指令（加、减、除）采用专用硬件电路执行，而不像其他指令由微码来执行。因此，大多数浮点指令都可以在一个时钟周期内完成，这比相同频率下的</a:t>
            </a:r>
            <a:r>
              <a:rPr lang="en-US" altLang="zh-CN" sz="2000" b="1" i="0">
                <a:solidFill>
                  <a:schemeClr val="bg1"/>
                </a:solidFill>
                <a:ea typeface="宋体" panose="02010600030101010101" pitchFamily="2" charset="-122"/>
              </a:rPr>
              <a:t>80486</a:t>
            </a:r>
            <a:r>
              <a:rPr lang="zh-CN" altLang="en-US" sz="2000" b="1" i="0">
                <a:solidFill>
                  <a:schemeClr val="bg1"/>
                </a:solidFill>
                <a:ea typeface="宋体" panose="02010600030101010101" pitchFamily="2" charset="-122"/>
              </a:rPr>
              <a:t>浮点处理性能提高了</a:t>
            </a:r>
            <a:r>
              <a:rPr lang="en-US" altLang="zh-CN" sz="2000" b="1" i="0">
                <a:solidFill>
                  <a:schemeClr val="bg1"/>
                </a:solidFill>
                <a:ea typeface="宋体" panose="02010600030101010101" pitchFamily="2" charset="-122"/>
              </a:rPr>
              <a:t>4</a:t>
            </a:r>
            <a:r>
              <a:rPr lang="zh-CN" altLang="en-US" sz="2000" b="1" i="0">
                <a:solidFill>
                  <a:schemeClr val="bg1"/>
                </a:solidFill>
                <a:ea typeface="宋体" panose="02010600030101010101" pitchFamily="2" charset="-122"/>
              </a:rPr>
              <a:t>倍。</a:t>
            </a:r>
            <a:endParaRPr lang="zh-CN" altLang="en-US" sz="2000" b="1" i="0">
              <a:solidFill>
                <a:schemeClr val="bg1"/>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0AF77111-BFA8-4C5F-8AF4-9E6678253BE9}"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33795" name="Rectangle 2"/>
          <p:cNvSpPr>
            <a:spLocks noGrp="1" noChangeArrowheads="1"/>
          </p:cNvSpPr>
          <p:nvPr>
            <p:ph type="body" idx="1"/>
          </p:nvPr>
        </p:nvSpPr>
        <p:spPr>
          <a:xfrm>
            <a:off x="468313" y="333375"/>
            <a:ext cx="8229600" cy="5832475"/>
          </a:xfrm>
        </p:spPr>
        <p:txBody>
          <a:bodyPr/>
          <a:lstStyle/>
          <a:p>
            <a:pPr eaLnBrk="1" hangingPunct="1">
              <a:lnSpc>
                <a:spcPct val="80000"/>
              </a:lnSpc>
              <a:buFontTx/>
              <a:buNone/>
            </a:pPr>
            <a:r>
              <a:rPr lang="en-US" altLang="zh-CN" sz="2800" smtClean="0">
                <a:solidFill>
                  <a:schemeClr val="bg1"/>
                </a:solidFill>
              </a:rPr>
              <a:t>  </a:t>
            </a:r>
            <a:r>
              <a:rPr lang="en-US" altLang="zh-CN" sz="2800" b="1" smtClean="0">
                <a:solidFill>
                  <a:schemeClr val="bg1"/>
                </a:solidFill>
              </a:rPr>
              <a:t>③ </a:t>
            </a:r>
            <a:r>
              <a:rPr lang="zh-CN" altLang="en-US" sz="2800" b="1" smtClean="0">
                <a:solidFill>
                  <a:schemeClr val="bg1"/>
                </a:solidFill>
              </a:rPr>
              <a:t>指令转移预测部件</a:t>
            </a:r>
            <a:endParaRPr lang="zh-CN" altLang="en-US" sz="2800" b="1" smtClean="0">
              <a:solidFill>
                <a:schemeClr val="bg1"/>
              </a:solidFill>
            </a:endParaRPr>
          </a:p>
          <a:p>
            <a:pPr eaLnBrk="1" hangingPunct="1">
              <a:lnSpc>
                <a:spcPct val="80000"/>
              </a:lnSpc>
              <a:buFontTx/>
              <a:buNone/>
            </a:pPr>
            <a:r>
              <a:rPr lang="zh-CN" altLang="en-US" sz="2800" b="1" smtClean="0">
                <a:solidFill>
                  <a:schemeClr val="bg1"/>
                </a:solidFill>
              </a:rPr>
              <a:t>          </a:t>
            </a:r>
            <a:r>
              <a:rPr lang="en-US" altLang="zh-CN" sz="2400" b="1" smtClean="0">
                <a:solidFill>
                  <a:schemeClr val="bg1"/>
                </a:solidFill>
              </a:rPr>
              <a:t>Pentium CPU</a:t>
            </a:r>
            <a:r>
              <a:rPr lang="zh-CN" altLang="en-US" sz="2400" b="1" smtClean="0">
                <a:solidFill>
                  <a:schemeClr val="bg1"/>
                </a:solidFill>
              </a:rPr>
              <a:t>提供了一个小型的</a:t>
            </a:r>
            <a:r>
              <a:rPr lang="en-US" altLang="zh-CN" sz="2400" b="1" smtClean="0">
                <a:solidFill>
                  <a:schemeClr val="bg1"/>
                </a:solidFill>
              </a:rPr>
              <a:t>1KB</a:t>
            </a:r>
            <a:r>
              <a:rPr lang="zh-CN" altLang="en-US" sz="2400" b="1" smtClean="0">
                <a:solidFill>
                  <a:schemeClr val="bg1"/>
                </a:solidFill>
              </a:rPr>
              <a:t>高速缓存（称为转移目标缓冲器</a:t>
            </a:r>
            <a:r>
              <a:rPr lang="en-US" altLang="zh-CN" sz="2400" b="1" smtClean="0">
                <a:solidFill>
                  <a:schemeClr val="bg1"/>
                </a:solidFill>
              </a:rPr>
              <a:t>BTB</a:t>
            </a:r>
            <a:r>
              <a:rPr lang="zh-CN" altLang="en-US" sz="2400" b="1" smtClean="0">
                <a:solidFill>
                  <a:schemeClr val="bg1"/>
                </a:solidFill>
              </a:rPr>
              <a:t>）来预测指令转移。它记录正在执行的程序最近所发生的几次转移，这就犹如一张指令运行路线图，指明转移指令很可能会引向何处。</a:t>
            </a:r>
            <a:r>
              <a:rPr lang="en-US" altLang="zh-CN" sz="2400" b="1" smtClean="0">
                <a:solidFill>
                  <a:schemeClr val="bg1"/>
                </a:solidFill>
              </a:rPr>
              <a:t>BTB</a:t>
            </a:r>
            <a:r>
              <a:rPr lang="zh-CN" altLang="en-US" sz="2400" b="1" smtClean="0">
                <a:solidFill>
                  <a:schemeClr val="bg1"/>
                </a:solidFill>
              </a:rPr>
              <a:t>将进入流水线的新指令与它所存储的有关转移信息进行比较，以确定是否将再次执行转移。由于程序局部性原则，指令的历史本身会经常重复，因而使转移预测部件在大多数情况下的预测是正确的，这就足以将微处理器的性能提高很多。</a:t>
            </a:r>
            <a:endParaRPr lang="zh-CN" altLang="en-US" sz="2400" b="1" smtClean="0">
              <a:solidFill>
                <a:schemeClr val="bg1"/>
              </a:solidFill>
            </a:endParaRPr>
          </a:p>
          <a:p>
            <a:pPr eaLnBrk="1" hangingPunct="1">
              <a:lnSpc>
                <a:spcPct val="80000"/>
              </a:lnSpc>
              <a:buFontTx/>
              <a:buNone/>
            </a:pPr>
            <a:endParaRPr lang="zh-CN" altLang="en-US" sz="2400" b="1" smtClean="0">
              <a:solidFill>
                <a:schemeClr val="bg1"/>
              </a:solidFill>
            </a:endParaRPr>
          </a:p>
          <a:p>
            <a:pPr eaLnBrk="1" hangingPunct="1">
              <a:lnSpc>
                <a:spcPct val="80000"/>
              </a:lnSpc>
              <a:buFontTx/>
              <a:buNone/>
            </a:pPr>
            <a:r>
              <a:rPr lang="zh-CN" altLang="en-US" sz="2800" b="1" smtClean="0">
                <a:solidFill>
                  <a:schemeClr val="bg1"/>
                </a:solidFill>
              </a:rPr>
              <a:t>④ 数据和指令高速缓存</a:t>
            </a:r>
            <a:endParaRPr lang="zh-CN" altLang="en-US" sz="2800" b="1" smtClean="0">
              <a:solidFill>
                <a:schemeClr val="bg1"/>
              </a:solidFill>
            </a:endParaRPr>
          </a:p>
          <a:p>
            <a:pPr eaLnBrk="1" hangingPunct="1">
              <a:lnSpc>
                <a:spcPct val="80000"/>
              </a:lnSpc>
              <a:buFontTx/>
              <a:buNone/>
            </a:pPr>
            <a:r>
              <a:rPr lang="zh-CN" altLang="en-US" sz="2800" b="1" smtClean="0">
                <a:solidFill>
                  <a:schemeClr val="bg1"/>
                </a:solidFill>
              </a:rPr>
              <a:t>          </a:t>
            </a:r>
            <a:r>
              <a:rPr lang="en-US" altLang="zh-CN" sz="2400" b="1" smtClean="0">
                <a:solidFill>
                  <a:schemeClr val="bg1"/>
                </a:solidFill>
              </a:rPr>
              <a:t>Pentium</a:t>
            </a:r>
            <a:r>
              <a:rPr lang="zh-CN" altLang="en-US" sz="2400" b="1" smtClean="0">
                <a:solidFill>
                  <a:schemeClr val="bg1"/>
                </a:solidFill>
              </a:rPr>
              <a:t>芯片内部有两个超高速缓冲存储器</a:t>
            </a:r>
            <a:r>
              <a:rPr lang="en-US" altLang="zh-CN" sz="2400" b="1" smtClean="0">
                <a:solidFill>
                  <a:schemeClr val="bg1"/>
                </a:solidFill>
              </a:rPr>
              <a:t>Cache</a:t>
            </a:r>
            <a:r>
              <a:rPr lang="zh-CN" altLang="en-US" sz="2400" b="1" smtClean="0">
                <a:solidFill>
                  <a:schemeClr val="bg1"/>
                </a:solidFill>
              </a:rPr>
              <a:t>。一个是</a:t>
            </a:r>
            <a:r>
              <a:rPr lang="en-US" altLang="zh-CN" sz="2400" b="1" smtClean="0">
                <a:solidFill>
                  <a:schemeClr val="bg1"/>
                </a:solidFill>
              </a:rPr>
              <a:t>8KB</a:t>
            </a:r>
            <a:r>
              <a:rPr lang="zh-CN" altLang="en-US" sz="2400" b="1" smtClean="0">
                <a:solidFill>
                  <a:schemeClr val="bg1"/>
                </a:solidFill>
              </a:rPr>
              <a:t>的数据</a:t>
            </a:r>
            <a:r>
              <a:rPr lang="en-US" altLang="zh-CN" sz="2400" b="1" smtClean="0">
                <a:solidFill>
                  <a:schemeClr val="bg1"/>
                </a:solidFill>
              </a:rPr>
              <a:t>Cache</a:t>
            </a:r>
            <a:r>
              <a:rPr lang="zh-CN" altLang="en-US" sz="2400" b="1" smtClean="0">
                <a:solidFill>
                  <a:schemeClr val="bg1"/>
                </a:solidFill>
              </a:rPr>
              <a:t>，另一个是</a:t>
            </a:r>
            <a:r>
              <a:rPr lang="en-US" altLang="zh-CN" sz="2400" b="1" smtClean="0">
                <a:solidFill>
                  <a:schemeClr val="bg1"/>
                </a:solidFill>
              </a:rPr>
              <a:t>8KB</a:t>
            </a:r>
            <a:r>
              <a:rPr lang="zh-CN" altLang="en-US" sz="2400" b="1" smtClean="0">
                <a:solidFill>
                  <a:schemeClr val="bg1"/>
                </a:solidFill>
              </a:rPr>
              <a:t>的指令</a:t>
            </a:r>
            <a:r>
              <a:rPr lang="en-US" altLang="zh-CN" sz="2400" b="1" smtClean="0">
                <a:solidFill>
                  <a:schemeClr val="bg1"/>
                </a:solidFill>
              </a:rPr>
              <a:t>Cache</a:t>
            </a:r>
            <a:r>
              <a:rPr lang="zh-CN" altLang="en-US" sz="2400" b="1" smtClean="0">
                <a:solidFill>
                  <a:schemeClr val="bg1"/>
                </a:solidFill>
              </a:rPr>
              <a:t>，它们可以并行操作。这种分离的高速缓存结构可减少指令预取和数据操作之间可能发生的冲突，提高微处理器的信息存取速度。</a:t>
            </a:r>
            <a:endParaRPr lang="zh-CN" altLang="en-US" sz="2400" b="1" smtClean="0">
              <a:solidFill>
                <a:schemeClr val="bg1"/>
              </a:solidFill>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6A5BB159-1B03-4DB1-A3BE-2A35186758D2}"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34819" name="Rectangle 2"/>
          <p:cNvSpPr>
            <a:spLocks noGrp="1" noChangeArrowheads="1"/>
          </p:cNvSpPr>
          <p:nvPr>
            <p:ph type="body" idx="1"/>
          </p:nvPr>
        </p:nvSpPr>
        <p:spPr>
          <a:xfrm>
            <a:off x="0" y="260350"/>
            <a:ext cx="8229600" cy="1944688"/>
          </a:xfrm>
        </p:spPr>
        <p:txBody>
          <a:bodyPr/>
          <a:lstStyle/>
          <a:p>
            <a:pPr eaLnBrk="1" hangingPunct="1">
              <a:buFontTx/>
              <a:buNone/>
            </a:pPr>
            <a:r>
              <a:rPr lang="en-US" altLang="zh-CN" smtClean="0">
                <a:solidFill>
                  <a:schemeClr val="bg1"/>
                </a:solidFill>
              </a:rPr>
              <a:t>  </a:t>
            </a:r>
            <a:r>
              <a:rPr lang="en-US" altLang="zh-CN" sz="2800" b="1" smtClean="0">
                <a:solidFill>
                  <a:schemeClr val="bg1"/>
                </a:solidFill>
              </a:rPr>
              <a:t>2</a:t>
            </a:r>
            <a:r>
              <a:rPr lang="zh-CN" altLang="en-US" sz="2800" b="1" smtClean="0">
                <a:solidFill>
                  <a:schemeClr val="bg1"/>
                </a:solidFill>
              </a:rPr>
              <a:t>．</a:t>
            </a:r>
            <a:r>
              <a:rPr lang="en-US" altLang="zh-CN" sz="2800" b="1" smtClean="0">
                <a:solidFill>
                  <a:schemeClr val="bg1"/>
                </a:solidFill>
              </a:rPr>
              <a:t>Pentium Pro CPU</a:t>
            </a:r>
            <a:endParaRPr lang="en-US" altLang="zh-CN" sz="2800" b="1" smtClean="0">
              <a:solidFill>
                <a:schemeClr val="bg1"/>
              </a:solidFill>
            </a:endParaRPr>
          </a:p>
          <a:p>
            <a:pPr eaLnBrk="1" hangingPunct="1">
              <a:buFontTx/>
              <a:buNone/>
            </a:pPr>
            <a:r>
              <a:rPr lang="en-US" altLang="zh-CN" b="1" smtClean="0">
                <a:solidFill>
                  <a:schemeClr val="bg1"/>
                </a:solidFill>
              </a:rPr>
              <a:t>          </a:t>
            </a:r>
            <a:r>
              <a:rPr lang="en-US" altLang="zh-CN" sz="2400" b="1" smtClean="0">
                <a:solidFill>
                  <a:schemeClr val="bg1"/>
                </a:solidFill>
              </a:rPr>
              <a:t>Pentium Pro CPU</a:t>
            </a:r>
            <a:r>
              <a:rPr lang="zh-CN" altLang="en-US" sz="2400" b="1" smtClean="0">
                <a:solidFill>
                  <a:schemeClr val="bg1"/>
                </a:solidFill>
              </a:rPr>
              <a:t>即</a:t>
            </a:r>
            <a:r>
              <a:rPr lang="en-US" altLang="zh-CN" sz="2400" b="1" smtClean="0">
                <a:solidFill>
                  <a:schemeClr val="bg1"/>
                </a:solidFill>
              </a:rPr>
              <a:t>P6</a:t>
            </a:r>
            <a:r>
              <a:rPr lang="zh-CN" altLang="en-US" sz="2400" b="1" smtClean="0">
                <a:solidFill>
                  <a:schemeClr val="bg1"/>
                </a:solidFill>
              </a:rPr>
              <a:t>，中文名称为高能奔腾处理器，是</a:t>
            </a:r>
            <a:r>
              <a:rPr lang="en-US" altLang="zh-CN" sz="2400" b="1" smtClean="0">
                <a:solidFill>
                  <a:schemeClr val="bg1"/>
                </a:solidFill>
              </a:rPr>
              <a:t>Intel</a:t>
            </a:r>
            <a:r>
              <a:rPr lang="zh-CN" altLang="en-US" sz="2400" b="1" smtClean="0">
                <a:solidFill>
                  <a:schemeClr val="bg1"/>
                </a:solidFill>
              </a:rPr>
              <a:t>公司继</a:t>
            </a:r>
            <a:r>
              <a:rPr lang="en-US" altLang="zh-CN" sz="2400" b="1" smtClean="0">
                <a:solidFill>
                  <a:schemeClr val="bg1"/>
                </a:solidFill>
              </a:rPr>
              <a:t>Pentium</a:t>
            </a:r>
            <a:r>
              <a:rPr lang="zh-CN" altLang="en-US" sz="2400" b="1" smtClean="0">
                <a:solidFill>
                  <a:schemeClr val="bg1"/>
                </a:solidFill>
              </a:rPr>
              <a:t>之后于</a:t>
            </a:r>
            <a:r>
              <a:rPr lang="en-US" altLang="zh-CN" sz="2400" b="1" smtClean="0">
                <a:solidFill>
                  <a:schemeClr val="bg1"/>
                </a:solidFill>
              </a:rPr>
              <a:t>1995</a:t>
            </a:r>
            <a:r>
              <a:rPr lang="zh-CN" altLang="en-US" sz="2400" b="1" smtClean="0">
                <a:solidFill>
                  <a:schemeClr val="bg1"/>
                </a:solidFill>
              </a:rPr>
              <a:t>年推出的又一种新型高性能奔腾微处理器。</a:t>
            </a:r>
            <a:endParaRPr lang="zh-CN" altLang="en-US" sz="2400" b="1" smtClean="0">
              <a:solidFill>
                <a:schemeClr val="bg1"/>
              </a:solidFill>
            </a:endParaRPr>
          </a:p>
        </p:txBody>
      </p:sp>
      <p:sp>
        <p:nvSpPr>
          <p:cNvPr id="34820" name="Rectangle 3"/>
          <p:cNvSpPr>
            <a:spLocks noChangeArrowheads="1"/>
          </p:cNvSpPr>
          <p:nvPr/>
        </p:nvSpPr>
        <p:spPr bwMode="auto">
          <a:xfrm>
            <a:off x="250825" y="2205038"/>
            <a:ext cx="7921625"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lang="en-US" altLang="zh-CN" sz="2400" b="1" i="0">
                <a:solidFill>
                  <a:schemeClr val="bg1"/>
                </a:solidFill>
                <a:ea typeface="宋体" panose="02010600030101010101" pitchFamily="2" charset="-122"/>
              </a:rPr>
              <a:t>Pentium Pro CPU</a:t>
            </a:r>
            <a:r>
              <a:rPr lang="zh-CN" altLang="en-US" sz="2400" b="1" i="0">
                <a:solidFill>
                  <a:schemeClr val="bg1"/>
                </a:solidFill>
                <a:ea typeface="宋体" panose="02010600030101010101" pitchFamily="2" charset="-122"/>
              </a:rPr>
              <a:t>主要特点如下：</a:t>
            </a:r>
            <a:endParaRPr lang="zh-CN" altLang="en-US" sz="2400" b="1" i="0">
              <a:solidFill>
                <a:schemeClr val="bg1"/>
              </a:solidFill>
              <a:ea typeface="宋体" panose="02010600030101010101" pitchFamily="2" charset="-122"/>
            </a:endParaRPr>
          </a:p>
          <a:p>
            <a:pPr algn="l">
              <a:spcBef>
                <a:spcPct val="0"/>
              </a:spcBef>
            </a:pPr>
            <a:r>
              <a:rPr lang="zh-CN" altLang="en-US" sz="2400" b="1" i="0">
                <a:solidFill>
                  <a:schemeClr val="bg1"/>
                </a:solidFill>
                <a:ea typeface="宋体" panose="02010600030101010101" pitchFamily="2" charset="-122"/>
              </a:rPr>
              <a:t>    （</a:t>
            </a:r>
            <a:r>
              <a:rPr lang="en-US" altLang="zh-CN" sz="2400" b="1" i="0">
                <a:solidFill>
                  <a:schemeClr val="bg1"/>
                </a:solidFill>
                <a:ea typeface="宋体" panose="02010600030101010101" pitchFamily="2" charset="-122"/>
              </a:rPr>
              <a:t>1</a:t>
            </a:r>
            <a:r>
              <a:rPr lang="zh-CN" altLang="en-US" sz="2400" b="1" i="0">
                <a:solidFill>
                  <a:schemeClr val="bg1"/>
                </a:solidFill>
                <a:ea typeface="宋体" panose="02010600030101010101" pitchFamily="2" charset="-122"/>
              </a:rPr>
              <a:t>）三路发布超标量微结构，</a:t>
            </a:r>
            <a:r>
              <a:rPr lang="en-US" altLang="zh-CN" sz="2400" b="1" i="0">
                <a:solidFill>
                  <a:schemeClr val="bg1"/>
                </a:solidFill>
                <a:ea typeface="宋体" panose="02010600030101010101" pitchFamily="2" charset="-122"/>
              </a:rPr>
              <a:t>14</a:t>
            </a:r>
            <a:r>
              <a:rPr lang="zh-CN" altLang="en-US" sz="2400" b="1" i="0">
                <a:solidFill>
                  <a:schemeClr val="bg1"/>
                </a:solidFill>
                <a:ea typeface="宋体" panose="02010600030101010101" pitchFamily="2" charset="-122"/>
              </a:rPr>
              <a:t>级超流水线，使一个时钟周期内可同时执行三条简单指令。</a:t>
            </a:r>
            <a:endParaRPr lang="zh-CN" altLang="en-US" sz="2400" b="1" i="0">
              <a:solidFill>
                <a:schemeClr val="bg1"/>
              </a:solidFill>
              <a:ea typeface="宋体" panose="02010600030101010101" pitchFamily="2" charset="-122"/>
            </a:endParaRPr>
          </a:p>
          <a:p>
            <a:pPr algn="l">
              <a:spcBef>
                <a:spcPct val="0"/>
              </a:spcBef>
            </a:pPr>
            <a:r>
              <a:rPr lang="zh-CN" altLang="en-US" sz="2400" b="1" i="0">
                <a:solidFill>
                  <a:schemeClr val="bg1"/>
                </a:solidFill>
                <a:ea typeface="宋体" panose="02010600030101010101" pitchFamily="2" charset="-122"/>
              </a:rPr>
              <a:t>    （</a:t>
            </a:r>
            <a:r>
              <a:rPr lang="en-US" altLang="zh-CN" sz="2400" b="1" i="0">
                <a:solidFill>
                  <a:schemeClr val="bg1"/>
                </a:solidFill>
                <a:ea typeface="宋体" panose="02010600030101010101" pitchFamily="2" charset="-122"/>
              </a:rPr>
              <a:t>2</a:t>
            </a:r>
            <a:r>
              <a:rPr lang="zh-CN" altLang="en-US" sz="2400" b="1" i="0">
                <a:solidFill>
                  <a:schemeClr val="bg1"/>
                </a:solidFill>
                <a:ea typeface="宋体" panose="02010600030101010101" pitchFamily="2" charset="-122"/>
              </a:rPr>
              <a:t>）</a:t>
            </a:r>
            <a:r>
              <a:rPr lang="en-US" altLang="zh-CN" sz="2400" b="1" i="0">
                <a:solidFill>
                  <a:schemeClr val="bg1"/>
                </a:solidFill>
                <a:ea typeface="宋体" panose="02010600030101010101" pitchFamily="2" charset="-122"/>
              </a:rPr>
              <a:t>5</a:t>
            </a:r>
            <a:r>
              <a:rPr lang="zh-CN" altLang="en-US" sz="2400" b="1" i="0">
                <a:solidFill>
                  <a:schemeClr val="bg1"/>
                </a:solidFill>
                <a:ea typeface="宋体" panose="02010600030101010101" pitchFamily="2" charset="-122"/>
              </a:rPr>
              <a:t>个并行处理单元：两个整数运算部件，一个装入部件，一个存储部件，一个浮点运算部件（</a:t>
            </a:r>
            <a:r>
              <a:rPr lang="en-US" altLang="zh-CN" sz="2400" b="1" i="0">
                <a:solidFill>
                  <a:schemeClr val="bg1"/>
                </a:solidFill>
                <a:ea typeface="宋体" panose="02010600030101010101" pitchFamily="2" charset="-122"/>
              </a:rPr>
              <a:t>FPU</a:t>
            </a:r>
            <a:r>
              <a:rPr lang="zh-CN" altLang="en-US" sz="2400" b="1" i="0">
                <a:solidFill>
                  <a:schemeClr val="bg1"/>
                </a:solidFill>
                <a:ea typeface="宋体" panose="02010600030101010101" pitchFamily="2" charset="-122"/>
              </a:rPr>
              <a:t>）。</a:t>
            </a:r>
            <a:endParaRPr lang="zh-CN" altLang="en-US" sz="2400" b="1" i="0">
              <a:solidFill>
                <a:schemeClr val="bg1"/>
              </a:solidFill>
              <a:ea typeface="宋体" panose="02010600030101010101" pitchFamily="2" charset="-122"/>
            </a:endParaRPr>
          </a:p>
          <a:p>
            <a:pPr algn="l">
              <a:spcBef>
                <a:spcPct val="0"/>
              </a:spcBef>
            </a:pPr>
            <a:r>
              <a:rPr lang="zh-CN" altLang="en-US" sz="2400" b="1" i="0">
                <a:solidFill>
                  <a:schemeClr val="bg1"/>
                </a:solidFill>
                <a:ea typeface="宋体" panose="02010600030101010101" pitchFamily="2" charset="-122"/>
              </a:rPr>
              <a:t>    （</a:t>
            </a:r>
            <a:r>
              <a:rPr lang="en-US" altLang="zh-CN" sz="2400" b="1" i="0">
                <a:solidFill>
                  <a:schemeClr val="bg1"/>
                </a:solidFill>
                <a:ea typeface="宋体" panose="02010600030101010101" pitchFamily="2" charset="-122"/>
              </a:rPr>
              <a:t>3</a:t>
            </a:r>
            <a:r>
              <a:rPr lang="zh-CN" altLang="en-US" sz="2400" b="1" i="0">
                <a:solidFill>
                  <a:schemeClr val="bg1"/>
                </a:solidFill>
                <a:ea typeface="宋体" panose="02010600030101010101" pitchFamily="2" charset="-122"/>
              </a:rPr>
              <a:t>）</a:t>
            </a:r>
            <a:r>
              <a:rPr lang="en-US" altLang="zh-CN" sz="2400" b="1" i="0">
                <a:solidFill>
                  <a:schemeClr val="bg1"/>
                </a:solidFill>
                <a:ea typeface="宋体" panose="02010600030101010101" pitchFamily="2" charset="-122"/>
              </a:rPr>
              <a:t>8 KB</a:t>
            </a:r>
            <a:r>
              <a:rPr lang="zh-CN" altLang="en-US" sz="2400" b="1" i="0">
                <a:solidFill>
                  <a:schemeClr val="bg1"/>
                </a:solidFill>
                <a:ea typeface="宋体" panose="02010600030101010101" pitchFamily="2" charset="-122"/>
              </a:rPr>
              <a:t>两路组相关指令高速缓存，</a:t>
            </a:r>
            <a:r>
              <a:rPr lang="en-US" altLang="zh-CN" sz="2400" b="1" i="0">
                <a:solidFill>
                  <a:schemeClr val="bg1"/>
                </a:solidFill>
                <a:ea typeface="宋体" panose="02010600030101010101" pitchFamily="2" charset="-122"/>
              </a:rPr>
              <a:t>8 KB</a:t>
            </a:r>
            <a:r>
              <a:rPr lang="zh-CN" altLang="en-US" sz="2400" b="1" i="0">
                <a:solidFill>
                  <a:schemeClr val="bg1"/>
                </a:solidFill>
                <a:ea typeface="宋体" panose="02010600030101010101" pitchFamily="2" charset="-122"/>
              </a:rPr>
              <a:t>四路组相关数据高速缓存。</a:t>
            </a:r>
            <a:endParaRPr lang="zh-CN" altLang="en-US" sz="2400" b="1" i="0">
              <a:solidFill>
                <a:schemeClr val="bg1"/>
              </a:solidFill>
              <a:ea typeface="宋体" panose="02010600030101010101" pitchFamily="2" charset="-122"/>
            </a:endParaRPr>
          </a:p>
          <a:p>
            <a:pPr algn="l">
              <a:spcBef>
                <a:spcPct val="0"/>
              </a:spcBef>
            </a:pPr>
            <a:r>
              <a:rPr lang="zh-CN" altLang="en-US" sz="2400" b="1" i="0">
                <a:solidFill>
                  <a:schemeClr val="bg1"/>
                </a:solidFill>
                <a:ea typeface="宋体" panose="02010600030101010101" pitchFamily="2" charset="-122"/>
              </a:rPr>
              <a:t>    （</a:t>
            </a:r>
            <a:r>
              <a:rPr lang="en-US" altLang="zh-CN" sz="2400" b="1" i="0">
                <a:solidFill>
                  <a:schemeClr val="bg1"/>
                </a:solidFill>
                <a:ea typeface="宋体" panose="02010600030101010101" pitchFamily="2" charset="-122"/>
              </a:rPr>
              <a:t>4</a:t>
            </a:r>
            <a:r>
              <a:rPr lang="zh-CN" altLang="en-US" sz="2400" b="1" i="0">
                <a:solidFill>
                  <a:schemeClr val="bg1"/>
                </a:solidFill>
                <a:ea typeface="宋体" panose="02010600030101010101" pitchFamily="2" charset="-122"/>
              </a:rPr>
              <a:t>）专用全速总线上的</a:t>
            </a:r>
            <a:r>
              <a:rPr lang="en-US" altLang="zh-CN" sz="2400" b="1" i="0">
                <a:solidFill>
                  <a:schemeClr val="bg1"/>
                </a:solidFill>
                <a:ea typeface="宋体" panose="02010600030101010101" pitchFamily="2" charset="-122"/>
              </a:rPr>
              <a:t>256 KB SRAM</a:t>
            </a:r>
            <a:r>
              <a:rPr lang="zh-CN" altLang="en-US" sz="2400" b="1" i="0">
                <a:solidFill>
                  <a:schemeClr val="bg1"/>
                </a:solidFill>
                <a:ea typeface="宋体" panose="02010600030101010101" pitchFamily="2" charset="-122"/>
              </a:rPr>
              <a:t>使二级高速缓存与微处理器紧密相联。</a:t>
            </a:r>
            <a:endParaRPr lang="zh-CN" altLang="en-US" sz="2400" b="1" i="0">
              <a:solidFill>
                <a:schemeClr val="bg1"/>
              </a:solidFill>
              <a:ea typeface="宋体" panose="02010600030101010101" pitchFamily="2" charset="-122"/>
            </a:endParaRPr>
          </a:p>
          <a:p>
            <a:pPr algn="l">
              <a:spcBef>
                <a:spcPct val="0"/>
              </a:spcBef>
            </a:pPr>
            <a:r>
              <a:rPr lang="zh-CN" altLang="en-US" sz="2400" b="1" i="0">
                <a:solidFill>
                  <a:schemeClr val="bg1"/>
                </a:solidFill>
                <a:ea typeface="宋体" panose="02010600030101010101" pitchFamily="2" charset="-122"/>
              </a:rPr>
              <a:t>    （</a:t>
            </a:r>
            <a:r>
              <a:rPr lang="en-US" altLang="zh-CN" sz="2400" b="1" i="0">
                <a:solidFill>
                  <a:schemeClr val="bg1"/>
                </a:solidFill>
                <a:ea typeface="宋体" panose="02010600030101010101" pitchFamily="2" charset="-122"/>
              </a:rPr>
              <a:t>5</a:t>
            </a:r>
            <a:r>
              <a:rPr lang="zh-CN" altLang="en-US" sz="2400" b="1" i="0">
                <a:solidFill>
                  <a:schemeClr val="bg1"/>
                </a:solidFill>
                <a:ea typeface="宋体" panose="02010600030101010101" pitchFamily="2" charset="-122"/>
              </a:rPr>
              <a:t>）事务处理</a:t>
            </a:r>
            <a:r>
              <a:rPr lang="en-US" altLang="zh-CN" sz="2400" b="1" i="0">
                <a:solidFill>
                  <a:schemeClr val="bg1"/>
                </a:solidFill>
                <a:ea typeface="宋体" panose="02010600030101010101" pitchFamily="2" charset="-122"/>
              </a:rPr>
              <a:t>I/O</a:t>
            </a:r>
            <a:r>
              <a:rPr lang="zh-CN" altLang="en-US" sz="2400" b="1" i="0">
                <a:solidFill>
                  <a:schemeClr val="bg1"/>
                </a:solidFill>
                <a:ea typeface="宋体" panose="02010600030101010101" pitchFamily="2" charset="-122"/>
              </a:rPr>
              <a:t>总线和非封锁高速缓存分级结构。</a:t>
            </a:r>
            <a:endParaRPr lang="zh-CN" altLang="en-US" sz="2400" b="1" i="0">
              <a:solidFill>
                <a:schemeClr val="bg1"/>
              </a:solidFill>
              <a:ea typeface="宋体" panose="02010600030101010101" pitchFamily="2" charset="-122"/>
            </a:endParaRPr>
          </a:p>
          <a:p>
            <a:pPr algn="l">
              <a:spcBef>
                <a:spcPct val="0"/>
              </a:spcBef>
            </a:pPr>
            <a:r>
              <a:rPr lang="zh-CN" altLang="en-US" sz="2400" b="1" i="0">
                <a:solidFill>
                  <a:schemeClr val="bg1"/>
                </a:solidFill>
                <a:ea typeface="宋体" panose="02010600030101010101" pitchFamily="2" charset="-122"/>
              </a:rPr>
              <a:t>    （</a:t>
            </a:r>
            <a:r>
              <a:rPr lang="en-US" altLang="zh-CN" sz="2400" b="1" i="0">
                <a:solidFill>
                  <a:schemeClr val="bg1"/>
                </a:solidFill>
                <a:ea typeface="宋体" panose="02010600030101010101" pitchFamily="2" charset="-122"/>
              </a:rPr>
              <a:t>6</a:t>
            </a:r>
            <a:r>
              <a:rPr lang="zh-CN" altLang="en-US" sz="2400" b="1" i="0">
                <a:solidFill>
                  <a:schemeClr val="bg1"/>
                </a:solidFill>
                <a:ea typeface="宋体" panose="02010600030101010101" pitchFamily="2" charset="-122"/>
              </a:rPr>
              <a:t>）乱序执行，动态分支预测和推理执行。</a:t>
            </a:r>
            <a:endParaRPr lang="zh-CN" altLang="en-US" sz="2400" b="1" i="0">
              <a:solidFill>
                <a:schemeClr val="bg1"/>
              </a:solidFill>
              <a:ea typeface="宋体" panose="02010600030101010101" pitchFamily="2"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CD4ECEE8-3A45-429B-AEBE-FFEA94566622}"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35843" name="Rectangle 2"/>
          <p:cNvSpPr>
            <a:spLocks noGrp="1" noChangeArrowheads="1"/>
          </p:cNvSpPr>
          <p:nvPr>
            <p:ph type="body" idx="1"/>
          </p:nvPr>
        </p:nvSpPr>
        <p:spPr>
          <a:xfrm>
            <a:off x="250825" y="260350"/>
            <a:ext cx="8569325" cy="6597650"/>
          </a:xfrm>
        </p:spPr>
        <p:txBody>
          <a:bodyPr/>
          <a:lstStyle/>
          <a:p>
            <a:pPr algn="just" eaLnBrk="1" hangingPunct="1">
              <a:lnSpc>
                <a:spcPct val="80000"/>
              </a:lnSpc>
              <a:buFontTx/>
              <a:buNone/>
            </a:pPr>
            <a:r>
              <a:rPr lang="en-US" altLang="zh-CN" sz="2800" b="1" smtClean="0">
                <a:solidFill>
                  <a:schemeClr val="bg1"/>
                </a:solidFill>
              </a:rPr>
              <a:t>3</a:t>
            </a:r>
            <a:r>
              <a:rPr lang="zh-CN" altLang="en-US" sz="2800" b="1" smtClean="0">
                <a:solidFill>
                  <a:schemeClr val="bg1"/>
                </a:solidFill>
              </a:rPr>
              <a:t>．</a:t>
            </a:r>
            <a:r>
              <a:rPr lang="en-US" altLang="zh-CN" sz="2800" b="1" smtClean="0">
                <a:solidFill>
                  <a:schemeClr val="bg1"/>
                </a:solidFill>
              </a:rPr>
              <a:t>PentiumⅡ CPU</a:t>
            </a:r>
            <a:endParaRPr lang="en-US" altLang="zh-CN" sz="2800" b="1" smtClean="0">
              <a:solidFill>
                <a:schemeClr val="bg1"/>
              </a:solidFill>
            </a:endParaRPr>
          </a:p>
          <a:p>
            <a:pPr algn="just" eaLnBrk="1" hangingPunct="1">
              <a:lnSpc>
                <a:spcPct val="80000"/>
              </a:lnSpc>
              <a:buFontTx/>
              <a:buNone/>
            </a:pPr>
            <a:r>
              <a:rPr lang="en-US" altLang="zh-CN" sz="1800" smtClean="0">
                <a:solidFill>
                  <a:schemeClr val="bg1"/>
                </a:solidFill>
              </a:rPr>
              <a:t>   </a:t>
            </a:r>
            <a:r>
              <a:rPr lang="en-US" altLang="zh-CN" sz="2400" b="1" smtClean="0">
                <a:solidFill>
                  <a:schemeClr val="bg1"/>
                </a:solidFill>
              </a:rPr>
              <a:t>(1) </a:t>
            </a:r>
            <a:r>
              <a:rPr lang="zh-CN" altLang="en-US" sz="2400" b="1" smtClean="0">
                <a:solidFill>
                  <a:schemeClr val="bg1"/>
                </a:solidFill>
              </a:rPr>
              <a:t>概述</a:t>
            </a:r>
            <a:endParaRPr lang="zh-CN" altLang="en-US" sz="2400" b="1" smtClean="0">
              <a:solidFill>
                <a:schemeClr val="bg1"/>
              </a:solidFill>
            </a:endParaRPr>
          </a:p>
          <a:p>
            <a:pPr algn="just" eaLnBrk="1" hangingPunct="1">
              <a:lnSpc>
                <a:spcPct val="80000"/>
              </a:lnSpc>
              <a:buFontTx/>
              <a:buNone/>
            </a:pPr>
            <a:r>
              <a:rPr lang="zh-CN" altLang="en-US" sz="2400" b="1" smtClean="0">
                <a:solidFill>
                  <a:schemeClr val="bg1"/>
                </a:solidFill>
              </a:rPr>
              <a:t>            </a:t>
            </a:r>
            <a:r>
              <a:rPr lang="en-US" altLang="zh-CN" sz="2400" b="1" smtClean="0">
                <a:solidFill>
                  <a:schemeClr val="bg1"/>
                </a:solidFill>
              </a:rPr>
              <a:t>PentiumⅡ</a:t>
            </a:r>
            <a:r>
              <a:rPr lang="zh-CN" altLang="en-US" sz="2400" b="1" smtClean="0">
                <a:solidFill>
                  <a:schemeClr val="bg1"/>
                </a:solidFill>
              </a:rPr>
              <a:t>（</a:t>
            </a:r>
            <a:r>
              <a:rPr lang="en-US" altLang="zh-CN" sz="2400" b="1" smtClean="0">
                <a:solidFill>
                  <a:schemeClr val="bg1"/>
                </a:solidFill>
              </a:rPr>
              <a:t>PⅡ</a:t>
            </a:r>
            <a:r>
              <a:rPr lang="zh-CN" altLang="en-US" sz="2400" b="1" smtClean="0">
                <a:solidFill>
                  <a:schemeClr val="bg1"/>
                </a:solidFill>
              </a:rPr>
              <a:t>）</a:t>
            </a:r>
            <a:r>
              <a:rPr lang="en-US" altLang="zh-CN" sz="2400" b="1" smtClean="0">
                <a:solidFill>
                  <a:schemeClr val="bg1"/>
                </a:solidFill>
              </a:rPr>
              <a:t>CPU</a:t>
            </a:r>
            <a:r>
              <a:rPr lang="zh-CN" altLang="en-US" sz="2400" b="1" smtClean="0">
                <a:solidFill>
                  <a:schemeClr val="bg1"/>
                </a:solidFill>
              </a:rPr>
              <a:t>采用了与</a:t>
            </a:r>
            <a:r>
              <a:rPr lang="en-US" altLang="zh-CN" sz="2400" b="1" smtClean="0">
                <a:solidFill>
                  <a:schemeClr val="bg1"/>
                </a:solidFill>
              </a:rPr>
              <a:t>Pentium Pro CPU</a:t>
            </a:r>
            <a:r>
              <a:rPr lang="zh-CN" altLang="en-US" sz="2400" b="1" smtClean="0">
                <a:solidFill>
                  <a:schemeClr val="bg1"/>
                </a:solidFill>
              </a:rPr>
              <a:t>相同的核心结构。同时，增加了对多媒体的支持和对</a:t>
            </a:r>
            <a:r>
              <a:rPr lang="en-US" altLang="zh-CN" sz="2400" b="1" smtClean="0">
                <a:solidFill>
                  <a:schemeClr val="bg1"/>
                </a:solidFill>
              </a:rPr>
              <a:t>16</a:t>
            </a:r>
            <a:r>
              <a:rPr lang="zh-CN" altLang="en-US" sz="2400" b="1" smtClean="0">
                <a:solidFill>
                  <a:schemeClr val="bg1"/>
                </a:solidFill>
              </a:rPr>
              <a:t>位代码优化的特性，它能够同时处理两条</a:t>
            </a:r>
            <a:r>
              <a:rPr lang="en-US" altLang="zh-CN" sz="2400" b="1" smtClean="0">
                <a:solidFill>
                  <a:schemeClr val="bg1"/>
                </a:solidFill>
              </a:rPr>
              <a:t>MMX</a:t>
            </a:r>
            <a:r>
              <a:rPr lang="zh-CN" altLang="en-US" sz="2400" b="1" smtClean="0">
                <a:solidFill>
                  <a:schemeClr val="bg1"/>
                </a:solidFill>
              </a:rPr>
              <a:t>多媒体指令。</a:t>
            </a:r>
            <a:endParaRPr lang="zh-CN" altLang="en-US" sz="2400" b="1" smtClean="0">
              <a:solidFill>
                <a:schemeClr val="bg1"/>
              </a:solidFill>
            </a:endParaRPr>
          </a:p>
          <a:p>
            <a:pPr algn="just" eaLnBrk="1" hangingPunct="1">
              <a:lnSpc>
                <a:spcPct val="80000"/>
              </a:lnSpc>
              <a:buFontTx/>
              <a:buNone/>
            </a:pPr>
            <a:endParaRPr lang="zh-CN" altLang="en-US" sz="2000" b="1" smtClean="0">
              <a:solidFill>
                <a:schemeClr val="bg1"/>
              </a:solidFill>
            </a:endParaRPr>
          </a:p>
          <a:p>
            <a:pPr eaLnBrk="1" hangingPunct="1">
              <a:lnSpc>
                <a:spcPct val="80000"/>
              </a:lnSpc>
              <a:buFontTx/>
              <a:buNone/>
            </a:pPr>
            <a:r>
              <a:rPr lang="zh-CN" altLang="en-US" sz="1800" b="1" smtClean="0">
                <a:solidFill>
                  <a:schemeClr val="bg1"/>
                </a:solidFill>
              </a:rPr>
              <a:t>    </a:t>
            </a:r>
            <a:r>
              <a:rPr lang="en-US" altLang="zh-CN" sz="2400" b="1" smtClean="0">
                <a:solidFill>
                  <a:schemeClr val="bg1"/>
                </a:solidFill>
              </a:rPr>
              <a:t>PentiumⅡ</a:t>
            </a:r>
            <a:r>
              <a:rPr lang="zh-CN" altLang="en-US" sz="2400" b="1" smtClean="0">
                <a:solidFill>
                  <a:schemeClr val="bg1"/>
                </a:solidFill>
              </a:rPr>
              <a:t>的显著特点有：</a:t>
            </a:r>
            <a:endParaRPr lang="zh-CN" altLang="en-US" sz="2400" b="1" smtClean="0">
              <a:solidFill>
                <a:schemeClr val="bg1"/>
              </a:solidFill>
            </a:endParaRPr>
          </a:p>
          <a:p>
            <a:pPr eaLnBrk="1" hangingPunct="1">
              <a:lnSpc>
                <a:spcPct val="80000"/>
              </a:lnSpc>
              <a:buFontTx/>
              <a:buNone/>
            </a:pPr>
            <a:r>
              <a:rPr lang="zh-CN" altLang="en-US" sz="1800" b="1" smtClean="0">
                <a:solidFill>
                  <a:schemeClr val="bg1"/>
                </a:solidFill>
              </a:rPr>
              <a:t>     </a:t>
            </a:r>
            <a:r>
              <a:rPr lang="zh-CN" altLang="en-US" sz="2400" b="1" smtClean="0">
                <a:solidFill>
                  <a:schemeClr val="bg1"/>
                </a:solidFill>
              </a:rPr>
              <a:t>① 双重独立总线</a:t>
            </a:r>
            <a:r>
              <a:rPr lang="en-US" altLang="zh-CN" sz="2400" b="1" smtClean="0">
                <a:solidFill>
                  <a:schemeClr val="bg1"/>
                </a:solidFill>
              </a:rPr>
              <a:t>DIB</a:t>
            </a:r>
            <a:r>
              <a:rPr lang="zh-CN" altLang="en-US" sz="2400" b="1" smtClean="0">
                <a:solidFill>
                  <a:schemeClr val="bg1"/>
                </a:solidFill>
              </a:rPr>
              <a:t>体系结构，能同时使用具有纠错功能的</a:t>
            </a:r>
            <a:r>
              <a:rPr lang="en-US" altLang="zh-CN" sz="2400" b="1" smtClean="0">
                <a:solidFill>
                  <a:schemeClr val="bg1"/>
                </a:solidFill>
              </a:rPr>
              <a:t>64</a:t>
            </a:r>
            <a:r>
              <a:rPr lang="zh-CN" altLang="en-US" sz="2400" b="1" smtClean="0">
                <a:solidFill>
                  <a:schemeClr val="bg1"/>
                </a:solidFill>
              </a:rPr>
              <a:t>位系统总线和具有可选纠错功能的</a:t>
            </a:r>
            <a:r>
              <a:rPr lang="en-US" altLang="zh-CN" sz="2400" b="1" smtClean="0">
                <a:solidFill>
                  <a:schemeClr val="bg1"/>
                </a:solidFill>
              </a:rPr>
              <a:t>64</a:t>
            </a:r>
            <a:r>
              <a:rPr lang="zh-CN" altLang="en-US" sz="2400" b="1" smtClean="0">
                <a:solidFill>
                  <a:schemeClr val="bg1"/>
                </a:solidFill>
              </a:rPr>
              <a:t>位</a:t>
            </a:r>
            <a:r>
              <a:rPr lang="en-US" altLang="zh-CN" sz="2400" b="1" smtClean="0">
                <a:solidFill>
                  <a:schemeClr val="bg1"/>
                </a:solidFill>
              </a:rPr>
              <a:t>Cache</a:t>
            </a:r>
            <a:r>
              <a:rPr lang="zh-CN" altLang="en-US" sz="2400" b="1" smtClean="0">
                <a:solidFill>
                  <a:schemeClr val="bg1"/>
                </a:solidFill>
              </a:rPr>
              <a:t>总线。</a:t>
            </a:r>
            <a:endParaRPr lang="zh-CN" altLang="en-US" sz="2400" b="1" smtClean="0">
              <a:solidFill>
                <a:schemeClr val="bg1"/>
              </a:solidFill>
            </a:endParaRPr>
          </a:p>
          <a:p>
            <a:pPr eaLnBrk="1" hangingPunct="1">
              <a:lnSpc>
                <a:spcPct val="80000"/>
              </a:lnSpc>
              <a:buFontTx/>
              <a:buNone/>
            </a:pPr>
            <a:r>
              <a:rPr lang="zh-CN" altLang="en-US" sz="2400" b="1" smtClean="0">
                <a:solidFill>
                  <a:schemeClr val="bg1"/>
                </a:solidFill>
              </a:rPr>
              <a:t>     ② 多重跳转分支预测。</a:t>
            </a:r>
            <a:endParaRPr lang="zh-CN" altLang="en-US" sz="2400" b="1" smtClean="0">
              <a:solidFill>
                <a:schemeClr val="bg1"/>
              </a:solidFill>
            </a:endParaRPr>
          </a:p>
          <a:p>
            <a:pPr eaLnBrk="1" hangingPunct="1">
              <a:lnSpc>
                <a:spcPct val="80000"/>
              </a:lnSpc>
              <a:buFontTx/>
              <a:buNone/>
            </a:pPr>
            <a:r>
              <a:rPr lang="zh-CN" altLang="en-US" sz="2400" b="1" smtClean="0">
                <a:solidFill>
                  <a:schemeClr val="bg1"/>
                </a:solidFill>
              </a:rPr>
              <a:t>     ③ 数据流分析。分析哪一条指令依赖于其他指令的结果或数据，由此来优化指令调度。根据分析结果来重排指令，使指令以优化的顺序执行，而与原始程序的顺序无关。 </a:t>
            </a:r>
            <a:endParaRPr lang="zh-CN" altLang="en-US" sz="2400" b="1" smtClean="0">
              <a:solidFill>
                <a:schemeClr val="bg1"/>
              </a:solidFill>
            </a:endParaRPr>
          </a:p>
          <a:p>
            <a:pPr eaLnBrk="1" hangingPunct="1">
              <a:lnSpc>
                <a:spcPct val="80000"/>
              </a:lnSpc>
              <a:buFontTx/>
              <a:buNone/>
            </a:pPr>
            <a:r>
              <a:rPr lang="zh-CN" altLang="en-US" sz="2400" b="1" smtClean="0">
                <a:solidFill>
                  <a:schemeClr val="bg1"/>
                </a:solidFill>
              </a:rPr>
              <a:t>     ④ 指令推测执行。使用转移预测和数据流分析，让指令在程序实际执行之前就</a:t>
            </a:r>
            <a:r>
              <a:rPr lang="zh-CN" altLang="en-US" sz="2400" b="1" smtClean="0">
                <a:solidFill>
                  <a:schemeClr val="bg1"/>
                </a:solidFill>
                <a:latin typeface="Tahoma" panose="020B0604030504040204" pitchFamily="34" charset="0"/>
              </a:rPr>
              <a:t>“</a:t>
            </a:r>
            <a:r>
              <a:rPr lang="zh-CN" altLang="en-US" sz="2400" b="1" smtClean="0">
                <a:solidFill>
                  <a:schemeClr val="bg1"/>
                </a:solidFill>
              </a:rPr>
              <a:t>推测执行</a:t>
            </a:r>
            <a:r>
              <a:rPr lang="zh-CN" altLang="en-US" sz="2400" b="1" smtClean="0">
                <a:solidFill>
                  <a:schemeClr val="bg1"/>
                </a:solidFill>
                <a:latin typeface="Tahoma" panose="020B0604030504040204" pitchFamily="34" charset="0"/>
              </a:rPr>
              <a:t>”</a:t>
            </a:r>
            <a:r>
              <a:rPr lang="zh-CN" altLang="en-US" sz="2400" b="1" smtClean="0">
                <a:solidFill>
                  <a:schemeClr val="bg1"/>
                </a:solidFill>
              </a:rPr>
              <a:t>，并把结果暂时存储起来。通过执行可能需要的指令，使处理器的执行机制尽可能地保持繁忙。</a:t>
            </a:r>
            <a:endParaRPr lang="zh-CN" altLang="en-US" sz="2400" b="1" smtClean="0">
              <a:solidFill>
                <a:schemeClr val="bg1"/>
              </a:solidFill>
            </a:endParaRPr>
          </a:p>
          <a:p>
            <a:pPr eaLnBrk="1" hangingPunct="1">
              <a:lnSpc>
                <a:spcPct val="80000"/>
              </a:lnSpc>
              <a:buFontTx/>
              <a:buNone/>
            </a:pPr>
            <a:r>
              <a:rPr lang="zh-CN" altLang="en-US" sz="2400" b="1" smtClean="0">
                <a:solidFill>
                  <a:schemeClr val="bg1"/>
                </a:solidFill>
              </a:rPr>
              <a:t>     ⑤ 采用</a:t>
            </a:r>
            <a:r>
              <a:rPr lang="en-US" altLang="zh-CN" sz="2400" b="1" smtClean="0">
                <a:solidFill>
                  <a:schemeClr val="bg1"/>
                </a:solidFill>
              </a:rPr>
              <a:t>Intel MMX</a:t>
            </a:r>
            <a:r>
              <a:rPr lang="zh-CN" altLang="en-US" sz="2400" b="1" smtClean="0">
                <a:solidFill>
                  <a:schemeClr val="bg1"/>
                </a:solidFill>
              </a:rPr>
              <a:t>技术。它包括</a:t>
            </a:r>
            <a:r>
              <a:rPr lang="en-US" altLang="zh-CN" sz="2400" b="1" smtClean="0">
                <a:solidFill>
                  <a:schemeClr val="bg1"/>
                </a:solidFill>
              </a:rPr>
              <a:t>57</a:t>
            </a:r>
            <a:r>
              <a:rPr lang="zh-CN" altLang="en-US" sz="2400" b="1" smtClean="0">
                <a:solidFill>
                  <a:schemeClr val="bg1"/>
                </a:solidFill>
              </a:rPr>
              <a:t>条增强的</a:t>
            </a:r>
            <a:r>
              <a:rPr lang="en-US" altLang="zh-CN" sz="2400" b="1" smtClean="0">
                <a:solidFill>
                  <a:srgbClr val="FF0000"/>
                </a:solidFill>
              </a:rPr>
              <a:t>MMX</a:t>
            </a:r>
            <a:r>
              <a:rPr lang="zh-CN" altLang="en-US" sz="2400" b="1" smtClean="0">
                <a:solidFill>
                  <a:srgbClr val="FF0000"/>
                </a:solidFill>
              </a:rPr>
              <a:t>指令</a:t>
            </a:r>
            <a:r>
              <a:rPr lang="zh-CN" altLang="en-US" sz="2400" b="1" smtClean="0">
                <a:solidFill>
                  <a:schemeClr val="bg1"/>
                </a:solidFill>
              </a:rPr>
              <a:t>，可处理视频、声频及图像数据。</a:t>
            </a:r>
            <a:endParaRPr lang="zh-CN" altLang="en-US" sz="2400" b="1" smtClean="0">
              <a:solidFill>
                <a:schemeClr val="bg1"/>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6B206B6E-621C-4008-A5EA-8EA1245CBD50}"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pic>
        <p:nvPicPr>
          <p:cNvPr id="36867" name="Picture 2" descr="4X06"/>
          <p:cNvPicPr>
            <a:picLocks noChangeAspect="1" noChangeArrowheads="1"/>
          </p:cNvPicPr>
          <p:nvPr>
            <p:ph/>
          </p:nvPr>
        </p:nvPicPr>
        <p:blipFill>
          <a:blip r:embed="rId1" cstate="print">
            <a:extLst>
              <a:ext uri="{28A0092B-C50C-407E-A947-70E740481C1C}">
                <a14:useLocalDpi xmlns:a14="http://schemas.microsoft.com/office/drawing/2010/main" val="0"/>
              </a:ext>
            </a:extLst>
          </a:blip>
          <a:srcRect/>
          <a:stretch>
            <a:fillRect/>
          </a:stretch>
        </p:blipFill>
        <p:spPr>
          <a:xfrm>
            <a:off x="755650" y="620713"/>
            <a:ext cx="7777163" cy="6237287"/>
          </a:xfrm>
          <a:noFill/>
        </p:spPr>
      </p:pic>
      <p:sp>
        <p:nvSpPr>
          <p:cNvPr id="36868" name="Rectangle 3"/>
          <p:cNvSpPr>
            <a:spLocks noChangeArrowheads="1"/>
          </p:cNvSpPr>
          <p:nvPr/>
        </p:nvSpPr>
        <p:spPr bwMode="auto">
          <a:xfrm>
            <a:off x="0" y="0"/>
            <a:ext cx="4591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20000"/>
              </a:spcBef>
              <a:buClr>
                <a:schemeClr val="bg2"/>
              </a:buClr>
              <a:buFont typeface="Monotype Sorts" pitchFamily="2" charset="2"/>
              <a:buNone/>
            </a:pPr>
            <a:r>
              <a:rPr lang="zh-CN" altLang="en-US" sz="2400" b="1" i="0">
                <a:solidFill>
                  <a:schemeClr val="bg1"/>
                </a:solidFill>
                <a:ea typeface="宋体" panose="02010600030101010101" pitchFamily="2" charset="-122"/>
              </a:rPr>
              <a:t>（</a:t>
            </a:r>
            <a:r>
              <a:rPr lang="en-US" altLang="zh-CN" sz="2400" b="1" i="0">
                <a:solidFill>
                  <a:schemeClr val="bg1"/>
                </a:solidFill>
                <a:ea typeface="宋体" panose="02010600030101010101" pitchFamily="2" charset="-122"/>
              </a:rPr>
              <a:t>2</a:t>
            </a:r>
            <a:r>
              <a:rPr lang="zh-CN" altLang="en-US" sz="2400" b="1" i="0">
                <a:solidFill>
                  <a:schemeClr val="bg1"/>
                </a:solidFill>
                <a:ea typeface="宋体" panose="02010600030101010101" pitchFamily="2" charset="-122"/>
              </a:rPr>
              <a:t>）</a:t>
            </a:r>
            <a:r>
              <a:rPr lang="en-US" altLang="zh-CN" sz="2400" b="1" i="0">
                <a:solidFill>
                  <a:schemeClr val="bg1"/>
                </a:solidFill>
                <a:ea typeface="宋体" panose="02010600030101010101" pitchFamily="2" charset="-122"/>
              </a:rPr>
              <a:t>PentiumⅡ CPU</a:t>
            </a:r>
            <a:r>
              <a:rPr lang="zh-CN" altLang="en-US" sz="2400" b="1" i="0">
                <a:solidFill>
                  <a:schemeClr val="bg1"/>
                </a:solidFill>
                <a:ea typeface="宋体" panose="02010600030101010101" pitchFamily="2" charset="-122"/>
              </a:rPr>
              <a:t>的内部结构</a:t>
            </a:r>
            <a:endParaRPr lang="zh-CN" altLang="en-US" sz="2400" b="1" i="0">
              <a:solidFill>
                <a:schemeClr val="bg1"/>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553F0B2A-C7C0-4F86-B790-3080B821CF52}"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37891" name="Rectangle 2"/>
          <p:cNvSpPr>
            <a:spLocks noGrp="1" noChangeArrowheads="1"/>
          </p:cNvSpPr>
          <p:nvPr>
            <p:ph type="body" sz="half" idx="1"/>
          </p:nvPr>
        </p:nvSpPr>
        <p:spPr>
          <a:xfrm>
            <a:off x="250825" y="2276475"/>
            <a:ext cx="4038600" cy="1223963"/>
          </a:xfrm>
        </p:spPr>
        <p:txBody>
          <a:bodyPr/>
          <a:lstStyle/>
          <a:p>
            <a:pPr eaLnBrk="1" hangingPunct="1">
              <a:lnSpc>
                <a:spcPct val="90000"/>
              </a:lnSpc>
              <a:buFontTx/>
              <a:buNone/>
            </a:pPr>
            <a:r>
              <a:rPr lang="en-US" altLang="zh-CN" sz="2400" smtClean="0">
                <a:solidFill>
                  <a:schemeClr val="bg1"/>
                </a:solidFill>
              </a:rPr>
              <a:t>    </a:t>
            </a:r>
            <a:r>
              <a:rPr lang="en-US" altLang="zh-CN" sz="2400" b="1" smtClean="0">
                <a:solidFill>
                  <a:schemeClr val="bg1"/>
                </a:solidFill>
              </a:rPr>
              <a:t>PⅡ</a:t>
            </a:r>
            <a:r>
              <a:rPr lang="zh-CN" altLang="en-US" sz="2400" b="1" smtClean="0">
                <a:solidFill>
                  <a:schemeClr val="bg1"/>
                </a:solidFill>
              </a:rPr>
              <a:t>有</a:t>
            </a:r>
            <a:r>
              <a:rPr lang="en-US" altLang="zh-CN" sz="2400" b="1" smtClean="0">
                <a:solidFill>
                  <a:schemeClr val="bg1"/>
                </a:solidFill>
              </a:rPr>
              <a:t>3</a:t>
            </a:r>
            <a:r>
              <a:rPr lang="zh-CN" altLang="en-US" sz="2400" b="1" smtClean="0">
                <a:solidFill>
                  <a:schemeClr val="bg1"/>
                </a:solidFill>
              </a:rPr>
              <a:t>条指令流水线，每条指令流水线共有</a:t>
            </a:r>
            <a:r>
              <a:rPr lang="en-US" altLang="zh-CN" sz="2400" b="1" smtClean="0">
                <a:solidFill>
                  <a:schemeClr val="bg1"/>
                </a:solidFill>
              </a:rPr>
              <a:t>14</a:t>
            </a:r>
            <a:r>
              <a:rPr lang="zh-CN" altLang="en-US" sz="2400" b="1" smtClean="0">
                <a:solidFill>
                  <a:schemeClr val="bg1"/>
                </a:solidFill>
              </a:rPr>
              <a:t>级如右图所示：</a:t>
            </a:r>
            <a:r>
              <a:rPr lang="zh-CN" altLang="en-US" sz="2800" smtClean="0">
                <a:solidFill>
                  <a:schemeClr val="bg1"/>
                </a:solidFill>
              </a:rPr>
              <a:t>  </a:t>
            </a:r>
            <a:endParaRPr lang="zh-CN" altLang="en-US" sz="2800" smtClean="0">
              <a:solidFill>
                <a:schemeClr val="bg1"/>
              </a:solidFill>
            </a:endParaRPr>
          </a:p>
        </p:txBody>
      </p:sp>
      <p:pic>
        <p:nvPicPr>
          <p:cNvPr id="37892" name="Picture 3" descr="4X07"/>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4356100" y="836613"/>
            <a:ext cx="4787900" cy="5329237"/>
          </a:xfrm>
          <a:noFill/>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7F71576C-F5CD-41B6-95AA-BC6141EA40BE}"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38915" name="Rectangle 2"/>
          <p:cNvSpPr>
            <a:spLocks noGrp="1" noChangeArrowheads="1"/>
          </p:cNvSpPr>
          <p:nvPr>
            <p:ph type="body" idx="1"/>
          </p:nvPr>
        </p:nvSpPr>
        <p:spPr>
          <a:xfrm>
            <a:off x="395288" y="1341438"/>
            <a:ext cx="8229600" cy="4530725"/>
          </a:xfrm>
        </p:spPr>
        <p:txBody>
          <a:bodyPr/>
          <a:lstStyle/>
          <a:p>
            <a:pPr eaLnBrk="1" hangingPunct="1">
              <a:buFontTx/>
              <a:buNone/>
            </a:pPr>
            <a:r>
              <a:rPr lang="en-US" altLang="zh-CN" sz="2800" smtClean="0">
                <a:solidFill>
                  <a:schemeClr val="bg1"/>
                </a:solidFill>
              </a:rPr>
              <a:t>           </a:t>
            </a:r>
            <a:r>
              <a:rPr lang="en-US" altLang="zh-CN" sz="2400" b="1" smtClean="0">
                <a:solidFill>
                  <a:schemeClr val="bg1"/>
                </a:solidFill>
              </a:rPr>
              <a:t>PⅡ CPU</a:t>
            </a:r>
            <a:r>
              <a:rPr lang="zh-CN" altLang="en-US" sz="2400" b="1" smtClean="0">
                <a:solidFill>
                  <a:schemeClr val="bg1"/>
                </a:solidFill>
              </a:rPr>
              <a:t>在体系结构上较以前的处理器有很大变化，</a:t>
            </a:r>
            <a:r>
              <a:rPr lang="zh-CN" altLang="en-US" sz="2400" b="1" smtClean="0">
                <a:solidFill>
                  <a:srgbClr val="FFFF66"/>
                </a:solidFill>
              </a:rPr>
              <a:t>一个最明显的技术特征就是其核心完全采用</a:t>
            </a:r>
            <a:r>
              <a:rPr lang="en-US" altLang="zh-CN" sz="2400" b="1" smtClean="0">
                <a:solidFill>
                  <a:srgbClr val="FFFF66"/>
                </a:solidFill>
              </a:rPr>
              <a:t>RISC</a:t>
            </a:r>
            <a:r>
              <a:rPr lang="zh-CN" altLang="en-US" sz="2400" b="1" smtClean="0">
                <a:solidFill>
                  <a:srgbClr val="FFFF66"/>
                </a:solidFill>
              </a:rPr>
              <a:t>微结构，为了保持与</a:t>
            </a:r>
            <a:r>
              <a:rPr lang="en-US" altLang="zh-CN" sz="2400" b="1" smtClean="0">
                <a:solidFill>
                  <a:srgbClr val="FFFF66"/>
                </a:solidFill>
              </a:rPr>
              <a:t>80x86</a:t>
            </a:r>
            <a:r>
              <a:rPr lang="zh-CN" altLang="en-US" sz="2400" b="1" smtClean="0">
                <a:solidFill>
                  <a:srgbClr val="FFFF66"/>
                </a:solidFill>
              </a:rPr>
              <a:t>其他处理器兼容，仍继续采用</a:t>
            </a:r>
            <a:r>
              <a:rPr lang="en-US" altLang="zh-CN" sz="2400" b="1" smtClean="0">
                <a:solidFill>
                  <a:srgbClr val="FFFF66"/>
                </a:solidFill>
              </a:rPr>
              <a:t>CISC</a:t>
            </a:r>
            <a:r>
              <a:rPr lang="zh-CN" altLang="en-US" sz="2400" b="1" smtClean="0">
                <a:solidFill>
                  <a:srgbClr val="FFFF66"/>
                </a:solidFill>
              </a:rPr>
              <a:t>指令集，因此内部增加了</a:t>
            </a:r>
            <a:r>
              <a:rPr lang="en-US" altLang="zh-CN" sz="2400" b="1" smtClean="0">
                <a:solidFill>
                  <a:srgbClr val="FFFF66"/>
                </a:solidFill>
              </a:rPr>
              <a:t>RISC</a:t>
            </a:r>
            <a:r>
              <a:rPr lang="zh-CN" altLang="en-US" sz="2400" b="1" smtClean="0">
                <a:solidFill>
                  <a:srgbClr val="FFFF66"/>
                </a:solidFill>
              </a:rPr>
              <a:t>与</a:t>
            </a:r>
            <a:r>
              <a:rPr lang="en-US" altLang="zh-CN" sz="2400" b="1" smtClean="0">
                <a:solidFill>
                  <a:srgbClr val="FFFF66"/>
                </a:solidFill>
              </a:rPr>
              <a:t>CISC</a:t>
            </a:r>
            <a:r>
              <a:rPr lang="zh-CN" altLang="en-US" sz="2400" b="1" smtClean="0">
                <a:solidFill>
                  <a:srgbClr val="FFFF66"/>
                </a:solidFill>
              </a:rPr>
              <a:t>之间的转换硬件。</a:t>
            </a:r>
            <a:endParaRPr lang="zh-CN" altLang="en-US" sz="2400" b="1" smtClean="0">
              <a:solidFill>
                <a:srgbClr val="FFFF66"/>
              </a:solidFill>
            </a:endParaRPr>
          </a:p>
          <a:p>
            <a:pPr eaLnBrk="1" hangingPunct="1">
              <a:buFontTx/>
              <a:buNone/>
            </a:pPr>
            <a:endParaRPr lang="zh-CN" altLang="en-US" sz="2400" b="1" smtClean="0">
              <a:solidFill>
                <a:schemeClr val="bg1"/>
              </a:solidFill>
            </a:endParaRPr>
          </a:p>
          <a:p>
            <a:pPr eaLnBrk="1" hangingPunct="1">
              <a:buFontTx/>
              <a:buNone/>
            </a:pPr>
            <a:r>
              <a:rPr lang="zh-CN" altLang="en-US" sz="2400" b="1" smtClean="0">
                <a:solidFill>
                  <a:schemeClr val="bg1"/>
                </a:solidFill>
              </a:rPr>
              <a:t>            </a:t>
            </a:r>
            <a:r>
              <a:rPr lang="en-US" altLang="zh-CN" sz="2400" b="1" smtClean="0">
                <a:solidFill>
                  <a:schemeClr val="bg1"/>
                </a:solidFill>
              </a:rPr>
              <a:t>PⅡ</a:t>
            </a:r>
            <a:r>
              <a:rPr lang="zh-CN" altLang="en-US" sz="2400" b="1" smtClean="0">
                <a:solidFill>
                  <a:schemeClr val="bg1"/>
                </a:solidFill>
              </a:rPr>
              <a:t>与</a:t>
            </a:r>
            <a:r>
              <a:rPr lang="en-US" altLang="zh-CN" sz="2400" b="1" smtClean="0">
                <a:solidFill>
                  <a:schemeClr val="bg1"/>
                </a:solidFill>
              </a:rPr>
              <a:t>P6</a:t>
            </a:r>
            <a:r>
              <a:rPr lang="zh-CN" altLang="en-US" sz="2400" b="1" smtClean="0">
                <a:solidFill>
                  <a:schemeClr val="bg1"/>
                </a:solidFill>
              </a:rPr>
              <a:t>一样采用*</a:t>
            </a:r>
            <a:r>
              <a:rPr lang="en-US" altLang="zh-CN" sz="2400" b="1" smtClean="0">
                <a:solidFill>
                  <a:schemeClr val="bg1"/>
                </a:solidFill>
              </a:rPr>
              <a:t>BE7</a:t>
            </a:r>
            <a:r>
              <a:rPr lang="zh-CN" altLang="en-US" sz="2400" b="1" smtClean="0">
                <a:solidFill>
                  <a:schemeClr val="bg1"/>
                </a:solidFill>
              </a:rPr>
              <a:t>～*</a:t>
            </a:r>
            <a:r>
              <a:rPr lang="en-US" altLang="zh-CN" sz="2400" b="1" smtClean="0">
                <a:solidFill>
                  <a:schemeClr val="bg1"/>
                </a:solidFill>
              </a:rPr>
              <a:t>BE0</a:t>
            </a:r>
            <a:r>
              <a:rPr lang="zh-CN" altLang="en-US" sz="2400" b="1" smtClean="0">
                <a:solidFill>
                  <a:schemeClr val="bg1"/>
                </a:solidFill>
              </a:rPr>
              <a:t>作为</a:t>
            </a:r>
            <a:r>
              <a:rPr lang="en-US" altLang="zh-CN" sz="2400" b="1" smtClean="0">
                <a:solidFill>
                  <a:schemeClr val="bg1"/>
                </a:solidFill>
              </a:rPr>
              <a:t>8</a:t>
            </a:r>
            <a:r>
              <a:rPr lang="zh-CN" altLang="en-US" sz="2400" b="1" smtClean="0">
                <a:solidFill>
                  <a:schemeClr val="bg1"/>
                </a:solidFill>
              </a:rPr>
              <a:t>个存储体的选择信号对存储器的访问加以控制。它们在非流水线的地址方式下需要两个时钟周期进行总线操作，在</a:t>
            </a:r>
            <a:r>
              <a:rPr lang="en-US" altLang="zh-CN" sz="2400" b="1" smtClean="0">
                <a:solidFill>
                  <a:schemeClr val="bg1"/>
                </a:solidFill>
              </a:rPr>
              <a:t>P6</a:t>
            </a:r>
            <a:r>
              <a:rPr lang="zh-CN" altLang="en-US" sz="2400" b="1" smtClean="0">
                <a:solidFill>
                  <a:schemeClr val="bg1"/>
                </a:solidFill>
              </a:rPr>
              <a:t>和早期</a:t>
            </a:r>
            <a:r>
              <a:rPr lang="en-US" altLang="zh-CN" sz="2400" b="1" smtClean="0">
                <a:solidFill>
                  <a:schemeClr val="bg1"/>
                </a:solidFill>
              </a:rPr>
              <a:t>PⅡ</a:t>
            </a:r>
            <a:r>
              <a:rPr lang="zh-CN" altLang="en-US" sz="2400" b="1" smtClean="0">
                <a:solidFill>
                  <a:schemeClr val="bg1"/>
                </a:solidFill>
              </a:rPr>
              <a:t>系统中，系统总线的速度为</a:t>
            </a:r>
            <a:r>
              <a:rPr lang="en-US" altLang="zh-CN" sz="2400" b="1" smtClean="0">
                <a:solidFill>
                  <a:schemeClr val="bg1"/>
                </a:solidFill>
              </a:rPr>
              <a:t>66 MHz</a:t>
            </a:r>
            <a:r>
              <a:rPr lang="zh-CN" altLang="en-US" sz="2400" b="1" smtClean="0">
                <a:solidFill>
                  <a:schemeClr val="bg1"/>
                </a:solidFill>
              </a:rPr>
              <a:t>，主频为</a:t>
            </a:r>
            <a:r>
              <a:rPr lang="en-US" altLang="zh-CN" sz="2400" b="1" smtClean="0">
                <a:solidFill>
                  <a:schemeClr val="bg1"/>
                </a:solidFill>
              </a:rPr>
              <a:t>250 MHz</a:t>
            </a:r>
            <a:r>
              <a:rPr lang="zh-CN" altLang="en-US" sz="2400" b="1" smtClean="0">
                <a:solidFill>
                  <a:schemeClr val="bg1"/>
                </a:solidFill>
              </a:rPr>
              <a:t>，以后的</a:t>
            </a:r>
            <a:r>
              <a:rPr lang="en-US" altLang="zh-CN" sz="2400" b="1" smtClean="0">
                <a:solidFill>
                  <a:schemeClr val="bg1"/>
                </a:solidFill>
              </a:rPr>
              <a:t>PentiumⅡ</a:t>
            </a:r>
            <a:r>
              <a:rPr lang="zh-CN" altLang="en-US" sz="2400" b="1" smtClean="0">
                <a:solidFill>
                  <a:schemeClr val="bg1"/>
                </a:solidFill>
              </a:rPr>
              <a:t>系统总线速度提高到</a:t>
            </a:r>
            <a:r>
              <a:rPr lang="en-US" altLang="zh-CN" sz="2400" b="1" smtClean="0">
                <a:solidFill>
                  <a:schemeClr val="bg1"/>
                </a:solidFill>
              </a:rPr>
              <a:t>100 MHz</a:t>
            </a:r>
            <a:r>
              <a:rPr lang="zh-CN" altLang="en-US" sz="2400" b="1" smtClean="0">
                <a:solidFill>
                  <a:schemeClr val="bg1"/>
                </a:solidFill>
              </a:rPr>
              <a:t>。</a:t>
            </a:r>
            <a:r>
              <a:rPr lang="zh-CN" altLang="en-US" sz="2400" smtClean="0">
                <a:solidFill>
                  <a:schemeClr val="bg1"/>
                </a:solidFill>
              </a:rPr>
              <a:t> </a:t>
            </a:r>
            <a:endParaRPr lang="zh-CN" altLang="en-US" sz="2400" smtClean="0">
              <a:solidFill>
                <a:schemeClr val="bg1"/>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C25B879D-4494-42E2-B6FD-107ED30F1482}"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39939" name="Rectangle 2"/>
          <p:cNvSpPr>
            <a:spLocks noGrp="1" noChangeArrowheads="1"/>
          </p:cNvSpPr>
          <p:nvPr>
            <p:ph type="body" idx="1"/>
          </p:nvPr>
        </p:nvSpPr>
        <p:spPr>
          <a:xfrm>
            <a:off x="539750" y="188913"/>
            <a:ext cx="8075613" cy="6669087"/>
          </a:xfrm>
        </p:spPr>
        <p:txBody>
          <a:bodyPr/>
          <a:lstStyle/>
          <a:p>
            <a:pPr eaLnBrk="1" hangingPunct="1">
              <a:lnSpc>
                <a:spcPct val="80000"/>
              </a:lnSpc>
              <a:buFontTx/>
              <a:buNone/>
            </a:pPr>
            <a:r>
              <a:rPr lang="zh-CN" altLang="en-US" sz="2800" b="1" smtClean="0">
                <a:solidFill>
                  <a:schemeClr val="bg1"/>
                </a:solidFill>
              </a:rPr>
              <a:t>（</a:t>
            </a:r>
            <a:r>
              <a:rPr lang="en-US" altLang="zh-CN" sz="2800" b="1" smtClean="0">
                <a:solidFill>
                  <a:schemeClr val="bg1"/>
                </a:solidFill>
              </a:rPr>
              <a:t>3</a:t>
            </a:r>
            <a:r>
              <a:rPr lang="zh-CN" altLang="en-US" sz="2800" b="1" smtClean="0">
                <a:solidFill>
                  <a:schemeClr val="bg1"/>
                </a:solidFill>
              </a:rPr>
              <a:t>）操作模式</a:t>
            </a:r>
            <a:endParaRPr lang="zh-CN" altLang="en-US" sz="2800" b="1" smtClean="0">
              <a:solidFill>
                <a:schemeClr val="bg1"/>
              </a:solidFill>
            </a:endParaRPr>
          </a:p>
          <a:p>
            <a:pPr eaLnBrk="1" hangingPunct="1">
              <a:lnSpc>
                <a:spcPct val="80000"/>
              </a:lnSpc>
              <a:buFontTx/>
              <a:buNone/>
            </a:pPr>
            <a:r>
              <a:rPr lang="zh-CN" altLang="en-US" sz="1800" b="1" smtClean="0">
                <a:solidFill>
                  <a:schemeClr val="bg1"/>
                </a:solidFill>
              </a:rPr>
              <a:t>                 </a:t>
            </a:r>
            <a:r>
              <a:rPr lang="en-US" altLang="zh-CN" sz="2400" b="1" smtClean="0">
                <a:solidFill>
                  <a:schemeClr val="bg1"/>
                </a:solidFill>
              </a:rPr>
              <a:t>PentiumⅡ</a:t>
            </a:r>
            <a:r>
              <a:rPr lang="zh-CN" altLang="en-US" sz="2400" b="1" smtClean="0">
                <a:solidFill>
                  <a:schemeClr val="bg1"/>
                </a:solidFill>
              </a:rPr>
              <a:t>具有</a:t>
            </a:r>
            <a:r>
              <a:rPr lang="en-US" altLang="zh-CN" sz="2400" b="1" smtClean="0">
                <a:solidFill>
                  <a:schemeClr val="bg1"/>
                </a:solidFill>
              </a:rPr>
              <a:t>3</a:t>
            </a:r>
            <a:r>
              <a:rPr lang="zh-CN" altLang="en-US" sz="2400" b="1" smtClean="0">
                <a:solidFill>
                  <a:schemeClr val="bg1"/>
                </a:solidFill>
              </a:rPr>
              <a:t>种操作模式：</a:t>
            </a:r>
            <a:r>
              <a:rPr lang="zh-CN" altLang="en-US" sz="2400" b="1" smtClean="0">
                <a:solidFill>
                  <a:srgbClr val="FFFF66"/>
                </a:solidFill>
              </a:rPr>
              <a:t>实模式、虚拟</a:t>
            </a:r>
            <a:r>
              <a:rPr lang="en-US" altLang="zh-CN" sz="2400" b="1" smtClean="0">
                <a:solidFill>
                  <a:srgbClr val="FFFF66"/>
                </a:solidFill>
              </a:rPr>
              <a:t>8086</a:t>
            </a:r>
            <a:r>
              <a:rPr lang="zh-CN" altLang="en-US" sz="2400" b="1" smtClean="0">
                <a:solidFill>
                  <a:srgbClr val="FFFF66"/>
                </a:solidFill>
              </a:rPr>
              <a:t>模式和保护模式</a:t>
            </a:r>
            <a:r>
              <a:rPr lang="zh-CN" altLang="en-US" sz="2400" b="1" smtClean="0">
                <a:solidFill>
                  <a:schemeClr val="bg1"/>
                </a:solidFill>
              </a:rPr>
              <a:t>。实际上，</a:t>
            </a:r>
            <a:r>
              <a:rPr lang="en-US" altLang="zh-CN" sz="2400" b="1" smtClean="0">
                <a:solidFill>
                  <a:schemeClr val="bg1"/>
                </a:solidFill>
              </a:rPr>
              <a:t>80386</a:t>
            </a:r>
            <a:r>
              <a:rPr lang="zh-CN" altLang="en-US" sz="2400" b="1" smtClean="0">
                <a:solidFill>
                  <a:schemeClr val="bg1"/>
                </a:solidFill>
              </a:rPr>
              <a:t>及后继机型都具有这</a:t>
            </a:r>
            <a:r>
              <a:rPr lang="en-US" altLang="zh-CN" sz="2400" b="1" smtClean="0">
                <a:solidFill>
                  <a:schemeClr val="bg1"/>
                </a:solidFill>
              </a:rPr>
              <a:t>3</a:t>
            </a:r>
            <a:r>
              <a:rPr lang="zh-CN" altLang="en-US" sz="2400" b="1" smtClean="0">
                <a:solidFill>
                  <a:schemeClr val="bg1"/>
                </a:solidFill>
              </a:rPr>
              <a:t>种模式。</a:t>
            </a:r>
            <a:endParaRPr lang="zh-CN" altLang="en-US" sz="2400" b="1" smtClean="0">
              <a:solidFill>
                <a:schemeClr val="bg1"/>
              </a:solidFill>
            </a:endParaRPr>
          </a:p>
          <a:p>
            <a:pPr eaLnBrk="1" hangingPunct="1">
              <a:lnSpc>
                <a:spcPct val="80000"/>
              </a:lnSpc>
              <a:buFontTx/>
              <a:buNone/>
            </a:pPr>
            <a:r>
              <a:rPr lang="zh-CN" altLang="en-US" sz="2400" b="1" smtClean="0">
                <a:solidFill>
                  <a:schemeClr val="bg1"/>
                </a:solidFill>
              </a:rPr>
              <a:t>        </a:t>
            </a:r>
            <a:endParaRPr lang="zh-CN" altLang="en-US" sz="2400" b="1" smtClean="0">
              <a:solidFill>
                <a:schemeClr val="bg1"/>
              </a:solidFill>
            </a:endParaRPr>
          </a:p>
          <a:p>
            <a:pPr eaLnBrk="1" hangingPunct="1">
              <a:lnSpc>
                <a:spcPct val="80000"/>
              </a:lnSpc>
              <a:buFontTx/>
              <a:buNone/>
            </a:pPr>
            <a:r>
              <a:rPr lang="zh-CN" altLang="en-US" sz="2400" b="1" smtClean="0">
                <a:solidFill>
                  <a:schemeClr val="bg1"/>
                </a:solidFill>
              </a:rPr>
              <a:t>             在</a:t>
            </a:r>
            <a:r>
              <a:rPr lang="zh-CN" altLang="en-US" sz="2400" b="1" smtClean="0">
                <a:solidFill>
                  <a:srgbClr val="FFFF66"/>
                </a:solidFill>
              </a:rPr>
              <a:t>实模式</a:t>
            </a:r>
            <a:r>
              <a:rPr lang="zh-CN" altLang="en-US" sz="2400" b="1" smtClean="0">
                <a:solidFill>
                  <a:schemeClr val="bg1"/>
                </a:solidFill>
              </a:rPr>
              <a:t>下，所有</a:t>
            </a:r>
            <a:r>
              <a:rPr lang="en-US" altLang="zh-CN" sz="2400" b="1" smtClean="0">
                <a:solidFill>
                  <a:schemeClr val="bg1"/>
                </a:solidFill>
              </a:rPr>
              <a:t>8088/8086</a:t>
            </a:r>
            <a:r>
              <a:rPr lang="zh-CN" altLang="en-US" sz="2400" b="1" smtClean="0">
                <a:solidFill>
                  <a:schemeClr val="bg1"/>
                </a:solidFill>
              </a:rPr>
              <a:t>之后增加的新特性都被关闭，这时</a:t>
            </a:r>
            <a:r>
              <a:rPr lang="en-US" altLang="zh-CN" sz="2400" b="1" smtClean="0">
                <a:solidFill>
                  <a:schemeClr val="bg1"/>
                </a:solidFill>
              </a:rPr>
              <a:t>PentiumⅡ</a:t>
            </a:r>
            <a:r>
              <a:rPr lang="zh-CN" altLang="en-US" sz="2400" b="1" smtClean="0">
                <a:solidFill>
                  <a:schemeClr val="bg1"/>
                </a:solidFill>
              </a:rPr>
              <a:t>就像一台单纯的</a:t>
            </a:r>
            <a:r>
              <a:rPr lang="en-US" altLang="zh-CN" sz="2400" b="1" smtClean="0">
                <a:solidFill>
                  <a:schemeClr val="bg1"/>
                </a:solidFill>
              </a:rPr>
              <a:t>8088/8086</a:t>
            </a:r>
            <a:r>
              <a:rPr lang="zh-CN" altLang="en-US" sz="2400" b="1" smtClean="0">
                <a:solidFill>
                  <a:schemeClr val="bg1"/>
                </a:solidFill>
              </a:rPr>
              <a:t>一样运行。</a:t>
            </a:r>
            <a:endParaRPr lang="zh-CN" altLang="en-US" sz="2400" b="1" smtClean="0">
              <a:solidFill>
                <a:schemeClr val="bg1"/>
              </a:solidFill>
            </a:endParaRPr>
          </a:p>
          <a:p>
            <a:pPr eaLnBrk="1" hangingPunct="1">
              <a:lnSpc>
                <a:spcPct val="80000"/>
              </a:lnSpc>
              <a:buFontTx/>
              <a:buNone/>
            </a:pPr>
            <a:r>
              <a:rPr lang="zh-CN" altLang="en-US" sz="2400" b="1" smtClean="0">
                <a:solidFill>
                  <a:schemeClr val="bg1"/>
                </a:solidFill>
              </a:rPr>
              <a:t>       </a:t>
            </a:r>
            <a:endParaRPr lang="zh-CN" altLang="en-US" sz="2400" b="1" smtClean="0">
              <a:solidFill>
                <a:schemeClr val="bg1"/>
              </a:solidFill>
            </a:endParaRPr>
          </a:p>
          <a:p>
            <a:pPr eaLnBrk="1" hangingPunct="1">
              <a:lnSpc>
                <a:spcPct val="80000"/>
              </a:lnSpc>
              <a:buFontTx/>
              <a:buNone/>
            </a:pPr>
            <a:r>
              <a:rPr lang="zh-CN" altLang="en-US" sz="2400" b="1" smtClean="0">
                <a:solidFill>
                  <a:schemeClr val="bg1"/>
                </a:solidFill>
              </a:rPr>
              <a:t>            在</a:t>
            </a:r>
            <a:r>
              <a:rPr lang="zh-CN" altLang="en-US" sz="2400" b="1" smtClean="0">
                <a:solidFill>
                  <a:srgbClr val="FFFF66"/>
                </a:solidFill>
              </a:rPr>
              <a:t>虚拟</a:t>
            </a:r>
            <a:r>
              <a:rPr lang="en-US" altLang="zh-CN" sz="2400" b="1" smtClean="0">
                <a:solidFill>
                  <a:srgbClr val="FFFF66"/>
                </a:solidFill>
              </a:rPr>
              <a:t>8086</a:t>
            </a:r>
            <a:r>
              <a:rPr lang="zh-CN" altLang="en-US" sz="2400" b="1" smtClean="0">
                <a:solidFill>
                  <a:srgbClr val="FFFF66"/>
                </a:solidFill>
              </a:rPr>
              <a:t>模式</a:t>
            </a:r>
            <a:r>
              <a:rPr lang="zh-CN" altLang="en-US" sz="2400" b="1" smtClean="0">
                <a:solidFill>
                  <a:schemeClr val="bg1"/>
                </a:solidFill>
              </a:rPr>
              <a:t>下，可以用一种受保护的方式来运行老的</a:t>
            </a:r>
            <a:r>
              <a:rPr lang="en-US" altLang="zh-CN" sz="2400" b="1" smtClean="0">
                <a:solidFill>
                  <a:schemeClr val="bg1"/>
                </a:solidFill>
              </a:rPr>
              <a:t>8088/8086</a:t>
            </a:r>
            <a:r>
              <a:rPr lang="zh-CN" altLang="en-US" sz="2400" b="1" smtClean="0">
                <a:solidFill>
                  <a:schemeClr val="bg1"/>
                </a:solidFill>
              </a:rPr>
              <a:t>程序。这时，有一个实际的操作系统在控制整个计算机。</a:t>
            </a:r>
            <a:endParaRPr lang="zh-CN" altLang="en-US" sz="2400" b="1" smtClean="0">
              <a:solidFill>
                <a:schemeClr val="bg1"/>
              </a:solidFill>
            </a:endParaRPr>
          </a:p>
          <a:p>
            <a:pPr eaLnBrk="1" hangingPunct="1">
              <a:lnSpc>
                <a:spcPct val="80000"/>
              </a:lnSpc>
              <a:buFontTx/>
              <a:buNone/>
            </a:pPr>
            <a:r>
              <a:rPr lang="zh-CN" altLang="en-US" sz="2400" b="1" smtClean="0">
                <a:solidFill>
                  <a:schemeClr val="bg1"/>
                </a:solidFill>
              </a:rPr>
              <a:t>       </a:t>
            </a:r>
            <a:endParaRPr lang="zh-CN" altLang="en-US" sz="2400" b="1" smtClean="0">
              <a:solidFill>
                <a:schemeClr val="bg1"/>
              </a:solidFill>
            </a:endParaRPr>
          </a:p>
          <a:p>
            <a:pPr eaLnBrk="1" hangingPunct="1">
              <a:lnSpc>
                <a:spcPct val="80000"/>
              </a:lnSpc>
              <a:buFontTx/>
              <a:buNone/>
            </a:pPr>
            <a:r>
              <a:rPr lang="zh-CN" altLang="en-US" sz="2400" b="1" smtClean="0">
                <a:solidFill>
                  <a:schemeClr val="bg1"/>
                </a:solidFill>
              </a:rPr>
              <a:t>            在</a:t>
            </a:r>
            <a:r>
              <a:rPr lang="zh-CN" altLang="en-US" sz="2400" b="1" smtClean="0">
                <a:solidFill>
                  <a:srgbClr val="FFFF66"/>
                </a:solidFill>
              </a:rPr>
              <a:t>保护模式</a:t>
            </a:r>
            <a:r>
              <a:rPr lang="zh-CN" altLang="en-US" sz="2400" b="1" smtClean="0">
                <a:solidFill>
                  <a:schemeClr val="bg1"/>
                </a:solidFill>
              </a:rPr>
              <a:t>下，有</a:t>
            </a:r>
            <a:r>
              <a:rPr lang="en-US" altLang="zh-CN" sz="2400" b="1" smtClean="0">
                <a:solidFill>
                  <a:schemeClr val="bg1"/>
                </a:solidFill>
              </a:rPr>
              <a:t>4</a:t>
            </a:r>
            <a:r>
              <a:rPr lang="zh-CN" altLang="en-US" sz="2400" b="1" smtClean="0">
                <a:solidFill>
                  <a:schemeClr val="bg1"/>
                </a:solidFill>
              </a:rPr>
              <a:t>种可用的特权级别，它们由程序状态字中的对应位控制。第</a:t>
            </a:r>
            <a:r>
              <a:rPr lang="en-US" altLang="zh-CN" sz="2400" b="1" smtClean="0">
                <a:solidFill>
                  <a:schemeClr val="bg1"/>
                </a:solidFill>
              </a:rPr>
              <a:t>0</a:t>
            </a:r>
            <a:r>
              <a:rPr lang="zh-CN" altLang="en-US" sz="2400" b="1" smtClean="0">
                <a:solidFill>
                  <a:schemeClr val="bg1"/>
                </a:solidFill>
              </a:rPr>
              <a:t>级相当于别的计算机中的内核模式，它可以完全控制计算机，因而只由操作系统使用。第</a:t>
            </a:r>
            <a:r>
              <a:rPr lang="en-US" altLang="zh-CN" sz="2400" b="1" smtClean="0">
                <a:solidFill>
                  <a:schemeClr val="bg1"/>
                </a:solidFill>
              </a:rPr>
              <a:t>3</a:t>
            </a:r>
            <a:r>
              <a:rPr lang="zh-CN" altLang="en-US" sz="2400" b="1" smtClean="0">
                <a:solidFill>
                  <a:schemeClr val="bg1"/>
                </a:solidFill>
              </a:rPr>
              <a:t>级用于运行用户程序，它阻塞用户程序对某些特殊的关键指令和控制寄存器的访问，以防止某些鲁莽的用户程序搞垮整个计算机。第</a:t>
            </a:r>
            <a:r>
              <a:rPr lang="en-US" altLang="zh-CN" sz="2400" b="1" smtClean="0">
                <a:solidFill>
                  <a:schemeClr val="bg1"/>
                </a:solidFill>
              </a:rPr>
              <a:t>1</a:t>
            </a:r>
            <a:r>
              <a:rPr lang="zh-CN" altLang="en-US" sz="2400" b="1" smtClean="0">
                <a:solidFill>
                  <a:schemeClr val="bg1"/>
                </a:solidFill>
              </a:rPr>
              <a:t>级和第</a:t>
            </a:r>
            <a:r>
              <a:rPr lang="en-US" altLang="zh-CN" sz="2400" b="1" smtClean="0">
                <a:solidFill>
                  <a:schemeClr val="bg1"/>
                </a:solidFill>
              </a:rPr>
              <a:t>2</a:t>
            </a:r>
            <a:r>
              <a:rPr lang="zh-CN" altLang="en-US" sz="2400" b="1" smtClean="0">
                <a:solidFill>
                  <a:schemeClr val="bg1"/>
                </a:solidFill>
              </a:rPr>
              <a:t>级很少使用。</a:t>
            </a:r>
            <a:endParaRPr lang="zh-CN" altLang="en-US" sz="2400" smtClean="0">
              <a:solidFill>
                <a:schemeClr val="bg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3"/>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15E500CA-1BB2-4E84-91C6-CEC309A865A3}"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6147" name="Rectangle 3"/>
          <p:cNvSpPr>
            <a:spLocks noChangeArrowheads="1"/>
          </p:cNvSpPr>
          <p:nvPr/>
        </p:nvSpPr>
        <p:spPr bwMode="auto">
          <a:xfrm>
            <a:off x="0" y="188913"/>
            <a:ext cx="5688013"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7744" bIns="177744"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0"/>
              </a:spcBef>
            </a:pPr>
            <a:r>
              <a:rPr kumimoji="0" lang="en-US" altLang="zh-CN" sz="3600" b="1" i="0">
                <a:solidFill>
                  <a:schemeClr val="hlink"/>
                </a:solidFill>
                <a:ea typeface="宋体" panose="02010600030101010101" pitchFamily="2" charset="-122"/>
              </a:rPr>
              <a:t>4.1 </a:t>
            </a:r>
            <a:r>
              <a:rPr kumimoji="0" lang="en-US" altLang="zh-CN" sz="3600" b="1" i="0">
                <a:solidFill>
                  <a:schemeClr val="tx1"/>
                </a:solidFill>
                <a:ea typeface="宋体" panose="02010600030101010101" pitchFamily="2" charset="-122"/>
              </a:rPr>
              <a:t> </a:t>
            </a:r>
            <a:r>
              <a:rPr kumimoji="0" lang="en-US" altLang="zh-CN" sz="3600" b="1" i="0">
                <a:solidFill>
                  <a:schemeClr val="hlink"/>
                </a:solidFill>
                <a:ea typeface="宋体" panose="02010600030101010101" pitchFamily="2" charset="-122"/>
              </a:rPr>
              <a:t>80x86 CPU</a:t>
            </a:r>
            <a:endParaRPr kumimoji="0" lang="en-US" altLang="zh-CN" sz="3600" b="1" i="0">
              <a:solidFill>
                <a:schemeClr val="hlink"/>
              </a:solidFill>
              <a:ea typeface="宋体" panose="02010600030101010101" pitchFamily="2" charset="-122"/>
            </a:endParaRPr>
          </a:p>
          <a:p>
            <a:pPr algn="l" eaLnBrk="1" hangingPunct="1">
              <a:spcBef>
                <a:spcPct val="0"/>
              </a:spcBef>
            </a:pPr>
            <a:endParaRPr kumimoji="0" lang="en-US" altLang="zh-CN" sz="3600" b="1" i="0">
              <a:solidFill>
                <a:schemeClr val="hlink"/>
              </a:solidFill>
              <a:ea typeface="宋体" panose="02010600030101010101" pitchFamily="2" charset="-122"/>
            </a:endParaRPr>
          </a:p>
          <a:p>
            <a:pPr algn="l" eaLnBrk="1" hangingPunct="1">
              <a:spcBef>
                <a:spcPct val="0"/>
              </a:spcBef>
            </a:pPr>
            <a:r>
              <a:rPr kumimoji="0" lang="en-US" altLang="zh-CN" sz="2400" b="1" i="0">
                <a:solidFill>
                  <a:schemeClr val="tx1"/>
                </a:solidFill>
                <a:ea typeface="宋体" panose="02010600030101010101" pitchFamily="2" charset="-122"/>
              </a:rPr>
              <a:t>             </a:t>
            </a:r>
            <a:r>
              <a:rPr kumimoji="0" lang="en-US" altLang="zh-CN" sz="2400" b="1" i="0">
                <a:solidFill>
                  <a:srgbClr val="FFFF66"/>
                </a:solidFill>
                <a:ea typeface="宋体" panose="02010600030101010101" pitchFamily="2" charset="-122"/>
              </a:rPr>
              <a:t>80x86 CPU</a:t>
            </a:r>
            <a:r>
              <a:rPr kumimoji="0" lang="zh-CN" altLang="en-US" sz="2400" b="1" i="0">
                <a:solidFill>
                  <a:srgbClr val="FFFF66"/>
                </a:solidFill>
                <a:ea typeface="宋体" panose="02010600030101010101" pitchFamily="2" charset="-122"/>
              </a:rPr>
              <a:t>概况如下表所示：</a:t>
            </a:r>
            <a:endParaRPr kumimoji="0" lang="zh-CN" altLang="en-US" sz="2400" b="1" i="0">
              <a:solidFill>
                <a:srgbClr val="FFFF66"/>
              </a:solidFill>
              <a:ea typeface="宋体" panose="02010600030101010101" pitchFamily="2" charset="-122"/>
            </a:endParaRPr>
          </a:p>
        </p:txBody>
      </p:sp>
      <p:graphicFrame>
        <p:nvGraphicFramePr>
          <p:cNvPr id="458835" name="Group 83"/>
          <p:cNvGraphicFramePr>
            <a:graphicFrameLocks noGrp="1"/>
          </p:cNvGraphicFramePr>
          <p:nvPr>
            <p:custDataLst>
              <p:tags r:id="rId1"/>
            </p:custDataLst>
          </p:nvPr>
        </p:nvGraphicFramePr>
        <p:xfrm>
          <a:off x="215900" y="1989138"/>
          <a:ext cx="8928100" cy="4616260"/>
        </p:xfrm>
        <a:graphic>
          <a:graphicData uri="http://schemas.openxmlformats.org/drawingml/2006/table">
            <a:tbl>
              <a:tblPr/>
              <a:tblGrid>
                <a:gridCol w="854075"/>
                <a:gridCol w="882650"/>
                <a:gridCol w="890588"/>
                <a:gridCol w="1223962"/>
                <a:gridCol w="1069975"/>
                <a:gridCol w="838200"/>
                <a:gridCol w="865188"/>
                <a:gridCol w="863600"/>
                <a:gridCol w="720725"/>
                <a:gridCol w="719137"/>
              </a:tblGrid>
              <a:tr h="1076325">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1" lang="en-US" altLang="zh-CN" sz="28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rPr>
                        <a:t>            </a:t>
                      </a:r>
                      <a:r>
                        <a:rPr kumimoji="1" lang="zh-CN" altLang="en-US" sz="18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rPr>
                        <a:t>型号</a:t>
                      </a:r>
                      <a:endParaRPr kumimoji="1" lang="zh-CN" altLang="en-US" sz="18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18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rPr>
                        <a:t> </a:t>
                      </a:r>
                      <a:r>
                        <a:rPr kumimoji="1" lang="zh-CN" altLang="en-US" sz="18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rPr>
                        <a:t>发布  年代</a:t>
                      </a:r>
                      <a:endParaRPr kumimoji="1" lang="zh-CN" altLang="en-US" sz="18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字长</a:t>
                      </a:r>
                      <a:b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br>
                      <a: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（位）</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晶体管数（万个）</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主频（</a:t>
                      </a: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MHz)</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内部数据总线宽度（位）</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外部数据总线宽度（位）</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地址总线宽度（位）</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寻址空间</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片内高速缓存</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r>
              <a:tr h="561975">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8086</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1978</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16</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2.9</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4.77</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16</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16</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20</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a:t>
                      </a: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MB</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无</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r>
              <a:tr h="563563">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8088</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1979</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16</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2.9</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4.77</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16</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8</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20</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a:t>
                      </a: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MB</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无</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r>
              <a:tr h="561975">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80286</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1982</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16</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13.4</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6~20</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16</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16</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24</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16 MB</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无</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r>
              <a:tr h="563563">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80386</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1986</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16</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27.5</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12.5~33</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32</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32</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32</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4GB</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无</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r>
              <a:tr h="506413">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80486</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1989</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16</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120~160</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25~50</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32</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32</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32</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4GB</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8KB</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alpha val="50195"/>
                      </a:srgbClr>
                    </a:solidFill>
                  </a:tcPr>
                </a:tc>
              </a:tr>
            </a:tbl>
          </a:graphicData>
        </a:graphic>
      </p:graphicFrame>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5CA9623C-56AF-4188-9D68-C954077FD3B4}"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40963" name="Rectangle 2"/>
          <p:cNvSpPr>
            <a:spLocks noGrp="1" noChangeArrowheads="1"/>
          </p:cNvSpPr>
          <p:nvPr>
            <p:ph type="body" idx="1"/>
          </p:nvPr>
        </p:nvSpPr>
        <p:spPr>
          <a:xfrm>
            <a:off x="539750" y="2492375"/>
            <a:ext cx="8229600" cy="4032250"/>
          </a:xfrm>
        </p:spPr>
        <p:txBody>
          <a:bodyPr/>
          <a:lstStyle/>
          <a:p>
            <a:pPr eaLnBrk="1" hangingPunct="1">
              <a:buClr>
                <a:srgbClr val="FFFF66"/>
              </a:buClr>
              <a:buFont typeface="Wingdings" panose="05000000000000000000" pitchFamily="2" charset="2"/>
              <a:buChar char="u"/>
            </a:pPr>
            <a:r>
              <a:rPr lang="zh-CN" altLang="en-US" sz="2400" b="1" smtClean="0">
                <a:solidFill>
                  <a:srgbClr val="FFFF00"/>
                </a:solidFill>
              </a:rPr>
              <a:t>基本结构寄存器组 ：	</a:t>
            </a:r>
            <a:r>
              <a:rPr lang="zh-CN" altLang="en-US" sz="2000" b="1" smtClean="0">
                <a:solidFill>
                  <a:srgbClr val="FFFF00"/>
                </a:solidFill>
              </a:rPr>
              <a:t>通用寄存器</a:t>
            </a:r>
            <a:br>
              <a:rPr lang="zh-CN" altLang="en-US" sz="2000" b="1" smtClean="0">
                <a:solidFill>
                  <a:srgbClr val="FFFF00"/>
                </a:solidFill>
              </a:rPr>
            </a:br>
            <a:r>
              <a:rPr lang="zh-CN" altLang="en-US" sz="2000" b="1" smtClean="0">
                <a:solidFill>
                  <a:srgbClr val="FFFF00"/>
                </a:solidFill>
              </a:rPr>
              <a:t>				指令指针寄存器</a:t>
            </a:r>
            <a:br>
              <a:rPr lang="zh-CN" altLang="en-US" sz="2000" b="1" smtClean="0">
                <a:solidFill>
                  <a:srgbClr val="FFFF00"/>
                </a:solidFill>
              </a:rPr>
            </a:br>
            <a:r>
              <a:rPr lang="zh-CN" altLang="en-US" sz="2000" b="1" smtClean="0">
                <a:solidFill>
                  <a:srgbClr val="FFFF00"/>
                </a:solidFill>
              </a:rPr>
              <a:t>				标志寄存器</a:t>
            </a:r>
            <a:br>
              <a:rPr lang="zh-CN" altLang="en-US" sz="2000" b="1" smtClean="0">
                <a:solidFill>
                  <a:srgbClr val="FFFF00"/>
                </a:solidFill>
              </a:rPr>
            </a:br>
            <a:r>
              <a:rPr lang="zh-CN" altLang="en-US" sz="2000" b="1" smtClean="0">
                <a:solidFill>
                  <a:srgbClr val="FFFF00"/>
                </a:solidFill>
              </a:rPr>
              <a:t>				段寄存器</a:t>
            </a:r>
            <a:endParaRPr lang="zh-CN" altLang="en-US" sz="2000" b="1" smtClean="0">
              <a:solidFill>
                <a:srgbClr val="FFFF00"/>
              </a:solidFill>
            </a:endParaRPr>
          </a:p>
          <a:p>
            <a:pPr eaLnBrk="1" hangingPunct="1">
              <a:buClr>
                <a:srgbClr val="FFFF66"/>
              </a:buClr>
              <a:buFont typeface="Wingdings" panose="05000000000000000000" pitchFamily="2" charset="2"/>
              <a:buChar char="u"/>
            </a:pPr>
            <a:r>
              <a:rPr lang="zh-CN" altLang="en-US" sz="2400" b="1" smtClean="0">
                <a:solidFill>
                  <a:srgbClr val="FFFF00"/>
                </a:solidFill>
              </a:rPr>
              <a:t>系统级寄存器组</a:t>
            </a:r>
            <a:r>
              <a:rPr lang="en-US" altLang="zh-CN" sz="2400" b="1" smtClean="0">
                <a:solidFill>
                  <a:srgbClr val="FFFF00"/>
                </a:solidFill>
              </a:rPr>
              <a:t>:  	</a:t>
            </a:r>
            <a:r>
              <a:rPr lang="zh-CN" altLang="en-US" sz="2000" b="1" smtClean="0">
                <a:solidFill>
                  <a:srgbClr val="FFFF00"/>
                </a:solidFill>
              </a:rPr>
              <a:t>系统地址寄存器</a:t>
            </a:r>
            <a:br>
              <a:rPr lang="zh-CN" altLang="en-US" sz="2000" b="1" smtClean="0">
                <a:solidFill>
                  <a:srgbClr val="FFFF00"/>
                </a:solidFill>
              </a:rPr>
            </a:br>
            <a:r>
              <a:rPr lang="zh-CN" altLang="en-US" sz="2000" b="1" smtClean="0">
                <a:solidFill>
                  <a:srgbClr val="FFFF00"/>
                </a:solidFill>
              </a:rPr>
              <a:t>			控制寄存器</a:t>
            </a:r>
            <a:br>
              <a:rPr lang="zh-CN" altLang="en-US" sz="2000" b="1" smtClean="0">
                <a:solidFill>
                  <a:srgbClr val="FFFF00"/>
                </a:solidFill>
              </a:rPr>
            </a:br>
            <a:r>
              <a:rPr lang="zh-CN" altLang="en-US" sz="2000" b="1" smtClean="0">
                <a:solidFill>
                  <a:srgbClr val="FFFF00"/>
                </a:solidFill>
              </a:rPr>
              <a:t>			测试寄存器</a:t>
            </a:r>
            <a:br>
              <a:rPr lang="zh-CN" altLang="en-US" sz="2000" b="1" smtClean="0">
                <a:solidFill>
                  <a:srgbClr val="FFFF00"/>
                </a:solidFill>
              </a:rPr>
            </a:br>
            <a:r>
              <a:rPr lang="zh-CN" altLang="en-US" sz="2000" b="1" smtClean="0">
                <a:solidFill>
                  <a:srgbClr val="FFFF00"/>
                </a:solidFill>
              </a:rPr>
              <a:t>			调试寄存器</a:t>
            </a:r>
            <a:endParaRPr lang="zh-CN" altLang="en-US" sz="2000" b="1" smtClean="0">
              <a:solidFill>
                <a:srgbClr val="FFFF00"/>
              </a:solidFill>
            </a:endParaRPr>
          </a:p>
          <a:p>
            <a:pPr eaLnBrk="1" hangingPunct="1">
              <a:buClr>
                <a:srgbClr val="FFFF66"/>
              </a:buClr>
              <a:buFont typeface="Wingdings" panose="05000000000000000000" pitchFamily="2" charset="2"/>
              <a:buChar char="u"/>
            </a:pPr>
            <a:r>
              <a:rPr lang="zh-CN" altLang="en-US" sz="2400" b="1" smtClean="0">
                <a:solidFill>
                  <a:srgbClr val="FFFF00"/>
                </a:solidFill>
              </a:rPr>
              <a:t>浮点寄存器组  ：</a:t>
            </a:r>
            <a:r>
              <a:rPr lang="zh-CN" altLang="en-US" sz="2000" b="1" smtClean="0">
                <a:solidFill>
                  <a:srgbClr val="FFFF00"/>
                </a:solidFill>
              </a:rPr>
              <a:t>数据寄存器</a:t>
            </a:r>
            <a:br>
              <a:rPr lang="zh-CN" altLang="en-US" sz="2000" b="1" smtClean="0">
                <a:solidFill>
                  <a:srgbClr val="FFFF00"/>
                </a:solidFill>
              </a:rPr>
            </a:br>
            <a:r>
              <a:rPr lang="zh-CN" altLang="en-US" sz="2000" b="1" smtClean="0">
                <a:solidFill>
                  <a:srgbClr val="FFFF00"/>
                </a:solidFill>
              </a:rPr>
              <a:t>		标记字寄存器</a:t>
            </a:r>
            <a:br>
              <a:rPr lang="zh-CN" altLang="en-US" sz="2000" b="1" smtClean="0">
                <a:solidFill>
                  <a:srgbClr val="FFFF00"/>
                </a:solidFill>
              </a:rPr>
            </a:br>
            <a:r>
              <a:rPr lang="zh-CN" altLang="en-US" sz="2000" b="1" smtClean="0">
                <a:solidFill>
                  <a:srgbClr val="FFFF00"/>
                </a:solidFill>
              </a:rPr>
              <a:t>		指令和数据指针寄存器</a:t>
            </a:r>
            <a:br>
              <a:rPr lang="zh-CN" altLang="en-US" sz="2000" b="1" smtClean="0">
                <a:solidFill>
                  <a:srgbClr val="FFFF00"/>
                </a:solidFill>
              </a:rPr>
            </a:br>
            <a:r>
              <a:rPr lang="zh-CN" altLang="en-US" sz="2000" b="1" smtClean="0">
                <a:solidFill>
                  <a:srgbClr val="FFFF00"/>
                </a:solidFill>
              </a:rPr>
              <a:t>		控制字寄存器</a:t>
            </a:r>
            <a:endParaRPr lang="zh-CN" altLang="en-US" sz="2000" b="1" smtClean="0">
              <a:solidFill>
                <a:srgbClr val="FFFF00"/>
              </a:solidFill>
            </a:endParaRPr>
          </a:p>
        </p:txBody>
      </p:sp>
      <p:sp>
        <p:nvSpPr>
          <p:cNvPr id="40964" name="Rectangle 3"/>
          <p:cNvSpPr>
            <a:spLocks noChangeArrowheads="1"/>
          </p:cNvSpPr>
          <p:nvPr/>
        </p:nvSpPr>
        <p:spPr bwMode="auto">
          <a:xfrm>
            <a:off x="250825" y="188913"/>
            <a:ext cx="7524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lang="en-US" altLang="zh-CN" sz="3200" b="1" i="0">
                <a:solidFill>
                  <a:srgbClr val="66CCFF"/>
                </a:solidFill>
                <a:latin typeface="黑体" panose="02010609060101010101" pitchFamily="49" charset="-122"/>
              </a:rPr>
              <a:t>4.2   80x86 CPU</a:t>
            </a:r>
            <a:r>
              <a:rPr lang="zh-CN" altLang="en-US" sz="3200" b="1" i="0">
                <a:solidFill>
                  <a:srgbClr val="66CCFF"/>
                </a:solidFill>
                <a:latin typeface="黑体" panose="02010609060101010101" pitchFamily="49" charset="-122"/>
              </a:rPr>
              <a:t>的寄存器和主存储器</a:t>
            </a:r>
            <a:endParaRPr lang="zh-CN" altLang="en-US" sz="3200" b="1" i="0">
              <a:solidFill>
                <a:srgbClr val="66CCFF"/>
              </a:solidFill>
              <a:latin typeface="黑体" panose="02010609060101010101" pitchFamily="49" charset="-122"/>
            </a:endParaRPr>
          </a:p>
        </p:txBody>
      </p:sp>
      <p:sp>
        <p:nvSpPr>
          <p:cNvPr id="40965" name="Rectangle 4"/>
          <p:cNvSpPr>
            <a:spLocks noChangeArrowheads="1"/>
          </p:cNvSpPr>
          <p:nvPr/>
        </p:nvSpPr>
        <p:spPr bwMode="auto">
          <a:xfrm>
            <a:off x="250825" y="981075"/>
            <a:ext cx="4886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eaLnBrk="1" hangingPunct="1">
              <a:spcBef>
                <a:spcPct val="20000"/>
              </a:spcBef>
            </a:pPr>
            <a:r>
              <a:rPr lang="en-US" altLang="zh-CN" sz="3200" b="1" i="0">
                <a:solidFill>
                  <a:srgbClr val="FFFF00"/>
                </a:solidFill>
              </a:rPr>
              <a:t>4.2.1   80x86 CPU</a:t>
            </a:r>
            <a:r>
              <a:rPr lang="zh-CN" altLang="en-US" sz="3200" b="1" i="0">
                <a:solidFill>
                  <a:srgbClr val="FFFF00"/>
                </a:solidFill>
              </a:rPr>
              <a:t>的寄存器</a:t>
            </a:r>
            <a:endParaRPr lang="zh-CN" altLang="en-US" sz="3200" b="1" i="0">
              <a:solidFill>
                <a:srgbClr val="FFFF00"/>
              </a:solidFill>
            </a:endParaRPr>
          </a:p>
        </p:txBody>
      </p:sp>
      <p:sp>
        <p:nvSpPr>
          <p:cNvPr id="40966" name="Rectangle 5"/>
          <p:cNvSpPr>
            <a:spLocks noChangeArrowheads="1"/>
          </p:cNvSpPr>
          <p:nvPr/>
        </p:nvSpPr>
        <p:spPr bwMode="auto">
          <a:xfrm>
            <a:off x="323850" y="1700213"/>
            <a:ext cx="50466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eaLnBrk="1" hangingPunct="1">
              <a:spcBef>
                <a:spcPct val="20000"/>
              </a:spcBef>
            </a:pPr>
            <a:r>
              <a:rPr lang="en-US" altLang="zh-CN" sz="3200" b="1" i="0">
                <a:solidFill>
                  <a:srgbClr val="FFCCFF"/>
                </a:solidFill>
                <a:latin typeface="华文仿宋" panose="02010600040101010101" pitchFamily="2" charset="-122"/>
                <a:ea typeface="华文仿宋" panose="02010600040101010101" pitchFamily="2" charset="-122"/>
              </a:rPr>
              <a:t>1</a:t>
            </a:r>
            <a:r>
              <a:rPr lang="zh-CN" altLang="en-US" sz="3200" b="1" i="0">
                <a:solidFill>
                  <a:srgbClr val="FFCCFF"/>
                </a:solidFill>
                <a:latin typeface="华文仿宋" panose="02010600040101010101" pitchFamily="2" charset="-122"/>
                <a:ea typeface="华文仿宋" panose="02010600040101010101" pitchFamily="2" charset="-122"/>
              </a:rPr>
              <a:t>．</a:t>
            </a:r>
            <a:r>
              <a:rPr lang="en-US" altLang="zh-CN" sz="3200" b="1" i="0">
                <a:solidFill>
                  <a:srgbClr val="FFCCFF"/>
                </a:solidFill>
                <a:latin typeface="华文仿宋" panose="02010600040101010101" pitchFamily="2" charset="-122"/>
                <a:ea typeface="华文仿宋" panose="02010600040101010101" pitchFamily="2" charset="-122"/>
              </a:rPr>
              <a:t>80x86 CPU</a:t>
            </a:r>
            <a:r>
              <a:rPr lang="zh-CN" altLang="en-US" sz="3200" b="1" i="0">
                <a:solidFill>
                  <a:srgbClr val="FFCCFF"/>
                </a:solidFill>
                <a:latin typeface="华文仿宋" panose="02010600040101010101" pitchFamily="2" charset="-122"/>
                <a:ea typeface="华文仿宋" panose="02010600040101010101" pitchFamily="2" charset="-122"/>
              </a:rPr>
              <a:t>的寄存器分类</a:t>
            </a:r>
            <a:endParaRPr lang="zh-CN" altLang="en-US" sz="3200" b="1" i="0">
              <a:solidFill>
                <a:srgbClr val="FFCCFF"/>
              </a:solidFill>
              <a:latin typeface="华文仿宋" panose="02010600040101010101" pitchFamily="2" charset="-122"/>
              <a:ea typeface="华文仿宋" panose="02010600040101010101" pitchFamily="2" charset="-122"/>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8624DE99-F9F9-4074-8BA9-3F11E20B4A5C}"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41987" name="Rectangle 2"/>
          <p:cNvSpPr>
            <a:spLocks noGrp="1" noChangeArrowheads="1"/>
          </p:cNvSpPr>
          <p:nvPr>
            <p:ph type="body" sz="half" idx="1"/>
          </p:nvPr>
        </p:nvSpPr>
        <p:spPr>
          <a:xfrm>
            <a:off x="250825" y="1989138"/>
            <a:ext cx="4537075" cy="3240087"/>
          </a:xfrm>
        </p:spPr>
        <p:txBody>
          <a:bodyPr/>
          <a:lstStyle/>
          <a:p>
            <a:pPr eaLnBrk="1" hangingPunct="1">
              <a:lnSpc>
                <a:spcPct val="90000"/>
              </a:lnSpc>
              <a:buFontTx/>
              <a:buNone/>
            </a:pPr>
            <a:r>
              <a:rPr lang="zh-CN" altLang="en-US" sz="2800" b="1" smtClean="0">
                <a:solidFill>
                  <a:srgbClr val="66FFFF"/>
                </a:solidFill>
              </a:rPr>
              <a:t>基本结构寄存器组</a:t>
            </a:r>
            <a:br>
              <a:rPr lang="zh-CN" altLang="en-US" sz="2800" b="1" smtClean="0">
                <a:solidFill>
                  <a:srgbClr val="66FFFF"/>
                </a:solidFill>
              </a:rPr>
            </a:br>
            <a:r>
              <a:rPr lang="zh-CN" altLang="en-US" sz="2800" b="1" smtClean="0">
                <a:solidFill>
                  <a:srgbClr val="66FFFF"/>
                </a:solidFill>
              </a:rPr>
              <a:t>如右图所示：</a:t>
            </a:r>
            <a:endParaRPr lang="zh-CN" altLang="en-US" sz="2800" b="1" smtClean="0">
              <a:solidFill>
                <a:srgbClr val="66FFFF"/>
              </a:solidFill>
            </a:endParaRPr>
          </a:p>
          <a:p>
            <a:pPr algn="just" eaLnBrk="1" hangingPunct="1">
              <a:lnSpc>
                <a:spcPct val="90000"/>
              </a:lnSpc>
              <a:buFontTx/>
              <a:buNone/>
            </a:pPr>
            <a:r>
              <a:rPr lang="zh-CN" altLang="en-US" sz="2800" b="1" smtClean="0"/>
              <a:t>    </a:t>
            </a:r>
            <a:endParaRPr lang="zh-CN" altLang="en-US" sz="2800" b="1" smtClean="0"/>
          </a:p>
          <a:p>
            <a:pPr algn="just" eaLnBrk="1" hangingPunct="1">
              <a:lnSpc>
                <a:spcPct val="90000"/>
              </a:lnSpc>
              <a:buFontTx/>
              <a:buNone/>
            </a:pPr>
            <a:r>
              <a:rPr lang="zh-CN" altLang="en-US" sz="2800" b="1" smtClean="0">
                <a:solidFill>
                  <a:schemeClr val="bg1"/>
                </a:solidFill>
              </a:rPr>
              <a:t>	通用寄存器</a:t>
            </a:r>
            <a:endParaRPr lang="zh-CN" altLang="en-US" sz="2800" b="1" smtClean="0">
              <a:solidFill>
                <a:schemeClr val="bg1"/>
              </a:solidFill>
            </a:endParaRPr>
          </a:p>
          <a:p>
            <a:pPr algn="just" eaLnBrk="1" hangingPunct="1">
              <a:lnSpc>
                <a:spcPct val="90000"/>
              </a:lnSpc>
              <a:buFontTx/>
              <a:buNone/>
            </a:pPr>
            <a:r>
              <a:rPr lang="zh-CN" altLang="en-US" sz="2800" b="1" smtClean="0">
                <a:solidFill>
                  <a:schemeClr val="bg1"/>
                </a:solidFill>
              </a:rPr>
              <a:t>    指令指针寄存器</a:t>
            </a:r>
            <a:endParaRPr lang="zh-CN" altLang="en-US" sz="2800" b="1" smtClean="0">
              <a:solidFill>
                <a:schemeClr val="bg1"/>
              </a:solidFill>
            </a:endParaRPr>
          </a:p>
          <a:p>
            <a:pPr algn="just" eaLnBrk="1" hangingPunct="1">
              <a:lnSpc>
                <a:spcPct val="90000"/>
              </a:lnSpc>
              <a:buFontTx/>
              <a:buNone/>
            </a:pPr>
            <a:r>
              <a:rPr lang="zh-CN" altLang="en-US" sz="2800" b="1" smtClean="0">
                <a:solidFill>
                  <a:schemeClr val="bg1"/>
                </a:solidFill>
              </a:rPr>
              <a:t>    标志寄存器</a:t>
            </a:r>
            <a:endParaRPr lang="zh-CN" altLang="en-US" sz="2800" b="1" smtClean="0">
              <a:solidFill>
                <a:schemeClr val="bg1"/>
              </a:solidFill>
            </a:endParaRPr>
          </a:p>
          <a:p>
            <a:pPr algn="just" eaLnBrk="1" hangingPunct="1">
              <a:lnSpc>
                <a:spcPct val="90000"/>
              </a:lnSpc>
              <a:buFontTx/>
              <a:buNone/>
            </a:pPr>
            <a:r>
              <a:rPr lang="zh-CN" altLang="en-US" sz="2800" b="1" smtClean="0">
                <a:solidFill>
                  <a:schemeClr val="bg1"/>
                </a:solidFill>
              </a:rPr>
              <a:t>    段寄存器 </a:t>
            </a:r>
            <a:endParaRPr lang="zh-CN" altLang="en-US" sz="2800" b="1" smtClean="0">
              <a:solidFill>
                <a:schemeClr val="bg1"/>
              </a:solidFill>
            </a:endParaRPr>
          </a:p>
          <a:p>
            <a:pPr algn="just" eaLnBrk="1" hangingPunct="1">
              <a:lnSpc>
                <a:spcPct val="90000"/>
              </a:lnSpc>
              <a:buFontTx/>
              <a:buNone/>
            </a:pPr>
            <a:endParaRPr lang="en-US" altLang="zh-CN" sz="2800" b="1" smtClean="0"/>
          </a:p>
        </p:txBody>
      </p:sp>
      <p:pic>
        <p:nvPicPr>
          <p:cNvPr id="41988" name="Picture 3" descr="4X08"/>
          <p:cNvPicPr>
            <a:picLocks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4572000" y="0"/>
            <a:ext cx="4572000" cy="6858000"/>
          </a:xfrm>
          <a:noFill/>
        </p:spPr>
      </p:pic>
      <p:sp>
        <p:nvSpPr>
          <p:cNvPr id="41989" name="Rectangle 4"/>
          <p:cNvSpPr>
            <a:spLocks noChangeArrowheads="1"/>
          </p:cNvSpPr>
          <p:nvPr/>
        </p:nvSpPr>
        <p:spPr bwMode="auto">
          <a:xfrm>
            <a:off x="12700" y="279400"/>
            <a:ext cx="4032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eaLnBrk="1" hangingPunct="1">
              <a:spcBef>
                <a:spcPct val="20000"/>
              </a:spcBef>
            </a:pPr>
            <a:r>
              <a:rPr lang="en-US" altLang="zh-CN" sz="3200" b="1" i="0">
                <a:solidFill>
                  <a:srgbClr val="FFCCFF"/>
                </a:solidFill>
                <a:latin typeface="华文仿宋" panose="02010600040101010101" pitchFamily="2" charset="-122"/>
                <a:ea typeface="华文仿宋" panose="02010600040101010101" pitchFamily="2" charset="-122"/>
              </a:rPr>
              <a:t>2</a:t>
            </a:r>
            <a:r>
              <a:rPr lang="zh-CN" altLang="en-US" sz="3200" b="1" i="0">
                <a:solidFill>
                  <a:srgbClr val="FFCCFF"/>
                </a:solidFill>
                <a:latin typeface="华文仿宋" panose="02010600040101010101" pitchFamily="2" charset="-122"/>
                <a:ea typeface="华文仿宋" panose="02010600040101010101" pitchFamily="2" charset="-122"/>
              </a:rPr>
              <a:t>．基本结构寄存器组</a:t>
            </a:r>
            <a:endParaRPr lang="zh-CN" altLang="en-US" sz="3200" b="1" i="0">
              <a:solidFill>
                <a:srgbClr val="FFCCFF"/>
              </a:solidFill>
              <a:latin typeface="华文仿宋" panose="02010600040101010101" pitchFamily="2" charset="-122"/>
              <a:ea typeface="华文仿宋" panose="02010600040101010101" pitchFamily="2"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0F97470C-A8CA-41E0-BC09-508CF6DD73BC}"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43011" name="Rectangle 3"/>
          <p:cNvSpPr>
            <a:spLocks noChangeArrowheads="1"/>
          </p:cNvSpPr>
          <p:nvPr/>
        </p:nvSpPr>
        <p:spPr bwMode="auto">
          <a:xfrm>
            <a:off x="323850" y="333375"/>
            <a:ext cx="32448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eaLnBrk="1" hangingPunct="1">
              <a:lnSpc>
                <a:spcPct val="90000"/>
              </a:lnSpc>
              <a:spcBef>
                <a:spcPct val="20000"/>
              </a:spcBef>
            </a:pPr>
            <a:r>
              <a:rPr lang="zh-CN" altLang="en-US" sz="3200" b="1" i="0">
                <a:solidFill>
                  <a:srgbClr val="66CCFF"/>
                </a:solidFill>
                <a:latin typeface="黑体" panose="02010609060101010101" pitchFamily="49" charset="-122"/>
              </a:rPr>
              <a:t>（</a:t>
            </a:r>
            <a:r>
              <a:rPr lang="en-US" altLang="zh-CN" sz="3200" b="1" i="0">
                <a:solidFill>
                  <a:srgbClr val="66CCFF"/>
                </a:solidFill>
                <a:latin typeface="黑体" panose="02010609060101010101" pitchFamily="49" charset="-122"/>
              </a:rPr>
              <a:t>1</a:t>
            </a:r>
            <a:r>
              <a:rPr lang="zh-CN" altLang="en-US" sz="3200" b="1" i="0">
                <a:solidFill>
                  <a:srgbClr val="66CCFF"/>
                </a:solidFill>
                <a:latin typeface="黑体" panose="02010609060101010101" pitchFamily="49" charset="-122"/>
              </a:rPr>
              <a:t>）通用寄存器</a:t>
            </a:r>
            <a:endParaRPr lang="zh-CN" altLang="en-US" sz="3200" b="1" i="0">
              <a:solidFill>
                <a:srgbClr val="66CCFF"/>
              </a:solidFill>
              <a:latin typeface="黑体" panose="02010609060101010101" pitchFamily="49" charset="-122"/>
            </a:endParaRPr>
          </a:p>
        </p:txBody>
      </p:sp>
      <p:sp>
        <p:nvSpPr>
          <p:cNvPr id="43012" name="Rectangle 4"/>
          <p:cNvSpPr>
            <a:spLocks noChangeArrowheads="1"/>
          </p:cNvSpPr>
          <p:nvPr/>
        </p:nvSpPr>
        <p:spPr bwMode="auto">
          <a:xfrm>
            <a:off x="323850" y="981075"/>
            <a:ext cx="80645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en-US" altLang="zh-CN" sz="2400" b="1" i="0">
                <a:solidFill>
                  <a:schemeClr val="bg1"/>
                </a:solidFill>
                <a:latin typeface="宋体" panose="02010600030101010101" pitchFamily="2" charset="-122"/>
                <a:ea typeface="宋体" panose="02010600030101010101" pitchFamily="2" charset="-122"/>
              </a:rPr>
              <a:t>8086/8088</a:t>
            </a:r>
            <a:r>
              <a:rPr lang="zh-CN" altLang="en-US" sz="2400" b="1" i="0">
                <a:solidFill>
                  <a:schemeClr val="bg1"/>
                </a:solidFill>
                <a:latin typeface="宋体" panose="02010600030101010101" pitchFamily="2" charset="-122"/>
                <a:ea typeface="宋体" panose="02010600030101010101" pitchFamily="2" charset="-122"/>
              </a:rPr>
              <a:t>和</a:t>
            </a:r>
            <a:r>
              <a:rPr lang="en-US" altLang="zh-CN" sz="2400" b="1" i="0">
                <a:solidFill>
                  <a:schemeClr val="bg1"/>
                </a:solidFill>
                <a:latin typeface="宋体" panose="02010600030101010101" pitchFamily="2" charset="-122"/>
                <a:ea typeface="宋体" panose="02010600030101010101" pitchFamily="2" charset="-122"/>
              </a:rPr>
              <a:t>80286</a:t>
            </a:r>
            <a:r>
              <a:rPr lang="zh-CN" altLang="en-US" sz="2400" b="1" i="0">
                <a:solidFill>
                  <a:schemeClr val="bg1"/>
                </a:solidFill>
                <a:latin typeface="宋体" panose="02010600030101010101" pitchFamily="2" charset="-122"/>
                <a:ea typeface="宋体" panose="02010600030101010101" pitchFamily="2" charset="-122"/>
              </a:rPr>
              <a:t>所具有的寄存器</a:t>
            </a:r>
            <a:r>
              <a:rPr lang="en-US" altLang="zh-CN" sz="2400" b="1" i="0">
                <a:solidFill>
                  <a:schemeClr val="bg1"/>
                </a:solidFill>
                <a:latin typeface="宋体" panose="02010600030101010101" pitchFamily="2" charset="-122"/>
                <a:ea typeface="宋体" panose="02010600030101010101" pitchFamily="2" charset="-122"/>
              </a:rPr>
              <a:t>:</a:t>
            </a:r>
            <a:endParaRPr lang="en-US" altLang="zh-CN" sz="2400" b="1" i="0">
              <a:solidFill>
                <a:schemeClr val="bg1"/>
              </a:solidFill>
              <a:latin typeface="宋体" panose="02010600030101010101" pitchFamily="2" charset="-122"/>
              <a:ea typeface="宋体" panose="02010600030101010101" pitchFamily="2" charset="-122"/>
            </a:endParaRPr>
          </a:p>
          <a:p>
            <a:pPr algn="l"/>
            <a:r>
              <a:rPr lang="en-US" altLang="zh-CN" sz="2400" b="1" i="0">
                <a:solidFill>
                  <a:schemeClr val="bg1"/>
                </a:solidFill>
                <a:latin typeface="宋体" panose="02010600030101010101" pitchFamily="2" charset="-122"/>
                <a:ea typeface="宋体" panose="02010600030101010101" pitchFamily="2" charset="-122"/>
              </a:rPr>
              <a:t>	</a:t>
            </a:r>
            <a:r>
              <a:rPr lang="zh-CN" altLang="en-US" sz="2400" b="1" i="0">
                <a:solidFill>
                  <a:schemeClr val="bg1"/>
                </a:solidFill>
                <a:latin typeface="宋体" panose="02010600030101010101" pitchFamily="2" charset="-122"/>
                <a:ea typeface="宋体" panose="02010600030101010101" pitchFamily="2" charset="-122"/>
              </a:rPr>
              <a:t>图中除阴影区以外的寄存器</a:t>
            </a:r>
            <a:r>
              <a:rPr lang="en-US" altLang="zh-CN" sz="2400" b="1" i="0">
                <a:solidFill>
                  <a:schemeClr val="bg1"/>
                </a:solidFill>
                <a:latin typeface="宋体" panose="02010600030101010101" pitchFamily="2" charset="-122"/>
                <a:ea typeface="宋体" panose="02010600030101010101" pitchFamily="2" charset="-122"/>
              </a:rPr>
              <a:t>,</a:t>
            </a:r>
            <a:r>
              <a:rPr lang="zh-CN" altLang="en-US" sz="2400" b="1" i="0">
                <a:solidFill>
                  <a:schemeClr val="bg1"/>
                </a:solidFill>
                <a:latin typeface="宋体" panose="02010600030101010101" pitchFamily="2" charset="-122"/>
                <a:ea typeface="宋体" panose="02010600030101010101" pitchFamily="2" charset="-122"/>
              </a:rPr>
              <a:t>都是</a:t>
            </a:r>
            <a:r>
              <a:rPr lang="en-US" altLang="zh-CN" sz="2400" b="1" i="0">
                <a:solidFill>
                  <a:schemeClr val="bg1"/>
                </a:solidFill>
                <a:latin typeface="宋体" panose="02010600030101010101" pitchFamily="2" charset="-122"/>
                <a:ea typeface="宋体" panose="02010600030101010101" pitchFamily="2" charset="-122"/>
              </a:rPr>
              <a:t>16</a:t>
            </a:r>
            <a:r>
              <a:rPr lang="zh-CN" altLang="en-US" sz="2400" b="1" i="0">
                <a:solidFill>
                  <a:schemeClr val="bg1"/>
                </a:solidFill>
                <a:latin typeface="宋体" panose="02010600030101010101" pitchFamily="2" charset="-122"/>
                <a:ea typeface="宋体" panose="02010600030101010101" pitchFamily="2" charset="-122"/>
              </a:rPr>
              <a:t>位寄存器。</a:t>
            </a:r>
            <a:endParaRPr lang="zh-CN" altLang="en-US" sz="2400" b="1" i="0">
              <a:solidFill>
                <a:schemeClr val="bg1"/>
              </a:solidFill>
              <a:latin typeface="宋体" panose="02010600030101010101" pitchFamily="2" charset="-122"/>
              <a:ea typeface="宋体" panose="02010600030101010101" pitchFamily="2" charset="-122"/>
            </a:endParaRPr>
          </a:p>
        </p:txBody>
      </p:sp>
      <p:sp>
        <p:nvSpPr>
          <p:cNvPr id="43013" name="Rectangle 6"/>
          <p:cNvSpPr>
            <a:spLocks noChangeArrowheads="1"/>
          </p:cNvSpPr>
          <p:nvPr/>
        </p:nvSpPr>
        <p:spPr bwMode="auto">
          <a:xfrm>
            <a:off x="468313" y="2060575"/>
            <a:ext cx="777557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zh-CN" altLang="en-US" sz="2400" i="0">
                <a:solidFill>
                  <a:srgbClr val="FFCCCC"/>
                </a:solidFill>
                <a:latin typeface="黑体" panose="02010609060101010101" pitchFamily="49" charset="-122"/>
              </a:rPr>
              <a:t>四个</a:t>
            </a:r>
            <a:r>
              <a:rPr lang="en-US" altLang="zh-CN" sz="2400" i="0">
                <a:solidFill>
                  <a:srgbClr val="FFCCCC"/>
                </a:solidFill>
                <a:latin typeface="黑体" panose="02010609060101010101" pitchFamily="49" charset="-122"/>
              </a:rPr>
              <a:t>16</a:t>
            </a:r>
            <a:r>
              <a:rPr lang="zh-CN" altLang="en-US" sz="2400" i="0">
                <a:solidFill>
                  <a:srgbClr val="FFCCCC"/>
                </a:solidFill>
                <a:latin typeface="黑体" panose="02010609060101010101" pitchFamily="49" charset="-122"/>
              </a:rPr>
              <a:t>位数据寄存器 </a:t>
            </a:r>
            <a:r>
              <a:rPr lang="en-US" altLang="zh-CN" sz="2400" i="0">
                <a:solidFill>
                  <a:srgbClr val="FFCCCC"/>
                </a:solidFill>
              </a:rPr>
              <a:t>AX</a:t>
            </a:r>
            <a:r>
              <a:rPr lang="zh-CN" altLang="en-US" sz="2400" i="0">
                <a:solidFill>
                  <a:srgbClr val="FFCCCC"/>
                </a:solidFill>
              </a:rPr>
              <a:t>、</a:t>
            </a:r>
            <a:r>
              <a:rPr lang="en-US" altLang="zh-CN" sz="2400" i="0">
                <a:solidFill>
                  <a:srgbClr val="FFCCCC"/>
                </a:solidFill>
              </a:rPr>
              <a:t>BX</a:t>
            </a:r>
            <a:r>
              <a:rPr lang="zh-CN" altLang="en-US" sz="2400" i="0">
                <a:solidFill>
                  <a:srgbClr val="FFCCCC"/>
                </a:solidFill>
              </a:rPr>
              <a:t>、</a:t>
            </a:r>
            <a:r>
              <a:rPr lang="en-US" altLang="zh-CN" sz="2400" i="0">
                <a:solidFill>
                  <a:srgbClr val="FFCCCC"/>
                </a:solidFill>
              </a:rPr>
              <a:t>CX</a:t>
            </a:r>
            <a:r>
              <a:rPr lang="zh-CN" altLang="en-US" sz="2400" i="0">
                <a:solidFill>
                  <a:srgbClr val="FFCCCC"/>
                </a:solidFill>
              </a:rPr>
              <a:t>、</a:t>
            </a:r>
            <a:r>
              <a:rPr lang="en-US" altLang="zh-CN" sz="2400" i="0">
                <a:solidFill>
                  <a:srgbClr val="FFCCCC"/>
                </a:solidFill>
              </a:rPr>
              <a:t>DX</a:t>
            </a:r>
            <a:endParaRPr lang="en-US" altLang="zh-CN" sz="2400" i="0">
              <a:solidFill>
                <a:srgbClr val="FFCCCC"/>
              </a:solidFill>
            </a:endParaRPr>
          </a:p>
          <a:p>
            <a:pPr algn="l"/>
            <a:r>
              <a:rPr lang="zh-CN" altLang="en-US" sz="2400" i="0">
                <a:solidFill>
                  <a:srgbClr val="FFCCCC"/>
                </a:solidFill>
                <a:latin typeface="黑体" panose="02010609060101010101" pitchFamily="49" charset="-122"/>
              </a:rPr>
              <a:t>也可作为</a:t>
            </a:r>
            <a:r>
              <a:rPr lang="en-US" altLang="zh-CN" sz="2400" i="0">
                <a:solidFill>
                  <a:srgbClr val="FFCCCC"/>
                </a:solidFill>
                <a:latin typeface="黑体" panose="02010609060101010101" pitchFamily="49" charset="-122"/>
              </a:rPr>
              <a:t>8</a:t>
            </a:r>
            <a:r>
              <a:rPr lang="zh-CN" altLang="en-US" sz="2400" i="0">
                <a:solidFill>
                  <a:srgbClr val="FFCCCC"/>
                </a:solidFill>
                <a:latin typeface="黑体" panose="02010609060101010101" pitchFamily="49" charset="-122"/>
              </a:rPr>
              <a:t>位使用 </a:t>
            </a:r>
            <a:r>
              <a:rPr lang="en-US" altLang="zh-CN" sz="2400" i="0">
                <a:solidFill>
                  <a:srgbClr val="FFCCCC"/>
                </a:solidFill>
              </a:rPr>
              <a:t>AH</a:t>
            </a:r>
            <a:r>
              <a:rPr lang="zh-CN" altLang="en-US" sz="2400" i="0">
                <a:solidFill>
                  <a:srgbClr val="FFCCCC"/>
                </a:solidFill>
              </a:rPr>
              <a:t>、</a:t>
            </a:r>
            <a:r>
              <a:rPr lang="en-US" altLang="zh-CN" sz="2400" i="0">
                <a:solidFill>
                  <a:srgbClr val="FFCCCC"/>
                </a:solidFill>
              </a:rPr>
              <a:t>AL</a:t>
            </a:r>
            <a:r>
              <a:rPr lang="zh-CN" altLang="en-US" sz="2400" i="0">
                <a:solidFill>
                  <a:srgbClr val="FFCCCC"/>
                </a:solidFill>
              </a:rPr>
              <a:t>、</a:t>
            </a:r>
            <a:r>
              <a:rPr lang="en-US" altLang="zh-CN" sz="2400" i="0">
                <a:solidFill>
                  <a:srgbClr val="FFCCCC"/>
                </a:solidFill>
              </a:rPr>
              <a:t>BH</a:t>
            </a:r>
            <a:r>
              <a:rPr lang="zh-CN" altLang="en-US" sz="2400" i="0">
                <a:solidFill>
                  <a:srgbClr val="FFCCCC"/>
                </a:solidFill>
              </a:rPr>
              <a:t>、</a:t>
            </a:r>
            <a:r>
              <a:rPr lang="en-US" altLang="zh-CN" sz="2400" i="0">
                <a:solidFill>
                  <a:srgbClr val="FFCCCC"/>
                </a:solidFill>
              </a:rPr>
              <a:t>BL……</a:t>
            </a:r>
            <a:endParaRPr lang="en-US" altLang="zh-CN" sz="2400" i="0">
              <a:solidFill>
                <a:srgbClr val="FFCCCC"/>
              </a:solidFill>
            </a:endParaRPr>
          </a:p>
        </p:txBody>
      </p:sp>
      <p:sp>
        <p:nvSpPr>
          <p:cNvPr id="43014" name="Text Box 7"/>
          <p:cNvSpPr txBox="1">
            <a:spLocks noChangeArrowheads="1"/>
          </p:cNvSpPr>
          <p:nvPr/>
        </p:nvSpPr>
        <p:spPr bwMode="auto">
          <a:xfrm>
            <a:off x="0" y="3213100"/>
            <a:ext cx="6408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zh-CN" altLang="en-US" sz="2400" i="0"/>
              <a:t>特殊情况下专用：</a:t>
            </a:r>
            <a:endParaRPr lang="zh-CN" altLang="en-US" sz="2400" i="0"/>
          </a:p>
        </p:txBody>
      </p:sp>
      <p:sp>
        <p:nvSpPr>
          <p:cNvPr id="43015" name="Text Box 8"/>
          <p:cNvSpPr txBox="1">
            <a:spLocks noChangeArrowheads="1"/>
          </p:cNvSpPr>
          <p:nvPr/>
        </p:nvSpPr>
        <p:spPr bwMode="auto">
          <a:xfrm>
            <a:off x="250825" y="3933825"/>
            <a:ext cx="8893175"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en-US" altLang="zh-CN" sz="2800" b="1" i="0">
                <a:solidFill>
                  <a:srgbClr val="99FFCC"/>
                </a:solidFill>
                <a:ea typeface="宋体" panose="02010600030101010101" pitchFamily="2" charset="-122"/>
              </a:rPr>
              <a:t>AX (Accumulator) </a:t>
            </a:r>
            <a:r>
              <a:rPr lang="zh-CN" altLang="en-US" sz="2800" b="1" i="0">
                <a:solidFill>
                  <a:srgbClr val="99FFCC"/>
                </a:solidFill>
                <a:ea typeface="宋体" panose="02010600030101010101" pitchFamily="2" charset="-122"/>
              </a:rPr>
              <a:t>： 累加器</a:t>
            </a:r>
            <a:endParaRPr lang="zh-CN" altLang="en-US" sz="2800" b="1" i="0">
              <a:solidFill>
                <a:srgbClr val="99FFCC"/>
              </a:solidFill>
              <a:ea typeface="宋体" panose="02010600030101010101" pitchFamily="2" charset="-122"/>
            </a:endParaRPr>
          </a:p>
          <a:p>
            <a:pPr algn="l"/>
            <a:r>
              <a:rPr lang="en-US" altLang="zh-CN" sz="2800" b="1" i="0">
                <a:solidFill>
                  <a:srgbClr val="99FFCC"/>
                </a:solidFill>
                <a:ea typeface="宋体" panose="02010600030101010101" pitchFamily="2" charset="-122"/>
              </a:rPr>
              <a:t>BX (Base) </a:t>
            </a:r>
            <a:r>
              <a:rPr lang="zh-CN" altLang="en-US" sz="2800" b="1" i="0">
                <a:solidFill>
                  <a:srgbClr val="99FFCC"/>
                </a:solidFill>
                <a:ea typeface="宋体" panose="02010600030101010101" pitchFamily="2" charset="-122"/>
              </a:rPr>
              <a:t>： 基址寄存器</a:t>
            </a:r>
            <a:endParaRPr lang="zh-CN" altLang="en-US" sz="2800" b="1" i="0">
              <a:solidFill>
                <a:srgbClr val="99FFCC"/>
              </a:solidFill>
              <a:ea typeface="宋体" panose="02010600030101010101" pitchFamily="2" charset="-122"/>
            </a:endParaRPr>
          </a:p>
          <a:p>
            <a:pPr algn="l"/>
            <a:r>
              <a:rPr lang="en-US" altLang="zh-CN" sz="2800" b="1" i="0">
                <a:solidFill>
                  <a:srgbClr val="99FFCC"/>
                </a:solidFill>
                <a:ea typeface="宋体" panose="02010600030101010101" pitchFamily="2" charset="-122"/>
              </a:rPr>
              <a:t>CX (Count) </a:t>
            </a:r>
            <a:r>
              <a:rPr lang="zh-CN" altLang="en-US" sz="2800" b="1" i="0">
                <a:solidFill>
                  <a:srgbClr val="99FFCC"/>
                </a:solidFill>
                <a:ea typeface="宋体" panose="02010600030101010101" pitchFamily="2" charset="-122"/>
              </a:rPr>
              <a:t>： 循环次数</a:t>
            </a:r>
            <a:endParaRPr lang="zh-CN" altLang="en-US" sz="2800" b="1" i="0">
              <a:solidFill>
                <a:srgbClr val="99FFCC"/>
              </a:solidFill>
              <a:ea typeface="宋体" panose="02010600030101010101" pitchFamily="2" charset="-122"/>
            </a:endParaRPr>
          </a:p>
          <a:p>
            <a:pPr algn="l"/>
            <a:r>
              <a:rPr lang="en-US" altLang="zh-CN" sz="2800" b="1" i="0">
                <a:solidFill>
                  <a:srgbClr val="99FFCC"/>
                </a:solidFill>
                <a:ea typeface="宋体" panose="02010600030101010101" pitchFamily="2" charset="-122"/>
              </a:rPr>
              <a:t>DX (Data) </a:t>
            </a:r>
            <a:r>
              <a:rPr lang="zh-CN" altLang="en-US" sz="2800" b="1" i="0">
                <a:solidFill>
                  <a:srgbClr val="99FFCC"/>
                </a:solidFill>
                <a:ea typeface="宋体" panose="02010600030101010101" pitchFamily="2" charset="-122"/>
              </a:rPr>
              <a:t>： 与</a:t>
            </a:r>
            <a:r>
              <a:rPr lang="en-US" altLang="zh-CN" sz="2800" b="1" i="0">
                <a:solidFill>
                  <a:srgbClr val="99FFCC"/>
                </a:solidFill>
                <a:ea typeface="宋体" panose="02010600030101010101" pitchFamily="2" charset="-122"/>
              </a:rPr>
              <a:t>AX</a:t>
            </a:r>
            <a:r>
              <a:rPr lang="zh-CN" altLang="en-US" sz="2800" b="1" i="0">
                <a:solidFill>
                  <a:srgbClr val="99FFCC"/>
                </a:solidFill>
                <a:ea typeface="宋体" panose="02010600030101010101" pitchFamily="2" charset="-122"/>
              </a:rPr>
              <a:t>连用表示</a:t>
            </a:r>
            <a:r>
              <a:rPr lang="en-US" altLang="zh-CN" sz="2800" b="1" i="0">
                <a:solidFill>
                  <a:srgbClr val="99FFCC"/>
                </a:solidFill>
                <a:ea typeface="宋体" panose="02010600030101010101" pitchFamily="2" charset="-122"/>
              </a:rPr>
              <a:t>32</a:t>
            </a:r>
            <a:r>
              <a:rPr lang="zh-CN" altLang="en-US" sz="2800" b="1" i="0">
                <a:solidFill>
                  <a:srgbClr val="99FFCC"/>
                </a:solidFill>
                <a:ea typeface="宋体" panose="02010600030101010101" pitchFamily="2" charset="-122"/>
              </a:rPr>
              <a:t>位数据 </a:t>
            </a:r>
            <a:r>
              <a:rPr lang="en-US" altLang="zh-CN" sz="2800" b="1" i="0">
                <a:solidFill>
                  <a:srgbClr val="99FFCC"/>
                </a:solidFill>
                <a:ea typeface="宋体" panose="02010600030101010101" pitchFamily="2" charset="-122"/>
              </a:rPr>
              <a:t>; I/O </a:t>
            </a:r>
            <a:r>
              <a:rPr lang="zh-CN" altLang="en-US" sz="2800" b="1" i="0">
                <a:solidFill>
                  <a:srgbClr val="99FFCC"/>
                </a:solidFill>
                <a:ea typeface="宋体" panose="02010600030101010101" pitchFamily="2" charset="-122"/>
              </a:rPr>
              <a:t>的端口地址</a:t>
            </a:r>
            <a:endParaRPr lang="zh-CN" altLang="en-US" sz="2800" b="1" i="0">
              <a:solidFill>
                <a:srgbClr val="99FFCC"/>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ABF50559-2007-4E50-9338-A067806024CC}"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44035" name="Rectangle 7"/>
          <p:cNvSpPr>
            <a:spLocks noChangeArrowheads="1"/>
          </p:cNvSpPr>
          <p:nvPr/>
        </p:nvSpPr>
        <p:spPr bwMode="auto">
          <a:xfrm>
            <a:off x="250825" y="5157788"/>
            <a:ext cx="8577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en-US" altLang="zh-CN" sz="2800" b="1" i="0">
                <a:solidFill>
                  <a:schemeClr val="bg1"/>
                </a:solidFill>
                <a:latin typeface="华文仿宋" panose="02010600040101010101" pitchFamily="2" charset="-122"/>
                <a:ea typeface="华文仿宋" panose="02010600040101010101" pitchFamily="2" charset="-122"/>
              </a:rPr>
              <a:t>SP</a:t>
            </a:r>
            <a:r>
              <a:rPr lang="zh-CN" altLang="en-US" sz="2800" b="1" i="0">
                <a:solidFill>
                  <a:schemeClr val="bg1"/>
                </a:solidFill>
                <a:latin typeface="华文仿宋" panose="02010600040101010101" pitchFamily="2" charset="-122"/>
                <a:ea typeface="华文仿宋" panose="02010600040101010101" pitchFamily="2" charset="-122"/>
              </a:rPr>
              <a:t>、</a:t>
            </a:r>
            <a:r>
              <a:rPr lang="en-US" altLang="zh-CN" sz="2800" b="1" i="0">
                <a:solidFill>
                  <a:schemeClr val="bg1"/>
                </a:solidFill>
                <a:latin typeface="华文仿宋" panose="02010600040101010101" pitchFamily="2" charset="-122"/>
                <a:ea typeface="华文仿宋" panose="02010600040101010101" pitchFamily="2" charset="-122"/>
              </a:rPr>
              <a:t>BP</a:t>
            </a:r>
            <a:r>
              <a:rPr lang="zh-CN" altLang="en-US" sz="2800" b="1" i="0">
                <a:solidFill>
                  <a:schemeClr val="bg1"/>
                </a:solidFill>
                <a:latin typeface="华文仿宋" panose="02010600040101010101" pitchFamily="2" charset="-122"/>
                <a:ea typeface="华文仿宋" panose="02010600040101010101" pitchFamily="2" charset="-122"/>
              </a:rPr>
              <a:t>、</a:t>
            </a:r>
            <a:r>
              <a:rPr lang="en-US" altLang="zh-CN" sz="2800" b="1" i="0">
                <a:solidFill>
                  <a:schemeClr val="bg1"/>
                </a:solidFill>
                <a:latin typeface="华文仿宋" panose="02010600040101010101" pitchFamily="2" charset="-122"/>
                <a:ea typeface="华文仿宋" panose="02010600040101010101" pitchFamily="2" charset="-122"/>
              </a:rPr>
              <a:t>DI</a:t>
            </a:r>
            <a:r>
              <a:rPr lang="zh-CN" altLang="en-US" sz="2800" b="1" i="0">
                <a:solidFill>
                  <a:schemeClr val="bg1"/>
                </a:solidFill>
                <a:latin typeface="华文仿宋" panose="02010600040101010101" pitchFamily="2" charset="-122"/>
                <a:ea typeface="华文仿宋" panose="02010600040101010101" pitchFamily="2" charset="-122"/>
              </a:rPr>
              <a:t>、</a:t>
            </a:r>
            <a:r>
              <a:rPr lang="en-US" altLang="zh-CN" sz="2800" b="1" i="0">
                <a:solidFill>
                  <a:schemeClr val="bg1"/>
                </a:solidFill>
                <a:latin typeface="华文仿宋" panose="02010600040101010101" pitchFamily="2" charset="-122"/>
                <a:ea typeface="华文仿宋" panose="02010600040101010101" pitchFamily="2" charset="-122"/>
              </a:rPr>
              <a:t>SI </a:t>
            </a:r>
            <a:r>
              <a:rPr lang="zh-CN" altLang="en-US" sz="2800" b="1" i="0">
                <a:solidFill>
                  <a:schemeClr val="bg1"/>
                </a:solidFill>
                <a:latin typeface="华文仿宋" panose="02010600040101010101" pitchFamily="2" charset="-122"/>
                <a:ea typeface="华文仿宋" panose="02010600040101010101" pitchFamily="2" charset="-122"/>
              </a:rPr>
              <a:t>也可做</a:t>
            </a:r>
            <a:r>
              <a:rPr lang="en-US" altLang="zh-CN" sz="2800" b="1" i="0">
                <a:solidFill>
                  <a:schemeClr val="bg1"/>
                </a:solidFill>
                <a:latin typeface="华文仿宋" panose="02010600040101010101" pitchFamily="2" charset="-122"/>
                <a:ea typeface="华文仿宋" panose="02010600040101010101" pitchFamily="2" charset="-122"/>
              </a:rPr>
              <a:t>16</a:t>
            </a:r>
            <a:r>
              <a:rPr lang="zh-CN" altLang="en-US" sz="2800" b="1" i="0">
                <a:solidFill>
                  <a:schemeClr val="bg1"/>
                </a:solidFill>
                <a:latin typeface="华文仿宋" panose="02010600040101010101" pitchFamily="2" charset="-122"/>
                <a:ea typeface="华文仿宋" panose="02010600040101010101" pitchFamily="2" charset="-122"/>
              </a:rPr>
              <a:t>位的数据寄存器使用</a:t>
            </a:r>
            <a:endParaRPr lang="zh-CN" altLang="en-US" sz="2800" b="1" i="0">
              <a:solidFill>
                <a:srgbClr val="6600FF"/>
              </a:solidFill>
              <a:latin typeface="华文仿宋" panose="02010600040101010101" pitchFamily="2" charset="-122"/>
              <a:ea typeface="华文仿宋" panose="02010600040101010101" pitchFamily="2" charset="-122"/>
            </a:endParaRPr>
          </a:p>
        </p:txBody>
      </p:sp>
      <p:sp>
        <p:nvSpPr>
          <p:cNvPr id="44036" name="Rectangle 8"/>
          <p:cNvSpPr>
            <a:spLocks noChangeArrowheads="1"/>
          </p:cNvSpPr>
          <p:nvPr/>
        </p:nvSpPr>
        <p:spPr bwMode="auto">
          <a:xfrm>
            <a:off x="323850" y="981075"/>
            <a:ext cx="805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en-US" altLang="zh-CN" i="0"/>
              <a:t>4</a:t>
            </a:r>
            <a:r>
              <a:rPr lang="zh-CN" altLang="en-US" i="0"/>
              <a:t>个变址寄存器（地址指针寄存器）</a:t>
            </a:r>
            <a:endParaRPr lang="zh-CN" altLang="en-US" i="0"/>
          </a:p>
        </p:txBody>
      </p:sp>
      <p:sp>
        <p:nvSpPr>
          <p:cNvPr id="44037" name="Text Box 9"/>
          <p:cNvSpPr txBox="1">
            <a:spLocks noChangeArrowheads="1"/>
          </p:cNvSpPr>
          <p:nvPr/>
        </p:nvSpPr>
        <p:spPr bwMode="auto">
          <a:xfrm>
            <a:off x="900113" y="1844675"/>
            <a:ext cx="8243887" cy="279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en-US" altLang="zh-CN" sz="3200" i="0">
                <a:solidFill>
                  <a:srgbClr val="FFCCCC"/>
                </a:solidFill>
              </a:rPr>
              <a:t>SP</a:t>
            </a:r>
            <a:r>
              <a:rPr lang="zh-CN" altLang="en-US" sz="3200" i="0">
                <a:solidFill>
                  <a:srgbClr val="FFCCCC"/>
                </a:solidFill>
              </a:rPr>
              <a:t>：栈顶指针寄存器</a:t>
            </a:r>
            <a:endParaRPr lang="zh-CN" altLang="en-US" sz="3200" i="0">
              <a:solidFill>
                <a:srgbClr val="FFCCCC"/>
              </a:solidFill>
            </a:endParaRPr>
          </a:p>
          <a:p>
            <a:pPr algn="l"/>
            <a:r>
              <a:rPr lang="en-US" altLang="zh-CN" sz="3200" i="0">
                <a:solidFill>
                  <a:srgbClr val="FFCCCC"/>
                </a:solidFill>
              </a:rPr>
              <a:t>BP</a:t>
            </a:r>
            <a:r>
              <a:rPr lang="zh-CN" altLang="en-US" sz="3200" i="0">
                <a:solidFill>
                  <a:srgbClr val="FFCCCC"/>
                </a:solidFill>
              </a:rPr>
              <a:t>：基址指针寄存器</a:t>
            </a:r>
            <a:endParaRPr lang="zh-CN" altLang="en-US" sz="3200" i="0">
              <a:solidFill>
                <a:srgbClr val="FFCCCC"/>
              </a:solidFill>
            </a:endParaRPr>
          </a:p>
          <a:p>
            <a:pPr algn="l"/>
            <a:r>
              <a:rPr lang="en-US" altLang="zh-CN" sz="3200" i="0">
                <a:solidFill>
                  <a:srgbClr val="FFCCCC"/>
                </a:solidFill>
              </a:rPr>
              <a:t>SI</a:t>
            </a:r>
            <a:r>
              <a:rPr lang="zh-CN" altLang="en-US" sz="3200" i="0">
                <a:solidFill>
                  <a:srgbClr val="FFCCCC"/>
                </a:solidFill>
              </a:rPr>
              <a:t>： 源变址寄存器</a:t>
            </a:r>
            <a:endParaRPr lang="zh-CN" altLang="en-US" sz="3200" i="0">
              <a:solidFill>
                <a:srgbClr val="FFCCCC"/>
              </a:solidFill>
            </a:endParaRPr>
          </a:p>
          <a:p>
            <a:pPr algn="l"/>
            <a:r>
              <a:rPr lang="en-US" altLang="zh-CN" sz="3200" i="0">
                <a:solidFill>
                  <a:srgbClr val="FFCCCC"/>
                </a:solidFill>
              </a:rPr>
              <a:t>DI</a:t>
            </a:r>
            <a:r>
              <a:rPr lang="zh-CN" altLang="en-US" sz="3200" i="0">
                <a:solidFill>
                  <a:srgbClr val="FFCCCC"/>
                </a:solidFill>
              </a:rPr>
              <a:t>：目的变址寄存器</a:t>
            </a:r>
            <a:endParaRPr lang="zh-CN" altLang="en-US" sz="3200" i="0">
              <a:solidFill>
                <a:srgbClr val="FFCCCC"/>
              </a:solid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E7737668-AA22-4973-8956-CABD5ED7580D}"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45059" name="Rectangle 3"/>
          <p:cNvSpPr>
            <a:spLocks noChangeArrowheads="1"/>
          </p:cNvSpPr>
          <p:nvPr/>
        </p:nvSpPr>
        <p:spPr bwMode="auto">
          <a:xfrm>
            <a:off x="250825" y="260350"/>
            <a:ext cx="6508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zh-CN" altLang="en-US" sz="3200" b="1" i="0">
                <a:solidFill>
                  <a:srgbClr val="66CCFF"/>
                </a:solidFill>
                <a:latin typeface="黑体" panose="02010609060101010101" pitchFamily="49" charset="-122"/>
              </a:rPr>
              <a:t>（</a:t>
            </a:r>
            <a:r>
              <a:rPr lang="en-US" altLang="zh-CN" sz="3200" b="1" i="0">
                <a:solidFill>
                  <a:srgbClr val="66CCFF"/>
                </a:solidFill>
                <a:latin typeface="黑体" panose="02010609060101010101" pitchFamily="49" charset="-122"/>
              </a:rPr>
              <a:t>2</a:t>
            </a:r>
            <a:r>
              <a:rPr lang="zh-CN" altLang="en-US" sz="3200" b="1" i="0">
                <a:solidFill>
                  <a:srgbClr val="66CCFF"/>
                </a:solidFill>
                <a:latin typeface="黑体" panose="02010609060101010101" pitchFamily="49" charset="-122"/>
              </a:rPr>
              <a:t>）指令指针寄存器和标志寄存器</a:t>
            </a:r>
            <a:endParaRPr lang="zh-CN" altLang="en-US" sz="3200" b="1" i="0">
              <a:solidFill>
                <a:srgbClr val="66CCFF"/>
              </a:solidFill>
              <a:latin typeface="黑体" panose="02010609060101010101" pitchFamily="49" charset="-122"/>
            </a:endParaRPr>
          </a:p>
        </p:txBody>
      </p:sp>
      <p:sp>
        <p:nvSpPr>
          <p:cNvPr id="45060" name="Rectangle 4"/>
          <p:cNvSpPr>
            <a:spLocks noChangeArrowheads="1"/>
          </p:cNvSpPr>
          <p:nvPr/>
        </p:nvSpPr>
        <p:spPr bwMode="auto">
          <a:xfrm>
            <a:off x="323850" y="1125538"/>
            <a:ext cx="8101013"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25000"/>
              </a:spcBef>
            </a:pPr>
            <a:r>
              <a:rPr lang="en-US" altLang="zh-CN" sz="2800" b="1" i="0">
                <a:solidFill>
                  <a:schemeClr val="bg1"/>
                </a:solidFill>
                <a:ea typeface="宋体" panose="02010600030101010101" pitchFamily="2" charset="-122"/>
              </a:rPr>
              <a:t>IP</a:t>
            </a:r>
            <a:r>
              <a:rPr lang="zh-CN" altLang="en-US" sz="2800" b="1" i="0">
                <a:solidFill>
                  <a:schemeClr val="bg1"/>
                </a:solidFill>
                <a:ea typeface="宋体" panose="02010600030101010101" pitchFamily="2" charset="-122"/>
              </a:rPr>
              <a:t>（</a:t>
            </a:r>
            <a:r>
              <a:rPr lang="en-US" altLang="zh-CN" sz="2800" b="1" i="0">
                <a:solidFill>
                  <a:srgbClr val="FF0000"/>
                </a:solidFill>
                <a:ea typeface="宋体" panose="02010600030101010101" pitchFamily="2" charset="-122"/>
              </a:rPr>
              <a:t>Instruction Pointer</a:t>
            </a:r>
            <a:r>
              <a:rPr lang="zh-CN" altLang="en-US" sz="2800" b="1" i="0">
                <a:solidFill>
                  <a:schemeClr val="bg1"/>
                </a:solidFill>
                <a:ea typeface="宋体" panose="02010600030101010101" pitchFamily="2" charset="-122"/>
              </a:rPr>
              <a:t>）：指令指针寄存器，它用来存放代码段中的偏移地址。</a:t>
            </a:r>
            <a:br>
              <a:rPr lang="zh-CN" altLang="en-US" sz="2800" b="1" i="0">
                <a:solidFill>
                  <a:schemeClr val="bg1"/>
                </a:solidFill>
                <a:ea typeface="宋体" panose="02010600030101010101" pitchFamily="2" charset="-122"/>
              </a:rPr>
            </a:br>
            <a:r>
              <a:rPr lang="zh-CN" altLang="en-US" sz="2800" b="1" i="0">
                <a:solidFill>
                  <a:schemeClr val="bg1"/>
                </a:solidFill>
                <a:ea typeface="宋体" panose="02010600030101010101" pitchFamily="2" charset="-122"/>
              </a:rPr>
              <a:t>     </a:t>
            </a:r>
            <a:r>
              <a:rPr lang="en-US" altLang="zh-CN" sz="2800" b="1">
                <a:solidFill>
                  <a:srgbClr val="FFFF00"/>
                </a:solidFill>
                <a:ea typeface="宋体" panose="02010600030101010101" pitchFamily="2" charset="-122"/>
              </a:rPr>
              <a:t>8086</a:t>
            </a:r>
            <a:r>
              <a:rPr lang="zh-CN" altLang="en-US" sz="2800" b="1">
                <a:solidFill>
                  <a:srgbClr val="FFFF00"/>
                </a:solidFill>
                <a:ea typeface="宋体" panose="02010600030101010101" pitchFamily="2" charset="-122"/>
              </a:rPr>
              <a:t>中的</a:t>
            </a:r>
            <a:r>
              <a:rPr lang="en-US" altLang="zh-CN" sz="2800" b="1">
                <a:solidFill>
                  <a:srgbClr val="FFFF00"/>
                </a:solidFill>
                <a:ea typeface="宋体" panose="02010600030101010101" pitchFamily="2" charset="-122"/>
              </a:rPr>
              <a:t>CS:IP</a:t>
            </a:r>
            <a:r>
              <a:rPr lang="zh-CN" altLang="en-US" sz="2800" b="1">
                <a:solidFill>
                  <a:srgbClr val="FFFF00"/>
                </a:solidFill>
                <a:ea typeface="宋体" panose="02010600030101010101" pitchFamily="2" charset="-122"/>
              </a:rPr>
              <a:t>类似于其他</a:t>
            </a:r>
            <a:r>
              <a:rPr lang="en-US" altLang="zh-CN" sz="2800" b="1">
                <a:solidFill>
                  <a:srgbClr val="FFFF00"/>
                </a:solidFill>
                <a:ea typeface="宋体" panose="02010600030101010101" pitchFamily="2" charset="-122"/>
              </a:rPr>
              <a:t>CPU</a:t>
            </a:r>
            <a:r>
              <a:rPr lang="zh-CN" altLang="en-US" sz="2800" b="1">
                <a:solidFill>
                  <a:srgbClr val="FFFF00"/>
                </a:solidFill>
                <a:ea typeface="宋体" panose="02010600030101010101" pitchFamily="2" charset="-122"/>
              </a:rPr>
              <a:t>中的</a:t>
            </a:r>
            <a:r>
              <a:rPr lang="en-US" altLang="zh-CN" sz="2800" b="1">
                <a:solidFill>
                  <a:srgbClr val="FFFF00"/>
                </a:solidFill>
                <a:ea typeface="宋体" panose="02010600030101010101" pitchFamily="2" charset="-122"/>
              </a:rPr>
              <a:t>PC</a:t>
            </a:r>
            <a:endParaRPr lang="en-US" altLang="zh-CN" sz="2800" b="1">
              <a:solidFill>
                <a:srgbClr val="FFFF00"/>
              </a:solidFill>
              <a:ea typeface="宋体" panose="02010600030101010101" pitchFamily="2" charset="-122"/>
            </a:endParaRPr>
          </a:p>
        </p:txBody>
      </p:sp>
      <p:sp>
        <p:nvSpPr>
          <p:cNvPr id="45061" name="Rectangle 5"/>
          <p:cNvSpPr>
            <a:spLocks noChangeArrowheads="1"/>
          </p:cNvSpPr>
          <p:nvPr/>
        </p:nvSpPr>
        <p:spPr bwMode="auto">
          <a:xfrm>
            <a:off x="323850" y="2708275"/>
            <a:ext cx="8424863"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en-US" altLang="zh-CN" sz="2800" b="1" i="0">
                <a:solidFill>
                  <a:schemeClr val="bg1"/>
                </a:solidFill>
                <a:ea typeface="宋体" panose="02010600030101010101" pitchFamily="2" charset="-122"/>
              </a:rPr>
              <a:t>FLAGS</a:t>
            </a:r>
            <a:r>
              <a:rPr lang="zh-CN" altLang="en-US" sz="2800" b="1" i="0">
                <a:solidFill>
                  <a:schemeClr val="bg1"/>
                </a:solidFill>
                <a:ea typeface="宋体" panose="02010600030101010101" pitchFamily="2" charset="-122"/>
              </a:rPr>
              <a:t>为标志寄存器，又称</a:t>
            </a:r>
            <a:r>
              <a:rPr lang="en-US" altLang="zh-CN" sz="2800" b="1" i="0">
                <a:solidFill>
                  <a:schemeClr val="bg1"/>
                </a:solidFill>
                <a:ea typeface="宋体" panose="02010600030101010101" pitchFamily="2" charset="-122"/>
              </a:rPr>
              <a:t>PSW</a:t>
            </a:r>
            <a:r>
              <a:rPr lang="zh-CN" altLang="en-US" sz="2800" b="1" i="0">
                <a:solidFill>
                  <a:schemeClr val="bg1"/>
                </a:solidFill>
                <a:ea typeface="宋体" panose="02010600030101010101" pitchFamily="2" charset="-122"/>
              </a:rPr>
              <a:t>（</a:t>
            </a:r>
            <a:r>
              <a:rPr lang="en-US" altLang="zh-CN" sz="2800" b="1" i="0">
                <a:solidFill>
                  <a:schemeClr val="bg1"/>
                </a:solidFill>
                <a:ea typeface="宋体" panose="02010600030101010101" pitchFamily="2" charset="-122"/>
              </a:rPr>
              <a:t>Program Status Word</a:t>
            </a:r>
            <a:r>
              <a:rPr lang="zh-CN" altLang="en-US" sz="2800" b="1" i="0">
                <a:solidFill>
                  <a:schemeClr val="bg1"/>
                </a:solidFill>
                <a:ea typeface="宋体" panose="02010600030101010101" pitchFamily="2" charset="-122"/>
              </a:rPr>
              <a:t>），即程序状态寄存器。存放条件码标志、控制标志等。</a:t>
            </a:r>
            <a:endParaRPr lang="zh-CN" altLang="en-US" sz="2800" b="1" i="0">
              <a:solidFill>
                <a:schemeClr val="bg1"/>
              </a:solidFill>
              <a:ea typeface="宋体" panose="02010600030101010101" pitchFamily="2" charset="-122"/>
            </a:endParaRPr>
          </a:p>
          <a:p>
            <a:pPr algn="l"/>
            <a:r>
              <a:rPr lang="zh-CN" altLang="en-US" sz="2800" b="1" i="0">
                <a:solidFill>
                  <a:schemeClr val="bg1"/>
                </a:solidFill>
                <a:ea typeface="宋体" panose="02010600030101010101" pitchFamily="2" charset="-122"/>
              </a:rPr>
              <a:t>            </a:t>
            </a:r>
            <a:r>
              <a:rPr lang="en-US" altLang="zh-CN" sz="2800" b="1">
                <a:solidFill>
                  <a:srgbClr val="FFFF00"/>
                </a:solidFill>
                <a:ea typeface="宋体" panose="02010600030101010101" pitchFamily="2" charset="-122"/>
              </a:rPr>
              <a:t>80386</a:t>
            </a:r>
            <a:r>
              <a:rPr lang="zh-CN" altLang="en-US" sz="2800" b="1">
                <a:solidFill>
                  <a:srgbClr val="FFFF00"/>
                </a:solidFill>
                <a:ea typeface="宋体" panose="02010600030101010101" pitchFamily="2" charset="-122"/>
              </a:rPr>
              <a:t>及其后继机型的指令指针寄存器</a:t>
            </a:r>
            <a:r>
              <a:rPr lang="en-US" altLang="zh-CN" sz="2800" b="1">
                <a:solidFill>
                  <a:schemeClr val="bg1"/>
                </a:solidFill>
                <a:ea typeface="宋体" panose="02010600030101010101" pitchFamily="2" charset="-122"/>
              </a:rPr>
              <a:t>EIP</a:t>
            </a:r>
            <a:r>
              <a:rPr lang="zh-CN" altLang="en-US" sz="2800" b="1">
                <a:solidFill>
                  <a:srgbClr val="FFFF00"/>
                </a:solidFill>
                <a:ea typeface="宋体" panose="02010600030101010101" pitchFamily="2" charset="-122"/>
              </a:rPr>
              <a:t>和标志寄存器</a:t>
            </a:r>
            <a:r>
              <a:rPr lang="en-US" altLang="zh-CN" sz="2800" b="1">
                <a:solidFill>
                  <a:schemeClr val="bg1"/>
                </a:solidFill>
                <a:ea typeface="宋体" panose="02010600030101010101" pitchFamily="2" charset="-122"/>
              </a:rPr>
              <a:t>EFLAGS</a:t>
            </a:r>
            <a:r>
              <a:rPr lang="zh-CN" altLang="en-US" sz="2800" b="1">
                <a:solidFill>
                  <a:srgbClr val="FFFF00"/>
                </a:solidFill>
                <a:ea typeface="宋体" panose="02010600030101010101" pitchFamily="2" charset="-122"/>
              </a:rPr>
              <a:t>是</a:t>
            </a:r>
            <a:r>
              <a:rPr lang="en-US" altLang="zh-CN" sz="2800" b="1">
                <a:solidFill>
                  <a:srgbClr val="FFFF00"/>
                </a:solidFill>
                <a:ea typeface="宋体" panose="02010600030101010101" pitchFamily="2" charset="-122"/>
              </a:rPr>
              <a:t>32</a:t>
            </a:r>
            <a:r>
              <a:rPr lang="zh-CN" altLang="en-US" sz="2800" b="1">
                <a:solidFill>
                  <a:srgbClr val="FFFF00"/>
                </a:solidFill>
                <a:ea typeface="宋体" panose="02010600030101010101" pitchFamily="2" charset="-122"/>
              </a:rPr>
              <a:t>位的，其作用和相应的</a:t>
            </a:r>
            <a:r>
              <a:rPr lang="en-US" altLang="zh-CN" sz="2800" b="1">
                <a:solidFill>
                  <a:srgbClr val="FFFF00"/>
                </a:solidFill>
                <a:ea typeface="宋体" panose="02010600030101010101" pitchFamily="2" charset="-122"/>
              </a:rPr>
              <a:t>16</a:t>
            </a:r>
            <a:r>
              <a:rPr lang="zh-CN" altLang="en-US" sz="2800" b="1">
                <a:solidFill>
                  <a:srgbClr val="FFFF00"/>
                </a:solidFill>
                <a:ea typeface="宋体" panose="02010600030101010101" pitchFamily="2" charset="-122"/>
              </a:rPr>
              <a:t>位寄存器相同。</a:t>
            </a:r>
            <a:endParaRPr lang="zh-CN" altLang="en-US" sz="2800" b="1">
              <a:solidFill>
                <a:srgbClr val="FFFF00"/>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DBA21A7D-33EA-4BB5-8AE6-7A6D210E4EEE}"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46083" name="Rectangle 2"/>
          <p:cNvSpPr>
            <a:spLocks noChangeArrowheads="1"/>
          </p:cNvSpPr>
          <p:nvPr>
            <p:ph type="title"/>
          </p:nvPr>
        </p:nvSpPr>
        <p:spPr bwMode="auto">
          <a:xfrm>
            <a:off x="179388" y="404813"/>
            <a:ext cx="8229600" cy="1143000"/>
          </a:xfrm>
          <a:solidFill>
            <a:srgbClr val="FFCCFF"/>
          </a:solidFill>
          <a:ln>
            <a:solidFill>
              <a:srgbClr val="000000"/>
            </a:solidFill>
            <a:miter lim="800000"/>
          </a:ln>
        </p:spPr>
        <p:txBody>
          <a:bodyPr vert="horz" wrap="square" lIns="91440" tIns="45720" rIns="91440" bIns="45720" numCol="1" anchor="t" anchorCtr="0" compatLnSpc="1"/>
          <a:lstStyle/>
          <a:p>
            <a:pPr eaLnBrk="1" hangingPunct="1"/>
            <a:r>
              <a:rPr lang="zh-CN" altLang="en-US" b="1" smtClean="0">
                <a:solidFill>
                  <a:schemeClr val="tx1"/>
                </a:solidFill>
              </a:rPr>
              <a:t>下图说明了</a:t>
            </a:r>
            <a:r>
              <a:rPr lang="en-US" altLang="zh-CN" b="1" smtClean="0">
                <a:solidFill>
                  <a:schemeClr val="tx1"/>
                </a:solidFill>
              </a:rPr>
              <a:t>80x86 CPU</a:t>
            </a:r>
            <a:r>
              <a:rPr lang="zh-CN" altLang="en-US" b="1" smtClean="0">
                <a:solidFill>
                  <a:schemeClr val="tx1"/>
                </a:solidFill>
              </a:rPr>
              <a:t>中标志寄存器的内容</a:t>
            </a:r>
            <a:r>
              <a:rPr lang="zh-CN" altLang="en-US" sz="4800" b="1" smtClean="0"/>
              <a:t>：</a:t>
            </a:r>
            <a:endParaRPr lang="zh-CN" altLang="en-US" b="1" smtClean="0">
              <a:solidFill>
                <a:schemeClr val="tx1"/>
              </a:solidFill>
            </a:endParaRPr>
          </a:p>
        </p:txBody>
      </p:sp>
      <p:pic>
        <p:nvPicPr>
          <p:cNvPr id="46084" name="Picture 3" descr="4x09"/>
          <p:cNvPicPr>
            <a:picLocks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a:xfrm>
            <a:off x="0" y="1844675"/>
            <a:ext cx="9144000" cy="4608513"/>
          </a:xfrm>
          <a:noFill/>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A9BDC586-5006-4524-BE70-EC60FF6FF97D}"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47107" name="Text Box 2"/>
          <p:cNvSpPr txBox="1">
            <a:spLocks noChangeArrowheads="1"/>
          </p:cNvSpPr>
          <p:nvPr/>
        </p:nvSpPr>
        <p:spPr bwMode="auto">
          <a:xfrm>
            <a:off x="250825" y="260350"/>
            <a:ext cx="6624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en-US" altLang="zh-CN" sz="3200" i="0">
                <a:solidFill>
                  <a:srgbClr val="FFFF00"/>
                </a:solidFill>
              </a:rPr>
              <a:t>FLAGS</a:t>
            </a:r>
            <a:r>
              <a:rPr lang="zh-CN" altLang="en-US" sz="3200" i="0">
                <a:solidFill>
                  <a:srgbClr val="FFFF00"/>
                </a:solidFill>
              </a:rPr>
              <a:t>（</a:t>
            </a:r>
            <a:r>
              <a:rPr lang="en-US" altLang="zh-CN" sz="3200" i="0">
                <a:solidFill>
                  <a:srgbClr val="FFFF00"/>
                </a:solidFill>
              </a:rPr>
              <a:t>PSW</a:t>
            </a:r>
            <a:r>
              <a:rPr lang="zh-CN" altLang="en-US" sz="3200" i="0">
                <a:solidFill>
                  <a:srgbClr val="FFFF00"/>
                </a:solidFill>
              </a:rPr>
              <a:t>）：标志寄存器</a:t>
            </a:r>
            <a:endParaRPr lang="zh-CN" altLang="en-US" sz="3200" i="0">
              <a:solidFill>
                <a:srgbClr val="FFFF00"/>
              </a:solidFill>
            </a:endParaRPr>
          </a:p>
        </p:txBody>
      </p:sp>
      <p:graphicFrame>
        <p:nvGraphicFramePr>
          <p:cNvPr id="559107" name="Group 3"/>
          <p:cNvGraphicFramePr>
            <a:graphicFrameLocks noGrp="1"/>
          </p:cNvGraphicFramePr>
          <p:nvPr>
            <p:ph idx="1"/>
          </p:nvPr>
        </p:nvGraphicFramePr>
        <p:xfrm>
          <a:off x="323850" y="981075"/>
          <a:ext cx="8135938" cy="576263"/>
        </p:xfrm>
        <a:graphic>
          <a:graphicData uri="http://schemas.openxmlformats.org/drawingml/2006/table">
            <a:tbl>
              <a:tblPr/>
              <a:tblGrid>
                <a:gridCol w="508000"/>
                <a:gridCol w="509588"/>
                <a:gridCol w="508000"/>
                <a:gridCol w="417512"/>
                <a:gridCol w="600075"/>
                <a:gridCol w="552450"/>
                <a:gridCol w="463550"/>
                <a:gridCol w="509588"/>
                <a:gridCol w="508000"/>
                <a:gridCol w="534987"/>
                <a:gridCol w="431800"/>
                <a:gridCol w="558800"/>
                <a:gridCol w="508000"/>
                <a:gridCol w="508000"/>
                <a:gridCol w="442913"/>
                <a:gridCol w="574675"/>
              </a:tblGrid>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OF</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Times New Roman" panose="02020603050405020304" pitchFamily="18" charset="0"/>
                          <a:ea typeface="宋体" panose="02010600030101010101" pitchFamily="2" charset="-122"/>
                        </a:rPr>
                        <a:t>DF</a:t>
                      </a:r>
                      <a:endParaRPr kumimoji="1" lang="en-US" altLang="zh-CN" sz="2000" b="1" i="0" u="none" strike="noStrike" cap="none" normalizeH="0" baseline="0" smtClean="0">
                        <a:ln>
                          <a:noFill/>
                        </a:ln>
                        <a:solidFill>
                          <a:srgbClr val="CC3300"/>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Times New Roman" panose="02020603050405020304" pitchFamily="18" charset="0"/>
                          <a:ea typeface="宋体" panose="02010600030101010101" pitchFamily="2" charset="-122"/>
                        </a:rPr>
                        <a:t>IF</a:t>
                      </a:r>
                      <a:endParaRPr kumimoji="1" lang="en-US" altLang="zh-CN" sz="2000" b="1" i="0" u="none" strike="noStrike" cap="none" normalizeH="0" baseline="0" smtClean="0">
                        <a:ln>
                          <a:noFill/>
                        </a:ln>
                        <a:solidFill>
                          <a:srgbClr val="CC3300"/>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Times New Roman" panose="02020603050405020304" pitchFamily="18" charset="0"/>
                          <a:ea typeface="宋体" panose="02010600030101010101" pitchFamily="2" charset="-122"/>
                        </a:rPr>
                        <a:t>TF</a:t>
                      </a:r>
                      <a:endParaRPr kumimoji="1" lang="en-US" altLang="zh-CN" sz="2000" b="1" i="0" u="none" strike="noStrike" cap="none" normalizeH="0" baseline="0" smtClean="0">
                        <a:ln>
                          <a:noFill/>
                        </a:ln>
                        <a:solidFill>
                          <a:srgbClr val="CC3300"/>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SF</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ZF</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AF</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PF</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CF</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r>
            </a:tbl>
          </a:graphicData>
        </a:graphic>
      </p:graphicFrame>
      <p:sp>
        <p:nvSpPr>
          <p:cNvPr id="47144" name="Text Box 39"/>
          <p:cNvSpPr txBox="1">
            <a:spLocks noChangeArrowheads="1"/>
          </p:cNvSpPr>
          <p:nvPr/>
        </p:nvSpPr>
        <p:spPr bwMode="auto">
          <a:xfrm>
            <a:off x="1331913" y="1700213"/>
            <a:ext cx="7200900" cy="496093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lnSpc>
                <a:spcPct val="90000"/>
              </a:lnSpc>
              <a:spcBef>
                <a:spcPct val="30000"/>
              </a:spcBef>
            </a:pPr>
            <a:r>
              <a:rPr lang="en-US" altLang="zh-CN" sz="2800" i="0">
                <a:solidFill>
                  <a:schemeClr val="tx1"/>
                </a:solidFill>
                <a:ea typeface="隶书" panose="02010509060101010101" pitchFamily="49" charset="-122"/>
              </a:rPr>
              <a:t>OF</a:t>
            </a:r>
            <a:r>
              <a:rPr lang="zh-CN" altLang="en-US" sz="2800" i="0">
                <a:solidFill>
                  <a:schemeClr val="tx1"/>
                </a:solidFill>
                <a:ea typeface="隶书" panose="02010509060101010101" pitchFamily="49" charset="-122"/>
              </a:rPr>
              <a:t>： </a:t>
            </a:r>
            <a:r>
              <a:rPr lang="en-US" altLang="zh-CN" sz="2400" b="1" i="0">
                <a:solidFill>
                  <a:srgbClr val="6600FF"/>
                </a:solidFill>
              </a:rPr>
              <a:t>Over Flow Flag</a:t>
            </a:r>
            <a:r>
              <a:rPr lang="zh-CN" altLang="en-US" sz="2800" i="0">
                <a:solidFill>
                  <a:schemeClr val="tx1"/>
                </a:solidFill>
                <a:ea typeface="隶书" panose="02010509060101010101" pitchFamily="49" charset="-122"/>
              </a:rPr>
              <a:t>溢出标志</a:t>
            </a:r>
            <a:br>
              <a:rPr lang="zh-CN" altLang="en-US" sz="2800" i="0">
                <a:solidFill>
                  <a:schemeClr val="tx1"/>
                </a:solidFill>
                <a:ea typeface="隶书" panose="02010509060101010101" pitchFamily="49" charset="-122"/>
              </a:rPr>
            </a:br>
            <a:r>
              <a:rPr lang="zh-CN" altLang="en-US" sz="2800" i="0">
                <a:solidFill>
                  <a:schemeClr val="tx1"/>
                </a:solidFill>
                <a:ea typeface="隶书" panose="02010509060101010101" pitchFamily="49" charset="-122"/>
              </a:rPr>
              <a:t>	</a:t>
            </a:r>
            <a:r>
              <a:rPr lang="zh-CN" altLang="en-US" sz="2400" b="1" i="0">
                <a:solidFill>
                  <a:schemeClr val="tx1"/>
                </a:solidFill>
                <a:latin typeface="华文楷体" panose="02010600040101010101" pitchFamily="2" charset="-122"/>
                <a:ea typeface="华文楷体" panose="02010600040101010101" pitchFamily="2" charset="-122"/>
              </a:rPr>
              <a:t>溢出时，则</a:t>
            </a:r>
            <a:r>
              <a:rPr lang="en-US" altLang="zh-CN" sz="2400" b="1" i="0">
                <a:solidFill>
                  <a:schemeClr val="tx1"/>
                </a:solidFill>
                <a:latin typeface="华文楷体" panose="02010600040101010101" pitchFamily="2" charset="-122"/>
                <a:ea typeface="华文楷体" panose="02010600040101010101" pitchFamily="2" charset="-122"/>
              </a:rPr>
              <a:t>OF</a:t>
            </a:r>
            <a:r>
              <a:rPr lang="zh-CN" altLang="en-US" sz="2400" b="1" i="0">
                <a:solidFill>
                  <a:schemeClr val="tx1"/>
                </a:solidFill>
                <a:latin typeface="华文楷体" panose="02010600040101010101" pitchFamily="2" charset="-122"/>
                <a:ea typeface="华文楷体" panose="02010600040101010101" pitchFamily="2" charset="-122"/>
              </a:rPr>
              <a:t>置</a:t>
            </a:r>
            <a:r>
              <a:rPr lang="en-US" altLang="zh-CN" sz="2400" b="1" i="0">
                <a:solidFill>
                  <a:schemeClr val="tx1"/>
                </a:solidFill>
                <a:latin typeface="华文楷体" panose="02010600040101010101" pitchFamily="2" charset="-122"/>
                <a:ea typeface="华文楷体" panose="02010600040101010101" pitchFamily="2" charset="-122"/>
              </a:rPr>
              <a:t>1</a:t>
            </a:r>
            <a:r>
              <a:rPr lang="zh-CN" altLang="en-US" sz="2400" b="1" i="0">
                <a:solidFill>
                  <a:schemeClr val="tx1"/>
                </a:solidFill>
                <a:latin typeface="华文楷体" panose="02010600040101010101" pitchFamily="2" charset="-122"/>
                <a:ea typeface="华文楷体" panose="02010600040101010101" pitchFamily="2" charset="-122"/>
              </a:rPr>
              <a:t>；否则</a:t>
            </a:r>
            <a:r>
              <a:rPr lang="en-US" altLang="zh-CN" sz="2400" b="1" i="0">
                <a:solidFill>
                  <a:schemeClr val="tx1"/>
                </a:solidFill>
                <a:latin typeface="华文楷体" panose="02010600040101010101" pitchFamily="2" charset="-122"/>
                <a:ea typeface="华文楷体" panose="02010600040101010101" pitchFamily="2" charset="-122"/>
              </a:rPr>
              <a:t>OF</a:t>
            </a:r>
            <a:r>
              <a:rPr lang="zh-CN" altLang="en-US" sz="2400" b="1" i="0">
                <a:solidFill>
                  <a:schemeClr val="tx1"/>
                </a:solidFill>
                <a:latin typeface="华文楷体" panose="02010600040101010101" pitchFamily="2" charset="-122"/>
                <a:ea typeface="华文楷体" panose="02010600040101010101" pitchFamily="2" charset="-122"/>
              </a:rPr>
              <a:t>置</a:t>
            </a:r>
            <a:r>
              <a:rPr lang="en-US" altLang="zh-CN" sz="2400" b="1" i="0">
                <a:solidFill>
                  <a:schemeClr val="tx1"/>
                </a:solidFill>
                <a:latin typeface="华文楷体" panose="02010600040101010101" pitchFamily="2" charset="-122"/>
                <a:ea typeface="华文楷体" panose="02010600040101010101" pitchFamily="2" charset="-122"/>
              </a:rPr>
              <a:t>0</a:t>
            </a:r>
            <a:endParaRPr lang="en-US" altLang="zh-CN" sz="1800" i="0">
              <a:solidFill>
                <a:schemeClr val="tx1"/>
              </a:solidFill>
              <a:latin typeface="华文楷体" panose="02010600040101010101" pitchFamily="2" charset="-122"/>
              <a:ea typeface="华文楷体" panose="02010600040101010101" pitchFamily="2" charset="-122"/>
            </a:endParaRPr>
          </a:p>
          <a:p>
            <a:pPr algn="l">
              <a:lnSpc>
                <a:spcPct val="90000"/>
              </a:lnSpc>
              <a:spcBef>
                <a:spcPct val="30000"/>
              </a:spcBef>
            </a:pPr>
            <a:r>
              <a:rPr lang="en-US" altLang="zh-CN" sz="2800" i="0">
                <a:solidFill>
                  <a:schemeClr val="tx1"/>
                </a:solidFill>
                <a:ea typeface="隶书" panose="02010509060101010101" pitchFamily="49" charset="-122"/>
              </a:rPr>
              <a:t>SF</a:t>
            </a:r>
            <a:r>
              <a:rPr lang="zh-CN" altLang="en-US" sz="2800" i="0">
                <a:solidFill>
                  <a:schemeClr val="tx1"/>
                </a:solidFill>
                <a:ea typeface="隶书" panose="02010509060101010101" pitchFamily="49" charset="-122"/>
              </a:rPr>
              <a:t>： </a:t>
            </a:r>
            <a:r>
              <a:rPr lang="en-US" altLang="zh-CN" sz="2400" b="1" i="0">
                <a:solidFill>
                  <a:srgbClr val="6600FF"/>
                </a:solidFill>
              </a:rPr>
              <a:t>Sign Flag</a:t>
            </a:r>
            <a:r>
              <a:rPr lang="zh-CN" altLang="en-US" sz="2800" i="0">
                <a:solidFill>
                  <a:schemeClr val="tx1"/>
                </a:solidFill>
                <a:ea typeface="隶书" panose="02010509060101010101" pitchFamily="49" charset="-122"/>
              </a:rPr>
              <a:t>符号</a:t>
            </a:r>
            <a:r>
              <a:rPr lang="en-US" altLang="zh-CN" sz="2800" i="0">
                <a:solidFill>
                  <a:schemeClr val="tx1"/>
                </a:solidFill>
                <a:ea typeface="隶书" panose="02010509060101010101" pitchFamily="49" charset="-122"/>
              </a:rPr>
              <a:t>(</a:t>
            </a:r>
            <a:r>
              <a:rPr lang="zh-CN" altLang="en-US" sz="2800" i="0">
                <a:solidFill>
                  <a:schemeClr val="tx1"/>
                </a:solidFill>
                <a:ea typeface="隶书" panose="02010509060101010101" pitchFamily="49" charset="-122"/>
              </a:rPr>
              <a:t>负数</a:t>
            </a:r>
            <a:r>
              <a:rPr lang="en-US" altLang="zh-CN" sz="2800" i="0">
                <a:solidFill>
                  <a:schemeClr val="tx1"/>
                </a:solidFill>
                <a:ea typeface="隶书" panose="02010509060101010101" pitchFamily="49" charset="-122"/>
              </a:rPr>
              <a:t>)</a:t>
            </a:r>
            <a:r>
              <a:rPr lang="zh-CN" altLang="en-US" sz="2800" i="0">
                <a:solidFill>
                  <a:schemeClr val="tx1"/>
                </a:solidFill>
                <a:ea typeface="隶书" panose="02010509060101010101" pitchFamily="49" charset="-122"/>
              </a:rPr>
              <a:t>标志</a:t>
            </a:r>
            <a:br>
              <a:rPr lang="zh-CN" altLang="en-US" sz="2800" i="0">
                <a:solidFill>
                  <a:schemeClr val="tx1"/>
                </a:solidFill>
                <a:ea typeface="隶书" panose="02010509060101010101" pitchFamily="49" charset="-122"/>
              </a:rPr>
            </a:br>
            <a:r>
              <a:rPr lang="zh-CN" altLang="en-US" sz="2800" i="0">
                <a:solidFill>
                  <a:schemeClr val="tx1"/>
                </a:solidFill>
                <a:ea typeface="隶书" panose="02010509060101010101" pitchFamily="49" charset="-122"/>
              </a:rPr>
              <a:t>	</a:t>
            </a:r>
            <a:r>
              <a:rPr lang="zh-CN" altLang="en-US" sz="2400" b="1" i="0">
                <a:solidFill>
                  <a:schemeClr val="tx1"/>
                </a:solidFill>
                <a:latin typeface="华文楷体" panose="02010600040101010101" pitchFamily="2" charset="-122"/>
                <a:ea typeface="华文楷体" panose="02010600040101010101" pitchFamily="2" charset="-122"/>
              </a:rPr>
              <a:t>结果为负，则</a:t>
            </a:r>
            <a:r>
              <a:rPr lang="en-US" altLang="zh-CN" sz="2400" b="1" i="0">
                <a:solidFill>
                  <a:schemeClr val="tx1"/>
                </a:solidFill>
                <a:latin typeface="华文楷体" panose="02010600040101010101" pitchFamily="2" charset="-122"/>
                <a:ea typeface="华文楷体" panose="02010600040101010101" pitchFamily="2" charset="-122"/>
              </a:rPr>
              <a:t>SF</a:t>
            </a:r>
            <a:r>
              <a:rPr lang="zh-CN" altLang="en-US" sz="2400" b="1" i="0">
                <a:solidFill>
                  <a:schemeClr val="tx1"/>
                </a:solidFill>
                <a:latin typeface="华文楷体" panose="02010600040101010101" pitchFamily="2" charset="-122"/>
                <a:ea typeface="华文楷体" panose="02010600040101010101" pitchFamily="2" charset="-122"/>
              </a:rPr>
              <a:t>置</a:t>
            </a:r>
            <a:r>
              <a:rPr lang="en-US" altLang="zh-CN" sz="2400" b="1" i="0">
                <a:solidFill>
                  <a:schemeClr val="tx1"/>
                </a:solidFill>
                <a:latin typeface="华文楷体" panose="02010600040101010101" pitchFamily="2" charset="-122"/>
                <a:ea typeface="华文楷体" panose="02010600040101010101" pitchFamily="2" charset="-122"/>
              </a:rPr>
              <a:t>1</a:t>
            </a:r>
            <a:r>
              <a:rPr lang="zh-CN" altLang="en-US" sz="2400" b="1" i="0">
                <a:solidFill>
                  <a:schemeClr val="tx1"/>
                </a:solidFill>
                <a:latin typeface="华文楷体" panose="02010600040101010101" pitchFamily="2" charset="-122"/>
                <a:ea typeface="华文楷体" panose="02010600040101010101" pitchFamily="2" charset="-122"/>
              </a:rPr>
              <a:t>；结果为正，则</a:t>
            </a:r>
            <a:r>
              <a:rPr lang="en-US" altLang="zh-CN" sz="2400" b="1" i="0">
                <a:solidFill>
                  <a:schemeClr val="tx1"/>
                </a:solidFill>
                <a:latin typeface="华文楷体" panose="02010600040101010101" pitchFamily="2" charset="-122"/>
                <a:ea typeface="华文楷体" panose="02010600040101010101" pitchFamily="2" charset="-122"/>
              </a:rPr>
              <a:t>SF</a:t>
            </a:r>
            <a:r>
              <a:rPr lang="zh-CN" altLang="en-US" sz="2400" b="1" i="0">
                <a:solidFill>
                  <a:schemeClr val="tx1"/>
                </a:solidFill>
                <a:latin typeface="华文楷体" panose="02010600040101010101" pitchFamily="2" charset="-122"/>
                <a:ea typeface="华文楷体" panose="02010600040101010101" pitchFamily="2" charset="-122"/>
              </a:rPr>
              <a:t>置</a:t>
            </a:r>
            <a:r>
              <a:rPr lang="en-US" altLang="zh-CN" sz="2400" b="1" i="0">
                <a:solidFill>
                  <a:schemeClr val="tx1"/>
                </a:solidFill>
                <a:latin typeface="华文楷体" panose="02010600040101010101" pitchFamily="2" charset="-122"/>
                <a:ea typeface="华文楷体" panose="02010600040101010101" pitchFamily="2" charset="-122"/>
              </a:rPr>
              <a:t>0</a:t>
            </a:r>
            <a:endParaRPr lang="en-US" altLang="zh-CN" sz="2400" b="1" i="0">
              <a:solidFill>
                <a:schemeClr val="tx1"/>
              </a:solidFill>
              <a:latin typeface="华文楷体" panose="02010600040101010101" pitchFamily="2" charset="-122"/>
              <a:ea typeface="华文楷体" panose="02010600040101010101" pitchFamily="2" charset="-122"/>
            </a:endParaRPr>
          </a:p>
          <a:p>
            <a:pPr algn="l">
              <a:lnSpc>
                <a:spcPct val="90000"/>
              </a:lnSpc>
              <a:spcBef>
                <a:spcPct val="30000"/>
              </a:spcBef>
            </a:pPr>
            <a:r>
              <a:rPr lang="en-US" altLang="zh-CN" sz="2800" i="0">
                <a:solidFill>
                  <a:schemeClr val="tx1"/>
                </a:solidFill>
                <a:ea typeface="隶书" panose="02010509060101010101" pitchFamily="49" charset="-122"/>
              </a:rPr>
              <a:t>ZF</a:t>
            </a:r>
            <a:r>
              <a:rPr lang="zh-CN" altLang="en-US" sz="2800" i="0">
                <a:solidFill>
                  <a:schemeClr val="tx1"/>
                </a:solidFill>
                <a:ea typeface="隶书" panose="02010509060101010101" pitchFamily="49" charset="-122"/>
              </a:rPr>
              <a:t>： </a:t>
            </a:r>
            <a:r>
              <a:rPr lang="en-US" altLang="zh-CN" sz="2400" b="1" i="0">
                <a:solidFill>
                  <a:srgbClr val="6600FF"/>
                </a:solidFill>
              </a:rPr>
              <a:t>Zero Flag</a:t>
            </a:r>
            <a:r>
              <a:rPr lang="zh-CN" altLang="en-US" sz="2800" i="0">
                <a:solidFill>
                  <a:schemeClr val="tx1"/>
                </a:solidFill>
                <a:ea typeface="隶书" panose="02010509060101010101" pitchFamily="49" charset="-122"/>
              </a:rPr>
              <a:t>零标志</a:t>
            </a:r>
            <a:br>
              <a:rPr lang="zh-CN" altLang="en-US" sz="2800" i="0">
                <a:solidFill>
                  <a:schemeClr val="tx1"/>
                </a:solidFill>
                <a:ea typeface="隶书" panose="02010509060101010101" pitchFamily="49" charset="-122"/>
              </a:rPr>
            </a:br>
            <a:r>
              <a:rPr lang="zh-CN" altLang="en-US" sz="2800" i="0">
                <a:solidFill>
                  <a:schemeClr val="tx1"/>
                </a:solidFill>
                <a:ea typeface="隶书" panose="02010509060101010101" pitchFamily="49" charset="-122"/>
              </a:rPr>
              <a:t>	</a:t>
            </a:r>
            <a:r>
              <a:rPr lang="zh-CN" altLang="en-US" sz="2400" b="1" i="0">
                <a:solidFill>
                  <a:schemeClr val="tx1"/>
                </a:solidFill>
                <a:latin typeface="华文楷体" panose="02010600040101010101" pitchFamily="2" charset="-122"/>
                <a:ea typeface="华文楷体" panose="02010600040101010101" pitchFamily="2" charset="-122"/>
              </a:rPr>
              <a:t>结果各位全为</a:t>
            </a:r>
            <a:r>
              <a:rPr lang="en-US" altLang="zh-CN" sz="2400" b="1" i="0">
                <a:solidFill>
                  <a:schemeClr val="tx1"/>
                </a:solidFill>
                <a:latin typeface="华文楷体" panose="02010600040101010101" pitchFamily="2" charset="-122"/>
                <a:ea typeface="华文楷体" panose="02010600040101010101" pitchFamily="2" charset="-122"/>
              </a:rPr>
              <a:t>0</a:t>
            </a:r>
            <a:r>
              <a:rPr lang="zh-CN" altLang="en-US" sz="2400" b="1" i="0">
                <a:solidFill>
                  <a:schemeClr val="tx1"/>
                </a:solidFill>
                <a:latin typeface="华文楷体" panose="02010600040101010101" pitchFamily="2" charset="-122"/>
                <a:ea typeface="华文楷体" panose="02010600040101010101" pitchFamily="2" charset="-122"/>
              </a:rPr>
              <a:t>时，则</a:t>
            </a:r>
            <a:r>
              <a:rPr lang="en-US" altLang="zh-CN" sz="2400" b="1" i="0">
                <a:solidFill>
                  <a:schemeClr val="tx1"/>
                </a:solidFill>
                <a:latin typeface="华文楷体" panose="02010600040101010101" pitchFamily="2" charset="-122"/>
                <a:ea typeface="华文楷体" panose="02010600040101010101" pitchFamily="2" charset="-122"/>
              </a:rPr>
              <a:t>ZF</a:t>
            </a:r>
            <a:r>
              <a:rPr lang="zh-CN" altLang="en-US" sz="2400" b="1" i="0">
                <a:solidFill>
                  <a:schemeClr val="tx1"/>
                </a:solidFill>
                <a:latin typeface="华文楷体" panose="02010600040101010101" pitchFamily="2" charset="-122"/>
                <a:ea typeface="华文楷体" panose="02010600040101010101" pitchFamily="2" charset="-122"/>
              </a:rPr>
              <a:t>置</a:t>
            </a:r>
            <a:r>
              <a:rPr lang="en-US" altLang="zh-CN" sz="2400" b="1" i="0">
                <a:solidFill>
                  <a:schemeClr val="tx1"/>
                </a:solidFill>
                <a:latin typeface="华文楷体" panose="02010600040101010101" pitchFamily="2" charset="-122"/>
                <a:ea typeface="华文楷体" panose="02010600040101010101" pitchFamily="2" charset="-122"/>
              </a:rPr>
              <a:t>1</a:t>
            </a:r>
            <a:r>
              <a:rPr lang="zh-CN" altLang="en-US" sz="2400" b="1" i="0">
                <a:solidFill>
                  <a:schemeClr val="tx1"/>
                </a:solidFill>
                <a:latin typeface="华文楷体" panose="02010600040101010101" pitchFamily="2" charset="-122"/>
                <a:ea typeface="华文楷体" panose="02010600040101010101" pitchFamily="2" charset="-122"/>
              </a:rPr>
              <a:t>；否则</a:t>
            </a:r>
            <a:r>
              <a:rPr lang="en-US" altLang="zh-CN" sz="2400" b="1" i="0">
                <a:solidFill>
                  <a:schemeClr val="tx1"/>
                </a:solidFill>
                <a:latin typeface="华文楷体" panose="02010600040101010101" pitchFamily="2" charset="-122"/>
                <a:ea typeface="华文楷体" panose="02010600040101010101" pitchFamily="2" charset="-122"/>
              </a:rPr>
              <a:t>ZF</a:t>
            </a:r>
            <a:r>
              <a:rPr lang="zh-CN" altLang="en-US" sz="2400" b="1" i="0">
                <a:solidFill>
                  <a:schemeClr val="tx1"/>
                </a:solidFill>
                <a:latin typeface="华文楷体" panose="02010600040101010101" pitchFamily="2" charset="-122"/>
                <a:ea typeface="华文楷体" panose="02010600040101010101" pitchFamily="2" charset="-122"/>
              </a:rPr>
              <a:t>置</a:t>
            </a:r>
            <a:r>
              <a:rPr lang="en-US" altLang="zh-CN" sz="2400" b="1" i="0">
                <a:solidFill>
                  <a:schemeClr val="tx1"/>
                </a:solidFill>
                <a:latin typeface="华文楷体" panose="02010600040101010101" pitchFamily="2" charset="-122"/>
                <a:ea typeface="华文楷体" panose="02010600040101010101" pitchFamily="2" charset="-122"/>
              </a:rPr>
              <a:t>0</a:t>
            </a:r>
            <a:endParaRPr lang="en-US" altLang="zh-CN" sz="2400" b="1" i="0">
              <a:solidFill>
                <a:schemeClr val="tx1"/>
              </a:solidFill>
              <a:latin typeface="华文楷体" panose="02010600040101010101" pitchFamily="2" charset="-122"/>
              <a:ea typeface="华文楷体" panose="02010600040101010101" pitchFamily="2" charset="-122"/>
            </a:endParaRPr>
          </a:p>
          <a:p>
            <a:pPr algn="l">
              <a:lnSpc>
                <a:spcPct val="90000"/>
              </a:lnSpc>
              <a:spcBef>
                <a:spcPct val="30000"/>
              </a:spcBef>
            </a:pPr>
            <a:r>
              <a:rPr lang="en-US" altLang="zh-CN" sz="2800" i="0">
                <a:solidFill>
                  <a:schemeClr val="tx1"/>
                </a:solidFill>
                <a:ea typeface="隶书" panose="02010509060101010101" pitchFamily="49" charset="-122"/>
              </a:rPr>
              <a:t>CF</a:t>
            </a:r>
            <a:r>
              <a:rPr lang="zh-CN" altLang="en-US" sz="2800" i="0">
                <a:solidFill>
                  <a:schemeClr val="tx1"/>
                </a:solidFill>
                <a:ea typeface="隶书" panose="02010509060101010101" pitchFamily="49" charset="-122"/>
              </a:rPr>
              <a:t>： </a:t>
            </a:r>
            <a:r>
              <a:rPr lang="en-US" altLang="zh-CN" sz="2400" b="1" i="0">
                <a:solidFill>
                  <a:srgbClr val="6600FF"/>
                </a:solidFill>
              </a:rPr>
              <a:t>Carry Flag</a:t>
            </a:r>
            <a:r>
              <a:rPr lang="zh-CN" altLang="en-US" sz="2800" i="0">
                <a:solidFill>
                  <a:schemeClr val="tx1"/>
                </a:solidFill>
                <a:ea typeface="隶书" panose="02010509060101010101" pitchFamily="49" charset="-122"/>
              </a:rPr>
              <a:t>进位</a:t>
            </a:r>
            <a:r>
              <a:rPr lang="en-US" altLang="zh-CN" sz="2800" i="0">
                <a:solidFill>
                  <a:schemeClr val="tx1"/>
                </a:solidFill>
                <a:ea typeface="隶书" panose="02010509060101010101" pitchFamily="49" charset="-122"/>
              </a:rPr>
              <a:t>/</a:t>
            </a:r>
            <a:r>
              <a:rPr lang="zh-CN" altLang="en-US" sz="2800" i="0">
                <a:solidFill>
                  <a:schemeClr val="tx1"/>
                </a:solidFill>
                <a:ea typeface="隶书" panose="02010509060101010101" pitchFamily="49" charset="-122"/>
              </a:rPr>
              <a:t>借位标志</a:t>
            </a:r>
            <a:br>
              <a:rPr lang="zh-CN" altLang="en-US" sz="2800" i="0">
                <a:solidFill>
                  <a:schemeClr val="tx1"/>
                </a:solidFill>
                <a:ea typeface="隶书" panose="02010509060101010101" pitchFamily="49" charset="-122"/>
              </a:rPr>
            </a:br>
            <a:r>
              <a:rPr lang="zh-CN" altLang="en-US" sz="2800" i="0">
                <a:solidFill>
                  <a:schemeClr val="tx1"/>
                </a:solidFill>
                <a:ea typeface="隶书" panose="02010509060101010101" pitchFamily="49" charset="-122"/>
              </a:rPr>
              <a:t>	</a:t>
            </a:r>
            <a:r>
              <a:rPr lang="zh-CN" altLang="en-US" sz="2400" b="1" i="0">
                <a:solidFill>
                  <a:schemeClr val="tx1"/>
                </a:solidFill>
                <a:latin typeface="华文楷体" panose="02010600040101010101" pitchFamily="2" charset="-122"/>
                <a:ea typeface="华文楷体" panose="02010600040101010101" pitchFamily="2" charset="-122"/>
              </a:rPr>
              <a:t>进位或借位时，则</a:t>
            </a:r>
            <a:r>
              <a:rPr lang="en-US" altLang="zh-CN" sz="2400" b="1" i="0">
                <a:solidFill>
                  <a:schemeClr val="tx1"/>
                </a:solidFill>
                <a:latin typeface="华文楷体" panose="02010600040101010101" pitchFamily="2" charset="-122"/>
                <a:ea typeface="华文楷体" panose="02010600040101010101" pitchFamily="2" charset="-122"/>
              </a:rPr>
              <a:t>CF</a:t>
            </a:r>
            <a:r>
              <a:rPr lang="zh-CN" altLang="en-US" sz="2400" b="1" i="0">
                <a:solidFill>
                  <a:schemeClr val="tx1"/>
                </a:solidFill>
                <a:latin typeface="华文楷体" panose="02010600040101010101" pitchFamily="2" charset="-122"/>
                <a:ea typeface="华文楷体" panose="02010600040101010101" pitchFamily="2" charset="-122"/>
              </a:rPr>
              <a:t>置</a:t>
            </a:r>
            <a:r>
              <a:rPr lang="en-US" altLang="zh-CN" sz="2400" b="1" i="0">
                <a:solidFill>
                  <a:schemeClr val="tx1"/>
                </a:solidFill>
                <a:latin typeface="华文楷体" panose="02010600040101010101" pitchFamily="2" charset="-122"/>
                <a:ea typeface="华文楷体" panose="02010600040101010101" pitchFamily="2" charset="-122"/>
              </a:rPr>
              <a:t>1</a:t>
            </a:r>
            <a:r>
              <a:rPr lang="zh-CN" altLang="en-US" sz="2400" b="1" i="0">
                <a:solidFill>
                  <a:schemeClr val="tx1"/>
                </a:solidFill>
                <a:latin typeface="华文楷体" panose="02010600040101010101" pitchFamily="2" charset="-122"/>
                <a:ea typeface="华文楷体" panose="02010600040101010101" pitchFamily="2" charset="-122"/>
              </a:rPr>
              <a:t>；否则置</a:t>
            </a:r>
            <a:r>
              <a:rPr lang="en-US" altLang="zh-CN" sz="2400" b="1" i="0">
                <a:solidFill>
                  <a:schemeClr val="tx1"/>
                </a:solidFill>
                <a:latin typeface="华文楷体" panose="02010600040101010101" pitchFamily="2" charset="-122"/>
                <a:ea typeface="华文楷体" panose="02010600040101010101" pitchFamily="2" charset="-122"/>
              </a:rPr>
              <a:t>0</a:t>
            </a:r>
            <a:endParaRPr lang="en-US" altLang="zh-CN" sz="2400" b="1" i="0">
              <a:solidFill>
                <a:schemeClr val="tx1"/>
              </a:solidFill>
              <a:latin typeface="华文楷体" panose="02010600040101010101" pitchFamily="2" charset="-122"/>
              <a:ea typeface="华文楷体" panose="02010600040101010101" pitchFamily="2" charset="-122"/>
            </a:endParaRPr>
          </a:p>
          <a:p>
            <a:pPr algn="l">
              <a:lnSpc>
                <a:spcPct val="90000"/>
              </a:lnSpc>
              <a:spcBef>
                <a:spcPct val="30000"/>
              </a:spcBef>
            </a:pPr>
            <a:r>
              <a:rPr lang="en-US" altLang="zh-CN" sz="2800" i="0">
                <a:solidFill>
                  <a:schemeClr val="tx1"/>
                </a:solidFill>
                <a:ea typeface="隶书" panose="02010509060101010101" pitchFamily="49" charset="-122"/>
              </a:rPr>
              <a:t>PF</a:t>
            </a:r>
            <a:r>
              <a:rPr lang="zh-CN" altLang="en-US" sz="2800" i="0">
                <a:solidFill>
                  <a:schemeClr val="tx1"/>
                </a:solidFill>
                <a:ea typeface="隶书" panose="02010509060101010101" pitchFamily="49" charset="-122"/>
              </a:rPr>
              <a:t>： </a:t>
            </a:r>
            <a:r>
              <a:rPr lang="en-US" altLang="zh-CN" sz="2400" b="1" i="0">
                <a:solidFill>
                  <a:srgbClr val="6600FF"/>
                </a:solidFill>
              </a:rPr>
              <a:t>Parity Flag</a:t>
            </a:r>
            <a:r>
              <a:rPr lang="zh-CN" altLang="en-US" sz="2800" i="0">
                <a:solidFill>
                  <a:schemeClr val="tx1"/>
                </a:solidFill>
                <a:ea typeface="隶书" panose="02010509060101010101" pitchFamily="49" charset="-122"/>
              </a:rPr>
              <a:t>奇偶标志</a:t>
            </a:r>
            <a:br>
              <a:rPr lang="zh-CN" altLang="en-US" sz="2800" i="0">
                <a:solidFill>
                  <a:schemeClr val="tx1"/>
                </a:solidFill>
                <a:ea typeface="隶书" panose="02010509060101010101" pitchFamily="49" charset="-122"/>
              </a:rPr>
            </a:br>
            <a:r>
              <a:rPr lang="zh-CN" altLang="en-US" sz="2800" i="0">
                <a:solidFill>
                  <a:schemeClr val="tx1"/>
                </a:solidFill>
                <a:ea typeface="隶书" panose="02010509060101010101" pitchFamily="49" charset="-122"/>
              </a:rPr>
              <a:t>	</a:t>
            </a:r>
            <a:r>
              <a:rPr lang="zh-CN" altLang="en-US" sz="2400" b="1" i="0">
                <a:solidFill>
                  <a:schemeClr val="tx1"/>
                </a:solidFill>
                <a:latin typeface="华文楷体" panose="02010600040101010101" pitchFamily="2" charset="-122"/>
                <a:ea typeface="华文楷体" panose="02010600040101010101" pitchFamily="2" charset="-122"/>
              </a:rPr>
              <a:t>运算结果中</a:t>
            </a:r>
            <a:r>
              <a:rPr lang="en-US" altLang="zh-CN" sz="2400" b="1" i="0">
                <a:solidFill>
                  <a:schemeClr val="tx1"/>
                </a:solidFill>
                <a:latin typeface="华文楷体" panose="02010600040101010101" pitchFamily="2" charset="-122"/>
                <a:ea typeface="华文楷体" panose="02010600040101010101" pitchFamily="2" charset="-122"/>
              </a:rPr>
              <a:t>1</a:t>
            </a:r>
            <a:r>
              <a:rPr lang="zh-CN" altLang="en-US" sz="2400" b="1" i="0">
                <a:solidFill>
                  <a:schemeClr val="tx1"/>
                </a:solidFill>
                <a:latin typeface="华文楷体" panose="02010600040101010101" pitchFamily="2" charset="-122"/>
                <a:ea typeface="华文楷体" panose="02010600040101010101" pitchFamily="2" charset="-122"/>
              </a:rPr>
              <a:t>的个数为偶数时置</a:t>
            </a:r>
            <a:r>
              <a:rPr lang="en-US" altLang="zh-CN" sz="2400" b="1" i="0">
                <a:solidFill>
                  <a:schemeClr val="tx1"/>
                </a:solidFill>
                <a:latin typeface="华文楷体" panose="02010600040101010101" pitchFamily="2" charset="-122"/>
                <a:ea typeface="华文楷体" panose="02010600040101010101" pitchFamily="2" charset="-122"/>
              </a:rPr>
              <a:t>1</a:t>
            </a:r>
            <a:r>
              <a:rPr lang="zh-CN" altLang="en-US" sz="2400" b="1" i="0">
                <a:solidFill>
                  <a:schemeClr val="tx1"/>
                </a:solidFill>
                <a:latin typeface="华文楷体" panose="02010600040101010101" pitchFamily="2" charset="-122"/>
                <a:ea typeface="华文楷体" panose="02010600040101010101" pitchFamily="2" charset="-122"/>
              </a:rPr>
              <a:t>，否则置</a:t>
            </a:r>
            <a:r>
              <a:rPr lang="en-US" altLang="zh-CN" sz="2400" b="1" i="0">
                <a:solidFill>
                  <a:schemeClr val="tx1"/>
                </a:solidFill>
                <a:latin typeface="华文楷体" panose="02010600040101010101" pitchFamily="2" charset="-122"/>
                <a:ea typeface="华文楷体" panose="02010600040101010101" pitchFamily="2" charset="-122"/>
              </a:rPr>
              <a:t>0</a:t>
            </a:r>
            <a:endParaRPr lang="en-US" altLang="zh-CN" sz="2400" b="1" i="0">
              <a:solidFill>
                <a:schemeClr val="tx1"/>
              </a:solidFill>
              <a:latin typeface="华文楷体" panose="02010600040101010101" pitchFamily="2" charset="-122"/>
              <a:ea typeface="华文楷体" panose="02010600040101010101" pitchFamily="2" charset="-122"/>
            </a:endParaRPr>
          </a:p>
          <a:p>
            <a:pPr algn="l">
              <a:lnSpc>
                <a:spcPct val="90000"/>
              </a:lnSpc>
              <a:spcBef>
                <a:spcPct val="30000"/>
              </a:spcBef>
            </a:pPr>
            <a:r>
              <a:rPr lang="en-US" altLang="zh-CN" sz="2400" b="1" i="0">
                <a:solidFill>
                  <a:schemeClr val="tx1"/>
                </a:solidFill>
                <a:latin typeface="华文楷体" panose="02010600040101010101" pitchFamily="2" charset="-122"/>
                <a:ea typeface="华文楷体" panose="02010600040101010101" pitchFamily="2" charset="-122"/>
              </a:rPr>
              <a:t>AF: </a:t>
            </a:r>
            <a:r>
              <a:rPr lang="en-US" altLang="zh-CN" sz="2400" b="1" i="0">
                <a:solidFill>
                  <a:srgbClr val="6600FF"/>
                </a:solidFill>
              </a:rPr>
              <a:t>Auxiliary Carry Flag</a:t>
            </a:r>
            <a:r>
              <a:rPr lang="zh-CN" altLang="en-US" sz="2800" i="0">
                <a:solidFill>
                  <a:schemeClr val="tx1"/>
                </a:solidFill>
                <a:ea typeface="隶书" panose="02010509060101010101" pitchFamily="49" charset="-122"/>
              </a:rPr>
              <a:t>辅助进位标志</a:t>
            </a:r>
            <a:endParaRPr lang="zh-CN" altLang="en-US" sz="2800" i="0">
              <a:solidFill>
                <a:schemeClr val="tx1"/>
              </a:solidFill>
              <a:ea typeface="隶书" panose="02010509060101010101" pitchFamily="49" charset="-122"/>
            </a:endParaRPr>
          </a:p>
        </p:txBody>
      </p:sp>
      <p:sp>
        <p:nvSpPr>
          <p:cNvPr id="47145" name="Rectangle 42"/>
          <p:cNvSpPr>
            <a:spLocks noChangeArrowheads="1"/>
          </p:cNvSpPr>
          <p:nvPr/>
        </p:nvSpPr>
        <p:spPr bwMode="auto">
          <a:xfrm>
            <a:off x="250825" y="1773238"/>
            <a:ext cx="792163"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zh-CN" altLang="en-US" i="0">
                <a:solidFill>
                  <a:srgbClr val="FFFF00"/>
                </a:solidFill>
              </a:rPr>
              <a:t>条件码标志：</a:t>
            </a:r>
            <a:endParaRPr lang="zh-CN" altLang="en-US" i="0">
              <a:solidFill>
                <a:srgbClr val="FFFF00"/>
              </a:solidFill>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7046F5FC-6F15-4A47-998E-B590F75816FE}"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48131" name="Text Box 2"/>
          <p:cNvSpPr txBox="1">
            <a:spLocks noChangeArrowheads="1"/>
          </p:cNvSpPr>
          <p:nvPr/>
        </p:nvSpPr>
        <p:spPr bwMode="auto">
          <a:xfrm>
            <a:off x="250825" y="260350"/>
            <a:ext cx="6624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en-US" altLang="zh-CN" sz="3200" i="0">
                <a:solidFill>
                  <a:srgbClr val="FFFF00"/>
                </a:solidFill>
              </a:rPr>
              <a:t>FLAGS</a:t>
            </a:r>
            <a:r>
              <a:rPr lang="zh-CN" altLang="en-US" sz="3200" i="0">
                <a:solidFill>
                  <a:srgbClr val="FFFF00"/>
                </a:solidFill>
              </a:rPr>
              <a:t>（</a:t>
            </a:r>
            <a:r>
              <a:rPr lang="en-US" altLang="zh-CN" sz="3200" i="0">
                <a:solidFill>
                  <a:srgbClr val="FFFF00"/>
                </a:solidFill>
              </a:rPr>
              <a:t>PSW</a:t>
            </a:r>
            <a:r>
              <a:rPr lang="zh-CN" altLang="en-US" sz="3200" i="0">
                <a:solidFill>
                  <a:srgbClr val="FFFF00"/>
                </a:solidFill>
              </a:rPr>
              <a:t>）：标志寄存器</a:t>
            </a:r>
            <a:endParaRPr lang="zh-CN" altLang="en-US" sz="3200" i="0">
              <a:solidFill>
                <a:srgbClr val="FFFF00"/>
              </a:solidFill>
            </a:endParaRPr>
          </a:p>
        </p:txBody>
      </p:sp>
      <p:graphicFrame>
        <p:nvGraphicFramePr>
          <p:cNvPr id="561155" name="Group 3"/>
          <p:cNvGraphicFramePr>
            <a:graphicFrameLocks noGrp="1"/>
          </p:cNvGraphicFramePr>
          <p:nvPr>
            <p:ph idx="1"/>
          </p:nvPr>
        </p:nvGraphicFramePr>
        <p:xfrm>
          <a:off x="323850" y="981075"/>
          <a:ext cx="8135938" cy="576263"/>
        </p:xfrm>
        <a:graphic>
          <a:graphicData uri="http://schemas.openxmlformats.org/drawingml/2006/table">
            <a:tbl>
              <a:tblPr/>
              <a:tblGrid>
                <a:gridCol w="508000"/>
                <a:gridCol w="509588"/>
                <a:gridCol w="508000"/>
                <a:gridCol w="417512"/>
                <a:gridCol w="600075"/>
                <a:gridCol w="552450"/>
                <a:gridCol w="463550"/>
                <a:gridCol w="509588"/>
                <a:gridCol w="508000"/>
                <a:gridCol w="534987"/>
                <a:gridCol w="431800"/>
                <a:gridCol w="558800"/>
                <a:gridCol w="508000"/>
                <a:gridCol w="508000"/>
                <a:gridCol w="442913"/>
                <a:gridCol w="574675"/>
              </a:tblGrid>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OF</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Times New Roman" panose="02020603050405020304" pitchFamily="18" charset="0"/>
                          <a:ea typeface="宋体" panose="02010600030101010101" pitchFamily="2" charset="-122"/>
                        </a:rPr>
                        <a:t>DF</a:t>
                      </a:r>
                      <a:endParaRPr kumimoji="1" lang="en-US" altLang="zh-CN" sz="2000" b="1" i="0" u="none" strike="noStrike" cap="none" normalizeH="0" baseline="0" smtClean="0">
                        <a:ln>
                          <a:noFill/>
                        </a:ln>
                        <a:solidFill>
                          <a:srgbClr val="CC3300"/>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Times New Roman" panose="02020603050405020304" pitchFamily="18" charset="0"/>
                          <a:ea typeface="宋体" panose="02010600030101010101" pitchFamily="2" charset="-122"/>
                        </a:rPr>
                        <a:t>IF</a:t>
                      </a:r>
                      <a:endParaRPr kumimoji="1" lang="en-US" altLang="zh-CN" sz="2000" b="1" i="0" u="none" strike="noStrike" cap="none" normalizeH="0" baseline="0" smtClean="0">
                        <a:ln>
                          <a:noFill/>
                        </a:ln>
                        <a:solidFill>
                          <a:srgbClr val="CC3300"/>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CC3300"/>
                          </a:solidFill>
                          <a:effectLst/>
                          <a:latin typeface="Times New Roman" panose="02020603050405020304" pitchFamily="18" charset="0"/>
                          <a:ea typeface="宋体" panose="02010600030101010101" pitchFamily="2" charset="-122"/>
                        </a:rPr>
                        <a:t>TF</a:t>
                      </a:r>
                      <a:endParaRPr kumimoji="1" lang="en-US" altLang="zh-CN" sz="2000" b="1" i="0" u="none" strike="noStrike" cap="none" normalizeH="0" baseline="0" smtClean="0">
                        <a:ln>
                          <a:noFill/>
                        </a:ln>
                        <a:solidFill>
                          <a:srgbClr val="CC3300"/>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SF</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ZF</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AF</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PF</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CF</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horzOverflow="overflow">
                    <a:lnL w="28575" cap="flat" cmpd="sng" algn="ctr">
                      <a:solidFill>
                        <a:srgbClr val="66CCFF"/>
                      </a:solidFill>
                      <a:prstDash val="solid"/>
                      <a:round/>
                      <a:headEnd type="none" w="med" len="med"/>
                      <a:tailEnd type="none" w="med" len="med"/>
                    </a:lnL>
                    <a:lnR w="28575" cap="flat" cmpd="sng" algn="ctr">
                      <a:solidFill>
                        <a:srgbClr val="66CCFF"/>
                      </a:solidFill>
                      <a:prstDash val="solid"/>
                      <a:round/>
                      <a:headEnd type="none" w="med" len="med"/>
                      <a:tailEnd type="none" w="med" len="med"/>
                    </a:lnR>
                    <a:lnT w="28575" cap="flat" cmpd="sng" algn="ctr">
                      <a:solidFill>
                        <a:srgbClr val="66CCFF"/>
                      </a:solidFill>
                      <a:prstDash val="solid"/>
                      <a:round/>
                      <a:headEnd type="none" w="med" len="med"/>
                      <a:tailEnd type="none" w="med" len="med"/>
                    </a:lnT>
                    <a:lnB w="28575" cap="flat" cmpd="sng" algn="ctr">
                      <a:solidFill>
                        <a:srgbClr val="66CCFF"/>
                      </a:solidFill>
                      <a:prstDash val="solid"/>
                      <a:round/>
                      <a:headEnd type="none" w="med" len="med"/>
                      <a:tailEnd type="none" w="med" len="med"/>
                    </a:lnB>
                    <a:lnTlToBr>
                      <a:noFill/>
                    </a:lnTlToBr>
                    <a:lnBlToTr>
                      <a:noFill/>
                    </a:lnBlToTr>
                    <a:blipFill dpi="0" rotWithShape="0">
                      <a:blip r:embed="rId1"/>
                      <a:srcRect/>
                      <a:tile tx="0" ty="0" sx="100000" sy="100000" flip="none" algn="tl"/>
                    </a:blipFill>
                  </a:tcPr>
                </a:tc>
              </a:tr>
            </a:tbl>
          </a:graphicData>
        </a:graphic>
      </p:graphicFrame>
      <p:sp>
        <p:nvSpPr>
          <p:cNvPr id="48168" name="Text Box 39"/>
          <p:cNvSpPr txBox="1">
            <a:spLocks noChangeArrowheads="1"/>
          </p:cNvSpPr>
          <p:nvPr/>
        </p:nvSpPr>
        <p:spPr bwMode="auto">
          <a:xfrm>
            <a:off x="1187450" y="1844675"/>
            <a:ext cx="7200900" cy="345598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lnSpc>
                <a:spcPct val="90000"/>
              </a:lnSpc>
              <a:spcBef>
                <a:spcPct val="30000"/>
              </a:spcBef>
            </a:pPr>
            <a:r>
              <a:rPr lang="en-US" altLang="zh-CN" sz="2800" i="0">
                <a:solidFill>
                  <a:schemeClr val="tx1"/>
                </a:solidFill>
              </a:rPr>
              <a:t>DF</a:t>
            </a:r>
            <a:r>
              <a:rPr lang="zh-CN" altLang="en-US" sz="2800" i="0">
                <a:solidFill>
                  <a:schemeClr val="tx1"/>
                </a:solidFill>
              </a:rPr>
              <a:t>：</a:t>
            </a:r>
            <a:r>
              <a:rPr lang="zh-CN" altLang="en-US" i="0">
                <a:solidFill>
                  <a:schemeClr val="tx1"/>
                </a:solidFill>
              </a:rPr>
              <a:t> </a:t>
            </a:r>
            <a:r>
              <a:rPr lang="en-US" altLang="zh-CN" sz="2400" b="1" i="0">
                <a:solidFill>
                  <a:srgbClr val="6600FF"/>
                </a:solidFill>
              </a:rPr>
              <a:t>Direction Flag</a:t>
            </a:r>
            <a:r>
              <a:rPr lang="zh-CN" altLang="en-US" sz="2800" i="0">
                <a:solidFill>
                  <a:schemeClr val="tx1"/>
                </a:solidFill>
                <a:ea typeface="隶书" panose="02010509060101010101" pitchFamily="49" charset="-122"/>
              </a:rPr>
              <a:t>方向标志</a:t>
            </a:r>
            <a:r>
              <a:rPr lang="zh-CN" altLang="en-US" i="0">
                <a:solidFill>
                  <a:schemeClr val="tx1"/>
                </a:solidFill>
              </a:rPr>
              <a:t>；</a:t>
            </a:r>
            <a:br>
              <a:rPr lang="zh-CN" altLang="en-US" i="0">
                <a:solidFill>
                  <a:schemeClr val="tx1"/>
                </a:solidFill>
              </a:rPr>
            </a:br>
            <a:r>
              <a:rPr lang="zh-CN" altLang="en-US" sz="2400" b="1" i="0">
                <a:solidFill>
                  <a:schemeClr val="tx1"/>
                </a:solidFill>
                <a:latin typeface="华文楷体" panose="02010600040101010101" pitchFamily="2" charset="-122"/>
                <a:ea typeface="华文楷体" panose="02010600040101010101" pitchFamily="2" charset="-122"/>
              </a:rPr>
              <a:t>在串处理指令中</a:t>
            </a:r>
            <a:r>
              <a:rPr lang="en-US" altLang="zh-CN" sz="2400" b="1" i="0">
                <a:solidFill>
                  <a:schemeClr val="tx1"/>
                </a:solidFill>
                <a:latin typeface="华文楷体" panose="02010600040101010101" pitchFamily="2" charset="-122"/>
                <a:ea typeface="华文楷体" panose="02010600040101010101" pitchFamily="2" charset="-122"/>
              </a:rPr>
              <a:t>,</a:t>
            </a:r>
            <a:r>
              <a:rPr lang="zh-CN" altLang="en-US" sz="2400" b="1" i="0">
                <a:solidFill>
                  <a:schemeClr val="tx1"/>
                </a:solidFill>
                <a:latin typeface="华文楷体" panose="02010600040101010101" pitchFamily="2" charset="-122"/>
                <a:ea typeface="华文楷体" panose="02010600040101010101" pitchFamily="2" charset="-122"/>
              </a:rPr>
              <a:t>当</a:t>
            </a:r>
            <a:r>
              <a:rPr lang="en-US" altLang="zh-CN" sz="2400" b="1" i="0">
                <a:solidFill>
                  <a:schemeClr val="tx1"/>
                </a:solidFill>
                <a:latin typeface="华文楷体" panose="02010600040101010101" pitchFamily="2" charset="-122"/>
                <a:ea typeface="华文楷体" panose="02010600040101010101" pitchFamily="2" charset="-122"/>
              </a:rPr>
              <a:t>DF=1</a:t>
            </a:r>
            <a:r>
              <a:rPr lang="zh-CN" altLang="en-US" sz="2400" b="1" i="0">
                <a:solidFill>
                  <a:schemeClr val="tx1"/>
                </a:solidFill>
                <a:latin typeface="华文楷体" panose="02010600040101010101" pitchFamily="2" charset="-122"/>
                <a:ea typeface="华文楷体" panose="02010600040101010101" pitchFamily="2" charset="-122"/>
              </a:rPr>
              <a:t>时，负向</a:t>
            </a:r>
            <a:r>
              <a:rPr lang="en-US" altLang="zh-CN" sz="2400" b="1" i="0">
                <a:solidFill>
                  <a:schemeClr val="tx1"/>
                </a:solidFill>
                <a:latin typeface="华文楷体" panose="02010600040101010101" pitchFamily="2" charset="-122"/>
                <a:ea typeface="华文楷体" panose="02010600040101010101" pitchFamily="2" charset="-122"/>
              </a:rPr>
              <a:t>, SI</a:t>
            </a:r>
            <a:r>
              <a:rPr lang="zh-CN" altLang="en-US" sz="2400" b="1" i="0">
                <a:solidFill>
                  <a:schemeClr val="tx1"/>
                </a:solidFill>
                <a:latin typeface="华文楷体" panose="02010600040101010101" pitchFamily="2" charset="-122"/>
                <a:ea typeface="华文楷体" panose="02010600040101010101" pitchFamily="2" charset="-122"/>
              </a:rPr>
              <a:t>和</a:t>
            </a:r>
            <a:r>
              <a:rPr lang="en-US" altLang="zh-CN" sz="2400" b="1" i="0">
                <a:solidFill>
                  <a:schemeClr val="tx1"/>
                </a:solidFill>
                <a:latin typeface="华文楷体" panose="02010600040101010101" pitchFamily="2" charset="-122"/>
                <a:ea typeface="华文楷体" panose="02010600040101010101" pitchFamily="2" charset="-122"/>
              </a:rPr>
              <a:t>DI</a:t>
            </a:r>
            <a:r>
              <a:rPr lang="zh-CN" altLang="en-US" sz="2400" b="1" i="0">
                <a:solidFill>
                  <a:schemeClr val="tx1"/>
                </a:solidFill>
                <a:latin typeface="华文楷体" panose="02010600040101010101" pitchFamily="2" charset="-122"/>
                <a:ea typeface="华文楷体" panose="02010600040101010101" pitchFamily="2" charset="-122"/>
              </a:rPr>
              <a:t>不断减小当</a:t>
            </a:r>
            <a:r>
              <a:rPr lang="en-US" altLang="zh-CN" sz="2400" b="1" i="0">
                <a:solidFill>
                  <a:schemeClr val="tx1"/>
                </a:solidFill>
                <a:latin typeface="华文楷体" panose="02010600040101010101" pitchFamily="2" charset="-122"/>
                <a:ea typeface="华文楷体" panose="02010600040101010101" pitchFamily="2" charset="-122"/>
              </a:rPr>
              <a:t>DF</a:t>
            </a:r>
            <a:r>
              <a:rPr lang="zh-CN" altLang="en-US" sz="2400" b="1" i="0">
                <a:solidFill>
                  <a:schemeClr val="tx1"/>
                </a:solidFill>
                <a:latin typeface="华文楷体" panose="02010600040101010101" pitchFamily="2" charset="-122"/>
                <a:ea typeface="华文楷体" panose="02010600040101010101" pitchFamily="2" charset="-122"/>
              </a:rPr>
              <a:t>＝</a:t>
            </a:r>
            <a:r>
              <a:rPr lang="en-US" altLang="zh-CN" sz="2400" b="1" i="0">
                <a:solidFill>
                  <a:schemeClr val="tx1"/>
                </a:solidFill>
                <a:latin typeface="华文楷体" panose="02010600040101010101" pitchFamily="2" charset="-122"/>
                <a:ea typeface="华文楷体" panose="02010600040101010101" pitchFamily="2" charset="-122"/>
              </a:rPr>
              <a:t>0</a:t>
            </a:r>
            <a:r>
              <a:rPr lang="zh-CN" altLang="en-US" sz="2400" b="1" i="0">
                <a:solidFill>
                  <a:schemeClr val="tx1"/>
                </a:solidFill>
                <a:latin typeface="华文楷体" panose="02010600040101010101" pitchFamily="2" charset="-122"/>
                <a:ea typeface="华文楷体" panose="02010600040101010101" pitchFamily="2" charset="-122"/>
              </a:rPr>
              <a:t>时，正向，</a:t>
            </a:r>
            <a:r>
              <a:rPr lang="en-US" altLang="zh-CN" sz="2400" b="1" i="0">
                <a:solidFill>
                  <a:schemeClr val="tx1"/>
                </a:solidFill>
                <a:latin typeface="华文楷体" panose="02010600040101010101" pitchFamily="2" charset="-122"/>
                <a:ea typeface="华文楷体" panose="02010600040101010101" pitchFamily="2" charset="-122"/>
              </a:rPr>
              <a:t>SI</a:t>
            </a:r>
            <a:r>
              <a:rPr lang="zh-CN" altLang="en-US" sz="2400" b="1" i="0">
                <a:solidFill>
                  <a:schemeClr val="tx1"/>
                </a:solidFill>
                <a:latin typeface="华文楷体" panose="02010600040101010101" pitchFamily="2" charset="-122"/>
                <a:ea typeface="华文楷体" panose="02010600040101010101" pitchFamily="2" charset="-122"/>
              </a:rPr>
              <a:t>和</a:t>
            </a:r>
            <a:r>
              <a:rPr lang="en-US" altLang="zh-CN" sz="2400" b="1" i="0">
                <a:solidFill>
                  <a:schemeClr val="tx1"/>
                </a:solidFill>
                <a:latin typeface="华文楷体" panose="02010600040101010101" pitchFamily="2" charset="-122"/>
                <a:ea typeface="华文楷体" panose="02010600040101010101" pitchFamily="2" charset="-122"/>
              </a:rPr>
              <a:t>DI</a:t>
            </a:r>
            <a:r>
              <a:rPr lang="zh-CN" altLang="en-US" sz="2400" b="1" i="0">
                <a:solidFill>
                  <a:schemeClr val="tx1"/>
                </a:solidFill>
                <a:latin typeface="华文楷体" panose="02010600040101010101" pitchFamily="2" charset="-122"/>
                <a:ea typeface="华文楷体" panose="02010600040101010101" pitchFamily="2" charset="-122"/>
              </a:rPr>
              <a:t>增大，使串处理从低地址向高地址方向处理。 </a:t>
            </a:r>
            <a:endParaRPr lang="zh-CN" altLang="en-US" sz="2400" b="1" i="0">
              <a:solidFill>
                <a:schemeClr val="tx1"/>
              </a:solidFill>
              <a:latin typeface="华文楷体" panose="02010600040101010101" pitchFamily="2" charset="-122"/>
              <a:ea typeface="华文楷体" panose="02010600040101010101" pitchFamily="2" charset="-122"/>
            </a:endParaRPr>
          </a:p>
          <a:p>
            <a:pPr algn="l"/>
            <a:r>
              <a:rPr lang="en-US" altLang="zh-CN" sz="3200" i="0">
                <a:solidFill>
                  <a:schemeClr val="tx1"/>
                </a:solidFill>
              </a:rPr>
              <a:t>IF</a:t>
            </a:r>
            <a:r>
              <a:rPr lang="zh-CN" altLang="en-US" sz="3200" i="0">
                <a:solidFill>
                  <a:schemeClr val="tx1"/>
                </a:solidFill>
              </a:rPr>
              <a:t>：</a:t>
            </a:r>
            <a:r>
              <a:rPr lang="zh-CN" altLang="en-US" i="0">
                <a:solidFill>
                  <a:schemeClr val="tx1"/>
                </a:solidFill>
              </a:rPr>
              <a:t> </a:t>
            </a:r>
            <a:r>
              <a:rPr lang="en-US" altLang="zh-CN" sz="2400" b="1" i="0">
                <a:solidFill>
                  <a:srgbClr val="6600FF"/>
                </a:solidFill>
              </a:rPr>
              <a:t>Interrupt Flag</a:t>
            </a:r>
            <a:r>
              <a:rPr lang="zh-CN" altLang="en-US" sz="2800" i="0">
                <a:solidFill>
                  <a:schemeClr val="tx1"/>
                </a:solidFill>
                <a:ea typeface="隶书" panose="02010509060101010101" pitchFamily="49" charset="-122"/>
              </a:rPr>
              <a:t>中断标志</a:t>
            </a:r>
            <a:endParaRPr lang="zh-CN" altLang="en-US" sz="2800" i="0">
              <a:solidFill>
                <a:schemeClr val="tx1"/>
              </a:solidFill>
              <a:ea typeface="隶书" panose="02010509060101010101" pitchFamily="49" charset="-122"/>
            </a:endParaRPr>
          </a:p>
          <a:p>
            <a:pPr algn="l"/>
            <a:r>
              <a:rPr lang="en-US" altLang="zh-CN" sz="3200" i="0">
                <a:solidFill>
                  <a:schemeClr val="tx1"/>
                </a:solidFill>
              </a:rPr>
              <a:t>TF</a:t>
            </a:r>
            <a:r>
              <a:rPr lang="zh-CN" altLang="en-US" sz="3200" i="0">
                <a:solidFill>
                  <a:schemeClr val="tx1"/>
                </a:solidFill>
              </a:rPr>
              <a:t>：</a:t>
            </a:r>
            <a:r>
              <a:rPr lang="zh-CN" altLang="en-US" i="0">
                <a:solidFill>
                  <a:schemeClr val="tx1"/>
                </a:solidFill>
              </a:rPr>
              <a:t> </a:t>
            </a:r>
            <a:r>
              <a:rPr lang="en-US" altLang="zh-CN" sz="2400" b="1" i="0">
                <a:solidFill>
                  <a:srgbClr val="6600FF"/>
                </a:solidFill>
              </a:rPr>
              <a:t>Trap Flag</a:t>
            </a:r>
            <a:r>
              <a:rPr lang="zh-CN" altLang="en-US" sz="2800" i="0">
                <a:solidFill>
                  <a:schemeClr val="tx1"/>
                </a:solidFill>
                <a:ea typeface="隶书" panose="02010509060101010101" pitchFamily="49" charset="-122"/>
              </a:rPr>
              <a:t>单步运行标志</a:t>
            </a:r>
            <a:endParaRPr lang="zh-CN" altLang="en-US" sz="2800" i="0">
              <a:solidFill>
                <a:schemeClr val="tx1"/>
              </a:solidFill>
              <a:ea typeface="隶书" panose="02010509060101010101" pitchFamily="49" charset="-122"/>
            </a:endParaRPr>
          </a:p>
        </p:txBody>
      </p:sp>
      <p:sp>
        <p:nvSpPr>
          <p:cNvPr id="48169" name="Rectangle 40"/>
          <p:cNvSpPr>
            <a:spLocks noChangeArrowheads="1"/>
          </p:cNvSpPr>
          <p:nvPr/>
        </p:nvSpPr>
        <p:spPr bwMode="auto">
          <a:xfrm>
            <a:off x="250825" y="1773238"/>
            <a:ext cx="792163"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zh-CN" altLang="en-US" i="0">
                <a:solidFill>
                  <a:srgbClr val="FFFF00"/>
                </a:solidFill>
              </a:rPr>
              <a:t>控制标志</a:t>
            </a:r>
            <a:r>
              <a:rPr lang="zh-CN" altLang="en-US">
                <a:solidFill>
                  <a:srgbClr val="FFFF00"/>
                </a:solidFill>
              </a:rPr>
              <a:t> </a:t>
            </a:r>
            <a:r>
              <a:rPr lang="zh-CN" altLang="en-US" i="0">
                <a:solidFill>
                  <a:srgbClr val="FFFF00"/>
                </a:solidFill>
              </a:rPr>
              <a:t>：</a:t>
            </a:r>
            <a:endParaRPr lang="zh-CN" altLang="en-US" i="0">
              <a:solidFill>
                <a:srgbClr val="FFFF00"/>
              </a:solidFill>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72E4A840-587A-4925-9184-2FC89B09A741}"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49155" name="Rectangle 2"/>
          <p:cNvSpPr>
            <a:spLocks noGrp="1" noChangeArrowheads="1"/>
          </p:cNvSpPr>
          <p:nvPr>
            <p:ph type="body" sz="half" idx="1"/>
          </p:nvPr>
        </p:nvSpPr>
        <p:spPr>
          <a:xfrm>
            <a:off x="323850" y="333375"/>
            <a:ext cx="8064500" cy="1150938"/>
          </a:xfrm>
        </p:spPr>
        <p:txBody>
          <a:bodyPr/>
          <a:lstStyle/>
          <a:p>
            <a:pPr eaLnBrk="1" hangingPunct="1">
              <a:buFontTx/>
              <a:buNone/>
            </a:pPr>
            <a:r>
              <a:rPr lang="en-US" altLang="zh-CN" sz="2000" b="1" smtClean="0"/>
              <a:t>              </a:t>
            </a:r>
            <a:r>
              <a:rPr lang="zh-CN" altLang="en-US" sz="2400" b="1" smtClean="0">
                <a:solidFill>
                  <a:schemeClr val="bg1"/>
                </a:solidFill>
              </a:rPr>
              <a:t>在调试程序</a:t>
            </a:r>
            <a:r>
              <a:rPr lang="en-US" altLang="zh-CN" sz="2400" b="1" smtClean="0">
                <a:solidFill>
                  <a:schemeClr val="bg1"/>
                </a:solidFill>
              </a:rPr>
              <a:t>DEBUG</a:t>
            </a:r>
            <a:r>
              <a:rPr lang="zh-CN" altLang="en-US" sz="2400" b="1" smtClean="0">
                <a:solidFill>
                  <a:schemeClr val="bg1"/>
                </a:solidFill>
              </a:rPr>
              <a:t>中提供了测试标志位的手段，它用符号表示某些标志位的值：</a:t>
            </a:r>
            <a:r>
              <a:rPr lang="zh-CN" altLang="en-US" sz="2400" b="1" smtClean="0"/>
              <a:t> </a:t>
            </a:r>
            <a:endParaRPr lang="zh-CN" altLang="en-US" sz="2400" b="1" smtClean="0"/>
          </a:p>
        </p:txBody>
      </p:sp>
      <p:graphicFrame>
        <p:nvGraphicFramePr>
          <p:cNvPr id="494641" name="Group 49"/>
          <p:cNvGraphicFramePr>
            <a:graphicFrameLocks noGrp="1"/>
          </p:cNvGraphicFramePr>
          <p:nvPr>
            <p:ph sz="half" idx="2"/>
          </p:nvPr>
        </p:nvGraphicFramePr>
        <p:xfrm>
          <a:off x="323850" y="1341438"/>
          <a:ext cx="8496300" cy="4713289"/>
        </p:xfrm>
        <a:graphic>
          <a:graphicData uri="http://schemas.openxmlformats.org/drawingml/2006/table">
            <a:tbl>
              <a:tblPr/>
              <a:tblGrid>
                <a:gridCol w="3508375"/>
                <a:gridCol w="2692400"/>
                <a:gridCol w="2295525"/>
              </a:tblGrid>
              <a:tr h="5222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标志名</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标志为</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标志为</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857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OF  </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溢出（是</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     </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OV</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NV</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22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DF </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方向（增量</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减量）</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DN</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UP</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38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IF  </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中断（允许</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关闭）</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EI</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DI</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7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SF  </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符号（正</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负）</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NG</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PL</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38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ZF   </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零（是</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ZR</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NZ</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22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AF   </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辅助进位（是</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AC</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38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PF  </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奇偶（偶</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奇）</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PE</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PO</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683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CF  </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进位（是</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CY</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NC</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7E230174-5DB9-4D44-AE0D-BBA64C32E322}"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50179" name="Rectangle 2"/>
          <p:cNvSpPr>
            <a:spLocks noGrp="1" noChangeArrowheads="1"/>
          </p:cNvSpPr>
          <p:nvPr>
            <p:ph type="body" idx="1"/>
          </p:nvPr>
        </p:nvSpPr>
        <p:spPr>
          <a:xfrm>
            <a:off x="250825" y="809625"/>
            <a:ext cx="8229600" cy="2187575"/>
          </a:xfrm>
        </p:spPr>
        <p:txBody>
          <a:bodyPr/>
          <a:lstStyle/>
          <a:p>
            <a:pPr eaLnBrk="1" hangingPunct="1">
              <a:buFontTx/>
              <a:buNone/>
            </a:pPr>
            <a:r>
              <a:rPr lang="en-US" altLang="zh-CN" sz="2400" b="1" smtClean="0">
                <a:solidFill>
                  <a:schemeClr val="bg1"/>
                </a:solidFill>
                <a:ea typeface="黑体" panose="02010609060101010101" pitchFamily="49" charset="-122"/>
              </a:rPr>
              <a:t>TF</a:t>
            </a:r>
            <a:endParaRPr lang="en-US" altLang="zh-CN" sz="2400" b="1" smtClean="0">
              <a:solidFill>
                <a:schemeClr val="bg1"/>
              </a:solidFill>
              <a:ea typeface="黑体" panose="02010609060101010101" pitchFamily="49" charset="-122"/>
            </a:endParaRPr>
          </a:p>
          <a:p>
            <a:pPr eaLnBrk="1" hangingPunct="1">
              <a:buFontTx/>
              <a:buNone/>
            </a:pPr>
            <a:r>
              <a:rPr lang="en-US" altLang="zh-CN" sz="2400" b="1" smtClean="0">
                <a:solidFill>
                  <a:schemeClr val="bg1"/>
                </a:solidFill>
                <a:ea typeface="黑体" panose="02010609060101010101" pitchFamily="49" charset="-122"/>
              </a:rPr>
              <a:t> IF</a:t>
            </a:r>
            <a:endParaRPr lang="en-US" altLang="zh-CN" sz="2400" b="1" smtClean="0">
              <a:solidFill>
                <a:schemeClr val="bg1"/>
              </a:solidFill>
              <a:ea typeface="黑体" panose="02010609060101010101" pitchFamily="49" charset="-122"/>
            </a:endParaRPr>
          </a:p>
          <a:p>
            <a:pPr eaLnBrk="1" hangingPunct="1">
              <a:buFontTx/>
              <a:buNone/>
            </a:pPr>
            <a:r>
              <a:rPr lang="en-US" altLang="zh-CN" sz="2400" b="1" smtClean="0">
                <a:solidFill>
                  <a:schemeClr val="bg1"/>
                </a:solidFill>
                <a:ea typeface="黑体" panose="02010609060101010101" pitchFamily="49" charset="-122"/>
              </a:rPr>
              <a:t>IOPL</a:t>
            </a:r>
            <a:r>
              <a:rPr lang="zh-CN" altLang="en-US" sz="2400" b="1" smtClean="0">
                <a:solidFill>
                  <a:schemeClr val="bg1"/>
                </a:solidFill>
                <a:ea typeface="黑体" panose="02010609060101010101" pitchFamily="49" charset="-122"/>
              </a:rPr>
              <a:t>（</a:t>
            </a:r>
            <a:r>
              <a:rPr lang="en-US" altLang="zh-CN" sz="2400" b="1" smtClean="0">
                <a:solidFill>
                  <a:schemeClr val="bg1"/>
                </a:solidFill>
                <a:ea typeface="黑体" panose="02010609060101010101" pitchFamily="49" charset="-122"/>
              </a:rPr>
              <a:t>I/O Privilege Level</a:t>
            </a:r>
            <a:r>
              <a:rPr lang="zh-CN" altLang="en-US" sz="2400" b="1" smtClean="0">
                <a:solidFill>
                  <a:schemeClr val="bg1"/>
                </a:solidFill>
                <a:ea typeface="黑体" panose="02010609060101010101" pitchFamily="49" charset="-122"/>
              </a:rPr>
              <a:t>）  </a:t>
            </a:r>
            <a:r>
              <a:rPr lang="en-US" altLang="zh-CN" sz="2400" b="1" smtClean="0">
                <a:solidFill>
                  <a:schemeClr val="bg1"/>
                </a:solidFill>
              </a:rPr>
              <a:t>I/O</a:t>
            </a:r>
            <a:r>
              <a:rPr lang="zh-CN" altLang="en-US" sz="2400" b="1" smtClean="0">
                <a:solidFill>
                  <a:schemeClr val="bg1"/>
                </a:solidFill>
              </a:rPr>
              <a:t>特权级标志</a:t>
            </a:r>
            <a:endParaRPr lang="zh-CN" altLang="en-US" sz="2400" b="1" smtClean="0">
              <a:solidFill>
                <a:schemeClr val="bg1"/>
              </a:solidFill>
            </a:endParaRPr>
          </a:p>
          <a:p>
            <a:pPr eaLnBrk="1" hangingPunct="1">
              <a:buFontTx/>
              <a:buNone/>
            </a:pPr>
            <a:r>
              <a:rPr lang="en-US" altLang="zh-CN" sz="2400" b="1" smtClean="0">
                <a:solidFill>
                  <a:schemeClr val="bg1"/>
                </a:solidFill>
              </a:rPr>
              <a:t>NT</a:t>
            </a:r>
            <a:r>
              <a:rPr lang="zh-CN" altLang="en-US" sz="2400" b="1" smtClean="0">
                <a:solidFill>
                  <a:schemeClr val="bg1"/>
                </a:solidFill>
              </a:rPr>
              <a:t>（</a:t>
            </a:r>
            <a:r>
              <a:rPr lang="en-US" altLang="zh-CN" sz="2400" b="1" smtClean="0">
                <a:solidFill>
                  <a:schemeClr val="bg1"/>
                </a:solidFill>
              </a:rPr>
              <a:t>Nested Task</a:t>
            </a:r>
            <a:r>
              <a:rPr lang="zh-CN" altLang="en-US" sz="2400" b="1" smtClean="0">
                <a:solidFill>
                  <a:schemeClr val="bg1"/>
                </a:solidFill>
              </a:rPr>
              <a:t>）  嵌套任务标志，用来表示当前的任务是否嵌套在另一任务内</a:t>
            </a:r>
            <a:endParaRPr lang="zh-CN" altLang="en-US" sz="2400" b="1" smtClean="0">
              <a:solidFill>
                <a:schemeClr val="bg1"/>
              </a:solidFill>
            </a:endParaRPr>
          </a:p>
        </p:txBody>
      </p:sp>
      <p:sp>
        <p:nvSpPr>
          <p:cNvPr id="50180" name="Rectangle 3"/>
          <p:cNvSpPr>
            <a:spLocks noChangeArrowheads="1"/>
          </p:cNvSpPr>
          <p:nvPr/>
        </p:nvSpPr>
        <p:spPr bwMode="auto">
          <a:xfrm>
            <a:off x="250825" y="3141663"/>
            <a:ext cx="8229600" cy="338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20000"/>
              </a:spcBef>
            </a:pPr>
            <a:r>
              <a:rPr lang="en-US" altLang="zh-CN" sz="2400" b="1" i="0">
                <a:solidFill>
                  <a:schemeClr val="bg1"/>
                </a:solidFill>
                <a:ea typeface="宋体" panose="02010600030101010101" pitchFamily="2" charset="-122"/>
              </a:rPr>
              <a:t>RF</a:t>
            </a:r>
            <a:r>
              <a:rPr lang="zh-CN" altLang="en-US" sz="2400" b="1" i="0">
                <a:solidFill>
                  <a:schemeClr val="bg1"/>
                </a:solidFill>
                <a:ea typeface="宋体" panose="02010600030101010101" pitchFamily="2" charset="-122"/>
              </a:rPr>
              <a:t>（</a:t>
            </a:r>
            <a:r>
              <a:rPr lang="en-US" altLang="zh-CN" sz="2400" b="1" i="0">
                <a:solidFill>
                  <a:schemeClr val="bg1"/>
                </a:solidFill>
                <a:ea typeface="宋体" panose="02010600030101010101" pitchFamily="2" charset="-122"/>
              </a:rPr>
              <a:t>Resume Flag</a:t>
            </a:r>
            <a:r>
              <a:rPr lang="zh-CN" altLang="en-US" sz="2400" b="1" i="0">
                <a:solidFill>
                  <a:schemeClr val="bg1"/>
                </a:solidFill>
                <a:ea typeface="宋体" panose="02010600030101010101" pitchFamily="2" charset="-122"/>
              </a:rPr>
              <a:t>）  恢复标志位，它与调试寄存器的断点一起使用，以保证不重复处理断点。 </a:t>
            </a:r>
            <a:endParaRPr lang="zh-CN" altLang="en-US" sz="2400" b="1" i="0">
              <a:solidFill>
                <a:schemeClr val="bg1"/>
              </a:solidFill>
              <a:ea typeface="宋体" panose="02010600030101010101" pitchFamily="2" charset="-122"/>
            </a:endParaRPr>
          </a:p>
          <a:p>
            <a:pPr algn="l" eaLnBrk="1" hangingPunct="1">
              <a:spcBef>
                <a:spcPct val="20000"/>
              </a:spcBef>
            </a:pPr>
            <a:r>
              <a:rPr lang="en-US" altLang="zh-CN" sz="2400" b="1" i="0">
                <a:solidFill>
                  <a:schemeClr val="bg1"/>
                </a:solidFill>
                <a:ea typeface="宋体" panose="02010600030101010101" pitchFamily="2" charset="-122"/>
              </a:rPr>
              <a:t>VM</a:t>
            </a:r>
            <a:r>
              <a:rPr lang="zh-CN" altLang="en-US" sz="2400" b="1" i="0">
                <a:solidFill>
                  <a:schemeClr val="bg1"/>
                </a:solidFill>
                <a:ea typeface="宋体" panose="02010600030101010101" pitchFamily="2" charset="-122"/>
              </a:rPr>
              <a:t>（</a:t>
            </a:r>
            <a:r>
              <a:rPr lang="en-US" altLang="zh-CN" sz="2400" b="1" i="0">
                <a:solidFill>
                  <a:schemeClr val="bg1"/>
                </a:solidFill>
                <a:ea typeface="宋体" panose="02010600030101010101" pitchFamily="2" charset="-122"/>
              </a:rPr>
              <a:t>Virtual-8086 Mode</a:t>
            </a:r>
            <a:r>
              <a:rPr lang="zh-CN" altLang="en-US" sz="2400" b="1" i="0">
                <a:solidFill>
                  <a:schemeClr val="bg1"/>
                </a:solidFill>
                <a:ea typeface="宋体" panose="02010600030101010101" pitchFamily="2" charset="-122"/>
              </a:rPr>
              <a:t>）  虚拟</a:t>
            </a:r>
            <a:r>
              <a:rPr lang="en-US" altLang="zh-CN" sz="2400" b="1" i="0">
                <a:solidFill>
                  <a:schemeClr val="bg1"/>
                </a:solidFill>
                <a:ea typeface="宋体" panose="02010600030101010101" pitchFamily="2" charset="-122"/>
              </a:rPr>
              <a:t>8086</a:t>
            </a:r>
            <a:r>
              <a:rPr lang="zh-CN" altLang="en-US" sz="2400" b="1" i="0">
                <a:solidFill>
                  <a:schemeClr val="bg1"/>
                </a:solidFill>
                <a:ea typeface="宋体" panose="02010600030101010101" pitchFamily="2" charset="-122"/>
              </a:rPr>
              <a:t>模式位 。</a:t>
            </a:r>
            <a:endParaRPr lang="zh-CN" altLang="en-US" sz="2400" b="1" i="0">
              <a:solidFill>
                <a:schemeClr val="bg1"/>
              </a:solidFill>
              <a:ea typeface="宋体" panose="02010600030101010101" pitchFamily="2" charset="-122"/>
            </a:endParaRPr>
          </a:p>
          <a:p>
            <a:pPr algn="l" eaLnBrk="1" hangingPunct="1">
              <a:spcBef>
                <a:spcPct val="20000"/>
              </a:spcBef>
            </a:pPr>
            <a:r>
              <a:rPr lang="en-US" altLang="zh-CN" sz="2400" b="1" i="0">
                <a:solidFill>
                  <a:schemeClr val="bg1"/>
                </a:solidFill>
                <a:ea typeface="宋体" panose="02010600030101010101" pitchFamily="2" charset="-122"/>
              </a:rPr>
              <a:t>AC</a:t>
            </a:r>
            <a:r>
              <a:rPr lang="zh-CN" altLang="en-US" sz="2400" b="1" i="0">
                <a:solidFill>
                  <a:schemeClr val="bg1"/>
                </a:solidFill>
                <a:ea typeface="宋体" panose="02010600030101010101" pitchFamily="2" charset="-122"/>
              </a:rPr>
              <a:t>（</a:t>
            </a:r>
            <a:r>
              <a:rPr lang="en-US" altLang="zh-CN" sz="2400" b="1" i="0">
                <a:solidFill>
                  <a:schemeClr val="bg1"/>
                </a:solidFill>
                <a:ea typeface="宋体" panose="02010600030101010101" pitchFamily="2" charset="-122"/>
              </a:rPr>
              <a:t>Alignment Check mode</a:t>
            </a:r>
            <a:r>
              <a:rPr lang="zh-CN" altLang="en-US" sz="2400" b="1" i="0">
                <a:solidFill>
                  <a:schemeClr val="bg1"/>
                </a:solidFill>
                <a:ea typeface="宋体" panose="02010600030101010101" pitchFamily="2" charset="-122"/>
              </a:rPr>
              <a:t>）  对准检查方式位 。</a:t>
            </a:r>
            <a:endParaRPr lang="zh-CN" altLang="en-US" sz="2400" b="1" i="0">
              <a:solidFill>
                <a:schemeClr val="bg1"/>
              </a:solidFill>
              <a:ea typeface="宋体" panose="02010600030101010101" pitchFamily="2" charset="-122"/>
            </a:endParaRPr>
          </a:p>
          <a:p>
            <a:pPr algn="l" eaLnBrk="1" hangingPunct="1">
              <a:spcBef>
                <a:spcPct val="20000"/>
              </a:spcBef>
            </a:pPr>
            <a:r>
              <a:rPr lang="en-US" altLang="zh-CN" sz="2400" b="1" i="0">
                <a:solidFill>
                  <a:schemeClr val="bg1"/>
                </a:solidFill>
                <a:ea typeface="宋体" panose="02010600030101010101" pitchFamily="2" charset="-122"/>
              </a:rPr>
              <a:t>VIF</a:t>
            </a:r>
            <a:r>
              <a:rPr lang="zh-CN" altLang="en-US" sz="2400" b="1" i="0">
                <a:solidFill>
                  <a:schemeClr val="bg1"/>
                </a:solidFill>
                <a:ea typeface="宋体" panose="02010600030101010101" pitchFamily="2" charset="-122"/>
              </a:rPr>
              <a:t>（</a:t>
            </a:r>
            <a:r>
              <a:rPr lang="en-US" altLang="zh-CN" sz="2400" b="1" i="0">
                <a:solidFill>
                  <a:schemeClr val="bg1"/>
                </a:solidFill>
                <a:ea typeface="宋体" panose="02010600030101010101" pitchFamily="2" charset="-122"/>
              </a:rPr>
              <a:t>Virtual Interrupt Flag</a:t>
            </a:r>
            <a:r>
              <a:rPr lang="zh-CN" altLang="en-US" sz="2400" b="1" i="0">
                <a:solidFill>
                  <a:schemeClr val="bg1"/>
                </a:solidFill>
                <a:ea typeface="宋体" panose="02010600030101010101" pitchFamily="2" charset="-122"/>
              </a:rPr>
              <a:t>）  虚拟中断标志。</a:t>
            </a:r>
            <a:endParaRPr lang="zh-CN" altLang="en-US" sz="2400" b="1" i="0">
              <a:solidFill>
                <a:schemeClr val="bg1"/>
              </a:solidFill>
              <a:ea typeface="宋体" panose="02010600030101010101" pitchFamily="2" charset="-122"/>
            </a:endParaRPr>
          </a:p>
          <a:p>
            <a:pPr algn="l" eaLnBrk="1" hangingPunct="1">
              <a:spcBef>
                <a:spcPct val="20000"/>
              </a:spcBef>
            </a:pPr>
            <a:r>
              <a:rPr lang="en-US" altLang="zh-CN" sz="2400" b="1" i="0">
                <a:solidFill>
                  <a:schemeClr val="bg1"/>
                </a:solidFill>
                <a:ea typeface="宋体" panose="02010600030101010101" pitchFamily="2" charset="-122"/>
              </a:rPr>
              <a:t>VIP</a:t>
            </a:r>
            <a:r>
              <a:rPr lang="zh-CN" altLang="en-US" sz="2400" b="1" i="0">
                <a:solidFill>
                  <a:schemeClr val="bg1"/>
                </a:solidFill>
                <a:ea typeface="宋体" panose="02010600030101010101" pitchFamily="2" charset="-122"/>
              </a:rPr>
              <a:t>（</a:t>
            </a:r>
            <a:r>
              <a:rPr lang="en-US" altLang="zh-CN" sz="2400" b="1" i="0">
                <a:solidFill>
                  <a:schemeClr val="bg1"/>
                </a:solidFill>
                <a:ea typeface="宋体" panose="02010600030101010101" pitchFamily="2" charset="-122"/>
              </a:rPr>
              <a:t>Virtual Interrupt Pending flag</a:t>
            </a:r>
            <a:r>
              <a:rPr lang="zh-CN" altLang="en-US" sz="2400" b="1" i="0">
                <a:solidFill>
                  <a:schemeClr val="bg1"/>
                </a:solidFill>
                <a:ea typeface="宋体" panose="02010600030101010101" pitchFamily="2" charset="-122"/>
              </a:rPr>
              <a:t>）  虚拟中断未决标志。</a:t>
            </a:r>
            <a:endParaRPr lang="zh-CN" altLang="en-US" sz="2400" b="1" i="0">
              <a:solidFill>
                <a:schemeClr val="bg1"/>
              </a:solidFill>
              <a:ea typeface="宋体" panose="02010600030101010101" pitchFamily="2" charset="-122"/>
            </a:endParaRPr>
          </a:p>
          <a:p>
            <a:pPr algn="l" eaLnBrk="1" hangingPunct="1">
              <a:spcBef>
                <a:spcPct val="20000"/>
              </a:spcBef>
            </a:pPr>
            <a:r>
              <a:rPr lang="en-US" altLang="zh-CN" sz="2400" b="1" i="0">
                <a:solidFill>
                  <a:schemeClr val="bg1"/>
                </a:solidFill>
                <a:ea typeface="宋体" panose="02010600030101010101" pitchFamily="2" charset="-122"/>
              </a:rPr>
              <a:t>ID</a:t>
            </a:r>
            <a:r>
              <a:rPr lang="zh-CN" altLang="en-US" sz="2400" b="1" i="0">
                <a:solidFill>
                  <a:schemeClr val="bg1"/>
                </a:solidFill>
                <a:ea typeface="宋体" panose="02010600030101010101" pitchFamily="2" charset="-122"/>
              </a:rPr>
              <a:t>（</a:t>
            </a:r>
            <a:r>
              <a:rPr lang="en-US" altLang="zh-CN" sz="2400" b="1" i="0">
                <a:solidFill>
                  <a:schemeClr val="bg1"/>
                </a:solidFill>
                <a:ea typeface="宋体" panose="02010600030101010101" pitchFamily="2" charset="-122"/>
              </a:rPr>
              <a:t>IDentification flag</a:t>
            </a:r>
            <a:r>
              <a:rPr lang="zh-CN" altLang="en-US" sz="2400" b="1" i="0">
                <a:solidFill>
                  <a:schemeClr val="bg1"/>
                </a:solidFill>
                <a:ea typeface="宋体" panose="02010600030101010101" pitchFamily="2" charset="-122"/>
              </a:rPr>
              <a:t>）  标识标志，程序有设置和清除</a:t>
            </a:r>
            <a:r>
              <a:rPr lang="en-US" altLang="zh-CN" sz="2400" b="1" i="0">
                <a:solidFill>
                  <a:schemeClr val="bg1"/>
                </a:solidFill>
                <a:ea typeface="宋体" panose="02010600030101010101" pitchFamily="2" charset="-122"/>
              </a:rPr>
              <a:t>ID</a:t>
            </a:r>
            <a:r>
              <a:rPr lang="zh-CN" altLang="en-US" sz="2400" b="1" i="0">
                <a:solidFill>
                  <a:schemeClr val="bg1"/>
                </a:solidFill>
                <a:ea typeface="宋体" panose="02010600030101010101" pitchFamily="2" charset="-122"/>
              </a:rPr>
              <a:t>标识的能力，以指示处理机对</a:t>
            </a:r>
            <a:r>
              <a:rPr lang="en-US" altLang="zh-CN" sz="2400" b="1" i="0">
                <a:solidFill>
                  <a:schemeClr val="bg1"/>
                </a:solidFill>
                <a:ea typeface="宋体" panose="02010600030101010101" pitchFamily="2" charset="-122"/>
              </a:rPr>
              <a:t>CPU ID</a:t>
            </a:r>
            <a:r>
              <a:rPr lang="zh-CN" altLang="en-US" sz="2400" b="1" i="0">
                <a:solidFill>
                  <a:schemeClr val="bg1"/>
                </a:solidFill>
                <a:ea typeface="宋体" panose="02010600030101010101" pitchFamily="2" charset="-122"/>
              </a:rPr>
              <a:t>指令的支持。</a:t>
            </a:r>
            <a:endParaRPr lang="zh-CN" altLang="en-US" sz="2400" b="1" i="0">
              <a:solidFill>
                <a:schemeClr val="bg1"/>
              </a:solidFill>
              <a:ea typeface="宋体" panose="02010600030101010101" pitchFamily="2" charset="-122"/>
            </a:endParaRPr>
          </a:p>
        </p:txBody>
      </p:sp>
      <p:sp>
        <p:nvSpPr>
          <p:cNvPr id="50181" name="Rectangle 4"/>
          <p:cNvSpPr>
            <a:spLocks noChangeArrowheads="1"/>
          </p:cNvSpPr>
          <p:nvPr/>
        </p:nvSpPr>
        <p:spPr bwMode="auto">
          <a:xfrm>
            <a:off x="260350" y="47625"/>
            <a:ext cx="3843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en-US" altLang="zh-CN" sz="2800" b="1" i="0">
                <a:solidFill>
                  <a:srgbClr val="FFFF00"/>
                </a:solidFill>
              </a:rPr>
              <a:t>③ </a:t>
            </a:r>
            <a:r>
              <a:rPr lang="zh-CN" altLang="en-US" sz="2800" b="1" i="0">
                <a:solidFill>
                  <a:srgbClr val="FFFF00"/>
                </a:solidFill>
              </a:rPr>
              <a:t>系统标志位有</a:t>
            </a:r>
            <a:r>
              <a:rPr lang="en-US" altLang="zh-CN" sz="2800" b="1" i="0">
                <a:solidFill>
                  <a:srgbClr val="FFFF00"/>
                </a:solidFill>
              </a:rPr>
              <a:t>10</a:t>
            </a:r>
            <a:r>
              <a:rPr lang="zh-CN" altLang="en-US" sz="2800" b="1" i="0">
                <a:solidFill>
                  <a:srgbClr val="FFFF00"/>
                </a:solidFill>
              </a:rPr>
              <a:t>位：</a:t>
            </a:r>
            <a:endParaRPr lang="zh-CN" altLang="en-US" sz="2800" b="1" i="0">
              <a:solidFill>
                <a:srgbClr val="FFFF00"/>
              </a:solidFill>
            </a:endParaRPr>
          </a:p>
        </p:txBody>
      </p:sp>
      <p:sp>
        <p:nvSpPr>
          <p:cNvPr id="50182" name="Rectangle 5"/>
          <p:cNvSpPr>
            <a:spLocks noChangeArrowheads="1"/>
          </p:cNvSpPr>
          <p:nvPr/>
        </p:nvSpPr>
        <p:spPr bwMode="auto">
          <a:xfrm>
            <a:off x="3790950" y="30861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eaLnBrk="1" hangingPunct="1">
              <a:spcBef>
                <a:spcPct val="20000"/>
              </a:spcBef>
            </a:pPr>
            <a:endParaRPr lang="zh-CN" altLang="zh-CN" sz="2400" b="1" i="0">
              <a:solidFill>
                <a:schemeClr val="bg1"/>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F37CC689-9D69-4ADE-B988-851ABD0B4285}"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7171" name="Rectangle 3"/>
          <p:cNvSpPr>
            <a:spLocks noGrp="1" noChangeArrowheads="1"/>
          </p:cNvSpPr>
          <p:nvPr>
            <p:ph type="body" orient="vert" idx="4294967295"/>
          </p:nvPr>
        </p:nvSpPr>
        <p:spPr>
          <a:xfrm>
            <a:off x="611188" y="549275"/>
            <a:ext cx="8137525" cy="5832475"/>
          </a:xfrm>
        </p:spPr>
        <p:txBody>
          <a:bodyPr vert="eaVert"/>
          <a:lstStyle/>
          <a:p>
            <a:pPr algn="just" eaLnBrk="1" hangingPunct="1"/>
            <a:endParaRPr lang="en-US" altLang="zh-CN" smtClean="0"/>
          </a:p>
          <a:p>
            <a:pPr eaLnBrk="1" hangingPunct="1"/>
            <a:endParaRPr lang="en-US" altLang="zh-CN" smtClean="0"/>
          </a:p>
        </p:txBody>
      </p:sp>
      <p:sp>
        <p:nvSpPr>
          <p:cNvPr id="7172" name="Rectangle 4"/>
          <p:cNvSpPr>
            <a:spLocks noChangeArrowheads="1"/>
          </p:cNvSpPr>
          <p:nvPr/>
        </p:nvSpPr>
        <p:spPr bwMode="auto">
          <a:xfrm>
            <a:off x="395288" y="1625600"/>
            <a:ext cx="8280400" cy="334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7744" bIns="177744"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0"/>
              </a:spcBef>
            </a:pPr>
            <a:endParaRPr kumimoji="0" lang="zh-CN" altLang="en-GB" sz="2800" i="0">
              <a:solidFill>
                <a:schemeClr val="tx1"/>
              </a:solidFill>
              <a:ea typeface="宋体" panose="02010600030101010101" pitchFamily="2" charset="-122"/>
            </a:endParaRPr>
          </a:p>
          <a:p>
            <a:pPr algn="l" eaLnBrk="1" hangingPunct="1">
              <a:spcBef>
                <a:spcPct val="0"/>
              </a:spcBef>
            </a:pPr>
            <a:endParaRPr kumimoji="0" lang="en-GB" altLang="zh-CN" sz="2400" i="0">
              <a:solidFill>
                <a:schemeClr val="tx1"/>
              </a:solidFill>
              <a:ea typeface="宋体" panose="02010600030101010101" pitchFamily="2" charset="-122"/>
            </a:endParaRPr>
          </a:p>
          <a:p>
            <a:pPr algn="l" eaLnBrk="1" hangingPunct="1">
              <a:spcBef>
                <a:spcPct val="0"/>
              </a:spcBef>
            </a:pPr>
            <a:endParaRPr kumimoji="0" lang="en-GB" altLang="zh-CN" sz="3600" i="0">
              <a:solidFill>
                <a:schemeClr val="tx1"/>
              </a:solidFill>
              <a:ea typeface="宋体" panose="02010600030101010101" pitchFamily="2" charset="-122"/>
            </a:endParaRPr>
          </a:p>
          <a:p>
            <a:pPr algn="l" eaLnBrk="1" hangingPunct="1">
              <a:spcBef>
                <a:spcPct val="0"/>
              </a:spcBef>
            </a:pPr>
            <a:endParaRPr kumimoji="0" lang="en-US" altLang="zh-CN" sz="3600" i="0">
              <a:solidFill>
                <a:schemeClr val="tx1"/>
              </a:solidFill>
              <a:ea typeface="宋体" panose="02010600030101010101" pitchFamily="2" charset="-122"/>
            </a:endParaRPr>
          </a:p>
          <a:p>
            <a:pPr algn="l">
              <a:spcBef>
                <a:spcPct val="0"/>
              </a:spcBef>
            </a:pPr>
            <a:endParaRPr kumimoji="0" lang="en-GB" altLang="zh-CN" sz="2400" i="0">
              <a:solidFill>
                <a:schemeClr val="tx1"/>
              </a:solidFill>
              <a:ea typeface="宋体" panose="02010600030101010101" pitchFamily="2" charset="-122"/>
            </a:endParaRPr>
          </a:p>
          <a:p>
            <a:pPr algn="l">
              <a:spcBef>
                <a:spcPct val="0"/>
              </a:spcBef>
            </a:pPr>
            <a:endParaRPr kumimoji="0" lang="en-GB" altLang="zh-CN" sz="2400" i="0">
              <a:solidFill>
                <a:schemeClr val="tx1"/>
              </a:solidFill>
              <a:ea typeface="宋体" panose="02010600030101010101" pitchFamily="2" charset="-122"/>
            </a:endParaRPr>
          </a:p>
          <a:p>
            <a:pPr algn="l">
              <a:spcBef>
                <a:spcPct val="0"/>
              </a:spcBef>
            </a:pPr>
            <a:endParaRPr kumimoji="0" lang="en-US" altLang="zh-CN" sz="2400" i="0">
              <a:solidFill>
                <a:schemeClr val="tx1"/>
              </a:solidFill>
              <a:ea typeface="宋体" panose="02010600030101010101" pitchFamily="2" charset="-122"/>
            </a:endParaRPr>
          </a:p>
        </p:txBody>
      </p:sp>
      <p:graphicFrame>
        <p:nvGraphicFramePr>
          <p:cNvPr id="459839" name="Group 63"/>
          <p:cNvGraphicFramePr>
            <a:graphicFrameLocks noGrp="1"/>
          </p:cNvGraphicFramePr>
          <p:nvPr>
            <p:custDataLst>
              <p:tags r:id="rId1"/>
            </p:custDataLst>
          </p:nvPr>
        </p:nvGraphicFramePr>
        <p:xfrm>
          <a:off x="0" y="347663"/>
          <a:ext cx="9001125" cy="6199632"/>
        </p:xfrm>
        <a:graphic>
          <a:graphicData uri="http://schemas.openxmlformats.org/drawingml/2006/table">
            <a:tbl>
              <a:tblPr/>
              <a:tblGrid>
                <a:gridCol w="1152525"/>
                <a:gridCol w="828675"/>
                <a:gridCol w="755650"/>
                <a:gridCol w="971550"/>
                <a:gridCol w="1152525"/>
                <a:gridCol w="863600"/>
                <a:gridCol w="792163"/>
                <a:gridCol w="720725"/>
                <a:gridCol w="647700"/>
                <a:gridCol w="1116012"/>
              </a:tblGrid>
              <a:tr h="768350">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            </a:t>
                      </a:r>
                      <a: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型号</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 </a:t>
                      </a:r>
                      <a: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发布  年代</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字长（位）</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晶体管数（万个）</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主频（</a:t>
                      </a: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MHz)</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内部数据总线宽度（位）</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外部数据总线宽度（位）</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地址总线宽度（位）</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寻址空间（</a:t>
                      </a: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GB</a:t>
                      </a:r>
                      <a: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片内高速缓存</a:t>
                      </a:r>
                      <a:endParaRPr kumimoji="1" lang="zh-CN" altLang="en-US"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r>
              <a:tr h="815975">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Pentium (586)</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1993</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32</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310</a:t>
                      </a:r>
                      <a:b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b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a:t>
                      </a: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330</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60</a:t>
                      </a:r>
                      <a:b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b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~166</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64</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64</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32</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4</a:t>
                      </a:r>
                      <a:b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b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8KB</a:t>
                      </a:r>
                      <a:r>
                        <a:rPr kumimoji="1" lang="zh-CN" altLang="en-GB"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数据</a:t>
                      </a:r>
                      <a:endParaRPr kumimoji="1" lang="zh-CN" altLang="en-GB"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8</a:t>
                      </a:r>
                      <a:r>
                        <a:rPr kumimoji="1" lang="en-GB" altLang="zh-CN"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KB</a:t>
                      </a:r>
                      <a:r>
                        <a:rPr kumimoji="1" lang="zh-CN" altLang="en-GB"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指令</a:t>
                      </a:r>
                      <a:endParaRPr kumimoji="1" lang="zh-CN" altLang="en-US"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r>
              <a:tr h="1544638">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Pentium Pro (P6)</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1995</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32</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550</a:t>
                      </a:r>
                      <a:b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b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+1550</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160</a:t>
                      </a: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~200</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64</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64</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36</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64</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8KB</a:t>
                      </a:r>
                      <a:r>
                        <a:rPr kumimoji="1" lang="zh-CN" altLang="en-GB"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数据</a:t>
                      </a:r>
                      <a:endParaRPr kumimoji="1" lang="zh-CN" altLang="en-GB"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en-US"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8</a:t>
                      </a:r>
                      <a:r>
                        <a:rPr kumimoji="1" lang="en-GB" altLang="zh-CN"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KB</a:t>
                      </a:r>
                      <a:r>
                        <a:rPr kumimoji="1" lang="zh-CN" altLang="en-GB"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指令</a:t>
                      </a:r>
                      <a:endParaRPr kumimoji="1" lang="zh-CN" altLang="en-GB"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256KB </a:t>
                      </a:r>
                      <a:r>
                        <a:rPr kumimoji="1" lang="zh-CN" altLang="en-GB"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二级高级缓存</a:t>
                      </a:r>
                      <a:endParaRPr kumimoji="1" lang="zh-CN" altLang="en-US"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r>
              <a:tr h="1927225">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Pentium</a:t>
                      </a: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 II</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1997</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32</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750</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233</a:t>
                      </a:r>
                      <a:r>
                        <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~333</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64</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64</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36</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64</a:t>
                      </a:r>
                      <a:endParaRPr kumimoji="1" lang="en-US" altLang="zh-CN" sz="1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32</a:t>
                      </a:r>
                      <a:r>
                        <a:rPr kumimoji="1" lang="en-GB" altLang="zh-CN"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KB</a:t>
                      </a:r>
                      <a:endParaRPr kumimoji="1" lang="en-GB" altLang="zh-CN"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GB" altLang="zh-CN"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512KB </a:t>
                      </a:r>
                      <a:r>
                        <a:rPr kumimoji="1" lang="zh-CN" altLang="en-GB"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二级高速缓存，有独立封装和独立总线</a:t>
                      </a:r>
                      <a:endParaRPr kumimoji="1" lang="zh-CN" altLang="en-US"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alpha val="50195"/>
                      </a:srgbClr>
                    </a:solidFill>
                  </a:tcPr>
                </a:tc>
              </a:tr>
            </a:tbl>
          </a:graphicData>
        </a:graphic>
      </p:graphicFrame>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FE72851E-7CFB-480B-9BDE-B285DC51F486}"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51203" name="Rectangle 3"/>
          <p:cNvSpPr>
            <a:spLocks noChangeArrowheads="1"/>
          </p:cNvSpPr>
          <p:nvPr/>
        </p:nvSpPr>
        <p:spPr bwMode="auto">
          <a:xfrm>
            <a:off x="323850" y="260350"/>
            <a:ext cx="2836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eaLnBrk="1" hangingPunct="1">
              <a:spcBef>
                <a:spcPct val="20000"/>
              </a:spcBef>
            </a:pPr>
            <a:r>
              <a:rPr lang="zh-CN" altLang="en-US" sz="3200" b="1" i="0">
                <a:solidFill>
                  <a:srgbClr val="66CCFF"/>
                </a:solidFill>
                <a:latin typeface="黑体" panose="02010609060101010101" pitchFamily="49" charset="-122"/>
              </a:rPr>
              <a:t>（</a:t>
            </a:r>
            <a:r>
              <a:rPr lang="en-US" altLang="zh-CN" sz="3200" b="1" i="0">
                <a:solidFill>
                  <a:srgbClr val="66CCFF"/>
                </a:solidFill>
                <a:latin typeface="黑体" panose="02010609060101010101" pitchFamily="49" charset="-122"/>
              </a:rPr>
              <a:t>3</a:t>
            </a:r>
            <a:r>
              <a:rPr lang="zh-CN" altLang="en-US" sz="3200" b="1" i="0">
                <a:solidFill>
                  <a:srgbClr val="66CCFF"/>
                </a:solidFill>
                <a:latin typeface="黑体" panose="02010609060101010101" pitchFamily="49" charset="-122"/>
              </a:rPr>
              <a:t>）段寄存器</a:t>
            </a:r>
            <a:endParaRPr lang="zh-CN" altLang="en-US" sz="3200" b="1" i="0">
              <a:solidFill>
                <a:srgbClr val="66CCFF"/>
              </a:solidFill>
              <a:latin typeface="黑体" panose="02010609060101010101" pitchFamily="49" charset="-122"/>
            </a:endParaRPr>
          </a:p>
        </p:txBody>
      </p:sp>
      <p:sp>
        <p:nvSpPr>
          <p:cNvPr id="51204" name="Rectangle 4"/>
          <p:cNvSpPr>
            <a:spLocks noChangeArrowheads="1"/>
          </p:cNvSpPr>
          <p:nvPr/>
        </p:nvSpPr>
        <p:spPr bwMode="auto">
          <a:xfrm>
            <a:off x="539750" y="908050"/>
            <a:ext cx="820896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zh-CN" altLang="en-US" sz="2800" i="0"/>
              <a:t>汇编语言源程序是分段结构（代码段、数据段</a:t>
            </a:r>
            <a:r>
              <a:rPr lang="en-US" altLang="zh-CN" sz="2800" i="0"/>
              <a:t>…</a:t>
            </a:r>
            <a:r>
              <a:rPr lang="zh-CN" altLang="en-US" sz="2800" i="0"/>
              <a:t>）</a:t>
            </a:r>
            <a:endParaRPr lang="zh-CN" altLang="en-US" sz="2800" i="0"/>
          </a:p>
          <a:p>
            <a:pPr algn="l"/>
            <a:r>
              <a:rPr lang="zh-CN" altLang="en-US" sz="2800" i="0"/>
              <a:t>段寄存器用来存放段起始地址</a:t>
            </a:r>
            <a:endParaRPr lang="zh-CN" altLang="en-US" sz="2800" i="0"/>
          </a:p>
        </p:txBody>
      </p:sp>
      <p:sp>
        <p:nvSpPr>
          <p:cNvPr id="51205" name="Text Box 5"/>
          <p:cNvSpPr txBox="1">
            <a:spLocks noChangeArrowheads="1"/>
          </p:cNvSpPr>
          <p:nvPr/>
        </p:nvSpPr>
        <p:spPr bwMode="auto">
          <a:xfrm>
            <a:off x="684213" y="2349500"/>
            <a:ext cx="6624637"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en-US" altLang="zh-CN" sz="3200" i="0">
                <a:solidFill>
                  <a:srgbClr val="FFCCCC"/>
                </a:solidFill>
              </a:rPr>
              <a:t>CS</a:t>
            </a:r>
            <a:r>
              <a:rPr lang="zh-CN" altLang="en-US" sz="3200" i="0">
                <a:solidFill>
                  <a:srgbClr val="FFCCCC"/>
                </a:solidFill>
              </a:rPr>
              <a:t>： （</a:t>
            </a:r>
            <a:r>
              <a:rPr lang="en-US" altLang="zh-CN" sz="3200" i="0">
                <a:solidFill>
                  <a:srgbClr val="FFCCCC"/>
                </a:solidFill>
              </a:rPr>
              <a:t>Code Segment</a:t>
            </a:r>
            <a:r>
              <a:rPr lang="zh-CN" altLang="en-US" sz="3200" i="0">
                <a:solidFill>
                  <a:srgbClr val="FFCCCC"/>
                </a:solidFill>
              </a:rPr>
              <a:t>）代码段</a:t>
            </a:r>
            <a:endParaRPr lang="zh-CN" altLang="en-US" sz="3200" i="0">
              <a:solidFill>
                <a:srgbClr val="FFCCCC"/>
              </a:solidFill>
            </a:endParaRPr>
          </a:p>
          <a:p>
            <a:pPr algn="l"/>
            <a:r>
              <a:rPr lang="en-US" altLang="zh-CN" sz="3200" i="0">
                <a:solidFill>
                  <a:srgbClr val="FFCCCC"/>
                </a:solidFill>
              </a:rPr>
              <a:t>DS</a:t>
            </a:r>
            <a:r>
              <a:rPr lang="zh-CN" altLang="en-US" sz="3200" i="0">
                <a:solidFill>
                  <a:srgbClr val="FFCCCC"/>
                </a:solidFill>
              </a:rPr>
              <a:t>： （</a:t>
            </a:r>
            <a:r>
              <a:rPr lang="en-US" altLang="zh-CN" sz="3200" i="0">
                <a:solidFill>
                  <a:srgbClr val="FFCCCC"/>
                </a:solidFill>
              </a:rPr>
              <a:t>Data Segment</a:t>
            </a:r>
            <a:r>
              <a:rPr lang="zh-CN" altLang="en-US" sz="3200" i="0">
                <a:solidFill>
                  <a:srgbClr val="FFCCCC"/>
                </a:solidFill>
              </a:rPr>
              <a:t>）数据段</a:t>
            </a:r>
            <a:endParaRPr lang="zh-CN" altLang="en-US" sz="3200" i="0">
              <a:solidFill>
                <a:srgbClr val="FFCCCC"/>
              </a:solidFill>
            </a:endParaRPr>
          </a:p>
          <a:p>
            <a:pPr algn="l"/>
            <a:r>
              <a:rPr lang="en-US" altLang="zh-CN" sz="3200" i="0">
                <a:solidFill>
                  <a:srgbClr val="FFCCCC"/>
                </a:solidFill>
              </a:rPr>
              <a:t>SS</a:t>
            </a:r>
            <a:r>
              <a:rPr lang="zh-CN" altLang="en-US" sz="3200" i="0">
                <a:solidFill>
                  <a:srgbClr val="FFCCCC"/>
                </a:solidFill>
              </a:rPr>
              <a:t>： （</a:t>
            </a:r>
            <a:r>
              <a:rPr lang="en-US" altLang="zh-CN" sz="3200" i="0">
                <a:solidFill>
                  <a:srgbClr val="FFCCCC"/>
                </a:solidFill>
              </a:rPr>
              <a:t>Stack Segment</a:t>
            </a:r>
            <a:r>
              <a:rPr lang="zh-CN" altLang="en-US" sz="3200" i="0">
                <a:solidFill>
                  <a:srgbClr val="FFCCCC"/>
                </a:solidFill>
              </a:rPr>
              <a:t>）堆栈段</a:t>
            </a:r>
            <a:endParaRPr lang="zh-CN" altLang="en-US" sz="3200" i="0">
              <a:solidFill>
                <a:srgbClr val="FFCCCC"/>
              </a:solidFill>
            </a:endParaRPr>
          </a:p>
          <a:p>
            <a:pPr algn="l"/>
            <a:r>
              <a:rPr lang="en-US" altLang="zh-CN" sz="3200" i="0">
                <a:solidFill>
                  <a:srgbClr val="FFCCCC"/>
                </a:solidFill>
              </a:rPr>
              <a:t>ES</a:t>
            </a:r>
            <a:r>
              <a:rPr lang="zh-CN" altLang="en-US" sz="3200" i="0">
                <a:solidFill>
                  <a:srgbClr val="FFCCCC"/>
                </a:solidFill>
              </a:rPr>
              <a:t>： （</a:t>
            </a:r>
            <a:r>
              <a:rPr lang="en-US" altLang="zh-CN" sz="3200" i="0">
                <a:solidFill>
                  <a:srgbClr val="FFCCCC"/>
                </a:solidFill>
              </a:rPr>
              <a:t>Extra Segment</a:t>
            </a:r>
            <a:r>
              <a:rPr lang="zh-CN" altLang="en-US" sz="3200" i="0">
                <a:solidFill>
                  <a:srgbClr val="FFCCCC"/>
                </a:solidFill>
              </a:rPr>
              <a:t>）附加段</a:t>
            </a:r>
            <a:endParaRPr lang="zh-CN" altLang="en-US" sz="3200" i="0">
              <a:solidFill>
                <a:srgbClr val="FFCCCC"/>
              </a:solidFill>
            </a:endParaRPr>
          </a:p>
        </p:txBody>
      </p:sp>
      <p:sp>
        <p:nvSpPr>
          <p:cNvPr id="51206" name="Text Box 6"/>
          <p:cNvSpPr txBox="1">
            <a:spLocks noChangeArrowheads="1"/>
          </p:cNvSpPr>
          <p:nvPr/>
        </p:nvSpPr>
        <p:spPr bwMode="auto">
          <a:xfrm>
            <a:off x="2411413" y="5157788"/>
            <a:ext cx="41036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en-US" altLang="zh-CN" sz="3200" i="0">
                <a:solidFill>
                  <a:srgbClr val="99FFCC"/>
                </a:solidFill>
              </a:rPr>
              <a:t>386</a:t>
            </a:r>
            <a:r>
              <a:rPr lang="zh-CN" altLang="en-US" sz="3200" i="0">
                <a:solidFill>
                  <a:srgbClr val="99FFCC"/>
                </a:solidFill>
              </a:rPr>
              <a:t>后增加了</a:t>
            </a:r>
            <a:r>
              <a:rPr lang="en-US" altLang="zh-CN" sz="3200" i="0">
                <a:solidFill>
                  <a:srgbClr val="99FFCC"/>
                </a:solidFill>
              </a:rPr>
              <a:t>FS</a:t>
            </a:r>
            <a:r>
              <a:rPr lang="zh-CN" altLang="en-US" sz="3200" i="0">
                <a:solidFill>
                  <a:srgbClr val="99FFCC"/>
                </a:solidFill>
              </a:rPr>
              <a:t>、</a:t>
            </a:r>
            <a:r>
              <a:rPr lang="en-US" altLang="zh-CN" sz="3200" i="0">
                <a:solidFill>
                  <a:srgbClr val="99FFCC"/>
                </a:solidFill>
              </a:rPr>
              <a:t>GS</a:t>
            </a:r>
            <a:r>
              <a:rPr lang="zh-CN" altLang="en-US" sz="3200" i="0">
                <a:solidFill>
                  <a:srgbClr val="99FFCC"/>
                </a:solidFill>
              </a:rPr>
              <a:t>两个附加段</a:t>
            </a:r>
            <a:endParaRPr lang="zh-CN" altLang="en-US" sz="3200" i="0">
              <a:solidFill>
                <a:srgbClr val="99FFCC"/>
              </a:solidFill>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CF2DA1C8-8709-42BA-9C65-9A1F29BDF1C5}"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pic>
        <p:nvPicPr>
          <p:cNvPr id="52227" name="Picture 2" descr="4x10"/>
          <p:cNvPicPr>
            <a:picLocks noChangeAspect="1" noChangeArrowheads="1"/>
          </p:cNvPicPr>
          <p:nvPr>
            <p:ph/>
          </p:nvPr>
        </p:nvPicPr>
        <p:blipFill>
          <a:blip r:embed="rId1" cstate="print">
            <a:extLst>
              <a:ext uri="{28A0092B-C50C-407E-A947-70E740481C1C}">
                <a14:useLocalDpi xmlns:a14="http://schemas.microsoft.com/office/drawing/2010/main" val="0"/>
              </a:ext>
            </a:extLst>
          </a:blip>
          <a:srcRect/>
          <a:stretch>
            <a:fillRect/>
          </a:stretch>
        </p:blipFill>
        <p:spPr>
          <a:xfrm>
            <a:off x="0" y="877888"/>
            <a:ext cx="9144000" cy="5980112"/>
          </a:xfrm>
          <a:noFill/>
        </p:spPr>
      </p:pic>
      <p:sp>
        <p:nvSpPr>
          <p:cNvPr id="52228" name="Rectangle 3"/>
          <p:cNvSpPr>
            <a:spLocks noChangeArrowheads="1"/>
          </p:cNvSpPr>
          <p:nvPr/>
        </p:nvSpPr>
        <p:spPr bwMode="auto">
          <a:xfrm>
            <a:off x="0" y="1052513"/>
            <a:ext cx="630078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lnSpc>
                <a:spcPct val="90000"/>
              </a:lnSpc>
              <a:spcBef>
                <a:spcPct val="20000"/>
              </a:spcBef>
              <a:buClr>
                <a:schemeClr val="bg2"/>
              </a:buClr>
              <a:buFont typeface="Monotype Sorts" pitchFamily="2" charset="2"/>
              <a:buNone/>
            </a:pPr>
            <a:r>
              <a:rPr lang="en-US" altLang="zh-CN" sz="2800" b="1" i="0">
                <a:solidFill>
                  <a:srgbClr val="CC3300"/>
                </a:solidFill>
                <a:ea typeface="宋体" panose="02010600030101010101" pitchFamily="2" charset="-122"/>
              </a:rPr>
              <a:t>1</a:t>
            </a:r>
            <a:r>
              <a:rPr lang="zh-CN" altLang="en-US" sz="2800" b="1" i="0">
                <a:solidFill>
                  <a:srgbClr val="CC3300"/>
                </a:solidFill>
                <a:ea typeface="宋体" panose="02010600030101010101" pitchFamily="2" charset="-122"/>
              </a:rPr>
              <a:t>．存储单元的地址和内容</a:t>
            </a:r>
            <a:endParaRPr lang="zh-CN" altLang="en-US" sz="2800" b="1" i="0">
              <a:solidFill>
                <a:srgbClr val="CC3300"/>
              </a:solidFill>
              <a:ea typeface="宋体" panose="02010600030101010101" pitchFamily="2" charset="-122"/>
            </a:endParaRPr>
          </a:p>
          <a:p>
            <a:pPr algn="l" eaLnBrk="1" hangingPunct="1">
              <a:lnSpc>
                <a:spcPct val="90000"/>
              </a:lnSpc>
              <a:spcBef>
                <a:spcPct val="20000"/>
              </a:spcBef>
              <a:buClr>
                <a:schemeClr val="bg2"/>
              </a:buClr>
              <a:buFont typeface="Monotype Sorts" pitchFamily="2" charset="2"/>
              <a:buNone/>
            </a:pPr>
            <a:r>
              <a:rPr lang="zh-CN" altLang="en-US" sz="2000" b="1" i="0">
                <a:solidFill>
                  <a:schemeClr val="tx1"/>
                </a:solidFill>
                <a:ea typeface="宋体" panose="02010600030101010101" pitchFamily="2" charset="-122"/>
              </a:rPr>
              <a:t>  </a:t>
            </a:r>
            <a:r>
              <a:rPr lang="zh-CN" altLang="en-US" sz="2400" b="1" i="0">
                <a:solidFill>
                  <a:schemeClr val="tx1"/>
                </a:solidFill>
                <a:ea typeface="宋体" panose="02010600030101010101" pitchFamily="2" charset="-122"/>
              </a:rPr>
              <a:t>每</a:t>
            </a:r>
            <a:r>
              <a:rPr lang="en-US" altLang="zh-CN" sz="2400" b="1" i="0">
                <a:solidFill>
                  <a:schemeClr val="tx1"/>
                </a:solidFill>
                <a:ea typeface="宋体" panose="02010600030101010101" pitchFamily="2" charset="-122"/>
              </a:rPr>
              <a:t>8</a:t>
            </a:r>
            <a:r>
              <a:rPr lang="zh-CN" altLang="en-US" sz="2400" b="1" i="0">
                <a:solidFill>
                  <a:schemeClr val="tx1"/>
                </a:solidFill>
                <a:ea typeface="宋体" panose="02010600030101010101" pitchFamily="2" charset="-122"/>
              </a:rPr>
              <a:t>位二进制数组成一个字节，如图（</a:t>
            </a:r>
            <a:r>
              <a:rPr lang="en-US" altLang="zh-CN" sz="2400" b="1" i="0">
                <a:solidFill>
                  <a:schemeClr val="tx1"/>
                </a:solidFill>
                <a:ea typeface="宋体" panose="02010600030101010101" pitchFamily="2" charset="-122"/>
              </a:rPr>
              <a:t>a</a:t>
            </a:r>
            <a:r>
              <a:rPr lang="zh-CN" altLang="en-US" sz="2400" b="1" i="0">
                <a:solidFill>
                  <a:schemeClr val="tx1"/>
                </a:solidFill>
                <a:ea typeface="宋体" panose="02010600030101010101" pitchFamily="2" charset="-122"/>
              </a:rPr>
              <a:t>）</a:t>
            </a:r>
            <a:endParaRPr lang="zh-CN" altLang="en-US" sz="2400" b="1" i="0">
              <a:solidFill>
                <a:schemeClr val="tx1"/>
              </a:solidFill>
              <a:ea typeface="宋体" panose="02010600030101010101" pitchFamily="2" charset="-122"/>
            </a:endParaRPr>
          </a:p>
          <a:p>
            <a:pPr algn="l" eaLnBrk="1" hangingPunct="1">
              <a:lnSpc>
                <a:spcPct val="90000"/>
              </a:lnSpc>
              <a:spcBef>
                <a:spcPct val="20000"/>
              </a:spcBef>
              <a:buClr>
                <a:schemeClr val="bg2"/>
              </a:buClr>
              <a:buFont typeface="Monotype Sorts" pitchFamily="2" charset="2"/>
              <a:buNone/>
            </a:pPr>
            <a:r>
              <a:rPr lang="en-US" altLang="zh-CN" sz="2400" b="1" i="0">
                <a:solidFill>
                  <a:schemeClr val="tx1"/>
                </a:solidFill>
                <a:ea typeface="宋体" panose="02010600030101010101" pitchFamily="2" charset="-122"/>
              </a:rPr>
              <a:t>8086</a:t>
            </a:r>
            <a:r>
              <a:rPr lang="zh-CN" altLang="en-US" sz="2400" b="1" i="0">
                <a:solidFill>
                  <a:schemeClr val="tx1"/>
                </a:solidFill>
                <a:ea typeface="宋体" panose="02010600030101010101" pitchFamily="2" charset="-122"/>
              </a:rPr>
              <a:t>、</a:t>
            </a:r>
            <a:r>
              <a:rPr lang="en-US" altLang="zh-CN" sz="2400" b="1" i="0">
                <a:solidFill>
                  <a:schemeClr val="tx1"/>
                </a:solidFill>
                <a:ea typeface="宋体" panose="02010600030101010101" pitchFamily="2" charset="-122"/>
              </a:rPr>
              <a:t>80286</a:t>
            </a:r>
            <a:r>
              <a:rPr lang="zh-CN" altLang="en-US" sz="2400" b="1" i="0">
                <a:solidFill>
                  <a:schemeClr val="tx1"/>
                </a:solidFill>
                <a:ea typeface="宋体" panose="02010600030101010101" pitchFamily="2" charset="-122"/>
              </a:rPr>
              <a:t>的字长为</a:t>
            </a:r>
            <a:r>
              <a:rPr lang="en-US" altLang="zh-CN" sz="2400" b="1" i="0">
                <a:solidFill>
                  <a:schemeClr val="tx1"/>
                </a:solidFill>
                <a:ea typeface="宋体" panose="02010600030101010101" pitchFamily="2" charset="-122"/>
              </a:rPr>
              <a:t>16</a:t>
            </a:r>
            <a:r>
              <a:rPr lang="zh-CN" altLang="en-US" sz="2400" b="1" i="0">
                <a:solidFill>
                  <a:schemeClr val="tx1"/>
                </a:solidFill>
                <a:ea typeface="宋体" panose="02010600030101010101" pitchFamily="2" charset="-122"/>
              </a:rPr>
              <a:t>位，由两个字节组成，图（</a:t>
            </a:r>
            <a:r>
              <a:rPr lang="en-US" altLang="zh-CN" sz="2400" b="1" i="0">
                <a:solidFill>
                  <a:schemeClr val="tx1"/>
                </a:solidFill>
                <a:ea typeface="宋体" panose="02010600030101010101" pitchFamily="2" charset="-122"/>
              </a:rPr>
              <a:t>b</a:t>
            </a:r>
            <a:r>
              <a:rPr lang="zh-CN" altLang="en-US" sz="2400" b="1" i="0">
                <a:solidFill>
                  <a:schemeClr val="tx1"/>
                </a:solidFill>
                <a:ea typeface="宋体" panose="02010600030101010101" pitchFamily="2" charset="-122"/>
              </a:rPr>
              <a:t>）</a:t>
            </a:r>
            <a:endParaRPr lang="zh-CN" altLang="en-US" sz="2400" b="1" i="0">
              <a:solidFill>
                <a:schemeClr val="tx1"/>
              </a:solidFill>
              <a:ea typeface="宋体" panose="02010600030101010101" pitchFamily="2" charset="-122"/>
            </a:endParaRPr>
          </a:p>
          <a:p>
            <a:pPr algn="l" eaLnBrk="1" hangingPunct="1">
              <a:lnSpc>
                <a:spcPct val="90000"/>
              </a:lnSpc>
              <a:spcBef>
                <a:spcPct val="20000"/>
              </a:spcBef>
              <a:buClr>
                <a:schemeClr val="bg2"/>
              </a:buClr>
              <a:buFont typeface="Monotype Sorts" pitchFamily="2" charset="2"/>
              <a:buNone/>
            </a:pPr>
            <a:r>
              <a:rPr lang="en-US" altLang="zh-CN" sz="2400" b="1" i="0">
                <a:solidFill>
                  <a:schemeClr val="tx1"/>
                </a:solidFill>
                <a:ea typeface="宋体" panose="02010600030101010101" pitchFamily="2" charset="-122"/>
              </a:rPr>
              <a:t>80386</a:t>
            </a:r>
            <a:r>
              <a:rPr lang="zh-CN" altLang="en-US" sz="2400" b="1" i="0">
                <a:solidFill>
                  <a:schemeClr val="tx1"/>
                </a:solidFill>
                <a:ea typeface="宋体" panose="02010600030101010101" pitchFamily="2" charset="-122"/>
              </a:rPr>
              <a:t>～</a:t>
            </a:r>
            <a:r>
              <a:rPr lang="en-US" altLang="zh-CN" sz="2400" b="1" i="0">
                <a:solidFill>
                  <a:schemeClr val="tx1"/>
                </a:solidFill>
                <a:ea typeface="宋体" panose="02010600030101010101" pitchFamily="2" charset="-122"/>
              </a:rPr>
              <a:t>Pentium</a:t>
            </a:r>
            <a:r>
              <a:rPr lang="zh-CN" altLang="en-US" sz="2400" b="1" i="0">
                <a:solidFill>
                  <a:schemeClr val="tx1"/>
                </a:solidFill>
                <a:ea typeface="宋体" panose="02010600030101010101" pitchFamily="2" charset="-122"/>
              </a:rPr>
              <a:t>机的字长为</a:t>
            </a:r>
            <a:r>
              <a:rPr lang="en-US" altLang="zh-CN" sz="2400" b="1" i="0">
                <a:solidFill>
                  <a:schemeClr val="tx1"/>
                </a:solidFill>
                <a:ea typeface="宋体" panose="02010600030101010101" pitchFamily="2" charset="-122"/>
              </a:rPr>
              <a:t>32</a:t>
            </a:r>
            <a:r>
              <a:rPr lang="zh-CN" altLang="en-US" sz="2400" b="1" i="0">
                <a:solidFill>
                  <a:schemeClr val="tx1"/>
                </a:solidFill>
                <a:ea typeface="宋体" panose="02010600030101010101" pitchFamily="2" charset="-122"/>
              </a:rPr>
              <a:t>位，由两个字即</a:t>
            </a:r>
            <a:r>
              <a:rPr lang="en-US" altLang="zh-CN" sz="2400" b="1" i="0">
                <a:solidFill>
                  <a:schemeClr val="tx1"/>
                </a:solidFill>
                <a:ea typeface="宋体" panose="02010600030101010101" pitchFamily="2" charset="-122"/>
              </a:rPr>
              <a:t>4</a:t>
            </a:r>
            <a:r>
              <a:rPr lang="zh-CN" altLang="en-US" sz="2400" b="1" i="0">
                <a:solidFill>
                  <a:schemeClr val="tx1"/>
                </a:solidFill>
                <a:ea typeface="宋体" panose="02010600030101010101" pitchFamily="2" charset="-122"/>
              </a:rPr>
              <a:t>个字节组成，在</a:t>
            </a:r>
            <a:r>
              <a:rPr lang="en-US" altLang="zh-CN" sz="2400" b="1" i="0">
                <a:solidFill>
                  <a:schemeClr val="tx1"/>
                </a:solidFill>
                <a:ea typeface="宋体" panose="02010600030101010101" pitchFamily="2" charset="-122"/>
              </a:rPr>
              <a:t>80x86</a:t>
            </a:r>
            <a:r>
              <a:rPr lang="zh-CN" altLang="en-US" sz="2400" b="1" i="0">
                <a:solidFill>
                  <a:schemeClr val="tx1"/>
                </a:solidFill>
                <a:ea typeface="宋体" panose="02010600030101010101" pitchFamily="2" charset="-122"/>
              </a:rPr>
              <a:t>系列中称其为双字，图（</a:t>
            </a:r>
            <a:r>
              <a:rPr lang="en-US" altLang="zh-CN" sz="2400" b="1" i="0">
                <a:solidFill>
                  <a:schemeClr val="tx1"/>
                </a:solidFill>
                <a:ea typeface="宋体" panose="02010600030101010101" pitchFamily="2" charset="-122"/>
              </a:rPr>
              <a:t>c</a:t>
            </a:r>
            <a:r>
              <a:rPr lang="zh-CN" altLang="en-US" sz="2400" b="1" i="0">
                <a:solidFill>
                  <a:schemeClr val="tx1"/>
                </a:solidFill>
                <a:ea typeface="宋体" panose="02010600030101010101" pitchFamily="2" charset="-122"/>
              </a:rPr>
              <a:t>）</a:t>
            </a:r>
            <a:endParaRPr lang="zh-CN" altLang="en-US" sz="2400" b="1" i="0">
              <a:solidFill>
                <a:schemeClr val="tx1"/>
              </a:solidFill>
              <a:ea typeface="宋体" panose="02010600030101010101" pitchFamily="2" charset="-122"/>
            </a:endParaRPr>
          </a:p>
          <a:p>
            <a:pPr algn="l" eaLnBrk="1" hangingPunct="1">
              <a:lnSpc>
                <a:spcPct val="90000"/>
              </a:lnSpc>
              <a:spcBef>
                <a:spcPct val="20000"/>
              </a:spcBef>
              <a:buClr>
                <a:schemeClr val="bg2"/>
              </a:buClr>
              <a:buFont typeface="Monotype Sorts" pitchFamily="2" charset="2"/>
              <a:buNone/>
            </a:pPr>
            <a:r>
              <a:rPr lang="zh-CN" altLang="en-US" sz="2400" b="1" i="0">
                <a:solidFill>
                  <a:schemeClr val="tx1"/>
                </a:solidFill>
                <a:ea typeface="宋体" panose="02010600030101010101" pitchFamily="2" charset="-122"/>
              </a:rPr>
              <a:t>由</a:t>
            </a:r>
            <a:r>
              <a:rPr lang="en-US" altLang="zh-CN" sz="2400" b="1" i="0">
                <a:solidFill>
                  <a:schemeClr val="tx1"/>
                </a:solidFill>
                <a:ea typeface="宋体" panose="02010600030101010101" pitchFamily="2" charset="-122"/>
              </a:rPr>
              <a:t>8</a:t>
            </a:r>
            <a:r>
              <a:rPr lang="zh-CN" altLang="en-US" sz="2400" b="1" i="0">
                <a:solidFill>
                  <a:schemeClr val="tx1"/>
                </a:solidFill>
                <a:ea typeface="宋体" panose="02010600030101010101" pitchFamily="2" charset="-122"/>
              </a:rPr>
              <a:t>个字节即字长为</a:t>
            </a:r>
            <a:r>
              <a:rPr lang="en-US" altLang="zh-CN" sz="2400" b="1" i="0">
                <a:solidFill>
                  <a:schemeClr val="tx1"/>
                </a:solidFill>
                <a:ea typeface="宋体" panose="02010600030101010101" pitchFamily="2" charset="-122"/>
              </a:rPr>
              <a:t>64</a:t>
            </a:r>
            <a:r>
              <a:rPr lang="zh-CN" altLang="en-US" sz="2400" b="1" i="0">
                <a:solidFill>
                  <a:schemeClr val="tx1"/>
                </a:solidFill>
                <a:ea typeface="宋体" panose="02010600030101010101" pitchFamily="2" charset="-122"/>
              </a:rPr>
              <a:t>位组成的</a:t>
            </a:r>
            <a:r>
              <a:rPr lang="en-US" altLang="zh-CN" sz="2400" b="1" i="0">
                <a:solidFill>
                  <a:schemeClr val="tx1"/>
                </a:solidFill>
                <a:ea typeface="宋体" panose="02010600030101010101" pitchFamily="2" charset="-122"/>
              </a:rPr>
              <a:t>4</a:t>
            </a:r>
            <a:r>
              <a:rPr lang="zh-CN" altLang="en-US" sz="2400" b="1" i="0">
                <a:solidFill>
                  <a:schemeClr val="tx1"/>
                </a:solidFill>
                <a:ea typeface="宋体" panose="02010600030101010101" pitchFamily="2" charset="-122"/>
              </a:rPr>
              <a:t>字，图（</a:t>
            </a:r>
            <a:r>
              <a:rPr lang="en-US" altLang="zh-CN" sz="2400" b="1" i="0">
                <a:solidFill>
                  <a:schemeClr val="tx1"/>
                </a:solidFill>
                <a:ea typeface="宋体" panose="02010600030101010101" pitchFamily="2" charset="-122"/>
              </a:rPr>
              <a:t>d</a:t>
            </a:r>
            <a:r>
              <a:rPr lang="zh-CN" altLang="en-US" sz="2400" b="1" i="0">
                <a:solidFill>
                  <a:schemeClr val="tx1"/>
                </a:solidFill>
                <a:ea typeface="宋体" panose="02010600030101010101" pitchFamily="2" charset="-122"/>
              </a:rPr>
              <a:t>）</a:t>
            </a:r>
            <a:endParaRPr lang="zh-CN" altLang="en-US" sz="2800" b="1" i="0">
              <a:solidFill>
                <a:schemeClr val="tx1"/>
              </a:solidFill>
              <a:ea typeface="宋体" panose="02010600030101010101" pitchFamily="2" charset="-122"/>
            </a:endParaRPr>
          </a:p>
        </p:txBody>
      </p:sp>
      <p:sp>
        <p:nvSpPr>
          <p:cNvPr id="52229" name="Rectangle 4"/>
          <p:cNvSpPr>
            <a:spLocks noChangeArrowheads="1"/>
          </p:cNvSpPr>
          <p:nvPr/>
        </p:nvSpPr>
        <p:spPr bwMode="auto">
          <a:xfrm>
            <a:off x="250825" y="260350"/>
            <a:ext cx="42481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eaLnBrk="1" hangingPunct="1">
              <a:lnSpc>
                <a:spcPct val="90000"/>
              </a:lnSpc>
              <a:spcBef>
                <a:spcPct val="20000"/>
              </a:spcBef>
              <a:buClr>
                <a:schemeClr val="bg2"/>
              </a:buClr>
              <a:buFont typeface="Monotype Sorts" pitchFamily="2" charset="2"/>
              <a:buNone/>
            </a:pPr>
            <a:r>
              <a:rPr lang="en-US" altLang="zh-CN" sz="3200" b="1" i="0">
                <a:solidFill>
                  <a:srgbClr val="FFFF00"/>
                </a:solidFill>
              </a:rPr>
              <a:t>4.2.2  80x86</a:t>
            </a:r>
            <a:r>
              <a:rPr lang="zh-CN" altLang="en-US" sz="3200" b="1" i="0">
                <a:solidFill>
                  <a:srgbClr val="FFFF00"/>
                </a:solidFill>
              </a:rPr>
              <a:t>的主存储器</a:t>
            </a:r>
            <a:endParaRPr lang="zh-CN" altLang="en-US" sz="3200" b="1" i="0">
              <a:solidFill>
                <a:srgbClr val="FFFF00"/>
              </a:solidFill>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6A0D7E23-512A-4DD5-B4D1-CBE1031CA109}"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53251" name="Rectangle 2"/>
          <p:cNvSpPr>
            <a:spLocks noGrp="1" noChangeArrowheads="1"/>
          </p:cNvSpPr>
          <p:nvPr>
            <p:ph type="title"/>
          </p:nvPr>
        </p:nvSpPr>
        <p:spPr bwMode="auto">
          <a:xfrm>
            <a:off x="457200" y="274638"/>
            <a:ext cx="8002588"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eaLnBrk="1" hangingPunct="1"/>
            <a:r>
              <a:rPr lang="en-US" altLang="zh-CN" smtClean="0">
                <a:solidFill>
                  <a:srgbClr val="66CCFF"/>
                </a:solidFill>
                <a:latin typeface="黑体" panose="02010609060101010101" pitchFamily="49" charset="-122"/>
                <a:ea typeface="黑体" panose="02010609060101010101" pitchFamily="49" charset="-122"/>
              </a:rPr>
              <a:t>1 </a:t>
            </a:r>
            <a:r>
              <a:rPr lang="zh-CN" altLang="en-US" smtClean="0">
                <a:solidFill>
                  <a:srgbClr val="66CCFF"/>
                </a:solidFill>
                <a:latin typeface="黑体" panose="02010609060101010101" pitchFamily="49" charset="-122"/>
                <a:ea typeface="黑体" panose="02010609060101010101" pitchFamily="49" charset="-122"/>
              </a:rPr>
              <a:t>存储单元的地址和内容</a:t>
            </a:r>
            <a:endParaRPr lang="zh-CN" altLang="en-US" smtClean="0">
              <a:solidFill>
                <a:srgbClr val="66CCFF"/>
              </a:solidFill>
              <a:latin typeface="黑体" panose="02010609060101010101" pitchFamily="49" charset="-122"/>
              <a:ea typeface="黑体" panose="02010609060101010101" pitchFamily="49" charset="-122"/>
            </a:endParaRPr>
          </a:p>
        </p:txBody>
      </p:sp>
      <p:grpSp>
        <p:nvGrpSpPr>
          <p:cNvPr id="53252" name="Group 3"/>
          <p:cNvGrpSpPr/>
          <p:nvPr/>
        </p:nvGrpSpPr>
        <p:grpSpPr bwMode="auto">
          <a:xfrm>
            <a:off x="1763713" y="1484313"/>
            <a:ext cx="1925637" cy="3600450"/>
            <a:chOff x="1111" y="935"/>
            <a:chExt cx="1213" cy="2268"/>
          </a:xfrm>
        </p:grpSpPr>
        <p:sp>
          <p:nvSpPr>
            <p:cNvPr id="53262" name="Rectangle 4"/>
            <p:cNvSpPr>
              <a:spLocks noChangeArrowheads="1"/>
            </p:cNvSpPr>
            <p:nvPr/>
          </p:nvSpPr>
          <p:spPr bwMode="auto">
            <a:xfrm>
              <a:off x="1111" y="935"/>
              <a:ext cx="1213" cy="2268"/>
            </a:xfrm>
            <a:prstGeom prst="rect">
              <a:avLst/>
            </a:prstGeom>
            <a:noFill/>
            <a:ln w="28575">
              <a:solidFill>
                <a:srgbClr val="FFCC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endParaRPr lang="zh-CN" altLang="en-US"/>
            </a:p>
          </p:txBody>
        </p:sp>
        <p:sp>
          <p:nvSpPr>
            <p:cNvPr id="53263" name="Line 5"/>
            <p:cNvSpPr>
              <a:spLocks noChangeShapeType="1"/>
            </p:cNvSpPr>
            <p:nvPr/>
          </p:nvSpPr>
          <p:spPr bwMode="auto">
            <a:xfrm>
              <a:off x="1111" y="1233"/>
              <a:ext cx="1213" cy="0"/>
            </a:xfrm>
            <a:prstGeom prst="line">
              <a:avLst/>
            </a:prstGeom>
            <a:noFill/>
            <a:ln w="15875">
              <a:solidFill>
                <a:srgbClr val="FFCCCC"/>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264" name="Line 6"/>
            <p:cNvSpPr>
              <a:spLocks noChangeShapeType="1"/>
            </p:cNvSpPr>
            <p:nvPr/>
          </p:nvSpPr>
          <p:spPr bwMode="auto">
            <a:xfrm>
              <a:off x="1111" y="1532"/>
              <a:ext cx="1213" cy="0"/>
            </a:xfrm>
            <a:prstGeom prst="line">
              <a:avLst/>
            </a:prstGeom>
            <a:noFill/>
            <a:ln w="15875">
              <a:solidFill>
                <a:srgbClr val="FFCCCC"/>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265" name="Line 7"/>
            <p:cNvSpPr>
              <a:spLocks noChangeShapeType="1"/>
            </p:cNvSpPr>
            <p:nvPr/>
          </p:nvSpPr>
          <p:spPr bwMode="auto">
            <a:xfrm>
              <a:off x="1111" y="1830"/>
              <a:ext cx="1213" cy="0"/>
            </a:xfrm>
            <a:prstGeom prst="line">
              <a:avLst/>
            </a:prstGeom>
            <a:noFill/>
            <a:ln w="15875">
              <a:solidFill>
                <a:srgbClr val="FFCCCC"/>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3266" name="Text Box 8"/>
            <p:cNvSpPr txBox="1">
              <a:spLocks noChangeArrowheads="1"/>
            </p:cNvSpPr>
            <p:nvPr/>
          </p:nvSpPr>
          <p:spPr bwMode="auto">
            <a:xfrm>
              <a:off x="1175" y="935"/>
              <a:ext cx="1103"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nSpc>
                  <a:spcPct val="90000"/>
                </a:lnSpc>
              </a:pPr>
              <a:r>
                <a:rPr lang="en-US" altLang="zh-CN" sz="2400" i="0"/>
                <a:t>01010001</a:t>
              </a:r>
              <a:endParaRPr lang="en-US" altLang="zh-CN" sz="2400" i="0"/>
            </a:p>
            <a:p>
              <a:pPr>
                <a:lnSpc>
                  <a:spcPct val="90000"/>
                </a:lnSpc>
              </a:pPr>
              <a:r>
                <a:rPr lang="en-US" altLang="zh-CN" sz="2400" i="0"/>
                <a:t>00101111</a:t>
              </a:r>
              <a:endParaRPr lang="en-US" altLang="zh-CN" sz="2400" i="0"/>
            </a:p>
          </p:txBody>
        </p:sp>
        <p:sp>
          <p:nvSpPr>
            <p:cNvPr id="53267" name="Line 9"/>
            <p:cNvSpPr>
              <a:spLocks noChangeShapeType="1"/>
            </p:cNvSpPr>
            <p:nvPr/>
          </p:nvSpPr>
          <p:spPr bwMode="auto">
            <a:xfrm>
              <a:off x="1111" y="2976"/>
              <a:ext cx="1213" cy="0"/>
            </a:xfrm>
            <a:prstGeom prst="line">
              <a:avLst/>
            </a:prstGeom>
            <a:noFill/>
            <a:ln w="15875">
              <a:solidFill>
                <a:srgbClr val="FFCCCC"/>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53253" name="Text Box 10"/>
          <p:cNvSpPr txBox="1">
            <a:spLocks noChangeArrowheads="1"/>
          </p:cNvSpPr>
          <p:nvPr/>
        </p:nvSpPr>
        <p:spPr bwMode="auto">
          <a:xfrm>
            <a:off x="0" y="1484313"/>
            <a:ext cx="2093913"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nSpc>
                <a:spcPct val="90000"/>
              </a:lnSpc>
            </a:pPr>
            <a:r>
              <a:rPr lang="en-US" altLang="zh-CN" sz="2400" i="0">
                <a:solidFill>
                  <a:srgbClr val="00FFFF"/>
                </a:solidFill>
              </a:rPr>
              <a:t>00000000</a:t>
            </a:r>
            <a:endParaRPr lang="en-US" altLang="zh-CN" sz="2400" i="0">
              <a:solidFill>
                <a:srgbClr val="00FFFF"/>
              </a:solidFill>
            </a:endParaRPr>
          </a:p>
          <a:p>
            <a:pPr>
              <a:lnSpc>
                <a:spcPct val="90000"/>
              </a:lnSpc>
            </a:pPr>
            <a:r>
              <a:rPr lang="en-US" altLang="zh-CN" sz="2400" i="0">
                <a:solidFill>
                  <a:srgbClr val="00FFFF"/>
                </a:solidFill>
              </a:rPr>
              <a:t>00000001</a:t>
            </a:r>
            <a:endParaRPr lang="en-US" altLang="zh-CN" sz="2400" i="0">
              <a:solidFill>
                <a:srgbClr val="00FFFF"/>
              </a:solidFill>
            </a:endParaRPr>
          </a:p>
        </p:txBody>
      </p:sp>
      <p:sp>
        <p:nvSpPr>
          <p:cNvPr id="53254" name="Text Box 11"/>
          <p:cNvSpPr txBox="1">
            <a:spLocks noChangeArrowheads="1"/>
          </p:cNvSpPr>
          <p:nvPr/>
        </p:nvSpPr>
        <p:spPr bwMode="auto">
          <a:xfrm>
            <a:off x="4211638" y="1196975"/>
            <a:ext cx="493236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zh-CN" altLang="en-US" sz="3200" i="0"/>
              <a:t>单元地址以字节编号</a:t>
            </a:r>
            <a:endParaRPr lang="zh-CN" altLang="en-US" sz="3200" i="0"/>
          </a:p>
          <a:p>
            <a:pPr algn="l"/>
            <a:r>
              <a:rPr lang="zh-CN" altLang="en-US" sz="3200" i="0"/>
              <a:t>每个单元存放</a:t>
            </a:r>
            <a:r>
              <a:rPr lang="en-US" altLang="zh-CN" sz="3200" i="0"/>
              <a:t>1</a:t>
            </a:r>
            <a:r>
              <a:rPr lang="zh-CN" altLang="en-US" sz="3200" i="0"/>
              <a:t>个字节</a:t>
            </a:r>
            <a:r>
              <a:rPr lang="en-US" altLang="zh-CN" sz="3200" i="0"/>
              <a:t>(8</a:t>
            </a:r>
            <a:r>
              <a:rPr lang="zh-CN" altLang="en-US" sz="3200" i="0"/>
              <a:t>位</a:t>
            </a:r>
            <a:r>
              <a:rPr lang="en-US" altLang="zh-CN" sz="3200" i="0"/>
              <a:t>)</a:t>
            </a:r>
            <a:endParaRPr lang="en-US" altLang="zh-CN" sz="3200" i="0"/>
          </a:p>
        </p:txBody>
      </p:sp>
      <p:sp>
        <p:nvSpPr>
          <p:cNvPr id="53255" name="Text Box 12"/>
          <p:cNvSpPr txBox="1">
            <a:spLocks noChangeArrowheads="1"/>
          </p:cNvSpPr>
          <p:nvPr/>
        </p:nvSpPr>
        <p:spPr bwMode="auto">
          <a:xfrm>
            <a:off x="0" y="3789363"/>
            <a:ext cx="19081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zh-CN" altLang="en-US" sz="3200" i="0">
                <a:solidFill>
                  <a:srgbClr val="00FFFF"/>
                </a:solidFill>
              </a:rPr>
              <a:t>地址</a:t>
            </a:r>
            <a:r>
              <a:rPr lang="en-US" altLang="zh-CN" sz="3200" i="0">
                <a:solidFill>
                  <a:srgbClr val="00FFFF"/>
                </a:solidFill>
              </a:rPr>
              <a:t>(</a:t>
            </a:r>
            <a:r>
              <a:rPr lang="zh-CN" altLang="en-US" sz="2400" i="0">
                <a:solidFill>
                  <a:srgbClr val="00FFFF"/>
                </a:solidFill>
              </a:rPr>
              <a:t>也用二进制表示</a:t>
            </a:r>
            <a:r>
              <a:rPr lang="en-US" altLang="zh-CN" sz="3200" i="0">
                <a:solidFill>
                  <a:srgbClr val="00FFFF"/>
                </a:solidFill>
              </a:rPr>
              <a:t>)</a:t>
            </a:r>
            <a:endParaRPr lang="en-US" altLang="zh-CN" sz="3200" i="0">
              <a:solidFill>
                <a:srgbClr val="00FFFF"/>
              </a:solidFill>
            </a:endParaRPr>
          </a:p>
        </p:txBody>
      </p:sp>
      <p:sp>
        <p:nvSpPr>
          <p:cNvPr id="53256" name="Text Box 13"/>
          <p:cNvSpPr txBox="1">
            <a:spLocks noChangeArrowheads="1"/>
          </p:cNvSpPr>
          <p:nvPr/>
        </p:nvSpPr>
        <p:spPr bwMode="auto">
          <a:xfrm>
            <a:off x="2195513" y="5373688"/>
            <a:ext cx="13684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zh-CN" altLang="en-US" sz="3200" i="0"/>
              <a:t>内容</a:t>
            </a:r>
            <a:endParaRPr lang="zh-CN" altLang="en-US" sz="3200" i="0"/>
          </a:p>
        </p:txBody>
      </p:sp>
      <p:sp>
        <p:nvSpPr>
          <p:cNvPr id="53257" name="Line 14"/>
          <p:cNvSpPr>
            <a:spLocks noChangeShapeType="1"/>
          </p:cNvSpPr>
          <p:nvPr/>
        </p:nvSpPr>
        <p:spPr bwMode="auto">
          <a:xfrm flipH="1">
            <a:off x="539750" y="2349500"/>
            <a:ext cx="647700" cy="1584325"/>
          </a:xfrm>
          <a:prstGeom prst="line">
            <a:avLst/>
          </a:prstGeom>
          <a:noFill/>
          <a:ln w="15875">
            <a:solidFill>
              <a:srgbClr val="00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58" name="Line 15"/>
          <p:cNvSpPr>
            <a:spLocks noChangeShapeType="1"/>
          </p:cNvSpPr>
          <p:nvPr/>
        </p:nvSpPr>
        <p:spPr bwMode="auto">
          <a:xfrm>
            <a:off x="2555875" y="2349500"/>
            <a:ext cx="215900" cy="2879725"/>
          </a:xfrm>
          <a:prstGeom prst="line">
            <a:avLst/>
          </a:prstGeom>
          <a:noFill/>
          <a:ln w="15875">
            <a:solidFill>
              <a:srgbClr val="FFFF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59" name="Text Box 16"/>
          <p:cNvSpPr txBox="1">
            <a:spLocks noChangeArrowheads="1"/>
          </p:cNvSpPr>
          <p:nvPr/>
        </p:nvSpPr>
        <p:spPr bwMode="auto">
          <a:xfrm>
            <a:off x="4067175" y="2852738"/>
            <a:ext cx="50768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zh-CN" altLang="en-US" sz="3200" i="0">
                <a:solidFill>
                  <a:srgbClr val="FFCCCC"/>
                </a:solidFill>
              </a:rPr>
              <a:t>地址用</a:t>
            </a:r>
            <a:r>
              <a:rPr lang="en-US" altLang="zh-CN" sz="3200" i="0">
                <a:solidFill>
                  <a:srgbClr val="FFCCCC"/>
                </a:solidFill>
              </a:rPr>
              <a:t>3</a:t>
            </a:r>
            <a:r>
              <a:rPr lang="zh-CN" altLang="en-US" sz="3200" i="0">
                <a:solidFill>
                  <a:srgbClr val="FFCCCC"/>
                </a:solidFill>
              </a:rPr>
              <a:t>位表示＝</a:t>
            </a:r>
            <a:r>
              <a:rPr lang="en-US" altLang="zh-CN" sz="3200" i="0">
                <a:solidFill>
                  <a:srgbClr val="FFCCCC"/>
                </a:solidFill>
              </a:rPr>
              <a:t>&gt;</a:t>
            </a:r>
            <a:br>
              <a:rPr lang="en-US" altLang="zh-CN" sz="3200" i="0">
                <a:solidFill>
                  <a:srgbClr val="FFCCCC"/>
                </a:solidFill>
              </a:rPr>
            </a:br>
            <a:r>
              <a:rPr lang="en-US" altLang="zh-CN" sz="3200" i="0">
                <a:solidFill>
                  <a:srgbClr val="FFCCCC"/>
                </a:solidFill>
              </a:rPr>
              <a:t>        </a:t>
            </a:r>
            <a:r>
              <a:rPr lang="zh-CN" altLang="en-US" sz="3200" i="0">
                <a:solidFill>
                  <a:srgbClr val="FFCCCC"/>
                </a:solidFill>
              </a:rPr>
              <a:t>最大存储单元数</a:t>
            </a:r>
            <a:r>
              <a:rPr lang="en-US" altLang="zh-CN" sz="3200" i="0">
                <a:solidFill>
                  <a:srgbClr val="FFCCCC"/>
                </a:solidFill>
              </a:rPr>
              <a:t>8(2</a:t>
            </a:r>
            <a:r>
              <a:rPr lang="en-US" altLang="zh-CN" sz="3200" i="0" baseline="30000">
                <a:solidFill>
                  <a:srgbClr val="FFCCCC"/>
                </a:solidFill>
              </a:rPr>
              <a:t>3</a:t>
            </a:r>
            <a:r>
              <a:rPr lang="en-US" altLang="zh-CN" sz="3200" i="0">
                <a:solidFill>
                  <a:srgbClr val="FFCCCC"/>
                </a:solidFill>
              </a:rPr>
              <a:t>)</a:t>
            </a:r>
            <a:r>
              <a:rPr lang="zh-CN" altLang="en-US" sz="3200" i="0">
                <a:solidFill>
                  <a:srgbClr val="FFCCCC"/>
                </a:solidFill>
              </a:rPr>
              <a:t>个</a:t>
            </a:r>
            <a:endParaRPr lang="zh-CN" altLang="en-US" sz="3200" i="0">
              <a:solidFill>
                <a:srgbClr val="FFCCCC"/>
              </a:solidFill>
            </a:endParaRPr>
          </a:p>
        </p:txBody>
      </p:sp>
      <p:sp>
        <p:nvSpPr>
          <p:cNvPr id="53260" name="Rectangle 17"/>
          <p:cNvSpPr>
            <a:spLocks noChangeArrowheads="1"/>
          </p:cNvSpPr>
          <p:nvPr/>
        </p:nvSpPr>
        <p:spPr bwMode="auto">
          <a:xfrm>
            <a:off x="4140200" y="4365625"/>
            <a:ext cx="5003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zh-CN" altLang="en-US" sz="3200" i="0">
                <a:solidFill>
                  <a:srgbClr val="EAEAEA"/>
                </a:solidFill>
              </a:rPr>
              <a:t>地址总线宽度</a:t>
            </a:r>
            <a:r>
              <a:rPr lang="en-US" altLang="zh-CN" sz="3200" i="0">
                <a:solidFill>
                  <a:srgbClr val="EAEAEA"/>
                </a:solidFill>
              </a:rPr>
              <a:t>n </a:t>
            </a:r>
            <a:r>
              <a:rPr lang="zh-CN" altLang="en-US" sz="3200" i="0">
                <a:solidFill>
                  <a:srgbClr val="EAEAEA"/>
                </a:solidFill>
              </a:rPr>
              <a:t>位</a:t>
            </a:r>
            <a:br>
              <a:rPr lang="zh-CN" altLang="en-US" sz="3200" i="0">
                <a:solidFill>
                  <a:srgbClr val="EAEAEA"/>
                </a:solidFill>
              </a:rPr>
            </a:br>
            <a:r>
              <a:rPr lang="zh-CN" altLang="en-US" sz="3200" i="0">
                <a:solidFill>
                  <a:srgbClr val="EAEAEA"/>
                </a:solidFill>
              </a:rPr>
              <a:t>         ＝</a:t>
            </a:r>
            <a:r>
              <a:rPr lang="en-US" altLang="zh-CN" sz="3200" i="0">
                <a:solidFill>
                  <a:srgbClr val="EAEAEA"/>
                </a:solidFill>
              </a:rPr>
              <a:t>&gt;</a:t>
            </a:r>
            <a:r>
              <a:rPr lang="zh-CN" altLang="en-US" sz="3200" i="0">
                <a:solidFill>
                  <a:srgbClr val="EAEAEA"/>
                </a:solidFill>
              </a:rPr>
              <a:t>寻址空间</a:t>
            </a:r>
            <a:r>
              <a:rPr lang="en-US" altLang="zh-CN" sz="3200" i="0">
                <a:solidFill>
                  <a:srgbClr val="EAEAEA"/>
                </a:solidFill>
              </a:rPr>
              <a:t>2</a:t>
            </a:r>
            <a:r>
              <a:rPr lang="en-US" altLang="zh-CN" sz="3200" i="0" baseline="30000">
                <a:solidFill>
                  <a:srgbClr val="EAEAEA"/>
                </a:solidFill>
              </a:rPr>
              <a:t>n</a:t>
            </a:r>
            <a:endParaRPr lang="en-US" altLang="zh-CN" sz="3200" i="0">
              <a:solidFill>
                <a:srgbClr val="EAEAEA"/>
              </a:solidFill>
            </a:endParaRPr>
          </a:p>
        </p:txBody>
      </p:sp>
      <p:sp>
        <p:nvSpPr>
          <p:cNvPr id="53261" name="Text Box 18"/>
          <p:cNvSpPr txBox="1">
            <a:spLocks noChangeArrowheads="1"/>
          </p:cNvSpPr>
          <p:nvPr/>
        </p:nvSpPr>
        <p:spPr bwMode="auto">
          <a:xfrm>
            <a:off x="3419475" y="5589588"/>
            <a:ext cx="5399088" cy="583565"/>
          </a:xfrm>
          <a:prstGeom prst="rect">
            <a:avLst/>
          </a:prstGeom>
          <a:solidFill>
            <a:schemeClr val="accent1"/>
          </a:solidFill>
          <a:ln w="9525" algn="ctr">
            <a:solidFill>
              <a:srgbClr val="33CC33"/>
            </a:solidFill>
            <a:miter lim="800000"/>
          </a:ln>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zh-CN" altLang="en-US" sz="3200" i="0">
                <a:solidFill>
                  <a:schemeClr val="tx1"/>
                </a:solidFill>
              </a:rPr>
              <a:t>表示为：</a:t>
            </a:r>
            <a:r>
              <a:rPr lang="en-US" altLang="zh-CN" sz="3200" i="0">
                <a:solidFill>
                  <a:schemeClr val="tx1"/>
                </a:solidFill>
              </a:rPr>
              <a:t>(0001H)=02FH</a:t>
            </a:r>
            <a:endParaRPr lang="en-US" altLang="zh-CN" sz="3200" i="0">
              <a:solidFill>
                <a:schemeClr val="tx1"/>
              </a:solidFill>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083F60B9-B14E-44CB-86DC-BAC6D733D14F}"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1028" name="Rectangle 2"/>
          <p:cNvSpPr>
            <a:spLocks noChangeArrowheads="1"/>
          </p:cNvSpPr>
          <p:nvPr/>
        </p:nvSpPr>
        <p:spPr bwMode="auto">
          <a:xfrm>
            <a:off x="0" y="1125538"/>
            <a:ext cx="8686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000" b="1" i="0">
                <a:solidFill>
                  <a:schemeClr val="bg1"/>
                </a:solidFill>
                <a:latin typeface="宋体" panose="02010600030101010101" pitchFamily="2" charset="-122"/>
                <a:ea typeface="宋体" panose="02010600030101010101" pitchFamily="2" charset="-122"/>
              </a:rPr>
              <a:t>     </a:t>
            </a:r>
            <a:r>
              <a:rPr kumimoji="0" lang="zh-CN" altLang="en-US" sz="2400" b="1" i="0">
                <a:solidFill>
                  <a:schemeClr val="bg1"/>
                </a:solidFill>
                <a:latin typeface="宋体" panose="02010600030101010101" pitchFamily="2" charset="-122"/>
                <a:ea typeface="宋体" panose="02010600030101010101" pitchFamily="2" charset="-122"/>
              </a:rPr>
              <a:t>在存储器里以字节为单位存储信息，每一个字节单元给予一个唯一的编号即存储器地址，称为</a:t>
            </a:r>
            <a:r>
              <a:rPr kumimoji="0" lang="zh-CN" altLang="en-US" sz="2400" b="1" i="0">
                <a:solidFill>
                  <a:srgbClr val="FFFF66"/>
                </a:solidFill>
                <a:latin typeface="宋体" panose="02010600030101010101" pitchFamily="2" charset="-122"/>
                <a:ea typeface="宋体" panose="02010600030101010101" pitchFamily="2" charset="-122"/>
              </a:rPr>
              <a:t>物理地址</a:t>
            </a:r>
            <a:r>
              <a:rPr kumimoji="0" lang="zh-CN" altLang="en-US" sz="2400" b="1" i="0">
                <a:solidFill>
                  <a:schemeClr val="bg1"/>
                </a:solidFill>
                <a:latin typeface="宋体" panose="02010600030101010101" pitchFamily="2" charset="-122"/>
                <a:ea typeface="宋体" panose="02010600030101010101" pitchFamily="2" charset="-122"/>
              </a:rPr>
              <a:t>。地址从</a:t>
            </a:r>
            <a:r>
              <a:rPr kumimoji="0" lang="en-US" altLang="zh-CN" sz="2400" b="1" i="0">
                <a:solidFill>
                  <a:schemeClr val="bg1"/>
                </a:solidFill>
                <a:ea typeface="宋体" panose="02010600030101010101" pitchFamily="2" charset="-122"/>
              </a:rPr>
              <a:t>0</a:t>
            </a:r>
            <a:r>
              <a:rPr kumimoji="0" lang="zh-CN" altLang="en-US" sz="2400" b="1" i="0">
                <a:solidFill>
                  <a:schemeClr val="bg1"/>
                </a:solidFill>
                <a:latin typeface="宋体" panose="02010600030101010101" pitchFamily="2" charset="-122"/>
                <a:ea typeface="宋体" panose="02010600030101010101" pitchFamily="2" charset="-122"/>
              </a:rPr>
              <a:t>开始编号，也是用二进制数来表示的。书写格式为十六进制数。</a:t>
            </a:r>
            <a:r>
              <a:rPr kumimoji="0" lang="zh-CN" altLang="en-US" sz="2400" b="1" i="0">
                <a:solidFill>
                  <a:schemeClr val="bg1"/>
                </a:solidFill>
                <a:ea typeface="宋体" panose="02010600030101010101" pitchFamily="2" charset="-122"/>
              </a:rPr>
              <a:t> </a:t>
            </a:r>
            <a:endParaRPr kumimoji="0" lang="zh-CN" altLang="en-US" sz="2400" b="1" i="0">
              <a:solidFill>
                <a:schemeClr val="bg1"/>
              </a:solidFill>
              <a:ea typeface="宋体" panose="02010600030101010101" pitchFamily="2" charset="-122"/>
            </a:endParaRPr>
          </a:p>
        </p:txBody>
      </p:sp>
      <p:sp>
        <p:nvSpPr>
          <p:cNvPr id="1029" name="Rectangle 3"/>
          <p:cNvSpPr>
            <a:spLocks noChangeArrowheads="1"/>
          </p:cNvSpPr>
          <p:nvPr/>
        </p:nvSpPr>
        <p:spPr bwMode="auto">
          <a:xfrm>
            <a:off x="323850" y="2852738"/>
            <a:ext cx="8353425"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buFont typeface="Symbol" panose="05050102010706020507" pitchFamily="18" charset="2"/>
              <a:buChar char="·"/>
            </a:pPr>
            <a:r>
              <a:rPr kumimoji="0" lang="en-US" altLang="zh-CN" sz="2800" b="1" i="0">
                <a:solidFill>
                  <a:schemeClr val="bg1"/>
                </a:solidFill>
                <a:ea typeface="宋体" panose="02010600030101010101" pitchFamily="2" charset="-122"/>
              </a:rPr>
              <a:t> 8086/8088: </a:t>
            </a:r>
            <a:r>
              <a:rPr kumimoji="0" lang="zh-CN" altLang="en-US" sz="2800" b="1" i="0">
                <a:solidFill>
                  <a:schemeClr val="bg1"/>
                </a:solidFill>
                <a:latin typeface="宋体" panose="02010600030101010101" pitchFamily="2" charset="-122"/>
                <a:ea typeface="宋体" panose="02010600030101010101" pitchFamily="2" charset="-122"/>
              </a:rPr>
              <a:t>地址总线</a:t>
            </a:r>
            <a:r>
              <a:rPr kumimoji="0" lang="en-US" altLang="zh-CN" sz="2800" b="1" i="0">
                <a:solidFill>
                  <a:schemeClr val="bg1"/>
                </a:solidFill>
                <a:ea typeface="宋体" panose="02010600030101010101" pitchFamily="2" charset="-122"/>
              </a:rPr>
              <a:t>20</a:t>
            </a:r>
            <a:r>
              <a:rPr kumimoji="0" lang="zh-CN" altLang="en-US" sz="2800" b="1" i="0">
                <a:solidFill>
                  <a:schemeClr val="bg1"/>
                </a:solidFill>
                <a:latin typeface="宋体" panose="02010600030101010101" pitchFamily="2" charset="-122"/>
                <a:ea typeface="宋体" panose="02010600030101010101" pitchFamily="2" charset="-122"/>
              </a:rPr>
              <a:t>位</a:t>
            </a:r>
            <a:endParaRPr kumimoji="0" lang="zh-CN" altLang="en-US" sz="2800" b="1" i="0">
              <a:solidFill>
                <a:schemeClr val="bg1"/>
              </a:solidFill>
              <a:latin typeface="宋体" panose="02010600030101010101" pitchFamily="2" charset="-122"/>
              <a:ea typeface="宋体" panose="02010600030101010101" pitchFamily="2" charset="-122"/>
            </a:endParaRPr>
          </a:p>
          <a:p>
            <a:pPr algn="l">
              <a:spcBef>
                <a:spcPct val="0"/>
              </a:spcBef>
              <a:buFont typeface="Symbol" panose="05050102010706020507" pitchFamily="18" charset="2"/>
              <a:buNone/>
            </a:pPr>
            <a:r>
              <a:rPr kumimoji="0" lang="zh-CN" altLang="en-US" sz="2400" b="1" i="0">
                <a:solidFill>
                  <a:schemeClr val="bg1"/>
                </a:solidFill>
                <a:latin typeface="宋体" panose="02010600030101010101" pitchFamily="2" charset="-122"/>
                <a:ea typeface="宋体" panose="02010600030101010101" pitchFamily="2" charset="-122"/>
              </a:rPr>
              <a:t>          可访问的字节单元地址范围为</a:t>
            </a:r>
            <a:r>
              <a:rPr kumimoji="0" lang="en-US" altLang="zh-CN" sz="2400" b="1" i="0">
                <a:solidFill>
                  <a:schemeClr val="bg1"/>
                </a:solidFill>
                <a:ea typeface="宋体" panose="02010600030101010101" pitchFamily="2" charset="-122"/>
              </a:rPr>
              <a:t>00000H</a:t>
            </a:r>
            <a:r>
              <a:rPr kumimoji="0" lang="zh-CN" altLang="en-US" sz="2400" b="1" i="0">
                <a:solidFill>
                  <a:schemeClr val="bg1"/>
                </a:solidFill>
                <a:latin typeface="宋体" panose="02010600030101010101" pitchFamily="2" charset="-122"/>
                <a:ea typeface="宋体" panose="02010600030101010101" pitchFamily="2" charset="-122"/>
              </a:rPr>
              <a:t>～</a:t>
            </a:r>
            <a:r>
              <a:rPr kumimoji="0" lang="en-US" altLang="zh-CN" sz="2400" b="1" i="0">
                <a:solidFill>
                  <a:schemeClr val="bg1"/>
                </a:solidFill>
                <a:ea typeface="宋体" panose="02010600030101010101" pitchFamily="2" charset="-122"/>
              </a:rPr>
              <a:t>FFFFFH</a:t>
            </a:r>
            <a:endParaRPr kumimoji="0" lang="en-US" altLang="zh-CN" sz="2400" b="1" i="0">
              <a:solidFill>
                <a:schemeClr val="bg1"/>
              </a:solidFill>
              <a:ea typeface="宋体" panose="02010600030101010101" pitchFamily="2" charset="-122"/>
            </a:endParaRPr>
          </a:p>
          <a:p>
            <a:pPr algn="l">
              <a:spcBef>
                <a:spcPct val="0"/>
              </a:spcBef>
              <a:buFont typeface="Symbol" panose="05050102010706020507" pitchFamily="18" charset="2"/>
              <a:buChar char="·"/>
            </a:pPr>
            <a:r>
              <a:rPr kumimoji="0" lang="en-US" altLang="zh-CN" sz="2800" b="1" i="0">
                <a:solidFill>
                  <a:schemeClr val="bg1"/>
                </a:solidFill>
                <a:ea typeface="宋体" panose="02010600030101010101" pitchFamily="2" charset="-122"/>
              </a:rPr>
              <a:t> 80286</a:t>
            </a:r>
            <a:r>
              <a:rPr kumimoji="0" lang="en-US" altLang="zh-CN" sz="2800" b="1" i="0">
                <a:solidFill>
                  <a:schemeClr val="bg1"/>
                </a:solidFill>
                <a:latin typeface="宋体" panose="02010600030101010101" pitchFamily="2" charset="-122"/>
                <a:ea typeface="宋体" panose="02010600030101010101" pitchFamily="2" charset="-122"/>
              </a:rPr>
              <a:t>: </a:t>
            </a:r>
            <a:r>
              <a:rPr kumimoji="0" lang="zh-CN" altLang="en-US" sz="2800" b="1" i="0">
                <a:solidFill>
                  <a:schemeClr val="bg1"/>
                </a:solidFill>
                <a:latin typeface="宋体" panose="02010600030101010101" pitchFamily="2" charset="-122"/>
                <a:ea typeface="宋体" panose="02010600030101010101" pitchFamily="2" charset="-122"/>
              </a:rPr>
              <a:t>地址总线</a:t>
            </a:r>
            <a:r>
              <a:rPr kumimoji="0" lang="en-US" altLang="zh-CN" sz="2800" b="1" i="0">
                <a:solidFill>
                  <a:schemeClr val="bg1"/>
                </a:solidFill>
                <a:ea typeface="宋体" panose="02010600030101010101" pitchFamily="2" charset="-122"/>
              </a:rPr>
              <a:t>24</a:t>
            </a:r>
            <a:r>
              <a:rPr kumimoji="0" lang="zh-CN" altLang="en-US" sz="2800" b="1" i="0">
                <a:solidFill>
                  <a:schemeClr val="bg1"/>
                </a:solidFill>
                <a:latin typeface="宋体" panose="02010600030101010101" pitchFamily="2" charset="-122"/>
                <a:ea typeface="宋体" panose="02010600030101010101" pitchFamily="2" charset="-122"/>
              </a:rPr>
              <a:t>位</a:t>
            </a:r>
            <a:endParaRPr kumimoji="0" lang="zh-CN" altLang="en-US" sz="2800" b="1" i="0">
              <a:solidFill>
                <a:schemeClr val="bg1"/>
              </a:solidFill>
              <a:latin typeface="宋体" panose="02010600030101010101" pitchFamily="2" charset="-122"/>
              <a:ea typeface="宋体" panose="02010600030101010101" pitchFamily="2" charset="-122"/>
            </a:endParaRPr>
          </a:p>
          <a:p>
            <a:pPr algn="l">
              <a:spcBef>
                <a:spcPct val="0"/>
              </a:spcBef>
              <a:buFont typeface="Symbol" panose="05050102010706020507" pitchFamily="18" charset="2"/>
              <a:buNone/>
            </a:pPr>
            <a:r>
              <a:rPr kumimoji="0" lang="zh-CN" altLang="en-US" sz="2400" b="1" i="0">
                <a:solidFill>
                  <a:schemeClr val="bg1"/>
                </a:solidFill>
                <a:latin typeface="宋体" panose="02010600030101010101" pitchFamily="2" charset="-122"/>
                <a:ea typeface="宋体" panose="02010600030101010101" pitchFamily="2" charset="-122"/>
              </a:rPr>
              <a:t>          可访问的地址范围为</a:t>
            </a:r>
            <a:r>
              <a:rPr kumimoji="0" lang="en-US" altLang="zh-CN" sz="2400" b="1" i="0">
                <a:solidFill>
                  <a:schemeClr val="bg1"/>
                </a:solidFill>
                <a:ea typeface="宋体" panose="02010600030101010101" pitchFamily="2" charset="-122"/>
              </a:rPr>
              <a:t>000000H</a:t>
            </a:r>
            <a:r>
              <a:rPr kumimoji="0" lang="zh-CN" altLang="en-US" sz="2400" b="1" i="0">
                <a:solidFill>
                  <a:schemeClr val="bg1"/>
                </a:solidFill>
                <a:latin typeface="宋体" panose="02010600030101010101" pitchFamily="2" charset="-122"/>
                <a:ea typeface="宋体" panose="02010600030101010101" pitchFamily="2" charset="-122"/>
              </a:rPr>
              <a:t>～</a:t>
            </a:r>
            <a:r>
              <a:rPr kumimoji="0" lang="en-US" altLang="zh-CN" sz="2400" b="1" i="0">
                <a:solidFill>
                  <a:schemeClr val="bg1"/>
                </a:solidFill>
                <a:ea typeface="宋体" panose="02010600030101010101" pitchFamily="2" charset="-122"/>
              </a:rPr>
              <a:t>FFFFFFH</a:t>
            </a:r>
            <a:r>
              <a:rPr kumimoji="0" lang="zh-CN" altLang="en-US" sz="2400" b="1" i="0">
                <a:solidFill>
                  <a:schemeClr val="bg1"/>
                </a:solidFill>
                <a:latin typeface="宋体" panose="02010600030101010101" pitchFamily="2" charset="-122"/>
                <a:ea typeface="宋体" panose="02010600030101010101" pitchFamily="2" charset="-122"/>
              </a:rPr>
              <a:t>；</a:t>
            </a:r>
            <a:endParaRPr kumimoji="0" lang="zh-CN" altLang="en-US" sz="2400" b="1" i="0">
              <a:solidFill>
                <a:schemeClr val="bg1"/>
              </a:solidFill>
              <a:latin typeface="宋体" panose="02010600030101010101" pitchFamily="2" charset="-122"/>
              <a:ea typeface="宋体" panose="02010600030101010101" pitchFamily="2" charset="-122"/>
            </a:endParaRPr>
          </a:p>
          <a:p>
            <a:pPr algn="l">
              <a:spcBef>
                <a:spcPct val="0"/>
              </a:spcBef>
              <a:buFont typeface="Symbol" panose="05050102010706020507" pitchFamily="18" charset="2"/>
              <a:buChar char="·"/>
            </a:pPr>
            <a:r>
              <a:rPr kumimoji="0" lang="zh-CN" altLang="en-US" sz="2800" b="1" i="0">
                <a:solidFill>
                  <a:schemeClr val="bg1"/>
                </a:solidFill>
                <a:ea typeface="宋体" panose="02010600030101010101" pitchFamily="2" charset="-122"/>
              </a:rPr>
              <a:t> </a:t>
            </a:r>
            <a:r>
              <a:rPr kumimoji="0" lang="en-US" altLang="zh-CN" sz="2800" b="1" i="0">
                <a:solidFill>
                  <a:schemeClr val="bg1"/>
                </a:solidFill>
                <a:ea typeface="宋体" panose="02010600030101010101" pitchFamily="2" charset="-122"/>
              </a:rPr>
              <a:t>80386</a:t>
            </a:r>
            <a:r>
              <a:rPr kumimoji="0" lang="en-US" altLang="zh-CN" sz="2800" b="1" i="0">
                <a:solidFill>
                  <a:schemeClr val="bg1"/>
                </a:solidFill>
                <a:latin typeface="宋体" panose="02010600030101010101" pitchFamily="2" charset="-122"/>
                <a:ea typeface="宋体" panose="02010600030101010101" pitchFamily="2" charset="-122"/>
              </a:rPr>
              <a:t>/</a:t>
            </a:r>
            <a:r>
              <a:rPr kumimoji="0" lang="en-US" altLang="zh-CN" sz="2800" b="1" i="0">
                <a:solidFill>
                  <a:schemeClr val="bg1"/>
                </a:solidFill>
                <a:ea typeface="宋体" panose="02010600030101010101" pitchFamily="2" charset="-122"/>
              </a:rPr>
              <a:t>80486</a:t>
            </a:r>
            <a:r>
              <a:rPr kumimoji="0" lang="zh-CN" altLang="en-US" sz="2800" b="1" i="0">
                <a:solidFill>
                  <a:schemeClr val="bg1"/>
                </a:solidFill>
                <a:latin typeface="宋体" panose="02010600030101010101" pitchFamily="2" charset="-122"/>
                <a:ea typeface="宋体" panose="02010600030101010101" pitchFamily="2" charset="-122"/>
              </a:rPr>
              <a:t>和</a:t>
            </a:r>
            <a:r>
              <a:rPr kumimoji="0" lang="en-US" altLang="zh-CN" sz="2800" b="1" i="0">
                <a:solidFill>
                  <a:schemeClr val="bg1"/>
                </a:solidFill>
                <a:ea typeface="宋体" panose="02010600030101010101" pitchFamily="2" charset="-122"/>
              </a:rPr>
              <a:t>Pentium: </a:t>
            </a:r>
            <a:r>
              <a:rPr kumimoji="0" lang="zh-CN" altLang="en-US" sz="2800" b="1" i="0">
                <a:solidFill>
                  <a:schemeClr val="bg1"/>
                </a:solidFill>
                <a:latin typeface="宋体" panose="02010600030101010101" pitchFamily="2" charset="-122"/>
                <a:ea typeface="宋体" panose="02010600030101010101" pitchFamily="2" charset="-122"/>
              </a:rPr>
              <a:t>地址总线</a:t>
            </a:r>
            <a:r>
              <a:rPr kumimoji="0" lang="en-US" altLang="zh-CN" sz="2800" b="1" i="0">
                <a:solidFill>
                  <a:schemeClr val="bg1"/>
                </a:solidFill>
                <a:ea typeface="宋体" panose="02010600030101010101" pitchFamily="2" charset="-122"/>
              </a:rPr>
              <a:t>32</a:t>
            </a:r>
            <a:r>
              <a:rPr kumimoji="0" lang="zh-CN" altLang="en-US" sz="2800" b="1" i="0">
                <a:solidFill>
                  <a:schemeClr val="bg1"/>
                </a:solidFill>
                <a:latin typeface="宋体" panose="02010600030101010101" pitchFamily="2" charset="-122"/>
                <a:ea typeface="宋体" panose="02010600030101010101" pitchFamily="2" charset="-122"/>
              </a:rPr>
              <a:t>位</a:t>
            </a:r>
            <a:endParaRPr kumimoji="0" lang="zh-CN" altLang="en-US" sz="2800" b="1" i="0">
              <a:solidFill>
                <a:schemeClr val="bg1"/>
              </a:solidFill>
              <a:latin typeface="宋体" panose="02010600030101010101" pitchFamily="2" charset="-122"/>
              <a:ea typeface="宋体" panose="02010600030101010101" pitchFamily="2" charset="-122"/>
            </a:endParaRPr>
          </a:p>
          <a:p>
            <a:pPr algn="l">
              <a:spcBef>
                <a:spcPct val="0"/>
              </a:spcBef>
              <a:buFont typeface="Symbol" panose="05050102010706020507" pitchFamily="18" charset="2"/>
              <a:buNone/>
            </a:pPr>
            <a:r>
              <a:rPr kumimoji="0" lang="zh-CN" altLang="en-US" sz="2400" b="1" i="0">
                <a:solidFill>
                  <a:schemeClr val="bg1"/>
                </a:solidFill>
                <a:latin typeface="宋体" panose="02010600030101010101" pitchFamily="2" charset="-122"/>
                <a:ea typeface="宋体" panose="02010600030101010101" pitchFamily="2" charset="-122"/>
              </a:rPr>
              <a:t>          地址范围为</a:t>
            </a:r>
            <a:r>
              <a:rPr kumimoji="0" lang="en-US" altLang="zh-CN" sz="2400" b="1" i="0">
                <a:solidFill>
                  <a:schemeClr val="bg1"/>
                </a:solidFill>
                <a:ea typeface="宋体" panose="02010600030101010101" pitchFamily="2" charset="-122"/>
              </a:rPr>
              <a:t>00000000H</a:t>
            </a:r>
            <a:r>
              <a:rPr kumimoji="0" lang="zh-CN" altLang="en-US" sz="2400" b="1" i="0">
                <a:solidFill>
                  <a:schemeClr val="bg1"/>
                </a:solidFill>
                <a:latin typeface="宋体" panose="02010600030101010101" pitchFamily="2" charset="-122"/>
                <a:ea typeface="宋体" panose="02010600030101010101" pitchFamily="2" charset="-122"/>
              </a:rPr>
              <a:t>～</a:t>
            </a:r>
            <a:r>
              <a:rPr kumimoji="0" lang="en-US" altLang="zh-CN" sz="2400" b="1" i="0">
                <a:solidFill>
                  <a:schemeClr val="bg1"/>
                </a:solidFill>
                <a:ea typeface="宋体" panose="02010600030101010101" pitchFamily="2" charset="-122"/>
              </a:rPr>
              <a:t>FFFFFFFFH</a:t>
            </a:r>
            <a:r>
              <a:rPr kumimoji="0" lang="zh-CN" altLang="en-US" sz="2400" b="1" i="0">
                <a:solidFill>
                  <a:schemeClr val="bg1"/>
                </a:solidFill>
                <a:latin typeface="宋体" panose="02010600030101010101" pitchFamily="2" charset="-122"/>
                <a:ea typeface="宋体" panose="02010600030101010101" pitchFamily="2" charset="-122"/>
              </a:rPr>
              <a:t>；</a:t>
            </a:r>
            <a:endParaRPr kumimoji="0" lang="zh-CN" altLang="en-US" sz="2400" b="1" i="0">
              <a:solidFill>
                <a:schemeClr val="bg1"/>
              </a:solidFill>
              <a:latin typeface="宋体" panose="02010600030101010101" pitchFamily="2" charset="-122"/>
              <a:ea typeface="宋体" panose="02010600030101010101" pitchFamily="2" charset="-122"/>
            </a:endParaRPr>
          </a:p>
          <a:p>
            <a:pPr algn="l">
              <a:spcBef>
                <a:spcPct val="0"/>
              </a:spcBef>
              <a:buFont typeface="Symbol" panose="05050102010706020507" pitchFamily="18" charset="2"/>
              <a:buChar char="·"/>
            </a:pPr>
            <a:r>
              <a:rPr kumimoji="0" lang="zh-CN" altLang="en-US" sz="2800" b="1" i="0">
                <a:solidFill>
                  <a:schemeClr val="bg1"/>
                </a:solidFill>
                <a:ea typeface="宋体" panose="02010600030101010101" pitchFamily="2" charset="-122"/>
              </a:rPr>
              <a:t> </a:t>
            </a:r>
            <a:r>
              <a:rPr kumimoji="0" lang="en-US" altLang="zh-CN" sz="2800" b="1" i="0">
                <a:solidFill>
                  <a:schemeClr val="bg1"/>
                </a:solidFill>
                <a:ea typeface="宋体" panose="02010600030101010101" pitchFamily="2" charset="-122"/>
              </a:rPr>
              <a:t>Pentium Pro</a:t>
            </a:r>
            <a:r>
              <a:rPr kumimoji="0" lang="zh-CN" altLang="en-US" sz="2800" b="1" i="0">
                <a:solidFill>
                  <a:schemeClr val="bg1"/>
                </a:solidFill>
                <a:latin typeface="宋体" panose="02010600030101010101" pitchFamily="2" charset="-122"/>
                <a:ea typeface="宋体" panose="02010600030101010101" pitchFamily="2" charset="-122"/>
              </a:rPr>
              <a:t>和</a:t>
            </a:r>
            <a:r>
              <a:rPr kumimoji="0" lang="en-US" altLang="zh-CN" sz="2800" b="1" i="0">
                <a:solidFill>
                  <a:schemeClr val="bg1"/>
                </a:solidFill>
                <a:ea typeface="宋体" panose="02010600030101010101" pitchFamily="2" charset="-122"/>
              </a:rPr>
              <a:t>P</a:t>
            </a:r>
            <a:r>
              <a:rPr kumimoji="0" lang="en-US" altLang="zh-CN" sz="2800" b="1" i="0">
                <a:solidFill>
                  <a:schemeClr val="bg1"/>
                </a:solidFill>
                <a:latin typeface="宋体" panose="02010600030101010101" pitchFamily="2" charset="-122"/>
                <a:ea typeface="宋体" panose="02010600030101010101" pitchFamily="2" charset="-122"/>
              </a:rPr>
              <a:t>Ⅱ: </a:t>
            </a:r>
            <a:r>
              <a:rPr kumimoji="0" lang="zh-CN" altLang="en-US" sz="2800" b="1" i="0">
                <a:solidFill>
                  <a:schemeClr val="bg1"/>
                </a:solidFill>
                <a:latin typeface="宋体" panose="02010600030101010101" pitchFamily="2" charset="-122"/>
                <a:ea typeface="宋体" panose="02010600030101010101" pitchFamily="2" charset="-122"/>
              </a:rPr>
              <a:t>地址总线</a:t>
            </a:r>
            <a:r>
              <a:rPr kumimoji="0" lang="en-US" altLang="zh-CN" sz="2800" b="1" i="0">
                <a:solidFill>
                  <a:schemeClr val="bg1"/>
                </a:solidFill>
                <a:ea typeface="宋体" panose="02010600030101010101" pitchFamily="2" charset="-122"/>
              </a:rPr>
              <a:t>36</a:t>
            </a:r>
            <a:r>
              <a:rPr kumimoji="0" lang="zh-CN" altLang="en-US" sz="2800" b="1" i="0">
                <a:solidFill>
                  <a:schemeClr val="bg1"/>
                </a:solidFill>
                <a:latin typeface="宋体" panose="02010600030101010101" pitchFamily="2" charset="-122"/>
                <a:ea typeface="宋体" panose="02010600030101010101" pitchFamily="2" charset="-122"/>
              </a:rPr>
              <a:t>位</a:t>
            </a:r>
            <a:endParaRPr kumimoji="0" lang="zh-CN" altLang="en-US" sz="2800" b="1" i="0">
              <a:solidFill>
                <a:schemeClr val="bg1"/>
              </a:solidFill>
              <a:latin typeface="宋体" panose="02010600030101010101" pitchFamily="2" charset="-122"/>
              <a:ea typeface="宋体" panose="02010600030101010101" pitchFamily="2" charset="-122"/>
            </a:endParaRPr>
          </a:p>
          <a:p>
            <a:pPr algn="l">
              <a:spcBef>
                <a:spcPct val="0"/>
              </a:spcBef>
              <a:buFont typeface="Symbol" panose="05050102010706020507" pitchFamily="18" charset="2"/>
              <a:buNone/>
            </a:pPr>
            <a:r>
              <a:rPr kumimoji="0" lang="zh-CN" altLang="en-US" sz="2400" b="1" i="0">
                <a:solidFill>
                  <a:schemeClr val="bg1"/>
                </a:solidFill>
                <a:latin typeface="宋体" panose="02010600030101010101" pitchFamily="2" charset="-122"/>
                <a:ea typeface="宋体" panose="02010600030101010101" pitchFamily="2" charset="-122"/>
              </a:rPr>
              <a:t>          地址范围为</a:t>
            </a:r>
            <a:r>
              <a:rPr kumimoji="0" lang="en-US" altLang="zh-CN" sz="2400" b="1" i="0">
                <a:solidFill>
                  <a:schemeClr val="bg1"/>
                </a:solidFill>
                <a:ea typeface="宋体" panose="02010600030101010101" pitchFamily="2" charset="-122"/>
              </a:rPr>
              <a:t>000000000H</a:t>
            </a:r>
            <a:r>
              <a:rPr kumimoji="0" lang="zh-CN" altLang="en-US" sz="2400" b="1" i="0">
                <a:solidFill>
                  <a:schemeClr val="bg1"/>
                </a:solidFill>
                <a:latin typeface="宋体" panose="02010600030101010101" pitchFamily="2" charset="-122"/>
                <a:ea typeface="宋体" panose="02010600030101010101" pitchFamily="2" charset="-122"/>
              </a:rPr>
              <a:t>～</a:t>
            </a:r>
            <a:r>
              <a:rPr kumimoji="0" lang="en-US" altLang="zh-CN" sz="2400" b="1" i="0">
                <a:solidFill>
                  <a:schemeClr val="bg1"/>
                </a:solidFill>
                <a:ea typeface="宋体" panose="02010600030101010101" pitchFamily="2" charset="-122"/>
              </a:rPr>
              <a:t>FFFFFFFFFH</a:t>
            </a:r>
            <a:r>
              <a:rPr kumimoji="0" lang="zh-CN" altLang="en-US" sz="2400" b="1" i="0">
                <a:solidFill>
                  <a:schemeClr val="bg1"/>
                </a:solidFill>
                <a:latin typeface="宋体" panose="02010600030101010101" pitchFamily="2" charset="-122"/>
                <a:ea typeface="宋体" panose="02010600030101010101" pitchFamily="2" charset="-122"/>
              </a:rPr>
              <a:t>。</a:t>
            </a:r>
            <a:r>
              <a:rPr kumimoji="0" lang="zh-CN" altLang="en-US" sz="2400" b="1" i="0">
                <a:solidFill>
                  <a:schemeClr val="bg1"/>
                </a:solidFill>
                <a:ea typeface="宋体" panose="02010600030101010101" pitchFamily="2" charset="-122"/>
              </a:rPr>
              <a:t> </a:t>
            </a:r>
            <a:endParaRPr kumimoji="0" lang="zh-CN" altLang="en-US" sz="2400" b="1" i="0">
              <a:solidFill>
                <a:schemeClr val="bg1"/>
              </a:solidFill>
              <a:ea typeface="宋体" panose="02010600030101010101" pitchFamily="2" charset="-122"/>
            </a:endParaRPr>
          </a:p>
        </p:txBody>
      </p:sp>
      <p:graphicFrame>
        <p:nvGraphicFramePr>
          <p:cNvPr id="1026" name="Object 4"/>
          <p:cNvGraphicFramePr>
            <a:graphicFrameLocks noChangeAspect="1"/>
          </p:cNvGraphicFramePr>
          <p:nvPr/>
        </p:nvGraphicFramePr>
        <p:xfrm>
          <a:off x="0" y="3078163"/>
          <a:ext cx="123825" cy="190500"/>
        </p:xfrm>
        <a:graphic>
          <a:graphicData uri="http://schemas.openxmlformats.org/presentationml/2006/ole">
            <mc:AlternateContent xmlns:mc="http://schemas.openxmlformats.org/markup-compatibility/2006">
              <mc:Choice xmlns:v="urn:schemas-microsoft-com:vml" Requires="v">
                <p:oleObj spid="_x0000_s1033" name="" r:id="rId1" imgW="127000" imgH="190500" progId="Equation.3">
                  <p:embed/>
                </p:oleObj>
              </mc:Choice>
              <mc:Fallback>
                <p:oleObj name="" r:id="rId1" imgW="127000" imgH="1905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78163"/>
                        <a:ext cx="123825"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Rectangle 5"/>
          <p:cNvSpPr>
            <a:spLocks noChangeArrowheads="1"/>
          </p:cNvSpPr>
          <p:nvPr/>
        </p:nvSpPr>
        <p:spPr bwMode="auto">
          <a:xfrm>
            <a:off x="457200" y="274638"/>
            <a:ext cx="8002588"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0"/>
              </a:spcBef>
            </a:pPr>
            <a:r>
              <a:rPr lang="zh-CN" altLang="en-US" sz="3200" i="0">
                <a:solidFill>
                  <a:srgbClr val="66CCFF"/>
                </a:solidFill>
                <a:latin typeface="黑体" panose="02010609060101010101" pitchFamily="49" charset="-122"/>
              </a:rPr>
              <a:t>各机器寻址空间</a:t>
            </a:r>
            <a:endParaRPr lang="zh-CN" altLang="en-US" sz="3200" i="0">
              <a:solidFill>
                <a:srgbClr val="66CCFF"/>
              </a:solidFill>
              <a:latin typeface="黑体" panose="02010609060101010101" pitchFamily="49" charset="-122"/>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A181631C-34B6-4E76-85CE-166A5BFE210E}"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54275" name="Rectangle 2"/>
          <p:cNvSpPr>
            <a:spLocks noGrp="1" noChangeArrowheads="1"/>
          </p:cNvSpPr>
          <p:nvPr>
            <p:ph type="title"/>
          </p:nvPr>
        </p:nvSpPr>
        <p:spPr bwMode="auto">
          <a:xfrm>
            <a:off x="457200" y="274638"/>
            <a:ext cx="8002588"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eaLnBrk="1" hangingPunct="1"/>
            <a:r>
              <a:rPr lang="en-US" altLang="zh-CN" smtClean="0">
                <a:solidFill>
                  <a:srgbClr val="66CCFF"/>
                </a:solidFill>
                <a:latin typeface="黑体" panose="02010609060101010101" pitchFamily="49" charset="-122"/>
                <a:ea typeface="黑体" panose="02010609060101010101" pitchFamily="49" charset="-122"/>
              </a:rPr>
              <a:t>1 </a:t>
            </a:r>
            <a:r>
              <a:rPr lang="zh-CN" altLang="en-US" smtClean="0">
                <a:solidFill>
                  <a:srgbClr val="66CCFF"/>
                </a:solidFill>
                <a:latin typeface="黑体" panose="02010609060101010101" pitchFamily="49" charset="-122"/>
                <a:ea typeface="黑体" panose="02010609060101010101" pitchFamily="49" charset="-122"/>
              </a:rPr>
              <a:t>存储单元的地址和内容</a:t>
            </a:r>
            <a:endParaRPr lang="zh-CN" altLang="en-US" smtClean="0">
              <a:solidFill>
                <a:srgbClr val="66CCFF"/>
              </a:solidFill>
              <a:latin typeface="黑体" panose="02010609060101010101" pitchFamily="49" charset="-122"/>
              <a:ea typeface="黑体" panose="02010609060101010101" pitchFamily="49" charset="-122"/>
            </a:endParaRPr>
          </a:p>
        </p:txBody>
      </p:sp>
      <p:grpSp>
        <p:nvGrpSpPr>
          <p:cNvPr id="54276" name="Group 16"/>
          <p:cNvGrpSpPr/>
          <p:nvPr/>
        </p:nvGrpSpPr>
        <p:grpSpPr bwMode="auto">
          <a:xfrm>
            <a:off x="-396875" y="1196975"/>
            <a:ext cx="2879725" cy="3600450"/>
            <a:chOff x="-204" y="981"/>
            <a:chExt cx="1814" cy="2268"/>
          </a:xfrm>
        </p:grpSpPr>
        <p:grpSp>
          <p:nvGrpSpPr>
            <p:cNvPr id="54278" name="Group 3"/>
            <p:cNvGrpSpPr/>
            <p:nvPr/>
          </p:nvGrpSpPr>
          <p:grpSpPr bwMode="auto">
            <a:xfrm>
              <a:off x="703" y="981"/>
              <a:ext cx="898" cy="2268"/>
              <a:chOff x="4105" y="2296"/>
              <a:chExt cx="848" cy="1824"/>
            </a:xfrm>
          </p:grpSpPr>
          <p:sp>
            <p:nvSpPr>
              <p:cNvPr id="54284" name="Rectangle 4"/>
              <p:cNvSpPr>
                <a:spLocks noChangeArrowheads="1"/>
              </p:cNvSpPr>
              <p:nvPr/>
            </p:nvSpPr>
            <p:spPr bwMode="auto">
              <a:xfrm>
                <a:off x="4105" y="2296"/>
                <a:ext cx="848" cy="1824"/>
              </a:xfrm>
              <a:prstGeom prst="rect">
                <a:avLst/>
              </a:prstGeom>
              <a:noFill/>
              <a:ln w="28575">
                <a:solidFill>
                  <a:srgbClr val="FFCC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endParaRPr lang="zh-CN" altLang="en-US"/>
              </a:p>
            </p:txBody>
          </p:sp>
          <p:sp>
            <p:nvSpPr>
              <p:cNvPr id="54285" name="Line 5"/>
              <p:cNvSpPr>
                <a:spLocks noChangeShapeType="1"/>
              </p:cNvSpPr>
              <p:nvPr/>
            </p:nvSpPr>
            <p:spPr bwMode="auto">
              <a:xfrm>
                <a:off x="4105" y="2536"/>
                <a:ext cx="848" cy="0"/>
              </a:xfrm>
              <a:prstGeom prst="line">
                <a:avLst/>
              </a:prstGeom>
              <a:noFill/>
              <a:ln w="28575">
                <a:solidFill>
                  <a:srgbClr val="FFCCCC"/>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4286" name="Line 6"/>
              <p:cNvSpPr>
                <a:spLocks noChangeShapeType="1"/>
              </p:cNvSpPr>
              <p:nvPr/>
            </p:nvSpPr>
            <p:spPr bwMode="auto">
              <a:xfrm>
                <a:off x="4105" y="2776"/>
                <a:ext cx="848" cy="0"/>
              </a:xfrm>
              <a:prstGeom prst="line">
                <a:avLst/>
              </a:prstGeom>
              <a:noFill/>
              <a:ln w="28575">
                <a:solidFill>
                  <a:srgbClr val="FFCCCC"/>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4287" name="Line 7"/>
              <p:cNvSpPr>
                <a:spLocks noChangeShapeType="1"/>
              </p:cNvSpPr>
              <p:nvPr/>
            </p:nvSpPr>
            <p:spPr bwMode="auto">
              <a:xfrm>
                <a:off x="4105" y="3928"/>
                <a:ext cx="848" cy="0"/>
              </a:xfrm>
              <a:prstGeom prst="line">
                <a:avLst/>
              </a:prstGeom>
              <a:noFill/>
              <a:ln w="28575">
                <a:solidFill>
                  <a:srgbClr val="FFCCCC"/>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4288" name="Line 8"/>
              <p:cNvSpPr>
                <a:spLocks noChangeShapeType="1"/>
              </p:cNvSpPr>
              <p:nvPr/>
            </p:nvSpPr>
            <p:spPr bwMode="auto">
              <a:xfrm>
                <a:off x="4105" y="3016"/>
                <a:ext cx="848" cy="0"/>
              </a:xfrm>
              <a:prstGeom prst="line">
                <a:avLst/>
              </a:prstGeom>
              <a:noFill/>
              <a:ln w="28575">
                <a:solidFill>
                  <a:srgbClr val="FFCCCC"/>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4289" name="Text Box 9"/>
              <p:cNvSpPr txBox="1">
                <a:spLocks noChangeArrowheads="1"/>
              </p:cNvSpPr>
              <p:nvPr/>
            </p:nvSpPr>
            <p:spPr bwMode="auto">
              <a:xfrm>
                <a:off x="4150" y="2296"/>
                <a:ext cx="771"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nSpc>
                    <a:spcPct val="90000"/>
                  </a:lnSpc>
                </a:pPr>
                <a:r>
                  <a:rPr lang="en-US" altLang="zh-CN" sz="2400" i="0"/>
                  <a:t>34H</a:t>
                </a:r>
                <a:endParaRPr lang="en-US" altLang="zh-CN" sz="2400" i="0"/>
              </a:p>
              <a:p>
                <a:pPr>
                  <a:lnSpc>
                    <a:spcPct val="90000"/>
                  </a:lnSpc>
                </a:pPr>
                <a:r>
                  <a:rPr lang="en-US" altLang="zh-CN" sz="2400" i="0"/>
                  <a:t>12H</a:t>
                </a:r>
                <a:endParaRPr lang="en-US" altLang="zh-CN" sz="2400" i="0"/>
              </a:p>
              <a:p>
                <a:pPr>
                  <a:lnSpc>
                    <a:spcPct val="90000"/>
                  </a:lnSpc>
                </a:pPr>
                <a:r>
                  <a:rPr lang="en-US" altLang="zh-CN" sz="2400" i="0"/>
                  <a:t>56H</a:t>
                </a:r>
                <a:endParaRPr lang="en-US" altLang="zh-CN" sz="2400" i="0"/>
              </a:p>
            </p:txBody>
          </p:sp>
        </p:grpSp>
        <p:sp>
          <p:nvSpPr>
            <p:cNvPr id="54279" name="Line 10"/>
            <p:cNvSpPr>
              <a:spLocks noChangeShapeType="1"/>
            </p:cNvSpPr>
            <p:nvPr/>
          </p:nvSpPr>
          <p:spPr bwMode="auto">
            <a:xfrm>
              <a:off x="712" y="1279"/>
              <a:ext cx="898" cy="0"/>
            </a:xfrm>
            <a:prstGeom prst="line">
              <a:avLst/>
            </a:prstGeom>
            <a:noFill/>
            <a:ln w="9525">
              <a:solidFill>
                <a:srgbClr val="FFCCCC"/>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4280" name="Line 11"/>
            <p:cNvSpPr>
              <a:spLocks noChangeShapeType="1"/>
            </p:cNvSpPr>
            <p:nvPr/>
          </p:nvSpPr>
          <p:spPr bwMode="auto">
            <a:xfrm>
              <a:off x="712" y="1578"/>
              <a:ext cx="898" cy="0"/>
            </a:xfrm>
            <a:prstGeom prst="line">
              <a:avLst/>
            </a:prstGeom>
            <a:noFill/>
            <a:ln w="9525">
              <a:solidFill>
                <a:srgbClr val="FFCCCC"/>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4281" name="Line 12"/>
            <p:cNvSpPr>
              <a:spLocks noChangeShapeType="1"/>
            </p:cNvSpPr>
            <p:nvPr/>
          </p:nvSpPr>
          <p:spPr bwMode="auto">
            <a:xfrm>
              <a:off x="712" y="3010"/>
              <a:ext cx="898" cy="0"/>
            </a:xfrm>
            <a:prstGeom prst="line">
              <a:avLst/>
            </a:prstGeom>
            <a:noFill/>
            <a:ln w="9525">
              <a:solidFill>
                <a:srgbClr val="FFCCCC"/>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4282" name="Line 13"/>
            <p:cNvSpPr>
              <a:spLocks noChangeShapeType="1"/>
            </p:cNvSpPr>
            <p:nvPr/>
          </p:nvSpPr>
          <p:spPr bwMode="auto">
            <a:xfrm>
              <a:off x="712" y="1876"/>
              <a:ext cx="898" cy="0"/>
            </a:xfrm>
            <a:prstGeom prst="line">
              <a:avLst/>
            </a:prstGeom>
            <a:noFill/>
            <a:ln w="9525">
              <a:solidFill>
                <a:srgbClr val="FFCCCC"/>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4283" name="Text Box 14"/>
            <p:cNvSpPr txBox="1">
              <a:spLocks noChangeArrowheads="1"/>
            </p:cNvSpPr>
            <p:nvPr/>
          </p:nvSpPr>
          <p:spPr bwMode="auto">
            <a:xfrm>
              <a:off x="-204" y="981"/>
              <a:ext cx="1020" cy="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r">
                <a:lnSpc>
                  <a:spcPct val="90000"/>
                </a:lnSpc>
              </a:pPr>
              <a:r>
                <a:rPr lang="en-US" altLang="zh-CN" sz="2400" i="0">
                  <a:solidFill>
                    <a:srgbClr val="00FFFF"/>
                  </a:solidFill>
                </a:rPr>
                <a:t>0004</a:t>
              </a:r>
              <a:r>
                <a:rPr lang="zh-CN" altLang="en-US" sz="2400" i="0">
                  <a:solidFill>
                    <a:srgbClr val="00FFFF"/>
                  </a:solidFill>
                </a:rPr>
                <a:t>：</a:t>
              </a:r>
              <a:endParaRPr lang="zh-CN" altLang="en-US" sz="2400" i="0">
                <a:solidFill>
                  <a:srgbClr val="00FFFF"/>
                </a:solidFill>
              </a:endParaRPr>
            </a:p>
            <a:p>
              <a:pPr algn="r">
                <a:lnSpc>
                  <a:spcPct val="90000"/>
                </a:lnSpc>
              </a:pPr>
              <a:r>
                <a:rPr lang="en-US" altLang="zh-CN" sz="2400" i="0">
                  <a:solidFill>
                    <a:srgbClr val="00FFFF"/>
                  </a:solidFill>
                </a:rPr>
                <a:t>0005</a:t>
              </a:r>
              <a:r>
                <a:rPr lang="zh-CN" altLang="en-US" sz="2400" i="0">
                  <a:solidFill>
                    <a:srgbClr val="00FFFF"/>
                  </a:solidFill>
                </a:rPr>
                <a:t>：</a:t>
              </a:r>
              <a:endParaRPr lang="zh-CN" altLang="en-US" sz="2400" i="0">
                <a:solidFill>
                  <a:srgbClr val="00FFFF"/>
                </a:solidFill>
              </a:endParaRPr>
            </a:p>
            <a:p>
              <a:pPr algn="r">
                <a:lnSpc>
                  <a:spcPct val="90000"/>
                </a:lnSpc>
              </a:pPr>
              <a:r>
                <a:rPr lang="en-US" altLang="zh-CN" sz="2400" i="0">
                  <a:solidFill>
                    <a:srgbClr val="00FFFF"/>
                  </a:solidFill>
                </a:rPr>
                <a:t>0006</a:t>
              </a:r>
              <a:r>
                <a:rPr lang="zh-CN" altLang="en-US" sz="2400" i="0">
                  <a:solidFill>
                    <a:srgbClr val="00FFFF"/>
                  </a:solidFill>
                </a:rPr>
                <a:t>：</a:t>
              </a:r>
              <a:endParaRPr lang="zh-CN" altLang="en-US" sz="2400" i="0">
                <a:solidFill>
                  <a:srgbClr val="00FFFF"/>
                </a:solidFill>
              </a:endParaRPr>
            </a:p>
          </p:txBody>
        </p:sp>
      </p:grpSp>
      <p:sp>
        <p:nvSpPr>
          <p:cNvPr id="54277" name="Text Box 15"/>
          <p:cNvSpPr txBox="1">
            <a:spLocks noChangeArrowheads="1"/>
          </p:cNvSpPr>
          <p:nvPr/>
        </p:nvSpPr>
        <p:spPr bwMode="auto">
          <a:xfrm>
            <a:off x="2411413" y="1052513"/>
            <a:ext cx="6732587"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zh-CN" altLang="en-US" sz="3200" i="0"/>
              <a:t>一个字</a:t>
            </a:r>
            <a:r>
              <a:rPr lang="en-US" altLang="zh-CN" sz="3200" i="0"/>
              <a:t>(16</a:t>
            </a:r>
            <a:r>
              <a:rPr lang="en-US" altLang="zh-CN" sz="3200"/>
              <a:t>bit</a:t>
            </a:r>
            <a:r>
              <a:rPr lang="en-US" altLang="zh-CN" sz="3200" i="0"/>
              <a:t>)</a:t>
            </a:r>
            <a:r>
              <a:rPr lang="zh-CN" altLang="en-US" sz="3200" i="0"/>
              <a:t>的存放：</a:t>
            </a:r>
            <a:r>
              <a:rPr lang="zh-CN" altLang="en-US" sz="3200">
                <a:solidFill>
                  <a:srgbClr val="FFCCCC"/>
                </a:solidFill>
              </a:rPr>
              <a:t>占用两个连续的存储单元，低</a:t>
            </a:r>
            <a:r>
              <a:rPr lang="en-US" altLang="zh-CN" sz="3200">
                <a:solidFill>
                  <a:srgbClr val="FFCCCC"/>
                </a:solidFill>
              </a:rPr>
              <a:t>8</a:t>
            </a:r>
            <a:r>
              <a:rPr lang="zh-CN" altLang="en-US" sz="3200">
                <a:solidFill>
                  <a:srgbClr val="FFCCCC"/>
                </a:solidFill>
              </a:rPr>
              <a:t>位在前，高</a:t>
            </a:r>
            <a:r>
              <a:rPr lang="en-US" altLang="zh-CN" sz="3200">
                <a:solidFill>
                  <a:srgbClr val="FFCCCC"/>
                </a:solidFill>
              </a:rPr>
              <a:t>8</a:t>
            </a:r>
            <a:r>
              <a:rPr lang="zh-CN" altLang="en-US" sz="3200">
                <a:solidFill>
                  <a:srgbClr val="FFCCCC"/>
                </a:solidFill>
              </a:rPr>
              <a:t>位在后</a:t>
            </a:r>
            <a:r>
              <a:rPr lang="en-US" altLang="zh-CN" sz="3200">
                <a:solidFill>
                  <a:srgbClr val="FFCCCC"/>
                </a:solidFill>
              </a:rPr>
              <a:t>,</a:t>
            </a:r>
            <a:r>
              <a:rPr lang="zh-CN" altLang="en-US" sz="3200">
                <a:solidFill>
                  <a:srgbClr val="FFCCCC"/>
                </a:solidFill>
              </a:rPr>
              <a:t>以低</a:t>
            </a:r>
            <a:r>
              <a:rPr lang="en-US" altLang="zh-CN" sz="3200">
                <a:solidFill>
                  <a:srgbClr val="FFCCCC"/>
                </a:solidFill>
              </a:rPr>
              <a:t>8</a:t>
            </a:r>
            <a:r>
              <a:rPr lang="zh-CN" altLang="en-US" sz="3200">
                <a:solidFill>
                  <a:srgbClr val="FFCCCC"/>
                </a:solidFill>
              </a:rPr>
              <a:t>位的地址作为整个字地址</a:t>
            </a:r>
            <a:endParaRPr lang="zh-CN" altLang="en-US" sz="3200">
              <a:solidFill>
                <a:srgbClr val="FFCCCC"/>
              </a:solidFill>
            </a:endParaRPr>
          </a:p>
          <a:p>
            <a:pPr algn="l"/>
            <a:r>
              <a:rPr lang="zh-CN" altLang="en-US" sz="3200" i="0">
                <a:solidFill>
                  <a:srgbClr val="00FFFF"/>
                </a:solidFill>
              </a:rPr>
              <a:t>对准字：</a:t>
            </a:r>
            <a:r>
              <a:rPr lang="zh-CN" altLang="en-US" sz="3200" i="0"/>
              <a:t>字地址为偶地址</a:t>
            </a:r>
            <a:br>
              <a:rPr lang="zh-CN" altLang="en-US" sz="3200" i="0"/>
            </a:br>
            <a:r>
              <a:rPr lang="zh-CN" altLang="en-US" sz="3200" i="0"/>
              <a:t>	（</a:t>
            </a:r>
            <a:r>
              <a:rPr lang="en-US" altLang="zh-CN" sz="3200" i="0"/>
              <a:t>0004</a:t>
            </a:r>
            <a:r>
              <a:rPr lang="zh-CN" altLang="en-US" sz="3200" i="0"/>
              <a:t>）＝</a:t>
            </a:r>
            <a:r>
              <a:rPr lang="en-US" altLang="zh-CN" sz="3200" i="0"/>
              <a:t>1234H</a:t>
            </a:r>
            <a:endParaRPr lang="en-US" altLang="zh-CN" sz="3200" i="0"/>
          </a:p>
          <a:p>
            <a:pPr algn="l"/>
            <a:r>
              <a:rPr lang="zh-CN" altLang="en-US" sz="3200" i="0">
                <a:solidFill>
                  <a:srgbClr val="00FFFF"/>
                </a:solidFill>
              </a:rPr>
              <a:t>非对准字：</a:t>
            </a:r>
            <a:r>
              <a:rPr lang="zh-CN" altLang="en-US" sz="3200" i="0"/>
              <a:t>字地址为奇地址</a:t>
            </a:r>
            <a:br>
              <a:rPr lang="zh-CN" altLang="en-US" sz="3200" i="0"/>
            </a:br>
            <a:r>
              <a:rPr lang="zh-CN" altLang="en-US" sz="3200" i="0"/>
              <a:t>	（</a:t>
            </a:r>
            <a:r>
              <a:rPr lang="en-US" altLang="zh-CN" sz="3200" i="0"/>
              <a:t>0005</a:t>
            </a:r>
            <a:r>
              <a:rPr lang="zh-CN" altLang="en-US" sz="3200" i="0"/>
              <a:t>）＝</a:t>
            </a:r>
            <a:r>
              <a:rPr lang="en-US" altLang="zh-CN" sz="3200" i="0"/>
              <a:t>5612H</a:t>
            </a:r>
            <a:endParaRPr lang="en-US" altLang="zh-CN" sz="3200" i="0"/>
          </a:p>
          <a:p>
            <a:pPr algn="l"/>
            <a:r>
              <a:rPr lang="zh-CN" altLang="en-US" sz="2800" i="0"/>
              <a:t>非对准字的存取速度比对准字慢，故尽量避免             </a:t>
            </a:r>
            <a:r>
              <a:rPr lang="zh-CN" altLang="en-US" sz="2800"/>
              <a:t>注意：</a:t>
            </a:r>
            <a:r>
              <a:rPr lang="en-US" altLang="zh-CN" sz="2800"/>
              <a:t>(0004H)=34H</a:t>
            </a:r>
            <a:endParaRPr lang="en-US" altLang="zh-CN" sz="280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E64157F3-A028-4476-9A08-F26582B9B034}"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55299" name="Rectangle 2"/>
          <p:cNvSpPr>
            <a:spLocks noGrp="1" noChangeArrowheads="1"/>
          </p:cNvSpPr>
          <p:nvPr>
            <p:ph type="title"/>
          </p:nvPr>
        </p:nvSpPr>
        <p:spPr bwMode="auto">
          <a:xfrm>
            <a:off x="457200" y="274638"/>
            <a:ext cx="8002588" cy="633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eaLnBrk="1" hangingPunct="1"/>
            <a:r>
              <a:rPr lang="en-US" altLang="zh-CN" smtClean="0">
                <a:solidFill>
                  <a:srgbClr val="66CCFF"/>
                </a:solidFill>
                <a:latin typeface="黑体" panose="02010609060101010101" pitchFamily="49" charset="-122"/>
                <a:ea typeface="黑体" panose="02010609060101010101" pitchFamily="49" charset="-122"/>
              </a:rPr>
              <a:t>1 </a:t>
            </a:r>
            <a:r>
              <a:rPr lang="zh-CN" altLang="en-US" smtClean="0">
                <a:solidFill>
                  <a:srgbClr val="66CCFF"/>
                </a:solidFill>
                <a:latin typeface="隶书" panose="02010509060101010101" pitchFamily="49" charset="-122"/>
                <a:ea typeface="隶书" panose="02010509060101010101" pitchFamily="49" charset="-122"/>
              </a:rPr>
              <a:t>存储单元的地址和内容</a:t>
            </a:r>
            <a:endParaRPr lang="zh-CN" altLang="en-US" smtClean="0">
              <a:solidFill>
                <a:srgbClr val="66CCFF"/>
              </a:solidFill>
              <a:latin typeface="隶书" panose="02010509060101010101" pitchFamily="49" charset="-122"/>
              <a:ea typeface="隶书" panose="02010509060101010101" pitchFamily="49" charset="-122"/>
            </a:endParaRPr>
          </a:p>
        </p:txBody>
      </p:sp>
      <p:sp>
        <p:nvSpPr>
          <p:cNvPr id="55300" name="Text Box 3"/>
          <p:cNvSpPr txBox="1">
            <a:spLocks noChangeArrowheads="1"/>
          </p:cNvSpPr>
          <p:nvPr/>
        </p:nvSpPr>
        <p:spPr bwMode="auto">
          <a:xfrm>
            <a:off x="2700338" y="981075"/>
            <a:ext cx="6443662"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zh-CN" altLang="en-US" sz="3200" i="0"/>
              <a:t>双字的存放：</a:t>
            </a:r>
            <a:r>
              <a:rPr lang="zh-CN" altLang="en-US" sz="3200">
                <a:solidFill>
                  <a:srgbClr val="FFCCCC"/>
                </a:solidFill>
              </a:rPr>
              <a:t>低在前，高在后</a:t>
            </a:r>
            <a:endParaRPr lang="zh-CN" altLang="en-US" sz="3200">
              <a:solidFill>
                <a:srgbClr val="FFCCCC"/>
              </a:solidFill>
            </a:endParaRPr>
          </a:p>
          <a:p>
            <a:pPr algn="l"/>
            <a:r>
              <a:rPr lang="zh-CN" altLang="en-US" sz="3200" i="0"/>
              <a:t>以低地址作为整个</a:t>
            </a:r>
            <a:r>
              <a:rPr lang="zh-CN" altLang="en-US" sz="3200" i="0">
                <a:solidFill>
                  <a:srgbClr val="EAEAEA"/>
                </a:solidFill>
              </a:rPr>
              <a:t>双</a:t>
            </a:r>
            <a:r>
              <a:rPr lang="zh-CN" altLang="en-US" sz="3200" i="0">
                <a:solidFill>
                  <a:schemeClr val="bg1"/>
                </a:solidFill>
              </a:rPr>
              <a:t>字地址</a:t>
            </a:r>
            <a:endParaRPr lang="zh-CN" altLang="en-US" sz="3200" i="0">
              <a:solidFill>
                <a:schemeClr val="bg1"/>
              </a:solidFill>
            </a:endParaRPr>
          </a:p>
          <a:p>
            <a:pPr algn="l"/>
            <a:r>
              <a:rPr lang="zh-CN" altLang="en-US" sz="3200" i="0"/>
              <a:t>	（</a:t>
            </a:r>
            <a:r>
              <a:rPr lang="en-US" altLang="zh-CN" sz="3200" i="0"/>
              <a:t>0004</a:t>
            </a:r>
            <a:r>
              <a:rPr lang="zh-CN" altLang="en-US" sz="3200" i="0"/>
              <a:t>）＝</a:t>
            </a:r>
            <a:r>
              <a:rPr lang="en-US" altLang="zh-CN" sz="3200" i="0"/>
              <a:t>78561234H</a:t>
            </a:r>
            <a:endParaRPr lang="en-US" altLang="zh-CN" sz="3200" i="0"/>
          </a:p>
        </p:txBody>
      </p:sp>
      <p:sp>
        <p:nvSpPr>
          <p:cNvPr id="55301" name="Text Box 4"/>
          <p:cNvSpPr txBox="1">
            <a:spLocks noChangeArrowheads="1"/>
          </p:cNvSpPr>
          <p:nvPr/>
        </p:nvSpPr>
        <p:spPr bwMode="auto">
          <a:xfrm>
            <a:off x="2916238" y="3644900"/>
            <a:ext cx="59055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zh-CN" altLang="en-US" sz="3200" i="0"/>
              <a:t>存储单元内容可能又是地址</a:t>
            </a:r>
            <a:endParaRPr lang="zh-CN" altLang="en-US" sz="3200" i="0"/>
          </a:p>
          <a:p>
            <a:r>
              <a:rPr lang="zh-CN" altLang="en-US" sz="3200" i="0"/>
              <a:t>如：</a:t>
            </a:r>
            <a:r>
              <a:rPr lang="en-US" altLang="zh-CN" sz="3200" i="0"/>
              <a:t>(((X))) = Y</a:t>
            </a:r>
            <a:endParaRPr lang="en-US" altLang="zh-CN" sz="3200" i="0"/>
          </a:p>
        </p:txBody>
      </p:sp>
      <p:grpSp>
        <p:nvGrpSpPr>
          <p:cNvPr id="55302" name="Group 6"/>
          <p:cNvGrpSpPr/>
          <p:nvPr/>
        </p:nvGrpSpPr>
        <p:grpSpPr bwMode="auto">
          <a:xfrm>
            <a:off x="-323850" y="1557338"/>
            <a:ext cx="2879725" cy="4032250"/>
            <a:chOff x="-204" y="981"/>
            <a:chExt cx="1814" cy="2540"/>
          </a:xfrm>
        </p:grpSpPr>
        <p:sp>
          <p:nvSpPr>
            <p:cNvPr id="55303" name="Text Box 7"/>
            <p:cNvSpPr txBox="1">
              <a:spLocks noChangeArrowheads="1"/>
            </p:cNvSpPr>
            <p:nvPr/>
          </p:nvSpPr>
          <p:spPr bwMode="auto">
            <a:xfrm>
              <a:off x="-204" y="981"/>
              <a:ext cx="1020" cy="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r">
                <a:lnSpc>
                  <a:spcPct val="90000"/>
                </a:lnSpc>
              </a:pPr>
              <a:r>
                <a:rPr lang="en-US" altLang="zh-CN" sz="2400" b="1" i="0">
                  <a:solidFill>
                    <a:srgbClr val="00FFFF"/>
                  </a:solidFill>
                </a:rPr>
                <a:t>0004</a:t>
              </a:r>
              <a:r>
                <a:rPr lang="zh-CN" altLang="en-US" sz="2400" b="1" i="0">
                  <a:solidFill>
                    <a:srgbClr val="00FFFF"/>
                  </a:solidFill>
                </a:rPr>
                <a:t>：</a:t>
              </a:r>
              <a:endParaRPr lang="zh-CN" altLang="en-US" sz="2400" b="1" i="0">
                <a:solidFill>
                  <a:srgbClr val="00FFFF"/>
                </a:solidFill>
              </a:endParaRPr>
            </a:p>
            <a:p>
              <a:pPr algn="r">
                <a:lnSpc>
                  <a:spcPct val="90000"/>
                </a:lnSpc>
              </a:pPr>
              <a:endParaRPr lang="zh-CN" altLang="en-US" sz="2400" b="1" i="0">
                <a:solidFill>
                  <a:srgbClr val="00FFFF"/>
                </a:solidFill>
              </a:endParaRPr>
            </a:p>
            <a:p>
              <a:pPr algn="r">
                <a:lnSpc>
                  <a:spcPct val="90000"/>
                </a:lnSpc>
              </a:pPr>
              <a:endParaRPr lang="zh-CN" altLang="en-US" sz="2400" b="1" i="0">
                <a:solidFill>
                  <a:srgbClr val="00FFFF"/>
                </a:solidFill>
              </a:endParaRPr>
            </a:p>
            <a:p>
              <a:pPr algn="r">
                <a:lnSpc>
                  <a:spcPct val="90000"/>
                </a:lnSpc>
              </a:pPr>
              <a:endParaRPr lang="zh-CN" altLang="en-US" sz="2400" b="1" i="0">
                <a:solidFill>
                  <a:srgbClr val="00FFFF"/>
                </a:solidFill>
              </a:endParaRPr>
            </a:p>
            <a:p>
              <a:pPr algn="r">
                <a:lnSpc>
                  <a:spcPct val="90000"/>
                </a:lnSpc>
              </a:pPr>
              <a:endParaRPr lang="zh-CN" altLang="en-US" sz="2400" b="1" i="0">
                <a:solidFill>
                  <a:srgbClr val="00FFFF"/>
                </a:solidFill>
              </a:endParaRPr>
            </a:p>
            <a:p>
              <a:pPr algn="r">
                <a:lnSpc>
                  <a:spcPct val="90000"/>
                </a:lnSpc>
              </a:pPr>
              <a:r>
                <a:rPr lang="en-US" altLang="zh-CN" sz="2400" b="1" i="0">
                  <a:solidFill>
                    <a:srgbClr val="00FFFF"/>
                  </a:solidFill>
                </a:rPr>
                <a:t>1234</a:t>
              </a:r>
              <a:r>
                <a:rPr lang="zh-CN" altLang="en-US" sz="2400" b="1" i="0">
                  <a:solidFill>
                    <a:srgbClr val="00FFFF"/>
                  </a:solidFill>
                </a:rPr>
                <a:t>： </a:t>
              </a:r>
              <a:endParaRPr lang="zh-CN" altLang="en-US" sz="2400" b="1" i="0">
                <a:solidFill>
                  <a:srgbClr val="00FFFF"/>
                </a:solidFill>
              </a:endParaRPr>
            </a:p>
            <a:p>
              <a:pPr algn="r">
                <a:lnSpc>
                  <a:spcPct val="90000"/>
                </a:lnSpc>
              </a:pPr>
              <a:endParaRPr lang="en-US" altLang="zh-CN" sz="2400" b="1" i="0">
                <a:solidFill>
                  <a:srgbClr val="00FFFF"/>
                </a:solidFill>
              </a:endParaRPr>
            </a:p>
          </p:txBody>
        </p:sp>
        <p:sp>
          <p:nvSpPr>
            <p:cNvPr id="55304" name="Text Box 8" descr="水滴"/>
            <p:cNvSpPr txBox="1">
              <a:spLocks noChangeArrowheads="1"/>
            </p:cNvSpPr>
            <p:nvPr/>
          </p:nvSpPr>
          <p:spPr bwMode="auto">
            <a:xfrm>
              <a:off x="703" y="981"/>
              <a:ext cx="907" cy="2529"/>
            </a:xfrm>
            <a:prstGeom prst="rect">
              <a:avLst/>
            </a:prstGeom>
            <a:blipFill dpi="0" rotWithShape="1">
              <a:blip r:embed="rId1"/>
              <a:srcRect/>
              <a:tile tx="0" ty="0" sx="100000" sy="100000" flip="none" algn="tl"/>
            </a:blipFill>
            <a:ln w="15875" algn="ctr">
              <a:solidFill>
                <a:schemeClr val="tx1"/>
              </a:solidFill>
              <a:miter lim="800000"/>
            </a:ln>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nSpc>
                  <a:spcPct val="90000"/>
                </a:lnSpc>
              </a:pPr>
              <a:r>
                <a:rPr lang="en-US" altLang="zh-CN" sz="2400" b="1" i="0">
                  <a:solidFill>
                    <a:schemeClr val="tx1"/>
                  </a:solidFill>
                </a:rPr>
                <a:t>34H</a:t>
              </a:r>
              <a:endParaRPr lang="en-US" altLang="zh-CN" sz="2400" b="1" i="0">
                <a:solidFill>
                  <a:schemeClr val="tx1"/>
                </a:solidFill>
              </a:endParaRPr>
            </a:p>
            <a:p>
              <a:pPr>
                <a:lnSpc>
                  <a:spcPct val="90000"/>
                </a:lnSpc>
              </a:pPr>
              <a:r>
                <a:rPr lang="en-US" altLang="zh-CN" sz="2400" b="1" i="0">
                  <a:solidFill>
                    <a:schemeClr val="tx1"/>
                  </a:solidFill>
                </a:rPr>
                <a:t>12H</a:t>
              </a:r>
              <a:endParaRPr lang="en-US" altLang="zh-CN" sz="2400" b="1" i="0">
                <a:solidFill>
                  <a:schemeClr val="tx1"/>
                </a:solidFill>
              </a:endParaRPr>
            </a:p>
            <a:p>
              <a:pPr>
                <a:lnSpc>
                  <a:spcPct val="90000"/>
                </a:lnSpc>
              </a:pPr>
              <a:r>
                <a:rPr lang="en-US" altLang="zh-CN" sz="2400" b="1" i="0">
                  <a:solidFill>
                    <a:schemeClr val="tx1"/>
                  </a:solidFill>
                </a:rPr>
                <a:t>56H</a:t>
              </a:r>
              <a:endParaRPr lang="en-US" altLang="zh-CN" sz="2400" b="1" i="0">
                <a:solidFill>
                  <a:schemeClr val="tx1"/>
                </a:solidFill>
              </a:endParaRPr>
            </a:p>
            <a:p>
              <a:pPr>
                <a:lnSpc>
                  <a:spcPct val="90000"/>
                </a:lnSpc>
              </a:pPr>
              <a:r>
                <a:rPr lang="en-US" altLang="zh-CN" sz="2400" b="1" i="0">
                  <a:solidFill>
                    <a:schemeClr val="tx1"/>
                  </a:solidFill>
                </a:rPr>
                <a:t>78H</a:t>
              </a:r>
              <a:endParaRPr lang="en-US" altLang="zh-CN" sz="2400" b="1" i="0">
                <a:solidFill>
                  <a:schemeClr val="tx1"/>
                </a:solidFill>
              </a:endParaRPr>
            </a:p>
            <a:p>
              <a:pPr>
                <a:lnSpc>
                  <a:spcPct val="90000"/>
                </a:lnSpc>
              </a:pPr>
              <a:endParaRPr lang="en-US" altLang="zh-CN" sz="2400" b="1" i="0">
                <a:solidFill>
                  <a:schemeClr val="tx1"/>
                </a:solidFill>
              </a:endParaRPr>
            </a:p>
            <a:p>
              <a:pPr>
                <a:lnSpc>
                  <a:spcPct val="90000"/>
                </a:lnSpc>
              </a:pPr>
              <a:r>
                <a:rPr lang="en-US" altLang="zh-CN" sz="2400" b="1" i="0">
                  <a:solidFill>
                    <a:schemeClr val="tx1"/>
                  </a:solidFill>
                </a:rPr>
                <a:t>A0H</a:t>
              </a:r>
              <a:endParaRPr lang="en-US" altLang="zh-CN" sz="2400" b="1" i="0">
                <a:solidFill>
                  <a:schemeClr val="tx1"/>
                </a:solidFill>
              </a:endParaRPr>
            </a:p>
            <a:p>
              <a:pPr>
                <a:lnSpc>
                  <a:spcPct val="90000"/>
                </a:lnSpc>
              </a:pPr>
              <a:r>
                <a:rPr lang="en-US" altLang="zh-CN" sz="2400" b="1" i="0">
                  <a:solidFill>
                    <a:schemeClr val="tx1"/>
                  </a:solidFill>
                </a:rPr>
                <a:t>46H</a:t>
              </a:r>
              <a:endParaRPr lang="en-US" altLang="zh-CN" sz="2400" b="1" i="0">
                <a:solidFill>
                  <a:schemeClr val="tx1"/>
                </a:solidFill>
              </a:endParaRPr>
            </a:p>
            <a:p>
              <a:pPr>
                <a:lnSpc>
                  <a:spcPct val="90000"/>
                </a:lnSpc>
              </a:pPr>
              <a:endParaRPr lang="en-US" altLang="zh-CN" sz="2400" b="1" i="0">
                <a:solidFill>
                  <a:schemeClr val="tx1"/>
                </a:solidFill>
              </a:endParaRPr>
            </a:p>
          </p:txBody>
        </p:sp>
        <p:sp>
          <p:nvSpPr>
            <p:cNvPr id="55305" name="Line 9"/>
            <p:cNvSpPr>
              <a:spLocks noChangeShapeType="1"/>
            </p:cNvSpPr>
            <p:nvPr/>
          </p:nvSpPr>
          <p:spPr bwMode="auto">
            <a:xfrm>
              <a:off x="703" y="1279"/>
              <a:ext cx="898" cy="0"/>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5306" name="Line 10"/>
            <p:cNvSpPr>
              <a:spLocks noChangeShapeType="1"/>
            </p:cNvSpPr>
            <p:nvPr/>
          </p:nvSpPr>
          <p:spPr bwMode="auto">
            <a:xfrm>
              <a:off x="703" y="1578"/>
              <a:ext cx="898" cy="0"/>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5307" name="Line 11"/>
            <p:cNvSpPr>
              <a:spLocks noChangeShapeType="1"/>
            </p:cNvSpPr>
            <p:nvPr/>
          </p:nvSpPr>
          <p:spPr bwMode="auto">
            <a:xfrm>
              <a:off x="703" y="2931"/>
              <a:ext cx="898" cy="0"/>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5308" name="Line 12"/>
            <p:cNvSpPr>
              <a:spLocks noChangeShapeType="1"/>
            </p:cNvSpPr>
            <p:nvPr/>
          </p:nvSpPr>
          <p:spPr bwMode="auto">
            <a:xfrm>
              <a:off x="703" y="1876"/>
              <a:ext cx="898" cy="0"/>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5309" name="Rectangle 13"/>
            <p:cNvSpPr>
              <a:spLocks noChangeArrowheads="1"/>
            </p:cNvSpPr>
            <p:nvPr/>
          </p:nvSpPr>
          <p:spPr bwMode="auto">
            <a:xfrm>
              <a:off x="703" y="981"/>
              <a:ext cx="898" cy="2540"/>
            </a:xfrm>
            <a:prstGeom prst="rect">
              <a:avLst/>
            </a:prstGeom>
            <a:noFill/>
            <a:ln w="1587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endParaRPr lang="zh-CN" altLang="en-US"/>
            </a:p>
          </p:txBody>
        </p:sp>
        <p:sp>
          <p:nvSpPr>
            <p:cNvPr id="55310" name="Line 14"/>
            <p:cNvSpPr>
              <a:spLocks noChangeShapeType="1"/>
            </p:cNvSpPr>
            <p:nvPr/>
          </p:nvSpPr>
          <p:spPr bwMode="auto">
            <a:xfrm>
              <a:off x="703" y="2160"/>
              <a:ext cx="898" cy="0"/>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5311" name="Line 15"/>
            <p:cNvSpPr>
              <a:spLocks noChangeShapeType="1"/>
            </p:cNvSpPr>
            <p:nvPr/>
          </p:nvSpPr>
          <p:spPr bwMode="auto">
            <a:xfrm>
              <a:off x="703" y="2614"/>
              <a:ext cx="898" cy="0"/>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5312" name="Line 16"/>
            <p:cNvSpPr>
              <a:spLocks noChangeShapeType="1"/>
            </p:cNvSpPr>
            <p:nvPr/>
          </p:nvSpPr>
          <p:spPr bwMode="auto">
            <a:xfrm>
              <a:off x="703" y="3203"/>
              <a:ext cx="907" cy="0"/>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0770B393-88F9-42C4-B977-FF0E918A4F37}"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56323" name="Rectangle 2"/>
          <p:cNvSpPr>
            <a:spLocks noChangeArrowheads="1"/>
          </p:cNvSpPr>
          <p:nvPr/>
        </p:nvSpPr>
        <p:spPr bwMode="auto">
          <a:xfrm>
            <a:off x="4105275" y="2057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endParaRPr lang="zh-CN" altLang="en-US"/>
          </a:p>
        </p:txBody>
      </p:sp>
      <p:pic>
        <p:nvPicPr>
          <p:cNvPr id="56324" name="Picture 3" descr="4x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34200" y="762000"/>
            <a:ext cx="2209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Rectangle 4"/>
          <p:cNvSpPr>
            <a:spLocks noChangeArrowheads="1"/>
          </p:cNvSpPr>
          <p:nvPr/>
        </p:nvSpPr>
        <p:spPr bwMode="auto">
          <a:xfrm>
            <a:off x="0" y="1196975"/>
            <a:ext cx="6172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400" b="1" i="0">
                <a:solidFill>
                  <a:schemeClr val="bg1"/>
                </a:solidFill>
                <a:latin typeface="宋体" panose="02010600030101010101" pitchFamily="2" charset="-122"/>
                <a:ea typeface="宋体" panose="02010600030101010101" pitchFamily="2" charset="-122"/>
              </a:rPr>
              <a:t>   </a:t>
            </a:r>
            <a:r>
              <a:rPr kumimoji="0" lang="zh-CN" altLang="en-US" sz="2400" b="1" i="0">
                <a:solidFill>
                  <a:schemeClr val="bg1"/>
                </a:solidFill>
                <a:latin typeface="宋体" panose="02010600030101010101" pitchFamily="2" charset="-122"/>
                <a:ea typeface="宋体" panose="02010600030101010101" pitchFamily="2" charset="-122"/>
              </a:rPr>
              <a:t>字节数据在存储器里的存放：</a:t>
            </a:r>
            <a:endParaRPr kumimoji="0" lang="zh-CN" altLang="en-US" sz="2400" b="1" i="0">
              <a:solidFill>
                <a:schemeClr val="bg1"/>
              </a:solidFill>
              <a:latin typeface="宋体" panose="02010600030101010101" pitchFamily="2" charset="-122"/>
              <a:ea typeface="宋体" panose="02010600030101010101" pitchFamily="2" charset="-122"/>
            </a:endParaRPr>
          </a:p>
          <a:p>
            <a:pPr algn="l">
              <a:spcBef>
                <a:spcPct val="0"/>
              </a:spcBef>
            </a:pPr>
            <a:r>
              <a:rPr kumimoji="0" lang="zh-CN" altLang="en-US" sz="2400" b="1" i="0">
                <a:solidFill>
                  <a:schemeClr val="bg1"/>
                </a:solidFill>
                <a:latin typeface="宋体" panose="02010600030101010101" pitchFamily="2" charset="-122"/>
                <a:ea typeface="宋体" panose="02010600030101010101" pitchFamily="2" charset="-122"/>
              </a:rPr>
              <a:t>   </a:t>
            </a:r>
            <a:r>
              <a:rPr kumimoji="0" lang="en-US" altLang="zh-CN" sz="2400" b="1" i="0">
                <a:solidFill>
                  <a:schemeClr val="bg1"/>
                </a:solidFill>
                <a:ea typeface="宋体" panose="02010600030101010101" pitchFamily="2" charset="-122"/>
              </a:rPr>
              <a:t>0004H</a:t>
            </a:r>
            <a:r>
              <a:rPr kumimoji="0" lang="zh-CN" altLang="en-US" sz="2400" b="1" i="0">
                <a:solidFill>
                  <a:schemeClr val="bg1"/>
                </a:solidFill>
                <a:latin typeface="宋体" panose="02010600030101010101" pitchFamily="2" charset="-122"/>
                <a:ea typeface="宋体" panose="02010600030101010101" pitchFamily="2" charset="-122"/>
              </a:rPr>
              <a:t>号字节单元中存放的信息为</a:t>
            </a:r>
            <a:r>
              <a:rPr kumimoji="0" lang="en-US" altLang="zh-CN" sz="2400" b="1" i="0">
                <a:solidFill>
                  <a:schemeClr val="bg1"/>
                </a:solidFill>
                <a:ea typeface="宋体" panose="02010600030101010101" pitchFamily="2" charset="-122"/>
              </a:rPr>
              <a:t>78H</a:t>
            </a:r>
            <a:r>
              <a:rPr kumimoji="0" lang="zh-CN" altLang="en-US" sz="2400" b="1" i="0">
                <a:solidFill>
                  <a:schemeClr val="bg1"/>
                </a:solidFill>
                <a:ea typeface="宋体" panose="02010600030101010101" pitchFamily="2" charset="-122"/>
              </a:rPr>
              <a:t>，</a:t>
            </a:r>
            <a:r>
              <a:rPr kumimoji="0" lang="zh-CN" altLang="en-US" sz="2400" b="1" i="0">
                <a:solidFill>
                  <a:schemeClr val="bg1"/>
                </a:solidFill>
                <a:latin typeface="宋体" panose="02010600030101010101" pitchFamily="2" charset="-122"/>
                <a:ea typeface="宋体" panose="02010600030101010101" pitchFamily="2" charset="-122"/>
              </a:rPr>
              <a:t>表示为： </a:t>
            </a:r>
            <a:endParaRPr kumimoji="0" lang="zh-CN" altLang="en-US" sz="2400" b="1" i="0">
              <a:solidFill>
                <a:schemeClr val="bg1"/>
              </a:solidFill>
              <a:latin typeface="宋体" panose="02010600030101010101" pitchFamily="2" charset="-122"/>
              <a:ea typeface="宋体" panose="02010600030101010101" pitchFamily="2" charset="-122"/>
            </a:endParaRPr>
          </a:p>
          <a:p>
            <a:pPr algn="l">
              <a:spcBef>
                <a:spcPct val="0"/>
              </a:spcBef>
            </a:pPr>
            <a:r>
              <a:rPr kumimoji="0" lang="zh-CN" altLang="en-US" sz="2400" b="1" i="0">
                <a:solidFill>
                  <a:schemeClr val="bg1"/>
                </a:solidFill>
                <a:latin typeface="宋体" panose="02010600030101010101" pitchFamily="2" charset="-122"/>
                <a:ea typeface="宋体" panose="02010600030101010101" pitchFamily="2" charset="-122"/>
              </a:rPr>
              <a:t>       （</a:t>
            </a:r>
            <a:r>
              <a:rPr kumimoji="0" lang="en-US" altLang="zh-CN" sz="2400" b="1" i="0">
                <a:solidFill>
                  <a:schemeClr val="bg1"/>
                </a:solidFill>
                <a:ea typeface="宋体" panose="02010600030101010101" pitchFamily="2" charset="-122"/>
              </a:rPr>
              <a:t>0004H</a:t>
            </a:r>
            <a:r>
              <a:rPr kumimoji="0" lang="zh-CN" altLang="en-US" sz="2400" b="1" i="0">
                <a:solidFill>
                  <a:schemeClr val="bg1"/>
                </a:solidFill>
                <a:latin typeface="宋体" panose="02010600030101010101" pitchFamily="2" charset="-122"/>
                <a:ea typeface="宋体" panose="02010600030101010101" pitchFamily="2" charset="-122"/>
              </a:rPr>
              <a:t>）</a:t>
            </a:r>
            <a:r>
              <a:rPr kumimoji="0" lang="en-US" altLang="zh-CN" sz="2400" b="1" i="0">
                <a:solidFill>
                  <a:schemeClr val="bg1"/>
                </a:solidFill>
                <a:ea typeface="宋体" panose="02010600030101010101" pitchFamily="2" charset="-122"/>
              </a:rPr>
              <a:t>=78H</a:t>
            </a:r>
            <a:endParaRPr kumimoji="0" lang="en-US" altLang="zh-CN" sz="2400" b="1" i="0">
              <a:solidFill>
                <a:schemeClr val="bg1"/>
              </a:solidFill>
              <a:ea typeface="宋体" panose="02010600030101010101" pitchFamily="2" charset="-122"/>
            </a:endParaRPr>
          </a:p>
        </p:txBody>
      </p:sp>
      <p:sp>
        <p:nvSpPr>
          <p:cNvPr id="56326" name="Rectangle 5"/>
          <p:cNvSpPr>
            <a:spLocks noChangeArrowheads="1"/>
          </p:cNvSpPr>
          <p:nvPr/>
        </p:nvSpPr>
        <p:spPr bwMode="auto">
          <a:xfrm>
            <a:off x="395288" y="2852738"/>
            <a:ext cx="6019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just">
              <a:spcBef>
                <a:spcPct val="0"/>
              </a:spcBef>
            </a:pPr>
            <a:r>
              <a:rPr kumimoji="0" lang="en-US" altLang="zh-CN" sz="2400" b="1" i="0">
                <a:solidFill>
                  <a:schemeClr val="bg1"/>
                </a:solidFill>
                <a:latin typeface="宋体" panose="02010600030101010101" pitchFamily="2" charset="-122"/>
                <a:ea typeface="宋体" panose="02010600030101010101" pitchFamily="2" charset="-122"/>
              </a:rPr>
              <a:t> </a:t>
            </a:r>
            <a:r>
              <a:rPr kumimoji="0" lang="zh-CN" altLang="en-US" sz="2400" b="1" i="0">
                <a:solidFill>
                  <a:schemeClr val="bg1"/>
                </a:solidFill>
                <a:latin typeface="宋体" panose="02010600030101010101" pitchFamily="2" charset="-122"/>
                <a:ea typeface="宋体" panose="02010600030101010101" pitchFamily="2" charset="-122"/>
              </a:rPr>
              <a:t>两个字节单元就构成了一个字单元，字单元的地址采用它的低地址来表示。右图中</a:t>
            </a:r>
            <a:r>
              <a:rPr kumimoji="0" lang="en-US" altLang="zh-CN" sz="2400" b="1" i="0">
                <a:solidFill>
                  <a:schemeClr val="bg1"/>
                </a:solidFill>
                <a:latin typeface="宋体" panose="02010600030101010101" pitchFamily="2" charset="-122"/>
                <a:ea typeface="宋体" panose="02010600030101010101" pitchFamily="2" charset="-122"/>
                <a:cs typeface="Times New Roman" panose="02020603050405020304" pitchFamily="18" charset="0"/>
              </a:rPr>
              <a:t>0004H</a:t>
            </a:r>
            <a:r>
              <a:rPr kumimoji="0" lang="zh-CN" altLang="en-US" sz="2400" b="1" i="0">
                <a:solidFill>
                  <a:schemeClr val="bg1"/>
                </a:solidFill>
                <a:latin typeface="宋体" panose="02010600030101010101" pitchFamily="2" charset="-122"/>
                <a:ea typeface="宋体" panose="02010600030101010101" pitchFamily="2" charset="-122"/>
              </a:rPr>
              <a:t>字单元的内容为</a:t>
            </a:r>
            <a:r>
              <a:rPr kumimoji="0" lang="en-US" altLang="zh-CN" sz="2400" b="1" i="0">
                <a:solidFill>
                  <a:schemeClr val="bg1"/>
                </a:solidFill>
                <a:latin typeface="宋体" panose="02010600030101010101" pitchFamily="2" charset="-122"/>
                <a:ea typeface="宋体" panose="02010600030101010101" pitchFamily="2" charset="-122"/>
              </a:rPr>
              <a:t>5678H</a:t>
            </a:r>
            <a:r>
              <a:rPr kumimoji="0" lang="zh-CN" altLang="en-US" sz="2400" b="1" i="0">
                <a:solidFill>
                  <a:schemeClr val="bg1"/>
                </a:solidFill>
                <a:latin typeface="宋体" panose="02010600030101010101" pitchFamily="2" charset="-122"/>
                <a:ea typeface="宋体" panose="02010600030101010101" pitchFamily="2" charset="-122"/>
              </a:rPr>
              <a:t>，表示为</a:t>
            </a:r>
            <a:endParaRPr kumimoji="0" lang="zh-CN" altLang="en-US" sz="2400" b="1" i="0">
              <a:solidFill>
                <a:schemeClr val="bg1"/>
              </a:solidFill>
              <a:latin typeface="宋体" panose="02010600030101010101" pitchFamily="2" charset="-122"/>
              <a:ea typeface="宋体" panose="02010600030101010101" pitchFamily="2" charset="-122"/>
            </a:endParaRPr>
          </a:p>
          <a:p>
            <a:pPr algn="just">
              <a:spcBef>
                <a:spcPct val="0"/>
              </a:spcBef>
            </a:pPr>
            <a:r>
              <a:rPr kumimoji="0" lang="zh-CN" altLang="en-US" sz="2400" b="1" i="0">
                <a:solidFill>
                  <a:schemeClr val="bg1"/>
                </a:solidFill>
                <a:latin typeface="宋体" panose="02010600030101010101" pitchFamily="2" charset="-122"/>
                <a:ea typeface="宋体" panose="02010600030101010101" pitchFamily="2" charset="-122"/>
              </a:rPr>
              <a:t>     （</a:t>
            </a:r>
            <a:r>
              <a:rPr kumimoji="0" lang="en-US" altLang="zh-CN" sz="2400" b="1" i="0">
                <a:solidFill>
                  <a:schemeClr val="bg1"/>
                </a:solidFill>
                <a:latin typeface="宋体" panose="02010600030101010101" pitchFamily="2" charset="-122"/>
                <a:ea typeface="宋体" panose="02010600030101010101" pitchFamily="2" charset="-122"/>
              </a:rPr>
              <a:t>0004H</a:t>
            </a:r>
            <a:r>
              <a:rPr kumimoji="0" lang="zh-CN" altLang="en-US" sz="2400" b="1" i="0">
                <a:solidFill>
                  <a:schemeClr val="bg1"/>
                </a:solidFill>
                <a:latin typeface="宋体" panose="02010600030101010101" pitchFamily="2" charset="-122"/>
                <a:ea typeface="宋体" panose="02010600030101010101" pitchFamily="2" charset="-122"/>
              </a:rPr>
              <a:t>）</a:t>
            </a:r>
            <a:r>
              <a:rPr kumimoji="0" lang="en-US" altLang="zh-CN" sz="2400" b="1" i="0">
                <a:solidFill>
                  <a:schemeClr val="bg1"/>
                </a:solidFill>
                <a:latin typeface="宋体" panose="02010600030101010101" pitchFamily="2" charset="-122"/>
                <a:ea typeface="宋体" panose="02010600030101010101" pitchFamily="2" charset="-122"/>
              </a:rPr>
              <a:t>= 5678H</a:t>
            </a:r>
            <a:endParaRPr kumimoji="0" lang="en-US" altLang="zh-CN" sz="2400" b="1" i="0">
              <a:solidFill>
                <a:schemeClr val="bg1"/>
              </a:solidFill>
              <a:ea typeface="宋体" panose="02010600030101010101" pitchFamily="2" charset="-122"/>
            </a:endParaRPr>
          </a:p>
        </p:txBody>
      </p:sp>
      <p:sp>
        <p:nvSpPr>
          <p:cNvPr id="56327" name="Rectangle 6"/>
          <p:cNvSpPr>
            <a:spLocks noChangeArrowheads="1"/>
          </p:cNvSpPr>
          <p:nvPr/>
        </p:nvSpPr>
        <p:spPr bwMode="auto">
          <a:xfrm>
            <a:off x="0" y="4724400"/>
            <a:ext cx="6629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400" b="1" i="0">
                <a:solidFill>
                  <a:schemeClr val="bg1"/>
                </a:solidFill>
                <a:latin typeface="宋体" panose="02010600030101010101" pitchFamily="2" charset="-122"/>
                <a:ea typeface="宋体" panose="02010600030101010101" pitchFamily="2" charset="-122"/>
              </a:rPr>
              <a:t>    </a:t>
            </a:r>
            <a:r>
              <a:rPr kumimoji="0" lang="zh-CN" altLang="en-US" sz="2400" b="1" i="0">
                <a:solidFill>
                  <a:schemeClr val="bg1"/>
                </a:solidFill>
                <a:latin typeface="宋体" panose="02010600030101010101" pitchFamily="2" charset="-122"/>
                <a:ea typeface="宋体" panose="02010600030101010101" pitchFamily="2" charset="-122"/>
              </a:rPr>
              <a:t>双字单元的地址由其最低字节的地址指定，因此</a:t>
            </a:r>
            <a:r>
              <a:rPr kumimoji="0" lang="en-US" altLang="zh-CN" sz="2400" b="1" i="0">
                <a:solidFill>
                  <a:schemeClr val="bg1"/>
                </a:solidFill>
                <a:ea typeface="宋体" panose="02010600030101010101" pitchFamily="2" charset="-122"/>
              </a:rPr>
              <a:t>0004H</a:t>
            </a:r>
            <a:r>
              <a:rPr kumimoji="0" lang="zh-CN" altLang="en-US" sz="2400" b="1" i="0">
                <a:solidFill>
                  <a:schemeClr val="bg1"/>
                </a:solidFill>
                <a:latin typeface="宋体" panose="02010600030101010101" pitchFamily="2" charset="-122"/>
                <a:ea typeface="宋体" panose="02010600030101010101" pitchFamily="2" charset="-122"/>
              </a:rPr>
              <a:t>双字单元的内容为：</a:t>
            </a:r>
            <a:endParaRPr kumimoji="0" lang="zh-CN" altLang="en-US" sz="2400" b="1" i="0">
              <a:solidFill>
                <a:schemeClr val="bg1"/>
              </a:solidFill>
              <a:latin typeface="宋体" panose="02010600030101010101" pitchFamily="2" charset="-122"/>
              <a:ea typeface="宋体" panose="02010600030101010101" pitchFamily="2" charset="-122"/>
            </a:endParaRPr>
          </a:p>
          <a:p>
            <a:pPr algn="l">
              <a:spcBef>
                <a:spcPct val="0"/>
              </a:spcBef>
            </a:pPr>
            <a:r>
              <a:rPr kumimoji="0" lang="zh-CN" altLang="en-US" sz="2400" b="1" i="0">
                <a:solidFill>
                  <a:schemeClr val="bg1"/>
                </a:solidFill>
                <a:latin typeface="宋体" panose="02010600030101010101" pitchFamily="2" charset="-122"/>
                <a:ea typeface="宋体" panose="02010600030101010101" pitchFamily="2" charset="-122"/>
              </a:rPr>
              <a:t>       （</a:t>
            </a:r>
            <a:r>
              <a:rPr kumimoji="0" lang="en-US" altLang="zh-CN" sz="2400" b="1" i="0">
                <a:solidFill>
                  <a:schemeClr val="bg1"/>
                </a:solidFill>
                <a:ea typeface="宋体" panose="02010600030101010101" pitchFamily="2" charset="-122"/>
              </a:rPr>
              <a:t>0004H</a:t>
            </a:r>
            <a:r>
              <a:rPr kumimoji="0" lang="zh-CN" altLang="en-US" sz="2400" b="1" i="0">
                <a:solidFill>
                  <a:schemeClr val="bg1"/>
                </a:solidFill>
                <a:latin typeface="宋体" panose="02010600030101010101" pitchFamily="2" charset="-122"/>
                <a:ea typeface="宋体" panose="02010600030101010101" pitchFamily="2" charset="-122"/>
              </a:rPr>
              <a:t>）</a:t>
            </a:r>
            <a:r>
              <a:rPr kumimoji="0" lang="en-US" altLang="zh-CN" sz="2400" b="1" i="0">
                <a:solidFill>
                  <a:schemeClr val="bg1"/>
                </a:solidFill>
                <a:ea typeface="宋体" panose="02010600030101010101" pitchFamily="2" charset="-122"/>
              </a:rPr>
              <a:t>=12345678H</a:t>
            </a:r>
            <a:r>
              <a:rPr kumimoji="0" lang="zh-CN" altLang="en-US" sz="2400" b="1" i="0">
                <a:solidFill>
                  <a:schemeClr val="bg1"/>
                </a:solidFill>
                <a:latin typeface="宋体" panose="02010600030101010101" pitchFamily="2" charset="-122"/>
                <a:ea typeface="宋体" panose="02010600030101010101" pitchFamily="2" charset="-122"/>
              </a:rPr>
              <a:t>。</a:t>
            </a:r>
            <a:r>
              <a:rPr kumimoji="0" lang="zh-CN" altLang="en-US" sz="2400" b="1" i="0">
                <a:solidFill>
                  <a:schemeClr val="bg1"/>
                </a:solidFill>
                <a:ea typeface="宋体" panose="02010600030101010101" pitchFamily="2" charset="-122"/>
              </a:rPr>
              <a:t> </a:t>
            </a:r>
            <a:endParaRPr kumimoji="0" lang="zh-CN" altLang="en-US" sz="2400" b="1" i="0">
              <a:solidFill>
                <a:schemeClr val="bg1"/>
              </a:solidFill>
              <a:ea typeface="宋体" panose="02010600030101010101" pitchFamily="2" charset="-122"/>
            </a:endParaRPr>
          </a:p>
        </p:txBody>
      </p:sp>
      <p:sp>
        <p:nvSpPr>
          <p:cNvPr id="56328" name="Rectangle 7"/>
          <p:cNvSpPr>
            <a:spLocks noChangeArrowheads="1"/>
          </p:cNvSpPr>
          <p:nvPr/>
        </p:nvSpPr>
        <p:spPr bwMode="auto">
          <a:xfrm>
            <a:off x="457200" y="274638"/>
            <a:ext cx="8002588"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0"/>
              </a:spcBef>
            </a:pPr>
            <a:r>
              <a:rPr lang="en-US" altLang="zh-CN" sz="3200" i="0">
                <a:solidFill>
                  <a:srgbClr val="66CCFF"/>
                </a:solidFill>
                <a:latin typeface="黑体" panose="02010609060101010101" pitchFamily="49" charset="-122"/>
              </a:rPr>
              <a:t>1 </a:t>
            </a:r>
            <a:r>
              <a:rPr lang="zh-CN" altLang="en-US" sz="3200" i="0">
                <a:solidFill>
                  <a:srgbClr val="66CCFF"/>
                </a:solidFill>
                <a:latin typeface="黑体" panose="02010609060101010101" pitchFamily="49" charset="-122"/>
              </a:rPr>
              <a:t>存储单元的地址和内容</a:t>
            </a:r>
            <a:endParaRPr lang="zh-CN" altLang="en-US" sz="3200" i="0">
              <a:solidFill>
                <a:srgbClr val="66CCFF"/>
              </a:solidFill>
              <a:latin typeface="黑体" panose="02010609060101010101" pitchFamily="49"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BAA033A9-9F69-49E8-BEC5-E6D7AFB2111A}"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57347" name="Rectangle 2"/>
          <p:cNvSpPr>
            <a:spLocks noGrp="1" noChangeArrowheads="1"/>
          </p:cNvSpPr>
          <p:nvPr>
            <p:ph type="body" idx="1"/>
          </p:nvPr>
        </p:nvSpPr>
        <p:spPr>
          <a:xfrm>
            <a:off x="395288" y="1341438"/>
            <a:ext cx="8497887" cy="4895850"/>
          </a:xfrm>
        </p:spPr>
        <p:txBody>
          <a:bodyPr/>
          <a:lstStyle/>
          <a:p>
            <a:pPr eaLnBrk="1" hangingPunct="1">
              <a:lnSpc>
                <a:spcPct val="90000"/>
              </a:lnSpc>
              <a:buFontTx/>
              <a:buNone/>
            </a:pPr>
            <a:r>
              <a:rPr lang="en-US" altLang="zh-CN" sz="2800" b="1" smtClean="0">
                <a:solidFill>
                  <a:srgbClr val="FFFF66"/>
                </a:solidFill>
              </a:rPr>
              <a:t>80x86</a:t>
            </a:r>
            <a:r>
              <a:rPr lang="zh-CN" altLang="en-US" sz="2800" b="1" smtClean="0">
                <a:solidFill>
                  <a:srgbClr val="FFFF66"/>
                </a:solidFill>
              </a:rPr>
              <a:t>中除</a:t>
            </a:r>
            <a:r>
              <a:rPr lang="en-US" altLang="zh-CN" sz="2800" b="1" smtClean="0">
                <a:solidFill>
                  <a:srgbClr val="FFFF66"/>
                </a:solidFill>
              </a:rPr>
              <a:t>8086/8088</a:t>
            </a:r>
            <a:r>
              <a:rPr lang="zh-CN" altLang="en-US" sz="2800" b="1" smtClean="0">
                <a:solidFill>
                  <a:srgbClr val="FFFF66"/>
                </a:solidFill>
              </a:rPr>
              <a:t>只能在实模式下工作外，其他的</a:t>
            </a:r>
            <a:r>
              <a:rPr lang="en-US" altLang="zh-CN" sz="2800" b="1" smtClean="0">
                <a:solidFill>
                  <a:srgbClr val="FFFF66"/>
                </a:solidFill>
              </a:rPr>
              <a:t>CPU</a:t>
            </a:r>
            <a:r>
              <a:rPr lang="zh-CN" altLang="en-US" sz="2800" b="1" smtClean="0">
                <a:solidFill>
                  <a:srgbClr val="FFFF66"/>
                </a:solidFill>
              </a:rPr>
              <a:t>均可在实模式或保护模式下工作。</a:t>
            </a:r>
            <a:endParaRPr lang="zh-CN" altLang="en-US" sz="2800" b="1" smtClean="0">
              <a:solidFill>
                <a:srgbClr val="FFFF66"/>
              </a:solidFill>
            </a:endParaRPr>
          </a:p>
          <a:p>
            <a:pPr eaLnBrk="1" hangingPunct="1">
              <a:lnSpc>
                <a:spcPct val="90000"/>
              </a:lnSpc>
              <a:buFontTx/>
              <a:buNone/>
            </a:pPr>
            <a:endParaRPr lang="zh-CN" altLang="en-US" sz="2800" b="1" smtClean="0">
              <a:solidFill>
                <a:srgbClr val="FFFF66"/>
              </a:solidFill>
            </a:endParaRPr>
          </a:p>
          <a:p>
            <a:pPr eaLnBrk="1" hangingPunct="1">
              <a:lnSpc>
                <a:spcPct val="90000"/>
              </a:lnSpc>
              <a:buFontTx/>
              <a:buNone/>
            </a:pPr>
            <a:r>
              <a:rPr lang="zh-CN" altLang="en-US" sz="2800" b="1" smtClean="0">
                <a:solidFill>
                  <a:srgbClr val="66FFFF"/>
                </a:solidFill>
              </a:rPr>
              <a:t>    （</a:t>
            </a:r>
            <a:r>
              <a:rPr lang="en-US" altLang="zh-CN" sz="2800" b="1" smtClean="0">
                <a:solidFill>
                  <a:srgbClr val="66FFFF"/>
                </a:solidFill>
              </a:rPr>
              <a:t>1</a:t>
            </a:r>
            <a:r>
              <a:rPr lang="zh-CN" altLang="en-US" sz="2800" b="1" smtClean="0">
                <a:solidFill>
                  <a:srgbClr val="66FFFF"/>
                </a:solidFill>
              </a:rPr>
              <a:t>）存储器的分段</a:t>
            </a:r>
            <a:endParaRPr lang="zh-CN" altLang="en-US" sz="2800" b="1" smtClean="0">
              <a:solidFill>
                <a:srgbClr val="66FFFF"/>
              </a:solidFill>
            </a:endParaRPr>
          </a:p>
          <a:p>
            <a:pPr eaLnBrk="1" hangingPunct="1">
              <a:lnSpc>
                <a:spcPct val="90000"/>
              </a:lnSpc>
              <a:buFontTx/>
              <a:buNone/>
            </a:pPr>
            <a:r>
              <a:rPr lang="zh-CN" altLang="en-US" sz="2800" b="1" smtClean="0"/>
              <a:t>           </a:t>
            </a:r>
            <a:r>
              <a:rPr lang="zh-CN" altLang="en-US" sz="2800" b="1" smtClean="0">
                <a:solidFill>
                  <a:schemeClr val="bg1"/>
                </a:solidFill>
              </a:rPr>
              <a:t>实模式下允许的最大寻址空间为</a:t>
            </a:r>
            <a:r>
              <a:rPr lang="en-US" altLang="zh-CN" sz="2800" b="1" smtClean="0">
                <a:solidFill>
                  <a:schemeClr val="bg1"/>
                </a:solidFill>
              </a:rPr>
              <a:t>1 MB</a:t>
            </a:r>
            <a:r>
              <a:rPr lang="zh-CN" altLang="en-US" sz="2800" b="1" smtClean="0">
                <a:solidFill>
                  <a:schemeClr val="bg1"/>
                </a:solidFill>
              </a:rPr>
              <a:t>。</a:t>
            </a:r>
            <a:r>
              <a:rPr lang="en-US" altLang="zh-CN" sz="2800" b="1" smtClean="0">
                <a:solidFill>
                  <a:schemeClr val="bg1"/>
                </a:solidFill>
              </a:rPr>
              <a:t>8086/8088</a:t>
            </a:r>
            <a:r>
              <a:rPr lang="zh-CN" altLang="en-US" sz="2800" b="1" smtClean="0">
                <a:solidFill>
                  <a:schemeClr val="bg1"/>
                </a:solidFill>
              </a:rPr>
              <a:t>的地址总线宽度为</a:t>
            </a:r>
            <a:r>
              <a:rPr lang="en-US" altLang="zh-CN" sz="2800" b="1" smtClean="0">
                <a:solidFill>
                  <a:schemeClr val="bg1"/>
                </a:solidFill>
              </a:rPr>
              <a:t>20</a:t>
            </a:r>
            <a:r>
              <a:rPr lang="zh-CN" altLang="en-US" sz="2800" b="1" smtClean="0">
                <a:solidFill>
                  <a:schemeClr val="bg1"/>
                </a:solidFill>
              </a:rPr>
              <a:t>位，因而其最大寻址空间正好是</a:t>
            </a:r>
            <a:r>
              <a:rPr lang="en-US" altLang="zh-CN" sz="2800" b="1" smtClean="0">
                <a:solidFill>
                  <a:schemeClr val="bg1"/>
                </a:solidFill>
              </a:rPr>
              <a:t>1MB</a:t>
            </a:r>
            <a:r>
              <a:rPr lang="zh-CN" altLang="en-US" sz="2800" b="1" smtClean="0">
                <a:solidFill>
                  <a:schemeClr val="bg1"/>
                </a:solidFill>
              </a:rPr>
              <a:t>。</a:t>
            </a:r>
            <a:endParaRPr lang="zh-CN" altLang="en-US" sz="2800" b="1" smtClean="0">
              <a:solidFill>
                <a:schemeClr val="bg1"/>
              </a:solidFill>
            </a:endParaRPr>
          </a:p>
          <a:p>
            <a:pPr eaLnBrk="1" hangingPunct="1">
              <a:lnSpc>
                <a:spcPct val="90000"/>
              </a:lnSpc>
              <a:buFontTx/>
              <a:buNone/>
            </a:pPr>
            <a:r>
              <a:rPr lang="zh-CN" altLang="en-US" sz="2800" b="1" smtClean="0">
                <a:solidFill>
                  <a:srgbClr val="FFFF66"/>
                </a:solidFill>
              </a:rPr>
              <a:t>		在</a:t>
            </a:r>
            <a:r>
              <a:rPr lang="en-US" altLang="zh-CN" sz="2800" b="1" smtClean="0">
                <a:solidFill>
                  <a:srgbClr val="FFFF66"/>
                </a:solidFill>
              </a:rPr>
              <a:t>1MB</a:t>
            </a:r>
            <a:r>
              <a:rPr lang="zh-CN" altLang="en-US" sz="2800" b="1" smtClean="0">
                <a:solidFill>
                  <a:srgbClr val="FFFF66"/>
                </a:solidFill>
              </a:rPr>
              <a:t>的存储器里，每个存储单元都有一个唯一的</a:t>
            </a:r>
            <a:r>
              <a:rPr lang="en-US" altLang="zh-CN" sz="2800" b="1" smtClean="0">
                <a:solidFill>
                  <a:srgbClr val="FFFF66"/>
                </a:solidFill>
              </a:rPr>
              <a:t>20</a:t>
            </a:r>
            <a:r>
              <a:rPr lang="zh-CN" altLang="en-US" sz="2800" b="1" smtClean="0">
                <a:solidFill>
                  <a:srgbClr val="FFFF66"/>
                </a:solidFill>
              </a:rPr>
              <a:t>位地址，称为</a:t>
            </a:r>
            <a:r>
              <a:rPr lang="zh-CN" altLang="en-US" sz="2800" b="1" smtClean="0">
                <a:solidFill>
                  <a:srgbClr val="FF0000"/>
                </a:solidFill>
              </a:rPr>
              <a:t>物理地址</a:t>
            </a:r>
            <a:r>
              <a:rPr lang="zh-CN" altLang="en-US" sz="2800" b="1" smtClean="0">
                <a:solidFill>
                  <a:srgbClr val="FFFF66"/>
                </a:solidFill>
              </a:rPr>
              <a:t>。</a:t>
            </a:r>
            <a:endParaRPr lang="zh-CN" altLang="en-US" sz="2800" b="1" smtClean="0">
              <a:solidFill>
                <a:srgbClr val="FFFF66"/>
              </a:solidFill>
            </a:endParaRPr>
          </a:p>
          <a:p>
            <a:pPr eaLnBrk="1" hangingPunct="1">
              <a:lnSpc>
                <a:spcPct val="90000"/>
              </a:lnSpc>
              <a:buFontTx/>
              <a:buNone/>
            </a:pPr>
            <a:r>
              <a:rPr lang="zh-CN" altLang="en-US" sz="2800" b="1" smtClean="0">
                <a:solidFill>
                  <a:schemeClr val="bg1"/>
                </a:solidFill>
              </a:rPr>
              <a:t>		而对于其他微处理器</a:t>
            </a:r>
            <a:r>
              <a:rPr lang="zh-CN" altLang="en-US" sz="2800" b="1" smtClean="0">
                <a:solidFill>
                  <a:srgbClr val="FFFF66"/>
                </a:solidFill>
              </a:rPr>
              <a:t>在实模式下</a:t>
            </a:r>
            <a:r>
              <a:rPr lang="zh-CN" altLang="en-US" sz="2800" b="1" smtClean="0">
                <a:solidFill>
                  <a:schemeClr val="bg1"/>
                </a:solidFill>
              </a:rPr>
              <a:t>只能访问前</a:t>
            </a:r>
            <a:r>
              <a:rPr lang="en-US" altLang="zh-CN" sz="2800" b="1" smtClean="0">
                <a:solidFill>
                  <a:schemeClr val="bg1"/>
                </a:solidFill>
              </a:rPr>
              <a:t>1 MB</a:t>
            </a:r>
            <a:r>
              <a:rPr lang="zh-CN" altLang="en-US" sz="2800" b="1" smtClean="0">
                <a:solidFill>
                  <a:schemeClr val="bg1"/>
                </a:solidFill>
              </a:rPr>
              <a:t>的存储器地址。</a:t>
            </a:r>
            <a:endParaRPr lang="zh-CN" altLang="en-US" sz="2800" b="1" smtClean="0">
              <a:solidFill>
                <a:schemeClr val="bg1"/>
              </a:solidFill>
            </a:endParaRPr>
          </a:p>
        </p:txBody>
      </p:sp>
      <p:sp>
        <p:nvSpPr>
          <p:cNvPr id="57348" name="Rectangle 3"/>
          <p:cNvSpPr>
            <a:spLocks noChangeArrowheads="1"/>
          </p:cNvSpPr>
          <p:nvPr/>
        </p:nvSpPr>
        <p:spPr bwMode="auto">
          <a:xfrm>
            <a:off x="250825" y="260350"/>
            <a:ext cx="4248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en-US" altLang="zh-CN" sz="3200" i="0">
                <a:solidFill>
                  <a:srgbClr val="66CCFF"/>
                </a:solidFill>
                <a:latin typeface="黑体" panose="02010609060101010101" pitchFamily="49" charset="-122"/>
              </a:rPr>
              <a:t> 2</a:t>
            </a:r>
            <a:r>
              <a:rPr lang="zh-CN" altLang="en-US" sz="3200" i="0">
                <a:solidFill>
                  <a:srgbClr val="66CCFF"/>
                </a:solidFill>
                <a:latin typeface="黑体" panose="02010609060101010101" pitchFamily="49" charset="-122"/>
              </a:rPr>
              <a:t>．实模式存储器寻址</a:t>
            </a:r>
            <a:endParaRPr lang="zh-CN" altLang="en-US" sz="3200" i="0">
              <a:solidFill>
                <a:srgbClr val="66CCFF"/>
              </a:solidFill>
              <a:latin typeface="黑体" panose="02010609060101010101" pitchFamily="49" charset="-12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4BA44574-EF6F-4E7A-AD6B-A88EE8D495CA}"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58371" name="Rectangle 2"/>
          <p:cNvSpPr>
            <a:spLocks noGrp="1" noChangeArrowheads="1"/>
          </p:cNvSpPr>
          <p:nvPr>
            <p:ph type="body" idx="1"/>
          </p:nvPr>
        </p:nvSpPr>
        <p:spPr>
          <a:xfrm>
            <a:off x="395288" y="836613"/>
            <a:ext cx="8229600" cy="3960812"/>
          </a:xfrm>
        </p:spPr>
        <p:txBody>
          <a:bodyPr/>
          <a:lstStyle/>
          <a:p>
            <a:pPr algn="just" eaLnBrk="1" hangingPunct="1">
              <a:buFontTx/>
              <a:buNone/>
            </a:pPr>
            <a:r>
              <a:rPr lang="en-US" altLang="zh-CN" sz="2800" b="1" smtClean="0">
                <a:solidFill>
                  <a:schemeClr val="bg1"/>
                </a:solidFill>
              </a:rPr>
              <a:t>3</a:t>
            </a:r>
            <a:r>
              <a:rPr lang="zh-CN" altLang="en-US" sz="2800" b="1" smtClean="0">
                <a:solidFill>
                  <a:schemeClr val="bg1"/>
                </a:solidFill>
              </a:rPr>
              <a:t>．保护模式存储器寻址</a:t>
            </a:r>
            <a:endParaRPr lang="zh-CN" altLang="en-US" sz="2800" b="1" smtClean="0">
              <a:solidFill>
                <a:schemeClr val="bg1"/>
              </a:solidFill>
            </a:endParaRPr>
          </a:p>
          <a:p>
            <a:pPr algn="just" eaLnBrk="1" hangingPunct="1">
              <a:buFontTx/>
              <a:buNone/>
            </a:pPr>
            <a:r>
              <a:rPr lang="zh-CN" altLang="en-US" sz="2800" b="1" smtClean="0">
                <a:solidFill>
                  <a:schemeClr val="bg1"/>
                </a:solidFill>
              </a:rPr>
              <a:t>  （</a:t>
            </a:r>
            <a:r>
              <a:rPr lang="en-US" altLang="zh-CN" sz="2800" b="1" smtClean="0">
                <a:solidFill>
                  <a:schemeClr val="bg1"/>
                </a:solidFill>
              </a:rPr>
              <a:t>1</a:t>
            </a:r>
            <a:r>
              <a:rPr lang="zh-CN" altLang="en-US" sz="2800" b="1" smtClean="0">
                <a:solidFill>
                  <a:schemeClr val="bg1"/>
                </a:solidFill>
              </a:rPr>
              <a:t>）逻辑地址</a:t>
            </a:r>
            <a:endParaRPr lang="zh-CN" altLang="en-US" sz="2800" b="1" smtClean="0">
              <a:solidFill>
                <a:schemeClr val="bg1"/>
              </a:solidFill>
            </a:endParaRPr>
          </a:p>
          <a:p>
            <a:pPr eaLnBrk="1" hangingPunct="1">
              <a:buFontTx/>
              <a:buNone/>
            </a:pPr>
            <a:r>
              <a:rPr lang="zh-CN" altLang="en-US" sz="2800" b="1" smtClean="0">
                <a:solidFill>
                  <a:schemeClr val="bg1"/>
                </a:solidFill>
              </a:rPr>
              <a:t>           </a:t>
            </a:r>
            <a:r>
              <a:rPr lang="zh-CN" altLang="en-US" sz="2400" b="1" smtClean="0">
                <a:solidFill>
                  <a:schemeClr val="bg1"/>
                </a:solidFill>
              </a:rPr>
              <a:t>在保护模式存储器寻址中 ，程序员在程序中指定</a:t>
            </a:r>
            <a:r>
              <a:rPr lang="zh-CN" altLang="en-US" sz="2400" b="1" smtClean="0">
                <a:solidFill>
                  <a:srgbClr val="FF0000"/>
                </a:solidFill>
              </a:rPr>
              <a:t>逻辑地址</a:t>
            </a:r>
            <a:r>
              <a:rPr lang="zh-CN" altLang="en-US" sz="2400" b="1" smtClean="0">
                <a:solidFill>
                  <a:schemeClr val="bg1"/>
                </a:solidFill>
              </a:rPr>
              <a:t>， </a:t>
            </a:r>
            <a:r>
              <a:rPr lang="en-US" altLang="zh-CN" sz="2400" b="1" smtClean="0">
                <a:solidFill>
                  <a:schemeClr val="bg1"/>
                </a:solidFill>
              </a:rPr>
              <a:t>CPU</a:t>
            </a:r>
            <a:r>
              <a:rPr lang="zh-CN" altLang="en-US" sz="2400" b="1" smtClean="0">
                <a:solidFill>
                  <a:schemeClr val="bg1"/>
                </a:solidFill>
              </a:rPr>
              <a:t>采用一种比较复杂的方法来求得相应的物理地址。</a:t>
            </a:r>
            <a:r>
              <a:rPr lang="zh-CN" altLang="en-US" sz="2400" b="1" smtClean="0">
                <a:solidFill>
                  <a:srgbClr val="FFFF00"/>
                </a:solidFill>
              </a:rPr>
              <a:t>在保护模式下，逻辑地址由</a:t>
            </a:r>
            <a:r>
              <a:rPr lang="zh-CN" altLang="en-US" sz="2400" b="1" smtClean="0">
                <a:solidFill>
                  <a:srgbClr val="FF0000"/>
                </a:solidFill>
              </a:rPr>
              <a:t>段选择器和偏移地址</a:t>
            </a:r>
            <a:r>
              <a:rPr lang="zh-CN" altLang="en-US" sz="2400" b="1" smtClean="0">
                <a:solidFill>
                  <a:srgbClr val="FFFF00"/>
                </a:solidFill>
              </a:rPr>
              <a:t>两部分组成，</a:t>
            </a:r>
            <a:r>
              <a:rPr lang="zh-CN" altLang="en-US" sz="2400" b="1" smtClean="0">
                <a:solidFill>
                  <a:schemeClr val="bg1"/>
                </a:solidFill>
              </a:rPr>
              <a:t>段选择器存放在段寄存器中，但它不能直接确定段基址，而由</a:t>
            </a:r>
            <a:r>
              <a:rPr lang="en-US" altLang="zh-CN" sz="2400" b="1" smtClean="0">
                <a:solidFill>
                  <a:schemeClr val="bg1"/>
                </a:solidFill>
              </a:rPr>
              <a:t>CPU</a:t>
            </a:r>
            <a:r>
              <a:rPr lang="zh-CN" altLang="en-US" sz="2400" b="1" smtClean="0">
                <a:solidFill>
                  <a:schemeClr val="bg1"/>
                </a:solidFill>
              </a:rPr>
              <a:t>通过一定的方法取得段基址，再和偏移地址相加，从而求得所选存储单元的线性地址，线性地址再通过分页部件转换成物理地址。 </a:t>
            </a:r>
            <a:endParaRPr lang="zh-CN" altLang="en-US" sz="2400" b="1" smtClean="0">
              <a:solidFill>
                <a:schemeClr val="bg1"/>
              </a:solidFill>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66397991-292D-4186-A8E0-C18986FBAB37}"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pic>
        <p:nvPicPr>
          <p:cNvPr id="59395" name="Picture 2" descr="4X15"/>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250825" y="1773238"/>
            <a:ext cx="8713788" cy="5084762"/>
          </a:xfrm>
          <a:noFill/>
        </p:spPr>
      </p:pic>
      <p:sp>
        <p:nvSpPr>
          <p:cNvPr id="59396" name="Rectangle 3"/>
          <p:cNvSpPr>
            <a:spLocks noChangeArrowheads="1"/>
          </p:cNvSpPr>
          <p:nvPr/>
        </p:nvSpPr>
        <p:spPr bwMode="auto">
          <a:xfrm>
            <a:off x="395288" y="260350"/>
            <a:ext cx="8280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400" b="1" i="0">
                <a:solidFill>
                  <a:schemeClr val="bg1"/>
                </a:solidFill>
                <a:ea typeface="宋体" panose="02010600030101010101" pitchFamily="2" charset="-122"/>
              </a:rPr>
              <a:t>      </a:t>
            </a:r>
            <a:r>
              <a:rPr kumimoji="0" lang="zh-CN" altLang="en-US" sz="2400" b="1" i="0">
                <a:solidFill>
                  <a:schemeClr val="bg1"/>
                </a:solidFill>
                <a:ea typeface="宋体" panose="02010600030101010101" pitchFamily="2" charset="-122"/>
              </a:rPr>
              <a:t>下图为保护模式存储器寻址示意图。可以看出，它和实模式寻址的另一个区别是：偏移地址为</a:t>
            </a:r>
            <a:r>
              <a:rPr kumimoji="0" lang="en-US" altLang="zh-CN" sz="2400" b="1" i="0">
                <a:solidFill>
                  <a:schemeClr val="bg1"/>
                </a:solidFill>
                <a:ea typeface="宋体" panose="02010600030101010101" pitchFamily="2" charset="-122"/>
              </a:rPr>
              <a:t>32</a:t>
            </a:r>
            <a:r>
              <a:rPr kumimoji="0" lang="zh-CN" altLang="en-US" sz="2400" b="1" i="0">
                <a:solidFill>
                  <a:schemeClr val="bg1"/>
                </a:solidFill>
                <a:ea typeface="宋体" panose="02010600030101010101" pitchFamily="2" charset="-122"/>
              </a:rPr>
              <a:t>位，最大段长可从</a:t>
            </a:r>
            <a:r>
              <a:rPr kumimoji="0" lang="en-US" altLang="zh-CN" sz="2400" b="1" i="0">
                <a:solidFill>
                  <a:schemeClr val="bg1"/>
                </a:solidFill>
                <a:ea typeface="宋体" panose="02010600030101010101" pitchFamily="2" charset="-122"/>
              </a:rPr>
              <a:t>64 KB</a:t>
            </a:r>
            <a:r>
              <a:rPr kumimoji="0" lang="zh-CN" altLang="en-US" sz="2400" b="1" i="0">
                <a:solidFill>
                  <a:schemeClr val="bg1"/>
                </a:solidFill>
                <a:ea typeface="宋体" panose="02010600030101010101" pitchFamily="2" charset="-122"/>
              </a:rPr>
              <a:t>扩大到</a:t>
            </a:r>
            <a:r>
              <a:rPr kumimoji="0" lang="en-US" altLang="zh-CN" sz="2400" b="1" i="0">
                <a:solidFill>
                  <a:schemeClr val="bg1"/>
                </a:solidFill>
                <a:ea typeface="宋体" panose="02010600030101010101" pitchFamily="2" charset="-122"/>
              </a:rPr>
              <a:t>4 GB</a:t>
            </a:r>
            <a:r>
              <a:rPr kumimoji="0" lang="zh-CN" altLang="en-US" sz="2400" b="1" i="0">
                <a:solidFill>
                  <a:schemeClr val="bg1"/>
                </a:solidFill>
                <a:ea typeface="宋体" panose="02010600030101010101" pitchFamily="2" charset="-122"/>
              </a:rPr>
              <a:t>。 </a:t>
            </a:r>
            <a:endParaRPr kumimoji="0" lang="zh-CN" altLang="en-US" sz="2400" b="1" i="0">
              <a:solidFill>
                <a:schemeClr val="bg1"/>
              </a:solidFill>
              <a:ea typeface="宋体" panose="02010600030101010101"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61578A1E-83F2-472A-9E86-AAEEF1B9A722}"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8195" name="Rectangle 2"/>
          <p:cNvSpPr>
            <a:spLocks noGrp="1" noChangeArrowheads="1"/>
          </p:cNvSpPr>
          <p:nvPr>
            <p:ph type="body" sz="half" idx="1"/>
          </p:nvPr>
        </p:nvSpPr>
        <p:spPr>
          <a:xfrm>
            <a:off x="0" y="1125538"/>
            <a:ext cx="5638800" cy="533400"/>
          </a:xfrm>
        </p:spPr>
        <p:txBody>
          <a:bodyPr/>
          <a:lstStyle/>
          <a:p>
            <a:pPr eaLnBrk="1" hangingPunct="1">
              <a:buFontTx/>
              <a:buNone/>
            </a:pPr>
            <a:r>
              <a:rPr lang="en-US" altLang="zh-CN" b="1" smtClean="0">
                <a:solidFill>
                  <a:srgbClr val="FFFF66"/>
                </a:solidFill>
              </a:rPr>
              <a:t>4.1.1  8086/8088 CPU</a:t>
            </a:r>
            <a:endParaRPr lang="en-US" altLang="zh-CN" sz="2800" b="1" smtClean="0">
              <a:solidFill>
                <a:srgbClr val="FFFF66"/>
              </a:solidFill>
            </a:endParaRPr>
          </a:p>
        </p:txBody>
      </p:sp>
      <p:sp>
        <p:nvSpPr>
          <p:cNvPr id="8196" name="Rectangle 3"/>
          <p:cNvSpPr>
            <a:spLocks noChangeArrowheads="1"/>
          </p:cNvSpPr>
          <p:nvPr/>
        </p:nvSpPr>
        <p:spPr bwMode="auto">
          <a:xfrm>
            <a:off x="381000" y="1643063"/>
            <a:ext cx="806450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0"/>
              </a:spcBef>
              <a:buFont typeface="Wingdings" panose="05000000000000000000" pitchFamily="2" charset="2"/>
              <a:buChar char="p"/>
            </a:pPr>
            <a:r>
              <a:rPr kumimoji="0" lang="en-US" altLang="zh-CN" sz="2800" b="1" i="0">
                <a:solidFill>
                  <a:schemeClr val="bg1"/>
                </a:solidFill>
                <a:ea typeface="宋体" panose="02010600030101010101" pitchFamily="2" charset="-122"/>
              </a:rPr>
              <a:t>  </a:t>
            </a:r>
            <a:r>
              <a:rPr kumimoji="0" lang="en-US" altLang="zh-CN" sz="2800" b="1" i="0">
                <a:solidFill>
                  <a:schemeClr val="bg1"/>
                </a:solidFill>
                <a:ea typeface="华文楷体" panose="02010600040101010101" pitchFamily="2" charset="-122"/>
              </a:rPr>
              <a:t>8086——16</a:t>
            </a:r>
            <a:r>
              <a:rPr kumimoji="0" lang="zh-CN" altLang="en-US" sz="2800" b="1" i="0">
                <a:solidFill>
                  <a:schemeClr val="bg1"/>
                </a:solidFill>
                <a:ea typeface="华文楷体" panose="02010600040101010101" pitchFamily="2" charset="-122"/>
              </a:rPr>
              <a:t>位微处理器</a:t>
            </a:r>
            <a:br>
              <a:rPr kumimoji="0" lang="zh-CN" altLang="en-US" sz="2800" b="1" i="0">
                <a:solidFill>
                  <a:schemeClr val="bg1"/>
                </a:solidFill>
                <a:ea typeface="华文楷体" panose="02010600040101010101" pitchFamily="2" charset="-122"/>
              </a:rPr>
            </a:br>
            <a:r>
              <a:rPr kumimoji="0" lang="zh-CN" altLang="en-US" sz="2800" b="1" i="0">
                <a:solidFill>
                  <a:schemeClr val="bg1"/>
                </a:solidFill>
                <a:ea typeface="华文楷体" panose="02010600040101010101" pitchFamily="2" charset="-122"/>
              </a:rPr>
              <a:t>	即</a:t>
            </a:r>
            <a:r>
              <a:rPr kumimoji="0" lang="en-US" altLang="zh-CN" sz="2800" b="1" i="0">
                <a:solidFill>
                  <a:schemeClr val="bg1"/>
                </a:solidFill>
                <a:ea typeface="华文楷体" panose="02010600040101010101" pitchFamily="2" charset="-122"/>
              </a:rPr>
              <a:t>8086CPU</a:t>
            </a:r>
            <a:r>
              <a:rPr kumimoji="0" lang="zh-CN" altLang="en-US" sz="2800" b="1" i="0">
                <a:solidFill>
                  <a:schemeClr val="bg1"/>
                </a:solidFill>
                <a:ea typeface="华文楷体" panose="02010600040101010101" pitchFamily="2" charset="-122"/>
              </a:rPr>
              <a:t>的内外数据总线为</a:t>
            </a:r>
            <a:r>
              <a:rPr kumimoji="0" lang="en-US" altLang="zh-CN" sz="2800" b="1" i="0">
                <a:solidFill>
                  <a:schemeClr val="bg1"/>
                </a:solidFill>
                <a:ea typeface="华文楷体" panose="02010600040101010101" pitchFamily="2" charset="-122"/>
              </a:rPr>
              <a:t>16</a:t>
            </a:r>
            <a:r>
              <a:rPr kumimoji="0" lang="zh-CN" altLang="en-US" sz="2800" b="1" i="0">
                <a:solidFill>
                  <a:schemeClr val="bg1"/>
                </a:solidFill>
                <a:ea typeface="华文楷体" panose="02010600040101010101" pitchFamily="2" charset="-122"/>
              </a:rPr>
              <a:t>位</a:t>
            </a:r>
            <a:br>
              <a:rPr kumimoji="0" lang="zh-CN" altLang="en-US" sz="2800" b="1" i="0">
                <a:solidFill>
                  <a:schemeClr val="bg1"/>
                </a:solidFill>
                <a:ea typeface="华文楷体" panose="02010600040101010101" pitchFamily="2" charset="-122"/>
              </a:rPr>
            </a:br>
            <a:r>
              <a:rPr kumimoji="0" lang="zh-CN" altLang="en-US" sz="2800" b="1" i="0">
                <a:solidFill>
                  <a:schemeClr val="bg1"/>
                </a:solidFill>
                <a:ea typeface="华文楷体" panose="02010600040101010101" pitchFamily="2" charset="-122"/>
              </a:rPr>
              <a:t>	一个总线周期可以传送一个字（</a:t>
            </a:r>
            <a:r>
              <a:rPr kumimoji="0" lang="en-US" altLang="zh-CN" sz="2800" b="1" i="0">
                <a:solidFill>
                  <a:schemeClr val="bg1"/>
                </a:solidFill>
                <a:ea typeface="华文楷体" panose="02010600040101010101" pitchFamily="2" charset="-122"/>
              </a:rPr>
              <a:t>16</a:t>
            </a:r>
            <a:r>
              <a:rPr kumimoji="0" lang="zh-CN" altLang="en-US" sz="2800" b="1" i="0">
                <a:solidFill>
                  <a:schemeClr val="bg1"/>
                </a:solidFill>
                <a:ea typeface="华文楷体" panose="02010600040101010101" pitchFamily="2" charset="-122"/>
              </a:rPr>
              <a:t>位）数据。</a:t>
            </a:r>
            <a:endParaRPr kumimoji="0" lang="zh-CN" altLang="en-US" sz="2800" b="1" i="0">
              <a:solidFill>
                <a:schemeClr val="bg1"/>
              </a:solidFill>
              <a:ea typeface="华文楷体" panose="02010600040101010101" pitchFamily="2" charset="-122"/>
            </a:endParaRPr>
          </a:p>
          <a:p>
            <a:pPr algn="l" eaLnBrk="1" hangingPunct="1">
              <a:spcBef>
                <a:spcPct val="0"/>
              </a:spcBef>
              <a:buFont typeface="Wingdings" panose="05000000000000000000" pitchFamily="2" charset="2"/>
              <a:buChar char="p"/>
            </a:pPr>
            <a:r>
              <a:rPr kumimoji="0" lang="zh-CN" altLang="en-US" sz="2800" b="1" i="0">
                <a:solidFill>
                  <a:schemeClr val="bg1"/>
                </a:solidFill>
                <a:ea typeface="华文楷体" panose="02010600040101010101" pitchFamily="2" charset="-122"/>
              </a:rPr>
              <a:t>  </a:t>
            </a:r>
            <a:r>
              <a:rPr kumimoji="0" lang="en-US" altLang="zh-CN" sz="2800" b="1" i="0">
                <a:solidFill>
                  <a:schemeClr val="bg1"/>
                </a:solidFill>
                <a:ea typeface="华文楷体" panose="02010600040101010101" pitchFamily="2" charset="-122"/>
              </a:rPr>
              <a:t>8088——</a:t>
            </a:r>
            <a:r>
              <a:rPr kumimoji="0" lang="zh-CN" altLang="en-US" sz="2800" b="1" i="0">
                <a:solidFill>
                  <a:schemeClr val="bg1"/>
                </a:solidFill>
                <a:ea typeface="华文楷体" panose="02010600040101010101" pitchFamily="2" charset="-122"/>
              </a:rPr>
              <a:t>准</a:t>
            </a:r>
            <a:r>
              <a:rPr kumimoji="0" lang="en-US" altLang="zh-CN" sz="2800" b="1" i="0">
                <a:solidFill>
                  <a:schemeClr val="bg1"/>
                </a:solidFill>
                <a:ea typeface="华文楷体" panose="02010600040101010101" pitchFamily="2" charset="-122"/>
              </a:rPr>
              <a:t>16</a:t>
            </a:r>
            <a:r>
              <a:rPr kumimoji="0" lang="zh-CN" altLang="en-US" sz="2800" b="1" i="0">
                <a:solidFill>
                  <a:schemeClr val="bg1"/>
                </a:solidFill>
                <a:ea typeface="华文楷体" panose="02010600040101010101" pitchFamily="2" charset="-122"/>
              </a:rPr>
              <a:t>位微处理器</a:t>
            </a:r>
            <a:br>
              <a:rPr kumimoji="0" lang="zh-CN" altLang="en-US" sz="2800" b="1" i="0">
                <a:solidFill>
                  <a:schemeClr val="bg1"/>
                </a:solidFill>
                <a:ea typeface="华文楷体" panose="02010600040101010101" pitchFamily="2" charset="-122"/>
              </a:rPr>
            </a:br>
            <a:r>
              <a:rPr kumimoji="0" lang="zh-CN" altLang="en-US" sz="2800" b="1" i="0">
                <a:solidFill>
                  <a:schemeClr val="bg1"/>
                </a:solidFill>
                <a:ea typeface="华文楷体" panose="02010600040101010101" pitchFamily="2" charset="-122"/>
              </a:rPr>
              <a:t>	</a:t>
            </a:r>
            <a:r>
              <a:rPr kumimoji="0" lang="en-US" altLang="zh-CN" sz="2800" b="1" i="0">
                <a:solidFill>
                  <a:schemeClr val="bg1"/>
                </a:solidFill>
                <a:ea typeface="华文楷体" panose="02010600040101010101" pitchFamily="2" charset="-122"/>
              </a:rPr>
              <a:t>8088CPU</a:t>
            </a:r>
            <a:r>
              <a:rPr kumimoji="0" lang="zh-CN" altLang="en-US" sz="2800" b="1" i="0">
                <a:solidFill>
                  <a:schemeClr val="bg1"/>
                </a:solidFill>
                <a:ea typeface="华文楷体" panose="02010600040101010101" pitchFamily="2" charset="-122"/>
              </a:rPr>
              <a:t>的内部</a:t>
            </a:r>
            <a:r>
              <a:rPr kumimoji="0" lang="en-US" altLang="zh-CN" sz="2800" b="1" i="0">
                <a:solidFill>
                  <a:schemeClr val="bg1"/>
                </a:solidFill>
                <a:ea typeface="华文楷体" panose="02010600040101010101" pitchFamily="2" charset="-122"/>
              </a:rPr>
              <a:t>DB</a:t>
            </a:r>
            <a:r>
              <a:rPr kumimoji="0" lang="zh-CN" altLang="en-US" sz="2800" b="1" i="0">
                <a:solidFill>
                  <a:schemeClr val="bg1"/>
                </a:solidFill>
                <a:ea typeface="华文楷体" panose="02010600040101010101" pitchFamily="2" charset="-122"/>
              </a:rPr>
              <a:t>为</a:t>
            </a:r>
            <a:r>
              <a:rPr kumimoji="0" lang="en-US" altLang="zh-CN" sz="2800" b="1" i="0">
                <a:solidFill>
                  <a:schemeClr val="bg1"/>
                </a:solidFill>
                <a:ea typeface="华文楷体" panose="02010600040101010101" pitchFamily="2" charset="-122"/>
              </a:rPr>
              <a:t>16</a:t>
            </a:r>
            <a:r>
              <a:rPr kumimoji="0" lang="zh-CN" altLang="en-US" sz="2800" b="1" i="0">
                <a:solidFill>
                  <a:schemeClr val="bg1"/>
                </a:solidFill>
                <a:ea typeface="华文楷体" panose="02010600040101010101" pitchFamily="2" charset="-122"/>
              </a:rPr>
              <a:t>位，外部</a:t>
            </a:r>
            <a:r>
              <a:rPr kumimoji="0" lang="en-US" altLang="zh-CN" sz="2800" b="1" i="0">
                <a:solidFill>
                  <a:schemeClr val="bg1"/>
                </a:solidFill>
                <a:ea typeface="华文楷体" panose="02010600040101010101" pitchFamily="2" charset="-122"/>
              </a:rPr>
              <a:t>DB</a:t>
            </a:r>
            <a:r>
              <a:rPr kumimoji="0" lang="zh-CN" altLang="en-US" sz="2800" b="1" i="0">
                <a:solidFill>
                  <a:schemeClr val="bg1"/>
                </a:solidFill>
                <a:ea typeface="华文楷体" panose="02010600040101010101" pitchFamily="2" charset="-122"/>
              </a:rPr>
              <a:t>为</a:t>
            </a:r>
            <a:r>
              <a:rPr kumimoji="0" lang="en-US" altLang="zh-CN" sz="2800" b="1" i="0">
                <a:solidFill>
                  <a:schemeClr val="bg1"/>
                </a:solidFill>
                <a:ea typeface="华文楷体" panose="02010600040101010101" pitchFamily="2" charset="-122"/>
              </a:rPr>
              <a:t>8</a:t>
            </a:r>
            <a:r>
              <a:rPr kumimoji="0" lang="zh-CN" altLang="en-US" sz="2800" b="1" i="0">
                <a:solidFill>
                  <a:schemeClr val="bg1"/>
                </a:solidFill>
                <a:ea typeface="华文楷体" panose="02010600040101010101" pitchFamily="2" charset="-122"/>
              </a:rPr>
              <a:t>位，</a:t>
            </a:r>
            <a:br>
              <a:rPr kumimoji="0" lang="zh-CN" altLang="en-US" sz="2800" b="1" i="0">
                <a:solidFill>
                  <a:schemeClr val="bg1"/>
                </a:solidFill>
                <a:ea typeface="华文楷体" panose="02010600040101010101" pitchFamily="2" charset="-122"/>
              </a:rPr>
            </a:br>
            <a:r>
              <a:rPr kumimoji="0" lang="zh-CN" altLang="en-US" sz="2800" b="1" i="0">
                <a:solidFill>
                  <a:schemeClr val="bg1"/>
                </a:solidFill>
                <a:ea typeface="华文楷体" panose="02010600040101010101" pitchFamily="2" charset="-122"/>
              </a:rPr>
              <a:t>            一个总线周期只能传送一个字节。</a:t>
            </a:r>
            <a:endParaRPr kumimoji="0" lang="zh-CN" altLang="en-US" sz="2800" b="1" i="0">
              <a:solidFill>
                <a:schemeClr val="bg1"/>
              </a:solidFill>
              <a:ea typeface="华文楷体" panose="02010600040101010101" pitchFamily="2" charset="-122"/>
            </a:endParaRPr>
          </a:p>
          <a:p>
            <a:pPr algn="l" eaLnBrk="1" hangingPunct="1">
              <a:spcBef>
                <a:spcPct val="0"/>
              </a:spcBef>
              <a:buFont typeface="Wingdings" panose="05000000000000000000" pitchFamily="2" charset="2"/>
              <a:buChar char="p"/>
            </a:pPr>
            <a:endParaRPr kumimoji="0" lang="zh-CN" altLang="en-US" sz="2800" b="1" i="0">
              <a:solidFill>
                <a:schemeClr val="bg1"/>
              </a:solidFill>
              <a:ea typeface="华文楷体" panose="02010600040101010101" pitchFamily="2" charset="-122"/>
            </a:endParaRPr>
          </a:p>
          <a:p>
            <a:pPr algn="l" eaLnBrk="1" hangingPunct="1">
              <a:spcBef>
                <a:spcPct val="0"/>
              </a:spcBef>
              <a:buFont typeface="Wingdings" panose="05000000000000000000" pitchFamily="2" charset="2"/>
              <a:buChar char="p"/>
            </a:pPr>
            <a:r>
              <a:rPr kumimoji="0" lang="zh-CN" altLang="en-US" sz="2800" b="1" i="0">
                <a:solidFill>
                  <a:schemeClr val="bg1"/>
                </a:solidFill>
                <a:ea typeface="华文楷体" panose="02010600040101010101" pitchFamily="2" charset="-122"/>
              </a:rPr>
              <a:t>  地址引脚均为</a:t>
            </a:r>
            <a:r>
              <a:rPr kumimoji="0" lang="en-US" altLang="zh-CN" sz="2800" b="1" i="0">
                <a:solidFill>
                  <a:schemeClr val="bg1"/>
                </a:solidFill>
                <a:ea typeface="华文楷体" panose="02010600040101010101" pitchFamily="2" charset="-122"/>
              </a:rPr>
              <a:t>20</a:t>
            </a:r>
            <a:r>
              <a:rPr kumimoji="0" lang="zh-CN" altLang="en-US" sz="2800" b="1" i="0">
                <a:solidFill>
                  <a:schemeClr val="bg1"/>
                </a:solidFill>
                <a:ea typeface="华文楷体" panose="02010600040101010101" pitchFamily="2" charset="-122"/>
              </a:rPr>
              <a:t>位，可寻址</a:t>
            </a:r>
            <a:r>
              <a:rPr kumimoji="0" lang="en-US" altLang="zh-CN" sz="2800" b="1" i="0">
                <a:solidFill>
                  <a:schemeClr val="bg1"/>
                </a:solidFill>
                <a:ea typeface="华文楷体" panose="02010600040101010101" pitchFamily="2" charset="-122"/>
              </a:rPr>
              <a:t>1MB</a:t>
            </a:r>
            <a:r>
              <a:rPr kumimoji="0" lang="zh-CN" altLang="en-US" sz="2800" b="1" i="0">
                <a:solidFill>
                  <a:schemeClr val="bg1"/>
                </a:solidFill>
                <a:ea typeface="华文楷体" panose="02010600040101010101" pitchFamily="2" charset="-122"/>
              </a:rPr>
              <a:t>主存空间。</a:t>
            </a:r>
            <a:endParaRPr kumimoji="0" lang="zh-CN" altLang="en-US" sz="2800" b="1" i="0">
              <a:solidFill>
                <a:schemeClr val="bg1"/>
              </a:solidFill>
              <a:ea typeface="华文楷体" panose="02010600040101010101" pitchFamily="2" charset="-122"/>
            </a:endParaRPr>
          </a:p>
          <a:p>
            <a:pPr algn="l" eaLnBrk="1" hangingPunct="1">
              <a:spcBef>
                <a:spcPct val="0"/>
              </a:spcBef>
              <a:buFont typeface="Wingdings" panose="05000000000000000000" pitchFamily="2" charset="2"/>
              <a:buChar char="p"/>
            </a:pPr>
            <a:endParaRPr kumimoji="0" lang="zh-CN" altLang="en-US" sz="2800" b="1" i="0">
              <a:solidFill>
                <a:schemeClr val="bg1"/>
              </a:solidFill>
              <a:ea typeface="华文楷体" panose="02010600040101010101" pitchFamily="2" charset="-122"/>
            </a:endParaRPr>
          </a:p>
          <a:p>
            <a:pPr algn="l" eaLnBrk="1" hangingPunct="1">
              <a:spcBef>
                <a:spcPct val="0"/>
              </a:spcBef>
              <a:buFont typeface="Wingdings" panose="05000000000000000000" pitchFamily="2" charset="2"/>
              <a:buChar char="p"/>
            </a:pPr>
            <a:r>
              <a:rPr kumimoji="0" lang="zh-CN" altLang="en-US" sz="2800" b="1" i="0">
                <a:solidFill>
                  <a:schemeClr val="bg1"/>
                </a:solidFill>
                <a:ea typeface="华文楷体" panose="02010600040101010101" pitchFamily="2" charset="-122"/>
              </a:rPr>
              <a:t>  </a:t>
            </a:r>
            <a:r>
              <a:rPr kumimoji="0" lang="en-US" altLang="zh-CN" sz="2800" b="1" i="0">
                <a:solidFill>
                  <a:schemeClr val="bg1"/>
                </a:solidFill>
                <a:ea typeface="华文楷体" panose="02010600040101010101" pitchFamily="2" charset="-122"/>
              </a:rPr>
              <a:t>8086/8088</a:t>
            </a:r>
            <a:r>
              <a:rPr kumimoji="0" lang="zh-CN" altLang="en-US" sz="2800" b="1" i="0">
                <a:solidFill>
                  <a:schemeClr val="bg1"/>
                </a:solidFill>
                <a:ea typeface="华文楷体" panose="02010600040101010101" pitchFamily="2" charset="-122"/>
              </a:rPr>
              <a:t>两者的内部结构基本上相同，指令系统完全相同，在软件上是完全兼容的。</a:t>
            </a:r>
            <a:r>
              <a:rPr kumimoji="0" lang="zh-CN" altLang="en-US" sz="2800" b="1" i="0">
                <a:solidFill>
                  <a:schemeClr val="bg1"/>
                </a:solidFill>
                <a:ea typeface="宋体" panose="02010600030101010101" pitchFamily="2" charset="-122"/>
              </a:rPr>
              <a:t> </a:t>
            </a:r>
            <a:endParaRPr kumimoji="0" lang="zh-CN" altLang="en-US" sz="2800" b="1" i="0">
              <a:solidFill>
                <a:schemeClr val="bg1"/>
              </a:solidFill>
              <a:ea typeface="宋体" panose="02010600030101010101" pitchFamily="2" charset="-122"/>
            </a:endParaRPr>
          </a:p>
        </p:txBody>
      </p:sp>
      <p:sp>
        <p:nvSpPr>
          <p:cNvPr id="460804" name="Rectangle 4">
            <a:hlinkClick r:id="rId1" action="ppaction://hlinksldjump"/>
          </p:cNvPr>
          <p:cNvSpPr>
            <a:spLocks noChangeArrowheads="1"/>
          </p:cNvSpPr>
          <p:nvPr/>
        </p:nvSpPr>
        <p:spPr bwMode="auto">
          <a:xfrm>
            <a:off x="323850" y="404813"/>
            <a:ext cx="8424863" cy="533400"/>
          </a:xfrm>
          <a:prstGeom prst="rect">
            <a:avLst/>
          </a:prstGeom>
          <a:gradFill rotWithShape="0">
            <a:gsLst>
              <a:gs pos="0">
                <a:schemeClr val="accent2"/>
              </a:gs>
              <a:gs pos="100000">
                <a:schemeClr val="accent2">
                  <a:gamma/>
                  <a:shade val="46275"/>
                  <a:invGamma/>
                </a:schemeClr>
              </a:gs>
            </a:gsLst>
            <a:lin ang="5400000" scaled="1"/>
          </a:gradFill>
          <a:ln w="9525">
            <a:solidFill>
              <a:schemeClr val="bg2"/>
            </a:solidFill>
            <a:miter lim="800000"/>
          </a:ln>
          <a:effectLst>
            <a:outerShdw dist="107763" dir="2700000" algn="ctr" rotWithShape="0">
              <a:schemeClr val="bg2"/>
            </a:outerShdw>
          </a:effectLst>
        </p:spPr>
        <p:txBody>
          <a:bodyPr wrap="none" anchor="ctr"/>
          <a:lstStyle/>
          <a:p>
            <a:pPr algn="l" eaLnBrk="1" hangingPunct="1">
              <a:spcBef>
                <a:spcPct val="0"/>
              </a:spcBef>
              <a:defRPr/>
            </a:pPr>
            <a:r>
              <a:rPr kumimoji="0" lang="en-US" altLang="zh-CN" sz="2400" b="1" i="0">
                <a:solidFill>
                  <a:schemeClr val="bg1"/>
                </a:solidFill>
                <a:latin typeface="Tahoma" panose="020B0604030504040204" pitchFamily="34" charset="0"/>
                <a:ea typeface="宋体" panose="02010600030101010101" pitchFamily="2" charset="-122"/>
              </a:rPr>
              <a:t>80x86</a:t>
            </a:r>
            <a:r>
              <a:rPr kumimoji="0" lang="zh-CN" altLang="en-US" sz="2400" b="1" i="0">
                <a:solidFill>
                  <a:schemeClr val="bg1"/>
                </a:solidFill>
                <a:latin typeface="Tahoma" panose="020B0604030504040204" pitchFamily="34" charset="0"/>
                <a:ea typeface="宋体" panose="02010600030101010101" pitchFamily="2" charset="-122"/>
              </a:rPr>
              <a:t>系列</a:t>
            </a:r>
            <a:r>
              <a:rPr kumimoji="0" lang="en-US" altLang="zh-CN" sz="2400" b="1" i="0">
                <a:solidFill>
                  <a:schemeClr val="bg1"/>
                </a:solidFill>
                <a:latin typeface="Tahoma" panose="020B0604030504040204" pitchFamily="34" charset="0"/>
                <a:ea typeface="宋体" panose="02010600030101010101" pitchFamily="2" charset="-122"/>
              </a:rPr>
              <a:t>CPU</a:t>
            </a:r>
            <a:r>
              <a:rPr kumimoji="0" lang="zh-CN" altLang="en-US" sz="2400" b="1" i="0">
                <a:solidFill>
                  <a:schemeClr val="bg1"/>
                </a:solidFill>
                <a:latin typeface="Tahoma" panose="020B0604030504040204" pitchFamily="34" charset="0"/>
                <a:ea typeface="宋体" panose="02010600030101010101" pitchFamily="2" charset="-122"/>
              </a:rPr>
              <a:t>的内部结构</a:t>
            </a:r>
            <a:endParaRPr kumimoji="0" lang="zh-CN" altLang="en-US" sz="2400" b="1" i="0">
              <a:solidFill>
                <a:schemeClr val="bg1"/>
              </a:solidFill>
              <a:latin typeface="Tahoma" panose="020B0604030504040204" pitchFamily="34" charset="0"/>
              <a:ea typeface="宋体" panose="02010600030101010101" pitchFamily="2" charset="-122"/>
            </a:endParaRPr>
          </a:p>
          <a:p>
            <a:pPr algn="l" eaLnBrk="1" hangingPunct="1">
              <a:spcBef>
                <a:spcPct val="0"/>
              </a:spcBef>
              <a:defRPr/>
            </a:pPr>
            <a:r>
              <a:rPr kumimoji="0" lang="en-US" altLang="zh-CN" sz="1800" i="0">
                <a:solidFill>
                  <a:schemeClr val="bg1"/>
                </a:solidFill>
                <a:latin typeface="Tahoma" panose="020B0604030504040204" pitchFamily="34" charset="0"/>
                <a:ea typeface="宋体" panose="02010600030101010101" pitchFamily="2" charset="-122"/>
              </a:rPr>
              <a:t>8086/8088</a:t>
            </a:r>
            <a:r>
              <a:rPr kumimoji="0" lang="zh-CN" altLang="en-US" sz="1800" i="0">
                <a:solidFill>
                  <a:schemeClr val="bg1"/>
                </a:solidFill>
                <a:latin typeface="Tahoma" panose="020B0604030504040204" pitchFamily="34" charset="0"/>
                <a:ea typeface="宋体" panose="02010600030101010101" pitchFamily="2" charset="-122"/>
              </a:rPr>
              <a:t>、</a:t>
            </a:r>
            <a:r>
              <a:rPr kumimoji="0" lang="en-US" altLang="zh-CN" sz="1800" i="0">
                <a:solidFill>
                  <a:schemeClr val="bg1"/>
                </a:solidFill>
                <a:latin typeface="Tahoma" panose="020B0604030504040204" pitchFamily="34" charset="0"/>
                <a:ea typeface="宋体" panose="02010600030101010101" pitchFamily="2" charset="-122"/>
              </a:rPr>
              <a:t>80386/80486</a:t>
            </a:r>
            <a:r>
              <a:rPr kumimoji="0" lang="zh-CN" altLang="en-US" sz="1800" i="0">
                <a:solidFill>
                  <a:schemeClr val="bg1"/>
                </a:solidFill>
                <a:latin typeface="Tahoma" panose="020B0604030504040204" pitchFamily="34" charset="0"/>
                <a:ea typeface="宋体" panose="02010600030101010101" pitchFamily="2" charset="-122"/>
              </a:rPr>
              <a:t>、</a:t>
            </a:r>
            <a:r>
              <a:rPr kumimoji="0" lang="en-US" altLang="zh-CN" sz="1800" i="0">
                <a:solidFill>
                  <a:schemeClr val="bg1"/>
                </a:solidFill>
                <a:latin typeface="Tahoma" panose="020B0604030504040204" pitchFamily="34" charset="0"/>
                <a:ea typeface="宋体" panose="02010600030101010101" pitchFamily="2" charset="-122"/>
              </a:rPr>
              <a:t>Pentium</a:t>
            </a:r>
            <a:r>
              <a:rPr kumimoji="0" lang="zh-CN" altLang="en-US" sz="1800" i="0">
                <a:solidFill>
                  <a:schemeClr val="bg1"/>
                </a:solidFill>
                <a:latin typeface="Tahoma" panose="020B0604030504040204" pitchFamily="34" charset="0"/>
                <a:ea typeface="宋体" panose="02010600030101010101" pitchFamily="2" charset="-122"/>
              </a:rPr>
              <a:t>、</a:t>
            </a:r>
            <a:r>
              <a:rPr kumimoji="0" lang="en-US" altLang="zh-CN" sz="1800" i="0">
                <a:solidFill>
                  <a:schemeClr val="bg1"/>
                </a:solidFill>
                <a:latin typeface="Tahoma" panose="020B0604030504040204" pitchFamily="34" charset="0"/>
                <a:ea typeface="宋体" panose="02010600030101010101" pitchFamily="2" charset="-122"/>
              </a:rPr>
              <a:t>Pentium Pro</a:t>
            </a:r>
            <a:r>
              <a:rPr kumimoji="0" lang="zh-CN" altLang="en-US" sz="1800" i="0">
                <a:solidFill>
                  <a:schemeClr val="bg1"/>
                </a:solidFill>
                <a:latin typeface="Tahoma" panose="020B0604030504040204" pitchFamily="34" charset="0"/>
                <a:ea typeface="宋体" panose="02010600030101010101" pitchFamily="2" charset="-122"/>
              </a:rPr>
              <a:t>和</a:t>
            </a:r>
            <a:r>
              <a:rPr kumimoji="0" lang="en-US" altLang="zh-CN" sz="1800" i="0">
                <a:solidFill>
                  <a:schemeClr val="bg1"/>
                </a:solidFill>
                <a:latin typeface="Tahoma" panose="020B0604030504040204" pitchFamily="34" charset="0"/>
                <a:ea typeface="宋体" panose="02010600030101010101" pitchFamily="2" charset="-122"/>
              </a:rPr>
              <a:t>PentiumⅡ</a:t>
            </a:r>
            <a:r>
              <a:rPr kumimoji="0" lang="en-US" altLang="zh-CN" sz="1800" i="0">
                <a:solidFill>
                  <a:schemeClr val="bg1"/>
                </a:solidFill>
                <a:effectLst>
                  <a:outerShdw blurRad="38100" dist="38100" dir="2700000" algn="tl">
                    <a:srgbClr val="000000"/>
                  </a:outerShdw>
                </a:effectLst>
                <a:latin typeface="Tahoma" panose="020B0604030504040204" pitchFamily="34" charset="0"/>
                <a:ea typeface="宋体" panose="02010600030101010101" pitchFamily="2" charset="-122"/>
              </a:rPr>
              <a:t> </a:t>
            </a:r>
            <a:r>
              <a:rPr kumimoji="0" lang="en-US" altLang="zh-CN" sz="1800" i="0">
                <a:solidFill>
                  <a:schemeClr val="bg1"/>
                </a:solidFill>
                <a:latin typeface="Tahoma" panose="020B0604030504040204" pitchFamily="34" charset="0"/>
                <a:ea typeface="宋体" panose="02010600030101010101" pitchFamily="2" charset="-122"/>
              </a:rPr>
              <a:t>CPU</a:t>
            </a:r>
            <a:endParaRPr kumimoji="0" lang="en-US" altLang="zh-CN" sz="1800" i="0">
              <a:solidFill>
                <a:schemeClr val="bg1"/>
              </a:solidFill>
              <a:latin typeface="Tahom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FB9081B7-6010-4681-8827-F972BE0DB4FF}"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60419" name="Rectangle 2"/>
          <p:cNvSpPr>
            <a:spLocks noGrp="1" noChangeArrowheads="1"/>
          </p:cNvSpPr>
          <p:nvPr>
            <p:ph type="body" sz="half" idx="1"/>
          </p:nvPr>
        </p:nvSpPr>
        <p:spPr>
          <a:xfrm>
            <a:off x="611188" y="333375"/>
            <a:ext cx="8064500" cy="2159000"/>
          </a:xfrm>
        </p:spPr>
        <p:txBody>
          <a:bodyPr/>
          <a:lstStyle/>
          <a:p>
            <a:pPr eaLnBrk="1" hangingPunct="1">
              <a:buFontTx/>
              <a:buNone/>
            </a:pPr>
            <a:r>
              <a:rPr lang="en-US" altLang="zh-CN" sz="2800" smtClean="0">
                <a:solidFill>
                  <a:schemeClr val="bg1"/>
                </a:solidFill>
              </a:rPr>
              <a:t>  </a:t>
            </a:r>
            <a:r>
              <a:rPr lang="zh-CN" altLang="en-US" sz="2800" b="1" smtClean="0">
                <a:solidFill>
                  <a:schemeClr val="bg1"/>
                </a:solidFill>
              </a:rPr>
              <a:t>（</a:t>
            </a:r>
            <a:r>
              <a:rPr lang="en-US" altLang="zh-CN" sz="2800" b="1" smtClean="0">
                <a:solidFill>
                  <a:schemeClr val="bg1"/>
                </a:solidFill>
              </a:rPr>
              <a:t>2</a:t>
            </a:r>
            <a:r>
              <a:rPr lang="zh-CN" altLang="en-US" sz="2800" b="1" smtClean="0">
                <a:solidFill>
                  <a:schemeClr val="bg1"/>
                </a:solidFill>
              </a:rPr>
              <a:t>）描述符</a:t>
            </a:r>
            <a:endParaRPr lang="zh-CN" altLang="en-US" sz="2800" b="1" smtClean="0">
              <a:solidFill>
                <a:schemeClr val="bg1"/>
              </a:solidFill>
            </a:endParaRPr>
          </a:p>
          <a:p>
            <a:pPr eaLnBrk="1" hangingPunct="1">
              <a:buFontTx/>
              <a:buNone/>
            </a:pPr>
            <a:r>
              <a:rPr lang="zh-CN" altLang="en-US" sz="2400" b="1" smtClean="0">
                <a:solidFill>
                  <a:schemeClr val="bg1"/>
                </a:solidFill>
              </a:rPr>
              <a:t>           </a:t>
            </a:r>
            <a:r>
              <a:rPr lang="zh-CN" altLang="en-US" sz="2400" b="1" smtClean="0">
                <a:solidFill>
                  <a:srgbClr val="FFFF00"/>
                </a:solidFill>
              </a:rPr>
              <a:t>段选择器是通过描述符表取得描述符，从而得到段基址的。</a:t>
            </a:r>
            <a:r>
              <a:rPr lang="zh-CN" altLang="en-US" sz="2400" b="1" smtClean="0">
                <a:solidFill>
                  <a:schemeClr val="bg1"/>
                </a:solidFill>
              </a:rPr>
              <a:t>描述符有</a:t>
            </a:r>
            <a:r>
              <a:rPr lang="en-US" altLang="zh-CN" sz="2400" b="1" smtClean="0">
                <a:solidFill>
                  <a:srgbClr val="FF0000"/>
                </a:solidFill>
              </a:rPr>
              <a:t>8</a:t>
            </a:r>
            <a:r>
              <a:rPr lang="zh-CN" altLang="en-US" sz="2400" b="1" smtClean="0">
                <a:solidFill>
                  <a:srgbClr val="FF0000"/>
                </a:solidFill>
              </a:rPr>
              <a:t>个字节长</a:t>
            </a:r>
            <a:r>
              <a:rPr lang="zh-CN" altLang="en-US" sz="2400" b="1" smtClean="0">
                <a:solidFill>
                  <a:schemeClr val="bg1"/>
                </a:solidFill>
              </a:rPr>
              <a:t>，用来说明段的起始地址、段的大小、段在存储器中的位置及有关的控制和状态信息，其格式如下图所示</a:t>
            </a:r>
            <a:r>
              <a:rPr lang="en-US" altLang="zh-CN" sz="2400" b="1" smtClean="0">
                <a:solidFill>
                  <a:schemeClr val="bg1"/>
                </a:solidFill>
              </a:rPr>
              <a:t>:</a:t>
            </a:r>
            <a:r>
              <a:rPr lang="en-US" altLang="zh-CN" sz="2800" smtClean="0">
                <a:solidFill>
                  <a:schemeClr val="bg1"/>
                </a:solidFill>
              </a:rPr>
              <a:t> </a:t>
            </a:r>
            <a:endParaRPr lang="en-US" altLang="zh-CN" sz="2800" smtClean="0">
              <a:solidFill>
                <a:schemeClr val="bg1"/>
              </a:solidFill>
            </a:endParaRPr>
          </a:p>
        </p:txBody>
      </p:sp>
      <p:pic>
        <p:nvPicPr>
          <p:cNvPr id="60420" name="Picture 3" descr="4X16"/>
          <p:cNvPicPr>
            <a:picLocks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250825" y="2790825"/>
            <a:ext cx="8713788" cy="3806825"/>
          </a:xfrm>
          <a:noFill/>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74FC7C96-DA8A-48BB-870C-1BFB15EF1420}"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61443" name="Rectangle 2"/>
          <p:cNvSpPr>
            <a:spLocks noGrp="1" noChangeArrowheads="1"/>
          </p:cNvSpPr>
          <p:nvPr>
            <p:ph type="body" sz="half" idx="1"/>
          </p:nvPr>
        </p:nvSpPr>
        <p:spPr>
          <a:xfrm>
            <a:off x="71438" y="2205038"/>
            <a:ext cx="9072562" cy="4392612"/>
          </a:xfrm>
        </p:spPr>
        <p:txBody>
          <a:bodyPr/>
          <a:lstStyle/>
          <a:p>
            <a:pPr eaLnBrk="1" hangingPunct="1">
              <a:buFontTx/>
              <a:buNone/>
            </a:pPr>
            <a:r>
              <a:rPr lang="zh-CN" altLang="en-US" sz="2400" b="1" smtClean="0">
                <a:solidFill>
                  <a:schemeClr val="bg1"/>
                </a:solidFill>
              </a:rPr>
              <a:t>描述符由</a:t>
            </a:r>
            <a:r>
              <a:rPr lang="zh-CN" altLang="en-US" sz="2400" b="1" smtClean="0">
                <a:solidFill>
                  <a:srgbClr val="FFFF66"/>
                </a:solidFill>
              </a:rPr>
              <a:t>段基址、段界限、访问权</a:t>
            </a:r>
            <a:r>
              <a:rPr lang="zh-CN" altLang="en-US" sz="2400" b="1" smtClean="0">
                <a:solidFill>
                  <a:schemeClr val="bg1"/>
                </a:solidFill>
              </a:rPr>
              <a:t>和</a:t>
            </a:r>
            <a:r>
              <a:rPr lang="zh-CN" altLang="en-US" sz="2400" b="1" smtClean="0">
                <a:solidFill>
                  <a:srgbClr val="FFFF66"/>
                </a:solidFill>
              </a:rPr>
              <a:t>附加字段</a:t>
            </a:r>
            <a:r>
              <a:rPr lang="en-US" altLang="zh-CN" sz="2400" b="1" smtClean="0">
                <a:solidFill>
                  <a:schemeClr val="bg1"/>
                </a:solidFill>
              </a:rPr>
              <a:t>4</a:t>
            </a:r>
            <a:r>
              <a:rPr lang="zh-CN" altLang="en-US" sz="2400" b="1" smtClean="0">
                <a:solidFill>
                  <a:schemeClr val="bg1"/>
                </a:solidFill>
              </a:rPr>
              <a:t>部分组成。</a:t>
            </a:r>
            <a:endParaRPr lang="zh-CN" altLang="en-US" sz="2400" b="1" smtClean="0">
              <a:solidFill>
                <a:schemeClr val="bg1"/>
              </a:solidFill>
            </a:endParaRPr>
          </a:p>
          <a:p>
            <a:pPr eaLnBrk="1" hangingPunct="1">
              <a:buFontTx/>
              <a:buNone/>
            </a:pPr>
            <a:r>
              <a:rPr lang="zh-CN" altLang="en-US" sz="2400" b="1" smtClean="0">
                <a:solidFill>
                  <a:srgbClr val="FFFF66"/>
                </a:solidFill>
              </a:rPr>
              <a:t>       ① 段基址（</a:t>
            </a:r>
            <a:r>
              <a:rPr lang="en-US" altLang="zh-CN" sz="2400" b="1" smtClean="0">
                <a:solidFill>
                  <a:srgbClr val="FFFF66"/>
                </a:solidFill>
              </a:rPr>
              <a:t>Base</a:t>
            </a:r>
            <a:r>
              <a:rPr lang="zh-CN" altLang="en-US" sz="2400" b="1" smtClean="0">
                <a:solidFill>
                  <a:srgbClr val="FFFF66"/>
                </a:solidFill>
              </a:rPr>
              <a:t>）</a:t>
            </a:r>
            <a:r>
              <a:rPr lang="zh-CN" altLang="en-US" sz="2400" b="1" smtClean="0">
                <a:solidFill>
                  <a:schemeClr val="bg1"/>
                </a:solidFill>
              </a:rPr>
              <a:t>  用来指定段的起始地址。</a:t>
            </a:r>
            <a:r>
              <a:rPr lang="en-US" altLang="zh-CN" sz="2400" b="1" smtClean="0">
                <a:solidFill>
                  <a:schemeClr val="bg1"/>
                </a:solidFill>
              </a:rPr>
              <a:t>80386</a:t>
            </a:r>
            <a:r>
              <a:rPr lang="zh-CN" altLang="en-US" sz="2400" b="1" smtClean="0">
                <a:solidFill>
                  <a:schemeClr val="bg1"/>
                </a:solidFill>
              </a:rPr>
              <a:t>以上处理器的段基址为</a:t>
            </a:r>
            <a:r>
              <a:rPr lang="en-US" altLang="zh-CN" sz="2400" b="1" smtClean="0">
                <a:solidFill>
                  <a:schemeClr val="bg1"/>
                </a:solidFill>
              </a:rPr>
              <a:t>32</a:t>
            </a:r>
            <a:r>
              <a:rPr lang="zh-CN" altLang="en-US" sz="2400" b="1" smtClean="0">
                <a:solidFill>
                  <a:schemeClr val="bg1"/>
                </a:solidFill>
              </a:rPr>
              <a:t>位，说明段可以从</a:t>
            </a:r>
            <a:r>
              <a:rPr lang="en-US" altLang="zh-CN" sz="2400" b="1" smtClean="0">
                <a:solidFill>
                  <a:schemeClr val="bg1"/>
                </a:solidFill>
              </a:rPr>
              <a:t>4 GB</a:t>
            </a:r>
            <a:r>
              <a:rPr lang="zh-CN" altLang="en-US" sz="2400" b="1" smtClean="0">
                <a:solidFill>
                  <a:schemeClr val="bg1"/>
                </a:solidFill>
              </a:rPr>
              <a:t>存储器的任何地址开始。</a:t>
            </a:r>
            <a:r>
              <a:rPr lang="zh-CN" altLang="en-US" sz="2800" smtClean="0">
                <a:solidFill>
                  <a:schemeClr val="bg1"/>
                </a:solidFill>
              </a:rPr>
              <a:t> </a:t>
            </a:r>
            <a:r>
              <a:rPr lang="zh-CN" altLang="en-US" sz="2400" b="1" smtClean="0">
                <a:solidFill>
                  <a:schemeClr val="bg1"/>
                </a:solidFill>
              </a:rPr>
              <a:t> </a:t>
            </a:r>
            <a:endParaRPr lang="zh-CN" altLang="en-US" sz="2400" b="1" smtClean="0">
              <a:solidFill>
                <a:schemeClr val="bg1"/>
              </a:solidFill>
            </a:endParaRPr>
          </a:p>
          <a:p>
            <a:pPr eaLnBrk="1" hangingPunct="1">
              <a:buFontTx/>
              <a:buNone/>
            </a:pPr>
            <a:r>
              <a:rPr lang="zh-CN" altLang="en-US" sz="2400" b="1" smtClean="0">
                <a:solidFill>
                  <a:srgbClr val="FFFF66"/>
                </a:solidFill>
              </a:rPr>
              <a:t>       ② 段界限（</a:t>
            </a:r>
            <a:r>
              <a:rPr lang="en-US" altLang="zh-CN" sz="2400" b="1" smtClean="0">
                <a:solidFill>
                  <a:srgbClr val="FFFF66"/>
                </a:solidFill>
              </a:rPr>
              <a:t>Limit</a:t>
            </a:r>
            <a:r>
              <a:rPr lang="zh-CN" altLang="en-US" sz="2400" b="1" smtClean="0">
                <a:solidFill>
                  <a:srgbClr val="FFFF66"/>
                </a:solidFill>
              </a:rPr>
              <a:t>）</a:t>
            </a:r>
            <a:r>
              <a:rPr lang="zh-CN" altLang="en-US" sz="2400" b="1" smtClean="0">
                <a:solidFill>
                  <a:schemeClr val="bg1"/>
                </a:solidFill>
              </a:rPr>
              <a:t>  用来存放该段的段长度。</a:t>
            </a:r>
            <a:r>
              <a:rPr lang="en-US" altLang="zh-CN" sz="2400" b="1" smtClean="0">
                <a:solidFill>
                  <a:schemeClr val="bg1"/>
                </a:solidFill>
              </a:rPr>
              <a:t>80386</a:t>
            </a:r>
            <a:r>
              <a:rPr lang="zh-CN" altLang="en-US" sz="2400" b="1" smtClean="0">
                <a:solidFill>
                  <a:schemeClr val="bg1"/>
                </a:solidFill>
              </a:rPr>
              <a:t>及其后继机型的段界限为</a:t>
            </a:r>
            <a:r>
              <a:rPr lang="en-US" altLang="zh-CN" sz="2400" b="1" smtClean="0">
                <a:solidFill>
                  <a:schemeClr val="bg1"/>
                </a:solidFill>
              </a:rPr>
              <a:t>20</a:t>
            </a:r>
            <a:r>
              <a:rPr lang="zh-CN" altLang="en-US" sz="2400" b="1" smtClean="0">
                <a:solidFill>
                  <a:schemeClr val="bg1"/>
                </a:solidFill>
              </a:rPr>
              <a:t>位，同时在其描述符中又给出了一个粒度位</a:t>
            </a:r>
            <a:r>
              <a:rPr lang="en-US" altLang="zh-CN" sz="2400" b="1" smtClean="0">
                <a:solidFill>
                  <a:schemeClr val="bg1"/>
                </a:solidFill>
              </a:rPr>
              <a:t>G</a:t>
            </a:r>
            <a:r>
              <a:rPr lang="zh-CN" altLang="en-US" sz="2400" b="1" smtClean="0">
                <a:solidFill>
                  <a:schemeClr val="bg1"/>
                </a:solidFill>
              </a:rPr>
              <a:t>（</a:t>
            </a:r>
            <a:r>
              <a:rPr lang="en-US" altLang="zh-CN" sz="2400" b="1" smtClean="0">
                <a:solidFill>
                  <a:schemeClr val="bg1"/>
                </a:solidFill>
              </a:rPr>
              <a:t>Granularity</a:t>
            </a:r>
            <a:r>
              <a:rPr lang="zh-CN" altLang="en-US" sz="2400" b="1" smtClean="0">
                <a:solidFill>
                  <a:schemeClr val="bg1"/>
                </a:solidFill>
              </a:rPr>
              <a:t>）。当</a:t>
            </a:r>
            <a:r>
              <a:rPr lang="en-US" altLang="zh-CN" sz="2400" b="1" smtClean="0">
                <a:solidFill>
                  <a:schemeClr val="bg1"/>
                </a:solidFill>
              </a:rPr>
              <a:t>G = 0</a:t>
            </a:r>
            <a:r>
              <a:rPr lang="zh-CN" altLang="en-US" sz="2400" b="1" smtClean="0">
                <a:solidFill>
                  <a:schemeClr val="bg1"/>
                </a:solidFill>
              </a:rPr>
              <a:t>时，段长的粒度单位为字节，这样</a:t>
            </a:r>
            <a:r>
              <a:rPr lang="en-US" altLang="zh-CN" sz="2400" b="1" smtClean="0">
                <a:solidFill>
                  <a:schemeClr val="bg1"/>
                </a:solidFill>
              </a:rPr>
              <a:t>20</a:t>
            </a:r>
            <a:r>
              <a:rPr lang="zh-CN" altLang="en-US" sz="2400" b="1" smtClean="0">
                <a:solidFill>
                  <a:schemeClr val="bg1"/>
                </a:solidFill>
              </a:rPr>
              <a:t>位段界限可使段长从</a:t>
            </a:r>
            <a:r>
              <a:rPr lang="en-US" altLang="zh-CN" sz="2400" b="1" smtClean="0">
                <a:solidFill>
                  <a:schemeClr val="bg1"/>
                </a:solidFill>
              </a:rPr>
              <a:t>1 B</a:t>
            </a:r>
            <a:r>
              <a:rPr lang="zh-CN" altLang="en-US" sz="2400" b="1" smtClean="0">
                <a:solidFill>
                  <a:schemeClr val="bg1"/>
                </a:solidFill>
              </a:rPr>
              <a:t>到</a:t>
            </a:r>
            <a:r>
              <a:rPr lang="en-US" altLang="zh-CN" sz="2400" b="1" smtClean="0">
                <a:solidFill>
                  <a:schemeClr val="bg1"/>
                </a:solidFill>
              </a:rPr>
              <a:t>1 MB</a:t>
            </a:r>
            <a:r>
              <a:rPr lang="zh-CN" altLang="en-US" sz="2400" b="1" smtClean="0">
                <a:solidFill>
                  <a:schemeClr val="bg1"/>
                </a:solidFill>
              </a:rPr>
              <a:t>，步距为</a:t>
            </a:r>
            <a:r>
              <a:rPr lang="en-US" altLang="zh-CN" sz="2400" b="1" smtClean="0">
                <a:solidFill>
                  <a:schemeClr val="bg1"/>
                </a:solidFill>
              </a:rPr>
              <a:t>1 B</a:t>
            </a:r>
            <a:r>
              <a:rPr lang="zh-CN" altLang="en-US" sz="2400" b="1" smtClean="0">
                <a:solidFill>
                  <a:schemeClr val="bg1"/>
                </a:solidFill>
              </a:rPr>
              <a:t>；</a:t>
            </a:r>
            <a:r>
              <a:rPr lang="zh-CN" altLang="en-US" sz="2400" b="1" smtClean="0">
                <a:solidFill>
                  <a:srgbClr val="FFFF00"/>
                </a:solidFill>
              </a:rPr>
              <a:t>当</a:t>
            </a:r>
            <a:r>
              <a:rPr lang="en-US" altLang="zh-CN" sz="2400" b="1" smtClean="0">
                <a:solidFill>
                  <a:srgbClr val="FFFF00"/>
                </a:solidFill>
              </a:rPr>
              <a:t>G = 1</a:t>
            </a:r>
            <a:r>
              <a:rPr lang="zh-CN" altLang="en-US" sz="2400" b="1" smtClean="0">
                <a:solidFill>
                  <a:srgbClr val="FFFF00"/>
                </a:solidFill>
              </a:rPr>
              <a:t>时，段长的粒度单位为页，每页为</a:t>
            </a:r>
            <a:r>
              <a:rPr lang="en-US" altLang="zh-CN" sz="2400" b="1" smtClean="0">
                <a:solidFill>
                  <a:srgbClr val="FFFF00"/>
                </a:solidFill>
              </a:rPr>
              <a:t>4 KB</a:t>
            </a:r>
            <a:r>
              <a:rPr lang="zh-CN" altLang="en-US" sz="2400" b="1" smtClean="0">
                <a:solidFill>
                  <a:srgbClr val="FFFF00"/>
                </a:solidFill>
              </a:rPr>
              <a:t>，所以</a:t>
            </a:r>
            <a:r>
              <a:rPr lang="en-US" altLang="zh-CN" sz="2400" b="1" smtClean="0">
                <a:solidFill>
                  <a:srgbClr val="FFFF00"/>
                </a:solidFill>
              </a:rPr>
              <a:t>20</a:t>
            </a:r>
            <a:r>
              <a:rPr lang="zh-CN" altLang="en-US" sz="2400" b="1" smtClean="0">
                <a:solidFill>
                  <a:srgbClr val="FFFF00"/>
                </a:solidFill>
              </a:rPr>
              <a:t>位段界限可定义的段长从</a:t>
            </a:r>
            <a:r>
              <a:rPr lang="en-US" altLang="zh-CN" sz="2400" b="1" smtClean="0">
                <a:solidFill>
                  <a:srgbClr val="FFFF00"/>
                </a:solidFill>
              </a:rPr>
              <a:t>1</a:t>
            </a:r>
            <a:r>
              <a:rPr lang="en-US" altLang="zh-CN" sz="2400" b="1" smtClean="0">
                <a:solidFill>
                  <a:srgbClr val="FFFF00"/>
                </a:solidFill>
                <a:sym typeface="Symbol" panose="05050102010706020507" pitchFamily="18" charset="2"/>
              </a:rPr>
              <a:t></a:t>
            </a:r>
            <a:r>
              <a:rPr lang="en-US" altLang="zh-CN" sz="2400" b="1" smtClean="0">
                <a:solidFill>
                  <a:srgbClr val="FFFF00"/>
                </a:solidFill>
              </a:rPr>
              <a:t>4 KB</a:t>
            </a:r>
            <a:r>
              <a:rPr lang="zh-CN" altLang="en-US" sz="2400" b="1" smtClean="0">
                <a:solidFill>
                  <a:srgbClr val="FFFF00"/>
                </a:solidFill>
              </a:rPr>
              <a:t>到</a:t>
            </a:r>
            <a:r>
              <a:rPr lang="en-US" altLang="zh-CN" sz="2400" b="1" smtClean="0">
                <a:solidFill>
                  <a:srgbClr val="FFFF00"/>
                </a:solidFill>
              </a:rPr>
              <a:t>1 M</a:t>
            </a:r>
            <a:r>
              <a:rPr lang="en-US" altLang="zh-CN" sz="2400" b="1" smtClean="0">
                <a:solidFill>
                  <a:srgbClr val="FFFF00"/>
                </a:solidFill>
                <a:sym typeface="Symbol" panose="05050102010706020507" pitchFamily="18" charset="2"/>
              </a:rPr>
              <a:t></a:t>
            </a:r>
            <a:r>
              <a:rPr lang="en-US" altLang="zh-CN" sz="2400" b="1" smtClean="0">
                <a:solidFill>
                  <a:srgbClr val="FFFF00"/>
                </a:solidFill>
              </a:rPr>
              <a:t>4 KB</a:t>
            </a:r>
            <a:r>
              <a:rPr lang="zh-CN" altLang="en-US" sz="2400" b="1" smtClean="0">
                <a:solidFill>
                  <a:srgbClr val="FFFF00"/>
                </a:solidFill>
              </a:rPr>
              <a:t>，即从</a:t>
            </a:r>
            <a:r>
              <a:rPr lang="en-US" altLang="zh-CN" sz="2400" b="1" smtClean="0">
                <a:solidFill>
                  <a:srgbClr val="FFFF00"/>
                </a:solidFill>
              </a:rPr>
              <a:t>4 KB</a:t>
            </a:r>
            <a:r>
              <a:rPr lang="zh-CN" altLang="en-US" sz="2400" b="1" smtClean="0">
                <a:solidFill>
                  <a:srgbClr val="FFFF00"/>
                </a:solidFill>
              </a:rPr>
              <a:t>到</a:t>
            </a:r>
            <a:r>
              <a:rPr lang="en-US" altLang="zh-CN" sz="2400" b="1" smtClean="0">
                <a:solidFill>
                  <a:srgbClr val="FFFF00"/>
                </a:solidFill>
              </a:rPr>
              <a:t>4 GB</a:t>
            </a:r>
            <a:r>
              <a:rPr lang="zh-CN" altLang="en-US" sz="2400" b="1" smtClean="0">
                <a:solidFill>
                  <a:srgbClr val="FFFF00"/>
                </a:solidFill>
              </a:rPr>
              <a:t>，步距为</a:t>
            </a:r>
            <a:r>
              <a:rPr lang="en-US" altLang="zh-CN" sz="2400" b="1" smtClean="0">
                <a:solidFill>
                  <a:srgbClr val="FFFF00"/>
                </a:solidFill>
              </a:rPr>
              <a:t>4 KB</a:t>
            </a:r>
            <a:r>
              <a:rPr lang="zh-CN" altLang="en-US" sz="2400" b="1" smtClean="0">
                <a:solidFill>
                  <a:srgbClr val="FFFF00"/>
                </a:solidFill>
              </a:rPr>
              <a:t>。</a:t>
            </a:r>
            <a:r>
              <a:rPr lang="zh-CN" altLang="en-US" sz="2400" smtClean="0">
                <a:solidFill>
                  <a:schemeClr val="bg1"/>
                </a:solidFill>
              </a:rPr>
              <a:t> </a:t>
            </a:r>
            <a:r>
              <a:rPr lang="zh-CN" altLang="en-US" sz="2400" b="1" smtClean="0">
                <a:solidFill>
                  <a:schemeClr val="bg1"/>
                </a:solidFill>
              </a:rPr>
              <a:t> </a:t>
            </a:r>
            <a:endParaRPr lang="zh-CN" altLang="en-US" sz="2400" b="1" smtClean="0">
              <a:solidFill>
                <a:schemeClr val="bg1"/>
              </a:solidFill>
            </a:endParaRPr>
          </a:p>
          <a:p>
            <a:pPr eaLnBrk="1" hangingPunct="1">
              <a:buFontTx/>
              <a:buNone/>
            </a:pPr>
            <a:r>
              <a:rPr lang="zh-CN" altLang="en-US" sz="2400" b="1" smtClean="0">
                <a:solidFill>
                  <a:schemeClr val="bg1"/>
                </a:solidFill>
              </a:rPr>
              <a:t>       </a:t>
            </a:r>
            <a:endParaRPr lang="zh-CN" altLang="en-US" sz="2400" b="1" smtClean="0">
              <a:solidFill>
                <a:schemeClr val="bg1"/>
              </a:solidFill>
            </a:endParaRPr>
          </a:p>
        </p:txBody>
      </p:sp>
      <p:pic>
        <p:nvPicPr>
          <p:cNvPr id="61444" name="Picture 3" descr="4X16"/>
          <p:cNvPicPr>
            <a:picLocks noChangeAspect="1" noChangeArrowheads="1"/>
          </p:cNvPicPr>
          <p:nvPr/>
        </p:nvPicPr>
        <p:blipFill>
          <a:blip r:embed="rId1" cstate="print">
            <a:extLst>
              <a:ext uri="{28A0092B-C50C-407E-A947-70E740481C1C}">
                <a14:useLocalDpi xmlns:a14="http://schemas.microsoft.com/office/drawing/2010/main" val="0"/>
              </a:ext>
            </a:extLst>
          </a:blip>
          <a:srcRect t="50334"/>
          <a:stretch>
            <a:fillRect/>
          </a:stretch>
        </p:blipFill>
        <p:spPr bwMode="auto">
          <a:xfrm>
            <a:off x="250825" y="0"/>
            <a:ext cx="8713788"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CB626335-5E3E-4781-907A-FE48F964457C}"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62467" name="Rectangle 2"/>
          <p:cNvSpPr>
            <a:spLocks noGrp="1" noChangeArrowheads="1"/>
          </p:cNvSpPr>
          <p:nvPr>
            <p:ph type="body" sz="half" idx="1"/>
          </p:nvPr>
        </p:nvSpPr>
        <p:spPr>
          <a:xfrm>
            <a:off x="0" y="260350"/>
            <a:ext cx="8820150" cy="1395413"/>
          </a:xfrm>
        </p:spPr>
        <p:txBody>
          <a:bodyPr/>
          <a:lstStyle/>
          <a:p>
            <a:pPr eaLnBrk="1" hangingPunct="1">
              <a:buFontTx/>
              <a:buNone/>
            </a:pPr>
            <a:r>
              <a:rPr lang="en-US" altLang="zh-CN" sz="2800" smtClean="0">
                <a:solidFill>
                  <a:srgbClr val="FFFF66"/>
                </a:solidFill>
              </a:rPr>
              <a:t>     </a:t>
            </a:r>
            <a:r>
              <a:rPr lang="en-US" altLang="zh-CN" sz="2400" smtClean="0">
                <a:solidFill>
                  <a:srgbClr val="FFFF66"/>
                </a:solidFill>
              </a:rPr>
              <a:t>  </a:t>
            </a:r>
            <a:r>
              <a:rPr lang="en-US" altLang="zh-CN" sz="2400" b="1" smtClean="0">
                <a:solidFill>
                  <a:srgbClr val="FFFF66"/>
                </a:solidFill>
              </a:rPr>
              <a:t>③ </a:t>
            </a:r>
            <a:r>
              <a:rPr lang="zh-CN" altLang="en-US" sz="2400" b="1" smtClean="0">
                <a:solidFill>
                  <a:srgbClr val="FFFF66"/>
                </a:solidFill>
              </a:rPr>
              <a:t>访问权（</a:t>
            </a:r>
            <a:r>
              <a:rPr lang="en-US" altLang="zh-CN" sz="2400" b="1" smtClean="0">
                <a:solidFill>
                  <a:srgbClr val="FFFF66"/>
                </a:solidFill>
              </a:rPr>
              <a:t>Access Rights</a:t>
            </a:r>
            <a:r>
              <a:rPr lang="zh-CN" altLang="en-US" sz="2400" b="1" smtClean="0">
                <a:solidFill>
                  <a:srgbClr val="FFFF66"/>
                </a:solidFill>
              </a:rPr>
              <a:t>）</a:t>
            </a:r>
            <a:r>
              <a:rPr lang="zh-CN" altLang="en-US" sz="2400" b="1" smtClean="0">
                <a:solidFill>
                  <a:schemeClr val="bg1"/>
                </a:solidFill>
              </a:rPr>
              <a:t>  有</a:t>
            </a:r>
            <a:r>
              <a:rPr lang="en-US" altLang="zh-CN" sz="2400" b="1" smtClean="0">
                <a:solidFill>
                  <a:schemeClr val="bg1"/>
                </a:solidFill>
              </a:rPr>
              <a:t>8</a:t>
            </a:r>
            <a:r>
              <a:rPr lang="zh-CN" altLang="en-US" sz="2400" b="1" smtClean="0">
                <a:solidFill>
                  <a:schemeClr val="bg1"/>
                </a:solidFill>
              </a:rPr>
              <a:t>位，所以又称为访问权字节</a:t>
            </a:r>
            <a:r>
              <a:rPr lang="en-US" altLang="zh-CN" sz="2400" b="1" smtClean="0">
                <a:solidFill>
                  <a:schemeClr val="bg1"/>
                </a:solidFill>
              </a:rPr>
              <a:t>,</a:t>
            </a:r>
            <a:r>
              <a:rPr lang="zh-CN" altLang="en-US" sz="2400" b="1" smtClean="0">
                <a:solidFill>
                  <a:schemeClr val="bg1"/>
                </a:solidFill>
              </a:rPr>
              <a:t>用来说明该段在系统中的功能，并给出访问该段的一些控制信息。应用程序的访问权字节可表示如下：</a:t>
            </a:r>
            <a:endParaRPr lang="zh-CN" altLang="en-US" sz="2400" b="1" smtClean="0">
              <a:solidFill>
                <a:schemeClr val="bg1"/>
              </a:solidFill>
            </a:endParaRPr>
          </a:p>
        </p:txBody>
      </p:sp>
      <p:pic>
        <p:nvPicPr>
          <p:cNvPr id="62468" name="Picture 3" descr="4XB"/>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1331913" y="1557338"/>
            <a:ext cx="6408737" cy="935037"/>
          </a:xfrm>
          <a:noFill/>
        </p:spPr>
      </p:pic>
      <p:sp>
        <p:nvSpPr>
          <p:cNvPr id="62469" name="Rectangle 4"/>
          <p:cNvSpPr>
            <a:spLocks noChangeArrowheads="1"/>
          </p:cNvSpPr>
          <p:nvPr/>
        </p:nvSpPr>
        <p:spPr bwMode="auto">
          <a:xfrm>
            <a:off x="0" y="2565400"/>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lang="en-US" altLang="zh-CN" sz="2000" b="1" i="0">
                <a:solidFill>
                  <a:srgbClr val="66FFFF"/>
                </a:solidFill>
                <a:ea typeface="宋体" panose="02010600030101010101" pitchFamily="2" charset="-122"/>
              </a:rPr>
              <a:t>       P</a:t>
            </a:r>
            <a:r>
              <a:rPr lang="zh-CN" altLang="en-US" sz="2000" b="1" i="0">
                <a:solidFill>
                  <a:srgbClr val="66FFFF"/>
                </a:solidFill>
                <a:ea typeface="宋体" panose="02010600030101010101" pitchFamily="2" charset="-122"/>
              </a:rPr>
              <a:t>（</a:t>
            </a:r>
            <a:r>
              <a:rPr lang="en-US" altLang="zh-CN" sz="2000" b="1" i="0">
                <a:solidFill>
                  <a:srgbClr val="66FFFF"/>
                </a:solidFill>
                <a:ea typeface="宋体" panose="02010600030101010101" pitchFamily="2" charset="-122"/>
              </a:rPr>
              <a:t>Present</a:t>
            </a:r>
            <a:r>
              <a:rPr lang="zh-CN" altLang="en-US" sz="2000" b="1" i="0">
                <a:solidFill>
                  <a:srgbClr val="66FFFF"/>
                </a:solidFill>
                <a:ea typeface="宋体" panose="02010600030101010101" pitchFamily="2" charset="-122"/>
              </a:rPr>
              <a:t>）</a:t>
            </a:r>
            <a:r>
              <a:rPr lang="zh-CN" altLang="en-US" sz="2000" b="1" i="0">
                <a:solidFill>
                  <a:schemeClr val="bg1"/>
                </a:solidFill>
                <a:ea typeface="宋体" panose="02010600030101010101" pitchFamily="2" charset="-122"/>
              </a:rPr>
              <a:t>存在位：</a:t>
            </a:r>
            <a:r>
              <a:rPr lang="en-US" altLang="zh-CN" sz="2000" b="1" i="0">
                <a:solidFill>
                  <a:schemeClr val="bg1"/>
                </a:solidFill>
                <a:ea typeface="宋体" panose="02010600030101010101" pitchFamily="2" charset="-122"/>
              </a:rPr>
              <a:t>P = 1</a:t>
            </a:r>
            <a:r>
              <a:rPr lang="zh-CN" altLang="en-US" sz="2000" b="1" i="0">
                <a:solidFill>
                  <a:schemeClr val="bg1"/>
                </a:solidFill>
                <a:ea typeface="宋体" panose="02010600030101010101" pitchFamily="2" charset="-122"/>
              </a:rPr>
              <a:t>说明该段已装入物理存储器，其段基址和段界限值有效；</a:t>
            </a:r>
            <a:r>
              <a:rPr lang="en-US" altLang="zh-CN" sz="2000" b="1" i="0">
                <a:solidFill>
                  <a:schemeClr val="bg1"/>
                </a:solidFill>
                <a:ea typeface="宋体" panose="02010600030101010101" pitchFamily="2" charset="-122"/>
              </a:rPr>
              <a:t>P = 0</a:t>
            </a:r>
            <a:r>
              <a:rPr lang="zh-CN" altLang="en-US" sz="2000" b="1" i="0">
                <a:solidFill>
                  <a:schemeClr val="bg1"/>
                </a:solidFill>
                <a:ea typeface="宋体" panose="02010600030101010101" pitchFamily="2" charset="-122"/>
              </a:rPr>
              <a:t>则说明该段并未装入物理存储器，段基址和段界限值无用 。</a:t>
            </a:r>
            <a:endParaRPr lang="zh-CN" altLang="en-US" sz="2000" b="1" i="0">
              <a:solidFill>
                <a:schemeClr val="bg1"/>
              </a:solidFill>
              <a:ea typeface="宋体" panose="02010600030101010101" pitchFamily="2" charset="-122"/>
            </a:endParaRPr>
          </a:p>
          <a:p>
            <a:pPr algn="l">
              <a:spcBef>
                <a:spcPct val="0"/>
              </a:spcBef>
            </a:pPr>
            <a:r>
              <a:rPr lang="zh-CN" altLang="en-US" sz="2000" b="1" i="0">
                <a:solidFill>
                  <a:schemeClr val="bg1"/>
                </a:solidFill>
                <a:ea typeface="宋体" panose="02010600030101010101" pitchFamily="2" charset="-122"/>
              </a:rPr>
              <a:t>        </a:t>
            </a:r>
            <a:r>
              <a:rPr lang="en-US" altLang="zh-CN" sz="2000" b="1" i="0">
                <a:solidFill>
                  <a:srgbClr val="66FFFF"/>
                </a:solidFill>
                <a:ea typeface="宋体" panose="02010600030101010101" pitchFamily="2" charset="-122"/>
              </a:rPr>
              <a:t>DPL</a:t>
            </a:r>
            <a:r>
              <a:rPr lang="zh-CN" altLang="en-US" sz="2000" b="1" i="0">
                <a:solidFill>
                  <a:srgbClr val="66FFFF"/>
                </a:solidFill>
                <a:ea typeface="宋体" panose="02010600030101010101" pitchFamily="2" charset="-122"/>
              </a:rPr>
              <a:t>（</a:t>
            </a:r>
            <a:r>
              <a:rPr lang="en-US" altLang="zh-CN" sz="2000" b="1" i="0">
                <a:solidFill>
                  <a:srgbClr val="66FFFF"/>
                </a:solidFill>
                <a:ea typeface="宋体" panose="02010600030101010101" pitchFamily="2" charset="-122"/>
              </a:rPr>
              <a:t>Descriptor Privilege Level</a:t>
            </a:r>
            <a:r>
              <a:rPr lang="zh-CN" altLang="en-US" sz="2000" b="1" i="0">
                <a:solidFill>
                  <a:srgbClr val="66FFFF"/>
                </a:solidFill>
                <a:ea typeface="宋体" panose="02010600030101010101" pitchFamily="2" charset="-122"/>
              </a:rPr>
              <a:t>）</a:t>
            </a:r>
            <a:r>
              <a:rPr lang="zh-CN" altLang="en-US" sz="2000" b="1" i="0">
                <a:solidFill>
                  <a:schemeClr val="bg1"/>
                </a:solidFill>
                <a:ea typeface="宋体" panose="02010600030101010101" pitchFamily="2" charset="-122"/>
              </a:rPr>
              <a:t>描述符特权级字段  </a:t>
            </a:r>
            <a:r>
              <a:rPr lang="en-US" altLang="zh-CN" sz="2000" b="1" i="0">
                <a:solidFill>
                  <a:schemeClr val="bg1"/>
                </a:solidFill>
                <a:ea typeface="宋体" panose="02010600030101010101" pitchFamily="2" charset="-122"/>
              </a:rPr>
              <a:t>2</a:t>
            </a:r>
            <a:r>
              <a:rPr lang="zh-CN" altLang="en-US" sz="2000" b="1" i="0">
                <a:solidFill>
                  <a:schemeClr val="bg1"/>
                </a:solidFill>
                <a:ea typeface="宋体" panose="02010600030101010101" pitchFamily="2" charset="-122"/>
              </a:rPr>
              <a:t>位，用来指定该存储段的特权级</a:t>
            </a:r>
            <a:r>
              <a:rPr lang="en-US" altLang="zh-CN" sz="2000" b="1" i="0">
                <a:solidFill>
                  <a:schemeClr val="bg1"/>
                </a:solidFill>
                <a:ea typeface="宋体" panose="02010600030101010101" pitchFamily="2" charset="-122"/>
              </a:rPr>
              <a:t>0</a:t>
            </a:r>
            <a:r>
              <a:rPr lang="zh-CN" altLang="en-US" sz="2000" b="1" i="0">
                <a:solidFill>
                  <a:schemeClr val="bg1"/>
                </a:solidFill>
                <a:ea typeface="宋体" panose="02010600030101010101" pitchFamily="2" charset="-122"/>
              </a:rPr>
              <a:t>～</a:t>
            </a:r>
            <a:r>
              <a:rPr lang="en-US" altLang="zh-CN" sz="2000" b="1" i="0">
                <a:solidFill>
                  <a:schemeClr val="bg1"/>
                </a:solidFill>
                <a:ea typeface="宋体" panose="02010600030101010101" pitchFamily="2" charset="-122"/>
              </a:rPr>
              <a:t>3</a:t>
            </a:r>
            <a:r>
              <a:rPr lang="zh-CN" altLang="en-US" sz="2000" b="1" i="0">
                <a:solidFill>
                  <a:schemeClr val="bg1"/>
                </a:solidFill>
                <a:ea typeface="宋体" panose="02010600030101010101" pitchFamily="2" charset="-122"/>
              </a:rPr>
              <a:t>，</a:t>
            </a:r>
            <a:r>
              <a:rPr lang="en-US" altLang="zh-CN" sz="2000" b="1" i="0">
                <a:solidFill>
                  <a:schemeClr val="bg1"/>
                </a:solidFill>
                <a:ea typeface="宋体" panose="02010600030101010101" pitchFamily="2" charset="-122"/>
              </a:rPr>
              <a:t>0</a:t>
            </a:r>
            <a:r>
              <a:rPr lang="zh-CN" altLang="en-US" sz="2000" b="1" i="0">
                <a:solidFill>
                  <a:schemeClr val="bg1"/>
                </a:solidFill>
                <a:ea typeface="宋体" panose="02010600030101010101" pitchFamily="2" charset="-122"/>
              </a:rPr>
              <a:t>级为最高特权级。 </a:t>
            </a:r>
            <a:endParaRPr lang="zh-CN" altLang="en-US" sz="2000" b="1" i="0">
              <a:solidFill>
                <a:schemeClr val="bg1"/>
              </a:solidFill>
              <a:ea typeface="宋体" panose="02010600030101010101" pitchFamily="2" charset="-122"/>
            </a:endParaRPr>
          </a:p>
          <a:p>
            <a:pPr algn="l">
              <a:spcBef>
                <a:spcPct val="0"/>
              </a:spcBef>
            </a:pPr>
            <a:r>
              <a:rPr lang="zh-CN" altLang="en-US" sz="2000" b="1" i="0">
                <a:solidFill>
                  <a:schemeClr val="bg1"/>
                </a:solidFill>
                <a:ea typeface="宋体" panose="02010600030101010101" pitchFamily="2" charset="-122"/>
              </a:rPr>
              <a:t>         </a:t>
            </a:r>
            <a:r>
              <a:rPr lang="en-US" altLang="zh-CN" sz="2000" b="1" i="0">
                <a:solidFill>
                  <a:srgbClr val="66FFFF"/>
                </a:solidFill>
                <a:ea typeface="宋体" panose="02010600030101010101" pitchFamily="2" charset="-122"/>
              </a:rPr>
              <a:t>S</a:t>
            </a:r>
            <a:r>
              <a:rPr lang="zh-CN" altLang="en-US" sz="2000" b="1" i="0">
                <a:solidFill>
                  <a:srgbClr val="66FFFF"/>
                </a:solidFill>
                <a:ea typeface="宋体" panose="02010600030101010101" pitchFamily="2" charset="-122"/>
              </a:rPr>
              <a:t>（</a:t>
            </a:r>
            <a:r>
              <a:rPr lang="en-US" altLang="zh-CN" sz="2000" b="1" i="0">
                <a:solidFill>
                  <a:srgbClr val="66FFFF"/>
                </a:solidFill>
                <a:ea typeface="宋体" panose="02010600030101010101" pitchFamily="2" charset="-122"/>
              </a:rPr>
              <a:t>Segment Descriptor</a:t>
            </a:r>
            <a:r>
              <a:rPr lang="zh-CN" altLang="en-US" sz="2000" b="1" i="0">
                <a:solidFill>
                  <a:srgbClr val="66FFFF"/>
                </a:solidFill>
                <a:ea typeface="宋体" panose="02010600030101010101" pitchFamily="2" charset="-122"/>
              </a:rPr>
              <a:t>）</a:t>
            </a:r>
            <a:r>
              <a:rPr lang="zh-CN" altLang="en-US" sz="2000" b="1" i="0">
                <a:solidFill>
                  <a:schemeClr val="bg1"/>
                </a:solidFill>
                <a:ea typeface="宋体" panose="02010600030101010101" pitchFamily="2" charset="-122"/>
              </a:rPr>
              <a:t>段描述符位：</a:t>
            </a:r>
            <a:r>
              <a:rPr lang="en-US" altLang="zh-CN" sz="2000" b="1" i="0">
                <a:solidFill>
                  <a:schemeClr val="bg1"/>
                </a:solidFill>
                <a:ea typeface="宋体" panose="02010600030101010101" pitchFamily="2" charset="-122"/>
              </a:rPr>
              <a:t>S = 0</a:t>
            </a:r>
            <a:r>
              <a:rPr lang="zh-CN" altLang="en-US" sz="2000" b="1" i="0">
                <a:solidFill>
                  <a:schemeClr val="bg1"/>
                </a:solidFill>
                <a:ea typeface="宋体" panose="02010600030101010101" pitchFamily="2" charset="-122"/>
              </a:rPr>
              <a:t>表示该段为系统段；</a:t>
            </a:r>
            <a:r>
              <a:rPr lang="en-US" altLang="zh-CN" sz="2000" b="1" i="0">
                <a:solidFill>
                  <a:schemeClr val="bg1"/>
                </a:solidFill>
                <a:ea typeface="宋体" panose="02010600030101010101" pitchFamily="2" charset="-122"/>
              </a:rPr>
              <a:t>S = 1</a:t>
            </a:r>
            <a:r>
              <a:rPr lang="zh-CN" altLang="en-US" sz="2000" b="1" i="0">
                <a:solidFill>
                  <a:schemeClr val="bg1"/>
                </a:solidFill>
                <a:ea typeface="宋体" panose="02010600030101010101" pitchFamily="2" charset="-122"/>
              </a:rPr>
              <a:t>则表示该段为应用程序的代码段或数据（包括堆栈）段。</a:t>
            </a:r>
            <a:endParaRPr lang="zh-CN" altLang="en-US" sz="2000" b="1" i="0">
              <a:solidFill>
                <a:schemeClr val="bg1"/>
              </a:solidFill>
              <a:ea typeface="宋体" panose="02010600030101010101" pitchFamily="2" charset="-122"/>
            </a:endParaRPr>
          </a:p>
          <a:p>
            <a:pPr algn="l">
              <a:spcBef>
                <a:spcPct val="0"/>
              </a:spcBef>
            </a:pPr>
            <a:r>
              <a:rPr lang="zh-CN" altLang="en-US" sz="2000" b="1" i="0">
                <a:solidFill>
                  <a:schemeClr val="bg1"/>
                </a:solidFill>
                <a:ea typeface="宋体" panose="02010600030101010101" pitchFamily="2" charset="-122"/>
              </a:rPr>
              <a:t>        访问权字节的</a:t>
            </a:r>
            <a:r>
              <a:rPr lang="en-US" altLang="zh-CN" sz="2000" b="1" i="0">
                <a:solidFill>
                  <a:schemeClr val="bg1"/>
                </a:solidFill>
                <a:ea typeface="宋体" panose="02010600030101010101" pitchFamily="2" charset="-122"/>
              </a:rPr>
              <a:t>1</a:t>
            </a:r>
            <a:r>
              <a:rPr lang="zh-CN" altLang="en-US" sz="2000" b="1" i="0">
                <a:solidFill>
                  <a:schemeClr val="bg1"/>
                </a:solidFill>
                <a:ea typeface="宋体" panose="02010600030101010101" pitchFamily="2" charset="-122"/>
              </a:rPr>
              <a:t>，</a:t>
            </a:r>
            <a:r>
              <a:rPr lang="en-US" altLang="zh-CN" sz="2000" b="1" i="0">
                <a:solidFill>
                  <a:schemeClr val="bg1"/>
                </a:solidFill>
                <a:ea typeface="宋体" panose="02010600030101010101" pitchFamily="2" charset="-122"/>
              </a:rPr>
              <a:t>2</a:t>
            </a:r>
            <a:r>
              <a:rPr lang="zh-CN" altLang="en-US" sz="2000" b="1" i="0">
                <a:solidFill>
                  <a:schemeClr val="bg1"/>
                </a:solidFill>
                <a:ea typeface="宋体" panose="02010600030101010101" pitchFamily="2" charset="-122"/>
              </a:rPr>
              <a:t>，</a:t>
            </a:r>
            <a:r>
              <a:rPr lang="en-US" altLang="zh-CN" sz="2000" b="1" i="0">
                <a:solidFill>
                  <a:schemeClr val="bg1"/>
                </a:solidFill>
                <a:ea typeface="宋体" panose="02010600030101010101" pitchFamily="2" charset="-122"/>
              </a:rPr>
              <a:t>3</a:t>
            </a:r>
            <a:r>
              <a:rPr lang="zh-CN" altLang="en-US" sz="2000" b="1" i="0">
                <a:solidFill>
                  <a:schemeClr val="bg1"/>
                </a:solidFill>
                <a:ea typeface="宋体" panose="02010600030101010101" pitchFamily="2" charset="-122"/>
              </a:rPr>
              <a:t>位组成类型字段，说明该段的类型。在系统段（</a:t>
            </a:r>
            <a:r>
              <a:rPr lang="en-US" altLang="zh-CN" sz="2000" b="1" i="0">
                <a:solidFill>
                  <a:schemeClr val="bg1"/>
                </a:solidFill>
                <a:ea typeface="宋体" panose="02010600030101010101" pitchFamily="2" charset="-122"/>
              </a:rPr>
              <a:t>S = 0</a:t>
            </a:r>
            <a:r>
              <a:rPr lang="zh-CN" altLang="en-US" sz="2000" b="1" i="0">
                <a:solidFill>
                  <a:schemeClr val="bg1"/>
                </a:solidFill>
                <a:ea typeface="宋体" panose="02010600030101010101" pitchFamily="2" charset="-122"/>
              </a:rPr>
              <a:t>）和应用程序代码段或数据段（</a:t>
            </a:r>
            <a:r>
              <a:rPr lang="en-US" altLang="zh-CN" sz="2000" b="1" i="0">
                <a:solidFill>
                  <a:schemeClr val="bg1"/>
                </a:solidFill>
                <a:ea typeface="宋体" panose="02010600030101010101" pitchFamily="2" charset="-122"/>
              </a:rPr>
              <a:t>S = 1</a:t>
            </a:r>
            <a:r>
              <a:rPr lang="zh-CN" altLang="en-US" sz="2000" b="1" i="0">
                <a:solidFill>
                  <a:schemeClr val="bg1"/>
                </a:solidFill>
                <a:ea typeface="宋体" panose="02010600030101010101" pitchFamily="2" charset="-122"/>
              </a:rPr>
              <a:t>）两种不同的情况下，对于类型字段的解释并不相同。</a:t>
            </a:r>
            <a:endParaRPr lang="zh-CN" altLang="en-US" sz="2000" b="1" i="0">
              <a:solidFill>
                <a:schemeClr val="bg1"/>
              </a:solidFill>
              <a:ea typeface="宋体" panose="02010600030101010101" pitchFamily="2" charset="-122"/>
            </a:endParaRPr>
          </a:p>
          <a:p>
            <a:pPr algn="l">
              <a:spcBef>
                <a:spcPct val="0"/>
              </a:spcBef>
            </a:pPr>
            <a:r>
              <a:rPr lang="zh-CN" altLang="en-US" sz="2000" b="1" i="0">
                <a:solidFill>
                  <a:srgbClr val="66FFFF"/>
                </a:solidFill>
                <a:ea typeface="宋体" panose="02010600030101010101" pitchFamily="2" charset="-122"/>
              </a:rPr>
              <a:t>        </a:t>
            </a:r>
            <a:r>
              <a:rPr lang="en-US" altLang="zh-CN" sz="2000" b="1" i="0">
                <a:solidFill>
                  <a:srgbClr val="66FFFF"/>
                </a:solidFill>
                <a:ea typeface="宋体" panose="02010600030101010101" pitchFamily="2" charset="-122"/>
              </a:rPr>
              <a:t>A</a:t>
            </a:r>
            <a:r>
              <a:rPr lang="zh-CN" altLang="en-US" sz="2000" b="1" i="0">
                <a:solidFill>
                  <a:srgbClr val="66FFFF"/>
                </a:solidFill>
                <a:ea typeface="宋体" panose="02010600030101010101" pitchFamily="2" charset="-122"/>
              </a:rPr>
              <a:t>（</a:t>
            </a:r>
            <a:r>
              <a:rPr lang="en-US" altLang="zh-CN" sz="2000" b="1" i="0">
                <a:solidFill>
                  <a:srgbClr val="66FFFF"/>
                </a:solidFill>
                <a:ea typeface="宋体" panose="02010600030101010101" pitchFamily="2" charset="-122"/>
              </a:rPr>
              <a:t>Accessed</a:t>
            </a:r>
            <a:r>
              <a:rPr lang="zh-CN" altLang="en-US" sz="2000" b="1" i="0">
                <a:solidFill>
                  <a:srgbClr val="66FFFF"/>
                </a:solidFill>
                <a:ea typeface="宋体" panose="02010600030101010101" pitchFamily="2" charset="-122"/>
              </a:rPr>
              <a:t>）</a:t>
            </a:r>
            <a:r>
              <a:rPr lang="zh-CN" altLang="en-US" sz="2000" b="1" i="0">
                <a:solidFill>
                  <a:schemeClr val="bg1"/>
                </a:solidFill>
                <a:ea typeface="宋体" panose="02010600030101010101" pitchFamily="2" charset="-122"/>
              </a:rPr>
              <a:t>已访问位：</a:t>
            </a:r>
            <a:r>
              <a:rPr lang="en-US" altLang="zh-CN" sz="2000" b="1" i="0">
                <a:solidFill>
                  <a:schemeClr val="bg1"/>
                </a:solidFill>
                <a:ea typeface="宋体" panose="02010600030101010101" pitchFamily="2" charset="-122"/>
              </a:rPr>
              <a:t>A = 0</a:t>
            </a:r>
            <a:r>
              <a:rPr lang="zh-CN" altLang="en-US" sz="2000" b="1" i="0">
                <a:solidFill>
                  <a:schemeClr val="bg1"/>
                </a:solidFill>
                <a:ea typeface="宋体" panose="02010600030101010101" pitchFamily="2" charset="-122"/>
              </a:rPr>
              <a:t>表示该段尚未被访问过；</a:t>
            </a:r>
            <a:r>
              <a:rPr lang="en-US" altLang="zh-CN" sz="2000" b="1" i="0">
                <a:solidFill>
                  <a:schemeClr val="bg1"/>
                </a:solidFill>
                <a:ea typeface="宋体" panose="02010600030101010101" pitchFamily="2" charset="-122"/>
              </a:rPr>
              <a:t>A = 1</a:t>
            </a:r>
            <a:r>
              <a:rPr lang="zh-CN" altLang="en-US" sz="2000" b="1" i="0">
                <a:solidFill>
                  <a:schemeClr val="bg1"/>
                </a:solidFill>
                <a:ea typeface="宋体" panose="02010600030101010101" pitchFamily="2" charset="-122"/>
              </a:rPr>
              <a:t>表示该段已被访问过。此时的段选择器已装入段寄存器或该段已用于段选择器测试指令。该位的设立便于软件对段使用情况的监控。</a:t>
            </a:r>
            <a:r>
              <a:rPr lang="zh-CN" altLang="en-US" sz="2400" b="1" i="0">
                <a:solidFill>
                  <a:schemeClr val="bg1"/>
                </a:solidFill>
                <a:ea typeface="宋体" panose="02010600030101010101" pitchFamily="2" charset="-122"/>
              </a:rPr>
              <a:t> </a:t>
            </a:r>
            <a:endParaRPr lang="zh-CN" altLang="en-US" sz="2400" b="1" i="0">
              <a:solidFill>
                <a:schemeClr val="bg1"/>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2E20CC7B-6090-4044-BEC2-B68EAD2AC300}"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63491" name="Rectangle 2"/>
          <p:cNvSpPr>
            <a:spLocks noGrp="1" noChangeArrowheads="1"/>
          </p:cNvSpPr>
          <p:nvPr>
            <p:ph type="body" idx="1"/>
          </p:nvPr>
        </p:nvSpPr>
        <p:spPr>
          <a:xfrm>
            <a:off x="179388" y="981075"/>
            <a:ext cx="8496300" cy="4530725"/>
          </a:xfrm>
        </p:spPr>
        <p:txBody>
          <a:bodyPr/>
          <a:lstStyle/>
          <a:p>
            <a:pPr eaLnBrk="1" hangingPunct="1">
              <a:lnSpc>
                <a:spcPct val="90000"/>
              </a:lnSpc>
              <a:buFontTx/>
              <a:buNone/>
            </a:pPr>
            <a:r>
              <a:rPr lang="en-US" altLang="zh-CN" sz="2400" smtClean="0">
                <a:solidFill>
                  <a:srgbClr val="FFFF66"/>
                </a:solidFill>
              </a:rPr>
              <a:t>   </a:t>
            </a:r>
            <a:r>
              <a:rPr lang="en-US" altLang="zh-CN" sz="2400" b="1" smtClean="0">
                <a:solidFill>
                  <a:srgbClr val="FFFF66"/>
                </a:solidFill>
              </a:rPr>
              <a:t>④ </a:t>
            </a:r>
            <a:r>
              <a:rPr lang="zh-CN" altLang="en-US" sz="2400" b="1" smtClean="0">
                <a:solidFill>
                  <a:srgbClr val="FFFF66"/>
                </a:solidFill>
              </a:rPr>
              <a:t>附加字段</a:t>
            </a:r>
            <a:r>
              <a:rPr lang="zh-CN" altLang="en-US" sz="2400" b="1" smtClean="0">
                <a:solidFill>
                  <a:schemeClr val="bg1"/>
                </a:solidFill>
              </a:rPr>
              <a:t>部分在</a:t>
            </a:r>
            <a:r>
              <a:rPr lang="en-US" altLang="zh-CN" sz="2400" b="1" smtClean="0">
                <a:solidFill>
                  <a:schemeClr val="bg1"/>
                </a:solidFill>
              </a:rPr>
              <a:t>386</a:t>
            </a:r>
            <a:r>
              <a:rPr lang="zh-CN" altLang="en-US" sz="2400" b="1" smtClean="0">
                <a:solidFill>
                  <a:schemeClr val="bg1"/>
                </a:solidFill>
              </a:rPr>
              <a:t>及其后继机型中存在，它们包括</a:t>
            </a:r>
            <a:r>
              <a:rPr lang="en-US" altLang="zh-CN" sz="2400" b="1" smtClean="0">
                <a:solidFill>
                  <a:schemeClr val="bg1"/>
                </a:solidFill>
              </a:rPr>
              <a:t>G</a:t>
            </a:r>
            <a:r>
              <a:rPr lang="zh-CN" altLang="en-US" sz="2400" b="1" smtClean="0">
                <a:solidFill>
                  <a:schemeClr val="bg1"/>
                </a:solidFill>
              </a:rPr>
              <a:t>、</a:t>
            </a:r>
            <a:r>
              <a:rPr lang="en-US" altLang="zh-CN" sz="2400" b="1" smtClean="0">
                <a:solidFill>
                  <a:schemeClr val="bg1"/>
                </a:solidFill>
              </a:rPr>
              <a:t>D/B</a:t>
            </a:r>
            <a:r>
              <a:rPr lang="zh-CN" altLang="en-US" sz="2400" b="1" smtClean="0">
                <a:solidFill>
                  <a:schemeClr val="bg1"/>
                </a:solidFill>
              </a:rPr>
              <a:t>、</a:t>
            </a:r>
            <a:r>
              <a:rPr lang="en-US" altLang="zh-CN" sz="2400" b="1" smtClean="0">
                <a:solidFill>
                  <a:schemeClr val="bg1"/>
                </a:solidFill>
              </a:rPr>
              <a:t>0</a:t>
            </a:r>
            <a:r>
              <a:rPr lang="zh-CN" altLang="en-US" sz="2400" b="1" smtClean="0">
                <a:solidFill>
                  <a:schemeClr val="bg1"/>
                </a:solidFill>
              </a:rPr>
              <a:t>和</a:t>
            </a:r>
            <a:r>
              <a:rPr lang="en-US" altLang="zh-CN" sz="2400" b="1" smtClean="0">
                <a:solidFill>
                  <a:schemeClr val="bg1"/>
                </a:solidFill>
              </a:rPr>
              <a:t>AVL </a:t>
            </a:r>
            <a:r>
              <a:rPr lang="zh-CN" altLang="en-US" sz="2400" b="1" smtClean="0">
                <a:solidFill>
                  <a:schemeClr val="bg1"/>
                </a:solidFill>
              </a:rPr>
              <a:t>共</a:t>
            </a:r>
            <a:r>
              <a:rPr lang="en-US" altLang="zh-CN" sz="2400" b="1" smtClean="0">
                <a:solidFill>
                  <a:schemeClr val="bg1"/>
                </a:solidFill>
              </a:rPr>
              <a:t>4</a:t>
            </a:r>
            <a:r>
              <a:rPr lang="zh-CN" altLang="en-US" sz="2400" b="1" smtClean="0">
                <a:solidFill>
                  <a:schemeClr val="bg1"/>
                </a:solidFill>
              </a:rPr>
              <a:t>位。</a:t>
            </a:r>
            <a:endParaRPr lang="zh-CN" altLang="en-US" sz="2400" b="1" smtClean="0">
              <a:solidFill>
                <a:schemeClr val="bg1"/>
              </a:solidFill>
            </a:endParaRPr>
          </a:p>
          <a:p>
            <a:pPr eaLnBrk="1" hangingPunct="1">
              <a:lnSpc>
                <a:spcPct val="90000"/>
              </a:lnSpc>
              <a:buFontTx/>
              <a:buNone/>
            </a:pPr>
            <a:r>
              <a:rPr lang="zh-CN" altLang="en-US" sz="2400" b="1" smtClean="0">
                <a:solidFill>
                  <a:schemeClr val="bg1"/>
                </a:solidFill>
              </a:rPr>
              <a:t>           </a:t>
            </a:r>
            <a:r>
              <a:rPr lang="en-US" altLang="zh-CN" sz="2400" b="1" smtClean="0">
                <a:solidFill>
                  <a:srgbClr val="66FFFF"/>
                </a:solidFill>
              </a:rPr>
              <a:t>G</a:t>
            </a:r>
            <a:r>
              <a:rPr lang="zh-CN" altLang="en-US" sz="2400" b="1" smtClean="0">
                <a:solidFill>
                  <a:srgbClr val="66FFFF"/>
                </a:solidFill>
              </a:rPr>
              <a:t>为粒度位</a:t>
            </a:r>
            <a:r>
              <a:rPr lang="zh-CN" altLang="en-US" sz="2400" b="1" smtClean="0">
                <a:solidFill>
                  <a:schemeClr val="bg1"/>
                </a:solidFill>
              </a:rPr>
              <a:t>：前面已有说明。</a:t>
            </a:r>
            <a:endParaRPr lang="zh-CN" altLang="en-US" sz="2400" b="1" smtClean="0">
              <a:solidFill>
                <a:schemeClr val="bg1"/>
              </a:solidFill>
            </a:endParaRPr>
          </a:p>
          <a:p>
            <a:pPr eaLnBrk="1" hangingPunct="1">
              <a:lnSpc>
                <a:spcPct val="90000"/>
              </a:lnSpc>
              <a:buFontTx/>
              <a:buNone/>
            </a:pPr>
            <a:r>
              <a:rPr lang="zh-CN" altLang="en-US" sz="2400" b="1" smtClean="0">
                <a:solidFill>
                  <a:schemeClr val="bg1"/>
                </a:solidFill>
              </a:rPr>
              <a:t>           </a:t>
            </a:r>
            <a:r>
              <a:rPr lang="en-US" altLang="zh-CN" sz="2400" b="1" smtClean="0">
                <a:solidFill>
                  <a:srgbClr val="66FFFF"/>
                </a:solidFill>
              </a:rPr>
              <a:t>D/B</a:t>
            </a:r>
            <a:r>
              <a:rPr lang="zh-CN" altLang="en-US" sz="2400" b="1" smtClean="0">
                <a:solidFill>
                  <a:srgbClr val="66FFFF"/>
                </a:solidFill>
              </a:rPr>
              <a:t>位</a:t>
            </a:r>
            <a:r>
              <a:rPr lang="zh-CN" altLang="en-US" sz="2400" b="1" smtClean="0">
                <a:solidFill>
                  <a:schemeClr val="bg1"/>
                </a:solidFill>
              </a:rPr>
              <a:t>：在代码段里，该位称为</a:t>
            </a:r>
            <a:r>
              <a:rPr lang="en-US" altLang="zh-CN" sz="2400" b="1" smtClean="0">
                <a:solidFill>
                  <a:schemeClr val="bg1"/>
                </a:solidFill>
              </a:rPr>
              <a:t>D</a:t>
            </a:r>
            <a:r>
              <a:rPr lang="zh-CN" altLang="en-US" sz="2400" b="1" smtClean="0">
                <a:solidFill>
                  <a:schemeClr val="bg1"/>
                </a:solidFill>
              </a:rPr>
              <a:t>（</a:t>
            </a:r>
            <a:r>
              <a:rPr lang="en-US" altLang="zh-CN" sz="2400" b="1" smtClean="0">
                <a:solidFill>
                  <a:schemeClr val="bg1"/>
                </a:solidFill>
              </a:rPr>
              <a:t>Default Operation Size</a:t>
            </a:r>
            <a:r>
              <a:rPr lang="zh-CN" altLang="en-US" sz="2400" b="1" smtClean="0">
                <a:solidFill>
                  <a:schemeClr val="bg1"/>
                </a:solidFill>
              </a:rPr>
              <a:t>）默认操作长度位。</a:t>
            </a:r>
            <a:r>
              <a:rPr lang="en-US" altLang="zh-CN" sz="2400" b="1" smtClean="0">
                <a:solidFill>
                  <a:schemeClr val="bg1"/>
                </a:solidFill>
              </a:rPr>
              <a:t>D= 1</a:t>
            </a:r>
            <a:r>
              <a:rPr lang="zh-CN" altLang="en-US" sz="2400" b="1" smtClean="0">
                <a:solidFill>
                  <a:schemeClr val="bg1"/>
                </a:solidFill>
              </a:rPr>
              <a:t>表示操作数及有效地址长度均为</a:t>
            </a:r>
            <a:r>
              <a:rPr lang="en-US" altLang="zh-CN" sz="2400" b="1" smtClean="0">
                <a:solidFill>
                  <a:schemeClr val="bg1"/>
                </a:solidFill>
              </a:rPr>
              <a:t>32</a:t>
            </a:r>
            <a:r>
              <a:rPr lang="zh-CN" altLang="en-US" sz="2400" b="1" smtClean="0">
                <a:solidFill>
                  <a:schemeClr val="bg1"/>
                </a:solidFill>
              </a:rPr>
              <a:t>位；</a:t>
            </a:r>
            <a:r>
              <a:rPr lang="en-US" altLang="zh-CN" sz="2400" b="1" smtClean="0">
                <a:solidFill>
                  <a:schemeClr val="bg1"/>
                </a:solidFill>
              </a:rPr>
              <a:t>D = 0</a:t>
            </a:r>
            <a:r>
              <a:rPr lang="zh-CN" altLang="en-US" sz="2400" b="1" smtClean="0">
                <a:solidFill>
                  <a:schemeClr val="bg1"/>
                </a:solidFill>
              </a:rPr>
              <a:t>则为</a:t>
            </a:r>
            <a:r>
              <a:rPr lang="en-US" altLang="zh-CN" sz="2400" b="1" smtClean="0">
                <a:solidFill>
                  <a:schemeClr val="bg1"/>
                </a:solidFill>
              </a:rPr>
              <a:t>16</a:t>
            </a:r>
            <a:r>
              <a:rPr lang="zh-CN" altLang="en-US" sz="2400" b="1" smtClean="0">
                <a:solidFill>
                  <a:schemeClr val="bg1"/>
                </a:solidFill>
              </a:rPr>
              <a:t>位操作数和</a:t>
            </a:r>
            <a:r>
              <a:rPr lang="en-US" altLang="zh-CN" sz="2400" b="1" smtClean="0">
                <a:solidFill>
                  <a:schemeClr val="bg1"/>
                </a:solidFill>
              </a:rPr>
              <a:t>16</a:t>
            </a:r>
            <a:r>
              <a:rPr lang="zh-CN" altLang="en-US" sz="2400" b="1" smtClean="0">
                <a:solidFill>
                  <a:schemeClr val="bg1"/>
                </a:solidFill>
              </a:rPr>
              <a:t>位有效地址。 </a:t>
            </a:r>
            <a:endParaRPr lang="zh-CN" altLang="en-US" sz="2400" b="1" smtClean="0">
              <a:solidFill>
                <a:schemeClr val="bg1"/>
              </a:solidFill>
            </a:endParaRPr>
          </a:p>
          <a:p>
            <a:pPr eaLnBrk="1" hangingPunct="1">
              <a:lnSpc>
                <a:spcPct val="90000"/>
              </a:lnSpc>
              <a:buFontTx/>
              <a:buNone/>
            </a:pPr>
            <a:r>
              <a:rPr lang="zh-CN" altLang="en-US" sz="2400" b="1" smtClean="0">
                <a:solidFill>
                  <a:schemeClr val="bg1"/>
                </a:solidFill>
              </a:rPr>
              <a:t>           </a:t>
            </a:r>
            <a:r>
              <a:rPr lang="en-US" altLang="zh-CN" sz="2400" b="1" smtClean="0">
                <a:solidFill>
                  <a:srgbClr val="66FFFF"/>
                </a:solidFill>
              </a:rPr>
              <a:t>0</a:t>
            </a:r>
            <a:r>
              <a:rPr lang="zh-CN" altLang="en-US" sz="2400" b="1" smtClean="0">
                <a:solidFill>
                  <a:srgbClr val="66FFFF"/>
                </a:solidFill>
              </a:rPr>
              <a:t>位</a:t>
            </a:r>
            <a:r>
              <a:rPr lang="zh-CN" altLang="en-US" sz="2400" b="1" smtClean="0">
                <a:solidFill>
                  <a:schemeClr val="bg1"/>
                </a:solidFill>
              </a:rPr>
              <a:t>：该位必须为</a:t>
            </a:r>
            <a:r>
              <a:rPr lang="en-US" altLang="zh-CN" sz="2400" b="1" smtClean="0">
                <a:solidFill>
                  <a:schemeClr val="bg1"/>
                </a:solidFill>
              </a:rPr>
              <a:t>0</a:t>
            </a:r>
            <a:r>
              <a:rPr lang="zh-CN" altLang="en-US" sz="2400" b="1" smtClean="0">
                <a:solidFill>
                  <a:schemeClr val="bg1"/>
                </a:solidFill>
              </a:rPr>
              <a:t>，为未来的处理机保留。</a:t>
            </a:r>
            <a:endParaRPr lang="zh-CN" altLang="en-US" sz="2400" b="1" smtClean="0">
              <a:solidFill>
                <a:schemeClr val="bg1"/>
              </a:solidFill>
            </a:endParaRPr>
          </a:p>
          <a:p>
            <a:pPr eaLnBrk="1" hangingPunct="1">
              <a:lnSpc>
                <a:spcPct val="90000"/>
              </a:lnSpc>
              <a:buFontTx/>
              <a:buNone/>
            </a:pPr>
            <a:r>
              <a:rPr lang="zh-CN" altLang="en-US" sz="2400" b="1" smtClean="0">
                <a:solidFill>
                  <a:schemeClr val="bg1"/>
                </a:solidFill>
              </a:rPr>
              <a:t>          </a:t>
            </a:r>
            <a:r>
              <a:rPr lang="en-US" altLang="zh-CN" sz="2400" b="1" smtClean="0">
                <a:solidFill>
                  <a:srgbClr val="66FFFF"/>
                </a:solidFill>
              </a:rPr>
              <a:t>AVL</a:t>
            </a:r>
            <a:r>
              <a:rPr lang="zh-CN" altLang="en-US" sz="2400" b="1" smtClean="0">
                <a:solidFill>
                  <a:srgbClr val="66FFFF"/>
                </a:solidFill>
              </a:rPr>
              <a:t>（</a:t>
            </a:r>
            <a:r>
              <a:rPr lang="en-US" altLang="zh-CN" sz="2400" b="1" smtClean="0">
                <a:solidFill>
                  <a:srgbClr val="66FFFF"/>
                </a:solidFill>
              </a:rPr>
              <a:t>Available</a:t>
            </a:r>
            <a:r>
              <a:rPr lang="zh-CN" altLang="en-US" sz="2400" b="1" smtClean="0">
                <a:solidFill>
                  <a:srgbClr val="66FFFF"/>
                </a:solidFill>
              </a:rPr>
              <a:t>）可用位</a:t>
            </a:r>
            <a:r>
              <a:rPr lang="zh-CN" altLang="en-US" sz="2400" b="1" smtClean="0">
                <a:solidFill>
                  <a:schemeClr val="bg1"/>
                </a:solidFill>
              </a:rPr>
              <a:t>：该位只能由系统软件使用。</a:t>
            </a:r>
            <a:endParaRPr lang="zh-CN" altLang="en-US" sz="2400" b="1" smtClean="0">
              <a:solidFill>
                <a:schemeClr val="bg1"/>
              </a:solidFill>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A9A2DF93-7073-4457-8F3F-6CC5B3B1A52D}"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64515" name="Rectangle 2"/>
          <p:cNvSpPr>
            <a:spLocks noChangeArrowheads="1"/>
          </p:cNvSpPr>
          <p:nvPr/>
        </p:nvSpPr>
        <p:spPr bwMode="auto">
          <a:xfrm>
            <a:off x="0" y="874713"/>
            <a:ext cx="882015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400" b="1" i="0">
                <a:solidFill>
                  <a:schemeClr val="bg1"/>
                </a:solidFill>
                <a:ea typeface="宋体" panose="02010600030101010101" pitchFamily="2" charset="-122"/>
              </a:rPr>
              <a:t>       </a:t>
            </a:r>
            <a:r>
              <a:rPr kumimoji="0" lang="zh-CN" altLang="en-US" sz="2400" b="1" i="0">
                <a:solidFill>
                  <a:srgbClr val="FFFF00"/>
                </a:solidFill>
                <a:ea typeface="宋体" panose="02010600030101010101" pitchFamily="2" charset="-122"/>
              </a:rPr>
              <a:t>程序只要给出逻辑地址</a:t>
            </a:r>
            <a:r>
              <a:rPr kumimoji="0" lang="en-US" altLang="zh-CN" sz="2400" b="1" i="0">
                <a:solidFill>
                  <a:srgbClr val="FFFF00"/>
                </a:solidFill>
                <a:ea typeface="宋体" panose="02010600030101010101" pitchFamily="2" charset="-122"/>
              </a:rPr>
              <a:t>(</a:t>
            </a:r>
            <a:r>
              <a:rPr kumimoji="0" lang="zh-CN" altLang="en-US" sz="2400" b="1" i="0">
                <a:solidFill>
                  <a:srgbClr val="FFFF00"/>
                </a:solidFill>
                <a:ea typeface="宋体" panose="02010600030101010101" pitchFamily="2" charset="-122"/>
              </a:rPr>
              <a:t>即段选择器和偏移地址</a:t>
            </a:r>
            <a:r>
              <a:rPr kumimoji="0" lang="en-US" altLang="zh-CN" sz="2400" b="1" i="0">
                <a:solidFill>
                  <a:srgbClr val="FFFF00"/>
                </a:solidFill>
                <a:ea typeface="宋体" panose="02010600030101010101" pitchFamily="2" charset="-122"/>
              </a:rPr>
              <a:t>)</a:t>
            </a:r>
            <a:r>
              <a:rPr kumimoji="0" lang="zh-CN" altLang="en-US" sz="2400" b="1" i="0">
                <a:solidFill>
                  <a:srgbClr val="FFFF00"/>
                </a:solidFill>
                <a:ea typeface="宋体" panose="02010600030101010101" pitchFamily="2" charset="-122"/>
              </a:rPr>
              <a:t>就可找到对应的存储单元。</a:t>
            </a:r>
            <a:r>
              <a:rPr kumimoji="0" lang="zh-CN" altLang="en-US" sz="2400" b="1" i="0">
                <a:solidFill>
                  <a:schemeClr val="bg1"/>
                </a:solidFill>
                <a:ea typeface="宋体" panose="02010600030101010101" pitchFamily="2" charset="-122"/>
              </a:rPr>
              <a:t>此外，我们知道只要有了描述符，就可以根据其给出的段基址和段界限值，确定所要找的存储单元所在的段，再加上逻辑地址中指定的偏移地址，就可以找到相应的存储单元。剩下的问题是，</a:t>
            </a:r>
            <a:r>
              <a:rPr kumimoji="0" lang="zh-CN" altLang="en-US" sz="2400" b="1" i="0">
                <a:solidFill>
                  <a:srgbClr val="FFFF00"/>
                </a:solidFill>
                <a:ea typeface="宋体" panose="02010600030101010101" pitchFamily="2" charset="-122"/>
              </a:rPr>
              <a:t>如何根据段选择器找到描述符呢</a:t>
            </a:r>
            <a:r>
              <a:rPr kumimoji="0" lang="en-US" altLang="zh-CN" sz="2400" b="1" i="0">
                <a:solidFill>
                  <a:srgbClr val="FFFF00"/>
                </a:solidFill>
                <a:ea typeface="宋体" panose="02010600030101010101" pitchFamily="2" charset="-122"/>
              </a:rPr>
              <a:t>? </a:t>
            </a:r>
            <a:endParaRPr kumimoji="0" lang="en-US" altLang="zh-CN" sz="2400" b="1" i="0">
              <a:solidFill>
                <a:srgbClr val="FFFF00"/>
              </a:solidFill>
              <a:ea typeface="宋体" panose="02010600030101010101" pitchFamily="2" charset="-122"/>
            </a:endParaRPr>
          </a:p>
        </p:txBody>
      </p:sp>
      <p:sp>
        <p:nvSpPr>
          <p:cNvPr id="64516" name="Rectangle 3"/>
          <p:cNvSpPr>
            <a:spLocks noChangeArrowheads="1"/>
          </p:cNvSpPr>
          <p:nvPr/>
        </p:nvSpPr>
        <p:spPr bwMode="auto">
          <a:xfrm>
            <a:off x="179388" y="215900"/>
            <a:ext cx="42735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lnSpc>
                <a:spcPct val="90000"/>
              </a:lnSpc>
              <a:spcBef>
                <a:spcPct val="20000"/>
              </a:spcBef>
              <a:buClr>
                <a:schemeClr val="bg2"/>
              </a:buClr>
              <a:buFont typeface="Monotype Sorts" pitchFamily="2" charset="2"/>
              <a:buNone/>
            </a:pPr>
            <a:r>
              <a:rPr lang="zh-CN" altLang="en-US" sz="2800" b="1" i="0">
                <a:solidFill>
                  <a:schemeClr val="bg1"/>
                </a:solidFill>
                <a:ea typeface="宋体" panose="02010600030101010101" pitchFamily="2" charset="-122"/>
              </a:rPr>
              <a:t>（</a:t>
            </a:r>
            <a:r>
              <a:rPr lang="en-US" altLang="zh-CN" sz="2800" b="1" i="0">
                <a:solidFill>
                  <a:schemeClr val="bg1"/>
                </a:solidFill>
                <a:ea typeface="宋体" panose="02010600030101010101" pitchFamily="2" charset="-122"/>
              </a:rPr>
              <a:t>3</a:t>
            </a:r>
            <a:r>
              <a:rPr lang="zh-CN" altLang="en-US" sz="2800" b="1" i="0">
                <a:solidFill>
                  <a:schemeClr val="bg1"/>
                </a:solidFill>
                <a:ea typeface="宋体" panose="02010600030101010101" pitchFamily="2" charset="-122"/>
              </a:rPr>
              <a:t>）段选择器和描述符表</a:t>
            </a:r>
            <a:endParaRPr lang="zh-CN" altLang="en-US" sz="2800" b="1" i="0">
              <a:solidFill>
                <a:schemeClr val="bg1"/>
              </a:solidFill>
              <a:ea typeface="宋体" panose="02010600030101010101" pitchFamily="2" charset="-122"/>
            </a:endParaRPr>
          </a:p>
        </p:txBody>
      </p:sp>
      <p:sp>
        <p:nvSpPr>
          <p:cNvPr id="64517" name="Rectangle 4"/>
          <p:cNvSpPr>
            <a:spLocks noChangeArrowheads="1"/>
          </p:cNvSpPr>
          <p:nvPr/>
        </p:nvSpPr>
        <p:spPr bwMode="auto">
          <a:xfrm>
            <a:off x="395288" y="2997200"/>
            <a:ext cx="8280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lang="zh-CN" altLang="en-US" sz="2400" b="1" i="0">
                <a:solidFill>
                  <a:schemeClr val="bg1"/>
                </a:solidFill>
                <a:ea typeface="宋体" panose="02010600030101010101" pitchFamily="2" charset="-122"/>
              </a:rPr>
              <a:t>描述符存放在描述符表中，主要有</a:t>
            </a:r>
            <a:r>
              <a:rPr lang="en-US" altLang="zh-CN" sz="2400" b="1" i="0">
                <a:solidFill>
                  <a:schemeClr val="bg1"/>
                </a:solidFill>
                <a:ea typeface="宋体" panose="02010600030101010101" pitchFamily="2" charset="-122"/>
              </a:rPr>
              <a:t>4</a:t>
            </a:r>
            <a:r>
              <a:rPr lang="zh-CN" altLang="en-US" sz="2400" b="1" i="0">
                <a:solidFill>
                  <a:schemeClr val="bg1"/>
                </a:solidFill>
                <a:ea typeface="宋体" panose="02010600030101010101" pitchFamily="2" charset="-122"/>
              </a:rPr>
              <a:t>种描述符表：</a:t>
            </a:r>
            <a:endParaRPr lang="zh-CN" altLang="en-US" sz="2400" b="1" i="0">
              <a:solidFill>
                <a:schemeClr val="bg1"/>
              </a:solidFill>
              <a:ea typeface="宋体" panose="02010600030101010101" pitchFamily="2" charset="-122"/>
            </a:endParaRPr>
          </a:p>
          <a:p>
            <a:pPr algn="l">
              <a:spcBef>
                <a:spcPct val="0"/>
              </a:spcBef>
            </a:pPr>
            <a:r>
              <a:rPr lang="zh-CN" altLang="en-US" sz="2000" b="1" i="0">
                <a:solidFill>
                  <a:schemeClr val="bg1"/>
                </a:solidFill>
                <a:ea typeface="宋体" panose="02010600030101010101" pitchFamily="2" charset="-122"/>
              </a:rPr>
              <a:t>       ① 全局描述符表</a:t>
            </a:r>
            <a:r>
              <a:rPr lang="en-US" altLang="zh-CN" sz="2000" b="1" i="0">
                <a:solidFill>
                  <a:schemeClr val="bg1"/>
                </a:solidFill>
                <a:ea typeface="宋体" panose="02010600030101010101" pitchFamily="2" charset="-122"/>
              </a:rPr>
              <a:t>GDT</a:t>
            </a:r>
            <a:r>
              <a:rPr lang="zh-CN" altLang="en-US" sz="2000" b="1" i="0">
                <a:solidFill>
                  <a:schemeClr val="bg1"/>
                </a:solidFill>
                <a:ea typeface="宋体" panose="02010600030101010101" pitchFamily="2" charset="-122"/>
              </a:rPr>
              <a:t>（</a:t>
            </a:r>
            <a:r>
              <a:rPr lang="en-US" altLang="zh-CN" sz="2000" b="1" i="0">
                <a:solidFill>
                  <a:schemeClr val="bg1"/>
                </a:solidFill>
                <a:ea typeface="宋体" panose="02010600030101010101" pitchFamily="2" charset="-122"/>
              </a:rPr>
              <a:t>Global Descriptor Table</a:t>
            </a:r>
            <a:r>
              <a:rPr lang="zh-CN" altLang="en-US" sz="2000" b="1" i="0">
                <a:solidFill>
                  <a:schemeClr val="bg1"/>
                </a:solidFill>
                <a:ea typeface="宋体" panose="02010600030101010101" pitchFamily="2" charset="-122"/>
              </a:rPr>
              <a:t>）  用于存放操作系统和各任务公用的描述符，如公用的数据和代码段描述符、各个任务的</a:t>
            </a:r>
            <a:r>
              <a:rPr lang="en-US" altLang="zh-CN" sz="2000" b="1" i="0">
                <a:solidFill>
                  <a:schemeClr val="bg1"/>
                </a:solidFill>
                <a:ea typeface="宋体" panose="02010600030101010101" pitchFamily="2" charset="-122"/>
              </a:rPr>
              <a:t>TSS</a:t>
            </a:r>
            <a:r>
              <a:rPr lang="zh-CN" altLang="en-US" sz="2000" b="1" i="0">
                <a:solidFill>
                  <a:schemeClr val="bg1"/>
                </a:solidFill>
                <a:ea typeface="宋体" panose="02010600030101010101" pitchFamily="2" charset="-122"/>
              </a:rPr>
              <a:t>描述符和</a:t>
            </a:r>
            <a:r>
              <a:rPr lang="en-US" altLang="zh-CN" sz="2000" b="1" i="0">
                <a:solidFill>
                  <a:schemeClr val="bg1"/>
                </a:solidFill>
                <a:ea typeface="宋体" panose="02010600030101010101" pitchFamily="2" charset="-122"/>
              </a:rPr>
              <a:t>LDT</a:t>
            </a:r>
            <a:r>
              <a:rPr lang="zh-CN" altLang="en-US" sz="2000" b="1" i="0">
                <a:solidFill>
                  <a:schemeClr val="bg1"/>
                </a:solidFill>
                <a:ea typeface="宋体" panose="02010600030101010101" pitchFamily="2" charset="-122"/>
              </a:rPr>
              <a:t>描述符等。</a:t>
            </a:r>
            <a:endParaRPr lang="zh-CN" altLang="en-US" sz="2000" b="1" i="0">
              <a:solidFill>
                <a:schemeClr val="bg1"/>
              </a:solidFill>
              <a:ea typeface="宋体" panose="02010600030101010101" pitchFamily="2" charset="-122"/>
            </a:endParaRPr>
          </a:p>
          <a:p>
            <a:pPr algn="l">
              <a:spcBef>
                <a:spcPct val="0"/>
              </a:spcBef>
            </a:pPr>
            <a:r>
              <a:rPr lang="zh-CN" altLang="en-US" sz="2000" b="1" i="0">
                <a:solidFill>
                  <a:schemeClr val="bg1"/>
                </a:solidFill>
                <a:ea typeface="宋体" panose="02010600030101010101" pitchFamily="2" charset="-122"/>
              </a:rPr>
              <a:t>       ② 局部描述符表</a:t>
            </a:r>
            <a:r>
              <a:rPr lang="en-US" altLang="zh-CN" sz="2000" b="1" i="0">
                <a:solidFill>
                  <a:schemeClr val="bg1"/>
                </a:solidFill>
                <a:ea typeface="宋体" panose="02010600030101010101" pitchFamily="2" charset="-122"/>
              </a:rPr>
              <a:t>LDT</a:t>
            </a:r>
            <a:r>
              <a:rPr lang="zh-CN" altLang="en-US" sz="2000" b="1" i="0">
                <a:solidFill>
                  <a:schemeClr val="bg1"/>
                </a:solidFill>
                <a:ea typeface="宋体" panose="02010600030101010101" pitchFamily="2" charset="-122"/>
              </a:rPr>
              <a:t>（</a:t>
            </a:r>
            <a:r>
              <a:rPr lang="en-US" altLang="zh-CN" sz="2000" b="1" i="0">
                <a:solidFill>
                  <a:schemeClr val="bg1"/>
                </a:solidFill>
                <a:ea typeface="宋体" panose="02010600030101010101" pitchFamily="2" charset="-122"/>
              </a:rPr>
              <a:t>Local Descriptor Table</a:t>
            </a:r>
            <a:r>
              <a:rPr lang="zh-CN" altLang="en-US" sz="2000" b="1" i="0">
                <a:solidFill>
                  <a:schemeClr val="bg1"/>
                </a:solidFill>
                <a:ea typeface="宋体" panose="02010600030101010101" pitchFamily="2" charset="-122"/>
              </a:rPr>
              <a:t>）  用于存放各个任务私有的描述符，如本任务的代码段描述符和数据段描述符等。</a:t>
            </a:r>
            <a:endParaRPr lang="zh-CN" altLang="en-US" sz="2000" b="1" i="0">
              <a:solidFill>
                <a:schemeClr val="bg1"/>
              </a:solidFill>
              <a:ea typeface="宋体" panose="02010600030101010101" pitchFamily="2" charset="-122"/>
            </a:endParaRPr>
          </a:p>
          <a:p>
            <a:pPr algn="l">
              <a:spcBef>
                <a:spcPct val="0"/>
              </a:spcBef>
            </a:pPr>
            <a:r>
              <a:rPr lang="zh-CN" altLang="en-US" sz="2000" b="1" i="0">
                <a:solidFill>
                  <a:schemeClr val="bg1"/>
                </a:solidFill>
                <a:ea typeface="宋体" panose="02010600030101010101" pitchFamily="2" charset="-122"/>
              </a:rPr>
              <a:t>       ③ 中断描述符表</a:t>
            </a:r>
            <a:r>
              <a:rPr lang="en-US" altLang="zh-CN" sz="2000" b="1" i="0">
                <a:solidFill>
                  <a:schemeClr val="bg1"/>
                </a:solidFill>
                <a:ea typeface="宋体" panose="02010600030101010101" pitchFamily="2" charset="-122"/>
              </a:rPr>
              <a:t>IDT</a:t>
            </a:r>
            <a:r>
              <a:rPr lang="zh-CN" altLang="en-US" sz="2000" b="1" i="0">
                <a:solidFill>
                  <a:schemeClr val="bg1"/>
                </a:solidFill>
                <a:ea typeface="宋体" panose="02010600030101010101" pitchFamily="2" charset="-122"/>
              </a:rPr>
              <a:t>（</a:t>
            </a:r>
            <a:r>
              <a:rPr lang="en-US" altLang="zh-CN" sz="2000" b="1" i="0">
                <a:solidFill>
                  <a:schemeClr val="bg1"/>
                </a:solidFill>
                <a:ea typeface="宋体" panose="02010600030101010101" pitchFamily="2" charset="-122"/>
              </a:rPr>
              <a:t>Interrupt Descriptor Table</a:t>
            </a:r>
            <a:r>
              <a:rPr lang="zh-CN" altLang="en-US" sz="2000" b="1" i="0">
                <a:solidFill>
                  <a:schemeClr val="bg1"/>
                </a:solidFill>
                <a:ea typeface="宋体" panose="02010600030101010101" pitchFamily="2" charset="-122"/>
              </a:rPr>
              <a:t>）  用于存放系统中断描述符。</a:t>
            </a:r>
            <a:endParaRPr lang="zh-CN" altLang="en-US" sz="2000" b="1" i="0">
              <a:solidFill>
                <a:schemeClr val="bg1"/>
              </a:solidFill>
              <a:ea typeface="宋体" panose="02010600030101010101" pitchFamily="2" charset="-122"/>
            </a:endParaRPr>
          </a:p>
          <a:p>
            <a:pPr algn="l">
              <a:spcBef>
                <a:spcPct val="0"/>
              </a:spcBef>
            </a:pPr>
            <a:r>
              <a:rPr lang="zh-CN" altLang="en-US" sz="2000" b="1" i="0">
                <a:solidFill>
                  <a:schemeClr val="bg1"/>
                </a:solidFill>
                <a:ea typeface="宋体" panose="02010600030101010101" pitchFamily="2" charset="-122"/>
              </a:rPr>
              <a:t>       ④ 任务状态段</a:t>
            </a:r>
            <a:r>
              <a:rPr lang="en-US" altLang="zh-CN" sz="2000" b="1" i="0">
                <a:solidFill>
                  <a:schemeClr val="bg1"/>
                </a:solidFill>
                <a:ea typeface="宋体" panose="02010600030101010101" pitchFamily="2" charset="-122"/>
              </a:rPr>
              <a:t>TSS</a:t>
            </a:r>
            <a:r>
              <a:rPr lang="zh-CN" altLang="en-US" sz="2000" b="1" i="0">
                <a:solidFill>
                  <a:schemeClr val="bg1"/>
                </a:solidFill>
                <a:ea typeface="宋体" panose="02010600030101010101" pitchFamily="2" charset="-122"/>
              </a:rPr>
              <a:t>（</a:t>
            </a:r>
            <a:r>
              <a:rPr lang="en-US" altLang="zh-CN" sz="2000" b="1" i="0">
                <a:solidFill>
                  <a:schemeClr val="bg1"/>
                </a:solidFill>
                <a:ea typeface="宋体" panose="02010600030101010101" pitchFamily="2" charset="-122"/>
              </a:rPr>
              <a:t>Task State Segment</a:t>
            </a:r>
            <a:r>
              <a:rPr lang="zh-CN" altLang="en-US" sz="2000" b="1" i="0">
                <a:solidFill>
                  <a:schemeClr val="bg1"/>
                </a:solidFill>
                <a:ea typeface="宋体" panose="02010600030101010101" pitchFamily="2" charset="-122"/>
              </a:rPr>
              <a:t>）  用来存放各个任务的私有运行状态信息描述符。</a:t>
            </a:r>
            <a:endParaRPr lang="zh-CN" altLang="en-US" sz="2000" b="1" i="0">
              <a:solidFill>
                <a:schemeClr val="bg1"/>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1EA5047C-4916-498C-B230-B20CF77FA1B6}"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65539" name="Rectangle 2"/>
          <p:cNvSpPr>
            <a:spLocks noChangeArrowheads="1"/>
          </p:cNvSpPr>
          <p:nvPr/>
        </p:nvSpPr>
        <p:spPr bwMode="auto">
          <a:xfrm>
            <a:off x="179388" y="260350"/>
            <a:ext cx="85693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400" i="0">
                <a:solidFill>
                  <a:schemeClr val="bg1"/>
                </a:solidFill>
                <a:ea typeface="宋体" panose="02010600030101010101" pitchFamily="2" charset="-122"/>
              </a:rPr>
              <a:t> </a:t>
            </a:r>
            <a:r>
              <a:rPr kumimoji="0" lang="en-US" altLang="zh-CN" sz="2400" i="0">
                <a:solidFill>
                  <a:srgbClr val="FFFF00"/>
                </a:solidFill>
                <a:ea typeface="宋体" panose="02010600030101010101" pitchFamily="2" charset="-122"/>
              </a:rPr>
              <a:t>  </a:t>
            </a:r>
            <a:r>
              <a:rPr kumimoji="0" lang="zh-CN" altLang="en-US" sz="2000" b="1" i="0">
                <a:solidFill>
                  <a:srgbClr val="FFFF00"/>
                </a:solidFill>
                <a:ea typeface="宋体" panose="02010600030101010101" pitchFamily="2" charset="-122"/>
              </a:rPr>
              <a:t>描述符表都存放在存储器中，每个表分别构成一个</a:t>
            </a:r>
            <a:r>
              <a:rPr kumimoji="0" lang="en-US" altLang="zh-CN" sz="2000" b="1" i="0">
                <a:solidFill>
                  <a:srgbClr val="FFFF00"/>
                </a:solidFill>
                <a:ea typeface="宋体" panose="02010600030101010101" pitchFamily="2" charset="-122"/>
              </a:rPr>
              <a:t>64 KB</a:t>
            </a:r>
            <a:r>
              <a:rPr kumimoji="0" lang="zh-CN" altLang="en-US" sz="2000" b="1" i="0">
                <a:solidFill>
                  <a:srgbClr val="FFFF00"/>
                </a:solidFill>
                <a:ea typeface="宋体" panose="02010600030101010101" pitchFamily="2" charset="-122"/>
              </a:rPr>
              <a:t>长的段，表中可存放</a:t>
            </a:r>
            <a:r>
              <a:rPr kumimoji="0" lang="en-US" altLang="zh-CN" sz="2000" b="1" i="0">
                <a:solidFill>
                  <a:srgbClr val="FFFF00"/>
                </a:solidFill>
                <a:ea typeface="宋体" panose="02010600030101010101" pitchFamily="2" charset="-122"/>
              </a:rPr>
              <a:t>8 K</a:t>
            </a:r>
            <a:r>
              <a:rPr kumimoji="0" lang="zh-CN" altLang="en-US" sz="2000" b="1" i="0">
                <a:solidFill>
                  <a:srgbClr val="FFFF00"/>
                </a:solidFill>
                <a:ea typeface="宋体" panose="02010600030101010101" pitchFamily="2" charset="-122"/>
              </a:rPr>
              <a:t>个描述符。</a:t>
            </a:r>
            <a:r>
              <a:rPr kumimoji="0" lang="zh-CN" altLang="en-US" sz="2000" b="1" i="0">
                <a:solidFill>
                  <a:schemeClr val="bg1"/>
                </a:solidFill>
                <a:ea typeface="宋体" panose="02010600030101010101" pitchFamily="2" charset="-122"/>
              </a:rPr>
              <a:t>全局描述符表中的描述符所指定的段可用于所有程序，而局部描述符表中的描述符所指定的段通常只用于一个用户程序（或称一个任务）。</a:t>
            </a:r>
            <a:r>
              <a:rPr kumimoji="0" lang="zh-CN" altLang="en-US" sz="2000" b="1" i="0">
                <a:solidFill>
                  <a:srgbClr val="FFFF00"/>
                </a:solidFill>
                <a:ea typeface="宋体" panose="02010600030101010101" pitchFamily="2" charset="-122"/>
              </a:rPr>
              <a:t>在整个系统里，只有一个全局描述符表和一个中断描述符表，而局部描述符表可以有多个，它们分别对应于不同的任务。</a:t>
            </a:r>
            <a:endParaRPr kumimoji="0" lang="zh-CN" altLang="en-US" sz="2000" b="1" i="0">
              <a:solidFill>
                <a:srgbClr val="FFFF00"/>
              </a:solidFill>
              <a:ea typeface="宋体" panose="02010600030101010101" pitchFamily="2" charset="-122"/>
            </a:endParaRPr>
          </a:p>
        </p:txBody>
      </p:sp>
      <p:sp>
        <p:nvSpPr>
          <p:cNvPr id="65540" name="Rectangle 3"/>
          <p:cNvSpPr>
            <a:spLocks noChangeArrowheads="1"/>
          </p:cNvSpPr>
          <p:nvPr/>
        </p:nvSpPr>
        <p:spPr bwMode="auto">
          <a:xfrm>
            <a:off x="179388" y="2060575"/>
            <a:ext cx="86439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000" b="1" i="0">
                <a:solidFill>
                  <a:schemeClr val="bg1"/>
                </a:solidFill>
                <a:ea typeface="宋体" panose="02010600030101010101" pitchFamily="2" charset="-122"/>
              </a:rPr>
              <a:t>   </a:t>
            </a:r>
            <a:r>
              <a:rPr kumimoji="0" lang="zh-CN" altLang="en-US" sz="2000" b="1" i="0">
                <a:solidFill>
                  <a:schemeClr val="bg1"/>
                </a:solidFill>
                <a:ea typeface="宋体" panose="02010600030101010101" pitchFamily="2" charset="-122"/>
              </a:rPr>
              <a:t>因此，只要段选择器提供描述符在描述符表中的位置，就可以得到描述符。</a:t>
            </a:r>
            <a:r>
              <a:rPr kumimoji="0" lang="zh-CN" altLang="en-US" sz="2000" b="1" i="0">
                <a:solidFill>
                  <a:srgbClr val="FF0000"/>
                </a:solidFill>
                <a:ea typeface="宋体" panose="02010600030101010101" pitchFamily="2" charset="-122"/>
              </a:rPr>
              <a:t>段选择器存放在段寄存器中</a:t>
            </a:r>
            <a:r>
              <a:rPr kumimoji="0" lang="zh-CN" altLang="en-US" sz="2000" b="1" i="0">
                <a:solidFill>
                  <a:srgbClr val="FFFF00"/>
                </a:solidFill>
                <a:ea typeface="宋体" panose="02010600030101010101" pitchFamily="2" charset="-122"/>
              </a:rPr>
              <a:t>，</a:t>
            </a:r>
            <a:r>
              <a:rPr kumimoji="0" lang="en-US" altLang="zh-CN" sz="2000" b="1" i="0">
                <a:solidFill>
                  <a:srgbClr val="FFFF00"/>
                </a:solidFill>
                <a:ea typeface="宋体" panose="02010600030101010101" pitchFamily="2" charset="-122"/>
              </a:rPr>
              <a:t>16</a:t>
            </a:r>
            <a:r>
              <a:rPr kumimoji="0" lang="zh-CN" altLang="en-US" sz="2000" b="1" i="0">
                <a:solidFill>
                  <a:srgbClr val="FFFF00"/>
                </a:solidFill>
                <a:ea typeface="宋体" panose="02010600030101010101" pitchFamily="2" charset="-122"/>
              </a:rPr>
              <a:t>位长，</a:t>
            </a:r>
            <a:r>
              <a:rPr kumimoji="0" lang="zh-CN" altLang="en-US" sz="2000" b="1" i="0">
                <a:solidFill>
                  <a:schemeClr val="bg1"/>
                </a:solidFill>
                <a:ea typeface="宋体" panose="02010600030101010101" pitchFamily="2" charset="-122"/>
              </a:rPr>
              <a:t>其格式如下：</a:t>
            </a:r>
            <a:endParaRPr kumimoji="0" lang="zh-CN" altLang="en-US" sz="2000" b="1" i="0">
              <a:solidFill>
                <a:schemeClr val="bg1"/>
              </a:solidFill>
              <a:ea typeface="宋体" panose="02010600030101010101" pitchFamily="2" charset="-122"/>
            </a:endParaRPr>
          </a:p>
        </p:txBody>
      </p:sp>
      <p:pic>
        <p:nvPicPr>
          <p:cNvPr id="65541" name="Picture 4" descr="4XA"/>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31913" y="2997200"/>
            <a:ext cx="6265862"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Rectangle 5"/>
          <p:cNvSpPr>
            <a:spLocks noChangeArrowheads="1"/>
          </p:cNvSpPr>
          <p:nvPr/>
        </p:nvSpPr>
        <p:spPr bwMode="auto">
          <a:xfrm>
            <a:off x="0" y="3933825"/>
            <a:ext cx="882015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000" b="1" i="0">
                <a:solidFill>
                  <a:srgbClr val="FFFF00"/>
                </a:solidFill>
                <a:ea typeface="宋体" panose="02010600030101010101" pitchFamily="2" charset="-122"/>
              </a:rPr>
              <a:t>   INDEX</a:t>
            </a:r>
            <a:r>
              <a:rPr kumimoji="0" lang="zh-CN" altLang="en-US" sz="2000" b="1" i="0">
                <a:solidFill>
                  <a:srgbClr val="FFFF00"/>
                </a:solidFill>
                <a:ea typeface="宋体" panose="02010600030101010101" pitchFamily="2" charset="-122"/>
              </a:rPr>
              <a:t>为索引值，即描述符表索引值，它给出所选描述符在描述符表中的地址。该字段共</a:t>
            </a:r>
            <a:r>
              <a:rPr kumimoji="0" lang="en-US" altLang="zh-CN" sz="2000" b="1" i="0">
                <a:solidFill>
                  <a:srgbClr val="FFFF00"/>
                </a:solidFill>
                <a:ea typeface="宋体" panose="02010600030101010101" pitchFamily="2" charset="-122"/>
              </a:rPr>
              <a:t>13</a:t>
            </a:r>
            <a:r>
              <a:rPr kumimoji="0" lang="zh-CN" altLang="en-US" sz="2000" b="1" i="0">
                <a:solidFill>
                  <a:srgbClr val="FFFF00"/>
                </a:solidFill>
                <a:ea typeface="宋体" panose="02010600030101010101" pitchFamily="2" charset="-122"/>
              </a:rPr>
              <a:t>位，可从表中</a:t>
            </a:r>
            <a:r>
              <a:rPr kumimoji="0" lang="en-US" altLang="zh-CN" sz="2000" b="1" i="0">
                <a:solidFill>
                  <a:srgbClr val="FFFF00"/>
                </a:solidFill>
                <a:ea typeface="宋体" panose="02010600030101010101" pitchFamily="2" charset="-122"/>
              </a:rPr>
              <a:t>8K</a:t>
            </a:r>
            <a:r>
              <a:rPr kumimoji="0" lang="zh-CN" altLang="en-US" sz="2000" b="1" i="0">
                <a:solidFill>
                  <a:srgbClr val="FFFF00"/>
                </a:solidFill>
                <a:ea typeface="宋体" panose="02010600030101010101" pitchFamily="2" charset="-122"/>
              </a:rPr>
              <a:t>个描述符中选取一个。</a:t>
            </a:r>
            <a:endParaRPr kumimoji="0" lang="zh-CN" altLang="en-US" sz="2000" b="1" i="0">
              <a:solidFill>
                <a:srgbClr val="FFFF00"/>
              </a:solidFill>
              <a:ea typeface="宋体" panose="02010600030101010101" pitchFamily="2" charset="-122"/>
            </a:endParaRPr>
          </a:p>
          <a:p>
            <a:pPr algn="l">
              <a:spcBef>
                <a:spcPct val="0"/>
              </a:spcBef>
            </a:pPr>
            <a:r>
              <a:rPr kumimoji="0" lang="zh-CN" altLang="en-US" sz="2000" b="1" i="0">
                <a:solidFill>
                  <a:schemeClr val="bg1"/>
                </a:solidFill>
                <a:ea typeface="宋体" panose="02010600030101010101" pitchFamily="2" charset="-122"/>
              </a:rPr>
              <a:t>   </a:t>
            </a:r>
            <a:r>
              <a:rPr kumimoji="0" lang="en-US" altLang="zh-CN" sz="2000" b="1" i="0">
                <a:solidFill>
                  <a:schemeClr val="bg1"/>
                </a:solidFill>
                <a:ea typeface="宋体" panose="02010600030101010101" pitchFamily="2" charset="-122"/>
              </a:rPr>
              <a:t>RPL</a:t>
            </a:r>
            <a:r>
              <a:rPr kumimoji="0" lang="zh-CN" altLang="en-US" sz="2000" b="1" i="0">
                <a:solidFill>
                  <a:schemeClr val="bg1"/>
                </a:solidFill>
                <a:ea typeface="宋体" panose="02010600030101010101" pitchFamily="2" charset="-122"/>
              </a:rPr>
              <a:t>（</a:t>
            </a:r>
            <a:r>
              <a:rPr kumimoji="0" lang="en-US" altLang="zh-CN" sz="2000" b="1" i="0">
                <a:solidFill>
                  <a:schemeClr val="bg1"/>
                </a:solidFill>
                <a:ea typeface="宋体" panose="02010600030101010101" pitchFamily="2" charset="-122"/>
              </a:rPr>
              <a:t>Requested Privilege Level</a:t>
            </a:r>
            <a:r>
              <a:rPr kumimoji="0" lang="zh-CN" altLang="en-US" sz="2000" b="1" i="0">
                <a:solidFill>
                  <a:schemeClr val="bg1"/>
                </a:solidFill>
                <a:ea typeface="宋体" panose="02010600030101010101" pitchFamily="2" charset="-122"/>
              </a:rPr>
              <a:t>）为请求特权级，这是对该存储段请求访问的特权级，其值可为</a:t>
            </a:r>
            <a:r>
              <a:rPr kumimoji="0" lang="en-US" altLang="zh-CN" sz="2000" b="1" i="0">
                <a:solidFill>
                  <a:schemeClr val="bg1"/>
                </a:solidFill>
                <a:ea typeface="宋体" panose="02010600030101010101" pitchFamily="2" charset="-122"/>
              </a:rPr>
              <a:t>0</a:t>
            </a:r>
            <a:r>
              <a:rPr kumimoji="0" lang="zh-CN" altLang="en-US" sz="2000" b="1" i="0">
                <a:solidFill>
                  <a:schemeClr val="bg1"/>
                </a:solidFill>
                <a:ea typeface="宋体" panose="02010600030101010101" pitchFamily="2" charset="-122"/>
              </a:rPr>
              <a:t>～</a:t>
            </a:r>
            <a:r>
              <a:rPr kumimoji="0" lang="en-US" altLang="zh-CN" sz="2000" b="1" i="0">
                <a:solidFill>
                  <a:schemeClr val="bg1"/>
                </a:solidFill>
                <a:ea typeface="宋体" panose="02010600030101010101" pitchFamily="2" charset="-122"/>
              </a:rPr>
              <a:t>3</a:t>
            </a:r>
            <a:r>
              <a:rPr kumimoji="0" lang="zh-CN" altLang="en-US" sz="2000" b="1" i="0">
                <a:solidFill>
                  <a:schemeClr val="bg1"/>
                </a:solidFill>
                <a:ea typeface="宋体" panose="02010600030101010101" pitchFamily="2" charset="-122"/>
              </a:rPr>
              <a:t>，</a:t>
            </a:r>
            <a:r>
              <a:rPr kumimoji="0" lang="en-US" altLang="zh-CN" sz="2000" b="1" i="0">
                <a:solidFill>
                  <a:schemeClr val="bg1"/>
                </a:solidFill>
                <a:ea typeface="宋体" panose="02010600030101010101" pitchFamily="2" charset="-122"/>
              </a:rPr>
              <a:t>0</a:t>
            </a:r>
            <a:r>
              <a:rPr kumimoji="0" lang="zh-CN" altLang="en-US" sz="2000" b="1" i="0">
                <a:solidFill>
                  <a:schemeClr val="bg1"/>
                </a:solidFill>
                <a:ea typeface="宋体" panose="02010600030101010101" pitchFamily="2" charset="-122"/>
              </a:rPr>
              <a:t>级特权级最高。如</a:t>
            </a:r>
            <a:r>
              <a:rPr kumimoji="0" lang="en-US" altLang="zh-CN" sz="2000" b="1" i="0">
                <a:solidFill>
                  <a:schemeClr val="bg1"/>
                </a:solidFill>
                <a:ea typeface="宋体" panose="02010600030101010101" pitchFamily="2" charset="-122"/>
              </a:rPr>
              <a:t>RPL</a:t>
            </a:r>
            <a:r>
              <a:rPr kumimoji="0" lang="zh-CN" altLang="en-US" sz="2000" b="1" i="0">
                <a:solidFill>
                  <a:schemeClr val="bg1"/>
                </a:solidFill>
                <a:ea typeface="宋体" panose="02010600030101010101" pitchFamily="2" charset="-122"/>
              </a:rPr>
              <a:t>和该段描述符中的</a:t>
            </a:r>
            <a:r>
              <a:rPr kumimoji="0" lang="en-US" altLang="zh-CN" sz="2000" b="1" i="0">
                <a:solidFill>
                  <a:schemeClr val="bg1"/>
                </a:solidFill>
                <a:ea typeface="宋体" panose="02010600030101010101" pitchFamily="2" charset="-122"/>
              </a:rPr>
              <a:t>DPL</a:t>
            </a:r>
            <a:r>
              <a:rPr kumimoji="0" lang="zh-CN" altLang="en-US" sz="2000" b="1" i="0">
                <a:solidFill>
                  <a:schemeClr val="bg1"/>
                </a:solidFill>
                <a:ea typeface="宋体" panose="02010600030101010101" pitchFamily="2" charset="-122"/>
              </a:rPr>
              <a:t>相等（同一特权级）或</a:t>
            </a:r>
            <a:r>
              <a:rPr kumimoji="0" lang="en-US" altLang="zh-CN" sz="2000" b="1" i="0">
                <a:solidFill>
                  <a:schemeClr val="bg1"/>
                </a:solidFill>
                <a:ea typeface="宋体" panose="02010600030101010101" pitchFamily="2" charset="-122"/>
              </a:rPr>
              <a:t>RPL</a:t>
            </a:r>
            <a:r>
              <a:rPr kumimoji="0" lang="zh-CN" altLang="en-US" sz="2000" b="1" i="0">
                <a:solidFill>
                  <a:schemeClr val="bg1"/>
                </a:solidFill>
                <a:latin typeface="宋体" panose="02010600030101010101" pitchFamily="2" charset="-122"/>
                <a:ea typeface="宋体" panose="02010600030101010101" pitchFamily="2" charset="-122"/>
              </a:rPr>
              <a:t>＜</a:t>
            </a:r>
            <a:r>
              <a:rPr kumimoji="0" lang="en-US" altLang="zh-CN" sz="2000" b="1" i="0">
                <a:solidFill>
                  <a:schemeClr val="bg1"/>
                </a:solidFill>
                <a:ea typeface="宋体" panose="02010600030101010101" pitchFamily="2" charset="-122"/>
              </a:rPr>
              <a:t>DPL</a:t>
            </a:r>
            <a:r>
              <a:rPr kumimoji="0" lang="zh-CN" altLang="en-US" sz="2000" b="1" i="0">
                <a:solidFill>
                  <a:schemeClr val="bg1"/>
                </a:solidFill>
                <a:ea typeface="宋体" panose="02010600030101010101" pitchFamily="2" charset="-122"/>
              </a:rPr>
              <a:t>（请求特权级高于描述符特权级）则允许对该段的访问。如</a:t>
            </a:r>
            <a:r>
              <a:rPr kumimoji="0" lang="en-US" altLang="zh-CN" sz="2000" b="1" i="0">
                <a:solidFill>
                  <a:schemeClr val="bg1"/>
                </a:solidFill>
                <a:ea typeface="宋体" panose="02010600030101010101" pitchFamily="2" charset="-122"/>
              </a:rPr>
              <a:t>RPL </a:t>
            </a:r>
            <a:r>
              <a:rPr kumimoji="0" lang="en-US" altLang="zh-CN" sz="2000" b="1" i="0">
                <a:solidFill>
                  <a:schemeClr val="bg1"/>
                </a:solidFill>
                <a:ea typeface="宋体" panose="02010600030101010101" pitchFamily="2" charset="-122"/>
                <a:sym typeface="Symbol" panose="05050102010706020507" pitchFamily="18" charset="2"/>
              </a:rPr>
              <a:t></a:t>
            </a:r>
            <a:r>
              <a:rPr kumimoji="0" lang="en-US" altLang="zh-CN" sz="2000" b="1" i="0">
                <a:solidFill>
                  <a:schemeClr val="bg1"/>
                </a:solidFill>
                <a:ea typeface="宋体" panose="02010600030101010101" pitchFamily="2" charset="-122"/>
              </a:rPr>
              <a:t> 2</a:t>
            </a:r>
            <a:r>
              <a:rPr kumimoji="0" lang="zh-CN" altLang="en-US" sz="2000" b="1" i="0">
                <a:solidFill>
                  <a:schemeClr val="bg1"/>
                </a:solidFill>
                <a:ea typeface="宋体" panose="02010600030101010101" pitchFamily="2" charset="-122"/>
                <a:sym typeface="Symbol" panose="05050102010706020507" pitchFamily="18" charset="2"/>
              </a:rPr>
              <a:t>，</a:t>
            </a:r>
            <a:r>
              <a:rPr kumimoji="0" lang="en-US" altLang="zh-CN" sz="2000" b="1" i="0">
                <a:solidFill>
                  <a:schemeClr val="bg1"/>
                </a:solidFill>
                <a:ea typeface="宋体" panose="02010600030101010101" pitchFamily="2" charset="-122"/>
                <a:sym typeface="Symbol" panose="05050102010706020507" pitchFamily="18" charset="2"/>
              </a:rPr>
              <a:t>DPL </a:t>
            </a:r>
            <a:r>
              <a:rPr kumimoji="0" lang="en-US" altLang="zh-CN" sz="2000" b="1" i="0">
                <a:solidFill>
                  <a:schemeClr val="bg1"/>
                </a:solidFill>
                <a:ea typeface="宋体" panose="02010600030101010101" pitchFamily="2" charset="-122"/>
              </a:rPr>
              <a:t> 3</a:t>
            </a:r>
            <a:r>
              <a:rPr kumimoji="0" lang="zh-CN" altLang="en-US" sz="2000" b="1" i="0">
                <a:solidFill>
                  <a:schemeClr val="bg1"/>
                </a:solidFill>
                <a:ea typeface="宋体" panose="02010600030101010101" pitchFamily="2" charset="-122"/>
                <a:sym typeface="Symbol" panose="05050102010706020507" pitchFamily="18" charset="2"/>
              </a:rPr>
              <a:t>则允许访问该段。</a:t>
            </a:r>
            <a:endParaRPr kumimoji="0" lang="zh-CN" altLang="en-US" sz="2000" b="1" i="0">
              <a:solidFill>
                <a:schemeClr val="bg1"/>
              </a:solidFill>
              <a:ea typeface="宋体" panose="02010600030101010101" pitchFamily="2" charset="-122"/>
              <a:sym typeface="Symbol" panose="05050102010706020507" pitchFamily="18" charset="2"/>
            </a:endParaRPr>
          </a:p>
          <a:p>
            <a:pPr algn="l">
              <a:spcBef>
                <a:spcPct val="0"/>
              </a:spcBef>
            </a:pPr>
            <a:r>
              <a:rPr kumimoji="0" lang="zh-CN" altLang="en-US" sz="2000" b="1" i="0">
                <a:solidFill>
                  <a:schemeClr val="bg1"/>
                </a:solidFill>
                <a:ea typeface="宋体" panose="02010600030101010101" pitchFamily="2" charset="-122"/>
                <a:sym typeface="Symbol" panose="05050102010706020507" pitchFamily="18" charset="2"/>
              </a:rPr>
              <a:t>  </a:t>
            </a:r>
            <a:r>
              <a:rPr kumimoji="0" lang="en-US" altLang="zh-CN" sz="2000" b="1" i="0">
                <a:solidFill>
                  <a:schemeClr val="bg1"/>
                </a:solidFill>
                <a:ea typeface="宋体" panose="02010600030101010101" pitchFamily="2" charset="-122"/>
                <a:sym typeface="Symbol" panose="05050102010706020507" pitchFamily="18" charset="2"/>
              </a:rPr>
              <a:t>TI</a:t>
            </a:r>
            <a:r>
              <a:rPr kumimoji="0" lang="zh-CN" altLang="en-US" sz="2000" b="1" i="0">
                <a:solidFill>
                  <a:schemeClr val="bg1"/>
                </a:solidFill>
                <a:ea typeface="宋体" panose="02010600030101010101" pitchFamily="2" charset="-122"/>
                <a:sym typeface="Symbol" panose="05050102010706020507" pitchFamily="18" charset="2"/>
              </a:rPr>
              <a:t>（</a:t>
            </a:r>
            <a:r>
              <a:rPr kumimoji="0" lang="en-US" altLang="zh-CN" sz="2000" b="1" i="0">
                <a:solidFill>
                  <a:schemeClr val="bg1"/>
                </a:solidFill>
                <a:ea typeface="宋体" panose="02010600030101010101" pitchFamily="2" charset="-122"/>
                <a:sym typeface="Symbol" panose="05050102010706020507" pitchFamily="18" charset="2"/>
              </a:rPr>
              <a:t>Table Indicator</a:t>
            </a:r>
            <a:r>
              <a:rPr kumimoji="0" lang="zh-CN" altLang="en-US" sz="2000" b="1" i="0">
                <a:solidFill>
                  <a:schemeClr val="bg1"/>
                </a:solidFill>
                <a:ea typeface="宋体" panose="02010600030101010101" pitchFamily="2" charset="-122"/>
                <a:sym typeface="Symbol" panose="05050102010706020507" pitchFamily="18" charset="2"/>
              </a:rPr>
              <a:t>）为选择位，</a:t>
            </a:r>
            <a:r>
              <a:rPr kumimoji="0" lang="en-US" altLang="zh-CN" sz="2000" b="1" i="0">
                <a:solidFill>
                  <a:srgbClr val="FF0000"/>
                </a:solidFill>
                <a:ea typeface="宋体" panose="02010600030101010101" pitchFamily="2" charset="-122"/>
                <a:sym typeface="Symbol" panose="05050102010706020507" pitchFamily="18" charset="2"/>
              </a:rPr>
              <a:t>TI </a:t>
            </a:r>
            <a:r>
              <a:rPr kumimoji="0" lang="en-US" altLang="zh-CN" sz="2000" b="1" i="0">
                <a:solidFill>
                  <a:srgbClr val="FF0000"/>
                </a:solidFill>
                <a:ea typeface="宋体" panose="02010600030101010101" pitchFamily="2" charset="-122"/>
              </a:rPr>
              <a:t> 0</a:t>
            </a:r>
            <a:r>
              <a:rPr kumimoji="0" lang="zh-CN" altLang="en-US" sz="2000" b="1" i="0">
                <a:solidFill>
                  <a:srgbClr val="FF0000"/>
                </a:solidFill>
                <a:ea typeface="宋体" panose="02010600030101010101" pitchFamily="2" charset="-122"/>
                <a:sym typeface="Symbol" panose="05050102010706020507" pitchFamily="18" charset="2"/>
              </a:rPr>
              <a:t>指示从全局描述符表</a:t>
            </a:r>
            <a:r>
              <a:rPr kumimoji="0" lang="en-US" altLang="zh-CN" sz="2000" b="1" i="0">
                <a:solidFill>
                  <a:srgbClr val="FF0000"/>
                </a:solidFill>
                <a:ea typeface="宋体" panose="02010600030101010101" pitchFamily="2" charset="-122"/>
                <a:sym typeface="Symbol" panose="05050102010706020507" pitchFamily="18" charset="2"/>
              </a:rPr>
              <a:t>GDT</a:t>
            </a:r>
            <a:r>
              <a:rPr kumimoji="0" lang="zh-CN" altLang="en-US" sz="2000" b="1" i="0">
                <a:solidFill>
                  <a:srgbClr val="FF0000"/>
                </a:solidFill>
                <a:ea typeface="宋体" panose="02010600030101010101" pitchFamily="2" charset="-122"/>
                <a:sym typeface="Symbol" panose="05050102010706020507" pitchFamily="18" charset="2"/>
              </a:rPr>
              <a:t>中选择描</a:t>
            </a:r>
            <a:r>
              <a:rPr kumimoji="0" lang="zh-CN" altLang="en-US" sz="2000" b="1" i="0">
                <a:solidFill>
                  <a:schemeClr val="bg1"/>
                </a:solidFill>
                <a:ea typeface="宋体" panose="02010600030101010101" pitchFamily="2" charset="-122"/>
                <a:sym typeface="Symbol" panose="05050102010706020507" pitchFamily="18" charset="2"/>
              </a:rPr>
              <a:t>述符；</a:t>
            </a:r>
            <a:r>
              <a:rPr kumimoji="0" lang="en-US" altLang="zh-CN" sz="2000" b="1" i="0">
                <a:solidFill>
                  <a:schemeClr val="bg1"/>
                </a:solidFill>
                <a:ea typeface="宋体" panose="02010600030101010101" pitchFamily="2" charset="-122"/>
                <a:sym typeface="Symbol" panose="05050102010706020507" pitchFamily="18" charset="2"/>
              </a:rPr>
              <a:t>TI </a:t>
            </a:r>
            <a:r>
              <a:rPr kumimoji="0" lang="en-US" altLang="zh-CN" sz="2000" b="1" i="0">
                <a:solidFill>
                  <a:schemeClr val="bg1"/>
                </a:solidFill>
                <a:ea typeface="宋体" panose="02010600030101010101" pitchFamily="2" charset="-122"/>
              </a:rPr>
              <a:t> 1</a:t>
            </a:r>
            <a:r>
              <a:rPr kumimoji="0" lang="zh-CN" altLang="en-US" sz="2000" b="1" i="0">
                <a:solidFill>
                  <a:schemeClr val="bg1"/>
                </a:solidFill>
                <a:ea typeface="宋体" panose="02010600030101010101" pitchFamily="2" charset="-122"/>
                <a:sym typeface="Symbol" panose="05050102010706020507" pitchFamily="18" charset="2"/>
              </a:rPr>
              <a:t>则指示从局部描述符表</a:t>
            </a:r>
            <a:r>
              <a:rPr kumimoji="0" lang="en-US" altLang="zh-CN" sz="2000" b="1" i="0">
                <a:solidFill>
                  <a:schemeClr val="bg1"/>
                </a:solidFill>
                <a:ea typeface="宋体" panose="02010600030101010101" pitchFamily="2" charset="-122"/>
                <a:sym typeface="Symbol" panose="05050102010706020507" pitchFamily="18" charset="2"/>
              </a:rPr>
              <a:t>LDT</a:t>
            </a:r>
            <a:r>
              <a:rPr kumimoji="0" lang="zh-CN" altLang="en-US" sz="2000" b="1" i="0">
                <a:solidFill>
                  <a:schemeClr val="bg1"/>
                </a:solidFill>
                <a:ea typeface="宋体" panose="02010600030101010101" pitchFamily="2" charset="-122"/>
                <a:sym typeface="Symbol" panose="05050102010706020507" pitchFamily="18" charset="2"/>
              </a:rPr>
              <a:t>中选择描述符。</a:t>
            </a:r>
            <a:endParaRPr kumimoji="0" lang="zh-CN" altLang="en-US" sz="2000" b="1" i="0">
              <a:solidFill>
                <a:schemeClr val="bg1"/>
              </a:solidFill>
              <a:ea typeface="宋体" panose="02010600030101010101" pitchFamily="2" charset="-122"/>
              <a:sym typeface="Symbol" panose="05050102010706020507" pitchFamily="18" charset="2"/>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D8EA7843-FF9E-4548-9E69-610A0BE05985}"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66563" name="Rectangle 2"/>
          <p:cNvSpPr>
            <a:spLocks noChangeArrowheads="1"/>
          </p:cNvSpPr>
          <p:nvPr/>
        </p:nvSpPr>
        <p:spPr bwMode="auto">
          <a:xfrm>
            <a:off x="323850" y="188913"/>
            <a:ext cx="85693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400" b="1" i="0">
                <a:solidFill>
                  <a:schemeClr val="bg1"/>
                </a:solidFill>
                <a:ea typeface="宋体" panose="02010600030101010101" pitchFamily="2" charset="-122"/>
              </a:rPr>
              <a:t>   </a:t>
            </a:r>
            <a:r>
              <a:rPr kumimoji="0" lang="zh-CN" altLang="en-US" sz="2400" b="1" i="0">
                <a:solidFill>
                  <a:schemeClr val="bg1"/>
                </a:solidFill>
                <a:ea typeface="宋体" panose="02010600030101010101" pitchFamily="2" charset="-122"/>
              </a:rPr>
              <a:t>下图说明了从逻辑地址通过段选择器找到描述符表，再找到描述符，由此确定所选段和存储单元的过程</a:t>
            </a:r>
            <a:r>
              <a:rPr kumimoji="0" lang="en-US" altLang="zh-CN" sz="2400" b="1" i="0">
                <a:solidFill>
                  <a:schemeClr val="bg1"/>
                </a:solidFill>
                <a:ea typeface="宋体" panose="02010600030101010101" pitchFamily="2" charset="-122"/>
              </a:rPr>
              <a:t>:</a:t>
            </a:r>
            <a:endParaRPr kumimoji="0" lang="en-US" altLang="zh-CN" sz="2400" b="1" i="0">
              <a:solidFill>
                <a:schemeClr val="bg1"/>
              </a:solidFill>
              <a:ea typeface="宋体" panose="02010600030101010101" pitchFamily="2" charset="-122"/>
            </a:endParaRPr>
          </a:p>
        </p:txBody>
      </p:sp>
      <p:pic>
        <p:nvPicPr>
          <p:cNvPr id="66564" name="Picture 3" descr="4X1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213" y="1196975"/>
            <a:ext cx="7920037" cy="566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1852E9F5-17F5-4AC0-A3C6-E0E2687E7F8D}"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pic>
        <p:nvPicPr>
          <p:cNvPr id="67587" name="Picture 2" descr="4x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088" y="1412875"/>
            <a:ext cx="7202487" cy="242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Rectangle 3"/>
          <p:cNvSpPr>
            <a:spLocks noChangeArrowheads="1"/>
          </p:cNvSpPr>
          <p:nvPr/>
        </p:nvSpPr>
        <p:spPr bwMode="auto">
          <a:xfrm>
            <a:off x="179388" y="4210050"/>
            <a:ext cx="8964612"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000" b="1" i="0">
                <a:solidFill>
                  <a:schemeClr val="bg1"/>
                </a:solidFill>
                <a:ea typeface="宋体" panose="02010600030101010101" pitchFamily="2" charset="-122"/>
              </a:rPr>
              <a:t>        </a:t>
            </a:r>
            <a:r>
              <a:rPr kumimoji="0" lang="zh-CN" altLang="en-US" sz="2000" b="1" i="0">
                <a:solidFill>
                  <a:srgbClr val="FFFF00"/>
                </a:solidFill>
                <a:ea typeface="宋体" panose="02010600030101010101" pitchFamily="2" charset="-122"/>
              </a:rPr>
              <a:t>每当</a:t>
            </a:r>
            <a:r>
              <a:rPr kumimoji="0" lang="zh-CN" altLang="en-US" sz="2000" b="1" i="0">
                <a:solidFill>
                  <a:schemeClr val="bg1"/>
                </a:solidFill>
                <a:ea typeface="宋体" panose="02010600030101010101" pitchFamily="2" charset="-122"/>
              </a:rPr>
              <a:t>段寄存器中段选择器的值确定以后，硬件会自动地根据段选择器的索引值，</a:t>
            </a:r>
            <a:r>
              <a:rPr kumimoji="0" lang="zh-CN" altLang="en-US" sz="2000" b="1" i="0">
                <a:solidFill>
                  <a:srgbClr val="FFFF00"/>
                </a:solidFill>
                <a:ea typeface="宋体" panose="02010600030101010101" pitchFamily="2" charset="-122"/>
              </a:rPr>
              <a:t>从系统的描述符表中取出一个</a:t>
            </a:r>
            <a:r>
              <a:rPr kumimoji="0" lang="en-US" altLang="zh-CN" sz="2000" b="1" i="0">
                <a:solidFill>
                  <a:srgbClr val="FFFF00"/>
                </a:solidFill>
                <a:ea typeface="宋体" panose="02010600030101010101" pitchFamily="2" charset="-122"/>
              </a:rPr>
              <a:t>8</a:t>
            </a:r>
            <a:r>
              <a:rPr kumimoji="0" lang="zh-CN" altLang="en-US" sz="2000" b="1" i="0">
                <a:solidFill>
                  <a:srgbClr val="FFFF00"/>
                </a:solidFill>
                <a:ea typeface="宋体" panose="02010600030101010101" pitchFamily="2" charset="-122"/>
              </a:rPr>
              <a:t>字节（</a:t>
            </a:r>
            <a:r>
              <a:rPr kumimoji="0" lang="en-US" altLang="zh-CN" sz="2000" b="1" i="0">
                <a:solidFill>
                  <a:srgbClr val="FFFF00"/>
                </a:solidFill>
                <a:ea typeface="宋体" panose="02010600030101010101" pitchFamily="2" charset="-122"/>
              </a:rPr>
              <a:t>64</a:t>
            </a:r>
            <a:r>
              <a:rPr kumimoji="0" lang="zh-CN" altLang="en-US" sz="2000" b="1" i="0">
                <a:solidFill>
                  <a:srgbClr val="FFFF00"/>
                </a:solidFill>
                <a:ea typeface="宋体" panose="02010600030101010101" pitchFamily="2" charset="-122"/>
              </a:rPr>
              <a:t>位）的描述符，装入到相应的段描述符寄存器中，</a:t>
            </a:r>
            <a:r>
              <a:rPr kumimoji="0" lang="zh-CN" altLang="en-US" sz="2000" b="1" i="0">
                <a:solidFill>
                  <a:schemeClr val="bg1"/>
                </a:solidFill>
                <a:ea typeface="宋体" panose="02010600030101010101" pitchFamily="2" charset="-122"/>
              </a:rPr>
              <a:t>以后每当出现对该段存储器的访问时，就可直接使用相应的描述符寄存器中的段基址作为线性地址计算的一个元素，而不需要在内存中查表得到段基址，因此加快了存储器物理地址的形成。</a:t>
            </a:r>
            <a:endParaRPr kumimoji="0" lang="zh-CN" altLang="en-US" sz="2000" b="1" i="0">
              <a:solidFill>
                <a:schemeClr val="bg1"/>
              </a:solidFill>
              <a:ea typeface="宋体" panose="02010600030101010101" pitchFamily="2" charset="-122"/>
            </a:endParaRPr>
          </a:p>
          <a:p>
            <a:pPr algn="l">
              <a:spcBef>
                <a:spcPct val="0"/>
              </a:spcBef>
            </a:pPr>
            <a:r>
              <a:rPr kumimoji="0" lang="zh-CN" altLang="en-US" sz="2000" b="1" i="0">
                <a:solidFill>
                  <a:schemeClr val="bg1"/>
                </a:solidFill>
                <a:ea typeface="宋体" panose="02010600030101010101" pitchFamily="2" charset="-122"/>
              </a:rPr>
              <a:t>        应当指出，</a:t>
            </a:r>
            <a:r>
              <a:rPr kumimoji="0" lang="zh-CN" altLang="en-US" sz="2000" b="1" i="0">
                <a:solidFill>
                  <a:srgbClr val="FF0000"/>
                </a:solidFill>
                <a:ea typeface="宋体" panose="02010600030101010101" pitchFamily="2" charset="-122"/>
              </a:rPr>
              <a:t>段寄存器是程序可访问的，而描述符寄存器则是程序不可访问</a:t>
            </a:r>
            <a:r>
              <a:rPr kumimoji="0" lang="zh-CN" altLang="en-US" sz="2000" b="1" i="0">
                <a:solidFill>
                  <a:schemeClr val="bg1"/>
                </a:solidFill>
                <a:ea typeface="宋体" panose="02010600030101010101" pitchFamily="2" charset="-122"/>
              </a:rPr>
              <a:t>的。</a:t>
            </a:r>
            <a:endParaRPr kumimoji="0" lang="zh-CN" altLang="en-US" sz="2000" b="1" i="0">
              <a:solidFill>
                <a:schemeClr val="bg1"/>
              </a:solidFill>
              <a:ea typeface="宋体" panose="02010600030101010101" pitchFamily="2" charset="-122"/>
            </a:endParaRPr>
          </a:p>
        </p:txBody>
      </p:sp>
      <p:sp>
        <p:nvSpPr>
          <p:cNvPr id="67589" name="Rectangle 4"/>
          <p:cNvSpPr>
            <a:spLocks noChangeArrowheads="1"/>
          </p:cNvSpPr>
          <p:nvPr/>
        </p:nvSpPr>
        <p:spPr bwMode="auto">
          <a:xfrm>
            <a:off x="0" y="188913"/>
            <a:ext cx="89646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400" b="1" i="0">
                <a:solidFill>
                  <a:schemeClr val="bg1"/>
                </a:solidFill>
                <a:ea typeface="宋体" panose="02010600030101010101" pitchFamily="2" charset="-122"/>
              </a:rPr>
              <a:t>        </a:t>
            </a:r>
            <a:r>
              <a:rPr kumimoji="0" lang="zh-CN" altLang="en-US" sz="2400" b="1" i="0">
                <a:solidFill>
                  <a:schemeClr val="bg1"/>
                </a:solidFill>
                <a:ea typeface="宋体" panose="02010600030101010101" pitchFamily="2" charset="-122"/>
              </a:rPr>
              <a:t>为了提高保护模式存储器寻址的速度，</a:t>
            </a:r>
            <a:r>
              <a:rPr kumimoji="0" lang="en-US" altLang="zh-CN" sz="2400" b="1" i="0">
                <a:solidFill>
                  <a:schemeClr val="bg1"/>
                </a:solidFill>
                <a:ea typeface="宋体" panose="02010600030101010101" pitchFamily="2" charset="-122"/>
              </a:rPr>
              <a:t>CPU</a:t>
            </a:r>
            <a:r>
              <a:rPr kumimoji="0" lang="zh-CN" altLang="en-US" sz="2400" b="1" i="0">
                <a:solidFill>
                  <a:schemeClr val="bg1"/>
                </a:solidFill>
                <a:ea typeface="宋体" panose="02010600030101010101" pitchFamily="2" charset="-122"/>
              </a:rPr>
              <a:t>中设置了</a:t>
            </a:r>
            <a:r>
              <a:rPr kumimoji="0" lang="en-US" altLang="zh-CN" sz="2400" b="1" i="0">
                <a:solidFill>
                  <a:schemeClr val="bg1"/>
                </a:solidFill>
                <a:ea typeface="宋体" panose="02010600030101010101" pitchFamily="2" charset="-122"/>
              </a:rPr>
              <a:t>6</a:t>
            </a:r>
            <a:r>
              <a:rPr kumimoji="0" lang="zh-CN" altLang="en-US" sz="2400" b="1" i="0">
                <a:solidFill>
                  <a:schemeClr val="bg1"/>
                </a:solidFill>
                <a:ea typeface="宋体" panose="02010600030101010101" pitchFamily="2" charset="-122"/>
              </a:rPr>
              <a:t>个</a:t>
            </a:r>
            <a:r>
              <a:rPr kumimoji="0" lang="en-US" altLang="zh-CN" sz="2400" b="1" i="0">
                <a:solidFill>
                  <a:schemeClr val="bg1"/>
                </a:solidFill>
                <a:ea typeface="宋体" panose="02010600030101010101" pitchFamily="2" charset="-122"/>
              </a:rPr>
              <a:t>64</a:t>
            </a:r>
            <a:r>
              <a:rPr kumimoji="0" lang="zh-CN" altLang="en-US" sz="2400" b="1" i="0">
                <a:solidFill>
                  <a:schemeClr val="bg1"/>
                </a:solidFill>
                <a:ea typeface="宋体" panose="02010600030101010101" pitchFamily="2" charset="-122"/>
              </a:rPr>
              <a:t>位的描述符寄存器，用来存放对应段的描述符，如下图所示：</a:t>
            </a:r>
            <a:endParaRPr kumimoji="0" lang="zh-CN" altLang="en-US" sz="2400" b="1" i="0">
              <a:solidFill>
                <a:schemeClr val="bg1"/>
              </a:solidFill>
              <a:ea typeface="宋体" panose="02010600030101010101" pitchFamily="2" charset="-122"/>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9358944E-7A75-4E91-94F3-257287B6C386}"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68611" name="Rectangle 2"/>
          <p:cNvSpPr>
            <a:spLocks noGrp="1" noChangeArrowheads="1"/>
          </p:cNvSpPr>
          <p:nvPr>
            <p:ph type="body" sz="half" idx="1"/>
          </p:nvPr>
        </p:nvSpPr>
        <p:spPr>
          <a:xfrm>
            <a:off x="0" y="188913"/>
            <a:ext cx="8713788" cy="2924175"/>
          </a:xfrm>
        </p:spPr>
        <p:txBody>
          <a:bodyPr/>
          <a:lstStyle/>
          <a:p>
            <a:pPr eaLnBrk="1" hangingPunct="1">
              <a:lnSpc>
                <a:spcPct val="90000"/>
              </a:lnSpc>
              <a:buFontTx/>
              <a:buNone/>
            </a:pPr>
            <a:r>
              <a:rPr lang="zh-CN" altLang="en-US" sz="2800" b="1" smtClean="0">
                <a:solidFill>
                  <a:schemeClr val="bg1"/>
                </a:solidFill>
              </a:rPr>
              <a:t>（</a:t>
            </a:r>
            <a:r>
              <a:rPr lang="en-US" altLang="zh-CN" sz="2800" b="1" smtClean="0">
                <a:solidFill>
                  <a:schemeClr val="bg1"/>
                </a:solidFill>
              </a:rPr>
              <a:t>4</a:t>
            </a:r>
            <a:r>
              <a:rPr lang="zh-CN" altLang="en-US" sz="2800" b="1" smtClean="0">
                <a:solidFill>
                  <a:schemeClr val="bg1"/>
                </a:solidFill>
              </a:rPr>
              <a:t>）系统级寄存器组</a:t>
            </a:r>
            <a:endParaRPr lang="zh-CN" altLang="en-US" sz="2800" b="1" smtClean="0">
              <a:solidFill>
                <a:schemeClr val="bg1"/>
              </a:solidFill>
            </a:endParaRPr>
          </a:p>
          <a:p>
            <a:pPr eaLnBrk="1" hangingPunct="1">
              <a:lnSpc>
                <a:spcPct val="90000"/>
              </a:lnSpc>
              <a:buFontTx/>
              <a:buNone/>
            </a:pPr>
            <a:r>
              <a:rPr lang="zh-CN" altLang="en-US" sz="2800" b="1" smtClean="0">
                <a:solidFill>
                  <a:schemeClr val="bg1"/>
                </a:solidFill>
              </a:rPr>
              <a:t>           </a:t>
            </a:r>
            <a:r>
              <a:rPr lang="zh-CN" altLang="en-US" sz="2400" b="1" smtClean="0">
                <a:solidFill>
                  <a:schemeClr val="bg1"/>
                </a:solidFill>
              </a:rPr>
              <a:t>系统级寄存器组是指不能由用户程序访问而只能由系统管理的寄存器，具体包括系统地址寄存器、控制寄存器、测试寄存器和调试寄存器。</a:t>
            </a:r>
            <a:endParaRPr lang="zh-CN" altLang="en-US" sz="2400" b="1" smtClean="0">
              <a:solidFill>
                <a:schemeClr val="bg1"/>
              </a:solidFill>
            </a:endParaRPr>
          </a:p>
          <a:p>
            <a:pPr eaLnBrk="1" hangingPunct="1">
              <a:lnSpc>
                <a:spcPct val="90000"/>
              </a:lnSpc>
              <a:buFontTx/>
              <a:buNone/>
            </a:pPr>
            <a:r>
              <a:rPr lang="zh-CN" altLang="en-US" sz="2400" b="1" smtClean="0">
                <a:solidFill>
                  <a:schemeClr val="bg1"/>
                </a:solidFill>
              </a:rPr>
              <a:t>① </a:t>
            </a:r>
            <a:r>
              <a:rPr lang="zh-CN" altLang="en-US" sz="2400" b="1" smtClean="0">
                <a:solidFill>
                  <a:srgbClr val="FFFF00"/>
                </a:solidFill>
              </a:rPr>
              <a:t>系统地址寄存器有</a:t>
            </a:r>
            <a:r>
              <a:rPr lang="en-US" altLang="zh-CN" sz="2400" b="1" smtClean="0">
                <a:solidFill>
                  <a:srgbClr val="FFFF00"/>
                </a:solidFill>
              </a:rPr>
              <a:t>4</a:t>
            </a:r>
            <a:r>
              <a:rPr lang="zh-CN" altLang="en-US" sz="2400" b="1" smtClean="0">
                <a:solidFill>
                  <a:srgbClr val="FFFF00"/>
                </a:solidFill>
              </a:rPr>
              <a:t>个，它们用来保存全局描述符表、局部描述符表、中断描述符表和任务状态段</a:t>
            </a:r>
            <a:r>
              <a:rPr lang="zh-CN" altLang="en-US" sz="2400" b="1" smtClean="0">
                <a:solidFill>
                  <a:schemeClr val="bg1"/>
                </a:solidFill>
              </a:rPr>
              <a:t>这</a:t>
            </a:r>
            <a:r>
              <a:rPr lang="en-US" altLang="zh-CN" sz="2400" b="1" smtClean="0">
                <a:solidFill>
                  <a:schemeClr val="bg1"/>
                </a:solidFill>
              </a:rPr>
              <a:t>4</a:t>
            </a:r>
            <a:r>
              <a:rPr lang="zh-CN" altLang="en-US" sz="2400" b="1" smtClean="0">
                <a:solidFill>
                  <a:schemeClr val="bg1"/>
                </a:solidFill>
              </a:rPr>
              <a:t>个系统描述符表所在存储段的段基址、界限和段属性信息，如下图所示：</a:t>
            </a:r>
            <a:r>
              <a:rPr lang="zh-CN" altLang="en-US" sz="2800" smtClean="0">
                <a:solidFill>
                  <a:schemeClr val="bg1"/>
                </a:solidFill>
              </a:rPr>
              <a:t> </a:t>
            </a:r>
            <a:endParaRPr lang="zh-CN" altLang="en-US" sz="2800" smtClean="0">
              <a:solidFill>
                <a:schemeClr val="bg1"/>
              </a:solidFill>
            </a:endParaRPr>
          </a:p>
        </p:txBody>
      </p:sp>
      <p:pic>
        <p:nvPicPr>
          <p:cNvPr id="68612" name="Picture 3" descr="4x19"/>
          <p:cNvPicPr>
            <a:picLocks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684213" y="3213100"/>
            <a:ext cx="7775575" cy="3644900"/>
          </a:xfrm>
          <a:noFill/>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F6A757EE-3A5A-4949-935F-63CCC7E00F77}"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69635" name="Rectangle 2"/>
          <p:cNvSpPr>
            <a:spLocks noGrp="1" noChangeArrowheads="1"/>
          </p:cNvSpPr>
          <p:nvPr>
            <p:ph type="body" idx="1"/>
          </p:nvPr>
        </p:nvSpPr>
        <p:spPr>
          <a:xfrm>
            <a:off x="0" y="3716338"/>
            <a:ext cx="8964613" cy="2520950"/>
          </a:xfrm>
        </p:spPr>
        <p:txBody>
          <a:bodyPr/>
          <a:lstStyle/>
          <a:p>
            <a:pPr eaLnBrk="1" hangingPunct="1">
              <a:buFontTx/>
              <a:buNone/>
            </a:pPr>
            <a:r>
              <a:rPr lang="en-US" altLang="zh-CN" sz="2400" b="1" smtClean="0">
                <a:solidFill>
                  <a:schemeClr val="bg1"/>
                </a:solidFill>
              </a:rPr>
              <a:t>GDTR</a:t>
            </a:r>
            <a:r>
              <a:rPr lang="zh-CN" altLang="en-US" sz="2400" b="1" smtClean="0">
                <a:solidFill>
                  <a:schemeClr val="bg1"/>
                </a:solidFill>
              </a:rPr>
              <a:t>和</a:t>
            </a:r>
            <a:r>
              <a:rPr lang="en-US" altLang="zh-CN" sz="2400" b="1" smtClean="0">
                <a:solidFill>
                  <a:schemeClr val="bg1"/>
                </a:solidFill>
              </a:rPr>
              <a:t>IDTR </a:t>
            </a:r>
            <a:r>
              <a:rPr lang="zh-CN" altLang="en-US" sz="2400" b="1" smtClean="0">
                <a:solidFill>
                  <a:schemeClr val="bg1"/>
                </a:solidFill>
              </a:rPr>
              <a:t>：这两个寄存器分别用来保存全局描述符表</a:t>
            </a:r>
            <a:r>
              <a:rPr lang="en-US" altLang="zh-CN" sz="2400" b="1" smtClean="0">
                <a:solidFill>
                  <a:schemeClr val="bg1"/>
                </a:solidFill>
              </a:rPr>
              <a:t>GDT</a:t>
            </a:r>
            <a:r>
              <a:rPr lang="zh-CN" altLang="en-US" sz="2400" b="1" smtClean="0">
                <a:solidFill>
                  <a:schemeClr val="bg1"/>
                </a:solidFill>
              </a:rPr>
              <a:t>和中断描述符表</a:t>
            </a:r>
            <a:r>
              <a:rPr lang="en-US" altLang="zh-CN" sz="2400" b="1" smtClean="0">
                <a:solidFill>
                  <a:schemeClr val="bg1"/>
                </a:solidFill>
              </a:rPr>
              <a:t>IDT</a:t>
            </a:r>
            <a:r>
              <a:rPr lang="zh-CN" altLang="en-US" sz="2400" b="1" smtClean="0">
                <a:solidFill>
                  <a:schemeClr val="bg1"/>
                </a:solidFill>
              </a:rPr>
              <a:t>所在段的</a:t>
            </a:r>
            <a:r>
              <a:rPr lang="en-US" altLang="zh-CN" sz="2400" b="1" smtClean="0">
                <a:solidFill>
                  <a:schemeClr val="bg1"/>
                </a:solidFill>
              </a:rPr>
              <a:t>32</a:t>
            </a:r>
            <a:r>
              <a:rPr lang="zh-CN" altLang="en-US" sz="2400" b="1" smtClean="0">
                <a:solidFill>
                  <a:schemeClr val="bg1"/>
                </a:solidFill>
              </a:rPr>
              <a:t>位段基址以及</a:t>
            </a:r>
            <a:r>
              <a:rPr lang="en-US" altLang="zh-CN" sz="2400" b="1" smtClean="0">
                <a:solidFill>
                  <a:schemeClr val="bg1"/>
                </a:solidFill>
              </a:rPr>
              <a:t>16</a:t>
            </a:r>
            <a:r>
              <a:rPr lang="zh-CN" altLang="en-US" sz="2400" b="1" smtClean="0">
                <a:solidFill>
                  <a:schemeClr val="bg1"/>
                </a:solidFill>
              </a:rPr>
              <a:t>位的界限值。 </a:t>
            </a:r>
            <a:endParaRPr lang="zh-CN" altLang="en-US" sz="2400" b="1" smtClean="0">
              <a:solidFill>
                <a:schemeClr val="bg1"/>
              </a:solidFill>
            </a:endParaRPr>
          </a:p>
          <a:p>
            <a:pPr eaLnBrk="1" hangingPunct="1">
              <a:buFontTx/>
              <a:buNone/>
            </a:pPr>
            <a:r>
              <a:rPr lang="en-US" altLang="zh-CN" sz="2400" b="1" smtClean="0">
                <a:solidFill>
                  <a:schemeClr val="bg1"/>
                </a:solidFill>
              </a:rPr>
              <a:t>LDTR</a:t>
            </a:r>
            <a:r>
              <a:rPr lang="zh-CN" altLang="en-US" sz="2400" b="1" smtClean="0">
                <a:solidFill>
                  <a:schemeClr val="bg1"/>
                </a:solidFill>
              </a:rPr>
              <a:t>和</a:t>
            </a:r>
            <a:r>
              <a:rPr lang="en-US" altLang="zh-CN" sz="2400" b="1" smtClean="0">
                <a:solidFill>
                  <a:schemeClr val="bg1"/>
                </a:solidFill>
              </a:rPr>
              <a:t>TR</a:t>
            </a:r>
            <a:r>
              <a:rPr lang="zh-CN" altLang="en-US" sz="2400" b="1" smtClean="0">
                <a:solidFill>
                  <a:schemeClr val="bg1"/>
                </a:solidFill>
              </a:rPr>
              <a:t>：  </a:t>
            </a:r>
            <a:r>
              <a:rPr lang="en-US" altLang="zh-CN" sz="2400" b="1" smtClean="0">
                <a:solidFill>
                  <a:schemeClr val="bg1"/>
                </a:solidFill>
              </a:rPr>
              <a:t>LDTR</a:t>
            </a:r>
            <a:r>
              <a:rPr lang="zh-CN" altLang="en-US" sz="2400" b="1" smtClean="0">
                <a:solidFill>
                  <a:schemeClr val="bg1"/>
                </a:solidFill>
              </a:rPr>
              <a:t>寄存器用来存放当前任务的局部描述符表</a:t>
            </a:r>
            <a:r>
              <a:rPr lang="en-US" altLang="zh-CN" sz="2400" b="1" smtClean="0">
                <a:solidFill>
                  <a:schemeClr val="bg1"/>
                </a:solidFill>
              </a:rPr>
              <a:t>LDT</a:t>
            </a:r>
            <a:r>
              <a:rPr lang="zh-CN" altLang="en-US" sz="2400" b="1" smtClean="0">
                <a:solidFill>
                  <a:schemeClr val="bg1"/>
                </a:solidFill>
              </a:rPr>
              <a:t>所在存储段的段选择器及其描述符。 </a:t>
            </a:r>
            <a:r>
              <a:rPr lang="en-US" altLang="zh-CN" sz="2400" b="1" smtClean="0">
                <a:solidFill>
                  <a:schemeClr val="bg1"/>
                </a:solidFill>
              </a:rPr>
              <a:t>TR</a:t>
            </a:r>
            <a:r>
              <a:rPr lang="zh-CN" altLang="en-US" sz="2400" b="1" smtClean="0">
                <a:solidFill>
                  <a:schemeClr val="bg1"/>
                </a:solidFill>
              </a:rPr>
              <a:t>寄存器用来存放当前任务状态段</a:t>
            </a:r>
            <a:r>
              <a:rPr lang="en-US" altLang="zh-CN" sz="2400" b="1" smtClean="0">
                <a:solidFill>
                  <a:schemeClr val="bg1"/>
                </a:solidFill>
              </a:rPr>
              <a:t>TSS</a:t>
            </a:r>
            <a:r>
              <a:rPr lang="zh-CN" altLang="en-US" sz="2400" b="1" smtClean="0">
                <a:solidFill>
                  <a:schemeClr val="bg1"/>
                </a:solidFill>
              </a:rPr>
              <a:t>所在存储段的段选择器及其描述符。 </a:t>
            </a:r>
            <a:endParaRPr lang="zh-CN" altLang="en-US" sz="2400" b="1" smtClean="0">
              <a:solidFill>
                <a:schemeClr val="bg1"/>
              </a:solidFill>
            </a:endParaRPr>
          </a:p>
        </p:txBody>
      </p:sp>
      <p:pic>
        <p:nvPicPr>
          <p:cNvPr id="69636" name="Picture 3" descr="4x1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1188" y="115888"/>
            <a:ext cx="7775575" cy="314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F416FF56-A9FD-4BF0-A70B-DB7C40FE72E2}"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9219" name="Rectangle 2"/>
          <p:cNvSpPr>
            <a:spLocks noGrp="1" noChangeArrowheads="1"/>
          </p:cNvSpPr>
          <p:nvPr>
            <p:ph type="body" sz="half" idx="1"/>
          </p:nvPr>
        </p:nvSpPr>
        <p:spPr>
          <a:xfrm>
            <a:off x="250825" y="150813"/>
            <a:ext cx="5495925" cy="685800"/>
          </a:xfrm>
        </p:spPr>
        <p:txBody>
          <a:bodyPr/>
          <a:lstStyle/>
          <a:p>
            <a:pPr eaLnBrk="1" hangingPunct="1">
              <a:buFontTx/>
              <a:buNone/>
            </a:pPr>
            <a:r>
              <a:rPr lang="en-US" altLang="zh-CN" sz="2800" smtClean="0">
                <a:solidFill>
                  <a:srgbClr val="FFFF66"/>
                </a:solidFill>
              </a:rPr>
              <a:t> </a:t>
            </a:r>
            <a:r>
              <a:rPr lang="en-US" altLang="zh-CN" sz="2800" b="1" smtClean="0">
                <a:solidFill>
                  <a:srgbClr val="FFFF66"/>
                </a:solidFill>
              </a:rPr>
              <a:t>8086 </a:t>
            </a:r>
            <a:r>
              <a:rPr lang="en-GB" altLang="zh-CN" sz="2800" b="1" smtClean="0">
                <a:solidFill>
                  <a:srgbClr val="FFFF66"/>
                </a:solidFill>
              </a:rPr>
              <a:t>CPU</a:t>
            </a:r>
            <a:r>
              <a:rPr lang="zh-CN" altLang="en-GB" sz="2800" b="1" smtClean="0">
                <a:solidFill>
                  <a:srgbClr val="FFFF66"/>
                </a:solidFill>
              </a:rPr>
              <a:t>内部结构如下图所示</a:t>
            </a:r>
            <a:r>
              <a:rPr lang="en-GB" altLang="zh-CN" sz="2800" b="1" smtClean="0">
                <a:solidFill>
                  <a:srgbClr val="FFFF66"/>
                </a:solidFill>
              </a:rPr>
              <a:t>:</a:t>
            </a:r>
            <a:endParaRPr lang="en-US" altLang="zh-CN" sz="2800" b="1" smtClean="0">
              <a:solidFill>
                <a:srgbClr val="FFFF66"/>
              </a:solidFill>
            </a:endParaRPr>
          </a:p>
        </p:txBody>
      </p:sp>
      <p:pic>
        <p:nvPicPr>
          <p:cNvPr id="9220" name="Picture 3" descr="4x02"/>
          <p:cNvPicPr>
            <a:picLocks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0" y="1052513"/>
            <a:ext cx="9144000" cy="5545137"/>
          </a:xfrm>
          <a:noFill/>
        </p:spPr>
      </p:pic>
      <p:sp>
        <p:nvSpPr>
          <p:cNvPr id="2" name="前凸弯带形 1"/>
          <p:cNvSpPr/>
          <p:nvPr/>
        </p:nvSpPr>
        <p:spPr bwMode="auto">
          <a:xfrm>
            <a:off x="5746750" y="832619"/>
            <a:ext cx="3240360" cy="810994"/>
          </a:xfrm>
          <a:prstGeom prst="ellipseRibbon">
            <a:avLst/>
          </a:prstGeom>
          <a:solidFill>
            <a:srgbClr val="FFC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spAutoFit/>
          </a:bodyPr>
          <a:lstStyle/>
          <a:p>
            <a:pPr eaLnBrk="1" hangingPunct="1"/>
            <a:r>
              <a:rPr lang="en-US" altLang="zh-CN" sz="1600" b="1" dirty="0" smtClean="0">
                <a:solidFill>
                  <a:schemeClr val="tx1"/>
                </a:solidFill>
                <a:latin typeface="Gill Sans MT" panose="020B0502020104020203" pitchFamily="34" charset="0"/>
              </a:rPr>
              <a:t>Pipelined microcomputer</a:t>
            </a:r>
            <a:r>
              <a:rPr lang="en-US" altLang="zh-CN" sz="1600" b="1" dirty="0" smtClean="0">
                <a:solidFill>
                  <a:schemeClr val="tx1"/>
                </a:solidFill>
              </a:rPr>
              <a:t>    </a:t>
            </a:r>
            <a:endParaRPr lang="en-US" altLang="zh-CN" sz="1600" b="1" dirty="0" smtClean="0">
              <a:solidFill>
                <a:schemeClr val="tx1"/>
              </a:solidFill>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854BEA8C-1A3C-4AA6-831B-D7028A91CD53}"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70659" name="Rectangle 2"/>
          <p:cNvSpPr>
            <a:spLocks noGrp="1" noChangeArrowheads="1"/>
          </p:cNvSpPr>
          <p:nvPr>
            <p:ph type="body" sz="half" idx="1"/>
          </p:nvPr>
        </p:nvSpPr>
        <p:spPr>
          <a:xfrm>
            <a:off x="250825" y="260350"/>
            <a:ext cx="7993063" cy="936625"/>
          </a:xfrm>
        </p:spPr>
        <p:txBody>
          <a:bodyPr/>
          <a:lstStyle/>
          <a:p>
            <a:pPr eaLnBrk="1" hangingPunct="1">
              <a:buFontTx/>
              <a:buNone/>
            </a:pPr>
            <a:r>
              <a:rPr lang="en-US" altLang="zh-CN" sz="2400" b="1" smtClean="0">
                <a:solidFill>
                  <a:schemeClr val="bg1"/>
                </a:solidFill>
              </a:rPr>
              <a:t>② </a:t>
            </a:r>
            <a:r>
              <a:rPr lang="zh-CN" altLang="en-US" sz="2400" b="1" smtClean="0">
                <a:solidFill>
                  <a:schemeClr val="bg1"/>
                </a:solidFill>
              </a:rPr>
              <a:t>控制寄存器</a:t>
            </a:r>
            <a:endParaRPr lang="zh-CN" altLang="en-US" sz="2400" b="1" smtClean="0">
              <a:solidFill>
                <a:schemeClr val="bg1"/>
              </a:solidFill>
            </a:endParaRPr>
          </a:p>
          <a:p>
            <a:pPr eaLnBrk="1" hangingPunct="1">
              <a:buFontTx/>
              <a:buNone/>
            </a:pPr>
            <a:r>
              <a:rPr lang="zh-CN" altLang="en-US" sz="2400" b="1" smtClean="0">
                <a:solidFill>
                  <a:schemeClr val="bg1"/>
                </a:solidFill>
              </a:rPr>
              <a:t>            </a:t>
            </a:r>
            <a:r>
              <a:rPr lang="en-US" altLang="zh-CN" sz="2400" b="1" smtClean="0">
                <a:solidFill>
                  <a:schemeClr val="bg1"/>
                </a:solidFill>
              </a:rPr>
              <a:t>4</a:t>
            </a:r>
            <a:r>
              <a:rPr lang="zh-CN" altLang="en-US" sz="2400" b="1" smtClean="0">
                <a:solidFill>
                  <a:schemeClr val="bg1"/>
                </a:solidFill>
              </a:rPr>
              <a:t>个</a:t>
            </a:r>
            <a:r>
              <a:rPr lang="en-US" altLang="zh-CN" sz="2400" b="1" smtClean="0">
                <a:solidFill>
                  <a:schemeClr val="bg1"/>
                </a:solidFill>
              </a:rPr>
              <a:t>32</a:t>
            </a:r>
            <a:r>
              <a:rPr lang="zh-CN" altLang="en-US" sz="2400" b="1" smtClean="0">
                <a:solidFill>
                  <a:schemeClr val="bg1"/>
                </a:solidFill>
              </a:rPr>
              <a:t>位的控制寄存器</a:t>
            </a:r>
            <a:r>
              <a:rPr lang="en-US" altLang="zh-CN" sz="2400" b="1" smtClean="0">
                <a:solidFill>
                  <a:schemeClr val="bg1"/>
                </a:solidFill>
              </a:rPr>
              <a:t>CR0</a:t>
            </a:r>
            <a:r>
              <a:rPr lang="zh-CN" altLang="en-US" sz="2400" b="1" smtClean="0">
                <a:solidFill>
                  <a:schemeClr val="bg1"/>
                </a:solidFill>
              </a:rPr>
              <a:t>～</a:t>
            </a:r>
            <a:r>
              <a:rPr lang="en-US" altLang="zh-CN" sz="2400" b="1" smtClean="0">
                <a:solidFill>
                  <a:schemeClr val="bg1"/>
                </a:solidFill>
              </a:rPr>
              <a:t>CR3</a:t>
            </a:r>
            <a:r>
              <a:rPr lang="zh-CN" altLang="en-US" sz="2400" b="1" smtClean="0">
                <a:solidFill>
                  <a:schemeClr val="bg1"/>
                </a:solidFill>
              </a:rPr>
              <a:t>，用来保存全局性的机器状态和设置控制位，如下图所示：</a:t>
            </a:r>
            <a:endParaRPr lang="zh-CN" altLang="en-US" sz="2400" b="1" smtClean="0">
              <a:solidFill>
                <a:schemeClr val="bg1"/>
              </a:solidFill>
            </a:endParaRPr>
          </a:p>
        </p:txBody>
      </p:sp>
      <p:pic>
        <p:nvPicPr>
          <p:cNvPr id="70660" name="Picture 3" descr="4x20"/>
          <p:cNvPicPr>
            <a:picLocks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250825" y="1773238"/>
            <a:ext cx="8569325" cy="4679950"/>
          </a:xfrm>
          <a:noFill/>
        </p:spPr>
      </p:pic>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E6805B85-B65F-4CBE-9910-D539ED70CC57}"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71683" name="Rectangle 2"/>
          <p:cNvSpPr>
            <a:spLocks noGrp="1" noChangeArrowheads="1"/>
          </p:cNvSpPr>
          <p:nvPr>
            <p:ph type="body" idx="1"/>
          </p:nvPr>
        </p:nvSpPr>
        <p:spPr>
          <a:xfrm>
            <a:off x="539750" y="2349500"/>
            <a:ext cx="7772400" cy="3240088"/>
          </a:xfrm>
        </p:spPr>
        <p:txBody>
          <a:bodyPr/>
          <a:lstStyle/>
          <a:p>
            <a:pPr eaLnBrk="1" hangingPunct="1">
              <a:buFontTx/>
              <a:buNone/>
            </a:pPr>
            <a:r>
              <a:rPr lang="en-US" altLang="zh-CN" sz="2400" b="1" smtClean="0">
                <a:solidFill>
                  <a:schemeClr val="bg1"/>
                </a:solidFill>
              </a:rPr>
              <a:t>               CR0</a:t>
            </a:r>
            <a:r>
              <a:rPr lang="zh-CN" altLang="en-US" sz="2400" b="1" smtClean="0">
                <a:solidFill>
                  <a:schemeClr val="bg1"/>
                </a:solidFill>
              </a:rPr>
              <a:t>控制寄存器的低</a:t>
            </a:r>
            <a:r>
              <a:rPr lang="en-US" altLang="zh-CN" sz="2400" b="1" smtClean="0">
                <a:solidFill>
                  <a:schemeClr val="bg1"/>
                </a:solidFill>
              </a:rPr>
              <a:t>16</a:t>
            </a:r>
            <a:r>
              <a:rPr lang="zh-CN" altLang="en-US" sz="2400" b="1" smtClean="0">
                <a:solidFill>
                  <a:schemeClr val="bg1"/>
                </a:solidFill>
              </a:rPr>
              <a:t>位也称为机器的状态字</a:t>
            </a:r>
            <a:r>
              <a:rPr lang="en-US" altLang="zh-CN" sz="2400" b="1" smtClean="0">
                <a:solidFill>
                  <a:schemeClr val="bg1"/>
                </a:solidFill>
              </a:rPr>
              <a:t>MSW</a:t>
            </a:r>
            <a:r>
              <a:rPr lang="zh-CN" altLang="en-US" sz="2400" b="1" smtClean="0">
                <a:solidFill>
                  <a:schemeClr val="bg1"/>
                </a:solidFill>
              </a:rPr>
              <a:t>。</a:t>
            </a:r>
            <a:r>
              <a:rPr lang="en-US" altLang="zh-CN" sz="2400" b="1" smtClean="0">
                <a:solidFill>
                  <a:schemeClr val="bg1"/>
                </a:solidFill>
              </a:rPr>
              <a:t>CR0</a:t>
            </a:r>
            <a:r>
              <a:rPr lang="zh-CN" altLang="en-US" sz="2400" b="1" smtClean="0">
                <a:solidFill>
                  <a:schemeClr val="bg1"/>
                </a:solidFill>
              </a:rPr>
              <a:t>的所有控制状态位可分为如下几类：</a:t>
            </a:r>
            <a:endParaRPr lang="zh-CN" altLang="en-US" sz="2400" b="1" smtClean="0">
              <a:solidFill>
                <a:schemeClr val="bg1"/>
              </a:solidFill>
            </a:endParaRPr>
          </a:p>
          <a:p>
            <a:pPr eaLnBrk="1" hangingPunct="1"/>
            <a:r>
              <a:rPr lang="zh-CN" altLang="en-US" sz="2400" b="1" smtClean="0">
                <a:solidFill>
                  <a:schemeClr val="bg1"/>
                </a:solidFill>
              </a:rPr>
              <a:t>工作模式控制位</a:t>
            </a:r>
            <a:r>
              <a:rPr lang="en-US" altLang="zh-CN" sz="2400" b="1" smtClean="0">
                <a:solidFill>
                  <a:schemeClr val="bg1"/>
                </a:solidFill>
              </a:rPr>
              <a:t>PG</a:t>
            </a:r>
            <a:r>
              <a:rPr lang="zh-CN" altLang="en-US" sz="2400" b="1" smtClean="0">
                <a:solidFill>
                  <a:schemeClr val="bg1"/>
                </a:solidFill>
              </a:rPr>
              <a:t>、</a:t>
            </a:r>
            <a:r>
              <a:rPr lang="en-US" altLang="zh-CN" sz="2400" b="1" smtClean="0">
                <a:solidFill>
                  <a:schemeClr val="bg1"/>
                </a:solidFill>
              </a:rPr>
              <a:t>PE</a:t>
            </a:r>
            <a:r>
              <a:rPr lang="zh-CN" altLang="en-US" sz="2400" b="1" smtClean="0">
                <a:solidFill>
                  <a:schemeClr val="bg1"/>
                </a:solidFill>
              </a:rPr>
              <a:t>；</a:t>
            </a:r>
            <a:endParaRPr lang="zh-CN" altLang="en-US" sz="2400" b="1" smtClean="0">
              <a:solidFill>
                <a:schemeClr val="bg1"/>
              </a:solidFill>
            </a:endParaRPr>
          </a:p>
          <a:p>
            <a:pPr eaLnBrk="1" hangingPunct="1"/>
            <a:r>
              <a:rPr lang="zh-CN" altLang="en-US" sz="2400" b="1" smtClean="0">
                <a:solidFill>
                  <a:schemeClr val="bg1"/>
                </a:solidFill>
              </a:rPr>
              <a:t>片内高速缓存控制位</a:t>
            </a:r>
            <a:r>
              <a:rPr lang="en-US" altLang="zh-CN" sz="2400" b="1" smtClean="0">
                <a:solidFill>
                  <a:schemeClr val="bg1"/>
                </a:solidFill>
              </a:rPr>
              <a:t>CD</a:t>
            </a:r>
            <a:r>
              <a:rPr lang="zh-CN" altLang="en-US" sz="2400" b="1" smtClean="0">
                <a:solidFill>
                  <a:schemeClr val="bg1"/>
                </a:solidFill>
              </a:rPr>
              <a:t>、</a:t>
            </a:r>
            <a:r>
              <a:rPr lang="en-US" altLang="zh-CN" sz="2400" b="1" smtClean="0">
                <a:solidFill>
                  <a:schemeClr val="bg1"/>
                </a:solidFill>
              </a:rPr>
              <a:t>NW</a:t>
            </a:r>
            <a:r>
              <a:rPr lang="zh-CN" altLang="en-US" sz="2400" b="1" smtClean="0">
                <a:solidFill>
                  <a:schemeClr val="bg1"/>
                </a:solidFill>
              </a:rPr>
              <a:t>；</a:t>
            </a:r>
            <a:endParaRPr lang="zh-CN" altLang="en-US" sz="2400" b="1" smtClean="0">
              <a:solidFill>
                <a:schemeClr val="bg1"/>
              </a:solidFill>
            </a:endParaRPr>
          </a:p>
          <a:p>
            <a:pPr eaLnBrk="1" hangingPunct="1"/>
            <a:r>
              <a:rPr lang="zh-CN" altLang="en-US" sz="2400" b="1" smtClean="0">
                <a:solidFill>
                  <a:schemeClr val="bg1"/>
                </a:solidFill>
              </a:rPr>
              <a:t>浮点运算控制位</a:t>
            </a:r>
            <a:r>
              <a:rPr lang="en-US" altLang="zh-CN" sz="2400" b="1" smtClean="0">
                <a:solidFill>
                  <a:schemeClr val="bg1"/>
                </a:solidFill>
              </a:rPr>
              <a:t>TS</a:t>
            </a:r>
            <a:r>
              <a:rPr lang="zh-CN" altLang="en-US" sz="2400" b="1" smtClean="0">
                <a:solidFill>
                  <a:schemeClr val="bg1"/>
                </a:solidFill>
              </a:rPr>
              <a:t>、</a:t>
            </a:r>
            <a:r>
              <a:rPr lang="en-US" altLang="zh-CN" sz="2400" b="1" smtClean="0">
                <a:solidFill>
                  <a:schemeClr val="bg1"/>
                </a:solidFill>
              </a:rPr>
              <a:t>EM</a:t>
            </a:r>
            <a:r>
              <a:rPr lang="zh-CN" altLang="en-US" sz="2400" b="1" smtClean="0">
                <a:solidFill>
                  <a:schemeClr val="bg1"/>
                </a:solidFill>
              </a:rPr>
              <a:t>、</a:t>
            </a:r>
            <a:r>
              <a:rPr lang="en-US" altLang="zh-CN" sz="2400" b="1" smtClean="0">
                <a:solidFill>
                  <a:schemeClr val="bg1"/>
                </a:solidFill>
              </a:rPr>
              <a:t>MP</a:t>
            </a:r>
            <a:r>
              <a:rPr lang="zh-CN" altLang="en-US" sz="2400" b="1" smtClean="0">
                <a:solidFill>
                  <a:schemeClr val="bg1"/>
                </a:solidFill>
              </a:rPr>
              <a:t>、</a:t>
            </a:r>
            <a:r>
              <a:rPr lang="en-US" altLang="zh-CN" sz="2400" b="1" smtClean="0">
                <a:solidFill>
                  <a:schemeClr val="bg1"/>
                </a:solidFill>
              </a:rPr>
              <a:t>NE</a:t>
            </a:r>
            <a:r>
              <a:rPr lang="zh-CN" altLang="en-US" sz="2400" b="1" smtClean="0">
                <a:solidFill>
                  <a:schemeClr val="bg1"/>
                </a:solidFill>
              </a:rPr>
              <a:t>；</a:t>
            </a:r>
            <a:endParaRPr lang="zh-CN" altLang="en-US" sz="2400" b="1" smtClean="0">
              <a:solidFill>
                <a:schemeClr val="bg1"/>
              </a:solidFill>
            </a:endParaRPr>
          </a:p>
          <a:p>
            <a:pPr eaLnBrk="1" hangingPunct="1"/>
            <a:r>
              <a:rPr lang="zh-CN" altLang="en-US" sz="2400" b="1" smtClean="0">
                <a:solidFill>
                  <a:schemeClr val="bg1"/>
                </a:solidFill>
              </a:rPr>
              <a:t>对准控制位</a:t>
            </a:r>
            <a:r>
              <a:rPr lang="en-US" altLang="zh-CN" sz="2400" b="1" smtClean="0">
                <a:solidFill>
                  <a:schemeClr val="bg1"/>
                </a:solidFill>
              </a:rPr>
              <a:t>AM</a:t>
            </a:r>
            <a:r>
              <a:rPr lang="zh-CN" altLang="en-US" sz="2400" b="1" smtClean="0">
                <a:solidFill>
                  <a:schemeClr val="bg1"/>
                </a:solidFill>
              </a:rPr>
              <a:t>；</a:t>
            </a:r>
            <a:endParaRPr lang="zh-CN" altLang="en-US" sz="2400" b="1" smtClean="0">
              <a:solidFill>
                <a:schemeClr val="bg1"/>
              </a:solidFill>
            </a:endParaRPr>
          </a:p>
          <a:p>
            <a:pPr eaLnBrk="1" hangingPunct="1"/>
            <a:r>
              <a:rPr lang="zh-CN" altLang="en-US" sz="2400" b="1" smtClean="0">
                <a:solidFill>
                  <a:schemeClr val="bg1"/>
                </a:solidFill>
              </a:rPr>
              <a:t>页的写保护控制位</a:t>
            </a:r>
            <a:r>
              <a:rPr lang="en-US" altLang="zh-CN" sz="2400" b="1" smtClean="0">
                <a:solidFill>
                  <a:schemeClr val="bg1"/>
                </a:solidFill>
              </a:rPr>
              <a:t>WP</a:t>
            </a:r>
            <a:r>
              <a:rPr lang="zh-CN" altLang="en-US" sz="2400" b="1" smtClean="0">
                <a:solidFill>
                  <a:schemeClr val="bg1"/>
                </a:solidFill>
              </a:rPr>
              <a:t>。</a:t>
            </a:r>
            <a:endParaRPr lang="zh-CN" altLang="en-US" sz="2400" b="1" smtClean="0">
              <a:solidFill>
                <a:schemeClr val="bg1"/>
              </a:solidFill>
            </a:endParaRPr>
          </a:p>
        </p:txBody>
      </p:sp>
      <p:pic>
        <p:nvPicPr>
          <p:cNvPr id="71684" name="Picture 3" descr="4x20"/>
          <p:cNvPicPr>
            <a:picLocks noChangeAspect="1" noChangeArrowheads="1"/>
          </p:cNvPicPr>
          <p:nvPr/>
        </p:nvPicPr>
        <p:blipFill>
          <a:blip r:embed="rId1" cstate="print">
            <a:extLst>
              <a:ext uri="{28A0092B-C50C-407E-A947-70E740481C1C}">
                <a14:useLocalDpi xmlns:a14="http://schemas.microsoft.com/office/drawing/2010/main" val="0"/>
              </a:ext>
            </a:extLst>
          </a:blip>
          <a:srcRect b="67706"/>
          <a:stretch>
            <a:fillRect/>
          </a:stretch>
        </p:blipFill>
        <p:spPr bwMode="auto">
          <a:xfrm>
            <a:off x="250825" y="260350"/>
            <a:ext cx="856932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044D88C5-B771-44AC-BBD5-A664E9AB7420}"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72707" name="Rectangle 2"/>
          <p:cNvSpPr>
            <a:spLocks noGrp="1" noChangeArrowheads="1"/>
          </p:cNvSpPr>
          <p:nvPr>
            <p:ph type="body" idx="1"/>
          </p:nvPr>
        </p:nvSpPr>
        <p:spPr>
          <a:xfrm>
            <a:off x="-180975" y="692150"/>
            <a:ext cx="9144000" cy="5040313"/>
          </a:xfrm>
        </p:spPr>
        <p:txBody>
          <a:bodyPr/>
          <a:lstStyle/>
          <a:p>
            <a:pPr eaLnBrk="1" hangingPunct="1">
              <a:lnSpc>
                <a:spcPct val="80000"/>
              </a:lnSpc>
              <a:buFontTx/>
              <a:buNone/>
            </a:pPr>
            <a:r>
              <a:rPr lang="en-US" altLang="zh-CN" sz="2000" b="1" smtClean="0">
                <a:solidFill>
                  <a:schemeClr val="bg1"/>
                </a:solidFill>
              </a:rPr>
              <a:t>   </a:t>
            </a:r>
            <a:r>
              <a:rPr lang="zh-CN" altLang="en-US" sz="2400" b="1" smtClean="0">
                <a:solidFill>
                  <a:schemeClr val="bg1"/>
                </a:solidFill>
              </a:rPr>
              <a:t>下面对这些控制位的功能进行简要说明：</a:t>
            </a:r>
            <a:endParaRPr lang="zh-CN" altLang="en-US" sz="2400" b="1" smtClean="0">
              <a:solidFill>
                <a:schemeClr val="bg1"/>
              </a:solidFill>
            </a:endParaRPr>
          </a:p>
          <a:p>
            <a:pPr eaLnBrk="1" hangingPunct="1">
              <a:lnSpc>
                <a:spcPct val="80000"/>
              </a:lnSpc>
            </a:pPr>
            <a:r>
              <a:rPr lang="en-US" altLang="zh-CN" sz="2400" b="1" smtClean="0">
                <a:solidFill>
                  <a:srgbClr val="FFFF00"/>
                </a:solidFill>
              </a:rPr>
              <a:t>PE</a:t>
            </a:r>
            <a:r>
              <a:rPr lang="en-US" altLang="zh-CN" sz="2400" b="1" smtClean="0">
                <a:solidFill>
                  <a:srgbClr val="FFFF00"/>
                </a:solidFill>
                <a:latin typeface="Tahoma" panose="020B0604030504040204" pitchFamily="34" charset="0"/>
              </a:rPr>
              <a:t>——</a:t>
            </a:r>
            <a:r>
              <a:rPr lang="zh-CN" altLang="en-US" sz="2400" b="1" smtClean="0">
                <a:solidFill>
                  <a:srgbClr val="FFFF00"/>
                </a:solidFill>
              </a:rPr>
              <a:t>保护方式允许位</a:t>
            </a:r>
            <a:r>
              <a:rPr lang="zh-CN" altLang="en-US" sz="2000" b="1" smtClean="0">
                <a:solidFill>
                  <a:srgbClr val="FFFF00"/>
                </a:solidFill>
              </a:rPr>
              <a:t>  当该位被置</a:t>
            </a:r>
            <a:r>
              <a:rPr lang="en-US" altLang="zh-CN" sz="2000" b="1" smtClean="0">
                <a:solidFill>
                  <a:srgbClr val="FFFF00"/>
                </a:solidFill>
              </a:rPr>
              <a:t>1</a:t>
            </a:r>
            <a:r>
              <a:rPr lang="zh-CN" altLang="en-US" sz="2000" b="1" smtClean="0">
                <a:solidFill>
                  <a:srgbClr val="FFFF00"/>
                </a:solidFill>
              </a:rPr>
              <a:t>时，</a:t>
            </a:r>
            <a:r>
              <a:rPr lang="en-US" altLang="zh-CN" sz="2000" b="1" smtClean="0">
                <a:solidFill>
                  <a:srgbClr val="FFFF00"/>
                </a:solidFill>
              </a:rPr>
              <a:t>CPU</a:t>
            </a:r>
            <a:r>
              <a:rPr lang="zh-CN" altLang="en-US" sz="2000" b="1" smtClean="0">
                <a:solidFill>
                  <a:srgbClr val="FFFF00"/>
                </a:solidFill>
              </a:rPr>
              <a:t>将转移到保护模式工作，允许给段实施保护。若</a:t>
            </a:r>
            <a:r>
              <a:rPr lang="en-US" altLang="zh-CN" sz="2000" b="1" smtClean="0">
                <a:solidFill>
                  <a:srgbClr val="FFFF00"/>
                </a:solidFill>
              </a:rPr>
              <a:t>PE</a:t>
            </a:r>
            <a:r>
              <a:rPr lang="zh-CN" altLang="en-US" sz="2000" b="1" smtClean="0">
                <a:solidFill>
                  <a:srgbClr val="FFFF00"/>
                </a:solidFill>
              </a:rPr>
              <a:t>位被清</a:t>
            </a:r>
            <a:r>
              <a:rPr lang="en-US" altLang="zh-CN" sz="2000" b="1" smtClean="0">
                <a:solidFill>
                  <a:srgbClr val="FFFF00"/>
                </a:solidFill>
              </a:rPr>
              <a:t>0</a:t>
            </a:r>
            <a:r>
              <a:rPr lang="zh-CN" altLang="en-US" sz="2000" b="1" smtClean="0">
                <a:solidFill>
                  <a:srgbClr val="FFFF00"/>
                </a:solidFill>
              </a:rPr>
              <a:t>，则</a:t>
            </a:r>
            <a:r>
              <a:rPr lang="en-US" altLang="zh-CN" sz="2000" b="1" smtClean="0">
                <a:solidFill>
                  <a:srgbClr val="FFFF00"/>
                </a:solidFill>
              </a:rPr>
              <a:t>CPU</a:t>
            </a:r>
            <a:r>
              <a:rPr lang="zh-CN" altLang="en-US" sz="2000" b="1" smtClean="0">
                <a:solidFill>
                  <a:srgbClr val="FFFF00"/>
                </a:solidFill>
              </a:rPr>
              <a:t>返回到实地址模式工作。</a:t>
            </a:r>
            <a:endParaRPr lang="zh-CN" altLang="en-US" sz="2000" b="1" smtClean="0">
              <a:solidFill>
                <a:srgbClr val="FFFF00"/>
              </a:solidFill>
            </a:endParaRPr>
          </a:p>
          <a:p>
            <a:pPr eaLnBrk="1" hangingPunct="1">
              <a:lnSpc>
                <a:spcPct val="80000"/>
              </a:lnSpc>
            </a:pPr>
            <a:r>
              <a:rPr lang="en-US" altLang="zh-CN" sz="2400" b="1" smtClean="0">
                <a:solidFill>
                  <a:schemeClr val="bg1"/>
                </a:solidFill>
              </a:rPr>
              <a:t>MP</a:t>
            </a:r>
            <a:r>
              <a:rPr lang="en-US" altLang="zh-CN" sz="2400" b="1" smtClean="0">
                <a:solidFill>
                  <a:schemeClr val="bg1"/>
                </a:solidFill>
                <a:latin typeface="Tahoma" panose="020B0604030504040204" pitchFamily="34" charset="0"/>
              </a:rPr>
              <a:t>——</a:t>
            </a:r>
            <a:r>
              <a:rPr lang="zh-CN" altLang="en-US" sz="2400" b="1" smtClean="0">
                <a:solidFill>
                  <a:schemeClr val="bg1"/>
                </a:solidFill>
              </a:rPr>
              <a:t>监视协处理器控制位</a:t>
            </a:r>
            <a:r>
              <a:rPr lang="zh-CN" altLang="en-US" sz="2000" b="1" smtClean="0">
                <a:solidFill>
                  <a:schemeClr val="bg1"/>
                </a:solidFill>
              </a:rPr>
              <a:t>  当该位被置</a:t>
            </a:r>
            <a:r>
              <a:rPr lang="en-US" altLang="zh-CN" sz="2000" b="1" smtClean="0">
                <a:solidFill>
                  <a:schemeClr val="bg1"/>
                </a:solidFill>
              </a:rPr>
              <a:t>1</a:t>
            </a:r>
            <a:r>
              <a:rPr lang="zh-CN" altLang="en-US" sz="2000" b="1" smtClean="0">
                <a:solidFill>
                  <a:schemeClr val="bg1"/>
                </a:solidFill>
              </a:rPr>
              <a:t>时，表示有协处理器；否则，表示没有协处理器。</a:t>
            </a:r>
            <a:endParaRPr lang="zh-CN" altLang="en-US" sz="2000" b="1" smtClean="0">
              <a:solidFill>
                <a:schemeClr val="bg1"/>
              </a:solidFill>
            </a:endParaRPr>
          </a:p>
          <a:p>
            <a:pPr eaLnBrk="1" hangingPunct="1">
              <a:lnSpc>
                <a:spcPct val="80000"/>
              </a:lnSpc>
            </a:pPr>
            <a:r>
              <a:rPr lang="en-US" altLang="zh-CN" sz="2400" b="1" smtClean="0">
                <a:solidFill>
                  <a:schemeClr val="bg1"/>
                </a:solidFill>
              </a:rPr>
              <a:t>EM</a:t>
            </a:r>
            <a:r>
              <a:rPr lang="en-US" altLang="zh-CN" sz="2400" b="1" smtClean="0">
                <a:solidFill>
                  <a:schemeClr val="bg1"/>
                </a:solidFill>
                <a:latin typeface="Tahoma" panose="020B0604030504040204" pitchFamily="34" charset="0"/>
              </a:rPr>
              <a:t>——</a:t>
            </a:r>
            <a:r>
              <a:rPr lang="zh-CN" altLang="en-US" sz="2400" b="1" smtClean="0">
                <a:solidFill>
                  <a:schemeClr val="bg1"/>
                </a:solidFill>
              </a:rPr>
              <a:t>仿真协处理器控制位</a:t>
            </a:r>
            <a:r>
              <a:rPr lang="zh-CN" altLang="en-US" sz="2000" b="1" smtClean="0">
                <a:solidFill>
                  <a:schemeClr val="bg1"/>
                </a:solidFill>
              </a:rPr>
              <a:t>  当该位被置</a:t>
            </a:r>
            <a:r>
              <a:rPr lang="en-US" altLang="zh-CN" sz="2000" b="1" smtClean="0">
                <a:solidFill>
                  <a:schemeClr val="bg1"/>
                </a:solidFill>
              </a:rPr>
              <a:t>1</a:t>
            </a:r>
            <a:r>
              <a:rPr lang="zh-CN" altLang="en-US" sz="2000" b="1" smtClean="0">
                <a:solidFill>
                  <a:schemeClr val="bg1"/>
                </a:solidFill>
              </a:rPr>
              <a:t>时，表示用软件仿真协处理器，而这时</a:t>
            </a:r>
            <a:r>
              <a:rPr lang="en-US" altLang="zh-CN" sz="2000" b="1" smtClean="0">
                <a:solidFill>
                  <a:schemeClr val="bg1"/>
                </a:solidFill>
              </a:rPr>
              <a:t>CPU</a:t>
            </a:r>
            <a:r>
              <a:rPr lang="zh-CN" altLang="en-US" sz="2000" b="1" smtClean="0">
                <a:solidFill>
                  <a:schemeClr val="bg1"/>
                </a:solidFill>
              </a:rPr>
              <a:t>遇到浮点指令，则产生故障中断</a:t>
            </a:r>
            <a:r>
              <a:rPr lang="en-US" altLang="zh-CN" sz="2000" b="1" smtClean="0">
                <a:solidFill>
                  <a:schemeClr val="bg1"/>
                </a:solidFill>
              </a:rPr>
              <a:t>7</a:t>
            </a:r>
            <a:r>
              <a:rPr lang="zh-CN" altLang="en-US" sz="2000" b="1" smtClean="0">
                <a:solidFill>
                  <a:schemeClr val="bg1"/>
                </a:solidFill>
              </a:rPr>
              <a:t>。如果</a:t>
            </a:r>
            <a:r>
              <a:rPr lang="en-US" altLang="zh-CN" sz="2000" b="1" smtClean="0">
                <a:solidFill>
                  <a:schemeClr val="bg1"/>
                </a:solidFill>
              </a:rPr>
              <a:t>EM=0</a:t>
            </a:r>
            <a:r>
              <a:rPr lang="zh-CN" altLang="en-US" sz="2000" b="1" smtClean="0">
                <a:solidFill>
                  <a:schemeClr val="bg1"/>
                </a:solidFill>
              </a:rPr>
              <a:t>，浮点指令将被执行。</a:t>
            </a:r>
            <a:endParaRPr lang="zh-CN" altLang="en-US" sz="2000" b="1" smtClean="0">
              <a:solidFill>
                <a:schemeClr val="bg1"/>
              </a:solidFill>
            </a:endParaRPr>
          </a:p>
          <a:p>
            <a:pPr eaLnBrk="1" hangingPunct="1">
              <a:lnSpc>
                <a:spcPct val="80000"/>
              </a:lnSpc>
            </a:pPr>
            <a:r>
              <a:rPr lang="en-US" altLang="zh-CN" sz="2400" b="1" smtClean="0">
                <a:solidFill>
                  <a:schemeClr val="bg1"/>
                </a:solidFill>
              </a:rPr>
              <a:t>TS</a:t>
            </a:r>
            <a:r>
              <a:rPr lang="en-US" altLang="zh-CN" sz="2400" b="1" smtClean="0">
                <a:solidFill>
                  <a:schemeClr val="bg1"/>
                </a:solidFill>
                <a:latin typeface="Tahoma" panose="020B0604030504040204" pitchFamily="34" charset="0"/>
              </a:rPr>
              <a:t>——</a:t>
            </a:r>
            <a:r>
              <a:rPr lang="zh-CN" altLang="en-US" sz="2400" b="1" smtClean="0">
                <a:solidFill>
                  <a:schemeClr val="bg1"/>
                </a:solidFill>
              </a:rPr>
              <a:t>任务转换控制位</a:t>
            </a:r>
            <a:r>
              <a:rPr lang="zh-CN" altLang="en-US" sz="2000" b="1" smtClean="0">
                <a:solidFill>
                  <a:schemeClr val="bg1"/>
                </a:solidFill>
              </a:rPr>
              <a:t>  每当进行任务转换时，由</a:t>
            </a:r>
            <a:r>
              <a:rPr lang="en-US" altLang="zh-CN" sz="2000" b="1" smtClean="0">
                <a:solidFill>
                  <a:schemeClr val="bg1"/>
                </a:solidFill>
              </a:rPr>
              <a:t>CPU</a:t>
            </a:r>
            <a:r>
              <a:rPr lang="zh-CN" altLang="en-US" sz="2000" b="1" smtClean="0">
                <a:solidFill>
                  <a:schemeClr val="bg1"/>
                </a:solidFill>
              </a:rPr>
              <a:t>自动将</a:t>
            </a:r>
            <a:r>
              <a:rPr lang="en-US" altLang="zh-CN" sz="2000" b="1" smtClean="0">
                <a:solidFill>
                  <a:schemeClr val="bg1"/>
                </a:solidFill>
              </a:rPr>
              <a:t>TS</a:t>
            </a:r>
            <a:r>
              <a:rPr lang="zh-CN" altLang="en-US" sz="2000" b="1" smtClean="0">
                <a:solidFill>
                  <a:schemeClr val="bg1"/>
                </a:solidFill>
              </a:rPr>
              <a:t>置</a:t>
            </a:r>
            <a:r>
              <a:rPr lang="en-US" altLang="zh-CN" sz="2000" b="1" smtClean="0">
                <a:solidFill>
                  <a:schemeClr val="bg1"/>
                </a:solidFill>
              </a:rPr>
              <a:t>1</a:t>
            </a:r>
            <a:r>
              <a:rPr lang="zh-CN" altLang="en-US" sz="2000" b="1" smtClean="0">
                <a:solidFill>
                  <a:schemeClr val="bg1"/>
                </a:solidFill>
              </a:rPr>
              <a:t>。</a:t>
            </a:r>
            <a:endParaRPr lang="zh-CN" altLang="en-US" sz="2000" b="1" smtClean="0">
              <a:solidFill>
                <a:schemeClr val="bg1"/>
              </a:solidFill>
            </a:endParaRPr>
          </a:p>
          <a:p>
            <a:pPr eaLnBrk="1" hangingPunct="1">
              <a:lnSpc>
                <a:spcPct val="80000"/>
              </a:lnSpc>
            </a:pPr>
            <a:r>
              <a:rPr lang="en-US" altLang="zh-CN" sz="2400" b="1" smtClean="0">
                <a:solidFill>
                  <a:schemeClr val="bg1"/>
                </a:solidFill>
              </a:rPr>
              <a:t>NE</a:t>
            </a:r>
            <a:r>
              <a:rPr lang="en-US" altLang="zh-CN" sz="2400" b="1" smtClean="0">
                <a:solidFill>
                  <a:schemeClr val="bg1"/>
                </a:solidFill>
                <a:latin typeface="Tahoma" panose="020B0604030504040204" pitchFamily="34" charset="0"/>
              </a:rPr>
              <a:t>——</a:t>
            </a:r>
            <a:r>
              <a:rPr lang="zh-CN" altLang="en-US" sz="2400" b="1" smtClean="0">
                <a:solidFill>
                  <a:schemeClr val="bg1"/>
                </a:solidFill>
              </a:rPr>
              <a:t>数字异常中断控制位</a:t>
            </a:r>
            <a:r>
              <a:rPr lang="zh-CN" altLang="en-US" sz="2000" b="1" smtClean="0">
                <a:solidFill>
                  <a:schemeClr val="bg1"/>
                </a:solidFill>
              </a:rPr>
              <a:t>  当该位被置</a:t>
            </a:r>
            <a:r>
              <a:rPr lang="en-US" altLang="zh-CN" sz="2000" b="1" smtClean="0">
                <a:solidFill>
                  <a:schemeClr val="bg1"/>
                </a:solidFill>
              </a:rPr>
              <a:t>1</a:t>
            </a:r>
            <a:r>
              <a:rPr lang="zh-CN" altLang="en-US" sz="2000" b="1" smtClean="0">
                <a:solidFill>
                  <a:schemeClr val="bg1"/>
                </a:solidFill>
              </a:rPr>
              <a:t>时，若执行浮点指令时发生故障，进入异常中断</a:t>
            </a:r>
            <a:r>
              <a:rPr lang="en-US" altLang="zh-CN" sz="2000" b="1" smtClean="0">
                <a:solidFill>
                  <a:schemeClr val="bg1"/>
                </a:solidFill>
              </a:rPr>
              <a:t>16</a:t>
            </a:r>
            <a:r>
              <a:rPr lang="zh-CN" altLang="en-US" sz="2000" b="1" smtClean="0">
                <a:solidFill>
                  <a:schemeClr val="bg1"/>
                </a:solidFill>
              </a:rPr>
              <a:t>处理；否则，进入外部中断处理。</a:t>
            </a:r>
            <a:endParaRPr lang="zh-CN" altLang="en-US" sz="2000" b="1" smtClean="0">
              <a:solidFill>
                <a:schemeClr val="bg1"/>
              </a:solidFill>
            </a:endParaRPr>
          </a:p>
          <a:p>
            <a:pPr eaLnBrk="1" hangingPunct="1">
              <a:lnSpc>
                <a:spcPct val="80000"/>
              </a:lnSpc>
            </a:pPr>
            <a:r>
              <a:rPr lang="en-US" altLang="zh-CN" sz="2400" b="1" smtClean="0">
                <a:solidFill>
                  <a:schemeClr val="bg1"/>
                </a:solidFill>
              </a:rPr>
              <a:t>WP</a:t>
            </a:r>
            <a:r>
              <a:rPr lang="en-US" altLang="zh-CN" sz="2400" b="1" smtClean="0">
                <a:solidFill>
                  <a:schemeClr val="bg1"/>
                </a:solidFill>
                <a:latin typeface="Tahoma" panose="020B0604030504040204" pitchFamily="34" charset="0"/>
              </a:rPr>
              <a:t>——</a:t>
            </a:r>
            <a:r>
              <a:rPr lang="zh-CN" altLang="en-US" sz="2400" b="1" smtClean="0">
                <a:solidFill>
                  <a:schemeClr val="bg1"/>
                </a:solidFill>
              </a:rPr>
              <a:t>写保护控制位</a:t>
            </a:r>
            <a:r>
              <a:rPr lang="zh-CN" altLang="en-US" sz="2000" b="1" smtClean="0">
                <a:solidFill>
                  <a:schemeClr val="bg1"/>
                </a:solidFill>
              </a:rPr>
              <a:t>  当该位被置</a:t>
            </a:r>
            <a:r>
              <a:rPr lang="en-US" altLang="zh-CN" sz="2000" b="1" smtClean="0">
                <a:solidFill>
                  <a:schemeClr val="bg1"/>
                </a:solidFill>
              </a:rPr>
              <a:t>1</a:t>
            </a:r>
            <a:r>
              <a:rPr lang="zh-CN" altLang="en-US" sz="2000" b="1" smtClean="0">
                <a:solidFill>
                  <a:schemeClr val="bg1"/>
                </a:solidFill>
              </a:rPr>
              <a:t>时，将对系统程序读取的专用页进行写保护。</a:t>
            </a:r>
            <a:endParaRPr lang="zh-CN" altLang="en-US" sz="2000" b="1" smtClean="0">
              <a:solidFill>
                <a:schemeClr val="bg1"/>
              </a:solidFill>
            </a:endParaRPr>
          </a:p>
          <a:p>
            <a:pPr eaLnBrk="1" hangingPunct="1">
              <a:lnSpc>
                <a:spcPct val="80000"/>
              </a:lnSpc>
            </a:pPr>
            <a:r>
              <a:rPr lang="en-US" altLang="zh-CN" sz="2400" b="1" smtClean="0">
                <a:solidFill>
                  <a:schemeClr val="bg1"/>
                </a:solidFill>
              </a:rPr>
              <a:t>AM</a:t>
            </a:r>
            <a:r>
              <a:rPr lang="en-US" altLang="zh-CN" sz="2400" b="1" smtClean="0">
                <a:solidFill>
                  <a:schemeClr val="bg1"/>
                </a:solidFill>
                <a:latin typeface="Tahoma" panose="020B0604030504040204" pitchFamily="34" charset="0"/>
              </a:rPr>
              <a:t>——</a:t>
            </a:r>
            <a:r>
              <a:rPr lang="zh-CN" altLang="en-US" sz="2400" b="1" smtClean="0">
                <a:solidFill>
                  <a:schemeClr val="bg1"/>
                </a:solidFill>
              </a:rPr>
              <a:t>对准屏蔽控制位</a:t>
            </a:r>
            <a:r>
              <a:rPr lang="zh-CN" altLang="en-US" sz="2000" b="1" smtClean="0">
                <a:solidFill>
                  <a:schemeClr val="bg1"/>
                </a:solidFill>
              </a:rPr>
              <a:t>  当该位被置</a:t>
            </a:r>
            <a:r>
              <a:rPr lang="en-US" altLang="zh-CN" sz="2000" b="1" smtClean="0">
                <a:solidFill>
                  <a:schemeClr val="bg1"/>
                </a:solidFill>
              </a:rPr>
              <a:t>1</a:t>
            </a:r>
            <a:r>
              <a:rPr lang="zh-CN" altLang="en-US" sz="2000" b="1" smtClean="0">
                <a:solidFill>
                  <a:schemeClr val="bg1"/>
                </a:solidFill>
              </a:rPr>
              <a:t>时，且</a:t>
            </a:r>
            <a:r>
              <a:rPr lang="en-US" altLang="zh-CN" sz="2000" b="1" smtClean="0">
                <a:solidFill>
                  <a:schemeClr val="bg1"/>
                </a:solidFill>
              </a:rPr>
              <a:t>EFLAGS</a:t>
            </a:r>
            <a:r>
              <a:rPr lang="zh-CN" altLang="en-US" sz="2000" b="1" smtClean="0">
                <a:solidFill>
                  <a:schemeClr val="bg1"/>
                </a:solidFill>
              </a:rPr>
              <a:t>的</a:t>
            </a:r>
            <a:r>
              <a:rPr lang="en-US" altLang="zh-CN" sz="2000" b="1" smtClean="0">
                <a:solidFill>
                  <a:schemeClr val="bg1"/>
                </a:solidFill>
              </a:rPr>
              <a:t>AC</a:t>
            </a:r>
            <a:r>
              <a:rPr lang="zh-CN" altLang="en-US" sz="2000" b="1" smtClean="0">
                <a:solidFill>
                  <a:schemeClr val="bg1"/>
                </a:solidFill>
              </a:rPr>
              <a:t>位有效，将对存储器操作数进行对准检查；否则，不进行对准检查。</a:t>
            </a:r>
            <a:endParaRPr lang="zh-CN" altLang="en-US" sz="2000" b="1" smtClean="0">
              <a:solidFill>
                <a:schemeClr val="bg1"/>
              </a:solidFill>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7B76EDFD-6E54-45D9-BD27-1E5C6B6C4F2B}"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73731" name="Rectangle 2"/>
          <p:cNvSpPr>
            <a:spLocks noGrp="1" noChangeArrowheads="1"/>
          </p:cNvSpPr>
          <p:nvPr>
            <p:ph type="body" idx="1"/>
          </p:nvPr>
        </p:nvSpPr>
        <p:spPr>
          <a:xfrm>
            <a:off x="0" y="1125538"/>
            <a:ext cx="9144000" cy="4530725"/>
          </a:xfrm>
        </p:spPr>
        <p:txBody>
          <a:bodyPr/>
          <a:lstStyle/>
          <a:p>
            <a:pPr eaLnBrk="1" hangingPunct="1">
              <a:lnSpc>
                <a:spcPct val="80000"/>
              </a:lnSpc>
            </a:pPr>
            <a:r>
              <a:rPr lang="en-US" altLang="zh-CN" sz="2400" b="1" smtClean="0">
                <a:solidFill>
                  <a:schemeClr val="bg1"/>
                </a:solidFill>
              </a:rPr>
              <a:t>NW</a:t>
            </a:r>
            <a:r>
              <a:rPr lang="en-US" altLang="zh-CN" sz="2400" b="1" smtClean="0">
                <a:solidFill>
                  <a:schemeClr val="bg1"/>
                </a:solidFill>
                <a:latin typeface="Tahoma" panose="020B0604030504040204" pitchFamily="34" charset="0"/>
              </a:rPr>
              <a:t>——</a:t>
            </a:r>
            <a:r>
              <a:rPr lang="zh-CN" altLang="en-US" sz="2400" b="1" smtClean="0">
                <a:solidFill>
                  <a:schemeClr val="bg1"/>
                </a:solidFill>
              </a:rPr>
              <a:t>通写控制位  </a:t>
            </a:r>
            <a:r>
              <a:rPr lang="zh-CN" altLang="en-US" sz="2000" b="1" smtClean="0">
                <a:solidFill>
                  <a:schemeClr val="bg1"/>
                </a:solidFill>
              </a:rPr>
              <a:t>当该位被清</a:t>
            </a:r>
            <a:r>
              <a:rPr lang="en-US" altLang="zh-CN" sz="2000" b="1" smtClean="0">
                <a:solidFill>
                  <a:schemeClr val="bg1"/>
                </a:solidFill>
              </a:rPr>
              <a:t>0</a:t>
            </a:r>
            <a:r>
              <a:rPr lang="zh-CN" altLang="en-US" sz="2000" b="1" smtClean="0">
                <a:solidFill>
                  <a:schemeClr val="bg1"/>
                </a:solidFill>
              </a:rPr>
              <a:t>时，表示允许</a:t>
            </a:r>
            <a:r>
              <a:rPr lang="en-US" altLang="zh-CN" sz="2000" b="1" smtClean="0">
                <a:solidFill>
                  <a:schemeClr val="bg1"/>
                </a:solidFill>
              </a:rPr>
              <a:t>Cache</a:t>
            </a:r>
            <a:r>
              <a:rPr lang="zh-CN" altLang="en-US" sz="2000" b="1" smtClean="0">
                <a:solidFill>
                  <a:schemeClr val="bg1"/>
                </a:solidFill>
              </a:rPr>
              <a:t>通写，即所有命中</a:t>
            </a:r>
            <a:r>
              <a:rPr lang="en-US" altLang="zh-CN" sz="2000" b="1" smtClean="0">
                <a:solidFill>
                  <a:schemeClr val="bg1"/>
                </a:solidFill>
              </a:rPr>
              <a:t>Cache</a:t>
            </a:r>
            <a:r>
              <a:rPr lang="zh-CN" altLang="en-US" sz="2000" b="1" smtClean="0">
                <a:solidFill>
                  <a:schemeClr val="bg1"/>
                </a:solidFill>
              </a:rPr>
              <a:t>的写操作不仅要写</a:t>
            </a:r>
            <a:r>
              <a:rPr lang="en-US" altLang="zh-CN" sz="2000" b="1" smtClean="0">
                <a:solidFill>
                  <a:schemeClr val="bg1"/>
                </a:solidFill>
              </a:rPr>
              <a:t>Cache</a:t>
            </a:r>
            <a:r>
              <a:rPr lang="zh-CN" altLang="en-US" sz="2000" b="1" smtClean="0">
                <a:solidFill>
                  <a:schemeClr val="bg1"/>
                </a:solidFill>
              </a:rPr>
              <a:t>，同时也要写主存储器；否则，禁止</a:t>
            </a:r>
            <a:r>
              <a:rPr lang="en-US" altLang="zh-CN" sz="2000" b="1" smtClean="0">
                <a:solidFill>
                  <a:schemeClr val="bg1"/>
                </a:solidFill>
              </a:rPr>
              <a:t>Cache</a:t>
            </a:r>
            <a:r>
              <a:rPr lang="zh-CN" altLang="en-US" sz="2000" b="1" smtClean="0">
                <a:solidFill>
                  <a:schemeClr val="bg1"/>
                </a:solidFill>
              </a:rPr>
              <a:t>通写。</a:t>
            </a:r>
            <a:endParaRPr lang="zh-CN" altLang="en-US" sz="2000" b="1" smtClean="0">
              <a:solidFill>
                <a:schemeClr val="bg1"/>
              </a:solidFill>
            </a:endParaRPr>
          </a:p>
          <a:p>
            <a:pPr eaLnBrk="1" hangingPunct="1">
              <a:lnSpc>
                <a:spcPct val="80000"/>
              </a:lnSpc>
            </a:pPr>
            <a:r>
              <a:rPr lang="en-US" altLang="zh-CN" sz="2400" b="1" smtClean="0">
                <a:solidFill>
                  <a:schemeClr val="bg1"/>
                </a:solidFill>
              </a:rPr>
              <a:t>CD</a:t>
            </a:r>
            <a:r>
              <a:rPr lang="en-US" altLang="zh-CN" sz="2400" b="1" smtClean="0">
                <a:solidFill>
                  <a:schemeClr val="bg1"/>
                </a:solidFill>
                <a:latin typeface="Tahoma" panose="020B0604030504040204" pitchFamily="34" charset="0"/>
              </a:rPr>
              <a:t>——</a:t>
            </a:r>
            <a:r>
              <a:rPr lang="zh-CN" altLang="en-US" sz="2400" b="1" smtClean="0">
                <a:solidFill>
                  <a:schemeClr val="bg1"/>
                </a:solidFill>
              </a:rPr>
              <a:t>高速缓存允许控制位  </a:t>
            </a:r>
            <a:r>
              <a:rPr lang="zh-CN" altLang="en-US" sz="2000" b="1" smtClean="0">
                <a:solidFill>
                  <a:schemeClr val="bg1"/>
                </a:solidFill>
              </a:rPr>
              <a:t>当该位被置</a:t>
            </a:r>
            <a:r>
              <a:rPr lang="en-US" altLang="zh-CN" sz="2000" b="1" smtClean="0">
                <a:solidFill>
                  <a:schemeClr val="bg1"/>
                </a:solidFill>
              </a:rPr>
              <a:t>1</a:t>
            </a:r>
            <a:r>
              <a:rPr lang="zh-CN" altLang="en-US" sz="2000" b="1" smtClean="0">
                <a:solidFill>
                  <a:schemeClr val="bg1"/>
                </a:solidFill>
              </a:rPr>
              <a:t>，高速缓存未命中时，不允许填充高速缓存；否则，高速缓存未命中时，允许填充高速缓存。</a:t>
            </a:r>
            <a:endParaRPr lang="zh-CN" altLang="en-US" sz="2000" b="1" smtClean="0">
              <a:solidFill>
                <a:schemeClr val="bg1"/>
              </a:solidFill>
            </a:endParaRPr>
          </a:p>
          <a:p>
            <a:pPr eaLnBrk="1" hangingPunct="1">
              <a:lnSpc>
                <a:spcPct val="80000"/>
              </a:lnSpc>
            </a:pPr>
            <a:r>
              <a:rPr lang="en-US" altLang="zh-CN" sz="2400" b="1" smtClean="0">
                <a:solidFill>
                  <a:schemeClr val="bg1"/>
                </a:solidFill>
              </a:rPr>
              <a:t>PG</a:t>
            </a:r>
            <a:r>
              <a:rPr lang="en-US" altLang="zh-CN" sz="2400" b="1" smtClean="0">
                <a:solidFill>
                  <a:schemeClr val="bg1"/>
                </a:solidFill>
                <a:latin typeface="Tahoma" panose="020B0604030504040204" pitchFamily="34" charset="0"/>
              </a:rPr>
              <a:t>——</a:t>
            </a:r>
            <a:r>
              <a:rPr lang="zh-CN" altLang="en-US" sz="2400" b="1" smtClean="0">
                <a:solidFill>
                  <a:srgbClr val="FFFF00"/>
                </a:solidFill>
              </a:rPr>
              <a:t>允许分页控制位  </a:t>
            </a:r>
            <a:r>
              <a:rPr lang="zh-CN" altLang="en-US" sz="2000" b="1" smtClean="0">
                <a:solidFill>
                  <a:srgbClr val="FFFF00"/>
                </a:solidFill>
              </a:rPr>
              <a:t>当该位被置</a:t>
            </a:r>
            <a:r>
              <a:rPr lang="en-US" altLang="zh-CN" sz="2000" b="1" smtClean="0">
                <a:solidFill>
                  <a:srgbClr val="FFFF00"/>
                </a:solidFill>
              </a:rPr>
              <a:t>1</a:t>
            </a:r>
            <a:r>
              <a:rPr lang="zh-CN" altLang="en-US" sz="2000" b="1" smtClean="0">
                <a:solidFill>
                  <a:srgbClr val="FFFF00"/>
                </a:solidFill>
              </a:rPr>
              <a:t>时，允许分页；否则，禁止分页。</a:t>
            </a:r>
            <a:endParaRPr lang="zh-CN" altLang="en-US" sz="2000" b="1" smtClean="0">
              <a:solidFill>
                <a:schemeClr val="bg1"/>
              </a:solidFill>
            </a:endParaRPr>
          </a:p>
          <a:p>
            <a:pPr eaLnBrk="1" hangingPunct="1">
              <a:lnSpc>
                <a:spcPct val="80000"/>
              </a:lnSpc>
              <a:buFontTx/>
              <a:buNone/>
            </a:pPr>
            <a:r>
              <a:rPr lang="zh-CN" altLang="en-US" sz="2400" b="1" smtClean="0">
                <a:solidFill>
                  <a:schemeClr val="bg1"/>
                </a:solidFill>
              </a:rPr>
              <a:t>            </a:t>
            </a:r>
            <a:r>
              <a:rPr lang="en-US" altLang="zh-CN" sz="2400" b="1" smtClean="0">
                <a:solidFill>
                  <a:schemeClr val="bg1"/>
                </a:solidFill>
              </a:rPr>
              <a:t>CR1</a:t>
            </a:r>
            <a:r>
              <a:rPr lang="zh-CN" altLang="en-US" sz="2400" b="1" smtClean="0">
                <a:solidFill>
                  <a:schemeClr val="bg1"/>
                </a:solidFill>
              </a:rPr>
              <a:t>控制存储器保留给将来的</a:t>
            </a:r>
            <a:r>
              <a:rPr lang="en-US" altLang="zh-CN" sz="2400" b="1" smtClean="0">
                <a:solidFill>
                  <a:schemeClr val="bg1"/>
                </a:solidFill>
              </a:rPr>
              <a:t>Intel</a:t>
            </a:r>
            <a:r>
              <a:rPr lang="zh-CN" altLang="en-US" sz="2400" b="1" smtClean="0">
                <a:solidFill>
                  <a:schemeClr val="bg1"/>
                </a:solidFill>
              </a:rPr>
              <a:t>微处理器使用。</a:t>
            </a:r>
            <a:r>
              <a:rPr lang="en-US" altLang="zh-CN" sz="2400" b="1" smtClean="0">
                <a:solidFill>
                  <a:schemeClr val="bg1"/>
                </a:solidFill>
              </a:rPr>
              <a:t>CR2</a:t>
            </a:r>
            <a:r>
              <a:rPr lang="zh-CN" altLang="en-US" sz="2400" b="1" smtClean="0">
                <a:solidFill>
                  <a:schemeClr val="bg1"/>
                </a:solidFill>
              </a:rPr>
              <a:t>控制寄存器为页故障线性地址寄存器，它保存的是最后出现页故障的</a:t>
            </a:r>
            <a:r>
              <a:rPr lang="en-US" altLang="zh-CN" sz="2400" b="1" smtClean="0">
                <a:solidFill>
                  <a:schemeClr val="bg1"/>
                </a:solidFill>
              </a:rPr>
              <a:t>32</a:t>
            </a:r>
            <a:r>
              <a:rPr lang="zh-CN" altLang="en-US" sz="2400" b="1" smtClean="0">
                <a:solidFill>
                  <a:schemeClr val="bg1"/>
                </a:solidFill>
              </a:rPr>
              <a:t>位线性地址。</a:t>
            </a:r>
            <a:r>
              <a:rPr lang="en-US" altLang="zh-CN" sz="2400" b="1" smtClean="0">
                <a:solidFill>
                  <a:schemeClr val="bg1"/>
                </a:solidFill>
              </a:rPr>
              <a:t>CR3</a:t>
            </a:r>
            <a:r>
              <a:rPr lang="zh-CN" altLang="en-US" sz="2400" b="1" smtClean="0">
                <a:solidFill>
                  <a:schemeClr val="bg1"/>
                </a:solidFill>
              </a:rPr>
              <a:t>中的高</a:t>
            </a:r>
            <a:r>
              <a:rPr lang="en-US" altLang="zh-CN" sz="2400" b="1" smtClean="0">
                <a:solidFill>
                  <a:schemeClr val="bg1"/>
                </a:solidFill>
              </a:rPr>
              <a:t>20</a:t>
            </a:r>
            <a:r>
              <a:rPr lang="zh-CN" altLang="en-US" sz="2400" b="1" smtClean="0">
                <a:solidFill>
                  <a:schemeClr val="bg1"/>
                </a:solidFill>
              </a:rPr>
              <a:t>位为页目录表的段基址寄存器。 </a:t>
            </a:r>
            <a:endParaRPr lang="zh-CN" altLang="en-US" sz="2400" b="1" smtClean="0">
              <a:solidFill>
                <a:schemeClr val="bg1"/>
              </a:solidFill>
            </a:endParaRPr>
          </a:p>
          <a:p>
            <a:pPr eaLnBrk="1" hangingPunct="1">
              <a:lnSpc>
                <a:spcPct val="80000"/>
              </a:lnSpc>
            </a:pPr>
            <a:endParaRPr lang="en-US" altLang="zh-CN" sz="1600" b="1" smtClean="0">
              <a:solidFill>
                <a:schemeClr val="bg1"/>
              </a:solidFill>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6F44C384-BFE3-4FCB-95E5-38BFFA97E92C}"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74755" name="Rectangle 2"/>
          <p:cNvSpPr>
            <a:spLocks noGrp="1" noChangeArrowheads="1"/>
          </p:cNvSpPr>
          <p:nvPr>
            <p:ph type="body" idx="1"/>
          </p:nvPr>
        </p:nvSpPr>
        <p:spPr>
          <a:xfrm>
            <a:off x="0" y="1196975"/>
            <a:ext cx="9144000" cy="3889375"/>
          </a:xfrm>
        </p:spPr>
        <p:txBody>
          <a:bodyPr/>
          <a:lstStyle/>
          <a:p>
            <a:pPr eaLnBrk="1" hangingPunct="1">
              <a:buFontTx/>
              <a:buNone/>
            </a:pPr>
            <a:r>
              <a:rPr lang="en-US" altLang="zh-CN" sz="2400" smtClean="0">
                <a:solidFill>
                  <a:schemeClr val="bg1"/>
                </a:solidFill>
              </a:rPr>
              <a:t>    </a:t>
            </a:r>
            <a:r>
              <a:rPr lang="en-US" altLang="zh-CN" sz="2400" b="1" smtClean="0">
                <a:solidFill>
                  <a:schemeClr val="bg1"/>
                </a:solidFill>
              </a:rPr>
              <a:t>③ </a:t>
            </a:r>
            <a:r>
              <a:rPr lang="zh-CN" altLang="en-US" sz="2400" b="1" smtClean="0">
                <a:solidFill>
                  <a:schemeClr val="bg1"/>
                </a:solidFill>
              </a:rPr>
              <a:t>测试寄存器  </a:t>
            </a:r>
            <a:endParaRPr lang="zh-CN" altLang="en-US" sz="2400" b="1" smtClean="0">
              <a:solidFill>
                <a:schemeClr val="bg1"/>
              </a:solidFill>
            </a:endParaRPr>
          </a:p>
          <a:p>
            <a:pPr eaLnBrk="1" hangingPunct="1">
              <a:buFontTx/>
              <a:buNone/>
            </a:pPr>
            <a:r>
              <a:rPr lang="zh-CN" altLang="en-US" sz="2400" b="1" smtClean="0">
                <a:solidFill>
                  <a:schemeClr val="bg1"/>
                </a:solidFill>
              </a:rPr>
              <a:t>           测试寄存器有</a:t>
            </a:r>
            <a:r>
              <a:rPr lang="en-US" altLang="zh-CN" sz="2400" b="1" smtClean="0">
                <a:solidFill>
                  <a:schemeClr val="bg1"/>
                </a:solidFill>
              </a:rPr>
              <a:t>5</a:t>
            </a:r>
            <a:r>
              <a:rPr lang="zh-CN" altLang="en-US" sz="2400" b="1" smtClean="0">
                <a:solidFill>
                  <a:schemeClr val="bg1"/>
                </a:solidFill>
              </a:rPr>
              <a:t>个。其中</a:t>
            </a:r>
            <a:r>
              <a:rPr lang="en-US" altLang="zh-CN" sz="2400" b="1" smtClean="0">
                <a:solidFill>
                  <a:schemeClr val="bg1"/>
                </a:solidFill>
              </a:rPr>
              <a:t>TR3</a:t>
            </a:r>
            <a:r>
              <a:rPr lang="zh-CN" altLang="en-US" sz="2400" b="1" smtClean="0">
                <a:solidFill>
                  <a:schemeClr val="bg1"/>
                </a:solidFill>
              </a:rPr>
              <a:t>～</a:t>
            </a:r>
            <a:r>
              <a:rPr lang="en-US" altLang="zh-CN" sz="2400" b="1" smtClean="0">
                <a:solidFill>
                  <a:schemeClr val="bg1"/>
                </a:solidFill>
              </a:rPr>
              <a:t>TR5</a:t>
            </a:r>
            <a:r>
              <a:rPr lang="zh-CN" altLang="en-US" sz="2400" b="1" smtClean="0">
                <a:solidFill>
                  <a:schemeClr val="bg1"/>
                </a:solidFill>
              </a:rPr>
              <a:t>，用于高速缓存的测试操作（测试数据、测试状态、测试控制），</a:t>
            </a:r>
            <a:r>
              <a:rPr lang="en-US" altLang="zh-CN" sz="2400" b="1" smtClean="0">
                <a:solidFill>
                  <a:schemeClr val="bg1"/>
                </a:solidFill>
              </a:rPr>
              <a:t>TR6</a:t>
            </a:r>
            <a:r>
              <a:rPr lang="zh-CN" altLang="en-US" sz="2400" b="1" smtClean="0">
                <a:solidFill>
                  <a:schemeClr val="bg1"/>
                </a:solidFill>
              </a:rPr>
              <a:t>～</a:t>
            </a:r>
            <a:r>
              <a:rPr lang="en-US" altLang="zh-CN" sz="2400" b="1" smtClean="0">
                <a:solidFill>
                  <a:schemeClr val="bg1"/>
                </a:solidFill>
              </a:rPr>
              <a:t>TR7</a:t>
            </a:r>
            <a:r>
              <a:rPr lang="zh-CN" altLang="en-US" sz="2400" b="1" smtClean="0">
                <a:solidFill>
                  <a:schemeClr val="bg1"/>
                </a:solidFill>
              </a:rPr>
              <a:t>则用于页部件的测试操作（测试控制、测试状态）。</a:t>
            </a:r>
            <a:endParaRPr lang="zh-CN" altLang="en-US" sz="2400" b="1" smtClean="0">
              <a:solidFill>
                <a:schemeClr val="bg1"/>
              </a:solidFill>
            </a:endParaRPr>
          </a:p>
          <a:p>
            <a:pPr eaLnBrk="1" hangingPunct="1">
              <a:buFontTx/>
              <a:buNone/>
            </a:pPr>
            <a:r>
              <a:rPr lang="zh-CN" altLang="en-US" sz="2400" b="1" smtClean="0">
                <a:solidFill>
                  <a:schemeClr val="bg1"/>
                </a:solidFill>
              </a:rPr>
              <a:t>    ④ 调试寄存器  </a:t>
            </a:r>
            <a:endParaRPr lang="zh-CN" altLang="en-US" sz="2400" b="1" smtClean="0">
              <a:solidFill>
                <a:schemeClr val="bg1"/>
              </a:solidFill>
            </a:endParaRPr>
          </a:p>
          <a:p>
            <a:pPr eaLnBrk="1" hangingPunct="1">
              <a:buFontTx/>
              <a:buNone/>
            </a:pPr>
            <a:r>
              <a:rPr lang="zh-CN" altLang="en-US" sz="2400" b="1" smtClean="0">
                <a:solidFill>
                  <a:schemeClr val="bg1"/>
                </a:solidFill>
              </a:rPr>
              <a:t>            </a:t>
            </a:r>
            <a:r>
              <a:rPr lang="en-US" altLang="zh-CN" sz="2400" b="1" smtClean="0">
                <a:solidFill>
                  <a:schemeClr val="bg1"/>
                </a:solidFill>
              </a:rPr>
              <a:t>8</a:t>
            </a:r>
            <a:r>
              <a:rPr lang="zh-CN" altLang="en-US" sz="2400" b="1" smtClean="0">
                <a:solidFill>
                  <a:schemeClr val="bg1"/>
                </a:solidFill>
              </a:rPr>
              <a:t>个</a:t>
            </a:r>
            <a:r>
              <a:rPr lang="en-US" altLang="zh-CN" sz="2400" b="1" smtClean="0">
                <a:solidFill>
                  <a:schemeClr val="bg1"/>
                </a:solidFill>
              </a:rPr>
              <a:t>32</a:t>
            </a:r>
            <a:r>
              <a:rPr lang="zh-CN" altLang="en-US" sz="2400" b="1" smtClean="0">
                <a:solidFill>
                  <a:schemeClr val="bg1"/>
                </a:solidFill>
              </a:rPr>
              <a:t>位的调试寄存器</a:t>
            </a:r>
            <a:r>
              <a:rPr lang="en-US" altLang="zh-CN" sz="2400" b="1" smtClean="0">
                <a:solidFill>
                  <a:schemeClr val="bg1"/>
                </a:solidFill>
              </a:rPr>
              <a:t>DR0</a:t>
            </a:r>
            <a:r>
              <a:rPr lang="zh-CN" altLang="en-US" sz="2400" b="1" smtClean="0">
                <a:solidFill>
                  <a:schemeClr val="bg1"/>
                </a:solidFill>
              </a:rPr>
              <a:t>～</a:t>
            </a:r>
            <a:r>
              <a:rPr lang="en-US" altLang="zh-CN" sz="2400" b="1" smtClean="0">
                <a:solidFill>
                  <a:schemeClr val="bg1"/>
                </a:solidFill>
              </a:rPr>
              <a:t>DR7</a:t>
            </a:r>
            <a:r>
              <a:rPr lang="zh-CN" altLang="en-US" sz="2400" b="1" smtClean="0">
                <a:solidFill>
                  <a:schemeClr val="bg1"/>
                </a:solidFill>
              </a:rPr>
              <a:t>，用来支持</a:t>
            </a:r>
            <a:r>
              <a:rPr lang="en-US" altLang="zh-CN" sz="2400" b="1" smtClean="0">
                <a:solidFill>
                  <a:schemeClr val="bg1"/>
                </a:solidFill>
              </a:rPr>
              <a:t>80386</a:t>
            </a:r>
            <a:r>
              <a:rPr lang="zh-CN" altLang="en-US" sz="2400" b="1" smtClean="0">
                <a:solidFill>
                  <a:schemeClr val="bg1"/>
                </a:solidFill>
              </a:rPr>
              <a:t>及后继机型的调试功能。其中</a:t>
            </a:r>
            <a:r>
              <a:rPr lang="en-US" altLang="zh-CN" sz="2400" b="1" smtClean="0">
                <a:solidFill>
                  <a:schemeClr val="bg1"/>
                </a:solidFill>
              </a:rPr>
              <a:t>DR0</a:t>
            </a:r>
            <a:r>
              <a:rPr lang="zh-CN" altLang="en-US" sz="2400" b="1" smtClean="0">
                <a:solidFill>
                  <a:schemeClr val="bg1"/>
                </a:solidFill>
              </a:rPr>
              <a:t>～</a:t>
            </a:r>
            <a:r>
              <a:rPr lang="en-US" altLang="zh-CN" sz="2400" b="1" smtClean="0">
                <a:solidFill>
                  <a:schemeClr val="bg1"/>
                </a:solidFill>
              </a:rPr>
              <a:t>DR3</a:t>
            </a:r>
            <a:r>
              <a:rPr lang="zh-CN" altLang="en-US" sz="2400" b="1" smtClean="0">
                <a:solidFill>
                  <a:schemeClr val="bg1"/>
                </a:solidFill>
              </a:rPr>
              <a:t>用来设置</a:t>
            </a:r>
            <a:r>
              <a:rPr lang="en-US" altLang="zh-CN" sz="2400" b="1" smtClean="0">
                <a:solidFill>
                  <a:schemeClr val="bg1"/>
                </a:solidFill>
              </a:rPr>
              <a:t>4</a:t>
            </a:r>
            <a:r>
              <a:rPr lang="zh-CN" altLang="en-US" sz="2400" b="1" smtClean="0">
                <a:solidFill>
                  <a:schemeClr val="bg1"/>
                </a:solidFill>
              </a:rPr>
              <a:t>个断点的线性地址，</a:t>
            </a:r>
            <a:r>
              <a:rPr lang="en-US" altLang="zh-CN" sz="2400" b="1" smtClean="0">
                <a:solidFill>
                  <a:schemeClr val="bg1"/>
                </a:solidFill>
              </a:rPr>
              <a:t>DR6</a:t>
            </a:r>
            <a:r>
              <a:rPr lang="zh-CN" altLang="en-US" sz="2400" b="1" smtClean="0">
                <a:solidFill>
                  <a:schemeClr val="bg1"/>
                </a:solidFill>
              </a:rPr>
              <a:t>用来存放断点的状态，</a:t>
            </a:r>
            <a:r>
              <a:rPr lang="en-US" altLang="zh-CN" sz="2400" b="1" smtClean="0">
                <a:solidFill>
                  <a:schemeClr val="bg1"/>
                </a:solidFill>
              </a:rPr>
              <a:t>DR7</a:t>
            </a:r>
            <a:r>
              <a:rPr lang="zh-CN" altLang="en-US" sz="2400" b="1" smtClean="0">
                <a:solidFill>
                  <a:schemeClr val="bg1"/>
                </a:solidFill>
              </a:rPr>
              <a:t>用于设置断点控制，而</a:t>
            </a:r>
            <a:r>
              <a:rPr lang="en-US" altLang="zh-CN" sz="2400" b="1" smtClean="0">
                <a:solidFill>
                  <a:schemeClr val="bg1"/>
                </a:solidFill>
              </a:rPr>
              <a:t>DR4</a:t>
            </a:r>
            <a:r>
              <a:rPr lang="zh-CN" altLang="en-US" sz="2400" b="1" smtClean="0">
                <a:solidFill>
                  <a:schemeClr val="bg1"/>
                </a:solidFill>
              </a:rPr>
              <a:t>和</a:t>
            </a:r>
            <a:r>
              <a:rPr lang="en-US" altLang="zh-CN" sz="2400" b="1" smtClean="0">
                <a:solidFill>
                  <a:schemeClr val="bg1"/>
                </a:solidFill>
              </a:rPr>
              <a:t>DR5</a:t>
            </a:r>
            <a:r>
              <a:rPr lang="zh-CN" altLang="en-US" sz="2400" b="1" smtClean="0">
                <a:solidFill>
                  <a:schemeClr val="bg1"/>
                </a:solidFill>
              </a:rPr>
              <a:t>则是</a:t>
            </a:r>
            <a:r>
              <a:rPr lang="en-US" altLang="zh-CN" sz="2400" b="1" smtClean="0">
                <a:solidFill>
                  <a:schemeClr val="bg1"/>
                </a:solidFill>
              </a:rPr>
              <a:t>Intel</a:t>
            </a:r>
            <a:r>
              <a:rPr lang="zh-CN" altLang="en-US" sz="2400" b="1" smtClean="0">
                <a:solidFill>
                  <a:schemeClr val="bg1"/>
                </a:solidFill>
              </a:rPr>
              <a:t>公司保留以后使用。</a:t>
            </a:r>
            <a:endParaRPr lang="zh-CN" altLang="en-US" sz="2400" b="1" smtClean="0">
              <a:solidFill>
                <a:schemeClr val="bg1"/>
              </a:solidFill>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EEE897B8-5892-4E69-A68D-5CBB1627E536}"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75779" name="Rectangle 2"/>
          <p:cNvSpPr>
            <a:spLocks noGrp="1" noChangeArrowheads="1"/>
          </p:cNvSpPr>
          <p:nvPr>
            <p:ph type="body" idx="1"/>
          </p:nvPr>
        </p:nvSpPr>
        <p:spPr>
          <a:xfrm>
            <a:off x="250825" y="549275"/>
            <a:ext cx="8229600" cy="2592388"/>
          </a:xfrm>
        </p:spPr>
        <p:txBody>
          <a:bodyPr/>
          <a:lstStyle/>
          <a:p>
            <a:pPr eaLnBrk="1" hangingPunct="1">
              <a:buFontTx/>
              <a:buNone/>
            </a:pPr>
            <a:r>
              <a:rPr lang="en-US" altLang="zh-CN" sz="2800" b="1" smtClean="0">
                <a:solidFill>
                  <a:schemeClr val="bg1"/>
                </a:solidFill>
              </a:rPr>
              <a:t>4</a:t>
            </a:r>
            <a:r>
              <a:rPr lang="zh-CN" altLang="en-US" sz="2800" b="1" smtClean="0">
                <a:solidFill>
                  <a:schemeClr val="bg1"/>
                </a:solidFill>
              </a:rPr>
              <a:t>．</a:t>
            </a:r>
            <a:r>
              <a:rPr lang="en-US" altLang="zh-CN" sz="2800" b="1" smtClean="0">
                <a:solidFill>
                  <a:schemeClr val="bg1"/>
                </a:solidFill>
              </a:rPr>
              <a:t>80x86 CPU</a:t>
            </a:r>
            <a:r>
              <a:rPr lang="zh-CN" altLang="en-US" sz="2800" b="1" smtClean="0">
                <a:solidFill>
                  <a:schemeClr val="bg1"/>
                </a:solidFill>
              </a:rPr>
              <a:t>逻辑地址的来源</a:t>
            </a:r>
            <a:endParaRPr lang="zh-CN" altLang="en-US" sz="2800" b="1" smtClean="0">
              <a:solidFill>
                <a:schemeClr val="bg1"/>
              </a:solidFill>
            </a:endParaRPr>
          </a:p>
          <a:p>
            <a:pPr eaLnBrk="1" hangingPunct="1">
              <a:buFontTx/>
              <a:buNone/>
            </a:pPr>
            <a:r>
              <a:rPr lang="zh-CN" altLang="en-US" sz="2400" b="1" smtClean="0">
                <a:solidFill>
                  <a:schemeClr val="bg1"/>
                </a:solidFill>
              </a:rPr>
              <a:t>          从以上内容可知，</a:t>
            </a:r>
            <a:r>
              <a:rPr lang="zh-CN" altLang="en-US" sz="2400" b="1" smtClean="0">
                <a:solidFill>
                  <a:srgbClr val="FFFF00"/>
                </a:solidFill>
              </a:rPr>
              <a:t>实模式下</a:t>
            </a:r>
            <a:r>
              <a:rPr lang="zh-CN" altLang="en-US" sz="2400" b="1" smtClean="0">
                <a:solidFill>
                  <a:schemeClr val="bg1"/>
                </a:solidFill>
              </a:rPr>
              <a:t>的逻辑地址由段基值和偏移地址组成；而</a:t>
            </a:r>
            <a:r>
              <a:rPr lang="zh-CN" altLang="en-US" sz="2400" b="1" smtClean="0">
                <a:solidFill>
                  <a:srgbClr val="FFFF00"/>
                </a:solidFill>
              </a:rPr>
              <a:t>保护模式下</a:t>
            </a:r>
            <a:r>
              <a:rPr lang="zh-CN" altLang="en-US" sz="2400" b="1" smtClean="0">
                <a:solidFill>
                  <a:schemeClr val="bg1"/>
                </a:solidFill>
              </a:rPr>
              <a:t>的逻辑地址由段选择器和偏移地址组成。实际上</a:t>
            </a:r>
            <a:r>
              <a:rPr lang="zh-CN" altLang="en-US" sz="2400" b="1" smtClean="0">
                <a:solidFill>
                  <a:srgbClr val="FFFF00"/>
                </a:solidFill>
              </a:rPr>
              <a:t>段基值和选择器都是由段寄存器提供</a:t>
            </a:r>
            <a:r>
              <a:rPr lang="zh-CN" altLang="en-US" sz="2400" b="1" smtClean="0">
                <a:solidFill>
                  <a:schemeClr val="bg1"/>
                </a:solidFill>
              </a:rPr>
              <a:t>。在汇编语言程序中，逻辑地址可表示为：</a:t>
            </a:r>
            <a:endParaRPr lang="zh-CN" altLang="en-US" sz="2400" b="1" smtClean="0">
              <a:solidFill>
                <a:schemeClr val="bg1"/>
              </a:solidFill>
            </a:endParaRPr>
          </a:p>
          <a:p>
            <a:pPr eaLnBrk="1" hangingPunct="1">
              <a:buFontTx/>
              <a:buNone/>
            </a:pPr>
            <a:r>
              <a:rPr lang="zh-CN" altLang="en-US" sz="2400" b="1" smtClean="0">
                <a:solidFill>
                  <a:schemeClr val="bg1"/>
                </a:solidFill>
              </a:rPr>
              <a:t>              段基值（或段选择器）：偏移地址</a:t>
            </a:r>
            <a:endParaRPr lang="zh-CN" altLang="en-US" sz="2400" b="1" smtClean="0">
              <a:solidFill>
                <a:schemeClr val="bg1"/>
              </a:solidFill>
            </a:endParaRPr>
          </a:p>
        </p:txBody>
      </p:sp>
      <p:sp>
        <p:nvSpPr>
          <p:cNvPr id="75780" name="Rectangle 3"/>
          <p:cNvSpPr>
            <a:spLocks noChangeArrowheads="1"/>
          </p:cNvSpPr>
          <p:nvPr/>
        </p:nvSpPr>
        <p:spPr bwMode="auto">
          <a:xfrm>
            <a:off x="323850" y="3141663"/>
            <a:ext cx="80645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400" b="1" i="0">
                <a:solidFill>
                  <a:schemeClr val="bg1"/>
                </a:solidFill>
                <a:ea typeface="宋体" panose="02010600030101010101" pitchFamily="2" charset="-122"/>
              </a:rPr>
              <a:t>       </a:t>
            </a:r>
            <a:r>
              <a:rPr kumimoji="0" lang="zh-CN" altLang="en-US" sz="2400" b="1" i="0">
                <a:solidFill>
                  <a:schemeClr val="bg1"/>
                </a:solidFill>
                <a:ea typeface="宋体" panose="02010600030101010101" pitchFamily="2" charset="-122"/>
              </a:rPr>
              <a:t>在</a:t>
            </a:r>
            <a:r>
              <a:rPr kumimoji="0" lang="en-US" altLang="zh-CN" sz="2400" b="1" i="0">
                <a:solidFill>
                  <a:schemeClr val="bg1"/>
                </a:solidFill>
                <a:ea typeface="宋体" panose="02010600030101010101" pitchFamily="2" charset="-122"/>
              </a:rPr>
              <a:t>80x86 CPU</a:t>
            </a:r>
            <a:r>
              <a:rPr kumimoji="0" lang="zh-CN" altLang="en-US" sz="2400" b="1" i="0">
                <a:solidFill>
                  <a:schemeClr val="bg1"/>
                </a:solidFill>
                <a:ea typeface="宋体" panose="02010600030101010101" pitchFamily="2" charset="-122"/>
              </a:rPr>
              <a:t>中，逻辑地址的两个分量之间</a:t>
            </a:r>
            <a:r>
              <a:rPr kumimoji="0" lang="zh-CN" altLang="en-US" sz="2400" b="1" i="0">
                <a:solidFill>
                  <a:srgbClr val="FFFF00"/>
                </a:solidFill>
                <a:ea typeface="宋体" panose="02010600030101010101" pitchFamily="2" charset="-122"/>
              </a:rPr>
              <a:t>存在一种默认组合关系</a:t>
            </a:r>
            <a:r>
              <a:rPr kumimoji="0" lang="zh-CN" altLang="en-US" sz="2400" b="1" i="0">
                <a:solidFill>
                  <a:schemeClr val="bg1"/>
                </a:solidFill>
                <a:ea typeface="宋体" panose="02010600030101010101" pitchFamily="2" charset="-122"/>
              </a:rPr>
              <a:t>，可以不在程序中指明。这种默认组合取决于指令所需的操作类型，表</a:t>
            </a:r>
            <a:r>
              <a:rPr kumimoji="0" lang="en-US" altLang="zh-CN" sz="2400" b="1" i="0">
                <a:solidFill>
                  <a:schemeClr val="bg1"/>
                </a:solidFill>
                <a:ea typeface="宋体" panose="02010600030101010101" pitchFamily="2" charset="-122"/>
              </a:rPr>
              <a:t>4-3</a:t>
            </a:r>
            <a:r>
              <a:rPr kumimoji="0" lang="zh-CN" altLang="en-US" sz="2400" b="1" i="0">
                <a:solidFill>
                  <a:schemeClr val="bg1"/>
                </a:solidFill>
                <a:ea typeface="宋体" panose="02010600030101010101" pitchFamily="2" charset="-122"/>
              </a:rPr>
              <a:t>给出了不同操作类型，获得段基值（或段选择器）和偏移地址的不同来源。 </a:t>
            </a:r>
            <a:endParaRPr kumimoji="0" lang="zh-CN" altLang="en-US" sz="2400" b="1" i="0">
              <a:solidFill>
                <a:schemeClr val="bg1"/>
              </a:solidFill>
              <a:ea typeface="宋体" panose="02010600030101010101" pitchFamily="2" charset="-122"/>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382707BB-F525-4038-B318-2B7D93E815B7}"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76803" name="Rectangle 2"/>
          <p:cNvSpPr>
            <a:spLocks noChangeArrowheads="1"/>
          </p:cNvSpPr>
          <p:nvPr/>
        </p:nvSpPr>
        <p:spPr bwMode="auto">
          <a:xfrm>
            <a:off x="1403350" y="549275"/>
            <a:ext cx="684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zh-CN" altLang="en-US" sz="2400" b="1" i="0">
                <a:solidFill>
                  <a:schemeClr val="bg1"/>
                </a:solidFill>
                <a:latin typeface="宋体" panose="02010600030101010101" pitchFamily="2" charset="-122"/>
                <a:ea typeface="宋体" panose="02010600030101010101" pitchFamily="2" charset="-122"/>
                <a:cs typeface="Arial" panose="020B0604020202020204" pitchFamily="34" charset="0"/>
              </a:rPr>
              <a:t>表</a:t>
            </a:r>
            <a:r>
              <a:rPr kumimoji="0" lang="en-US" altLang="zh-CN" sz="2400" b="1" i="0">
                <a:solidFill>
                  <a:schemeClr val="bg1"/>
                </a:solidFill>
                <a:latin typeface="宋体" panose="02010600030101010101" pitchFamily="2" charset="-122"/>
                <a:ea typeface="宋体" panose="02010600030101010101" pitchFamily="2" charset="-122"/>
                <a:cs typeface="Arial" panose="020B0604020202020204" pitchFamily="34" charset="0"/>
              </a:rPr>
              <a:t>4-3   </a:t>
            </a:r>
            <a:r>
              <a:rPr kumimoji="0" lang="zh-CN" altLang="en-US" sz="2400" b="1" i="0">
                <a:solidFill>
                  <a:schemeClr val="bg1"/>
                </a:solidFill>
                <a:latin typeface="宋体" panose="02010600030101010101" pitchFamily="2" charset="-122"/>
                <a:ea typeface="宋体" panose="02010600030101010101" pitchFamily="2" charset="-122"/>
                <a:cs typeface="Arial" panose="020B0604020202020204" pitchFamily="34" charset="0"/>
              </a:rPr>
              <a:t>逻辑地址的两个分量的默认组合关系</a:t>
            </a:r>
            <a:endParaRPr kumimoji="0" lang="zh-CN" altLang="en-US" sz="2400" b="1" i="0">
              <a:solidFill>
                <a:schemeClr val="bg1"/>
              </a:solidFill>
              <a:latin typeface="宋体" panose="02010600030101010101" pitchFamily="2" charset="-122"/>
              <a:ea typeface="宋体" panose="02010600030101010101" pitchFamily="2" charset="-122"/>
              <a:cs typeface="Arial" panose="020B0604020202020204" pitchFamily="34" charset="0"/>
            </a:endParaRPr>
          </a:p>
        </p:txBody>
      </p:sp>
      <p:sp>
        <p:nvSpPr>
          <p:cNvPr id="76804" name="Line 3"/>
          <p:cNvSpPr>
            <a:spLocks noChangeShapeType="1"/>
          </p:cNvSpPr>
          <p:nvPr/>
        </p:nvSpPr>
        <p:spPr bwMode="auto">
          <a:xfrm>
            <a:off x="2933700" y="2192338"/>
            <a:ext cx="0" cy="0"/>
          </a:xfrm>
          <a:prstGeom prst="line">
            <a:avLst/>
          </a:prstGeom>
          <a:noFill/>
          <a:ln w="12700"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25316" name="Group 4"/>
          <p:cNvGraphicFramePr>
            <a:graphicFrameLocks noGrp="1"/>
          </p:cNvGraphicFramePr>
          <p:nvPr>
            <p:custDataLst>
              <p:tags r:id="rId1"/>
            </p:custDataLst>
          </p:nvPr>
        </p:nvGraphicFramePr>
        <p:xfrm>
          <a:off x="142875" y="1196975"/>
          <a:ext cx="8893175" cy="3889377"/>
        </p:xfrm>
        <a:graphic>
          <a:graphicData uri="http://schemas.openxmlformats.org/drawingml/2006/table">
            <a:tbl>
              <a:tblPr/>
              <a:tblGrid>
                <a:gridCol w="584200"/>
                <a:gridCol w="2662238"/>
                <a:gridCol w="1281112"/>
                <a:gridCol w="1828800"/>
                <a:gridCol w="2536825"/>
              </a:tblGrid>
              <a:tr h="387350">
                <a:tc rowSpan="3">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序</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号</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rowSpan="3">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操 作 类 型</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gridSpan="3">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逻 辑 地 址</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hMerge="1">
                  <a:tcPr/>
                </a:tc>
                <a:tc hMerge="1">
                  <a:tcPr/>
                </a:tc>
              </a:tr>
              <a:tr h="388938">
                <a:tc vMerge="1">
                  <a:tcPr/>
                </a:tc>
                <a:tc vMerge="1">
                  <a:tcPr/>
                </a:tc>
                <a:tc gridSpan="2">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段基值（或段选择器）</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hMerge="1">
                  <a:tcPr/>
                </a:tc>
                <a:tc rowSpan="2">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偏移地址（</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OFFSET</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r>
              <a:tr h="387350">
                <a:tc vMerge="1">
                  <a:tcPr/>
                </a:tc>
                <a:tc vMerge="1">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默认来源</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允许替代来源</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vMerge="1">
                  <a:tcPr/>
                </a:tc>
              </a:tr>
              <a:tr h="388938">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取指令</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CS</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IP</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或</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EIP</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r>
              <a:tr h="387350">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堆栈操作</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SS</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SP</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或</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ESP</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r>
              <a:tr h="388938">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取源串</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DS</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CS</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SS</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ES</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SI</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或</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ESI</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r>
              <a:tr h="387350">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存目的串</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ES</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DI</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或</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EDI</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r>
              <a:tr h="387350">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以</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BP</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作基址</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SS</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CS</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DS</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ES</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有效地址</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r>
              <a:tr h="785813">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存取存储器操作数</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（除上述</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项）</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DS</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CS</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SS</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ES</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c>
                  <a:txBody>
                    <a:bodyPr/>
                    <a:lstStyle>
                      <a:lvl1pPr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有效地址</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alpha val="79999"/>
                      </a:srgbClr>
                    </a:solidFill>
                  </a:tcPr>
                </a:tc>
              </a:tr>
            </a:tbl>
          </a:graphicData>
        </a:graphic>
      </p:graphicFrame>
      <p:sp>
        <p:nvSpPr>
          <p:cNvPr id="76859" name="Rectangle 58"/>
          <p:cNvSpPr>
            <a:spLocks noChangeArrowheads="1"/>
          </p:cNvSpPr>
          <p:nvPr/>
        </p:nvSpPr>
        <p:spPr bwMode="auto">
          <a:xfrm>
            <a:off x="179388" y="5346700"/>
            <a:ext cx="87487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000" b="1" i="0">
                <a:solidFill>
                  <a:schemeClr val="bg1"/>
                </a:solidFill>
                <a:ea typeface="宋体" panose="02010600030101010101" pitchFamily="2" charset="-122"/>
              </a:rPr>
              <a:t>   </a:t>
            </a:r>
            <a:r>
              <a:rPr kumimoji="0" lang="zh-CN" altLang="en-US" sz="2400" b="1" i="0">
                <a:solidFill>
                  <a:schemeClr val="bg1"/>
                </a:solidFill>
                <a:ea typeface="宋体" panose="02010600030101010101" pitchFamily="2" charset="-122"/>
              </a:rPr>
              <a:t>在这种</a:t>
            </a:r>
            <a:r>
              <a:rPr kumimoji="0" lang="zh-CN" altLang="en-US" sz="2400" b="1" i="0">
                <a:solidFill>
                  <a:srgbClr val="FFFF00"/>
                </a:solidFill>
                <a:ea typeface="宋体" panose="02010600030101010101" pitchFamily="2" charset="-122"/>
              </a:rPr>
              <a:t>默认组合下</a:t>
            </a:r>
            <a:r>
              <a:rPr kumimoji="0" lang="zh-CN" altLang="en-US" sz="2400" b="1" i="0">
                <a:solidFill>
                  <a:schemeClr val="bg1"/>
                </a:solidFill>
                <a:ea typeface="宋体" panose="02010600030101010101" pitchFamily="2" charset="-122"/>
              </a:rPr>
              <a:t>，程序中不必专门指定其组合关系，但程序如用到</a:t>
            </a:r>
            <a:r>
              <a:rPr kumimoji="0" lang="zh-CN" altLang="en-US" sz="2400" b="1" i="0">
                <a:solidFill>
                  <a:srgbClr val="FFFF00"/>
                </a:solidFill>
                <a:ea typeface="宋体" panose="02010600030101010101" pitchFamily="2" charset="-122"/>
              </a:rPr>
              <a:t>非默认的组合</a:t>
            </a:r>
            <a:r>
              <a:rPr kumimoji="0" lang="zh-CN" altLang="en-US" sz="2400" b="1" i="0">
                <a:solidFill>
                  <a:schemeClr val="bg1"/>
                </a:solidFill>
                <a:ea typeface="宋体" panose="02010600030101010101" pitchFamily="2" charset="-122"/>
              </a:rPr>
              <a:t>关系（如使用允许替代来源），则必须用段跨越前缀加以说明。</a:t>
            </a:r>
            <a:endParaRPr kumimoji="0" lang="zh-CN" altLang="en-US" sz="2400" b="1" i="0">
              <a:solidFill>
                <a:schemeClr val="bg1"/>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9A895230-E7AC-496B-BE65-C11F06072B2C}"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77827" name="Rectangle 2"/>
          <p:cNvSpPr>
            <a:spLocks noChangeArrowheads="1"/>
          </p:cNvSpPr>
          <p:nvPr/>
        </p:nvSpPr>
        <p:spPr bwMode="auto">
          <a:xfrm>
            <a:off x="395288" y="952500"/>
            <a:ext cx="835342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400" i="0">
                <a:solidFill>
                  <a:schemeClr val="bg1"/>
                </a:solidFill>
                <a:ea typeface="宋体" panose="02010600030101010101" pitchFamily="2" charset="-122"/>
              </a:rPr>
              <a:t>         </a:t>
            </a:r>
            <a:r>
              <a:rPr kumimoji="0" lang="zh-CN" altLang="en-US" sz="2400" b="1" i="0">
                <a:solidFill>
                  <a:schemeClr val="bg1"/>
                </a:solidFill>
                <a:ea typeface="宋体" panose="02010600030101010101" pitchFamily="2" charset="-122"/>
              </a:rPr>
              <a:t>当</a:t>
            </a:r>
            <a:r>
              <a:rPr kumimoji="0" lang="en-US" altLang="zh-CN" sz="2400" b="1" i="0">
                <a:solidFill>
                  <a:schemeClr val="bg1"/>
                </a:solidFill>
                <a:ea typeface="宋体" panose="02010600030101010101" pitchFamily="2" charset="-122"/>
              </a:rPr>
              <a:t>CPU</a:t>
            </a:r>
            <a:r>
              <a:rPr kumimoji="0" lang="zh-CN" altLang="en-US" sz="2400" b="1" i="0">
                <a:solidFill>
                  <a:schemeClr val="bg1"/>
                </a:solidFill>
                <a:ea typeface="宋体" panose="02010600030101010101" pitchFamily="2" charset="-122"/>
              </a:rPr>
              <a:t>执行从存储器</a:t>
            </a:r>
            <a:r>
              <a:rPr kumimoji="0" lang="zh-CN" altLang="en-US" sz="2400" b="1" i="0">
                <a:solidFill>
                  <a:srgbClr val="FFFF00"/>
                </a:solidFill>
                <a:ea typeface="宋体" panose="02010600030101010101" pitchFamily="2" charset="-122"/>
              </a:rPr>
              <a:t>取指令的操作时</a:t>
            </a:r>
            <a:r>
              <a:rPr kumimoji="0" lang="zh-CN" altLang="en-US" sz="2400" b="1" i="0">
                <a:solidFill>
                  <a:schemeClr val="bg1"/>
                </a:solidFill>
                <a:ea typeface="宋体" panose="02010600030101010101" pitchFamily="2" charset="-122"/>
              </a:rPr>
              <a:t>，必须由代码段寄存器</a:t>
            </a:r>
            <a:r>
              <a:rPr kumimoji="0" lang="en-US" altLang="zh-CN" sz="2400" b="1" i="0">
                <a:solidFill>
                  <a:schemeClr val="bg1"/>
                </a:solidFill>
                <a:ea typeface="宋体" panose="02010600030101010101" pitchFamily="2" charset="-122"/>
              </a:rPr>
              <a:t>CS</a:t>
            </a:r>
            <a:r>
              <a:rPr kumimoji="0" lang="zh-CN" altLang="en-US" sz="2400" b="1" i="0">
                <a:solidFill>
                  <a:schemeClr val="bg1"/>
                </a:solidFill>
                <a:ea typeface="宋体" panose="02010600030101010101" pitchFamily="2" charset="-122"/>
              </a:rPr>
              <a:t>提供段基值（或段选择器），而偏移地址从指令指针</a:t>
            </a:r>
            <a:r>
              <a:rPr kumimoji="0" lang="en-US" altLang="zh-CN" sz="2400" b="1" i="0">
                <a:solidFill>
                  <a:schemeClr val="bg1"/>
                </a:solidFill>
                <a:ea typeface="宋体" panose="02010600030101010101" pitchFamily="2" charset="-122"/>
              </a:rPr>
              <a:t>IP</a:t>
            </a:r>
            <a:r>
              <a:rPr kumimoji="0" lang="zh-CN" altLang="en-US" sz="2400" b="1" i="0">
                <a:solidFill>
                  <a:schemeClr val="bg1"/>
                </a:solidFill>
                <a:ea typeface="宋体" panose="02010600030101010101" pitchFamily="2" charset="-122"/>
              </a:rPr>
              <a:t>或</a:t>
            </a:r>
            <a:r>
              <a:rPr kumimoji="0" lang="en-US" altLang="zh-CN" sz="2400" b="1" i="0">
                <a:solidFill>
                  <a:schemeClr val="bg1"/>
                </a:solidFill>
                <a:ea typeface="宋体" panose="02010600030101010101" pitchFamily="2" charset="-122"/>
              </a:rPr>
              <a:t>EIP</a:t>
            </a:r>
            <a:r>
              <a:rPr kumimoji="0" lang="zh-CN" altLang="en-US" sz="2400" b="1" i="0">
                <a:solidFill>
                  <a:schemeClr val="bg1"/>
                </a:solidFill>
                <a:ea typeface="宋体" panose="02010600030101010101" pitchFamily="2" charset="-122"/>
              </a:rPr>
              <a:t>中获得。如指令执行的是</a:t>
            </a:r>
            <a:r>
              <a:rPr kumimoji="0" lang="zh-CN" altLang="en-US" sz="2400" b="1" i="0">
                <a:solidFill>
                  <a:srgbClr val="FFFF00"/>
                </a:solidFill>
                <a:ea typeface="宋体" panose="02010600030101010101" pitchFamily="2" charset="-122"/>
              </a:rPr>
              <a:t>堆栈操作</a:t>
            </a:r>
            <a:r>
              <a:rPr kumimoji="0" lang="zh-CN" altLang="en-US" sz="2400" b="1" i="0">
                <a:solidFill>
                  <a:schemeClr val="bg1"/>
                </a:solidFill>
                <a:ea typeface="宋体" panose="02010600030101010101" pitchFamily="2" charset="-122"/>
              </a:rPr>
              <a:t>，则必须由</a:t>
            </a:r>
            <a:r>
              <a:rPr kumimoji="0" lang="en-US" altLang="zh-CN" sz="2400" b="1" i="0">
                <a:solidFill>
                  <a:schemeClr val="bg1"/>
                </a:solidFill>
                <a:ea typeface="宋体" panose="02010600030101010101" pitchFamily="2" charset="-122"/>
              </a:rPr>
              <a:t>SS</a:t>
            </a:r>
            <a:r>
              <a:rPr kumimoji="0" lang="zh-CN" altLang="en-US" sz="2400" b="1" i="0">
                <a:solidFill>
                  <a:schemeClr val="bg1"/>
                </a:solidFill>
                <a:ea typeface="宋体" panose="02010600030101010101" pitchFamily="2" charset="-122"/>
              </a:rPr>
              <a:t>提供当前段段基值（或段选择器），而堆栈指针</a:t>
            </a:r>
            <a:r>
              <a:rPr kumimoji="0" lang="en-US" altLang="zh-CN" sz="2400" b="1" i="0">
                <a:solidFill>
                  <a:schemeClr val="bg1"/>
                </a:solidFill>
                <a:ea typeface="宋体" panose="02010600030101010101" pitchFamily="2" charset="-122"/>
              </a:rPr>
              <a:t>SP</a:t>
            </a:r>
            <a:r>
              <a:rPr kumimoji="0" lang="zh-CN" altLang="en-US" sz="2400" b="1" i="0">
                <a:solidFill>
                  <a:schemeClr val="bg1"/>
                </a:solidFill>
                <a:ea typeface="宋体" panose="02010600030101010101" pitchFamily="2" charset="-122"/>
              </a:rPr>
              <a:t>或</a:t>
            </a:r>
            <a:r>
              <a:rPr kumimoji="0" lang="en-US" altLang="zh-CN" sz="2400" b="1" i="0">
                <a:solidFill>
                  <a:schemeClr val="bg1"/>
                </a:solidFill>
                <a:ea typeface="宋体" panose="02010600030101010101" pitchFamily="2" charset="-122"/>
              </a:rPr>
              <a:t>ESP</a:t>
            </a:r>
            <a:r>
              <a:rPr kumimoji="0" lang="zh-CN" altLang="en-US" sz="2400" b="1" i="0">
                <a:solidFill>
                  <a:schemeClr val="bg1"/>
                </a:solidFill>
                <a:ea typeface="宋体" panose="02010600030101010101" pitchFamily="2" charset="-122"/>
              </a:rPr>
              <a:t>给出栈顶单元的偏移地址。如指令执行时，</a:t>
            </a:r>
            <a:r>
              <a:rPr kumimoji="0" lang="zh-CN" altLang="en-US" sz="2400" b="1" i="0">
                <a:solidFill>
                  <a:srgbClr val="FFFF00"/>
                </a:solidFill>
                <a:ea typeface="宋体" panose="02010600030101010101" pitchFamily="2" charset="-122"/>
              </a:rPr>
              <a:t>需要存取存储器中的操作数，</a:t>
            </a:r>
            <a:r>
              <a:rPr kumimoji="0" lang="zh-CN" altLang="en-US" sz="2400" b="1" i="0">
                <a:solidFill>
                  <a:schemeClr val="bg1"/>
                </a:solidFill>
                <a:ea typeface="宋体" panose="02010600030101010101" pitchFamily="2" charset="-122"/>
              </a:rPr>
              <a:t>操作数通常存放在当前数据段中，则隐含由</a:t>
            </a:r>
            <a:r>
              <a:rPr kumimoji="0" lang="en-US" altLang="zh-CN" sz="2400" b="1" i="0">
                <a:solidFill>
                  <a:schemeClr val="bg1"/>
                </a:solidFill>
                <a:ea typeface="宋体" panose="02010600030101010101" pitchFamily="2" charset="-122"/>
              </a:rPr>
              <a:t>DS</a:t>
            </a:r>
            <a:r>
              <a:rPr kumimoji="0" lang="zh-CN" altLang="en-US" sz="2400" b="1" i="0">
                <a:solidFill>
                  <a:schemeClr val="bg1"/>
                </a:solidFill>
                <a:ea typeface="宋体" panose="02010600030101010101" pitchFamily="2" charset="-122"/>
              </a:rPr>
              <a:t>提供段基值（或段选择器）；如操作数在其他当前段中，则用其他段寄存器（如</a:t>
            </a:r>
            <a:r>
              <a:rPr kumimoji="0" lang="en-US" altLang="zh-CN" sz="2400" b="1" i="0">
                <a:solidFill>
                  <a:schemeClr val="bg1"/>
                </a:solidFill>
                <a:ea typeface="宋体" panose="02010600030101010101" pitchFamily="2" charset="-122"/>
              </a:rPr>
              <a:t>CS</a:t>
            </a:r>
            <a:r>
              <a:rPr kumimoji="0" lang="zh-CN" altLang="en-US" sz="2400" b="1" i="0">
                <a:solidFill>
                  <a:schemeClr val="bg1"/>
                </a:solidFill>
                <a:ea typeface="宋体" panose="02010600030101010101" pitchFamily="2" charset="-122"/>
              </a:rPr>
              <a:t>、</a:t>
            </a:r>
            <a:r>
              <a:rPr kumimoji="0" lang="en-US" altLang="zh-CN" sz="2400" b="1" i="0">
                <a:solidFill>
                  <a:schemeClr val="bg1"/>
                </a:solidFill>
                <a:ea typeface="宋体" panose="02010600030101010101" pitchFamily="2" charset="-122"/>
              </a:rPr>
              <a:t>SS</a:t>
            </a:r>
            <a:r>
              <a:rPr kumimoji="0" lang="zh-CN" altLang="en-US" sz="2400" b="1" i="0">
                <a:solidFill>
                  <a:schemeClr val="bg1"/>
                </a:solidFill>
                <a:ea typeface="宋体" panose="02010600030101010101" pitchFamily="2" charset="-122"/>
              </a:rPr>
              <a:t>、</a:t>
            </a:r>
            <a:r>
              <a:rPr kumimoji="0" lang="en-US" altLang="zh-CN" sz="2400" b="1" i="0">
                <a:solidFill>
                  <a:schemeClr val="bg1"/>
                </a:solidFill>
                <a:ea typeface="宋体" panose="02010600030101010101" pitchFamily="2" charset="-122"/>
              </a:rPr>
              <a:t>ES</a:t>
            </a:r>
            <a:r>
              <a:rPr kumimoji="0" lang="zh-CN" altLang="en-US" sz="2400" b="1" i="0">
                <a:solidFill>
                  <a:schemeClr val="bg1"/>
                </a:solidFill>
                <a:ea typeface="宋体" panose="02010600030101010101" pitchFamily="2" charset="-122"/>
              </a:rPr>
              <a:t>）来指定操作数所在段，这时指令中必须要给出对应的段寄存器名，即段跨越前缀，而存放操作数单元的偏移地址是由</a:t>
            </a:r>
            <a:r>
              <a:rPr kumimoji="0" lang="en-US" altLang="zh-CN" sz="2400" b="1" i="0">
                <a:solidFill>
                  <a:schemeClr val="bg1"/>
                </a:solidFill>
                <a:ea typeface="宋体" panose="02010600030101010101" pitchFamily="2" charset="-122"/>
              </a:rPr>
              <a:t>CPU</a:t>
            </a:r>
            <a:r>
              <a:rPr kumimoji="0" lang="zh-CN" altLang="en-US" sz="2400" b="1" i="0">
                <a:solidFill>
                  <a:schemeClr val="bg1"/>
                </a:solidFill>
                <a:ea typeface="宋体" panose="02010600030101010101" pitchFamily="2" charset="-122"/>
              </a:rPr>
              <a:t>根据指令提供的寻址方式计算得到的。</a:t>
            </a:r>
            <a:r>
              <a:rPr kumimoji="0" lang="zh-CN" altLang="en-US" sz="2400" b="1" i="0">
                <a:solidFill>
                  <a:srgbClr val="FFFF00"/>
                </a:solidFill>
                <a:ea typeface="宋体" panose="02010600030101010101" pitchFamily="2" charset="-122"/>
              </a:rPr>
              <a:t>按寻址方式计算出来的偏移地址又称为有效地址</a:t>
            </a:r>
            <a:r>
              <a:rPr kumimoji="0" lang="en-US" altLang="zh-CN" sz="2400" b="1" i="0">
                <a:solidFill>
                  <a:srgbClr val="FFFF00"/>
                </a:solidFill>
                <a:ea typeface="宋体" panose="02010600030101010101" pitchFamily="2" charset="-122"/>
              </a:rPr>
              <a:t>EA</a:t>
            </a:r>
            <a:r>
              <a:rPr kumimoji="0" lang="zh-CN" altLang="en-US" sz="2400" b="1" i="0">
                <a:solidFill>
                  <a:srgbClr val="FFFF00"/>
                </a:solidFill>
                <a:ea typeface="宋体" panose="02010600030101010101" pitchFamily="2" charset="-122"/>
              </a:rPr>
              <a:t>（</a:t>
            </a:r>
            <a:r>
              <a:rPr kumimoji="0" lang="en-US" altLang="zh-CN" sz="2400" b="1" i="0">
                <a:solidFill>
                  <a:srgbClr val="FFFF00"/>
                </a:solidFill>
                <a:ea typeface="宋体" panose="02010600030101010101" pitchFamily="2" charset="-122"/>
              </a:rPr>
              <a:t>Effective Address</a:t>
            </a:r>
            <a:r>
              <a:rPr kumimoji="0" lang="zh-CN" altLang="en-US" sz="2400" b="1" i="0">
                <a:solidFill>
                  <a:srgbClr val="FFFF00"/>
                </a:solidFill>
                <a:ea typeface="宋体" panose="02010600030101010101" pitchFamily="2" charset="-122"/>
              </a:rPr>
              <a:t>）</a:t>
            </a:r>
            <a:r>
              <a:rPr kumimoji="0" lang="zh-CN" altLang="en-US" sz="2400" b="1" i="0">
                <a:solidFill>
                  <a:schemeClr val="bg1"/>
                </a:solidFill>
                <a:ea typeface="宋体" panose="02010600030101010101" pitchFamily="2" charset="-122"/>
              </a:rPr>
              <a:t>。 </a:t>
            </a:r>
            <a:endParaRPr kumimoji="0" lang="zh-CN" altLang="en-US" sz="2400" b="1" i="0">
              <a:solidFill>
                <a:schemeClr val="bg1"/>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7362" name="Rectangle 2"/>
          <p:cNvSpPr>
            <a:spLocks noChangeArrowheads="1"/>
          </p:cNvSpPr>
          <p:nvPr>
            <p:ph type="ctrTitle"/>
          </p:nvPr>
        </p:nvSpPr>
        <p:spPr bwMode="auto">
          <a:xfrm>
            <a:off x="250825" y="188913"/>
            <a:ext cx="7772400" cy="677862"/>
          </a:xfrm>
          <a:solidFill>
            <a:srgbClr val="FFFFFF"/>
          </a:solidFill>
          <a:ln>
            <a:solidFill>
              <a:srgbClr val="000000"/>
            </a:solidFill>
            <a:miter lim="800000"/>
          </a:ln>
        </p:spPr>
        <p:txBody>
          <a:bodyPr vert="horz" wrap="square" lIns="91440" tIns="45720" rIns="91440" bIns="45720" numCol="1" anchor="t" anchorCtr="0" compatLnSpc="1"/>
          <a:lstStyle/>
          <a:p>
            <a:pPr eaLnBrk="1" hangingPunct="1"/>
            <a:r>
              <a:rPr lang="en-US" altLang="zh-CN" sz="2800" b="1" smtClean="0">
                <a:solidFill>
                  <a:schemeClr val="tx1"/>
                </a:solidFill>
              </a:rPr>
              <a:t>4.3   80x86 CPU</a:t>
            </a:r>
            <a:r>
              <a:rPr lang="zh-CN" altLang="en-US" sz="2800" b="1" smtClean="0">
                <a:solidFill>
                  <a:schemeClr val="tx1"/>
                </a:solidFill>
              </a:rPr>
              <a:t>的指令系统</a:t>
            </a:r>
            <a:r>
              <a:rPr lang="zh-CN" altLang="en-US" sz="2800" smtClean="0">
                <a:solidFill>
                  <a:schemeClr val="tx1"/>
                </a:solidFill>
              </a:rPr>
              <a:t> </a:t>
            </a:r>
            <a:endParaRPr lang="zh-CN" altLang="en-US" sz="2800" smtClean="0">
              <a:solidFill>
                <a:schemeClr val="tx1"/>
              </a:solidFill>
            </a:endParaRPr>
          </a:p>
        </p:txBody>
      </p:sp>
      <p:sp>
        <p:nvSpPr>
          <p:cNvPr id="78851" name="Rectangle 3"/>
          <p:cNvSpPr>
            <a:spLocks noChangeArrowheads="1"/>
          </p:cNvSpPr>
          <p:nvPr/>
        </p:nvSpPr>
        <p:spPr bwMode="auto">
          <a:xfrm>
            <a:off x="250825" y="836613"/>
            <a:ext cx="8640763"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400" b="1" i="0">
                <a:solidFill>
                  <a:schemeClr val="bg1"/>
                </a:solidFill>
                <a:ea typeface="宋体" panose="02010600030101010101" pitchFamily="2" charset="-122"/>
              </a:rPr>
              <a:t>       80x86 CPU</a:t>
            </a:r>
            <a:r>
              <a:rPr kumimoji="0" lang="zh-CN" altLang="en-US" sz="2400" b="1" i="0">
                <a:solidFill>
                  <a:schemeClr val="bg1"/>
                </a:solidFill>
                <a:ea typeface="宋体" panose="02010600030101010101" pitchFamily="2" charset="-122"/>
              </a:rPr>
              <a:t>的指令集是在</a:t>
            </a:r>
            <a:r>
              <a:rPr kumimoji="0" lang="en-US" altLang="zh-CN" sz="2400" b="1" i="0">
                <a:solidFill>
                  <a:schemeClr val="bg1"/>
                </a:solidFill>
                <a:ea typeface="宋体" panose="02010600030101010101" pitchFamily="2" charset="-122"/>
              </a:rPr>
              <a:t>8086/8088 CPU</a:t>
            </a:r>
            <a:r>
              <a:rPr kumimoji="0" lang="zh-CN" altLang="en-US" sz="2400" b="1" i="0">
                <a:solidFill>
                  <a:schemeClr val="bg1"/>
                </a:solidFill>
                <a:ea typeface="宋体" panose="02010600030101010101" pitchFamily="2" charset="-122"/>
              </a:rPr>
              <a:t>的指令系统上发展起来的。</a:t>
            </a:r>
            <a:r>
              <a:rPr kumimoji="0" lang="en-US" altLang="zh-CN" sz="2400" b="1" i="0">
                <a:solidFill>
                  <a:schemeClr val="bg1"/>
                </a:solidFill>
                <a:ea typeface="宋体" panose="02010600030101010101" pitchFamily="2" charset="-122"/>
              </a:rPr>
              <a:t>8086/8088 </a:t>
            </a:r>
            <a:r>
              <a:rPr kumimoji="0" lang="zh-CN" altLang="en-US" sz="2400" b="1" i="0">
                <a:solidFill>
                  <a:schemeClr val="bg1"/>
                </a:solidFill>
                <a:ea typeface="宋体" panose="02010600030101010101" pitchFamily="2" charset="-122"/>
              </a:rPr>
              <a:t>指令系统是基本指令集，</a:t>
            </a:r>
            <a:r>
              <a:rPr kumimoji="0" lang="en-US" altLang="zh-CN" sz="2400" b="1" i="0">
                <a:solidFill>
                  <a:schemeClr val="bg1"/>
                </a:solidFill>
                <a:ea typeface="宋体" panose="02010600030101010101" pitchFamily="2" charset="-122"/>
              </a:rPr>
              <a:t>80286</a:t>
            </a:r>
            <a:r>
              <a:rPr kumimoji="0" lang="zh-CN" altLang="en-US" sz="2400" b="1" i="0">
                <a:solidFill>
                  <a:schemeClr val="bg1"/>
                </a:solidFill>
                <a:ea typeface="宋体" panose="02010600030101010101" pitchFamily="2" charset="-122"/>
              </a:rPr>
              <a:t>、</a:t>
            </a:r>
            <a:r>
              <a:rPr kumimoji="0" lang="en-US" altLang="zh-CN" sz="2400" b="1" i="0">
                <a:solidFill>
                  <a:schemeClr val="bg1"/>
                </a:solidFill>
                <a:ea typeface="宋体" panose="02010600030101010101" pitchFamily="2" charset="-122"/>
              </a:rPr>
              <a:t>80386</a:t>
            </a:r>
            <a:r>
              <a:rPr kumimoji="0" lang="zh-CN" altLang="en-US" sz="2400" b="1" i="0">
                <a:solidFill>
                  <a:schemeClr val="bg1"/>
                </a:solidFill>
                <a:ea typeface="宋体" panose="02010600030101010101" pitchFamily="2" charset="-122"/>
              </a:rPr>
              <a:t>、</a:t>
            </a:r>
            <a:r>
              <a:rPr kumimoji="0" lang="en-US" altLang="zh-CN" sz="2400" b="1" i="0">
                <a:solidFill>
                  <a:schemeClr val="bg1"/>
                </a:solidFill>
                <a:ea typeface="宋体" panose="02010600030101010101" pitchFamily="2" charset="-122"/>
              </a:rPr>
              <a:t>80486</a:t>
            </a:r>
            <a:r>
              <a:rPr kumimoji="0" lang="zh-CN" altLang="en-US" sz="2400" b="1" i="0">
                <a:solidFill>
                  <a:schemeClr val="bg1"/>
                </a:solidFill>
                <a:ea typeface="宋体" panose="02010600030101010101" pitchFamily="2" charset="-122"/>
              </a:rPr>
              <a:t>和</a:t>
            </a:r>
            <a:r>
              <a:rPr kumimoji="0" lang="en-US" altLang="zh-CN" sz="2400" b="1" i="0">
                <a:solidFill>
                  <a:schemeClr val="bg1"/>
                </a:solidFill>
                <a:ea typeface="宋体" panose="02010600030101010101" pitchFamily="2" charset="-122"/>
              </a:rPr>
              <a:t>Pentium</a:t>
            </a:r>
            <a:r>
              <a:rPr kumimoji="0" lang="zh-CN" altLang="en-US" sz="2400" b="1" i="0">
                <a:solidFill>
                  <a:schemeClr val="bg1"/>
                </a:solidFill>
                <a:ea typeface="宋体" panose="02010600030101010101" pitchFamily="2" charset="-122"/>
              </a:rPr>
              <a:t>指令系统是在基本指令集上进行了扩充。扩充指令的一部分是增强的</a:t>
            </a:r>
            <a:r>
              <a:rPr kumimoji="0" lang="en-US" altLang="zh-CN" sz="2400" b="1" i="0">
                <a:solidFill>
                  <a:schemeClr val="bg1"/>
                </a:solidFill>
                <a:ea typeface="宋体" panose="02010600030101010101" pitchFamily="2" charset="-122"/>
              </a:rPr>
              <a:t>8086/8088</a:t>
            </a:r>
            <a:r>
              <a:rPr kumimoji="0" lang="zh-CN" altLang="en-US" sz="2400" b="1" i="0">
                <a:solidFill>
                  <a:schemeClr val="bg1"/>
                </a:solidFill>
                <a:ea typeface="宋体" panose="02010600030101010101" pitchFamily="2" charset="-122"/>
              </a:rPr>
              <a:t>基本指令和一些专用指令；另一部分是系统控制指令，即特权指令，它们对</a:t>
            </a:r>
            <a:r>
              <a:rPr kumimoji="0" lang="en-US" altLang="zh-CN" sz="2400" b="1" i="0">
                <a:solidFill>
                  <a:schemeClr val="bg1"/>
                </a:solidFill>
                <a:ea typeface="宋体" panose="02010600030101010101" pitchFamily="2" charset="-122"/>
              </a:rPr>
              <a:t>80286</a:t>
            </a:r>
            <a:r>
              <a:rPr kumimoji="0" lang="zh-CN" altLang="en-US" sz="2400" b="1" i="0">
                <a:solidFill>
                  <a:schemeClr val="bg1"/>
                </a:solidFill>
                <a:ea typeface="宋体" panose="02010600030101010101" pitchFamily="2" charset="-122"/>
              </a:rPr>
              <a:t>、</a:t>
            </a:r>
            <a:r>
              <a:rPr kumimoji="0" lang="en-US" altLang="zh-CN" sz="2400" b="1" i="0">
                <a:solidFill>
                  <a:schemeClr val="bg1"/>
                </a:solidFill>
                <a:ea typeface="宋体" panose="02010600030101010101" pitchFamily="2" charset="-122"/>
              </a:rPr>
              <a:t>80386</a:t>
            </a:r>
            <a:r>
              <a:rPr kumimoji="0" lang="zh-CN" altLang="en-US" sz="2400" b="1" i="0">
                <a:solidFill>
                  <a:schemeClr val="bg1"/>
                </a:solidFill>
                <a:ea typeface="宋体" panose="02010600030101010101" pitchFamily="2" charset="-122"/>
              </a:rPr>
              <a:t>、</a:t>
            </a:r>
            <a:r>
              <a:rPr kumimoji="0" lang="en-US" altLang="zh-CN" sz="2400" b="1" i="0">
                <a:solidFill>
                  <a:schemeClr val="bg1"/>
                </a:solidFill>
                <a:ea typeface="宋体" panose="02010600030101010101" pitchFamily="2" charset="-122"/>
              </a:rPr>
              <a:t>80486</a:t>
            </a:r>
            <a:r>
              <a:rPr kumimoji="0" lang="zh-CN" altLang="en-US" sz="2400" b="1" i="0">
                <a:solidFill>
                  <a:schemeClr val="bg1"/>
                </a:solidFill>
                <a:ea typeface="宋体" panose="02010600030101010101" pitchFamily="2" charset="-122"/>
              </a:rPr>
              <a:t>和</a:t>
            </a:r>
            <a:r>
              <a:rPr kumimoji="0" lang="en-US" altLang="zh-CN" sz="2400" b="1" i="0">
                <a:solidFill>
                  <a:schemeClr val="bg1"/>
                </a:solidFill>
                <a:ea typeface="宋体" panose="02010600030101010101" pitchFamily="2" charset="-122"/>
              </a:rPr>
              <a:t>Pentium</a:t>
            </a:r>
            <a:r>
              <a:rPr kumimoji="0" lang="zh-CN" altLang="en-US" sz="2400" b="1" i="0">
                <a:solidFill>
                  <a:schemeClr val="bg1"/>
                </a:solidFill>
                <a:ea typeface="宋体" panose="02010600030101010101" pitchFamily="2" charset="-122"/>
              </a:rPr>
              <a:t>保护模式的多任务、存储器管理和保护机制提供了控制能力。 </a:t>
            </a:r>
            <a:endParaRPr kumimoji="0" lang="zh-CN" altLang="en-US" sz="2400" b="1" i="0">
              <a:solidFill>
                <a:schemeClr val="bg1"/>
              </a:solidFill>
              <a:ea typeface="宋体" panose="02010600030101010101" pitchFamily="2" charset="-122"/>
            </a:endParaRPr>
          </a:p>
        </p:txBody>
      </p:sp>
      <p:sp>
        <p:nvSpPr>
          <p:cNvPr id="78852" name="Rectangle 4"/>
          <p:cNvSpPr>
            <a:spLocks noChangeArrowheads="1"/>
          </p:cNvSpPr>
          <p:nvPr/>
        </p:nvSpPr>
        <p:spPr bwMode="auto">
          <a:xfrm>
            <a:off x="323850" y="3500438"/>
            <a:ext cx="85328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400" b="1" i="0">
                <a:solidFill>
                  <a:schemeClr val="bg1"/>
                </a:solidFill>
                <a:ea typeface="宋体" panose="02010600030101010101" pitchFamily="2" charset="-122"/>
              </a:rPr>
              <a:t>     </a:t>
            </a:r>
            <a:r>
              <a:rPr kumimoji="0" lang="en-US" altLang="zh-CN" sz="2400" b="1" i="0">
                <a:solidFill>
                  <a:srgbClr val="FFFF00"/>
                </a:solidFill>
                <a:ea typeface="宋体" panose="02010600030101010101" pitchFamily="2" charset="-122"/>
              </a:rPr>
              <a:t>  80x86 CPU</a:t>
            </a:r>
            <a:r>
              <a:rPr kumimoji="0" lang="zh-CN" altLang="en-US" sz="2400" b="1" i="0">
                <a:solidFill>
                  <a:srgbClr val="FFFF00"/>
                </a:solidFill>
                <a:ea typeface="宋体" panose="02010600030101010101" pitchFamily="2" charset="-122"/>
              </a:rPr>
              <a:t>采用了变字长的机器指令格式，由</a:t>
            </a:r>
            <a:r>
              <a:rPr kumimoji="0" lang="en-US" altLang="zh-CN" sz="2400" b="1" i="0">
                <a:solidFill>
                  <a:srgbClr val="FFFF00"/>
                </a:solidFill>
                <a:ea typeface="宋体" panose="02010600030101010101" pitchFamily="2" charset="-122"/>
              </a:rPr>
              <a:t>1</a:t>
            </a:r>
            <a:r>
              <a:rPr kumimoji="0" lang="zh-CN" altLang="en-US" sz="2400" b="1" i="0">
                <a:solidFill>
                  <a:srgbClr val="FFFF00"/>
                </a:solidFill>
                <a:ea typeface="宋体" panose="02010600030101010101" pitchFamily="2" charset="-122"/>
              </a:rPr>
              <a:t>～</a:t>
            </a:r>
            <a:r>
              <a:rPr kumimoji="0" lang="en-US" altLang="zh-CN" sz="2400" b="1" i="0">
                <a:solidFill>
                  <a:srgbClr val="FFFF00"/>
                </a:solidFill>
                <a:ea typeface="宋体" panose="02010600030101010101" pitchFamily="2" charset="-122"/>
              </a:rPr>
              <a:t>15</a:t>
            </a:r>
            <a:r>
              <a:rPr kumimoji="0" lang="zh-CN" altLang="en-US" sz="2400" b="1" i="0">
                <a:solidFill>
                  <a:srgbClr val="FFFF00"/>
                </a:solidFill>
                <a:ea typeface="宋体" panose="02010600030101010101" pitchFamily="2" charset="-122"/>
              </a:rPr>
              <a:t>个字节组成一条指令。</a:t>
            </a:r>
            <a:r>
              <a:rPr kumimoji="0" lang="zh-CN" altLang="en-US" sz="2400" b="1" i="0">
                <a:solidFill>
                  <a:schemeClr val="bg1"/>
                </a:solidFill>
                <a:ea typeface="宋体" panose="02010600030101010101" pitchFamily="2" charset="-122"/>
              </a:rPr>
              <a:t>一般格式如下图所示</a:t>
            </a:r>
            <a:r>
              <a:rPr kumimoji="0" lang="en-US" altLang="zh-CN" sz="2400" b="1" i="0">
                <a:solidFill>
                  <a:schemeClr val="bg1"/>
                </a:solidFill>
                <a:ea typeface="宋体" panose="02010600030101010101" pitchFamily="2" charset="-122"/>
              </a:rPr>
              <a:t>:</a:t>
            </a:r>
            <a:endParaRPr kumimoji="0" lang="en-US" altLang="zh-CN" sz="2400" b="1" i="0">
              <a:solidFill>
                <a:schemeClr val="bg1"/>
              </a:solidFill>
              <a:ea typeface="宋体" panose="02010600030101010101" pitchFamily="2" charset="-122"/>
            </a:endParaRPr>
          </a:p>
        </p:txBody>
      </p:sp>
      <p:pic>
        <p:nvPicPr>
          <p:cNvPr id="78853" name="Picture 5" descr="4x2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4365625"/>
            <a:ext cx="84963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Rectangle 6"/>
          <p:cNvSpPr>
            <a:spLocks noChangeArrowheads="1"/>
          </p:cNvSpPr>
          <p:nvPr/>
        </p:nvSpPr>
        <p:spPr bwMode="auto">
          <a:xfrm>
            <a:off x="250825" y="5805488"/>
            <a:ext cx="91297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400" i="0">
                <a:solidFill>
                  <a:schemeClr val="bg1"/>
                </a:solidFill>
                <a:ea typeface="宋体" panose="02010600030101010101" pitchFamily="2" charset="-122"/>
              </a:rPr>
              <a:t>        </a:t>
            </a:r>
            <a:r>
              <a:rPr kumimoji="0" lang="zh-CN" altLang="en-US" sz="2400" b="1" i="0">
                <a:solidFill>
                  <a:schemeClr val="bg1"/>
                </a:solidFill>
                <a:ea typeface="宋体" panose="02010600030101010101" pitchFamily="2" charset="-122"/>
              </a:rPr>
              <a:t>本节先介绍</a:t>
            </a:r>
            <a:r>
              <a:rPr kumimoji="0" lang="en-US" altLang="zh-CN" sz="2400" b="1" i="0">
                <a:solidFill>
                  <a:schemeClr val="bg1"/>
                </a:solidFill>
                <a:ea typeface="宋体" panose="02010600030101010101" pitchFamily="2" charset="-122"/>
              </a:rPr>
              <a:t>80x86</a:t>
            </a:r>
            <a:r>
              <a:rPr kumimoji="0" lang="zh-CN" altLang="en-US" sz="2400" b="1" i="0">
                <a:solidFill>
                  <a:schemeClr val="bg1"/>
                </a:solidFill>
                <a:ea typeface="宋体" panose="02010600030101010101" pitchFamily="2" charset="-122"/>
              </a:rPr>
              <a:t>的寻址方式，然后着重介绍用于运行应用程序的</a:t>
            </a:r>
            <a:r>
              <a:rPr kumimoji="0" lang="en-US" altLang="zh-CN" sz="2400" b="1" i="0">
                <a:solidFill>
                  <a:schemeClr val="bg1"/>
                </a:solidFill>
                <a:ea typeface="宋体" panose="02010600030101010101" pitchFamily="2" charset="-122"/>
              </a:rPr>
              <a:t>80x86</a:t>
            </a:r>
            <a:r>
              <a:rPr kumimoji="0" lang="zh-CN" altLang="en-US" sz="2400" b="1" i="0">
                <a:solidFill>
                  <a:schemeClr val="bg1"/>
                </a:solidFill>
                <a:ea typeface="宋体" panose="02010600030101010101" pitchFamily="2" charset="-122"/>
              </a:rPr>
              <a:t>指令。 </a:t>
            </a:r>
            <a:endParaRPr kumimoji="0" lang="zh-CN" altLang="en-US" sz="2400" b="1" i="0">
              <a:solidFill>
                <a:schemeClr val="bg1"/>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27362"/>
                                        </p:tgtEl>
                                        <p:attrNameLst>
                                          <p:attrName>style.visibility</p:attrName>
                                        </p:attrNameLst>
                                      </p:cBhvr>
                                      <p:to>
                                        <p:strVal val="visible"/>
                                      </p:to>
                                    </p:set>
                                    <p:animEffect transition="in" filter="dissolve">
                                      <p:cBhvr>
                                        <p:cTn id="7" dur="500"/>
                                        <p:tgtEl>
                                          <p:spTgt spid="527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2"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4466" name="Rectangle 2"/>
          <p:cNvSpPr>
            <a:spLocks noGrp="1" noChangeArrowheads="1"/>
          </p:cNvSpPr>
          <p:nvPr>
            <p:ph type="subTitle" idx="1"/>
          </p:nvPr>
        </p:nvSpPr>
        <p:spPr>
          <a:xfrm>
            <a:off x="250825" y="2420938"/>
            <a:ext cx="8642350" cy="4032250"/>
          </a:xfrm>
        </p:spPr>
        <p:txBody>
          <a:bodyPr/>
          <a:lstStyle/>
          <a:p>
            <a:pPr algn="l" eaLnBrk="1" hangingPunct="1">
              <a:lnSpc>
                <a:spcPct val="90000"/>
              </a:lnSpc>
              <a:buFont typeface="Wingdings" panose="05000000000000000000" pitchFamily="2" charset="2"/>
              <a:buChar char="Ø"/>
            </a:pPr>
            <a:r>
              <a:rPr lang="en-US" altLang="zh-CN" b="1" smtClean="0">
                <a:solidFill>
                  <a:schemeClr val="bg1"/>
                </a:solidFill>
                <a:latin typeface="华文楷体" panose="02010600040101010101" pitchFamily="2" charset="-122"/>
                <a:ea typeface="华文楷体" panose="02010600040101010101" pitchFamily="2" charset="-122"/>
              </a:rPr>
              <a:t> </a:t>
            </a:r>
            <a:r>
              <a:rPr lang="zh-CN" altLang="en-US" b="1" smtClean="0">
                <a:solidFill>
                  <a:srgbClr val="00FFFF"/>
                </a:solidFill>
                <a:latin typeface="华文楷体" panose="02010600040101010101" pitchFamily="2" charset="-122"/>
                <a:ea typeface="华文楷体" panose="02010600040101010101" pitchFamily="2" charset="-122"/>
              </a:rPr>
              <a:t>在</a:t>
            </a:r>
            <a:r>
              <a:rPr lang="en-US" altLang="zh-CN" b="1" smtClean="0">
                <a:solidFill>
                  <a:srgbClr val="00FFFF"/>
                </a:solidFill>
                <a:latin typeface="华文楷体" panose="02010600040101010101" pitchFamily="2" charset="-122"/>
                <a:ea typeface="华文楷体" panose="02010600040101010101" pitchFamily="2" charset="-122"/>
              </a:rPr>
              <a:t>80x86 CPU</a:t>
            </a:r>
            <a:r>
              <a:rPr lang="zh-CN" altLang="en-US" b="1" smtClean="0">
                <a:solidFill>
                  <a:srgbClr val="00FFFF"/>
                </a:solidFill>
                <a:latin typeface="华文楷体" panose="02010600040101010101" pitchFamily="2" charset="-122"/>
                <a:ea typeface="华文楷体" panose="02010600040101010101" pitchFamily="2" charset="-122"/>
              </a:rPr>
              <a:t>中，</a:t>
            </a:r>
            <a:r>
              <a:rPr lang="en-US" altLang="zh-CN" b="1" smtClean="0">
                <a:solidFill>
                  <a:srgbClr val="00FFFF"/>
                </a:solidFill>
                <a:latin typeface="华文楷体" panose="02010600040101010101" pitchFamily="2" charset="-122"/>
                <a:ea typeface="华文楷体" panose="02010600040101010101" pitchFamily="2" charset="-122"/>
              </a:rPr>
              <a:t>8086</a:t>
            </a:r>
            <a:r>
              <a:rPr lang="zh-CN" altLang="en-US" b="1" smtClean="0">
                <a:solidFill>
                  <a:srgbClr val="00FFFF"/>
                </a:solidFill>
                <a:latin typeface="华文楷体" panose="02010600040101010101" pitchFamily="2" charset="-122"/>
                <a:ea typeface="华文楷体" panose="02010600040101010101" pitchFamily="2" charset="-122"/>
              </a:rPr>
              <a:t>和</a:t>
            </a:r>
            <a:r>
              <a:rPr lang="en-US" altLang="zh-CN" b="1" smtClean="0">
                <a:solidFill>
                  <a:srgbClr val="00FFFF"/>
                </a:solidFill>
                <a:latin typeface="华文楷体" panose="02010600040101010101" pitchFamily="2" charset="-122"/>
                <a:ea typeface="华文楷体" panose="02010600040101010101" pitchFamily="2" charset="-122"/>
              </a:rPr>
              <a:t>80286</a:t>
            </a:r>
            <a:r>
              <a:rPr lang="zh-CN" altLang="en-US" b="1" smtClean="0">
                <a:solidFill>
                  <a:srgbClr val="00FFFF"/>
                </a:solidFill>
                <a:latin typeface="华文楷体" panose="02010600040101010101" pitchFamily="2" charset="-122"/>
                <a:ea typeface="华文楷体" panose="02010600040101010101" pitchFamily="2" charset="-122"/>
              </a:rPr>
              <a:t>的字长是</a:t>
            </a:r>
            <a:r>
              <a:rPr lang="en-US" altLang="zh-CN" b="1" smtClean="0">
                <a:solidFill>
                  <a:srgbClr val="00FFFF"/>
                </a:solidFill>
                <a:latin typeface="华文楷体" panose="02010600040101010101" pitchFamily="2" charset="-122"/>
                <a:ea typeface="华文楷体" panose="02010600040101010101" pitchFamily="2" charset="-122"/>
              </a:rPr>
              <a:t>16</a:t>
            </a:r>
            <a:r>
              <a:rPr lang="zh-CN" altLang="en-US" b="1" smtClean="0">
                <a:solidFill>
                  <a:srgbClr val="00FFFF"/>
                </a:solidFill>
                <a:latin typeface="华文楷体" panose="02010600040101010101" pitchFamily="2" charset="-122"/>
                <a:ea typeface="华文楷体" panose="02010600040101010101" pitchFamily="2" charset="-122"/>
              </a:rPr>
              <a:t>位，一般情况下只处理</a:t>
            </a:r>
            <a:r>
              <a:rPr lang="en-US" altLang="zh-CN" b="1" smtClean="0">
                <a:solidFill>
                  <a:srgbClr val="00FFFF"/>
                </a:solidFill>
                <a:latin typeface="华文楷体" panose="02010600040101010101" pitchFamily="2" charset="-122"/>
                <a:ea typeface="华文楷体" panose="02010600040101010101" pitchFamily="2" charset="-122"/>
              </a:rPr>
              <a:t>8</a:t>
            </a:r>
            <a:r>
              <a:rPr lang="zh-CN" altLang="en-US" b="1" smtClean="0">
                <a:solidFill>
                  <a:srgbClr val="00FFFF"/>
                </a:solidFill>
                <a:latin typeface="华文楷体" panose="02010600040101010101" pitchFamily="2" charset="-122"/>
                <a:ea typeface="华文楷体" panose="02010600040101010101" pitchFamily="2" charset="-122"/>
              </a:rPr>
              <a:t>位和</a:t>
            </a:r>
            <a:r>
              <a:rPr lang="en-US" altLang="zh-CN" b="1" smtClean="0">
                <a:solidFill>
                  <a:srgbClr val="00FFFF"/>
                </a:solidFill>
                <a:latin typeface="华文楷体" panose="02010600040101010101" pitchFamily="2" charset="-122"/>
                <a:ea typeface="华文楷体" panose="02010600040101010101" pitchFamily="2" charset="-122"/>
              </a:rPr>
              <a:t>16</a:t>
            </a:r>
            <a:r>
              <a:rPr lang="zh-CN" altLang="en-US" b="1" smtClean="0">
                <a:solidFill>
                  <a:srgbClr val="00FFFF"/>
                </a:solidFill>
                <a:latin typeface="华文楷体" panose="02010600040101010101" pitchFamily="2" charset="-122"/>
                <a:ea typeface="华文楷体" panose="02010600040101010101" pitchFamily="2" charset="-122"/>
              </a:rPr>
              <a:t>位操作数，只是在乘、除指令中才会有</a:t>
            </a:r>
            <a:r>
              <a:rPr lang="en-US" altLang="zh-CN" b="1" smtClean="0">
                <a:solidFill>
                  <a:srgbClr val="00FFFF"/>
                </a:solidFill>
                <a:latin typeface="华文楷体" panose="02010600040101010101" pitchFamily="2" charset="-122"/>
                <a:ea typeface="华文楷体" panose="02010600040101010101" pitchFamily="2" charset="-122"/>
              </a:rPr>
              <a:t>32</a:t>
            </a:r>
            <a:r>
              <a:rPr lang="zh-CN" altLang="en-US" b="1" smtClean="0">
                <a:solidFill>
                  <a:srgbClr val="00FFFF"/>
                </a:solidFill>
                <a:latin typeface="华文楷体" panose="02010600040101010101" pitchFamily="2" charset="-122"/>
                <a:ea typeface="华文楷体" panose="02010600040101010101" pitchFamily="2" charset="-122"/>
              </a:rPr>
              <a:t>位操作数</a:t>
            </a:r>
            <a:r>
              <a:rPr lang="zh-CN" altLang="en-US" b="1" smtClean="0">
                <a:solidFill>
                  <a:schemeClr val="bg1"/>
                </a:solidFill>
                <a:latin typeface="华文楷体" panose="02010600040101010101" pitchFamily="2" charset="-122"/>
                <a:ea typeface="华文楷体" panose="02010600040101010101" pitchFamily="2" charset="-122"/>
              </a:rPr>
              <a:t>；</a:t>
            </a:r>
            <a:endParaRPr lang="zh-CN" altLang="en-US" b="1" smtClean="0">
              <a:solidFill>
                <a:schemeClr val="bg1"/>
              </a:solidFill>
              <a:latin typeface="华文楷体" panose="02010600040101010101" pitchFamily="2" charset="-122"/>
              <a:ea typeface="华文楷体" panose="02010600040101010101" pitchFamily="2" charset="-122"/>
            </a:endParaRPr>
          </a:p>
          <a:p>
            <a:pPr algn="l" eaLnBrk="1" hangingPunct="1">
              <a:lnSpc>
                <a:spcPct val="90000"/>
              </a:lnSpc>
              <a:buFont typeface="Wingdings" panose="05000000000000000000" pitchFamily="2" charset="2"/>
              <a:buChar char="Ø"/>
            </a:pPr>
            <a:r>
              <a:rPr lang="zh-CN" altLang="en-US" b="1" smtClean="0">
                <a:solidFill>
                  <a:schemeClr val="bg1"/>
                </a:solidFill>
                <a:latin typeface="华文楷体" panose="02010600040101010101" pitchFamily="2" charset="-122"/>
                <a:ea typeface="华文楷体" panose="02010600040101010101" pitchFamily="2" charset="-122"/>
              </a:rPr>
              <a:t> </a:t>
            </a:r>
            <a:r>
              <a:rPr lang="en-US" altLang="zh-CN" b="1" smtClean="0">
                <a:solidFill>
                  <a:srgbClr val="FFCCCC"/>
                </a:solidFill>
                <a:latin typeface="华文楷体" panose="02010600040101010101" pitchFamily="2" charset="-122"/>
                <a:ea typeface="华文楷体" panose="02010600040101010101" pitchFamily="2" charset="-122"/>
              </a:rPr>
              <a:t>80386</a:t>
            </a:r>
            <a:r>
              <a:rPr lang="zh-CN" altLang="en-US" b="1" smtClean="0">
                <a:solidFill>
                  <a:srgbClr val="FFCCCC"/>
                </a:solidFill>
                <a:latin typeface="华文楷体" panose="02010600040101010101" pitchFamily="2" charset="-122"/>
                <a:ea typeface="华文楷体" panose="02010600040101010101" pitchFamily="2" charset="-122"/>
              </a:rPr>
              <a:t>及其后继机型的字长为</a:t>
            </a:r>
            <a:r>
              <a:rPr lang="en-US" altLang="zh-CN" b="1" smtClean="0">
                <a:solidFill>
                  <a:srgbClr val="FFCCCC"/>
                </a:solidFill>
                <a:latin typeface="华文楷体" panose="02010600040101010101" pitchFamily="2" charset="-122"/>
                <a:ea typeface="华文楷体" panose="02010600040101010101" pitchFamily="2" charset="-122"/>
              </a:rPr>
              <a:t>32</a:t>
            </a:r>
            <a:r>
              <a:rPr lang="zh-CN" altLang="en-US" b="1" smtClean="0">
                <a:solidFill>
                  <a:srgbClr val="FFCCCC"/>
                </a:solidFill>
                <a:latin typeface="华文楷体" panose="02010600040101010101" pitchFamily="2" charset="-122"/>
                <a:ea typeface="华文楷体" panose="02010600040101010101" pitchFamily="2" charset="-122"/>
              </a:rPr>
              <a:t>位，因此它除可处理</a:t>
            </a:r>
            <a:r>
              <a:rPr lang="en-US" altLang="zh-CN" b="1" smtClean="0">
                <a:solidFill>
                  <a:srgbClr val="FFCCCC"/>
                </a:solidFill>
                <a:latin typeface="华文楷体" panose="02010600040101010101" pitchFamily="2" charset="-122"/>
                <a:ea typeface="华文楷体" panose="02010600040101010101" pitchFamily="2" charset="-122"/>
              </a:rPr>
              <a:t>8</a:t>
            </a:r>
            <a:r>
              <a:rPr lang="zh-CN" altLang="en-US" b="1" smtClean="0">
                <a:solidFill>
                  <a:srgbClr val="FFCCCC"/>
                </a:solidFill>
                <a:latin typeface="华文楷体" panose="02010600040101010101" pitchFamily="2" charset="-122"/>
                <a:ea typeface="华文楷体" panose="02010600040101010101" pitchFamily="2" charset="-122"/>
              </a:rPr>
              <a:t>位和</a:t>
            </a:r>
            <a:r>
              <a:rPr lang="en-US" altLang="zh-CN" b="1" smtClean="0">
                <a:solidFill>
                  <a:srgbClr val="FFCCCC"/>
                </a:solidFill>
                <a:latin typeface="华文楷体" panose="02010600040101010101" pitchFamily="2" charset="-122"/>
                <a:ea typeface="华文楷体" panose="02010600040101010101" pitchFamily="2" charset="-122"/>
              </a:rPr>
              <a:t>16</a:t>
            </a:r>
            <a:r>
              <a:rPr lang="zh-CN" altLang="en-US" b="1" smtClean="0">
                <a:solidFill>
                  <a:srgbClr val="FFCCCC"/>
                </a:solidFill>
                <a:latin typeface="华文楷体" panose="02010600040101010101" pitchFamily="2" charset="-122"/>
                <a:ea typeface="华文楷体" panose="02010600040101010101" pitchFamily="2" charset="-122"/>
              </a:rPr>
              <a:t>位操作数外，还可处理</a:t>
            </a:r>
            <a:r>
              <a:rPr lang="en-US" altLang="zh-CN" b="1" smtClean="0">
                <a:solidFill>
                  <a:srgbClr val="FFCCCC"/>
                </a:solidFill>
                <a:latin typeface="华文楷体" panose="02010600040101010101" pitchFamily="2" charset="-122"/>
                <a:ea typeface="华文楷体" panose="02010600040101010101" pitchFamily="2" charset="-122"/>
              </a:rPr>
              <a:t>32</a:t>
            </a:r>
            <a:r>
              <a:rPr lang="zh-CN" altLang="en-US" b="1" smtClean="0">
                <a:solidFill>
                  <a:srgbClr val="FFCCCC"/>
                </a:solidFill>
                <a:latin typeface="华文楷体" panose="02010600040101010101" pitchFamily="2" charset="-122"/>
                <a:ea typeface="华文楷体" panose="02010600040101010101" pitchFamily="2" charset="-122"/>
              </a:rPr>
              <a:t>位操作数，在乘、除法情况下可产生</a:t>
            </a:r>
            <a:r>
              <a:rPr lang="en-US" altLang="zh-CN" b="1" smtClean="0">
                <a:solidFill>
                  <a:srgbClr val="FFCCCC"/>
                </a:solidFill>
                <a:latin typeface="华文楷体" panose="02010600040101010101" pitchFamily="2" charset="-122"/>
                <a:ea typeface="华文楷体" panose="02010600040101010101" pitchFamily="2" charset="-122"/>
              </a:rPr>
              <a:t>64</a:t>
            </a:r>
            <a:r>
              <a:rPr lang="zh-CN" altLang="en-US" b="1" smtClean="0">
                <a:solidFill>
                  <a:srgbClr val="FFCCCC"/>
                </a:solidFill>
                <a:latin typeface="华文楷体" panose="02010600040101010101" pitchFamily="2" charset="-122"/>
                <a:ea typeface="华文楷体" panose="02010600040101010101" pitchFamily="2" charset="-122"/>
              </a:rPr>
              <a:t>位操作数。本节下面所述例子中，如处理的是</a:t>
            </a:r>
            <a:r>
              <a:rPr lang="en-US" altLang="zh-CN" b="1" smtClean="0">
                <a:solidFill>
                  <a:srgbClr val="FFCCCC"/>
                </a:solidFill>
                <a:latin typeface="华文楷体" panose="02010600040101010101" pitchFamily="2" charset="-122"/>
                <a:ea typeface="华文楷体" panose="02010600040101010101" pitchFamily="2" charset="-122"/>
              </a:rPr>
              <a:t>32</a:t>
            </a:r>
            <a:r>
              <a:rPr lang="zh-CN" altLang="en-US" b="1" smtClean="0">
                <a:solidFill>
                  <a:srgbClr val="FFCCCC"/>
                </a:solidFill>
                <a:latin typeface="华文楷体" panose="02010600040101010101" pitchFamily="2" charset="-122"/>
                <a:ea typeface="华文楷体" panose="02010600040101010101" pitchFamily="2" charset="-122"/>
              </a:rPr>
              <a:t>位操作数，则适用于</a:t>
            </a:r>
            <a:r>
              <a:rPr lang="en-US" altLang="zh-CN" b="1" smtClean="0">
                <a:solidFill>
                  <a:srgbClr val="FFCCCC"/>
                </a:solidFill>
                <a:latin typeface="华文楷体" panose="02010600040101010101" pitchFamily="2" charset="-122"/>
                <a:ea typeface="华文楷体" panose="02010600040101010101" pitchFamily="2" charset="-122"/>
              </a:rPr>
              <a:t>80386</a:t>
            </a:r>
            <a:r>
              <a:rPr lang="zh-CN" altLang="en-US" b="1" smtClean="0">
                <a:solidFill>
                  <a:srgbClr val="FFCCCC"/>
                </a:solidFill>
                <a:latin typeface="华文楷体" panose="02010600040101010101" pitchFamily="2" charset="-122"/>
                <a:ea typeface="华文楷体" panose="02010600040101010101" pitchFamily="2" charset="-122"/>
              </a:rPr>
              <a:t>及其后继机型</a:t>
            </a:r>
            <a:endParaRPr lang="zh-CN" altLang="en-US" b="1" smtClean="0">
              <a:solidFill>
                <a:srgbClr val="FFCCCC"/>
              </a:solidFill>
              <a:latin typeface="华文楷体" panose="02010600040101010101" pitchFamily="2" charset="-122"/>
              <a:ea typeface="华文楷体" panose="02010600040101010101" pitchFamily="2" charset="-122"/>
            </a:endParaRPr>
          </a:p>
        </p:txBody>
      </p:sp>
      <p:sp>
        <p:nvSpPr>
          <p:cNvPr id="79875" name="Rectangle 3"/>
          <p:cNvSpPr>
            <a:spLocks noChangeArrowheads="1"/>
          </p:cNvSpPr>
          <p:nvPr/>
        </p:nvSpPr>
        <p:spPr bwMode="auto">
          <a:xfrm>
            <a:off x="0" y="234950"/>
            <a:ext cx="874871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eaLnBrk="1" hangingPunct="1">
              <a:lnSpc>
                <a:spcPct val="90000"/>
              </a:lnSpc>
              <a:spcBef>
                <a:spcPct val="20000"/>
              </a:spcBef>
            </a:pPr>
            <a:r>
              <a:rPr lang="en-US" altLang="zh-CN" sz="3200" i="0">
                <a:solidFill>
                  <a:srgbClr val="66CCFF"/>
                </a:solidFill>
                <a:latin typeface="黑体" panose="02010609060101010101" pitchFamily="49" charset="-122"/>
              </a:rPr>
              <a:t>4.3.1  80x86</a:t>
            </a:r>
            <a:r>
              <a:rPr lang="zh-CN" altLang="en-US" sz="3200" i="0">
                <a:solidFill>
                  <a:srgbClr val="66CCFF"/>
                </a:solidFill>
                <a:latin typeface="黑体" panose="02010609060101010101" pitchFamily="49" charset="-122"/>
              </a:rPr>
              <a:t>寻址方式</a:t>
            </a:r>
            <a:endParaRPr lang="zh-CN" altLang="en-US" sz="3200" i="0">
              <a:solidFill>
                <a:srgbClr val="66CCFF"/>
              </a:solidFill>
              <a:latin typeface="黑体" panose="02010609060101010101" pitchFamily="49" charset="-122"/>
            </a:endParaRPr>
          </a:p>
        </p:txBody>
      </p:sp>
      <p:sp>
        <p:nvSpPr>
          <p:cNvPr id="79876" name="Rectangle 4"/>
          <p:cNvSpPr>
            <a:spLocks noChangeArrowheads="1"/>
          </p:cNvSpPr>
          <p:nvPr/>
        </p:nvSpPr>
        <p:spPr bwMode="auto">
          <a:xfrm>
            <a:off x="323850" y="1125538"/>
            <a:ext cx="81359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zh-CN" altLang="en-US" sz="3200" b="1" i="0">
                <a:solidFill>
                  <a:schemeClr val="bg1"/>
                </a:solidFill>
                <a:ea typeface="宋体" panose="02010600030101010101" pitchFamily="2" charset="-122"/>
              </a:rPr>
              <a:t>指令中的寻址方式</a:t>
            </a:r>
            <a:r>
              <a:rPr lang="zh-CN" altLang="en-US" sz="3200" b="1" i="0">
                <a:ea typeface="宋体" panose="02010600030101010101" pitchFamily="2" charset="-122"/>
              </a:rPr>
              <a:t>是用来确定</a:t>
            </a:r>
            <a:r>
              <a:rPr lang="zh-CN" altLang="en-US" sz="3200" b="1" i="0" u="sng">
                <a:ea typeface="宋体" panose="02010600030101010101" pitchFamily="2" charset="-122"/>
              </a:rPr>
              <a:t>操作数地址</a:t>
            </a:r>
            <a:r>
              <a:rPr lang="zh-CN" altLang="en-US" sz="3200" b="1" i="0">
                <a:ea typeface="宋体" panose="02010600030101010101" pitchFamily="2" charset="-122"/>
              </a:rPr>
              <a:t>以找到</a:t>
            </a:r>
            <a:r>
              <a:rPr lang="zh-CN" altLang="en-US" sz="3200" b="1" i="0" u="sng">
                <a:ea typeface="宋体" panose="02010600030101010101" pitchFamily="2" charset="-122"/>
              </a:rPr>
              <a:t>指令所需的操作数</a:t>
            </a:r>
            <a:r>
              <a:rPr lang="zh-CN" altLang="en-US" sz="3200" b="1" i="0">
                <a:ea typeface="宋体" panose="02010600030101010101" pitchFamily="2" charset="-122"/>
              </a:rPr>
              <a:t>。</a:t>
            </a:r>
            <a:endParaRPr lang="zh-CN" altLang="en-US" sz="3200" b="1" i="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4466">
                                            <p:txEl>
                                              <p:pRg st="0" end="0"/>
                                            </p:txEl>
                                          </p:spTgt>
                                        </p:tgtEl>
                                        <p:attrNameLst>
                                          <p:attrName>style.visibility</p:attrName>
                                        </p:attrNameLst>
                                      </p:cBhvr>
                                      <p:to>
                                        <p:strVal val="visible"/>
                                      </p:to>
                                    </p:set>
                                    <p:animEffect transition="in" filter="dissolve">
                                      <p:cBhvr>
                                        <p:cTn id="7" dur="500"/>
                                        <p:tgtEl>
                                          <p:spTgt spid="5744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4466">
                                            <p:txEl>
                                              <p:pRg st="1" end="1"/>
                                            </p:txEl>
                                          </p:spTgt>
                                        </p:tgtEl>
                                        <p:attrNameLst>
                                          <p:attrName>style.visibility</p:attrName>
                                        </p:attrNameLst>
                                      </p:cBhvr>
                                      <p:to>
                                        <p:strVal val="visible"/>
                                      </p:to>
                                    </p:set>
                                    <p:animEffect transition="in" filter="dissolve">
                                      <p:cBhvr>
                                        <p:cTn id="12" dur="500"/>
                                        <p:tgtEl>
                                          <p:spTgt spid="5744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A7E37438-69E6-449C-9BE2-9D5DA5ED8AF3}"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10243" name="Rectangle 2"/>
          <p:cNvSpPr>
            <a:spLocks noGrp="1" noChangeArrowheads="1"/>
          </p:cNvSpPr>
          <p:nvPr>
            <p:ph type="body" idx="1"/>
          </p:nvPr>
        </p:nvSpPr>
        <p:spPr>
          <a:xfrm>
            <a:off x="3708400" y="836613"/>
            <a:ext cx="4321175" cy="2305050"/>
          </a:xfrm>
        </p:spPr>
        <p:txBody>
          <a:bodyPr/>
          <a:lstStyle/>
          <a:p>
            <a:pPr eaLnBrk="1" hangingPunct="1">
              <a:buClr>
                <a:srgbClr val="00CCFF"/>
              </a:buClr>
              <a:buFont typeface="Wingdings" panose="05000000000000000000" pitchFamily="2" charset="2"/>
              <a:buChar char="ü"/>
            </a:pPr>
            <a:r>
              <a:rPr lang="zh-CN" altLang="en-US" sz="2400" b="1" smtClean="0">
                <a:solidFill>
                  <a:srgbClr val="66FFFF"/>
                </a:solidFill>
              </a:rPr>
              <a:t>一个</a:t>
            </a:r>
            <a:r>
              <a:rPr lang="en-US" altLang="zh-CN" sz="2400" b="1" smtClean="0">
                <a:solidFill>
                  <a:srgbClr val="66FFFF"/>
                </a:solidFill>
              </a:rPr>
              <a:t>ALU</a:t>
            </a:r>
            <a:r>
              <a:rPr lang="zh-CN" altLang="en-US" sz="2400" b="1" smtClean="0">
                <a:solidFill>
                  <a:srgbClr val="66FFFF"/>
                </a:solidFill>
              </a:rPr>
              <a:t>（ </a:t>
            </a:r>
            <a:r>
              <a:rPr lang="en-US" altLang="zh-CN" sz="2400" b="1" smtClean="0">
                <a:solidFill>
                  <a:srgbClr val="66FFFF"/>
                </a:solidFill>
              </a:rPr>
              <a:t>16</a:t>
            </a:r>
            <a:r>
              <a:rPr lang="zh-CN" altLang="en-US" sz="2400" b="1" smtClean="0">
                <a:solidFill>
                  <a:srgbClr val="66FFFF"/>
                </a:solidFill>
              </a:rPr>
              <a:t>位）</a:t>
            </a:r>
            <a:endParaRPr lang="zh-CN" altLang="en-US" sz="2400" b="1" smtClean="0">
              <a:solidFill>
                <a:srgbClr val="66FFFF"/>
              </a:solidFill>
            </a:endParaRPr>
          </a:p>
          <a:p>
            <a:pPr eaLnBrk="1" hangingPunct="1">
              <a:buClr>
                <a:srgbClr val="00CCFF"/>
              </a:buClr>
              <a:buFont typeface="Wingdings" panose="05000000000000000000" pitchFamily="2" charset="2"/>
              <a:buChar char="ü"/>
            </a:pPr>
            <a:r>
              <a:rPr lang="zh-CN" altLang="en-US" sz="2400" b="1" smtClean="0">
                <a:solidFill>
                  <a:srgbClr val="66FFFF"/>
                </a:solidFill>
              </a:rPr>
              <a:t>一组通用寄存器（ </a:t>
            </a:r>
            <a:r>
              <a:rPr lang="en-US" altLang="zh-CN" sz="2400" b="1" smtClean="0">
                <a:solidFill>
                  <a:srgbClr val="66FFFF"/>
                </a:solidFill>
              </a:rPr>
              <a:t>16</a:t>
            </a:r>
            <a:r>
              <a:rPr lang="zh-CN" altLang="en-US" sz="2400" b="1" smtClean="0">
                <a:solidFill>
                  <a:srgbClr val="66FFFF"/>
                </a:solidFill>
              </a:rPr>
              <a:t>位）</a:t>
            </a:r>
            <a:endParaRPr lang="zh-CN" altLang="en-US" sz="2400" b="1" smtClean="0">
              <a:solidFill>
                <a:srgbClr val="66FFFF"/>
              </a:solidFill>
            </a:endParaRPr>
          </a:p>
          <a:p>
            <a:pPr eaLnBrk="1" hangingPunct="1">
              <a:buClr>
                <a:srgbClr val="00CCFF"/>
              </a:buClr>
              <a:buFont typeface="Wingdings" panose="05000000000000000000" pitchFamily="2" charset="2"/>
              <a:buChar char="ü"/>
            </a:pPr>
            <a:r>
              <a:rPr lang="zh-CN" altLang="en-US" sz="2400" b="1" smtClean="0">
                <a:solidFill>
                  <a:srgbClr val="66FFFF"/>
                </a:solidFill>
              </a:rPr>
              <a:t>暂存器</a:t>
            </a:r>
            <a:endParaRPr lang="zh-CN" altLang="en-US" sz="2400" b="1" smtClean="0">
              <a:solidFill>
                <a:srgbClr val="66FFFF"/>
              </a:solidFill>
            </a:endParaRPr>
          </a:p>
          <a:p>
            <a:pPr eaLnBrk="1" hangingPunct="1">
              <a:buClr>
                <a:srgbClr val="00CCFF"/>
              </a:buClr>
              <a:buFont typeface="Wingdings" panose="05000000000000000000" pitchFamily="2" charset="2"/>
              <a:buChar char="ü"/>
            </a:pPr>
            <a:r>
              <a:rPr lang="zh-CN" altLang="en-US" sz="2400" b="1" smtClean="0">
                <a:solidFill>
                  <a:srgbClr val="66FFFF"/>
                </a:solidFill>
              </a:rPr>
              <a:t>标志寄存器（ </a:t>
            </a:r>
            <a:r>
              <a:rPr lang="en-US" altLang="zh-CN" sz="2400" b="1" smtClean="0">
                <a:solidFill>
                  <a:srgbClr val="66FFFF"/>
                </a:solidFill>
              </a:rPr>
              <a:t>16</a:t>
            </a:r>
            <a:r>
              <a:rPr lang="zh-CN" altLang="en-US" sz="2400" b="1" smtClean="0">
                <a:solidFill>
                  <a:srgbClr val="66FFFF"/>
                </a:solidFill>
              </a:rPr>
              <a:t>位）</a:t>
            </a:r>
            <a:endParaRPr lang="zh-CN" altLang="en-US" sz="2400" b="1" smtClean="0">
              <a:solidFill>
                <a:srgbClr val="66FFFF"/>
              </a:solidFill>
            </a:endParaRPr>
          </a:p>
          <a:p>
            <a:pPr eaLnBrk="1" hangingPunct="1">
              <a:buClr>
                <a:srgbClr val="00CCFF"/>
              </a:buClr>
              <a:buFont typeface="Wingdings" panose="05000000000000000000" pitchFamily="2" charset="2"/>
              <a:buChar char="ü"/>
            </a:pPr>
            <a:r>
              <a:rPr lang="en-US" altLang="zh-CN" sz="2400" b="1" smtClean="0">
                <a:solidFill>
                  <a:srgbClr val="66FFFF"/>
                </a:solidFill>
              </a:rPr>
              <a:t>EU</a:t>
            </a:r>
            <a:r>
              <a:rPr lang="zh-CN" altLang="en-US" sz="2400" b="1" smtClean="0">
                <a:solidFill>
                  <a:srgbClr val="66FFFF"/>
                </a:solidFill>
              </a:rPr>
              <a:t>控制器</a:t>
            </a:r>
            <a:endParaRPr lang="zh-CN" altLang="en-US" sz="1800" b="1" smtClean="0">
              <a:solidFill>
                <a:srgbClr val="66FFFF"/>
              </a:solidFill>
            </a:endParaRPr>
          </a:p>
        </p:txBody>
      </p:sp>
      <p:sp>
        <p:nvSpPr>
          <p:cNvPr id="10244" name="Rectangle 3"/>
          <p:cNvSpPr>
            <a:spLocks noChangeArrowheads="1"/>
          </p:cNvSpPr>
          <p:nvPr/>
        </p:nvSpPr>
        <p:spPr bwMode="auto">
          <a:xfrm>
            <a:off x="177800" y="2942243"/>
            <a:ext cx="8280400" cy="384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en-US" altLang="zh-CN" sz="3600" b="1" i="0" dirty="0">
                <a:solidFill>
                  <a:srgbClr val="FFFF66"/>
                </a:solidFill>
                <a:latin typeface="宋体" panose="02010600030101010101" pitchFamily="2" charset="-122"/>
                <a:ea typeface="宋体" panose="02010600030101010101" pitchFamily="2" charset="-122"/>
              </a:rPr>
              <a:t>EU</a:t>
            </a:r>
            <a:r>
              <a:rPr lang="zh-CN" altLang="en-US" sz="3600" b="1" i="0" dirty="0">
                <a:solidFill>
                  <a:srgbClr val="FFFF66"/>
                </a:solidFill>
                <a:latin typeface="宋体" panose="02010600030101010101" pitchFamily="2" charset="-122"/>
                <a:ea typeface="宋体" panose="02010600030101010101" pitchFamily="2" charset="-122"/>
              </a:rPr>
              <a:t>的主要任务是</a:t>
            </a:r>
            <a:r>
              <a:rPr lang="zh-CN" altLang="en-US" b="1" i="0" dirty="0">
                <a:solidFill>
                  <a:srgbClr val="FFFF66"/>
                </a:solidFill>
                <a:latin typeface="宋体" panose="02010600030101010101" pitchFamily="2" charset="-122"/>
                <a:ea typeface="宋体" panose="02010600030101010101" pitchFamily="2" charset="-122"/>
              </a:rPr>
              <a:t>执行指令</a:t>
            </a:r>
            <a:r>
              <a:rPr lang="zh-CN" altLang="en-US" sz="3600" b="1" i="0" dirty="0">
                <a:solidFill>
                  <a:srgbClr val="FFFF66"/>
                </a:solidFill>
                <a:latin typeface="宋体" panose="02010600030101010101" pitchFamily="2" charset="-122"/>
                <a:ea typeface="宋体" panose="02010600030101010101" pitchFamily="2" charset="-122"/>
              </a:rPr>
              <a:t>，其功能为：</a:t>
            </a:r>
            <a:endParaRPr lang="zh-CN" altLang="en-US" sz="3600" b="1" i="0" dirty="0">
              <a:solidFill>
                <a:srgbClr val="FFFF66"/>
              </a:solidFill>
              <a:latin typeface="宋体" panose="02010600030101010101" pitchFamily="2" charset="-122"/>
              <a:ea typeface="宋体" panose="02010600030101010101" pitchFamily="2" charset="-122"/>
            </a:endParaRPr>
          </a:p>
          <a:p>
            <a:pPr algn="l">
              <a:buFont typeface="Wingdings" panose="05000000000000000000" pitchFamily="2" charset="2"/>
              <a:buChar char="Ø"/>
            </a:pPr>
            <a:r>
              <a:rPr lang="zh-CN" altLang="en-US" sz="2400" b="1" i="0" dirty="0">
                <a:solidFill>
                  <a:schemeClr val="bg1"/>
                </a:solidFill>
                <a:ea typeface="华文楷体" panose="02010600040101010101" pitchFamily="2" charset="-122"/>
              </a:rPr>
              <a:t>从指令队列中取出指令代码，由</a:t>
            </a:r>
            <a:r>
              <a:rPr lang="en-US" altLang="zh-CN" sz="2400" b="1" i="0" dirty="0">
                <a:solidFill>
                  <a:schemeClr val="bg1"/>
                </a:solidFill>
                <a:ea typeface="华文楷体" panose="02010600040101010101" pitchFamily="2" charset="-122"/>
              </a:rPr>
              <a:t>EU</a:t>
            </a:r>
            <a:r>
              <a:rPr lang="zh-CN" altLang="en-US" sz="2400" b="1" i="0" dirty="0">
                <a:solidFill>
                  <a:schemeClr val="bg1"/>
                </a:solidFill>
                <a:ea typeface="华文楷体" panose="02010600040101010101" pitchFamily="2" charset="-122"/>
              </a:rPr>
              <a:t>控制器进行译码后产生对应的控制信号到各部件以完成指令规定的操作。</a:t>
            </a:r>
            <a:endParaRPr lang="zh-CN" altLang="en-US" sz="2400" b="1" i="0" dirty="0">
              <a:solidFill>
                <a:schemeClr val="bg1"/>
              </a:solidFill>
              <a:ea typeface="华文楷体" panose="02010600040101010101" pitchFamily="2" charset="-122"/>
            </a:endParaRPr>
          </a:p>
          <a:p>
            <a:pPr algn="l">
              <a:buFont typeface="Wingdings" panose="05000000000000000000" pitchFamily="2" charset="2"/>
              <a:buChar char="Ø"/>
            </a:pPr>
            <a:r>
              <a:rPr lang="zh-CN" altLang="en-US" sz="2400" b="1" i="0" dirty="0">
                <a:solidFill>
                  <a:schemeClr val="bg1"/>
                </a:solidFill>
                <a:ea typeface="华文楷体" panose="02010600040101010101" pitchFamily="2" charset="-122"/>
              </a:rPr>
              <a:t>对操作数进行算术和逻辑运算，并将运算结果的特征状态存放在标志寄存器中。</a:t>
            </a:r>
            <a:endParaRPr lang="zh-CN" altLang="en-US" sz="2400" b="1" i="0" dirty="0">
              <a:solidFill>
                <a:schemeClr val="bg1"/>
              </a:solidFill>
              <a:ea typeface="华文楷体" panose="02010600040101010101" pitchFamily="2" charset="-122"/>
            </a:endParaRPr>
          </a:p>
          <a:p>
            <a:pPr algn="l">
              <a:buFont typeface="Wingdings" panose="05000000000000000000" pitchFamily="2" charset="2"/>
              <a:buChar char="Ø"/>
            </a:pPr>
            <a:r>
              <a:rPr lang="zh-CN" altLang="en-US" sz="2400" b="1" i="0" dirty="0">
                <a:solidFill>
                  <a:schemeClr val="bg1"/>
                </a:solidFill>
                <a:ea typeface="华文楷体" panose="02010600040101010101" pitchFamily="2" charset="-122"/>
              </a:rPr>
              <a:t>由于</a:t>
            </a:r>
            <a:r>
              <a:rPr lang="en-US" altLang="zh-CN" sz="2400" b="1" i="0" dirty="0">
                <a:solidFill>
                  <a:schemeClr val="bg1"/>
                </a:solidFill>
                <a:ea typeface="华文楷体" panose="02010600040101010101" pitchFamily="2" charset="-122"/>
              </a:rPr>
              <a:t>EU</a:t>
            </a:r>
            <a:r>
              <a:rPr lang="zh-CN" altLang="en-US" sz="2400" b="1" i="0" dirty="0">
                <a:solidFill>
                  <a:schemeClr val="bg1"/>
                </a:solidFill>
                <a:ea typeface="华文楷体" panose="02010600040101010101" pitchFamily="2" charset="-122"/>
              </a:rPr>
              <a:t>不直接与系统总线连接，因此当需要与主存储器或</a:t>
            </a:r>
            <a:r>
              <a:rPr lang="en-US" altLang="zh-CN" sz="2400" b="1" i="0" dirty="0">
                <a:solidFill>
                  <a:schemeClr val="bg1"/>
                </a:solidFill>
                <a:ea typeface="华文楷体" panose="02010600040101010101" pitchFamily="2" charset="-122"/>
              </a:rPr>
              <a:t>I/O</a:t>
            </a:r>
            <a:r>
              <a:rPr lang="zh-CN" altLang="en-US" sz="2400" b="1" i="0" dirty="0">
                <a:solidFill>
                  <a:schemeClr val="bg1"/>
                </a:solidFill>
                <a:ea typeface="华文楷体" panose="02010600040101010101" pitchFamily="2" charset="-122"/>
              </a:rPr>
              <a:t>端口传送数据时，</a:t>
            </a:r>
            <a:r>
              <a:rPr lang="en-US" altLang="zh-CN" sz="2400" b="1" i="0" dirty="0">
                <a:solidFill>
                  <a:schemeClr val="bg1"/>
                </a:solidFill>
                <a:ea typeface="华文楷体" panose="02010600040101010101" pitchFamily="2" charset="-122"/>
              </a:rPr>
              <a:t>EU</a:t>
            </a:r>
            <a:r>
              <a:rPr lang="zh-CN" altLang="en-US" sz="2400" b="1" i="0" dirty="0">
                <a:solidFill>
                  <a:schemeClr val="bg1"/>
                </a:solidFill>
                <a:ea typeface="华文楷体" panose="02010600040101010101" pitchFamily="2" charset="-122"/>
              </a:rPr>
              <a:t>向</a:t>
            </a:r>
            <a:r>
              <a:rPr lang="en-US" altLang="zh-CN" sz="2400" b="1" i="0" dirty="0">
                <a:solidFill>
                  <a:schemeClr val="bg1"/>
                </a:solidFill>
                <a:ea typeface="华文楷体" panose="02010600040101010101" pitchFamily="2" charset="-122"/>
              </a:rPr>
              <a:t>BIU</a:t>
            </a:r>
            <a:r>
              <a:rPr lang="zh-CN" altLang="en-US" sz="2400" b="1" i="0" dirty="0">
                <a:solidFill>
                  <a:schemeClr val="bg1"/>
                </a:solidFill>
                <a:ea typeface="华文楷体" panose="02010600040101010101" pitchFamily="2" charset="-122"/>
              </a:rPr>
              <a:t>发出命令，并提供给</a:t>
            </a:r>
            <a:r>
              <a:rPr lang="en-US" altLang="zh-CN" sz="2400" b="1" i="0" dirty="0">
                <a:solidFill>
                  <a:schemeClr val="bg1"/>
                </a:solidFill>
                <a:ea typeface="华文楷体" panose="02010600040101010101" pitchFamily="2" charset="-122"/>
              </a:rPr>
              <a:t>BIU 16</a:t>
            </a:r>
            <a:r>
              <a:rPr lang="zh-CN" altLang="en-US" sz="2400" b="1" i="0" dirty="0">
                <a:solidFill>
                  <a:schemeClr val="bg1"/>
                </a:solidFill>
                <a:ea typeface="华文楷体" panose="02010600040101010101" pitchFamily="2" charset="-122"/>
              </a:rPr>
              <a:t>位有效地址与传送的数据。</a:t>
            </a:r>
            <a:endParaRPr lang="zh-CN" altLang="en-US" sz="2400" b="1" i="0" dirty="0">
              <a:solidFill>
                <a:schemeClr val="bg1"/>
              </a:solidFill>
              <a:ea typeface="华文楷体" panose="02010600040101010101" pitchFamily="2" charset="-122"/>
            </a:endParaRPr>
          </a:p>
        </p:txBody>
      </p:sp>
      <p:sp>
        <p:nvSpPr>
          <p:cNvPr id="10245" name="Rectangle 4"/>
          <p:cNvSpPr>
            <a:spLocks noChangeArrowheads="1"/>
          </p:cNvSpPr>
          <p:nvPr/>
        </p:nvSpPr>
        <p:spPr bwMode="auto">
          <a:xfrm>
            <a:off x="323850" y="260350"/>
            <a:ext cx="32321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eaLnBrk="1" hangingPunct="1">
              <a:lnSpc>
                <a:spcPct val="90000"/>
              </a:lnSpc>
              <a:spcBef>
                <a:spcPct val="20000"/>
              </a:spcBef>
            </a:pPr>
            <a:r>
              <a:rPr lang="zh-CN" altLang="en-US" sz="3200" i="0">
                <a:solidFill>
                  <a:srgbClr val="66CCFF"/>
                </a:solidFill>
                <a:latin typeface="黑体" panose="02010609060101010101" pitchFamily="49" charset="-122"/>
              </a:rPr>
              <a:t>（</a:t>
            </a:r>
            <a:r>
              <a:rPr lang="en-US" altLang="zh-CN" sz="3200" i="0">
                <a:solidFill>
                  <a:srgbClr val="66CCFF"/>
                </a:solidFill>
                <a:latin typeface="黑体" panose="02010609060101010101" pitchFamily="49" charset="-122"/>
              </a:rPr>
              <a:t>1</a:t>
            </a:r>
            <a:r>
              <a:rPr lang="zh-CN" altLang="en-US" sz="3200" i="0">
                <a:solidFill>
                  <a:srgbClr val="66CCFF"/>
                </a:solidFill>
                <a:latin typeface="黑体" panose="02010609060101010101" pitchFamily="49" charset="-122"/>
              </a:rPr>
              <a:t>）执行部件</a:t>
            </a:r>
            <a:r>
              <a:rPr lang="en-US" altLang="zh-CN" sz="3200" i="0">
                <a:solidFill>
                  <a:srgbClr val="66CCFF"/>
                </a:solidFill>
                <a:latin typeface="黑体" panose="02010609060101010101" pitchFamily="49" charset="-122"/>
              </a:rPr>
              <a:t>EU</a:t>
            </a:r>
            <a:endParaRPr lang="en-US" altLang="zh-CN" sz="3200" i="0">
              <a:solidFill>
                <a:srgbClr val="66CCFF"/>
              </a:solidFill>
              <a:latin typeface="黑体" panose="02010609060101010101" pitchFamily="49" charset="-122"/>
            </a:endParaRPr>
          </a:p>
        </p:txBody>
      </p:sp>
      <p:sp>
        <p:nvSpPr>
          <p:cNvPr id="10246" name="Rectangle 5"/>
          <p:cNvSpPr>
            <a:spLocks noChangeArrowheads="1"/>
          </p:cNvSpPr>
          <p:nvPr/>
        </p:nvSpPr>
        <p:spPr bwMode="auto">
          <a:xfrm>
            <a:off x="1835150" y="1557338"/>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zh-CN" altLang="en-US" sz="3600" i="0">
                <a:solidFill>
                  <a:srgbClr val="FFFF66"/>
                </a:solidFill>
              </a:rPr>
              <a:t>包括</a:t>
            </a:r>
            <a:endParaRPr lang="zh-CN" altLang="en-US" sz="3600" i="0">
              <a:solidFill>
                <a:srgbClr val="FFFF66"/>
              </a:solidFill>
            </a:endParaRPr>
          </a:p>
        </p:txBody>
      </p:sp>
      <p:sp>
        <p:nvSpPr>
          <p:cNvPr id="10247" name="AutoShape 6"/>
          <p:cNvSpPr/>
          <p:nvPr/>
        </p:nvSpPr>
        <p:spPr bwMode="auto">
          <a:xfrm>
            <a:off x="3059113" y="981075"/>
            <a:ext cx="433387" cy="1800225"/>
          </a:xfrm>
          <a:prstGeom prst="leftBrace">
            <a:avLst>
              <a:gd name="adj1" fmla="val 34615"/>
              <a:gd name="adj2" fmla="val 50000"/>
            </a:avLst>
          </a:prstGeom>
          <a:noFill/>
          <a:ln w="19050">
            <a:solidFill>
              <a:srgbClr val="FFFF66"/>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endParaRPr lang="zh-CN" altLang="en-US"/>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8CD07B4F-74C0-4861-8D17-38F4EDF0EB09}"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80899" name="Rectangle 2"/>
          <p:cNvSpPr>
            <a:spLocks noGrp="1" noChangeArrowheads="1"/>
          </p:cNvSpPr>
          <p:nvPr>
            <p:ph type="body" idx="1"/>
          </p:nvPr>
        </p:nvSpPr>
        <p:spPr>
          <a:xfrm>
            <a:off x="468313" y="1412875"/>
            <a:ext cx="8229600" cy="1008063"/>
          </a:xfrm>
        </p:spPr>
        <p:txBody>
          <a:bodyPr/>
          <a:lstStyle/>
          <a:p>
            <a:pPr marL="0" indent="723900" eaLnBrk="1" hangingPunct="1">
              <a:buFontTx/>
              <a:buNone/>
            </a:pPr>
            <a:r>
              <a:rPr lang="zh-CN" altLang="en-US" sz="2800" b="1" smtClean="0">
                <a:solidFill>
                  <a:srgbClr val="66FFFF"/>
                </a:solidFill>
              </a:rPr>
              <a:t>指令所需的操作数直接在指令代码中，随着取指令一起取到</a:t>
            </a:r>
            <a:r>
              <a:rPr lang="en-US" altLang="zh-CN" sz="2800" b="1" smtClean="0">
                <a:solidFill>
                  <a:srgbClr val="66FFFF"/>
                </a:solidFill>
              </a:rPr>
              <a:t>CPU</a:t>
            </a:r>
            <a:r>
              <a:rPr lang="zh-CN" altLang="en-US" sz="2800" b="1" smtClean="0">
                <a:solidFill>
                  <a:srgbClr val="66FFFF"/>
                </a:solidFill>
              </a:rPr>
              <a:t>中。这种操作数称为立即数。</a:t>
            </a:r>
            <a:endParaRPr lang="zh-CN" altLang="en-US" sz="2800" b="1" smtClean="0">
              <a:solidFill>
                <a:schemeClr val="bg1"/>
              </a:solidFill>
            </a:endParaRPr>
          </a:p>
        </p:txBody>
      </p:sp>
      <p:pic>
        <p:nvPicPr>
          <p:cNvPr id="80900" name="Picture 3" descr="4x2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3213100"/>
            <a:ext cx="8351837"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1" name="Rectangle 4"/>
          <p:cNvSpPr>
            <a:spLocks noChangeArrowheads="1"/>
          </p:cNvSpPr>
          <p:nvPr/>
        </p:nvSpPr>
        <p:spPr bwMode="auto">
          <a:xfrm>
            <a:off x="334963" y="233363"/>
            <a:ext cx="6483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en-US" altLang="zh-CN" sz="3200" i="0">
                <a:solidFill>
                  <a:srgbClr val="66CCFF"/>
                </a:solidFill>
                <a:latin typeface="黑体" panose="02010609060101010101" pitchFamily="49" charset="-122"/>
              </a:rPr>
              <a:t>1</a:t>
            </a:r>
            <a:r>
              <a:rPr lang="zh-CN" altLang="en-US" sz="3200" i="0">
                <a:solidFill>
                  <a:srgbClr val="66CCFF"/>
                </a:solidFill>
                <a:latin typeface="黑体" panose="02010609060101010101" pitchFamily="49" charset="-122"/>
              </a:rPr>
              <a:t>．立即寻址方式和寄存器寻址方式</a:t>
            </a:r>
            <a:endParaRPr lang="zh-CN" altLang="en-US" sz="3200" i="0">
              <a:solidFill>
                <a:srgbClr val="66CCFF"/>
              </a:solidFill>
              <a:latin typeface="黑体" panose="02010609060101010101" pitchFamily="49" charset="-122"/>
            </a:endParaRPr>
          </a:p>
        </p:txBody>
      </p:sp>
      <p:sp>
        <p:nvSpPr>
          <p:cNvPr id="80902" name="Rectangle 5"/>
          <p:cNvSpPr>
            <a:spLocks noChangeArrowheads="1"/>
          </p:cNvSpPr>
          <p:nvPr/>
        </p:nvSpPr>
        <p:spPr bwMode="auto">
          <a:xfrm>
            <a:off x="250825" y="836613"/>
            <a:ext cx="8407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zh-CN" altLang="en-US" sz="3200" b="1" i="0"/>
              <a:t>（</a:t>
            </a:r>
            <a:r>
              <a:rPr lang="en-US" altLang="zh-CN" sz="3200" b="1" i="0"/>
              <a:t>1</a:t>
            </a:r>
            <a:r>
              <a:rPr lang="zh-CN" altLang="en-US" sz="3200" b="1" i="0"/>
              <a:t>）立即寻址方式（</a:t>
            </a:r>
            <a:r>
              <a:rPr lang="en-US" altLang="zh-CN" sz="3200" b="1" i="0"/>
              <a:t>Immediate Addressing</a:t>
            </a:r>
            <a:r>
              <a:rPr lang="zh-CN" altLang="en-US" sz="3200" b="1" i="0"/>
              <a:t>）</a:t>
            </a:r>
            <a:endParaRPr lang="zh-CN" altLang="en-US" sz="3200" b="1" i="0"/>
          </a:p>
        </p:txBody>
      </p:sp>
      <p:sp>
        <p:nvSpPr>
          <p:cNvPr id="80903" name="Rectangle 6"/>
          <p:cNvSpPr>
            <a:spLocks noChangeArrowheads="1"/>
          </p:cNvSpPr>
          <p:nvPr/>
        </p:nvSpPr>
        <p:spPr bwMode="auto">
          <a:xfrm>
            <a:off x="2987675" y="3213100"/>
            <a:ext cx="3384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zh-CN" altLang="en-US" sz="2800" b="1" i="0">
                <a:solidFill>
                  <a:srgbClr val="CC0066"/>
                </a:solidFill>
                <a:latin typeface="华文楷体" panose="02010600040101010101" pitchFamily="2" charset="-122"/>
                <a:ea typeface="华文楷体" panose="02010600040101010101" pitchFamily="2" charset="-122"/>
              </a:rPr>
              <a:t>寻址方式如图所示</a:t>
            </a:r>
            <a:r>
              <a:rPr lang="en-US" altLang="zh-CN" sz="2800" b="1" i="0">
                <a:solidFill>
                  <a:srgbClr val="CC0066"/>
                </a:solidFill>
                <a:latin typeface="华文楷体" panose="02010600040101010101" pitchFamily="2" charset="-122"/>
                <a:ea typeface="华文楷体" panose="02010600040101010101" pitchFamily="2" charset="-122"/>
              </a:rPr>
              <a:t>:</a:t>
            </a:r>
            <a:endParaRPr lang="en-US" altLang="zh-CN" sz="2800" b="1" i="0">
              <a:solidFill>
                <a:srgbClr val="CC0066"/>
              </a:solidFill>
              <a:latin typeface="华文楷体" panose="02010600040101010101" pitchFamily="2" charset="-122"/>
              <a:ea typeface="华文楷体" panose="02010600040101010101" pitchFamily="2" charset="-122"/>
            </a:endParaRPr>
          </a:p>
        </p:txBody>
      </p:sp>
      <p:sp>
        <p:nvSpPr>
          <p:cNvPr id="80904" name="Rectangle 7"/>
          <p:cNvSpPr>
            <a:spLocks noChangeArrowheads="1"/>
          </p:cNvSpPr>
          <p:nvPr/>
        </p:nvSpPr>
        <p:spPr bwMode="auto">
          <a:xfrm>
            <a:off x="755650" y="2565400"/>
            <a:ext cx="66630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zh-CN" altLang="en-US" sz="2400" b="1" i="0">
                <a:solidFill>
                  <a:schemeClr val="bg1"/>
                </a:solidFill>
                <a:latin typeface="华文楷体" panose="02010600040101010101" pitchFamily="2" charset="-122"/>
                <a:ea typeface="华文楷体" panose="02010600040101010101" pitchFamily="2" charset="-122"/>
              </a:rPr>
              <a:t>立即数</a:t>
            </a:r>
            <a:r>
              <a:rPr lang="en-US" altLang="zh-CN" sz="2400" b="1" i="0">
                <a:solidFill>
                  <a:schemeClr val="bg1"/>
                </a:solidFill>
                <a:latin typeface="华文楷体" panose="02010600040101010101" pitchFamily="2" charset="-122"/>
                <a:ea typeface="华文楷体" panose="02010600040101010101" pitchFamily="2" charset="-122"/>
              </a:rPr>
              <a:t>: 8</a:t>
            </a:r>
            <a:r>
              <a:rPr lang="zh-CN" altLang="en-US" sz="2400" b="1" i="0">
                <a:solidFill>
                  <a:schemeClr val="bg1"/>
                </a:solidFill>
                <a:latin typeface="华文楷体" panose="02010600040101010101" pitchFamily="2" charset="-122"/>
                <a:ea typeface="华文楷体" panose="02010600040101010101" pitchFamily="2" charset="-122"/>
              </a:rPr>
              <a:t>位或</a:t>
            </a:r>
            <a:r>
              <a:rPr lang="en-US" altLang="zh-CN" sz="2400" b="1" i="0">
                <a:solidFill>
                  <a:schemeClr val="bg1"/>
                </a:solidFill>
                <a:latin typeface="华文楷体" panose="02010600040101010101" pitchFamily="2" charset="-122"/>
                <a:ea typeface="华文楷体" panose="02010600040101010101" pitchFamily="2" charset="-122"/>
              </a:rPr>
              <a:t>16</a:t>
            </a:r>
            <a:r>
              <a:rPr lang="zh-CN" altLang="en-US" sz="2400" b="1" i="0">
                <a:solidFill>
                  <a:schemeClr val="bg1"/>
                </a:solidFill>
                <a:latin typeface="华文楷体" panose="02010600040101010101" pitchFamily="2" charset="-122"/>
                <a:ea typeface="华文楷体" panose="02010600040101010101" pitchFamily="2" charset="-122"/>
              </a:rPr>
              <a:t>位   </a:t>
            </a:r>
            <a:r>
              <a:rPr lang="en-US" altLang="zh-CN" sz="2400" b="1" i="0">
                <a:solidFill>
                  <a:schemeClr val="bg1"/>
                </a:solidFill>
                <a:latin typeface="华文楷体" panose="02010600040101010101" pitchFamily="2" charset="-122"/>
                <a:ea typeface="华文楷体" panose="02010600040101010101" pitchFamily="2" charset="-122"/>
              </a:rPr>
              <a:t>80386</a:t>
            </a:r>
            <a:r>
              <a:rPr lang="zh-CN" altLang="en-US" sz="2400" b="1" i="0">
                <a:solidFill>
                  <a:schemeClr val="bg1"/>
                </a:solidFill>
                <a:latin typeface="华文楷体" panose="02010600040101010101" pitchFamily="2" charset="-122"/>
                <a:ea typeface="华文楷体" panose="02010600040101010101" pitchFamily="2" charset="-122"/>
              </a:rPr>
              <a:t>以后：</a:t>
            </a:r>
            <a:r>
              <a:rPr lang="en-US" altLang="zh-CN" sz="2400" b="1" i="0">
                <a:solidFill>
                  <a:schemeClr val="bg1"/>
                </a:solidFill>
                <a:latin typeface="华文楷体" panose="02010600040101010101" pitchFamily="2" charset="-122"/>
                <a:ea typeface="华文楷体" panose="02010600040101010101" pitchFamily="2" charset="-122"/>
              </a:rPr>
              <a:t>8</a:t>
            </a:r>
            <a:r>
              <a:rPr lang="zh-CN" altLang="en-US" sz="2400" b="1" i="0">
                <a:solidFill>
                  <a:schemeClr val="bg1"/>
                </a:solidFill>
                <a:latin typeface="华文楷体" panose="02010600040101010101" pitchFamily="2" charset="-122"/>
                <a:ea typeface="华文楷体" panose="02010600040101010101" pitchFamily="2" charset="-122"/>
              </a:rPr>
              <a:t>位或</a:t>
            </a:r>
            <a:r>
              <a:rPr lang="en-US" altLang="zh-CN" sz="2400" b="1" i="0">
                <a:solidFill>
                  <a:schemeClr val="bg1"/>
                </a:solidFill>
                <a:latin typeface="华文楷体" panose="02010600040101010101" pitchFamily="2" charset="-122"/>
                <a:ea typeface="华文楷体" panose="02010600040101010101" pitchFamily="2" charset="-122"/>
              </a:rPr>
              <a:t>32</a:t>
            </a:r>
            <a:r>
              <a:rPr lang="zh-CN" altLang="en-US" sz="2400" b="1" i="0">
                <a:solidFill>
                  <a:schemeClr val="bg1"/>
                </a:solidFill>
                <a:latin typeface="华文楷体" panose="02010600040101010101" pitchFamily="2" charset="-122"/>
                <a:ea typeface="华文楷体" panose="02010600040101010101" pitchFamily="2" charset="-122"/>
              </a:rPr>
              <a:t>位的</a:t>
            </a:r>
            <a:endParaRPr lang="zh-CN" altLang="en-US" sz="2400" b="1" i="0">
              <a:solidFill>
                <a:schemeClr val="bg1"/>
              </a:solidFill>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1C3AD8E6-7E11-42AF-9EDB-D86CC1315968}"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81923" name="Rectangle 2"/>
          <p:cNvSpPr>
            <a:spLocks noChangeArrowheads="1"/>
          </p:cNvSpPr>
          <p:nvPr/>
        </p:nvSpPr>
        <p:spPr bwMode="auto">
          <a:xfrm>
            <a:off x="0" y="2264410"/>
            <a:ext cx="914400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42925">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eaLnBrk="1" hangingPunct="1">
              <a:spcBef>
                <a:spcPct val="0"/>
              </a:spcBef>
            </a:pPr>
            <a:r>
              <a:rPr kumimoji="0" lang="en-US" altLang="zh-CN" sz="2400" b="1" i="0">
                <a:solidFill>
                  <a:schemeClr val="bg1"/>
                </a:solidFill>
                <a:latin typeface="Arial" panose="020B0604020202020204" pitchFamily="34" charset="0"/>
                <a:ea typeface="宋体" panose="02010600030101010101" pitchFamily="2" charset="-122"/>
              </a:rPr>
              <a:t>【</a:t>
            </a:r>
            <a:r>
              <a:rPr kumimoji="0" lang="zh-CN" altLang="en-US" sz="2400" b="1" i="0">
                <a:solidFill>
                  <a:schemeClr val="bg1"/>
                </a:solidFill>
                <a:latin typeface="Arial" panose="020B0604020202020204" pitchFamily="34" charset="0"/>
                <a:ea typeface="宋体" panose="02010600030101010101" pitchFamily="2" charset="-122"/>
              </a:rPr>
              <a:t>例</a:t>
            </a:r>
            <a:r>
              <a:rPr kumimoji="0" lang="en-US" altLang="zh-CN" sz="2400" b="1" i="0">
                <a:solidFill>
                  <a:schemeClr val="bg1"/>
                </a:solidFill>
                <a:latin typeface="Arial" panose="020B0604020202020204" pitchFamily="34" charset="0"/>
                <a:ea typeface="宋体" panose="02010600030101010101" pitchFamily="2" charset="-122"/>
              </a:rPr>
              <a:t>4-1】  </a:t>
            </a:r>
            <a:r>
              <a:rPr kumimoji="0" lang="zh-CN" altLang="en-US" sz="2400" b="1" i="0">
                <a:solidFill>
                  <a:schemeClr val="bg1"/>
                </a:solidFill>
                <a:latin typeface="Arial" panose="020B0604020202020204" pitchFamily="34" charset="0"/>
                <a:ea typeface="宋体" panose="02010600030101010101" pitchFamily="2" charset="-122"/>
              </a:rPr>
              <a:t>下述汇编指令的源操作数都采用立即寻址方式。</a:t>
            </a:r>
            <a:endParaRPr kumimoji="0" lang="zh-CN" altLang="en-US" sz="2400" b="1" i="0">
              <a:solidFill>
                <a:schemeClr val="bg1"/>
              </a:solidFill>
              <a:latin typeface="Arial" panose="020B0604020202020204" pitchFamily="34" charset="0"/>
              <a:ea typeface="宋体" panose="02010600030101010101" pitchFamily="2" charset="-122"/>
            </a:endParaRPr>
          </a:p>
          <a:p>
            <a:pPr eaLnBrk="1" hangingPunct="1">
              <a:spcBef>
                <a:spcPct val="0"/>
              </a:spcBef>
            </a:pPr>
            <a:r>
              <a:rPr kumimoji="0" lang="en-US" altLang="zh-CN" sz="2400" b="1" i="0">
                <a:solidFill>
                  <a:schemeClr val="bg1"/>
                </a:solidFill>
                <a:latin typeface="Arial" panose="020B0604020202020204" pitchFamily="34" charset="0"/>
                <a:ea typeface="宋体" panose="02010600030101010101" pitchFamily="2" charset="-122"/>
              </a:rPr>
              <a:t>     </a:t>
            </a:r>
            <a:r>
              <a:rPr kumimoji="0" lang="zh-CN" altLang="en-US" sz="2400" b="1" i="0">
                <a:solidFill>
                  <a:schemeClr val="bg1"/>
                </a:solidFill>
                <a:latin typeface="Arial" panose="020B0604020202020204" pitchFamily="34" charset="0"/>
                <a:ea typeface="宋体" panose="02010600030101010101" pitchFamily="2" charset="-122"/>
              </a:rPr>
              <a:t> </a:t>
            </a:r>
            <a:r>
              <a:rPr kumimoji="0" lang="en-US" altLang="zh-CN" sz="2400" b="1" i="0">
                <a:solidFill>
                  <a:schemeClr val="bg1"/>
                </a:solidFill>
                <a:latin typeface="Arial" panose="020B0604020202020204" pitchFamily="34" charset="0"/>
                <a:ea typeface="宋体" panose="02010600030101010101" pitchFamily="2" charset="-122"/>
              </a:rPr>
              <a:t>MOV    AL</a:t>
            </a:r>
            <a:r>
              <a:rPr kumimoji="0" lang="zh-CN" altLang="en-US" sz="2400" b="1" i="0">
                <a:solidFill>
                  <a:schemeClr val="bg1"/>
                </a:solidFill>
                <a:latin typeface="Arial" panose="020B0604020202020204" pitchFamily="34" charset="0"/>
                <a:ea typeface="宋体" panose="02010600030101010101" pitchFamily="2" charset="-122"/>
              </a:rPr>
              <a:t>，</a:t>
            </a:r>
            <a:r>
              <a:rPr kumimoji="0" lang="en-US" altLang="zh-CN" sz="2400" b="1" i="0">
                <a:solidFill>
                  <a:schemeClr val="bg1"/>
                </a:solidFill>
                <a:latin typeface="Arial" panose="020B0604020202020204" pitchFamily="34" charset="0"/>
                <a:ea typeface="宋体" panose="02010600030101010101" pitchFamily="2" charset="-122"/>
              </a:rPr>
              <a:t>5</a:t>
            </a:r>
            <a:r>
              <a:rPr kumimoji="0" lang="en-US" altLang="zh-CN" sz="2400" b="1" i="0">
                <a:solidFill>
                  <a:schemeClr val="bg1"/>
                </a:solidFill>
                <a:latin typeface="Arial" panose="020B0604020202020204" pitchFamily="34" charset="0"/>
                <a:ea typeface="宋体" panose="02010600030101010101" pitchFamily="2" charset="-122"/>
              </a:rPr>
              <a:t>H  		</a:t>
            </a:r>
            <a:r>
              <a:rPr kumimoji="0" lang="zh-CN" altLang="en-US" sz="2400" b="1" i="0">
                <a:solidFill>
                  <a:schemeClr val="bg1"/>
                </a:solidFill>
                <a:latin typeface="Arial" panose="020B0604020202020204" pitchFamily="34" charset="0"/>
                <a:ea typeface="宋体" panose="02010600030101010101" pitchFamily="2" charset="-122"/>
              </a:rPr>
              <a:t>；将</a:t>
            </a:r>
            <a:r>
              <a:rPr kumimoji="0" lang="en-US" altLang="zh-CN" sz="2400" b="1" i="0">
                <a:solidFill>
                  <a:schemeClr val="bg1"/>
                </a:solidFill>
                <a:latin typeface="Arial" panose="020B0604020202020204" pitchFamily="34" charset="0"/>
                <a:ea typeface="宋体" panose="02010600030101010101" pitchFamily="2" charset="-122"/>
              </a:rPr>
              <a:t>8</a:t>
            </a:r>
            <a:r>
              <a:rPr kumimoji="0" lang="zh-CN" altLang="en-US" sz="2400" b="1" i="0">
                <a:solidFill>
                  <a:schemeClr val="bg1"/>
                </a:solidFill>
                <a:latin typeface="Arial" panose="020B0604020202020204" pitchFamily="34" charset="0"/>
                <a:ea typeface="宋体" panose="02010600030101010101" pitchFamily="2" charset="-122"/>
              </a:rPr>
              <a:t>位立即数</a:t>
            </a:r>
            <a:r>
              <a:rPr kumimoji="0" lang="en-US" altLang="zh-CN" sz="2400" b="1" i="0">
                <a:solidFill>
                  <a:schemeClr val="bg1"/>
                </a:solidFill>
                <a:latin typeface="Arial" panose="020B0604020202020204" pitchFamily="34" charset="0"/>
                <a:ea typeface="宋体" panose="02010600030101010101" pitchFamily="2" charset="-122"/>
              </a:rPr>
              <a:t>05H</a:t>
            </a:r>
            <a:r>
              <a:rPr kumimoji="0" lang="zh-CN" altLang="en-US" sz="2400" b="1" i="0">
                <a:solidFill>
                  <a:schemeClr val="bg1"/>
                </a:solidFill>
                <a:latin typeface="Arial" panose="020B0604020202020204" pitchFamily="34" charset="0"/>
                <a:ea typeface="宋体" panose="02010600030101010101" pitchFamily="2" charset="-122"/>
              </a:rPr>
              <a:t>送入</a:t>
            </a:r>
            <a:r>
              <a:rPr kumimoji="0" lang="en-US" altLang="zh-CN" sz="2400" b="1" i="0">
                <a:solidFill>
                  <a:schemeClr val="bg1"/>
                </a:solidFill>
                <a:latin typeface="Arial" panose="020B0604020202020204" pitchFamily="34" charset="0"/>
                <a:ea typeface="宋体" panose="02010600030101010101" pitchFamily="2" charset="-122"/>
              </a:rPr>
              <a:t>AL</a:t>
            </a:r>
            <a:r>
              <a:rPr kumimoji="0" lang="zh-CN" altLang="en-US" sz="2400" b="1" i="0">
                <a:solidFill>
                  <a:schemeClr val="bg1"/>
                </a:solidFill>
                <a:latin typeface="Arial" panose="020B0604020202020204" pitchFamily="34" charset="0"/>
                <a:ea typeface="宋体" panose="02010600030101010101" pitchFamily="2" charset="-122"/>
              </a:rPr>
              <a:t>中</a:t>
            </a:r>
            <a:endParaRPr kumimoji="0" lang="zh-CN" altLang="en-US" sz="2400" b="1" i="0">
              <a:solidFill>
                <a:schemeClr val="bg1"/>
              </a:solidFill>
              <a:latin typeface="Arial" panose="020B0604020202020204" pitchFamily="34" charset="0"/>
              <a:ea typeface="宋体" panose="02010600030101010101" pitchFamily="2" charset="-122"/>
            </a:endParaRPr>
          </a:p>
          <a:p>
            <a:pPr algn="l" eaLnBrk="1" hangingPunct="1">
              <a:spcBef>
                <a:spcPct val="0"/>
              </a:spcBef>
            </a:pPr>
            <a:r>
              <a:rPr kumimoji="0" lang="zh-CN" altLang="en-US" sz="2400" b="1" i="0">
                <a:solidFill>
                  <a:schemeClr val="bg1"/>
                </a:solidFill>
                <a:latin typeface="Arial" panose="020B0604020202020204" pitchFamily="34" charset="0"/>
                <a:ea typeface="宋体" panose="02010600030101010101" pitchFamily="2" charset="-122"/>
              </a:rPr>
              <a:t>         </a:t>
            </a:r>
            <a:r>
              <a:rPr kumimoji="0" lang="en-US" altLang="zh-CN" sz="2400" b="1" i="0">
                <a:solidFill>
                  <a:schemeClr val="bg1"/>
                </a:solidFill>
                <a:latin typeface="Arial" panose="020B0604020202020204" pitchFamily="34" charset="0"/>
                <a:ea typeface="宋体" panose="02010600030101010101" pitchFamily="2" charset="-122"/>
              </a:rPr>
              <a:t>MOV    AX</a:t>
            </a:r>
            <a:r>
              <a:rPr kumimoji="0" lang="zh-CN" altLang="en-US" sz="2400" b="1" i="0">
                <a:solidFill>
                  <a:schemeClr val="bg1"/>
                </a:solidFill>
                <a:latin typeface="Arial" panose="020B0604020202020204" pitchFamily="34" charset="0"/>
                <a:ea typeface="宋体" panose="02010600030101010101" pitchFamily="2" charset="-122"/>
              </a:rPr>
              <a:t>，</a:t>
            </a:r>
            <a:r>
              <a:rPr kumimoji="0" lang="en-US" altLang="zh-CN" sz="2400" b="1" i="0">
                <a:solidFill>
                  <a:schemeClr val="bg1"/>
                </a:solidFill>
                <a:latin typeface="Arial" panose="020B0604020202020204" pitchFamily="34" charset="0"/>
                <a:ea typeface="宋体" panose="02010600030101010101" pitchFamily="2" charset="-122"/>
              </a:rPr>
              <a:t>0B064H</a:t>
            </a:r>
            <a:endParaRPr kumimoji="0" lang="en-US" altLang="zh-CN" sz="2400" b="1" i="0">
              <a:solidFill>
                <a:schemeClr val="bg1"/>
              </a:solidFill>
              <a:latin typeface="Arial" panose="020B0604020202020204" pitchFamily="34" charset="0"/>
              <a:ea typeface="宋体" panose="02010600030101010101" pitchFamily="2" charset="-122"/>
            </a:endParaRPr>
          </a:p>
          <a:p>
            <a:pPr algn="l" eaLnBrk="1" hangingPunct="1">
              <a:spcBef>
                <a:spcPct val="0"/>
              </a:spcBef>
            </a:pPr>
            <a:r>
              <a:rPr kumimoji="0" lang="en-US" altLang="zh-CN" sz="2400" b="1" i="0">
                <a:solidFill>
                  <a:schemeClr val="bg1"/>
                </a:solidFill>
                <a:latin typeface="Arial" panose="020B0604020202020204" pitchFamily="34" charset="0"/>
                <a:ea typeface="宋体" panose="02010600030101010101" pitchFamily="2" charset="-122"/>
              </a:rPr>
              <a:t>         MOV    BX</a:t>
            </a:r>
            <a:r>
              <a:rPr kumimoji="0" lang="zh-CN" altLang="en-US" sz="2400" b="1" i="0">
                <a:solidFill>
                  <a:schemeClr val="bg1"/>
                </a:solidFill>
                <a:latin typeface="Arial" panose="020B0604020202020204" pitchFamily="34" charset="0"/>
                <a:ea typeface="宋体" panose="02010600030101010101" pitchFamily="2" charset="-122"/>
              </a:rPr>
              <a:t>，</a:t>
            </a:r>
            <a:r>
              <a:rPr kumimoji="0" lang="en-US" altLang="zh-CN" sz="2400" b="1" i="0">
                <a:solidFill>
                  <a:schemeClr val="bg1"/>
                </a:solidFill>
                <a:latin typeface="Arial" panose="020B0604020202020204" pitchFamily="34" charset="0"/>
                <a:ea typeface="宋体" panose="02010600030101010101" pitchFamily="2" charset="-122"/>
              </a:rPr>
              <a:t>" AB "</a:t>
            </a:r>
            <a:endParaRPr kumimoji="0" lang="en-US" altLang="zh-CN" sz="2400" b="1" i="0">
              <a:solidFill>
                <a:schemeClr val="bg1"/>
              </a:solidFill>
              <a:latin typeface="Arial" panose="020B0604020202020204" pitchFamily="34" charset="0"/>
              <a:ea typeface="宋体" panose="02010600030101010101" pitchFamily="2" charset="-122"/>
            </a:endParaRPr>
          </a:p>
          <a:p>
            <a:pPr algn="l" eaLnBrk="1" hangingPunct="1">
              <a:spcBef>
                <a:spcPct val="0"/>
              </a:spcBef>
            </a:pPr>
            <a:r>
              <a:rPr kumimoji="0" lang="en-US" altLang="zh-CN" sz="2400" b="1" i="0">
                <a:solidFill>
                  <a:schemeClr val="bg1"/>
                </a:solidFill>
                <a:latin typeface="Arial" panose="020B0604020202020204" pitchFamily="34" charset="0"/>
                <a:ea typeface="宋体" panose="02010600030101010101" pitchFamily="2" charset="-122"/>
              </a:rPr>
              <a:t>         MOV    EAX</a:t>
            </a:r>
            <a:r>
              <a:rPr kumimoji="0" lang="zh-CN" altLang="en-US" sz="2400" b="1" i="0">
                <a:solidFill>
                  <a:schemeClr val="bg1"/>
                </a:solidFill>
                <a:latin typeface="Arial" panose="020B0604020202020204" pitchFamily="34" charset="0"/>
                <a:ea typeface="宋体" panose="02010600030101010101" pitchFamily="2" charset="-122"/>
              </a:rPr>
              <a:t>，</a:t>
            </a:r>
            <a:r>
              <a:rPr kumimoji="0" lang="en-US" altLang="zh-CN" sz="2400" b="1" i="0">
                <a:solidFill>
                  <a:schemeClr val="bg1"/>
                </a:solidFill>
                <a:latin typeface="Arial" panose="020B0604020202020204" pitchFamily="34" charset="0"/>
                <a:ea typeface="宋体" panose="02010600030101010101" pitchFamily="2" charset="-122"/>
              </a:rPr>
              <a:t>12345678H</a:t>
            </a:r>
            <a:endParaRPr kumimoji="0" lang="en-US" altLang="zh-CN" sz="2400" b="1" i="0">
              <a:solidFill>
                <a:schemeClr val="bg1"/>
              </a:solidFill>
              <a:latin typeface="Arial" panose="020B0604020202020204" pitchFamily="34" charset="0"/>
              <a:ea typeface="宋体" panose="02010600030101010101" pitchFamily="2" charset="-122"/>
            </a:endParaRPr>
          </a:p>
          <a:p>
            <a:pPr eaLnBrk="1" hangingPunct="1">
              <a:spcBef>
                <a:spcPct val="0"/>
              </a:spcBef>
            </a:pPr>
            <a:r>
              <a:rPr kumimoji="0" lang="en-US" altLang="zh-CN" sz="2400" b="1" i="0">
                <a:solidFill>
                  <a:schemeClr val="bg1"/>
                </a:solidFill>
                <a:latin typeface="Arial" panose="020B0604020202020204" pitchFamily="34" charset="0"/>
                <a:ea typeface="宋体" panose="02010600030101010101" pitchFamily="2" charset="-122"/>
              </a:rPr>
              <a:t> </a:t>
            </a:r>
            <a:endParaRPr kumimoji="0" lang="en-US" altLang="zh-CN" sz="2400" b="1" i="0">
              <a:solidFill>
                <a:schemeClr val="bg1"/>
              </a:solidFill>
              <a:latin typeface="Arial" panose="020B0604020202020204" pitchFamily="34" charset="0"/>
              <a:ea typeface="宋体" panose="02010600030101010101" pitchFamily="2" charset="-122"/>
            </a:endParaRPr>
          </a:p>
        </p:txBody>
      </p:sp>
      <p:sp>
        <p:nvSpPr>
          <p:cNvPr id="81924" name="Rectangle 3"/>
          <p:cNvSpPr>
            <a:spLocks noChangeArrowheads="1"/>
          </p:cNvSpPr>
          <p:nvPr/>
        </p:nvSpPr>
        <p:spPr bwMode="auto">
          <a:xfrm>
            <a:off x="250825" y="404813"/>
            <a:ext cx="866298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400" i="0">
                <a:solidFill>
                  <a:schemeClr val="bg1"/>
                </a:solidFill>
                <a:ea typeface="宋体" panose="02010600030101010101" pitchFamily="2" charset="-122"/>
              </a:rPr>
              <a:t>       </a:t>
            </a:r>
            <a:r>
              <a:rPr kumimoji="0" lang="zh-CN" altLang="en-US" sz="2400" b="1" i="0">
                <a:solidFill>
                  <a:schemeClr val="bg1"/>
                </a:solidFill>
                <a:ea typeface="宋体" panose="02010600030101010101" pitchFamily="2" charset="-122"/>
              </a:rPr>
              <a:t>立即数用来表示常数，它经常用于给寄存器赋初值，并且</a:t>
            </a:r>
            <a:r>
              <a:rPr kumimoji="0" lang="zh-CN" altLang="en-US" sz="2400" b="1" i="0">
                <a:solidFill>
                  <a:srgbClr val="FFFF00"/>
                </a:solidFill>
                <a:ea typeface="宋体" panose="02010600030101010101" pitchFamily="2" charset="-122"/>
              </a:rPr>
              <a:t>只能用于源操作数字段</a:t>
            </a:r>
            <a:r>
              <a:rPr kumimoji="0" lang="zh-CN" altLang="en-US" sz="2400" b="1" i="0">
                <a:solidFill>
                  <a:schemeClr val="bg1"/>
                </a:solidFill>
                <a:ea typeface="宋体" panose="02010600030101010101" pitchFamily="2" charset="-122"/>
              </a:rPr>
              <a:t>，不能用于目的操作数字段，且源操作数长度</a:t>
            </a:r>
            <a:r>
              <a:rPr kumimoji="0" lang="zh-CN" altLang="en-US" sz="2400" b="1" i="0">
                <a:solidFill>
                  <a:srgbClr val="FFFF00"/>
                </a:solidFill>
                <a:ea typeface="宋体" panose="02010600030101010101" pitchFamily="2" charset="-122"/>
              </a:rPr>
              <a:t>应与目的操作数长度一致</a:t>
            </a:r>
            <a:r>
              <a:rPr kumimoji="0" lang="zh-CN" altLang="en-US" sz="2400" b="1" i="0">
                <a:solidFill>
                  <a:schemeClr val="bg1"/>
                </a:solidFill>
                <a:ea typeface="宋体" panose="02010600030101010101" pitchFamily="2" charset="-122"/>
              </a:rPr>
              <a:t>。在汇编指令中，立即数若是数值常数可直接书写，</a:t>
            </a:r>
            <a:r>
              <a:rPr kumimoji="0" lang="zh-CN" altLang="en-US" sz="2400" b="1" i="0">
                <a:solidFill>
                  <a:srgbClr val="FFFF00"/>
                </a:solidFill>
                <a:ea typeface="宋体" panose="02010600030101010101" pitchFamily="2" charset="-122"/>
              </a:rPr>
              <a:t>若是字符常数则应加上引号</a:t>
            </a:r>
            <a:r>
              <a:rPr kumimoji="0" lang="zh-CN" altLang="en-US" sz="2400" b="1" i="0">
                <a:solidFill>
                  <a:schemeClr val="bg1"/>
                </a:solidFill>
                <a:ea typeface="宋体" panose="02010600030101010101" pitchFamily="2" charset="-122"/>
              </a:rPr>
              <a:t>。 </a:t>
            </a:r>
            <a:endParaRPr kumimoji="0" lang="zh-CN" altLang="en-US" sz="2400" b="1" i="0">
              <a:solidFill>
                <a:schemeClr val="bg1"/>
              </a:solidFill>
              <a:ea typeface="宋体" panose="02010600030101010101" pitchFamily="2" charset="-122"/>
            </a:endParaRPr>
          </a:p>
        </p:txBody>
      </p:sp>
      <p:sp>
        <p:nvSpPr>
          <p:cNvPr id="81925" name="Rectangle 4"/>
          <p:cNvSpPr>
            <a:spLocks noChangeArrowheads="1"/>
          </p:cNvSpPr>
          <p:nvPr/>
        </p:nvSpPr>
        <p:spPr bwMode="auto">
          <a:xfrm>
            <a:off x="323850" y="4868863"/>
            <a:ext cx="8642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0"/>
              </a:spcBef>
            </a:pPr>
            <a:r>
              <a:rPr kumimoji="0" lang="en-US" altLang="zh-CN" sz="2400" b="1" i="0">
                <a:solidFill>
                  <a:schemeClr val="bg1"/>
                </a:solidFill>
                <a:ea typeface="宋体" panose="02010600030101010101" pitchFamily="2" charset="-122"/>
              </a:rPr>
              <a:t>        </a:t>
            </a:r>
            <a:r>
              <a:rPr kumimoji="0" lang="zh-CN" altLang="en-US" sz="2400" b="1" i="0">
                <a:solidFill>
                  <a:schemeClr val="bg1"/>
                </a:solidFill>
                <a:ea typeface="宋体" panose="02010600030101010101" pitchFamily="2" charset="-122"/>
              </a:rPr>
              <a:t>在汇编指令中，立即数若是以</a:t>
            </a:r>
            <a:r>
              <a:rPr kumimoji="0" lang="en-US" altLang="zh-CN" sz="2400" b="1" i="0">
                <a:solidFill>
                  <a:schemeClr val="bg1"/>
                </a:solidFill>
                <a:ea typeface="宋体" panose="02010600030101010101" pitchFamily="2" charset="-122"/>
              </a:rPr>
              <a:t>A</a:t>
            </a:r>
            <a:r>
              <a:rPr kumimoji="0" lang="zh-CN" altLang="en-US" sz="2400" b="1" i="0">
                <a:solidFill>
                  <a:schemeClr val="bg1"/>
                </a:solidFill>
                <a:ea typeface="宋体" panose="02010600030101010101" pitchFamily="2" charset="-122"/>
              </a:rPr>
              <a:t>～</a:t>
            </a:r>
            <a:r>
              <a:rPr kumimoji="0" lang="en-US" altLang="zh-CN" sz="2400" b="1" i="0">
                <a:solidFill>
                  <a:schemeClr val="bg1"/>
                </a:solidFill>
                <a:ea typeface="宋体" panose="02010600030101010101" pitchFamily="2" charset="-122"/>
              </a:rPr>
              <a:t>F</a:t>
            </a:r>
            <a:r>
              <a:rPr kumimoji="0" lang="zh-CN" altLang="en-US" sz="2400" b="1" i="0">
                <a:solidFill>
                  <a:schemeClr val="bg1"/>
                </a:solidFill>
                <a:ea typeface="宋体" panose="02010600030101010101" pitchFamily="2" charset="-122"/>
              </a:rPr>
              <a:t>开始的十六进制数，则必须在数前面加上</a:t>
            </a:r>
            <a:r>
              <a:rPr kumimoji="0" lang="en-US" altLang="zh-CN" sz="2400" b="1" i="0">
                <a:solidFill>
                  <a:schemeClr val="bg1"/>
                </a:solidFill>
                <a:ea typeface="宋体" panose="02010600030101010101" pitchFamily="2" charset="-122"/>
              </a:rPr>
              <a:t>0</a:t>
            </a:r>
            <a:r>
              <a:rPr kumimoji="0" lang="zh-CN" altLang="en-US" sz="2400" b="1" i="0">
                <a:solidFill>
                  <a:schemeClr val="bg1"/>
                </a:solidFill>
                <a:ea typeface="宋体" panose="02010600030101010101" pitchFamily="2" charset="-122"/>
              </a:rPr>
              <a:t>，如上述第二条指令，否则汇编程序会将立即数当作符号处理。</a:t>
            </a:r>
            <a:endParaRPr kumimoji="0" lang="zh-CN" altLang="en-US" sz="2400" b="1" i="0">
              <a:solidFill>
                <a:schemeClr val="bg1"/>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33AC163A-4417-4054-9D22-09DBBDFB6EDA}"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82947" name="Text Box 2"/>
          <p:cNvSpPr txBox="1">
            <a:spLocks noChangeArrowheads="1"/>
          </p:cNvSpPr>
          <p:nvPr/>
        </p:nvSpPr>
        <p:spPr bwMode="auto">
          <a:xfrm>
            <a:off x="0" y="908050"/>
            <a:ext cx="8893175"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zh-CN" altLang="en-US" sz="2800" i="0"/>
              <a:t>例：	   </a:t>
            </a:r>
            <a:r>
              <a:rPr lang="en-US" altLang="zh-CN" sz="2800" i="0"/>
              <a:t>MOV    AX</a:t>
            </a:r>
            <a:r>
              <a:rPr lang="zh-CN" altLang="en-US" sz="2800" i="0"/>
              <a:t>，</a:t>
            </a:r>
            <a:r>
              <a:rPr lang="zh-CN" altLang="en-US" sz="2800" i="0">
                <a:solidFill>
                  <a:schemeClr val="bg1"/>
                </a:solidFill>
              </a:rPr>
              <a:t> </a:t>
            </a:r>
            <a:r>
              <a:rPr lang="en-US" altLang="zh-CN" sz="2800" i="0">
                <a:solidFill>
                  <a:schemeClr val="bg1"/>
                </a:solidFill>
              </a:rPr>
              <a:t>1234H</a:t>
            </a:r>
            <a:r>
              <a:rPr lang="en-US" altLang="zh-CN" sz="2800" i="0"/>
              <a:t> </a:t>
            </a:r>
            <a:endParaRPr lang="en-US" altLang="zh-CN" sz="2800" i="0">
              <a:solidFill>
                <a:srgbClr val="FFCCCC"/>
              </a:solidFill>
            </a:endParaRPr>
          </a:p>
          <a:p>
            <a:pPr algn="l"/>
            <a:r>
              <a:rPr lang="en-US" altLang="zh-CN" sz="2800" i="0"/>
              <a:t>	   MOV    BL</a:t>
            </a:r>
            <a:r>
              <a:rPr lang="zh-CN" altLang="en-US" sz="2800" i="0"/>
              <a:t>， 	</a:t>
            </a:r>
            <a:r>
              <a:rPr lang="en-US" altLang="zh-CN" sz="2800" i="0">
                <a:solidFill>
                  <a:schemeClr val="bg1"/>
                </a:solidFill>
              </a:rPr>
              <a:t>5</a:t>
            </a:r>
            <a:endParaRPr lang="en-US" altLang="zh-CN" sz="2800" i="0">
              <a:solidFill>
                <a:schemeClr val="bg1"/>
              </a:solidFill>
            </a:endParaRPr>
          </a:p>
        </p:txBody>
      </p:sp>
      <p:pic>
        <p:nvPicPr>
          <p:cNvPr id="82948" name="Picture 3"/>
          <p:cNvPicPr>
            <a:picLocks noChangeAspect="1" noChangeArrowheads="1"/>
          </p:cNvPicPr>
          <p:nvPr>
            <p:ph/>
          </p:nvPr>
        </p:nvPicPr>
        <p:blipFill>
          <a:blip r:embed="rId1">
            <a:extLst>
              <a:ext uri="{28A0092B-C50C-407E-A947-70E740481C1C}">
                <a14:useLocalDpi xmlns:a14="http://schemas.microsoft.com/office/drawing/2010/main" val="0"/>
              </a:ext>
            </a:extLst>
          </a:blip>
          <a:srcRect/>
          <a:stretch>
            <a:fillRect/>
          </a:stretch>
        </p:blipFill>
        <p:spPr>
          <a:xfrm>
            <a:off x="0" y="2060575"/>
            <a:ext cx="9144000" cy="4797425"/>
          </a:xfrm>
          <a:noFill/>
        </p:spPr>
      </p:pic>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385A7830-4A24-4C38-B80D-AD9DE68FA9FC}"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83971" name="Rectangle 2"/>
          <p:cNvSpPr>
            <a:spLocks noGrp="1" noChangeArrowheads="1"/>
          </p:cNvSpPr>
          <p:nvPr>
            <p:ph type="body" sz="half" idx="1"/>
          </p:nvPr>
        </p:nvSpPr>
        <p:spPr>
          <a:xfrm>
            <a:off x="250825" y="981075"/>
            <a:ext cx="8893175" cy="1079500"/>
          </a:xfrm>
        </p:spPr>
        <p:txBody>
          <a:bodyPr/>
          <a:lstStyle/>
          <a:p>
            <a:pPr marL="0" indent="0" eaLnBrk="1" hangingPunct="1">
              <a:buFontTx/>
              <a:buNone/>
            </a:pPr>
            <a:r>
              <a:rPr lang="zh-CN" altLang="en-US" sz="2800" b="1" smtClean="0">
                <a:solidFill>
                  <a:srgbClr val="66FFFF"/>
                </a:solidFill>
              </a:rPr>
              <a:t>指令所需的操作数存放在</a:t>
            </a:r>
            <a:r>
              <a:rPr lang="en-US" altLang="zh-CN" sz="2800" b="1" smtClean="0">
                <a:solidFill>
                  <a:srgbClr val="66FFFF"/>
                </a:solidFill>
              </a:rPr>
              <a:t>CPU</a:t>
            </a:r>
            <a:r>
              <a:rPr lang="zh-CN" altLang="en-US" sz="2800" b="1" smtClean="0">
                <a:solidFill>
                  <a:srgbClr val="66FFFF"/>
                </a:solidFill>
              </a:rPr>
              <a:t>的寄存器（通用寄存器或段寄存器）中，通过指令中的寄存器地址去找到操作数</a:t>
            </a:r>
            <a:endParaRPr lang="zh-CN" altLang="en-US" sz="2400" b="1" smtClean="0">
              <a:solidFill>
                <a:srgbClr val="FFFF66"/>
              </a:solidFill>
            </a:endParaRPr>
          </a:p>
        </p:txBody>
      </p:sp>
      <p:sp>
        <p:nvSpPr>
          <p:cNvPr id="83972" name="Rectangle 3"/>
          <p:cNvSpPr>
            <a:spLocks noChangeArrowheads="1"/>
          </p:cNvSpPr>
          <p:nvPr/>
        </p:nvSpPr>
        <p:spPr bwMode="auto">
          <a:xfrm>
            <a:off x="0" y="286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endParaRPr lang="zh-CN" altLang="en-US"/>
          </a:p>
        </p:txBody>
      </p:sp>
      <p:sp>
        <p:nvSpPr>
          <p:cNvPr id="83973" name="Rectangle 4"/>
          <p:cNvSpPr>
            <a:spLocks noChangeArrowheads="1"/>
          </p:cNvSpPr>
          <p:nvPr/>
        </p:nvSpPr>
        <p:spPr bwMode="auto">
          <a:xfrm>
            <a:off x="0" y="2862263"/>
            <a:ext cx="0" cy="0"/>
          </a:xfrm>
          <a:prstGeom prst="rect">
            <a:avLst/>
          </a:prstGeom>
          <a:solidFill>
            <a:schemeClr val="accent1"/>
          </a:solidFill>
          <a:ln w="9525">
            <a:solidFill>
              <a:schemeClr val="tx1"/>
            </a:solidFill>
            <a:miter lim="800000"/>
          </a:ln>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endParaRPr lang="zh-CN" altLang="en-US"/>
          </a:p>
        </p:txBody>
      </p:sp>
      <p:sp>
        <p:nvSpPr>
          <p:cNvPr id="83974" name="Rectangle 5"/>
          <p:cNvSpPr>
            <a:spLocks noChangeArrowheads="1"/>
          </p:cNvSpPr>
          <p:nvPr/>
        </p:nvSpPr>
        <p:spPr bwMode="auto">
          <a:xfrm>
            <a:off x="250825" y="230188"/>
            <a:ext cx="7993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0"/>
              </a:spcBef>
            </a:pPr>
            <a:r>
              <a:rPr lang="zh-CN" altLang="en-US" sz="3200" b="1" i="0">
                <a:cs typeface="Times New Roman" panose="02020603050405020304" pitchFamily="18" charset="0"/>
              </a:rPr>
              <a:t>（</a:t>
            </a:r>
            <a:r>
              <a:rPr lang="en-US" altLang="zh-CN" sz="3200" b="1" i="0">
                <a:cs typeface="Times New Roman" panose="02020603050405020304" pitchFamily="18" charset="0"/>
              </a:rPr>
              <a:t>2</a:t>
            </a:r>
            <a:r>
              <a:rPr lang="zh-CN" altLang="en-US" sz="3200" b="1" i="0">
                <a:cs typeface="Times New Roman" panose="02020603050405020304" pitchFamily="18" charset="0"/>
              </a:rPr>
              <a:t>）寄存器寻址方式（</a:t>
            </a:r>
            <a:r>
              <a:rPr lang="en-US" altLang="zh-CN" sz="3200" b="1" i="0">
                <a:cs typeface="Times New Roman" panose="02020603050405020304" pitchFamily="18" charset="0"/>
              </a:rPr>
              <a:t>Register Addressing</a:t>
            </a:r>
            <a:r>
              <a:rPr lang="zh-CN" altLang="en-US" sz="3200" b="1" i="0">
                <a:cs typeface="Times New Roman" panose="02020603050405020304" pitchFamily="18" charset="0"/>
              </a:rPr>
              <a:t>）</a:t>
            </a:r>
            <a:endParaRPr lang="zh-CN" altLang="en-US" sz="3200" b="1" i="0">
              <a:cs typeface="Times New Roman" panose="02020603050405020304" pitchFamily="18" charset="0"/>
            </a:endParaRPr>
          </a:p>
        </p:txBody>
      </p:sp>
      <p:pic>
        <p:nvPicPr>
          <p:cNvPr id="83975" name="Picture 6" descr="4x23"/>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1187450" y="3573463"/>
            <a:ext cx="6337300" cy="2303462"/>
          </a:xfrm>
          <a:noFill/>
        </p:spPr>
      </p:pic>
      <p:sp>
        <p:nvSpPr>
          <p:cNvPr id="83976" name="Rectangle 7"/>
          <p:cNvSpPr>
            <a:spLocks noChangeArrowheads="1"/>
          </p:cNvSpPr>
          <p:nvPr/>
        </p:nvSpPr>
        <p:spPr bwMode="auto">
          <a:xfrm>
            <a:off x="250825" y="2205038"/>
            <a:ext cx="86042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0"/>
              </a:spcBef>
            </a:pPr>
            <a:r>
              <a:rPr kumimoji="0" lang="en-US" altLang="zh-CN" sz="2400" i="0">
                <a:solidFill>
                  <a:schemeClr val="bg1"/>
                </a:solidFill>
                <a:ea typeface="宋体" panose="02010600030101010101" pitchFamily="2" charset="-122"/>
              </a:rPr>
              <a:t>       </a:t>
            </a:r>
            <a:r>
              <a:rPr kumimoji="0" lang="zh-CN" altLang="en-US" sz="2400" b="1" i="0">
                <a:solidFill>
                  <a:schemeClr val="bg1"/>
                </a:solidFill>
                <a:ea typeface="宋体" panose="02010600030101010101" pitchFamily="2" charset="-122"/>
              </a:rPr>
              <a:t>在汇编指令中，寄存器地址直接用寄存器名表示，如用</a:t>
            </a:r>
            <a:r>
              <a:rPr kumimoji="0" lang="en-US" altLang="zh-CN" sz="2400" b="1" i="0">
                <a:solidFill>
                  <a:schemeClr val="bg1"/>
                </a:solidFill>
                <a:ea typeface="宋体" panose="02010600030101010101" pitchFamily="2" charset="-122"/>
              </a:rPr>
              <a:t>AX</a:t>
            </a:r>
            <a:r>
              <a:rPr kumimoji="0" lang="zh-CN" altLang="en-US" sz="2400" b="1" i="0">
                <a:solidFill>
                  <a:schemeClr val="bg1"/>
                </a:solidFill>
                <a:ea typeface="宋体" panose="02010600030101010101" pitchFamily="2" charset="-122"/>
              </a:rPr>
              <a:t>、</a:t>
            </a:r>
            <a:r>
              <a:rPr kumimoji="0" lang="en-US" altLang="zh-CN" sz="2400" b="1" i="0">
                <a:solidFill>
                  <a:schemeClr val="bg1"/>
                </a:solidFill>
                <a:ea typeface="宋体" panose="02010600030101010101" pitchFamily="2" charset="-122"/>
              </a:rPr>
              <a:t>BX</a:t>
            </a:r>
            <a:r>
              <a:rPr kumimoji="0" lang="zh-CN" altLang="en-US" sz="2400" b="1" i="0">
                <a:solidFill>
                  <a:schemeClr val="bg1"/>
                </a:solidFill>
                <a:ea typeface="宋体" panose="02010600030101010101" pitchFamily="2" charset="-122"/>
              </a:rPr>
              <a:t>、</a:t>
            </a:r>
            <a:r>
              <a:rPr kumimoji="0" lang="en-US" altLang="zh-CN" sz="2400" b="1" i="0">
                <a:solidFill>
                  <a:schemeClr val="bg1"/>
                </a:solidFill>
                <a:ea typeface="宋体" panose="02010600030101010101" pitchFamily="2" charset="-122"/>
              </a:rPr>
              <a:t>AL</a:t>
            </a:r>
            <a:r>
              <a:rPr kumimoji="0" lang="zh-CN" altLang="en-US" sz="2400" b="1" i="0">
                <a:solidFill>
                  <a:schemeClr val="bg1"/>
                </a:solidFill>
                <a:ea typeface="宋体" panose="02010600030101010101" pitchFamily="2" charset="-122"/>
              </a:rPr>
              <a:t>、</a:t>
            </a:r>
            <a:r>
              <a:rPr kumimoji="0" lang="en-US" altLang="zh-CN" sz="2400" b="1" i="0">
                <a:solidFill>
                  <a:schemeClr val="bg1"/>
                </a:solidFill>
                <a:ea typeface="宋体" panose="02010600030101010101" pitchFamily="2" charset="-122"/>
              </a:rPr>
              <a:t>BH</a:t>
            </a:r>
            <a:r>
              <a:rPr kumimoji="0" lang="zh-CN" altLang="en-US" sz="2400" b="1" i="0">
                <a:solidFill>
                  <a:schemeClr val="bg1"/>
                </a:solidFill>
                <a:ea typeface="宋体" panose="02010600030101010101" pitchFamily="2" charset="-122"/>
              </a:rPr>
              <a:t>、</a:t>
            </a:r>
            <a:r>
              <a:rPr kumimoji="0" lang="en-US" altLang="zh-CN" sz="2400" b="1" i="0">
                <a:solidFill>
                  <a:schemeClr val="bg1"/>
                </a:solidFill>
                <a:ea typeface="宋体" panose="02010600030101010101" pitchFamily="2" charset="-122"/>
              </a:rPr>
              <a:t>EAX</a:t>
            </a:r>
            <a:r>
              <a:rPr kumimoji="0" lang="zh-CN" altLang="en-US" sz="2400" b="1" i="0">
                <a:solidFill>
                  <a:schemeClr val="bg1"/>
                </a:solidFill>
                <a:ea typeface="宋体" panose="02010600030101010101" pitchFamily="2" charset="-122"/>
              </a:rPr>
              <a:t>、</a:t>
            </a:r>
            <a:r>
              <a:rPr kumimoji="0" lang="en-US" altLang="zh-CN" sz="2400" b="1" i="0">
                <a:solidFill>
                  <a:schemeClr val="bg1"/>
                </a:solidFill>
                <a:ea typeface="宋体" panose="02010600030101010101" pitchFamily="2" charset="-122"/>
              </a:rPr>
              <a:t>EBX</a:t>
            </a:r>
            <a:r>
              <a:rPr kumimoji="0" lang="zh-CN" altLang="en-US" sz="2400" b="1" i="0">
                <a:solidFill>
                  <a:schemeClr val="bg1"/>
                </a:solidFill>
                <a:ea typeface="宋体" panose="02010600030101010101" pitchFamily="2" charset="-122"/>
              </a:rPr>
              <a:t>、</a:t>
            </a:r>
            <a:r>
              <a:rPr kumimoji="0" lang="en-US" altLang="zh-CN" sz="2400" b="1" i="0">
                <a:solidFill>
                  <a:schemeClr val="bg1"/>
                </a:solidFill>
                <a:ea typeface="宋体" panose="02010600030101010101" pitchFamily="2" charset="-122"/>
              </a:rPr>
              <a:t>DS</a:t>
            </a:r>
            <a:r>
              <a:rPr kumimoji="0" lang="zh-CN" altLang="en-US" sz="2400" b="1" i="0">
                <a:solidFill>
                  <a:schemeClr val="bg1"/>
                </a:solidFill>
                <a:ea typeface="宋体" panose="02010600030101010101" pitchFamily="2" charset="-122"/>
              </a:rPr>
              <a:t>、</a:t>
            </a:r>
            <a:r>
              <a:rPr kumimoji="0" lang="en-US" altLang="zh-CN" sz="2400" b="1" i="0">
                <a:solidFill>
                  <a:schemeClr val="bg1"/>
                </a:solidFill>
                <a:ea typeface="宋体" panose="02010600030101010101" pitchFamily="2" charset="-122"/>
              </a:rPr>
              <a:t>ES</a:t>
            </a:r>
            <a:r>
              <a:rPr kumimoji="0" lang="zh-CN" altLang="en-US" sz="2400" b="1" i="0">
                <a:solidFill>
                  <a:schemeClr val="bg1"/>
                </a:solidFill>
                <a:ea typeface="宋体" panose="02010600030101010101" pitchFamily="2" charset="-122"/>
              </a:rPr>
              <a:t>等，这些寄存器可以是</a:t>
            </a:r>
            <a:r>
              <a:rPr kumimoji="0" lang="en-US" altLang="zh-CN" sz="2400" b="1" i="0">
                <a:solidFill>
                  <a:schemeClr val="bg1"/>
                </a:solidFill>
                <a:ea typeface="宋体" panose="02010600030101010101" pitchFamily="2" charset="-122"/>
              </a:rPr>
              <a:t>8</a:t>
            </a:r>
            <a:r>
              <a:rPr kumimoji="0" lang="zh-CN" altLang="en-US" sz="2400" b="1" i="0">
                <a:solidFill>
                  <a:schemeClr val="bg1"/>
                </a:solidFill>
                <a:ea typeface="宋体" panose="02010600030101010101" pitchFamily="2" charset="-122"/>
              </a:rPr>
              <a:t>位的、</a:t>
            </a:r>
            <a:r>
              <a:rPr kumimoji="0" lang="en-US" altLang="zh-CN" sz="2400" b="1" i="0">
                <a:solidFill>
                  <a:schemeClr val="bg1"/>
                </a:solidFill>
                <a:ea typeface="宋体" panose="02010600030101010101" pitchFamily="2" charset="-122"/>
              </a:rPr>
              <a:t>16</a:t>
            </a:r>
            <a:r>
              <a:rPr kumimoji="0" lang="zh-CN" altLang="en-US" sz="2400" b="1" i="0">
                <a:solidFill>
                  <a:schemeClr val="bg1"/>
                </a:solidFill>
                <a:ea typeface="宋体" panose="02010600030101010101" pitchFamily="2" charset="-122"/>
              </a:rPr>
              <a:t>位的或</a:t>
            </a:r>
            <a:r>
              <a:rPr kumimoji="0" lang="en-US" altLang="zh-CN" sz="2400" b="1" i="0">
                <a:solidFill>
                  <a:schemeClr val="bg1"/>
                </a:solidFill>
                <a:ea typeface="宋体" panose="02010600030101010101" pitchFamily="2" charset="-122"/>
              </a:rPr>
              <a:t>32</a:t>
            </a:r>
            <a:r>
              <a:rPr kumimoji="0" lang="zh-CN" altLang="en-US" sz="2400" b="1" i="0">
                <a:solidFill>
                  <a:schemeClr val="bg1"/>
                </a:solidFill>
                <a:ea typeface="宋体" panose="02010600030101010101" pitchFamily="2" charset="-122"/>
              </a:rPr>
              <a:t>位的。这种寻址方式如下图所示：</a:t>
            </a:r>
            <a:endParaRPr kumimoji="0" lang="zh-CN" altLang="en-US" sz="2400" b="1" i="0">
              <a:solidFill>
                <a:schemeClr val="bg1"/>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0BE2F982-A1EE-4538-9559-4CEC4C678885}"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84995" name="Rectangle 2"/>
          <p:cNvSpPr>
            <a:spLocks noGrp="1" noChangeArrowheads="1"/>
          </p:cNvSpPr>
          <p:nvPr>
            <p:ph type="body" idx="1"/>
          </p:nvPr>
        </p:nvSpPr>
        <p:spPr>
          <a:xfrm>
            <a:off x="395288" y="5013325"/>
            <a:ext cx="8229600" cy="1512888"/>
          </a:xfrm>
        </p:spPr>
        <p:txBody>
          <a:bodyPr/>
          <a:lstStyle/>
          <a:p>
            <a:pPr eaLnBrk="1" hangingPunct="1">
              <a:buFontTx/>
              <a:buNone/>
            </a:pPr>
            <a:r>
              <a:rPr lang="en-US" altLang="zh-CN" sz="2400" smtClean="0"/>
              <a:t> </a:t>
            </a:r>
            <a:r>
              <a:rPr lang="en-US" altLang="zh-CN" sz="2400" b="1" smtClean="0">
                <a:solidFill>
                  <a:schemeClr val="bg1"/>
                </a:solidFill>
              </a:rPr>
              <a:t>【</a:t>
            </a:r>
            <a:r>
              <a:rPr lang="zh-CN" altLang="en-US" sz="2400" b="1" smtClean="0">
                <a:solidFill>
                  <a:schemeClr val="bg1"/>
                </a:solidFill>
              </a:rPr>
              <a:t>例</a:t>
            </a:r>
            <a:r>
              <a:rPr lang="en-US" altLang="zh-CN" sz="2400" b="1" smtClean="0">
                <a:solidFill>
                  <a:schemeClr val="bg1"/>
                </a:solidFill>
              </a:rPr>
              <a:t>4-3】</a:t>
            </a:r>
            <a:r>
              <a:rPr lang="en-US" altLang="zh-CN" sz="2400" b="1" smtClean="0"/>
              <a:t>  </a:t>
            </a:r>
            <a:r>
              <a:rPr lang="en-US" altLang="zh-CN" sz="2400" b="1" smtClean="0">
                <a:solidFill>
                  <a:srgbClr val="FFFF66"/>
                </a:solidFill>
              </a:rPr>
              <a:t>MOV    BL</a:t>
            </a:r>
            <a:r>
              <a:rPr lang="zh-CN" altLang="en-US" sz="2400" b="1" smtClean="0">
                <a:solidFill>
                  <a:srgbClr val="FFFF66"/>
                </a:solidFill>
              </a:rPr>
              <a:t>，</a:t>
            </a:r>
            <a:r>
              <a:rPr lang="en-US" altLang="zh-CN" sz="2400" b="1" smtClean="0">
                <a:solidFill>
                  <a:srgbClr val="FFFF66"/>
                </a:solidFill>
              </a:rPr>
              <a:t>AL</a:t>
            </a:r>
            <a:r>
              <a:rPr lang="zh-CN" altLang="en-US" sz="2400" b="1" smtClean="0">
                <a:solidFill>
                  <a:srgbClr val="FFFF66"/>
                </a:solidFill>
              </a:rPr>
              <a:t>；</a:t>
            </a:r>
            <a:r>
              <a:rPr lang="zh-CN" altLang="en-US" sz="2400" b="1" smtClean="0">
                <a:solidFill>
                  <a:schemeClr val="bg1"/>
                </a:solidFill>
              </a:rPr>
              <a:t>将</a:t>
            </a:r>
            <a:r>
              <a:rPr lang="en-US" altLang="zh-CN" sz="2400" b="1" smtClean="0">
                <a:solidFill>
                  <a:schemeClr val="bg1"/>
                </a:solidFill>
              </a:rPr>
              <a:t>AL</a:t>
            </a:r>
            <a:r>
              <a:rPr lang="zh-CN" altLang="en-US" sz="2400" b="1" smtClean="0">
                <a:solidFill>
                  <a:schemeClr val="bg1"/>
                </a:solidFill>
              </a:rPr>
              <a:t>中的内容送到</a:t>
            </a:r>
            <a:r>
              <a:rPr lang="en-US" altLang="zh-CN" sz="2400" b="1" smtClean="0">
                <a:solidFill>
                  <a:schemeClr val="bg1"/>
                </a:solidFill>
              </a:rPr>
              <a:t>BL</a:t>
            </a:r>
            <a:r>
              <a:rPr lang="zh-CN" altLang="en-US" sz="2400" b="1" smtClean="0">
                <a:solidFill>
                  <a:schemeClr val="bg1"/>
                </a:solidFill>
              </a:rPr>
              <a:t>中</a:t>
            </a:r>
            <a:endParaRPr lang="zh-CN" altLang="en-US" sz="2400" b="1" smtClean="0">
              <a:solidFill>
                <a:schemeClr val="bg1"/>
              </a:solidFill>
            </a:endParaRPr>
          </a:p>
          <a:p>
            <a:pPr eaLnBrk="1" hangingPunct="1">
              <a:buFontTx/>
              <a:buNone/>
            </a:pPr>
            <a:r>
              <a:rPr lang="zh-CN" altLang="en-US" sz="2400" b="1" smtClean="0"/>
              <a:t>                    </a:t>
            </a:r>
            <a:r>
              <a:rPr lang="en-US" altLang="zh-CN" sz="2400" b="1" smtClean="0">
                <a:solidFill>
                  <a:srgbClr val="FFFF66"/>
                </a:solidFill>
              </a:rPr>
              <a:t>MOV    DS</a:t>
            </a:r>
            <a:r>
              <a:rPr lang="zh-CN" altLang="en-US" sz="2400" b="1" smtClean="0">
                <a:solidFill>
                  <a:srgbClr val="FFFF66"/>
                </a:solidFill>
              </a:rPr>
              <a:t>，</a:t>
            </a:r>
            <a:r>
              <a:rPr lang="en-US" altLang="zh-CN" sz="2400" b="1" smtClean="0">
                <a:solidFill>
                  <a:srgbClr val="FFFF66"/>
                </a:solidFill>
              </a:rPr>
              <a:t>AX</a:t>
            </a:r>
            <a:endParaRPr lang="en-US" altLang="zh-CN" sz="2400" b="1" smtClean="0">
              <a:solidFill>
                <a:srgbClr val="FFFF66"/>
              </a:solidFill>
            </a:endParaRPr>
          </a:p>
          <a:p>
            <a:pPr eaLnBrk="1" hangingPunct="1">
              <a:buFontTx/>
              <a:buNone/>
            </a:pPr>
            <a:r>
              <a:rPr lang="en-US" altLang="zh-CN" sz="2400" b="1" smtClean="0">
                <a:solidFill>
                  <a:srgbClr val="FFFF66"/>
                </a:solidFill>
              </a:rPr>
              <a:t>                    MOV    ECX</a:t>
            </a:r>
            <a:r>
              <a:rPr lang="zh-CN" altLang="en-US" sz="2400" b="1" smtClean="0">
                <a:solidFill>
                  <a:srgbClr val="FFFF66"/>
                </a:solidFill>
              </a:rPr>
              <a:t>，</a:t>
            </a:r>
            <a:r>
              <a:rPr lang="en-US" altLang="zh-CN" sz="2400" b="1" smtClean="0">
                <a:solidFill>
                  <a:srgbClr val="FFFF66"/>
                </a:solidFill>
              </a:rPr>
              <a:t>EDX</a:t>
            </a:r>
            <a:endParaRPr lang="en-US" altLang="zh-CN" sz="2400" b="1" smtClean="0">
              <a:solidFill>
                <a:srgbClr val="FFFF66"/>
              </a:solidFill>
            </a:endParaRPr>
          </a:p>
        </p:txBody>
      </p:sp>
      <p:sp>
        <p:nvSpPr>
          <p:cNvPr id="84996" name="Rectangle 3"/>
          <p:cNvSpPr>
            <a:spLocks noChangeArrowheads="1"/>
          </p:cNvSpPr>
          <p:nvPr/>
        </p:nvSpPr>
        <p:spPr bwMode="auto">
          <a:xfrm>
            <a:off x="323850" y="404813"/>
            <a:ext cx="80645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0"/>
              </a:spcBef>
            </a:pPr>
            <a:r>
              <a:rPr kumimoji="0" lang="en-US" altLang="zh-CN" sz="2400" b="1" i="0">
                <a:solidFill>
                  <a:schemeClr val="bg1"/>
                </a:solidFill>
                <a:latin typeface="Tahoma" panose="020B0604030504040204" pitchFamily="34" charset="0"/>
                <a:ea typeface="宋体" panose="02010600030101010101" pitchFamily="2" charset="-122"/>
              </a:rPr>
              <a:t>【</a:t>
            </a:r>
            <a:r>
              <a:rPr kumimoji="0" lang="zh-CN" altLang="en-US" sz="2400" b="1" i="0">
                <a:solidFill>
                  <a:schemeClr val="bg1"/>
                </a:solidFill>
                <a:latin typeface="Tahoma" panose="020B0604030504040204" pitchFamily="34" charset="0"/>
                <a:ea typeface="宋体" panose="02010600030101010101" pitchFamily="2" charset="-122"/>
              </a:rPr>
              <a:t>例</a:t>
            </a:r>
            <a:r>
              <a:rPr kumimoji="0" lang="en-US" altLang="zh-CN" sz="2400" b="1" i="0">
                <a:solidFill>
                  <a:schemeClr val="bg1"/>
                </a:solidFill>
                <a:latin typeface="Tahoma" panose="020B0604030504040204" pitchFamily="34" charset="0"/>
                <a:ea typeface="宋体" panose="02010600030101010101" pitchFamily="2" charset="-122"/>
              </a:rPr>
              <a:t>4-2】  </a:t>
            </a:r>
            <a:r>
              <a:rPr kumimoji="0" lang="zh-CN" altLang="en-US" sz="2400" b="1" i="0">
                <a:solidFill>
                  <a:schemeClr val="bg1"/>
                </a:solidFill>
                <a:latin typeface="Tahoma" panose="020B0604030504040204" pitchFamily="34" charset="0"/>
                <a:ea typeface="宋体" panose="02010600030101010101" pitchFamily="2" charset="-122"/>
              </a:rPr>
              <a:t>指令“</a:t>
            </a:r>
            <a:r>
              <a:rPr kumimoji="0" lang="en-US" altLang="zh-CN" sz="2400" b="1" i="0">
                <a:solidFill>
                  <a:schemeClr val="bg1"/>
                </a:solidFill>
                <a:latin typeface="Tahoma" panose="020B0604030504040204" pitchFamily="34" charset="0"/>
                <a:ea typeface="宋体" panose="02010600030101010101" pitchFamily="2" charset="-122"/>
              </a:rPr>
              <a:t>MOV AX</a:t>
            </a:r>
            <a:r>
              <a:rPr kumimoji="0" lang="zh-CN" altLang="en-US" sz="2400" b="1" i="0">
                <a:solidFill>
                  <a:schemeClr val="bg1"/>
                </a:solidFill>
                <a:latin typeface="Tahoma" panose="020B0604030504040204" pitchFamily="34" charset="0"/>
                <a:ea typeface="宋体" panose="02010600030101010101" pitchFamily="2" charset="-122"/>
              </a:rPr>
              <a:t>，</a:t>
            </a:r>
            <a:r>
              <a:rPr kumimoji="0" lang="en-US" altLang="zh-CN" sz="2400" b="1" i="0">
                <a:solidFill>
                  <a:schemeClr val="bg1"/>
                </a:solidFill>
                <a:latin typeface="Tahoma" panose="020B0604030504040204" pitchFamily="34" charset="0"/>
                <a:ea typeface="宋体" panose="02010600030101010101" pitchFamily="2" charset="-122"/>
              </a:rPr>
              <a:t>BX”</a:t>
            </a:r>
            <a:r>
              <a:rPr kumimoji="0" lang="zh-CN" altLang="en-US" sz="2400" b="1" i="0">
                <a:solidFill>
                  <a:schemeClr val="bg1"/>
                </a:solidFill>
                <a:latin typeface="Tahoma" panose="020B0604030504040204" pitchFamily="34" charset="0"/>
                <a:ea typeface="宋体" panose="02010600030101010101" pitchFamily="2" charset="-122"/>
              </a:rPr>
              <a:t>的源和目的操作数都采用寄存器寻址方式，该指令完成将</a:t>
            </a:r>
            <a:r>
              <a:rPr kumimoji="0" lang="en-US" altLang="zh-CN" sz="2400" b="1" i="0">
                <a:solidFill>
                  <a:schemeClr val="bg1"/>
                </a:solidFill>
                <a:latin typeface="Tahoma" panose="020B0604030504040204" pitchFamily="34" charset="0"/>
                <a:ea typeface="宋体" panose="02010600030101010101" pitchFamily="2" charset="-122"/>
              </a:rPr>
              <a:t>BX</a:t>
            </a:r>
            <a:r>
              <a:rPr kumimoji="0" lang="zh-CN" altLang="en-US" sz="2400" b="1" i="0">
                <a:solidFill>
                  <a:schemeClr val="bg1"/>
                </a:solidFill>
                <a:latin typeface="Tahoma" panose="020B0604030504040204" pitchFamily="34" charset="0"/>
                <a:ea typeface="宋体" panose="02010600030101010101" pitchFamily="2" charset="-122"/>
              </a:rPr>
              <a:t>中的内容送到</a:t>
            </a:r>
            <a:r>
              <a:rPr kumimoji="0" lang="en-US" altLang="zh-CN" sz="2400" b="1" i="0">
                <a:solidFill>
                  <a:schemeClr val="bg1"/>
                </a:solidFill>
                <a:latin typeface="Tahoma" panose="020B0604030504040204" pitchFamily="34" charset="0"/>
                <a:ea typeface="宋体" panose="02010600030101010101" pitchFamily="2" charset="-122"/>
              </a:rPr>
              <a:t>AX</a:t>
            </a:r>
            <a:r>
              <a:rPr kumimoji="0" lang="zh-CN" altLang="en-US" sz="2400" b="1" i="0">
                <a:solidFill>
                  <a:schemeClr val="bg1"/>
                </a:solidFill>
                <a:latin typeface="Tahoma" panose="020B0604030504040204" pitchFamily="34" charset="0"/>
                <a:ea typeface="宋体" panose="02010600030101010101" pitchFamily="2" charset="-122"/>
              </a:rPr>
              <a:t>中。如指令执行前（</a:t>
            </a:r>
            <a:r>
              <a:rPr kumimoji="0" lang="en-US" altLang="zh-CN" sz="2400" b="1" i="0">
                <a:solidFill>
                  <a:schemeClr val="bg1"/>
                </a:solidFill>
                <a:latin typeface="Tahoma" panose="020B0604030504040204" pitchFamily="34" charset="0"/>
                <a:ea typeface="宋体" panose="02010600030101010101" pitchFamily="2" charset="-122"/>
              </a:rPr>
              <a:t>AX</a:t>
            </a:r>
            <a:r>
              <a:rPr kumimoji="0" lang="zh-CN" altLang="en-US" sz="2400" b="1" i="0">
                <a:solidFill>
                  <a:schemeClr val="bg1"/>
                </a:solidFill>
                <a:latin typeface="Tahoma" panose="020B0604030504040204" pitchFamily="34" charset="0"/>
                <a:ea typeface="宋体" panose="02010600030101010101" pitchFamily="2" charset="-122"/>
              </a:rPr>
              <a:t>）</a:t>
            </a:r>
            <a:r>
              <a:rPr kumimoji="0" lang="zh-CN" altLang="en-US" sz="2400" b="1" i="0">
                <a:solidFill>
                  <a:schemeClr val="bg1"/>
                </a:solidFill>
                <a:latin typeface="Tahoma" panose="020B0604030504040204" pitchFamily="34" charset="0"/>
                <a:ea typeface="宋体" panose="02010600030101010101" pitchFamily="2" charset="-122"/>
                <a:sym typeface="Symbol" panose="05050102010706020507" pitchFamily="18" charset="2"/>
              </a:rPr>
              <a:t></a:t>
            </a:r>
            <a:r>
              <a:rPr kumimoji="0" lang="zh-CN" altLang="en-US" sz="2400" b="1" i="0">
                <a:solidFill>
                  <a:schemeClr val="bg1"/>
                </a:solidFill>
                <a:latin typeface="Tahoma" panose="020B0604030504040204" pitchFamily="34" charset="0"/>
                <a:ea typeface="宋体" panose="02010600030101010101" pitchFamily="2" charset="-122"/>
              </a:rPr>
              <a:t> </a:t>
            </a:r>
            <a:r>
              <a:rPr kumimoji="0" lang="en-US" altLang="zh-CN" sz="2400" b="1" i="0">
                <a:solidFill>
                  <a:schemeClr val="bg1"/>
                </a:solidFill>
                <a:latin typeface="Tahoma" panose="020B0604030504040204" pitchFamily="34" charset="0"/>
                <a:ea typeface="宋体" panose="02010600030101010101" pitchFamily="2" charset="-122"/>
              </a:rPr>
              <a:t>3064H</a:t>
            </a:r>
            <a:r>
              <a:rPr kumimoji="0" lang="zh-CN" altLang="en-US" sz="2400" b="1" i="0">
                <a:solidFill>
                  <a:schemeClr val="bg1"/>
                </a:solidFill>
                <a:latin typeface="Tahoma" panose="020B0604030504040204" pitchFamily="34" charset="0"/>
                <a:ea typeface="宋体" panose="02010600030101010101" pitchFamily="2" charset="-122"/>
              </a:rPr>
              <a:t>，（</a:t>
            </a:r>
            <a:r>
              <a:rPr kumimoji="0" lang="en-US" altLang="zh-CN" sz="2400" b="1" i="0">
                <a:solidFill>
                  <a:schemeClr val="bg1"/>
                </a:solidFill>
                <a:latin typeface="Tahoma" panose="020B0604030504040204" pitchFamily="34" charset="0"/>
                <a:ea typeface="宋体" panose="02010600030101010101" pitchFamily="2" charset="-122"/>
              </a:rPr>
              <a:t>BX</a:t>
            </a:r>
            <a:r>
              <a:rPr kumimoji="0" lang="zh-CN" altLang="en-US" sz="2400" b="1" i="0">
                <a:solidFill>
                  <a:schemeClr val="bg1"/>
                </a:solidFill>
                <a:latin typeface="Tahoma" panose="020B0604030504040204" pitchFamily="34" charset="0"/>
                <a:ea typeface="宋体" panose="02010600030101010101" pitchFamily="2" charset="-122"/>
              </a:rPr>
              <a:t>）</a:t>
            </a:r>
            <a:r>
              <a:rPr kumimoji="0" lang="zh-CN" altLang="en-US" sz="2400" b="1" i="0">
                <a:solidFill>
                  <a:schemeClr val="bg1"/>
                </a:solidFill>
                <a:latin typeface="Tahoma" panose="020B0604030504040204" pitchFamily="34" charset="0"/>
                <a:ea typeface="宋体" panose="02010600030101010101" pitchFamily="2" charset="-122"/>
                <a:sym typeface="Symbol" panose="05050102010706020507" pitchFamily="18" charset="2"/>
              </a:rPr>
              <a:t></a:t>
            </a:r>
            <a:r>
              <a:rPr kumimoji="0" lang="zh-CN" altLang="en-US" sz="2400" b="1" i="0">
                <a:solidFill>
                  <a:schemeClr val="bg1"/>
                </a:solidFill>
                <a:latin typeface="Tahoma" panose="020B0604030504040204" pitchFamily="34" charset="0"/>
                <a:ea typeface="宋体" panose="02010600030101010101" pitchFamily="2" charset="-122"/>
              </a:rPr>
              <a:t> </a:t>
            </a:r>
            <a:r>
              <a:rPr kumimoji="0" lang="en-US" altLang="zh-CN" sz="2400" b="1" i="0">
                <a:solidFill>
                  <a:schemeClr val="bg1"/>
                </a:solidFill>
                <a:latin typeface="Tahoma" panose="020B0604030504040204" pitchFamily="34" charset="0"/>
                <a:ea typeface="宋体" panose="02010600030101010101" pitchFamily="2" charset="-122"/>
              </a:rPr>
              <a:t>1234H</a:t>
            </a:r>
            <a:r>
              <a:rPr kumimoji="0" lang="zh-CN" altLang="en-US" sz="2400" b="1" i="0">
                <a:solidFill>
                  <a:schemeClr val="bg1"/>
                </a:solidFill>
                <a:latin typeface="Tahoma" panose="020B0604030504040204" pitchFamily="34" charset="0"/>
                <a:ea typeface="宋体" panose="02010600030101010101" pitchFamily="2" charset="-122"/>
              </a:rPr>
              <a:t>；则指令执行后，（</a:t>
            </a:r>
            <a:r>
              <a:rPr kumimoji="0" lang="en-US" altLang="zh-CN" sz="2400" b="1" i="0">
                <a:solidFill>
                  <a:schemeClr val="bg1"/>
                </a:solidFill>
                <a:latin typeface="Tahoma" panose="020B0604030504040204" pitchFamily="34" charset="0"/>
                <a:ea typeface="宋体" panose="02010600030101010101" pitchFamily="2" charset="-122"/>
              </a:rPr>
              <a:t>AX</a:t>
            </a:r>
            <a:r>
              <a:rPr kumimoji="0" lang="zh-CN" altLang="en-US" sz="2400" b="1" i="0">
                <a:solidFill>
                  <a:schemeClr val="bg1"/>
                </a:solidFill>
                <a:latin typeface="Tahoma" panose="020B0604030504040204" pitchFamily="34" charset="0"/>
                <a:ea typeface="宋体" panose="02010600030101010101" pitchFamily="2" charset="-122"/>
              </a:rPr>
              <a:t>）</a:t>
            </a:r>
            <a:r>
              <a:rPr kumimoji="0" lang="zh-CN" altLang="en-US" sz="2400" b="1" i="0">
                <a:solidFill>
                  <a:schemeClr val="bg1"/>
                </a:solidFill>
                <a:latin typeface="Tahoma" panose="020B0604030504040204" pitchFamily="34" charset="0"/>
                <a:ea typeface="宋体" panose="02010600030101010101" pitchFamily="2" charset="-122"/>
                <a:sym typeface="Symbol" panose="05050102010706020507" pitchFamily="18" charset="2"/>
              </a:rPr>
              <a:t></a:t>
            </a:r>
            <a:r>
              <a:rPr kumimoji="0" lang="zh-CN" altLang="en-US" sz="2400" b="1" i="0">
                <a:solidFill>
                  <a:schemeClr val="bg1"/>
                </a:solidFill>
                <a:latin typeface="Tahoma" panose="020B0604030504040204" pitchFamily="34" charset="0"/>
                <a:ea typeface="宋体" panose="02010600030101010101" pitchFamily="2" charset="-122"/>
              </a:rPr>
              <a:t> </a:t>
            </a:r>
            <a:r>
              <a:rPr kumimoji="0" lang="en-US" altLang="zh-CN" sz="2400" b="1" i="0">
                <a:solidFill>
                  <a:schemeClr val="bg1"/>
                </a:solidFill>
                <a:latin typeface="Tahoma" panose="020B0604030504040204" pitchFamily="34" charset="0"/>
                <a:ea typeface="宋体" panose="02010600030101010101" pitchFamily="2" charset="-122"/>
              </a:rPr>
              <a:t>1234H</a:t>
            </a:r>
            <a:r>
              <a:rPr kumimoji="0" lang="zh-CN" altLang="en-US" sz="2400" b="1" i="0">
                <a:solidFill>
                  <a:schemeClr val="bg1"/>
                </a:solidFill>
                <a:latin typeface="Tahoma" panose="020B0604030504040204" pitchFamily="34" charset="0"/>
                <a:ea typeface="宋体" panose="02010600030101010101" pitchFamily="2" charset="-122"/>
              </a:rPr>
              <a:t>，（</a:t>
            </a:r>
            <a:r>
              <a:rPr kumimoji="0" lang="en-US" altLang="zh-CN" sz="2400" b="1" i="0">
                <a:solidFill>
                  <a:schemeClr val="bg1"/>
                </a:solidFill>
                <a:latin typeface="Tahoma" panose="020B0604030504040204" pitchFamily="34" charset="0"/>
                <a:ea typeface="宋体" panose="02010600030101010101" pitchFamily="2" charset="-122"/>
              </a:rPr>
              <a:t>BX</a:t>
            </a:r>
            <a:r>
              <a:rPr kumimoji="0" lang="zh-CN" altLang="en-US" sz="2400" b="1" i="0">
                <a:solidFill>
                  <a:schemeClr val="bg1"/>
                </a:solidFill>
                <a:latin typeface="Tahoma" panose="020B0604030504040204" pitchFamily="34" charset="0"/>
                <a:ea typeface="宋体" panose="02010600030101010101" pitchFamily="2" charset="-122"/>
              </a:rPr>
              <a:t>）保持不变。</a:t>
            </a:r>
            <a:endParaRPr kumimoji="0" lang="zh-CN" altLang="en-US" sz="2400" b="1" i="0">
              <a:solidFill>
                <a:schemeClr val="bg1"/>
              </a:solidFill>
              <a:latin typeface="Tahoma" panose="020B0604030504040204" pitchFamily="34" charset="0"/>
              <a:ea typeface="宋体" panose="02010600030101010101" pitchFamily="2" charset="-122"/>
            </a:endParaRPr>
          </a:p>
        </p:txBody>
      </p:sp>
      <p:pic>
        <p:nvPicPr>
          <p:cNvPr id="8499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825" y="2060575"/>
            <a:ext cx="8893175"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182D6171-9CB2-4245-AA39-00DC376B4776}"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86019" name="Rectangle 2"/>
          <p:cNvSpPr>
            <a:spLocks noChangeArrowheads="1"/>
          </p:cNvSpPr>
          <p:nvPr/>
        </p:nvSpPr>
        <p:spPr bwMode="auto">
          <a:xfrm>
            <a:off x="395288" y="87313"/>
            <a:ext cx="74168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1568" bIns="101568"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0"/>
              </a:spcBef>
            </a:pPr>
            <a:r>
              <a:rPr lang="en-US" altLang="zh-CN" sz="3200" i="0">
                <a:solidFill>
                  <a:srgbClr val="66CCFF"/>
                </a:solidFill>
                <a:latin typeface="黑体" panose="02010609060101010101" pitchFamily="49" charset="-122"/>
              </a:rPr>
              <a:t>2</a:t>
            </a:r>
            <a:r>
              <a:rPr lang="zh-CN" altLang="en-US" sz="3200" i="0">
                <a:solidFill>
                  <a:srgbClr val="66CCFF"/>
                </a:solidFill>
                <a:latin typeface="黑体" panose="02010609060101010101" pitchFamily="49" charset="-122"/>
              </a:rPr>
              <a:t>．存储器寻址方式            </a:t>
            </a:r>
            <a:r>
              <a:rPr lang="en-US" altLang="zh-CN" sz="3200" i="0">
                <a:solidFill>
                  <a:srgbClr val="66CCFF"/>
                </a:solidFill>
                <a:latin typeface="黑体" panose="02010609060101010101" pitchFamily="49" charset="-122"/>
              </a:rPr>
              <a:t>P159</a:t>
            </a:r>
            <a:endParaRPr lang="en-US" altLang="zh-CN" sz="3200" i="0">
              <a:solidFill>
                <a:srgbClr val="66CCFF"/>
              </a:solidFill>
              <a:latin typeface="黑体" panose="02010609060101010101" pitchFamily="49" charset="-122"/>
            </a:endParaRPr>
          </a:p>
          <a:p>
            <a:pPr algn="l">
              <a:spcBef>
                <a:spcPct val="0"/>
              </a:spcBef>
            </a:pPr>
            <a:endParaRPr kumimoji="0" lang="en-US" altLang="zh-CN" sz="1800" i="0">
              <a:solidFill>
                <a:schemeClr val="bg1"/>
              </a:solidFill>
              <a:latin typeface="Arial" panose="020B0604020202020204" pitchFamily="34" charset="0"/>
              <a:ea typeface="宋体" panose="02010600030101010101" pitchFamily="2" charset="-122"/>
            </a:endParaRPr>
          </a:p>
        </p:txBody>
      </p:sp>
      <p:sp>
        <p:nvSpPr>
          <p:cNvPr id="86020" name="Rectangle 3"/>
          <p:cNvSpPr>
            <a:spLocks noChangeArrowheads="1"/>
          </p:cNvSpPr>
          <p:nvPr/>
        </p:nvSpPr>
        <p:spPr bwMode="auto">
          <a:xfrm>
            <a:off x="395288" y="3213100"/>
            <a:ext cx="849630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0"/>
              </a:spcBef>
            </a:pPr>
            <a:r>
              <a:rPr kumimoji="0" lang="en-US" altLang="zh-CN" sz="2800" i="0">
                <a:solidFill>
                  <a:schemeClr val="tx1"/>
                </a:solidFill>
                <a:latin typeface="Tahoma" panose="020B0604030504040204" pitchFamily="34" charset="0"/>
                <a:ea typeface="宋体" panose="02010600030101010101" pitchFamily="2" charset="-122"/>
              </a:rPr>
              <a:t>      </a:t>
            </a:r>
            <a:r>
              <a:rPr kumimoji="0" lang="zh-CN" altLang="en-US" sz="2800" b="1" i="0">
                <a:solidFill>
                  <a:schemeClr val="bg1"/>
                </a:solidFill>
                <a:latin typeface="Tahoma" panose="020B0604030504040204" pitchFamily="34" charset="0"/>
                <a:ea typeface="宋体" panose="02010600030101010101" pitchFamily="2" charset="-122"/>
              </a:rPr>
              <a:t>操作数地址（物理地址）是根据</a:t>
            </a:r>
            <a:r>
              <a:rPr kumimoji="0" lang="zh-CN" altLang="en-US" sz="2800" b="1" i="0">
                <a:solidFill>
                  <a:srgbClr val="FFFF66"/>
                </a:solidFill>
                <a:latin typeface="Tahoma" panose="020B0604030504040204" pitchFamily="34" charset="0"/>
                <a:ea typeface="宋体" panose="02010600030101010101" pitchFamily="2" charset="-122"/>
              </a:rPr>
              <a:t>段基值</a:t>
            </a:r>
            <a:r>
              <a:rPr kumimoji="0" lang="zh-CN" altLang="en-US" sz="2800" b="1" i="0">
                <a:solidFill>
                  <a:schemeClr val="bg1"/>
                </a:solidFill>
                <a:latin typeface="Tahoma" panose="020B0604030504040204" pitchFamily="34" charset="0"/>
                <a:ea typeface="宋体" panose="02010600030101010101" pitchFamily="2" charset="-122"/>
              </a:rPr>
              <a:t>（或段选择器）和</a:t>
            </a:r>
            <a:r>
              <a:rPr kumimoji="0" lang="zh-CN" altLang="en-US" sz="2800" b="1" i="0">
                <a:solidFill>
                  <a:srgbClr val="FFFF66"/>
                </a:solidFill>
                <a:latin typeface="Tahoma" panose="020B0604030504040204" pitchFamily="34" charset="0"/>
                <a:ea typeface="宋体" panose="02010600030101010101" pitchFamily="2" charset="-122"/>
              </a:rPr>
              <a:t>偏移地址</a:t>
            </a:r>
            <a:r>
              <a:rPr kumimoji="0" lang="zh-CN" altLang="en-US" sz="2800" b="1" i="0">
                <a:solidFill>
                  <a:schemeClr val="bg1"/>
                </a:solidFill>
                <a:latin typeface="Tahoma" panose="020B0604030504040204" pitchFamily="34" charset="0"/>
                <a:ea typeface="宋体" panose="02010600030101010101" pitchFamily="2" charset="-122"/>
              </a:rPr>
              <a:t>通过一定的方法得到。</a:t>
            </a:r>
            <a:r>
              <a:rPr kumimoji="0" lang="zh-CN" altLang="en-US" sz="2800" b="1" i="0">
                <a:solidFill>
                  <a:srgbClr val="FFFF66"/>
                </a:solidFill>
                <a:latin typeface="Tahoma" panose="020B0604030504040204" pitchFamily="34" charset="0"/>
                <a:ea typeface="宋体" panose="02010600030101010101" pitchFamily="2" charset="-122"/>
              </a:rPr>
              <a:t>段基址</a:t>
            </a:r>
            <a:r>
              <a:rPr kumimoji="0" lang="zh-CN" altLang="en-US" sz="2800" b="1" i="0">
                <a:solidFill>
                  <a:schemeClr val="bg1"/>
                </a:solidFill>
                <a:latin typeface="Tahoma" panose="020B0604030504040204" pitchFamily="34" charset="0"/>
                <a:ea typeface="宋体" panose="02010600030101010101" pitchFamily="2" charset="-122"/>
              </a:rPr>
              <a:t>在实模式和保护模式下可从不同的途径取得。偏移地址是指存放操作数的存储单元与段起始地址（段基址）之间的字节距离。</a:t>
            </a:r>
            <a:r>
              <a:rPr kumimoji="0" lang="zh-CN" altLang="en-US" sz="2800" b="1" i="0">
                <a:solidFill>
                  <a:srgbClr val="FFFF66"/>
                </a:solidFill>
                <a:latin typeface="Tahoma" panose="020B0604030504040204" pitchFamily="34" charset="0"/>
                <a:ea typeface="宋体" panose="02010600030101010101" pitchFamily="2" charset="-122"/>
              </a:rPr>
              <a:t>在</a:t>
            </a:r>
            <a:r>
              <a:rPr kumimoji="0" lang="en-US" altLang="zh-CN" sz="2800" b="1" i="0">
                <a:solidFill>
                  <a:srgbClr val="FFFF66"/>
                </a:solidFill>
                <a:latin typeface="Tahoma" panose="020B0604030504040204" pitchFamily="34" charset="0"/>
                <a:ea typeface="宋体" panose="02010600030101010101" pitchFamily="2" charset="-122"/>
              </a:rPr>
              <a:t>80x86</a:t>
            </a:r>
            <a:r>
              <a:rPr kumimoji="0" lang="zh-CN" altLang="en-US" sz="2800" b="1" i="0">
                <a:solidFill>
                  <a:srgbClr val="FFFF66"/>
                </a:solidFill>
                <a:latin typeface="Tahoma" panose="020B0604030504040204" pitchFamily="34" charset="0"/>
                <a:ea typeface="宋体" panose="02010600030101010101" pitchFamily="2" charset="-122"/>
              </a:rPr>
              <a:t>里，把按寻址方式计算出来的</a:t>
            </a:r>
            <a:r>
              <a:rPr kumimoji="0" lang="zh-CN" altLang="en-US" sz="2800" b="1" i="0">
                <a:solidFill>
                  <a:srgbClr val="FF0000"/>
                </a:solidFill>
                <a:latin typeface="Tahoma" panose="020B0604030504040204" pitchFamily="34" charset="0"/>
                <a:ea typeface="宋体" panose="02010600030101010101" pitchFamily="2" charset="-122"/>
              </a:rPr>
              <a:t>操作数偏移地址称为有效地址</a:t>
            </a:r>
            <a:r>
              <a:rPr kumimoji="0" lang="en-US" altLang="zh-CN" sz="2800" b="1" i="0">
                <a:solidFill>
                  <a:srgbClr val="FF0000"/>
                </a:solidFill>
                <a:latin typeface="Tahoma" panose="020B0604030504040204" pitchFamily="34" charset="0"/>
                <a:ea typeface="宋体" panose="02010600030101010101" pitchFamily="2" charset="-122"/>
              </a:rPr>
              <a:t>EA</a:t>
            </a:r>
            <a:r>
              <a:rPr kumimoji="0" lang="zh-CN" altLang="en-US" sz="2800" b="1" i="0">
                <a:solidFill>
                  <a:srgbClr val="FFFF66"/>
                </a:solidFill>
                <a:latin typeface="Tahoma" panose="020B0604030504040204" pitchFamily="34" charset="0"/>
                <a:ea typeface="宋体" panose="02010600030101010101" pitchFamily="2" charset="-122"/>
              </a:rPr>
              <a:t>（</a:t>
            </a:r>
            <a:r>
              <a:rPr kumimoji="0" lang="en-US" altLang="zh-CN" sz="2800" b="1" i="0">
                <a:solidFill>
                  <a:srgbClr val="FFFF66"/>
                </a:solidFill>
                <a:latin typeface="Tahoma" panose="020B0604030504040204" pitchFamily="34" charset="0"/>
                <a:ea typeface="宋体" panose="02010600030101010101" pitchFamily="2" charset="-122"/>
              </a:rPr>
              <a:t>Effective Address</a:t>
            </a:r>
            <a:r>
              <a:rPr kumimoji="0" lang="zh-CN" altLang="en-US" sz="2800" b="1" i="0">
                <a:solidFill>
                  <a:srgbClr val="FFFF66"/>
                </a:solidFill>
                <a:latin typeface="Tahoma" panose="020B0604030504040204" pitchFamily="34" charset="0"/>
                <a:ea typeface="宋体" panose="02010600030101010101" pitchFamily="2" charset="-122"/>
              </a:rPr>
              <a:t>）。</a:t>
            </a:r>
            <a:endParaRPr kumimoji="0" lang="zh-CN" altLang="en-US" sz="2800" b="1" i="0">
              <a:solidFill>
                <a:srgbClr val="FFFF66"/>
              </a:solidFill>
              <a:latin typeface="Tahoma" panose="020B0604030504040204" pitchFamily="34" charset="0"/>
              <a:ea typeface="宋体" panose="02010600030101010101" pitchFamily="2" charset="-122"/>
            </a:endParaRPr>
          </a:p>
        </p:txBody>
      </p:sp>
      <p:sp>
        <p:nvSpPr>
          <p:cNvPr id="86021" name="Rectangle 4"/>
          <p:cNvSpPr>
            <a:spLocks noChangeArrowheads="1"/>
          </p:cNvSpPr>
          <p:nvPr/>
        </p:nvSpPr>
        <p:spPr bwMode="auto">
          <a:xfrm>
            <a:off x="250825" y="1268413"/>
            <a:ext cx="88931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zh-CN" altLang="en-US" sz="2400" b="1" i="0">
                <a:solidFill>
                  <a:schemeClr val="bg1"/>
                </a:solidFill>
                <a:ea typeface="宋体" panose="02010600030101010101" pitchFamily="2" charset="-122"/>
              </a:rPr>
              <a:t>在汇编语言程序中，一个存储单元的地址采用</a:t>
            </a:r>
            <a:r>
              <a:rPr kumimoji="0" lang="zh-CN" altLang="en-US" sz="2400" b="1" i="0">
                <a:ea typeface="宋体" panose="02010600030101010101" pitchFamily="2" charset="-122"/>
              </a:rPr>
              <a:t>逻辑地址</a:t>
            </a:r>
            <a:r>
              <a:rPr kumimoji="0" lang="zh-CN" altLang="en-US" sz="2400" b="1" i="0">
                <a:solidFill>
                  <a:schemeClr val="bg1"/>
                </a:solidFill>
                <a:ea typeface="宋体" panose="02010600030101010101" pitchFamily="2" charset="-122"/>
              </a:rPr>
              <a:t>来表示，其形式为</a:t>
            </a:r>
            <a:r>
              <a:rPr kumimoji="0" lang="en-US" altLang="zh-CN" sz="2400" b="1" i="0">
                <a:solidFill>
                  <a:schemeClr val="bg1"/>
                </a:solidFill>
                <a:ea typeface="宋体" panose="02010600030101010101" pitchFamily="2" charset="-122"/>
              </a:rPr>
              <a:t>:</a:t>
            </a:r>
            <a:endParaRPr kumimoji="0" lang="en-US" altLang="zh-CN" sz="2400" b="1" i="0">
              <a:solidFill>
                <a:schemeClr val="bg1"/>
              </a:solidFill>
              <a:ea typeface="宋体" panose="02010600030101010101" pitchFamily="2" charset="-122"/>
            </a:endParaRPr>
          </a:p>
          <a:p>
            <a:pPr algn="l">
              <a:spcBef>
                <a:spcPct val="0"/>
              </a:spcBef>
            </a:pPr>
            <a:r>
              <a:rPr kumimoji="0" lang="en-US" altLang="zh-CN" sz="2400" b="1" i="0">
                <a:solidFill>
                  <a:srgbClr val="0000FF"/>
                </a:solidFill>
                <a:ea typeface="宋体" panose="02010600030101010101" pitchFamily="2" charset="-122"/>
              </a:rPr>
              <a:t>                    </a:t>
            </a:r>
            <a:r>
              <a:rPr kumimoji="0" lang="zh-CN" altLang="en-US" sz="2800" b="1" i="0">
                <a:solidFill>
                  <a:srgbClr val="FFFF66"/>
                </a:solidFill>
                <a:ea typeface="宋体" panose="02010600030101010101" pitchFamily="2" charset="-122"/>
              </a:rPr>
              <a:t>段基值（或选段择器）：偏移地址</a:t>
            </a:r>
            <a:endParaRPr kumimoji="0" lang="zh-CN" altLang="en-US" sz="2800" b="1" i="0">
              <a:solidFill>
                <a:srgbClr val="FFFF66"/>
              </a:solidFill>
              <a:ea typeface="宋体" panose="02010600030101010101" pitchFamily="2" charset="-122"/>
            </a:endParaRPr>
          </a:p>
          <a:p>
            <a:pPr algn="l">
              <a:spcBef>
                <a:spcPct val="0"/>
              </a:spcBef>
            </a:pPr>
            <a:r>
              <a:rPr kumimoji="0" lang="zh-CN" altLang="en-US" sz="2800" b="1" i="0">
                <a:solidFill>
                  <a:srgbClr val="FFFF66"/>
                </a:solidFill>
                <a:ea typeface="宋体" panose="02010600030101010101" pitchFamily="2" charset="-122"/>
              </a:rPr>
              <a:t>   	      </a:t>
            </a:r>
            <a:r>
              <a:rPr kumimoji="0" lang="zh-CN" altLang="en-US" sz="2800" b="1" i="0">
                <a:solidFill>
                  <a:srgbClr val="00FFFF"/>
                </a:solidFill>
                <a:ea typeface="宋体" panose="02010600030101010101" pitchFamily="2" charset="-122"/>
              </a:rPr>
              <a:t>例如：</a:t>
            </a:r>
            <a:r>
              <a:rPr kumimoji="0" lang="en-US" altLang="zh-CN" sz="2800" b="1" i="0">
                <a:solidFill>
                  <a:srgbClr val="00FFFF"/>
                </a:solidFill>
                <a:ea typeface="宋体" panose="02010600030101010101" pitchFamily="2" charset="-122"/>
              </a:rPr>
              <a:t>13F6:0102</a:t>
            </a:r>
            <a:endParaRPr kumimoji="0" lang="en-US" altLang="zh-CN" sz="2800" b="1" i="0">
              <a:solidFill>
                <a:srgbClr val="00FFFF"/>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929DD1DF-B663-41C5-904D-157271AD6736}"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581634" name="Rectangle 2"/>
          <p:cNvSpPr>
            <a:spLocks noGrp="1" noChangeArrowheads="1"/>
          </p:cNvSpPr>
          <p:nvPr>
            <p:ph type="body" idx="1"/>
          </p:nvPr>
        </p:nvSpPr>
        <p:spPr>
          <a:xfrm>
            <a:off x="395288" y="1096963"/>
            <a:ext cx="8229600" cy="4419600"/>
          </a:xfrm>
        </p:spPr>
        <p:txBody>
          <a:bodyPr/>
          <a:lstStyle/>
          <a:p>
            <a:pPr eaLnBrk="1" hangingPunct="1">
              <a:spcBef>
                <a:spcPct val="25000"/>
              </a:spcBef>
              <a:buFontTx/>
              <a:buNone/>
            </a:pPr>
            <a:r>
              <a:rPr lang="en-US" altLang="zh-CN" sz="2800" b="1" smtClean="0">
                <a:solidFill>
                  <a:schemeClr val="bg1"/>
                </a:solidFill>
              </a:rPr>
              <a:t>EA</a:t>
            </a:r>
            <a:r>
              <a:rPr lang="zh-CN" altLang="en-US" sz="2800" b="1" smtClean="0">
                <a:solidFill>
                  <a:schemeClr val="bg1"/>
                </a:solidFill>
              </a:rPr>
              <a:t>可以由</a:t>
            </a:r>
            <a:r>
              <a:rPr lang="en-US" altLang="zh-CN" sz="2800" b="1" smtClean="0">
                <a:solidFill>
                  <a:schemeClr val="bg1"/>
                </a:solidFill>
              </a:rPr>
              <a:t>4</a:t>
            </a:r>
            <a:r>
              <a:rPr lang="zh-CN" altLang="en-US" sz="2800" b="1" smtClean="0">
                <a:solidFill>
                  <a:schemeClr val="bg1"/>
                </a:solidFill>
              </a:rPr>
              <a:t>个地址分量的某种组合求得</a:t>
            </a:r>
            <a:r>
              <a:rPr lang="en-US" altLang="zh-CN" sz="2800" b="1" smtClean="0">
                <a:solidFill>
                  <a:schemeClr val="bg1"/>
                </a:solidFill>
              </a:rPr>
              <a:t>: </a:t>
            </a:r>
            <a:endParaRPr lang="en-US" altLang="zh-CN" sz="2800" b="1" smtClean="0">
              <a:solidFill>
                <a:schemeClr val="bg1"/>
              </a:solidFill>
            </a:endParaRPr>
          </a:p>
          <a:p>
            <a:pPr eaLnBrk="1" hangingPunct="1">
              <a:spcBef>
                <a:spcPct val="25000"/>
              </a:spcBef>
              <a:buFontTx/>
              <a:buNone/>
            </a:pPr>
            <a:r>
              <a:rPr lang="en-US" altLang="zh-CN" sz="2800" b="1" smtClean="0">
                <a:solidFill>
                  <a:srgbClr val="00FFFF"/>
                </a:solidFill>
              </a:rPr>
              <a:t> ① </a:t>
            </a:r>
            <a:r>
              <a:rPr lang="zh-CN" altLang="en-US" sz="2800" b="1" smtClean="0">
                <a:solidFill>
                  <a:srgbClr val="00FFFF"/>
                </a:solidFill>
              </a:rPr>
              <a:t>位移量</a:t>
            </a:r>
            <a:r>
              <a:rPr lang="zh-CN" altLang="en-US" sz="2800" b="1" smtClean="0">
                <a:solidFill>
                  <a:schemeClr val="bg1"/>
                </a:solidFill>
              </a:rPr>
              <a:t>  它是指令代码中的一个</a:t>
            </a:r>
            <a:r>
              <a:rPr lang="en-US" altLang="zh-CN" sz="2800" b="1" smtClean="0">
                <a:solidFill>
                  <a:schemeClr val="bg1"/>
                </a:solidFill>
              </a:rPr>
              <a:t>8</a:t>
            </a:r>
            <a:r>
              <a:rPr lang="zh-CN" altLang="en-US" sz="2800" b="1" smtClean="0">
                <a:solidFill>
                  <a:schemeClr val="bg1"/>
                </a:solidFill>
              </a:rPr>
              <a:t>位、</a:t>
            </a:r>
            <a:r>
              <a:rPr lang="en-US" altLang="zh-CN" sz="2800" b="1" smtClean="0">
                <a:solidFill>
                  <a:schemeClr val="bg1"/>
                </a:solidFill>
              </a:rPr>
              <a:t>16</a:t>
            </a:r>
            <a:r>
              <a:rPr lang="zh-CN" altLang="en-US" sz="2800" b="1" smtClean="0">
                <a:solidFill>
                  <a:schemeClr val="bg1"/>
                </a:solidFill>
              </a:rPr>
              <a:t>位或</a:t>
            </a:r>
            <a:r>
              <a:rPr lang="en-US" altLang="zh-CN" sz="2800" b="1" smtClean="0">
                <a:solidFill>
                  <a:schemeClr val="bg1"/>
                </a:solidFill>
              </a:rPr>
              <a:t>32</a:t>
            </a:r>
            <a:r>
              <a:rPr lang="zh-CN" altLang="en-US" sz="2800" b="1" smtClean="0">
                <a:solidFill>
                  <a:schemeClr val="bg1"/>
                </a:solidFill>
              </a:rPr>
              <a:t>位二进制数，但它不是立即数，而是一个地址量。</a:t>
            </a:r>
            <a:endParaRPr lang="zh-CN" altLang="en-US" sz="2800" b="1" smtClean="0">
              <a:solidFill>
                <a:schemeClr val="bg1"/>
              </a:solidFill>
            </a:endParaRPr>
          </a:p>
          <a:p>
            <a:pPr eaLnBrk="1" hangingPunct="1">
              <a:spcBef>
                <a:spcPct val="25000"/>
              </a:spcBef>
              <a:buFontTx/>
              <a:buNone/>
            </a:pPr>
            <a:r>
              <a:rPr lang="zh-CN" altLang="en-US" sz="2800" b="1" smtClean="0">
                <a:solidFill>
                  <a:schemeClr val="bg1"/>
                </a:solidFill>
              </a:rPr>
              <a:t> </a:t>
            </a:r>
            <a:r>
              <a:rPr lang="zh-CN" altLang="en-US" sz="2800" b="1" smtClean="0">
                <a:solidFill>
                  <a:srgbClr val="00FFFF"/>
                </a:solidFill>
              </a:rPr>
              <a:t>② 基地址</a:t>
            </a:r>
            <a:r>
              <a:rPr lang="zh-CN" altLang="en-US" sz="2800" b="1" smtClean="0">
                <a:solidFill>
                  <a:schemeClr val="bg1"/>
                </a:solidFill>
              </a:rPr>
              <a:t>  即基址寄存器或基址指针的内容。</a:t>
            </a:r>
            <a:endParaRPr lang="zh-CN" altLang="en-US" sz="2800" b="1" smtClean="0">
              <a:solidFill>
                <a:schemeClr val="bg1"/>
              </a:solidFill>
            </a:endParaRPr>
          </a:p>
          <a:p>
            <a:pPr eaLnBrk="1" hangingPunct="1">
              <a:spcBef>
                <a:spcPct val="25000"/>
              </a:spcBef>
              <a:buFontTx/>
              <a:buNone/>
            </a:pPr>
            <a:r>
              <a:rPr lang="zh-CN" altLang="en-US" sz="2800" b="1" smtClean="0">
                <a:solidFill>
                  <a:schemeClr val="bg1"/>
                </a:solidFill>
              </a:rPr>
              <a:t> </a:t>
            </a:r>
            <a:r>
              <a:rPr lang="zh-CN" altLang="en-US" sz="2800" b="1" smtClean="0">
                <a:solidFill>
                  <a:srgbClr val="00FFFF"/>
                </a:solidFill>
              </a:rPr>
              <a:t>③ 变址量</a:t>
            </a:r>
            <a:r>
              <a:rPr lang="zh-CN" altLang="en-US" sz="2800" b="1" smtClean="0">
                <a:solidFill>
                  <a:schemeClr val="bg1"/>
                </a:solidFill>
              </a:rPr>
              <a:t>  即变址寄存器的内容。</a:t>
            </a:r>
            <a:endParaRPr lang="zh-CN" altLang="en-US" sz="2800" b="1" smtClean="0">
              <a:solidFill>
                <a:schemeClr val="bg1"/>
              </a:solidFill>
            </a:endParaRPr>
          </a:p>
          <a:p>
            <a:pPr eaLnBrk="1" hangingPunct="1">
              <a:spcBef>
                <a:spcPct val="25000"/>
              </a:spcBef>
              <a:buFontTx/>
              <a:buNone/>
            </a:pPr>
            <a:r>
              <a:rPr lang="zh-CN" altLang="en-US" sz="2800" b="1" smtClean="0">
                <a:solidFill>
                  <a:srgbClr val="00FFFF"/>
                </a:solidFill>
              </a:rPr>
              <a:t> ④ 比例因子（</a:t>
            </a:r>
            <a:r>
              <a:rPr lang="en-US" altLang="zh-CN" sz="2800" b="1" smtClean="0">
                <a:solidFill>
                  <a:srgbClr val="00FFFF"/>
                </a:solidFill>
              </a:rPr>
              <a:t>Scale Factor</a:t>
            </a:r>
            <a:r>
              <a:rPr lang="zh-CN" altLang="en-US" sz="2800" b="1" smtClean="0">
                <a:solidFill>
                  <a:srgbClr val="00FFFF"/>
                </a:solidFill>
              </a:rPr>
              <a:t>）</a:t>
            </a:r>
            <a:r>
              <a:rPr lang="zh-CN" altLang="en-US" sz="2800" b="1" smtClean="0">
                <a:solidFill>
                  <a:schemeClr val="bg1"/>
                </a:solidFill>
              </a:rPr>
              <a:t>  </a:t>
            </a:r>
            <a:r>
              <a:rPr lang="zh-CN" altLang="en-US" sz="2800" b="1" smtClean="0">
                <a:solidFill>
                  <a:srgbClr val="FFC000"/>
                </a:solidFill>
              </a:rPr>
              <a:t>它是</a:t>
            </a:r>
            <a:r>
              <a:rPr lang="en-US" altLang="zh-CN" sz="2800" b="1" smtClean="0">
                <a:solidFill>
                  <a:srgbClr val="FFC000"/>
                </a:solidFill>
              </a:rPr>
              <a:t>80386</a:t>
            </a:r>
            <a:r>
              <a:rPr lang="zh-CN" altLang="en-US" sz="2800" b="1" smtClean="0">
                <a:solidFill>
                  <a:srgbClr val="FFC000"/>
                </a:solidFill>
              </a:rPr>
              <a:t>及其后继机型新增加的寻址方式中的一个术语</a:t>
            </a:r>
            <a:r>
              <a:rPr lang="zh-CN" altLang="en-US" sz="2800" b="1" smtClean="0">
                <a:solidFill>
                  <a:schemeClr val="bg1"/>
                </a:solidFill>
              </a:rPr>
              <a:t>，其值可为</a:t>
            </a:r>
            <a:r>
              <a:rPr lang="en-US" altLang="zh-CN" sz="2800" b="1" smtClean="0">
                <a:solidFill>
                  <a:schemeClr val="bg1"/>
                </a:solidFill>
              </a:rPr>
              <a:t>1</a:t>
            </a:r>
            <a:r>
              <a:rPr lang="zh-CN" altLang="en-US" sz="2800" b="1" smtClean="0">
                <a:solidFill>
                  <a:schemeClr val="bg1"/>
                </a:solidFill>
              </a:rPr>
              <a:t>，</a:t>
            </a:r>
            <a:r>
              <a:rPr lang="en-US" altLang="zh-CN" sz="2800" b="1" smtClean="0">
                <a:solidFill>
                  <a:schemeClr val="bg1"/>
                </a:solidFill>
              </a:rPr>
              <a:t>2</a:t>
            </a:r>
            <a:r>
              <a:rPr lang="zh-CN" altLang="en-US" sz="2800" b="1" smtClean="0">
                <a:solidFill>
                  <a:schemeClr val="bg1"/>
                </a:solidFill>
              </a:rPr>
              <a:t>，</a:t>
            </a:r>
            <a:r>
              <a:rPr lang="en-US" altLang="zh-CN" sz="2800" b="1" smtClean="0">
                <a:solidFill>
                  <a:schemeClr val="bg1"/>
                </a:solidFill>
              </a:rPr>
              <a:t>4</a:t>
            </a:r>
            <a:r>
              <a:rPr lang="zh-CN" altLang="en-US" sz="2800" b="1" smtClean="0">
                <a:solidFill>
                  <a:schemeClr val="bg1"/>
                </a:solidFill>
              </a:rPr>
              <a:t>或</a:t>
            </a:r>
            <a:r>
              <a:rPr lang="en-US" altLang="zh-CN" sz="2800" b="1" smtClean="0">
                <a:solidFill>
                  <a:schemeClr val="bg1"/>
                </a:solidFill>
              </a:rPr>
              <a:t>8</a:t>
            </a:r>
            <a:r>
              <a:rPr lang="zh-CN" altLang="en-US" sz="2800" b="1" smtClean="0">
                <a:solidFill>
                  <a:schemeClr val="bg1"/>
                </a:solidFill>
              </a:rPr>
              <a:t>。在含比例因子的寻址方式中，可用变址寄存器的内容乘以比例因子来取得变址值。</a:t>
            </a:r>
            <a:r>
              <a:rPr lang="zh-CN" altLang="en-US" sz="2800" smtClean="0">
                <a:solidFill>
                  <a:schemeClr val="bg1"/>
                </a:solidFill>
              </a:rPr>
              <a:t> </a:t>
            </a:r>
            <a:endParaRPr lang="zh-CN" altLang="en-US" sz="2800" smtClean="0">
              <a:solidFill>
                <a:schemeClr val="bg1"/>
              </a:solidFill>
            </a:endParaRPr>
          </a:p>
        </p:txBody>
      </p:sp>
      <p:sp>
        <p:nvSpPr>
          <p:cNvPr id="581635" name="Rectangle 3"/>
          <p:cNvSpPr>
            <a:spLocks noChangeArrowheads="1"/>
          </p:cNvSpPr>
          <p:nvPr/>
        </p:nvSpPr>
        <p:spPr bwMode="auto">
          <a:xfrm>
            <a:off x="25400" y="307975"/>
            <a:ext cx="85502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eaLnBrk="1" hangingPunct="1">
              <a:lnSpc>
                <a:spcPct val="90000"/>
              </a:lnSpc>
              <a:spcBef>
                <a:spcPct val="20000"/>
              </a:spcBef>
            </a:pPr>
            <a:r>
              <a:rPr lang="zh-CN" altLang="en-US" sz="3200" b="1" i="0">
                <a:latin typeface="宋体" panose="02010600030101010101" pitchFamily="2" charset="-122"/>
                <a:ea typeface="宋体" panose="02010600030101010101" pitchFamily="2" charset="-122"/>
              </a:rPr>
              <a:t>寻址方式不同→ 形成有效地址</a:t>
            </a:r>
            <a:r>
              <a:rPr lang="en-US" altLang="zh-CN" sz="3200" b="1" i="0">
                <a:latin typeface="宋体" panose="02010600030101010101" pitchFamily="2" charset="-122"/>
                <a:ea typeface="宋体" panose="02010600030101010101" pitchFamily="2" charset="-122"/>
              </a:rPr>
              <a:t>EA</a:t>
            </a:r>
            <a:r>
              <a:rPr lang="zh-CN" altLang="en-US" sz="3200" b="1" i="0">
                <a:latin typeface="宋体" panose="02010600030101010101" pitchFamily="2" charset="-122"/>
                <a:ea typeface="宋体" panose="02010600030101010101" pitchFamily="2" charset="-122"/>
              </a:rPr>
              <a:t>的方法就不同</a:t>
            </a:r>
            <a:endParaRPr lang="zh-CN" altLang="en-US" sz="3200" b="1" i="0">
              <a:latin typeface="宋体" panose="02010600030101010101" pitchFamily="2" charset="-122"/>
              <a:ea typeface="宋体" panose="02010600030101010101" pitchFamily="2" charset="-122"/>
            </a:endParaRPr>
          </a:p>
        </p:txBody>
      </p:sp>
      <p:sp>
        <p:nvSpPr>
          <p:cNvPr id="581636" name="Rectangle 4"/>
          <p:cNvSpPr>
            <a:spLocks noChangeArrowheads="1"/>
          </p:cNvSpPr>
          <p:nvPr/>
        </p:nvSpPr>
        <p:spPr bwMode="auto">
          <a:xfrm>
            <a:off x="539750" y="5614988"/>
            <a:ext cx="7848600" cy="547687"/>
          </a:xfrm>
          <a:prstGeom prst="rect">
            <a:avLst/>
          </a:prstGeom>
          <a:solidFill>
            <a:schemeClr val="bg1"/>
          </a:solidFill>
          <a:ln w="28575">
            <a:solidFill>
              <a:schemeClr val="accent1"/>
            </a:solidFill>
            <a:miter lim="800000"/>
          </a:ln>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eaLnBrk="1" hangingPunct="1">
              <a:spcBef>
                <a:spcPct val="0"/>
              </a:spcBef>
            </a:pPr>
            <a:r>
              <a:rPr kumimoji="0" lang="en-US" altLang="zh-CN" sz="2800" b="1" i="0">
                <a:solidFill>
                  <a:schemeClr val="tx1"/>
                </a:solidFill>
                <a:latin typeface="Tahoma" panose="020B0604030504040204" pitchFamily="34" charset="0"/>
                <a:ea typeface="宋体" panose="02010600030101010101" pitchFamily="2" charset="-122"/>
              </a:rPr>
              <a:t>EA= </a:t>
            </a:r>
            <a:r>
              <a:rPr kumimoji="0" lang="zh-CN" altLang="en-US" sz="2800" b="1" i="0">
                <a:solidFill>
                  <a:schemeClr val="tx1"/>
                </a:solidFill>
                <a:latin typeface="Tahoma" panose="020B0604030504040204" pitchFamily="34" charset="0"/>
                <a:ea typeface="宋体" panose="02010600030101010101" pitchFamily="2" charset="-122"/>
              </a:rPr>
              <a:t>基地址 </a:t>
            </a:r>
            <a:r>
              <a:rPr kumimoji="0" lang="en-US" altLang="zh-CN" sz="2800" b="1" i="0">
                <a:solidFill>
                  <a:schemeClr val="tx1"/>
                </a:solidFill>
                <a:latin typeface="Tahoma" panose="020B0604030504040204" pitchFamily="34" charset="0"/>
                <a:ea typeface="宋体" panose="02010600030101010101" pitchFamily="2" charset="-122"/>
              </a:rPr>
              <a:t>+</a:t>
            </a:r>
            <a:r>
              <a:rPr kumimoji="0" lang="zh-CN" altLang="en-US" sz="2800" b="1" i="0">
                <a:solidFill>
                  <a:schemeClr val="tx1"/>
                </a:solidFill>
                <a:latin typeface="Tahoma" panose="020B0604030504040204" pitchFamily="34" charset="0"/>
                <a:ea typeface="宋体" panose="02010600030101010101" pitchFamily="2" charset="-122"/>
              </a:rPr>
              <a:t>（变址量 </a:t>
            </a:r>
            <a:r>
              <a:rPr kumimoji="0" lang="zh-CN" altLang="en-US" sz="2800" b="1" i="0">
                <a:solidFill>
                  <a:schemeClr val="tx1"/>
                </a:solidFill>
                <a:latin typeface="Tahoma" panose="020B0604030504040204" pitchFamily="34" charset="0"/>
                <a:ea typeface="宋体" panose="02010600030101010101" pitchFamily="2" charset="-122"/>
                <a:sym typeface="Symbol" panose="05050102010706020507" pitchFamily="18" charset="2"/>
              </a:rPr>
              <a:t></a:t>
            </a:r>
            <a:r>
              <a:rPr kumimoji="0" lang="zh-CN" altLang="en-US" sz="2800" b="1" i="0">
                <a:solidFill>
                  <a:schemeClr val="tx1"/>
                </a:solidFill>
                <a:latin typeface="Tahoma" panose="020B0604030504040204" pitchFamily="34" charset="0"/>
                <a:ea typeface="宋体" panose="02010600030101010101" pitchFamily="2" charset="-122"/>
              </a:rPr>
              <a:t> </a:t>
            </a:r>
            <a:r>
              <a:rPr kumimoji="0" lang="zh-CN" altLang="en-US" sz="2800" b="1" i="0">
                <a:solidFill>
                  <a:schemeClr val="tx1"/>
                </a:solidFill>
                <a:latin typeface="Tahoma" panose="020B0604030504040204" pitchFamily="34" charset="0"/>
                <a:ea typeface="宋体" panose="02010600030101010101" pitchFamily="2" charset="-122"/>
                <a:sym typeface="Symbol" panose="05050102010706020507" pitchFamily="18" charset="2"/>
              </a:rPr>
              <a:t>比例因子）</a:t>
            </a:r>
            <a:r>
              <a:rPr kumimoji="0" lang="en-US" altLang="zh-CN" sz="2800" b="1" i="0">
                <a:solidFill>
                  <a:schemeClr val="tx1"/>
                </a:solidFill>
                <a:latin typeface="Tahoma" panose="020B0604030504040204" pitchFamily="34" charset="0"/>
                <a:ea typeface="宋体" panose="02010600030101010101" pitchFamily="2" charset="-122"/>
                <a:sym typeface="Symbol" panose="05050102010706020507" pitchFamily="18" charset="2"/>
              </a:rPr>
              <a:t>+</a:t>
            </a:r>
            <a:r>
              <a:rPr kumimoji="0" lang="zh-CN" altLang="en-US" sz="2800" b="1" i="0">
                <a:solidFill>
                  <a:schemeClr val="tx1"/>
                </a:solidFill>
                <a:latin typeface="Tahoma" panose="020B0604030504040204" pitchFamily="34" charset="0"/>
                <a:ea typeface="宋体" panose="02010600030101010101" pitchFamily="2" charset="-122"/>
                <a:sym typeface="Symbol" panose="05050102010706020507" pitchFamily="18" charset="2"/>
              </a:rPr>
              <a:t>位移量</a:t>
            </a:r>
            <a:endParaRPr kumimoji="0" lang="zh-CN" altLang="en-US" sz="2800" b="1" i="0">
              <a:solidFill>
                <a:schemeClr val="tx1"/>
              </a:solidFill>
              <a:latin typeface="Tahoma" panose="020B0604030504040204" pitchFamily="34" charset="0"/>
              <a:ea typeface="宋体" panose="02010600030101010101" pitchFamily="2" charset="-122"/>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81635"/>
                                        </p:tgtEl>
                                        <p:attrNameLst>
                                          <p:attrName>style.visibility</p:attrName>
                                        </p:attrNameLst>
                                      </p:cBhvr>
                                      <p:to>
                                        <p:strVal val="visible"/>
                                      </p:to>
                                    </p:set>
                                    <p:anim calcmode="lin" valueType="num">
                                      <p:cBhvr>
                                        <p:cTn id="7" dur="1000" fill="hold"/>
                                        <p:tgtEl>
                                          <p:spTgt spid="581635"/>
                                        </p:tgtEl>
                                        <p:attrNameLst>
                                          <p:attrName>ppt_w</p:attrName>
                                        </p:attrNameLst>
                                      </p:cBhvr>
                                      <p:tavLst>
                                        <p:tav tm="0">
                                          <p:val>
                                            <p:strVal val="#ppt_w*0.70"/>
                                          </p:val>
                                        </p:tav>
                                        <p:tav tm="100000">
                                          <p:val>
                                            <p:strVal val="#ppt_w"/>
                                          </p:val>
                                        </p:tav>
                                      </p:tavLst>
                                    </p:anim>
                                    <p:anim calcmode="lin" valueType="num">
                                      <p:cBhvr>
                                        <p:cTn id="8" dur="1000" fill="hold"/>
                                        <p:tgtEl>
                                          <p:spTgt spid="581635"/>
                                        </p:tgtEl>
                                        <p:attrNameLst>
                                          <p:attrName>ppt_h</p:attrName>
                                        </p:attrNameLst>
                                      </p:cBhvr>
                                      <p:tavLst>
                                        <p:tav tm="0">
                                          <p:val>
                                            <p:strVal val="#ppt_h"/>
                                          </p:val>
                                        </p:tav>
                                        <p:tav tm="100000">
                                          <p:val>
                                            <p:strVal val="#ppt_h"/>
                                          </p:val>
                                        </p:tav>
                                      </p:tavLst>
                                    </p:anim>
                                    <p:animEffect transition="in" filter="fade">
                                      <p:cBhvr>
                                        <p:cTn id="9" dur="1000"/>
                                        <p:tgtEl>
                                          <p:spTgt spid="581635"/>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5" fill="hold" grpId="0" nodeType="clickEffect">
                                  <p:stCondLst>
                                    <p:cond delay="0"/>
                                  </p:stCondLst>
                                  <p:childTnLst>
                                    <p:set>
                                      <p:cBhvr>
                                        <p:cTn id="13" dur="1" fill="hold">
                                          <p:stCondLst>
                                            <p:cond delay="0"/>
                                          </p:stCondLst>
                                        </p:cTn>
                                        <p:tgtEl>
                                          <p:spTgt spid="581634">
                                            <p:txEl>
                                              <p:pRg st="0" end="0"/>
                                            </p:txEl>
                                          </p:spTgt>
                                        </p:tgtEl>
                                        <p:attrNameLst>
                                          <p:attrName>style.visibility</p:attrName>
                                        </p:attrNameLst>
                                      </p:cBhvr>
                                      <p:to>
                                        <p:strVal val="visible"/>
                                      </p:to>
                                    </p:set>
                                    <p:animEffect transition="in" filter="blinds(vertical)">
                                      <p:cBhvr>
                                        <p:cTn id="14" dur="500"/>
                                        <p:tgtEl>
                                          <p:spTgt spid="58163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581634">
                                            <p:txEl>
                                              <p:pRg st="1" end="1"/>
                                            </p:txEl>
                                          </p:spTgt>
                                        </p:tgtEl>
                                        <p:attrNameLst>
                                          <p:attrName>style.visibility</p:attrName>
                                        </p:attrNameLst>
                                      </p:cBhvr>
                                      <p:to>
                                        <p:strVal val="visible"/>
                                      </p:to>
                                    </p:set>
                                    <p:animEffect transition="in" filter="blinds(vertical)">
                                      <p:cBhvr>
                                        <p:cTn id="19" dur="500"/>
                                        <p:tgtEl>
                                          <p:spTgt spid="58163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581634">
                                            <p:txEl>
                                              <p:pRg st="2" end="2"/>
                                            </p:txEl>
                                          </p:spTgt>
                                        </p:tgtEl>
                                        <p:attrNameLst>
                                          <p:attrName>style.visibility</p:attrName>
                                        </p:attrNameLst>
                                      </p:cBhvr>
                                      <p:to>
                                        <p:strVal val="visible"/>
                                      </p:to>
                                    </p:set>
                                    <p:animEffect transition="in" filter="blinds(vertical)">
                                      <p:cBhvr>
                                        <p:cTn id="24" dur="500"/>
                                        <p:tgtEl>
                                          <p:spTgt spid="58163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5" fill="hold" grpId="0" nodeType="clickEffect">
                                  <p:stCondLst>
                                    <p:cond delay="0"/>
                                  </p:stCondLst>
                                  <p:childTnLst>
                                    <p:set>
                                      <p:cBhvr>
                                        <p:cTn id="28" dur="1" fill="hold">
                                          <p:stCondLst>
                                            <p:cond delay="0"/>
                                          </p:stCondLst>
                                        </p:cTn>
                                        <p:tgtEl>
                                          <p:spTgt spid="581634">
                                            <p:txEl>
                                              <p:pRg st="3" end="3"/>
                                            </p:txEl>
                                          </p:spTgt>
                                        </p:tgtEl>
                                        <p:attrNameLst>
                                          <p:attrName>style.visibility</p:attrName>
                                        </p:attrNameLst>
                                      </p:cBhvr>
                                      <p:to>
                                        <p:strVal val="visible"/>
                                      </p:to>
                                    </p:set>
                                    <p:animEffect transition="in" filter="blinds(vertical)">
                                      <p:cBhvr>
                                        <p:cTn id="29" dur="500"/>
                                        <p:tgtEl>
                                          <p:spTgt spid="58163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5" fill="hold" grpId="0" nodeType="clickEffect">
                                  <p:stCondLst>
                                    <p:cond delay="0"/>
                                  </p:stCondLst>
                                  <p:childTnLst>
                                    <p:set>
                                      <p:cBhvr>
                                        <p:cTn id="33" dur="1" fill="hold">
                                          <p:stCondLst>
                                            <p:cond delay="0"/>
                                          </p:stCondLst>
                                        </p:cTn>
                                        <p:tgtEl>
                                          <p:spTgt spid="581634">
                                            <p:txEl>
                                              <p:pRg st="4" end="4"/>
                                            </p:txEl>
                                          </p:spTgt>
                                        </p:tgtEl>
                                        <p:attrNameLst>
                                          <p:attrName>style.visibility</p:attrName>
                                        </p:attrNameLst>
                                      </p:cBhvr>
                                      <p:to>
                                        <p:strVal val="visible"/>
                                      </p:to>
                                    </p:set>
                                    <p:animEffect transition="in" filter="blinds(vertical)">
                                      <p:cBhvr>
                                        <p:cTn id="34" dur="500"/>
                                        <p:tgtEl>
                                          <p:spTgt spid="58163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581636"/>
                                        </p:tgtEl>
                                        <p:attrNameLst>
                                          <p:attrName>style.visibility</p:attrName>
                                        </p:attrNameLst>
                                      </p:cBhvr>
                                      <p:to>
                                        <p:strVal val="visible"/>
                                      </p:to>
                                    </p:set>
                                    <p:animEffect transition="in" filter="checkerboard(across)">
                                      <p:cBhvr>
                                        <p:cTn id="39" dur="500"/>
                                        <p:tgtEl>
                                          <p:spTgt spid="581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4" grpId="0" build="p"/>
      <p:bldP spid="581635" grpId="0"/>
      <p:bldP spid="58163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3AF93B5E-064D-4147-9FDA-335522DEBC7D}"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graphicFrame>
        <p:nvGraphicFramePr>
          <p:cNvPr id="582658" name="Group 2"/>
          <p:cNvGraphicFramePr>
            <a:graphicFrameLocks noGrp="1"/>
          </p:cNvGraphicFramePr>
          <p:nvPr>
            <p:ph idx="1"/>
            <p:custDataLst>
              <p:tags r:id="rId1"/>
            </p:custDataLst>
          </p:nvPr>
        </p:nvGraphicFramePr>
        <p:xfrm>
          <a:off x="250825" y="3354388"/>
          <a:ext cx="8497888" cy="3505200"/>
        </p:xfrm>
        <a:graphic>
          <a:graphicData uri="http://schemas.openxmlformats.org/drawingml/2006/table">
            <a:tbl>
              <a:tblPr/>
              <a:tblGrid>
                <a:gridCol w="2447925"/>
                <a:gridCol w="2233613"/>
                <a:gridCol w="3816350"/>
              </a:tblGrid>
              <a:tr h="57615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地址分量</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位寻址</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位寻址</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682501">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位移量</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47571">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基址寄存器</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BX</a:t>
                      </a:r>
                      <a:r>
                        <a:rPr kumimoji="1" lang="zh-CN" altLang="en-US"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r>
                        <a:rPr kumimoji="1"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BP</a:t>
                      </a:r>
                      <a:endParaRPr kumimoji="1"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任何</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位通用寄存器</a:t>
                      </a:r>
                      <a:b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b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（包括</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ESP</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22811">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变址寄存器</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SI</a:t>
                      </a:r>
                      <a:r>
                        <a:rPr kumimoji="1" lang="zh-CN" altLang="en-US"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a:t>
                      </a:r>
                      <a:r>
                        <a:rPr kumimoji="1"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DI</a:t>
                      </a:r>
                      <a:endParaRPr kumimoji="1"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除</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ESP</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以外的</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位通用寄存器</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7615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比例因子</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无</a:t>
                      </a:r>
                      <a:endParaRPr kumimoji="1" lang="zh-CN" altLang="en-US"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82684" name="Rectangle 28"/>
          <p:cNvSpPr>
            <a:spLocks noChangeArrowheads="1"/>
          </p:cNvSpPr>
          <p:nvPr/>
        </p:nvSpPr>
        <p:spPr bwMode="auto">
          <a:xfrm>
            <a:off x="1619250" y="2852738"/>
            <a:ext cx="5716588" cy="466725"/>
          </a:xfrm>
          <a:prstGeom prst="rect">
            <a:avLst/>
          </a:prstGeom>
          <a:solidFill>
            <a:schemeClr val="accent1"/>
          </a:solidFill>
          <a:ln w="9525">
            <a:solidFill>
              <a:schemeClr val="accent1"/>
            </a:solidFill>
            <a:miter lim="800000"/>
          </a:ln>
        </p:spPr>
        <p:txBody>
          <a:bodyPr wrap="none"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0"/>
              </a:spcBef>
            </a:pPr>
            <a:r>
              <a:rPr kumimoji="0" lang="en-US" altLang="zh-CN" sz="2400" b="1" i="0">
                <a:solidFill>
                  <a:schemeClr val="tx1"/>
                </a:solidFill>
                <a:latin typeface="Tahoma" panose="020B0604030504040204" pitchFamily="34" charset="0"/>
                <a:ea typeface="宋体" panose="02010600030101010101" pitchFamily="2" charset="-122"/>
              </a:rPr>
              <a:t>16/32</a:t>
            </a:r>
            <a:r>
              <a:rPr kumimoji="0" lang="zh-CN" altLang="en-US" sz="2400" b="1" i="0">
                <a:solidFill>
                  <a:schemeClr val="tx1"/>
                </a:solidFill>
                <a:latin typeface="Tahoma" panose="020B0604030504040204" pitchFamily="34" charset="0"/>
                <a:ea typeface="宋体" panose="02010600030101010101" pitchFamily="2" charset="-122"/>
              </a:rPr>
              <a:t>位寻址时有效地址</a:t>
            </a:r>
            <a:r>
              <a:rPr kumimoji="0" lang="en-US" altLang="zh-CN" sz="2400" b="1" i="0">
                <a:solidFill>
                  <a:schemeClr val="tx1"/>
                </a:solidFill>
                <a:latin typeface="Tahoma" panose="020B0604030504040204" pitchFamily="34" charset="0"/>
                <a:ea typeface="宋体" panose="02010600030101010101" pitchFamily="2" charset="-122"/>
              </a:rPr>
              <a:t>4</a:t>
            </a:r>
            <a:r>
              <a:rPr kumimoji="0" lang="zh-CN" altLang="en-US" sz="2400" b="1" i="0">
                <a:solidFill>
                  <a:schemeClr val="tx1"/>
                </a:solidFill>
                <a:latin typeface="Tahoma" panose="020B0604030504040204" pitchFamily="34" charset="0"/>
                <a:ea typeface="宋体" panose="02010600030101010101" pitchFamily="2" charset="-122"/>
              </a:rPr>
              <a:t>种分量的组成 </a:t>
            </a:r>
            <a:endParaRPr kumimoji="0" lang="zh-CN" altLang="en-US" sz="2400" b="1" i="0">
              <a:solidFill>
                <a:schemeClr val="tx1"/>
              </a:solidFill>
              <a:latin typeface="Tahoma" panose="020B0604030504040204" pitchFamily="34" charset="0"/>
              <a:ea typeface="宋体" panose="02010600030101010101" pitchFamily="2" charset="-122"/>
            </a:endParaRPr>
          </a:p>
        </p:txBody>
      </p:sp>
      <p:sp>
        <p:nvSpPr>
          <p:cNvPr id="582685" name="Rectangle 29"/>
          <p:cNvSpPr>
            <a:spLocks noChangeArrowheads="1"/>
          </p:cNvSpPr>
          <p:nvPr/>
        </p:nvSpPr>
        <p:spPr bwMode="auto">
          <a:xfrm>
            <a:off x="611188" y="1773238"/>
            <a:ext cx="85328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25000"/>
              </a:spcBef>
              <a:buFont typeface="Wingdings" panose="05000000000000000000" pitchFamily="2" charset="2"/>
              <a:buChar char="Ø"/>
            </a:pPr>
            <a:r>
              <a:rPr kumimoji="0" lang="en-US" altLang="zh-CN" sz="2400" b="1" i="0">
                <a:solidFill>
                  <a:srgbClr val="00FFFF"/>
                </a:solidFill>
                <a:ea typeface="宋体" panose="02010600030101010101" pitchFamily="2" charset="-122"/>
              </a:rPr>
              <a:t>     8086/80286: </a:t>
            </a:r>
            <a:r>
              <a:rPr kumimoji="0" lang="zh-CN" altLang="en-US" sz="2400" b="1" i="0">
                <a:solidFill>
                  <a:srgbClr val="00FFFF"/>
                </a:solidFill>
                <a:ea typeface="宋体" panose="02010600030101010101" pitchFamily="2" charset="-122"/>
              </a:rPr>
              <a:t>只能使用</a:t>
            </a:r>
            <a:r>
              <a:rPr kumimoji="0" lang="en-US" altLang="zh-CN" sz="2400" b="1" i="0">
                <a:solidFill>
                  <a:srgbClr val="00FFFF"/>
                </a:solidFill>
                <a:ea typeface="宋体" panose="02010600030101010101" pitchFamily="2" charset="-122"/>
              </a:rPr>
              <a:t>16</a:t>
            </a:r>
            <a:r>
              <a:rPr kumimoji="0" lang="zh-CN" altLang="en-US" sz="2400" b="1" i="0">
                <a:solidFill>
                  <a:srgbClr val="00FFFF"/>
                </a:solidFill>
                <a:ea typeface="宋体" panose="02010600030101010101" pitchFamily="2" charset="-122"/>
              </a:rPr>
              <a:t>位寻址</a:t>
            </a:r>
            <a:endParaRPr kumimoji="0" lang="zh-CN" altLang="en-US" sz="2400" b="1" i="0">
              <a:solidFill>
                <a:srgbClr val="00FFFF"/>
              </a:solidFill>
              <a:ea typeface="宋体" panose="02010600030101010101" pitchFamily="2" charset="-122"/>
            </a:endParaRPr>
          </a:p>
          <a:p>
            <a:pPr algn="l">
              <a:spcBef>
                <a:spcPct val="25000"/>
              </a:spcBef>
              <a:buFont typeface="Wingdings" panose="05000000000000000000" pitchFamily="2" charset="2"/>
              <a:buChar char="Ø"/>
            </a:pPr>
            <a:r>
              <a:rPr kumimoji="0" lang="zh-CN" altLang="en-US" sz="2400" b="1" i="0">
                <a:solidFill>
                  <a:srgbClr val="00FFFF"/>
                </a:solidFill>
                <a:ea typeface="宋体" panose="02010600030101010101" pitchFamily="2" charset="-122"/>
              </a:rPr>
              <a:t>    </a:t>
            </a:r>
            <a:r>
              <a:rPr kumimoji="0" lang="en-US" altLang="zh-CN" sz="2400" b="1" i="0">
                <a:solidFill>
                  <a:srgbClr val="00FFFF"/>
                </a:solidFill>
                <a:ea typeface="宋体" panose="02010600030101010101" pitchFamily="2" charset="-122"/>
              </a:rPr>
              <a:t>80386</a:t>
            </a:r>
            <a:r>
              <a:rPr kumimoji="0" lang="zh-CN" altLang="en-US" sz="2400" b="1" i="0">
                <a:solidFill>
                  <a:srgbClr val="00FFFF"/>
                </a:solidFill>
                <a:ea typeface="宋体" panose="02010600030101010101" pitchFamily="2" charset="-122"/>
              </a:rPr>
              <a:t>及以后：</a:t>
            </a:r>
            <a:r>
              <a:rPr kumimoji="0" lang="en-US" altLang="zh-CN" sz="2400" b="1" i="0">
                <a:solidFill>
                  <a:srgbClr val="00FFFF"/>
                </a:solidFill>
                <a:ea typeface="宋体" panose="02010600030101010101" pitchFamily="2" charset="-122"/>
              </a:rPr>
              <a:t>32</a:t>
            </a:r>
            <a:r>
              <a:rPr kumimoji="0" lang="zh-CN" altLang="en-US" sz="2400" b="1" i="0">
                <a:solidFill>
                  <a:srgbClr val="00FFFF"/>
                </a:solidFill>
                <a:ea typeface="宋体" panose="02010600030101010101" pitchFamily="2" charset="-122"/>
              </a:rPr>
              <a:t>位寻址，或</a:t>
            </a:r>
            <a:r>
              <a:rPr kumimoji="0" lang="en-US" altLang="zh-CN" sz="2400" b="1" i="0">
                <a:solidFill>
                  <a:srgbClr val="00FFFF"/>
                </a:solidFill>
                <a:ea typeface="宋体" panose="02010600030101010101" pitchFamily="2" charset="-122"/>
              </a:rPr>
              <a:t>16</a:t>
            </a:r>
            <a:r>
              <a:rPr kumimoji="0" lang="zh-CN" altLang="en-US" sz="2400" b="1" i="0">
                <a:solidFill>
                  <a:srgbClr val="00FFFF"/>
                </a:solidFill>
                <a:ea typeface="宋体" panose="02010600030101010101" pitchFamily="2" charset="-122"/>
              </a:rPr>
              <a:t>位寻址    </a:t>
            </a:r>
            <a:endParaRPr kumimoji="0" lang="zh-CN" altLang="en-US" sz="2400" b="1" i="0">
              <a:solidFill>
                <a:srgbClr val="00FFFF"/>
              </a:solidFill>
              <a:ea typeface="宋体" panose="02010600030101010101" pitchFamily="2" charset="-122"/>
            </a:endParaRPr>
          </a:p>
        </p:txBody>
      </p:sp>
      <p:sp>
        <p:nvSpPr>
          <p:cNvPr id="582686" name="Rectangle 30"/>
          <p:cNvSpPr>
            <a:spLocks noChangeArrowheads="1"/>
          </p:cNvSpPr>
          <p:nvPr/>
        </p:nvSpPr>
        <p:spPr bwMode="auto">
          <a:xfrm>
            <a:off x="200025" y="836613"/>
            <a:ext cx="89439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400" i="0">
                <a:solidFill>
                  <a:schemeClr val="bg1"/>
                </a:solidFill>
                <a:ea typeface="宋体" panose="02010600030101010101" pitchFamily="2" charset="-122"/>
              </a:rPr>
              <a:t>   </a:t>
            </a:r>
            <a:r>
              <a:rPr kumimoji="0" lang="zh-CN" altLang="en-US" sz="2400" b="1" i="0">
                <a:solidFill>
                  <a:schemeClr val="bg1"/>
                </a:solidFill>
                <a:ea typeface="宋体" panose="02010600030101010101" pitchFamily="2" charset="-122"/>
              </a:rPr>
              <a:t>上式中的每一个地址分量均可空缺，</a:t>
            </a:r>
            <a:r>
              <a:rPr kumimoji="0" lang="zh-CN" altLang="en-US" sz="2400" b="1" i="0">
                <a:solidFill>
                  <a:srgbClr val="FFC000"/>
                </a:solidFill>
                <a:ea typeface="宋体" panose="02010600030101010101" pitchFamily="2" charset="-122"/>
              </a:rPr>
              <a:t>但比例因子只能与变址寄存器同时使用。</a:t>
            </a:r>
            <a:endParaRPr kumimoji="0" lang="zh-CN" altLang="en-US" sz="2400" b="1" i="0">
              <a:solidFill>
                <a:srgbClr val="FFC000"/>
              </a:solidFill>
              <a:ea typeface="宋体" panose="02010600030101010101" pitchFamily="2" charset="-122"/>
            </a:endParaRPr>
          </a:p>
        </p:txBody>
      </p:sp>
      <p:sp>
        <p:nvSpPr>
          <p:cNvPr id="88096" name="Rectangle 31"/>
          <p:cNvSpPr>
            <a:spLocks noChangeArrowheads="1"/>
          </p:cNvSpPr>
          <p:nvPr/>
        </p:nvSpPr>
        <p:spPr bwMode="auto">
          <a:xfrm>
            <a:off x="539750" y="333375"/>
            <a:ext cx="7848600" cy="547688"/>
          </a:xfrm>
          <a:prstGeom prst="rect">
            <a:avLst/>
          </a:prstGeom>
          <a:solidFill>
            <a:schemeClr val="bg1"/>
          </a:solidFill>
          <a:ln w="28575">
            <a:solidFill>
              <a:schemeClr val="accent1"/>
            </a:solidFill>
            <a:miter lim="800000"/>
          </a:ln>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eaLnBrk="1" hangingPunct="1">
              <a:spcBef>
                <a:spcPct val="0"/>
              </a:spcBef>
            </a:pPr>
            <a:r>
              <a:rPr kumimoji="0" lang="en-US" altLang="zh-CN" sz="2800" b="1" i="0">
                <a:solidFill>
                  <a:srgbClr val="CC0066"/>
                </a:solidFill>
                <a:latin typeface="Tahoma" panose="020B0604030504040204" pitchFamily="34" charset="0"/>
                <a:ea typeface="宋体" panose="02010600030101010101" pitchFamily="2" charset="-122"/>
              </a:rPr>
              <a:t>EA= </a:t>
            </a:r>
            <a:r>
              <a:rPr kumimoji="0" lang="zh-CN" altLang="en-US" sz="2800" b="1" i="0">
                <a:solidFill>
                  <a:srgbClr val="CC0066"/>
                </a:solidFill>
                <a:latin typeface="Tahoma" panose="020B0604030504040204" pitchFamily="34" charset="0"/>
                <a:ea typeface="宋体" panose="02010600030101010101" pitchFamily="2" charset="-122"/>
              </a:rPr>
              <a:t>基地址 </a:t>
            </a:r>
            <a:r>
              <a:rPr kumimoji="0" lang="en-US" altLang="zh-CN" sz="2800" b="1" i="0">
                <a:solidFill>
                  <a:srgbClr val="CC0066"/>
                </a:solidFill>
                <a:latin typeface="Tahoma" panose="020B0604030504040204" pitchFamily="34" charset="0"/>
                <a:ea typeface="宋体" panose="02010600030101010101" pitchFamily="2" charset="-122"/>
              </a:rPr>
              <a:t>+</a:t>
            </a:r>
            <a:r>
              <a:rPr kumimoji="0" lang="zh-CN" altLang="en-US" sz="2800" b="1" i="0">
                <a:solidFill>
                  <a:srgbClr val="CC0066"/>
                </a:solidFill>
                <a:latin typeface="Tahoma" panose="020B0604030504040204" pitchFamily="34" charset="0"/>
                <a:ea typeface="宋体" panose="02010600030101010101" pitchFamily="2" charset="-122"/>
              </a:rPr>
              <a:t>（变址量 </a:t>
            </a:r>
            <a:r>
              <a:rPr kumimoji="0" lang="zh-CN" altLang="en-US" sz="2800" b="1" i="0">
                <a:solidFill>
                  <a:srgbClr val="CC0066"/>
                </a:solidFill>
                <a:latin typeface="Tahoma" panose="020B0604030504040204" pitchFamily="34" charset="0"/>
                <a:ea typeface="宋体" panose="02010600030101010101" pitchFamily="2" charset="-122"/>
                <a:sym typeface="Symbol" panose="05050102010706020507" pitchFamily="18" charset="2"/>
              </a:rPr>
              <a:t></a:t>
            </a:r>
            <a:r>
              <a:rPr kumimoji="0" lang="zh-CN" altLang="en-US" sz="2800" b="1" i="0">
                <a:solidFill>
                  <a:srgbClr val="CC0066"/>
                </a:solidFill>
                <a:latin typeface="Tahoma" panose="020B0604030504040204" pitchFamily="34" charset="0"/>
                <a:ea typeface="宋体" panose="02010600030101010101" pitchFamily="2" charset="-122"/>
              </a:rPr>
              <a:t> </a:t>
            </a:r>
            <a:r>
              <a:rPr kumimoji="0" lang="zh-CN" altLang="en-US" sz="2800" b="1" i="0">
                <a:solidFill>
                  <a:srgbClr val="CC0066"/>
                </a:solidFill>
                <a:latin typeface="Tahoma" panose="020B0604030504040204" pitchFamily="34" charset="0"/>
                <a:ea typeface="宋体" panose="02010600030101010101" pitchFamily="2" charset="-122"/>
                <a:sym typeface="Symbol" panose="05050102010706020507" pitchFamily="18" charset="2"/>
              </a:rPr>
              <a:t>比例因子）</a:t>
            </a:r>
            <a:r>
              <a:rPr kumimoji="0" lang="en-US" altLang="zh-CN" sz="2800" b="1" i="0">
                <a:solidFill>
                  <a:srgbClr val="CC0066"/>
                </a:solidFill>
                <a:latin typeface="Tahoma" panose="020B0604030504040204" pitchFamily="34" charset="0"/>
                <a:ea typeface="宋体" panose="02010600030101010101" pitchFamily="2" charset="-122"/>
                <a:sym typeface="Symbol" panose="05050102010706020507" pitchFamily="18" charset="2"/>
              </a:rPr>
              <a:t>+</a:t>
            </a:r>
            <a:r>
              <a:rPr kumimoji="0" lang="zh-CN" altLang="en-US" sz="2800" b="1" i="0">
                <a:solidFill>
                  <a:srgbClr val="CC0066"/>
                </a:solidFill>
                <a:latin typeface="Tahoma" panose="020B0604030504040204" pitchFamily="34" charset="0"/>
                <a:ea typeface="宋体" panose="02010600030101010101" pitchFamily="2" charset="-122"/>
                <a:sym typeface="Symbol" panose="05050102010706020507" pitchFamily="18" charset="2"/>
              </a:rPr>
              <a:t>位移量</a:t>
            </a:r>
            <a:endParaRPr kumimoji="0" lang="zh-CN" altLang="en-US" sz="2800" b="1" i="0">
              <a:solidFill>
                <a:srgbClr val="CC0066"/>
              </a:solidFill>
              <a:latin typeface="Tahoma" panose="020B0604030504040204" pitchFamily="34" charset="0"/>
              <a:ea typeface="宋体" panose="02010600030101010101" pitchFamily="2" charset="-122"/>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82686"/>
                                        </p:tgtEl>
                                        <p:attrNameLst>
                                          <p:attrName>style.visibility</p:attrName>
                                        </p:attrNameLst>
                                      </p:cBhvr>
                                      <p:to>
                                        <p:strVal val="visible"/>
                                      </p:to>
                                    </p:set>
                                    <p:anim calcmode="lin" valueType="num">
                                      <p:cBhvr>
                                        <p:cTn id="7" dur="1000" fill="hold"/>
                                        <p:tgtEl>
                                          <p:spTgt spid="582686"/>
                                        </p:tgtEl>
                                        <p:attrNameLst>
                                          <p:attrName>ppt_w</p:attrName>
                                        </p:attrNameLst>
                                      </p:cBhvr>
                                      <p:tavLst>
                                        <p:tav tm="0">
                                          <p:val>
                                            <p:strVal val="#ppt_w*0.70"/>
                                          </p:val>
                                        </p:tav>
                                        <p:tav tm="100000">
                                          <p:val>
                                            <p:strVal val="#ppt_w"/>
                                          </p:val>
                                        </p:tav>
                                      </p:tavLst>
                                    </p:anim>
                                    <p:anim calcmode="lin" valueType="num">
                                      <p:cBhvr>
                                        <p:cTn id="8" dur="1000" fill="hold"/>
                                        <p:tgtEl>
                                          <p:spTgt spid="582686"/>
                                        </p:tgtEl>
                                        <p:attrNameLst>
                                          <p:attrName>ppt_h</p:attrName>
                                        </p:attrNameLst>
                                      </p:cBhvr>
                                      <p:tavLst>
                                        <p:tav tm="0">
                                          <p:val>
                                            <p:strVal val="#ppt_h"/>
                                          </p:val>
                                        </p:tav>
                                        <p:tav tm="100000">
                                          <p:val>
                                            <p:strVal val="#ppt_h"/>
                                          </p:val>
                                        </p:tav>
                                      </p:tavLst>
                                    </p:anim>
                                    <p:animEffect transition="in" filter="fade">
                                      <p:cBhvr>
                                        <p:cTn id="9" dur="1000"/>
                                        <p:tgtEl>
                                          <p:spTgt spid="582686"/>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582685"/>
                                        </p:tgtEl>
                                        <p:attrNameLst>
                                          <p:attrName>style.visibility</p:attrName>
                                        </p:attrNameLst>
                                      </p:cBhvr>
                                      <p:to>
                                        <p:strVal val="visible"/>
                                      </p:to>
                                    </p:set>
                                    <p:animEffect transition="in" filter="blinds(horizontal)">
                                      <p:cBhvr>
                                        <p:cTn id="14" dur="500"/>
                                        <p:tgtEl>
                                          <p:spTgt spid="582685"/>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582658"/>
                                        </p:tgtEl>
                                        <p:attrNameLst>
                                          <p:attrName>style.visibility</p:attrName>
                                        </p:attrNameLst>
                                      </p:cBhvr>
                                      <p:to>
                                        <p:strVal val="visible"/>
                                      </p:to>
                                    </p:set>
                                    <p:animEffect transition="in" filter="checkerboard(across)">
                                      <p:cBhvr>
                                        <p:cTn id="19" dur="500"/>
                                        <p:tgtEl>
                                          <p:spTgt spid="582658"/>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582684"/>
                                        </p:tgtEl>
                                        <p:attrNameLst>
                                          <p:attrName>style.visibility</p:attrName>
                                        </p:attrNameLst>
                                      </p:cBhvr>
                                      <p:to>
                                        <p:strVal val="visible"/>
                                      </p:to>
                                    </p:set>
                                    <p:animEffect transition="in" filter="checkerboard(across)">
                                      <p:cBhvr>
                                        <p:cTn id="22" dur="500"/>
                                        <p:tgtEl>
                                          <p:spTgt spid="582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84" grpId="0" animBg="1"/>
      <p:bldP spid="582685" grpId="0"/>
      <p:bldP spid="58268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B702AD08-C3C1-494B-B21D-CC90EE7ED917}"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89091" name="Rectangle 2"/>
          <p:cNvSpPr>
            <a:spLocks noChangeArrowheads="1"/>
          </p:cNvSpPr>
          <p:nvPr/>
        </p:nvSpPr>
        <p:spPr bwMode="auto">
          <a:xfrm>
            <a:off x="250825" y="260350"/>
            <a:ext cx="5873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0"/>
              </a:spcBef>
            </a:pPr>
            <a:r>
              <a:rPr kumimoji="0" lang="zh-CN" altLang="en-US" sz="2800" b="1" i="0">
                <a:solidFill>
                  <a:schemeClr val="bg1"/>
                </a:solidFill>
                <a:latin typeface="Tahoma" panose="020B0604030504040204" pitchFamily="34" charset="0"/>
                <a:ea typeface="宋体" panose="02010600030101010101" pitchFamily="2" charset="-122"/>
              </a:rPr>
              <a:t>下面具体讨论</a:t>
            </a:r>
            <a:r>
              <a:rPr kumimoji="0" lang="en-US" altLang="zh-CN" sz="2800" b="1" i="0">
                <a:solidFill>
                  <a:schemeClr val="bg1"/>
                </a:solidFill>
                <a:latin typeface="Tahoma" panose="020B0604030504040204" pitchFamily="34" charset="0"/>
                <a:ea typeface="宋体" panose="02010600030101010101" pitchFamily="2" charset="-122"/>
              </a:rPr>
              <a:t>6</a:t>
            </a:r>
            <a:r>
              <a:rPr kumimoji="0" lang="zh-CN" altLang="en-US" sz="2800" b="1" i="0">
                <a:solidFill>
                  <a:schemeClr val="bg1"/>
                </a:solidFill>
                <a:latin typeface="Tahoma" panose="020B0604030504040204" pitchFamily="34" charset="0"/>
                <a:ea typeface="宋体" panose="02010600030101010101" pitchFamily="2" charset="-122"/>
              </a:rPr>
              <a:t>种存储器寻址方式： </a:t>
            </a:r>
            <a:endParaRPr kumimoji="0" lang="zh-CN" altLang="en-US" sz="2800" b="1" i="0">
              <a:solidFill>
                <a:schemeClr val="bg1"/>
              </a:solidFill>
              <a:latin typeface="Tahoma" panose="020B0604030504040204" pitchFamily="34" charset="0"/>
              <a:ea typeface="宋体" panose="02010600030101010101" pitchFamily="2" charset="-122"/>
            </a:endParaRPr>
          </a:p>
        </p:txBody>
      </p:sp>
      <p:sp>
        <p:nvSpPr>
          <p:cNvPr id="89092" name="Rectangle 3"/>
          <p:cNvSpPr>
            <a:spLocks noChangeArrowheads="1"/>
          </p:cNvSpPr>
          <p:nvPr/>
        </p:nvSpPr>
        <p:spPr bwMode="auto">
          <a:xfrm>
            <a:off x="179388" y="1687513"/>
            <a:ext cx="8964612"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lnSpc>
                <a:spcPct val="120000"/>
              </a:lnSpc>
              <a:spcBef>
                <a:spcPct val="30000"/>
              </a:spcBef>
              <a:spcAft>
                <a:spcPct val="5000"/>
              </a:spcAft>
            </a:pPr>
            <a:r>
              <a:rPr lang="zh-CN" altLang="en-US" sz="2800" b="1" i="0">
                <a:solidFill>
                  <a:srgbClr val="66FFFF"/>
                </a:solidFill>
                <a:ea typeface="宋体" panose="02010600030101010101" pitchFamily="2" charset="-122"/>
              </a:rPr>
              <a:t>指令所需的操作数存放在存储单元中，操作数的有效地址</a:t>
            </a:r>
            <a:r>
              <a:rPr lang="en-US" altLang="zh-CN" sz="2800" b="1" i="0">
                <a:solidFill>
                  <a:srgbClr val="66FFFF"/>
                </a:solidFill>
                <a:ea typeface="宋体" panose="02010600030101010101" pitchFamily="2" charset="-122"/>
              </a:rPr>
              <a:t>EA</a:t>
            </a:r>
            <a:r>
              <a:rPr lang="zh-CN" altLang="en-US" sz="2800" b="1" i="0">
                <a:solidFill>
                  <a:srgbClr val="66FFFF"/>
                </a:solidFill>
                <a:ea typeface="宋体" panose="02010600030101010101" pitchFamily="2" charset="-122"/>
              </a:rPr>
              <a:t>直接由指令代码中的</a:t>
            </a:r>
            <a:r>
              <a:rPr lang="zh-CN" altLang="en-US" sz="2800" b="1" i="0">
                <a:solidFill>
                  <a:srgbClr val="FFFF00"/>
                </a:solidFill>
                <a:ea typeface="宋体" panose="02010600030101010101" pitchFamily="2" charset="-122"/>
              </a:rPr>
              <a:t>位移量</a:t>
            </a:r>
            <a:r>
              <a:rPr lang="zh-CN" altLang="en-US" sz="2800" b="1" i="0">
                <a:solidFill>
                  <a:srgbClr val="66FFFF"/>
                </a:solidFill>
                <a:ea typeface="宋体" panose="02010600030101010101" pitchFamily="2" charset="-122"/>
              </a:rPr>
              <a:t>提供。</a:t>
            </a:r>
            <a:endParaRPr lang="zh-CN" altLang="en-US" sz="2800" b="1" i="0">
              <a:solidFill>
                <a:srgbClr val="66FFFF"/>
              </a:solidFill>
              <a:ea typeface="宋体" panose="02010600030101010101" pitchFamily="2" charset="-122"/>
            </a:endParaRPr>
          </a:p>
        </p:txBody>
      </p:sp>
      <p:pic>
        <p:nvPicPr>
          <p:cNvPr id="89093" name="Picture 4" descr="4x24"/>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971550" y="4221163"/>
            <a:ext cx="7308850" cy="1700212"/>
          </a:xfrm>
          <a:noFill/>
        </p:spPr>
      </p:pic>
      <p:sp>
        <p:nvSpPr>
          <p:cNvPr id="89094" name="Rectangle 5"/>
          <p:cNvSpPr>
            <a:spLocks noChangeArrowheads="1"/>
          </p:cNvSpPr>
          <p:nvPr/>
        </p:nvSpPr>
        <p:spPr bwMode="auto">
          <a:xfrm>
            <a:off x="250825" y="1052513"/>
            <a:ext cx="7618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zh-CN" altLang="en-US" sz="3200" b="1" i="0"/>
              <a:t>（</a:t>
            </a:r>
            <a:r>
              <a:rPr lang="en-US" altLang="zh-CN" sz="3200" b="1" i="0"/>
              <a:t>1</a:t>
            </a:r>
            <a:r>
              <a:rPr lang="zh-CN" altLang="en-US" sz="3200" b="1" i="0"/>
              <a:t>）直接寻址方式（</a:t>
            </a:r>
            <a:r>
              <a:rPr lang="en-US" altLang="zh-CN" sz="3200" b="1" i="0"/>
              <a:t>Direct Addressing</a:t>
            </a:r>
            <a:r>
              <a:rPr lang="zh-CN" altLang="en-US" sz="3200" b="1" i="0"/>
              <a:t>）</a:t>
            </a:r>
            <a:endParaRPr lang="zh-CN" altLang="en-US" sz="3200" b="1" i="0"/>
          </a:p>
        </p:txBody>
      </p:sp>
      <p:sp>
        <p:nvSpPr>
          <p:cNvPr id="89095" name="Rectangle 6"/>
          <p:cNvSpPr>
            <a:spLocks noChangeArrowheads="1"/>
          </p:cNvSpPr>
          <p:nvPr/>
        </p:nvSpPr>
        <p:spPr bwMode="auto">
          <a:xfrm>
            <a:off x="395288" y="2924175"/>
            <a:ext cx="83518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0"/>
              </a:spcBef>
            </a:pPr>
            <a:r>
              <a:rPr lang="zh-CN" altLang="en-US" sz="2800" b="1" i="0">
                <a:solidFill>
                  <a:schemeClr val="bg1"/>
                </a:solidFill>
                <a:latin typeface="宋体" panose="02010600030101010101" pitchFamily="2" charset="-122"/>
                <a:ea typeface="宋体" panose="02010600030101010101" pitchFamily="2" charset="-122"/>
              </a:rPr>
              <a:t>即</a:t>
            </a:r>
            <a:r>
              <a:rPr lang="en-US" altLang="zh-CN" sz="2800" b="1" i="0">
                <a:solidFill>
                  <a:schemeClr val="bg1"/>
                </a:solidFill>
                <a:latin typeface="宋体" panose="02010600030101010101" pitchFamily="2" charset="-122"/>
                <a:ea typeface="宋体" panose="02010600030101010101" pitchFamily="2" charset="-122"/>
              </a:rPr>
              <a:t>EA</a:t>
            </a:r>
            <a:r>
              <a:rPr lang="zh-CN" altLang="en-US" sz="2800" b="1" i="0">
                <a:solidFill>
                  <a:schemeClr val="bg1"/>
                </a:solidFill>
                <a:latin typeface="宋体" panose="02010600030101010101" pitchFamily="2" charset="-122"/>
                <a:ea typeface="宋体" panose="02010600030101010101" pitchFamily="2" charset="-122"/>
              </a:rPr>
              <a:t>只</a:t>
            </a:r>
            <a:r>
              <a:rPr lang="zh-CN" altLang="en-US" sz="2800" b="1" i="0">
                <a:solidFill>
                  <a:srgbClr val="FFFF00"/>
                </a:solidFill>
                <a:latin typeface="宋体" panose="02010600030101010101" pitchFamily="2" charset="-122"/>
                <a:ea typeface="宋体" panose="02010600030101010101" pitchFamily="2" charset="-122"/>
              </a:rPr>
              <a:t>包含位移量</a:t>
            </a:r>
            <a:r>
              <a:rPr lang="zh-CN" altLang="en-US" sz="2800" b="1" i="0">
                <a:solidFill>
                  <a:schemeClr val="bg1"/>
                </a:solidFill>
                <a:latin typeface="宋体" panose="02010600030101010101" pitchFamily="2" charset="-122"/>
                <a:ea typeface="宋体" panose="02010600030101010101" pitchFamily="2" charset="-122"/>
              </a:rPr>
              <a:t>这一种地址分量</a:t>
            </a:r>
            <a:r>
              <a:rPr kumimoji="0" lang="zh-CN" altLang="en-US" sz="2800" b="1" i="0">
                <a:solidFill>
                  <a:schemeClr val="bg1"/>
                </a:solidFill>
                <a:latin typeface="宋体" panose="02010600030101010101" pitchFamily="2" charset="-122"/>
                <a:ea typeface="宋体" panose="02010600030101010101" pitchFamily="2" charset="-122"/>
              </a:rPr>
              <a:t>。此时，位移量的值就是操作数的有效地址</a:t>
            </a:r>
            <a:endParaRPr kumimoji="0" lang="zh-CN" altLang="en-US" sz="2800" b="1" i="0">
              <a:solidFill>
                <a:schemeClr val="bg1"/>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DC35A7FD-819C-498E-BE3F-07D88C5F9C71}"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90115" name="Rectangle 2"/>
          <p:cNvSpPr>
            <a:spLocks noGrp="1" noChangeArrowheads="1"/>
          </p:cNvSpPr>
          <p:nvPr>
            <p:ph type="body" sz="half" idx="1"/>
          </p:nvPr>
        </p:nvSpPr>
        <p:spPr>
          <a:xfrm>
            <a:off x="0" y="908050"/>
            <a:ext cx="4038600" cy="1873250"/>
          </a:xfrm>
        </p:spPr>
        <p:txBody>
          <a:bodyPr/>
          <a:lstStyle/>
          <a:p>
            <a:pPr marL="0" indent="0" eaLnBrk="1" hangingPunct="1">
              <a:buFontTx/>
              <a:buNone/>
            </a:pPr>
            <a:r>
              <a:rPr lang="zh-CN" altLang="en-US" sz="2800" b="1" smtClean="0">
                <a:solidFill>
                  <a:schemeClr val="bg1"/>
                </a:solidFill>
              </a:rPr>
              <a:t>如用数值表示操作数的有效地址，则</a:t>
            </a:r>
            <a:r>
              <a:rPr lang="zh-CN" altLang="en-US" sz="2800" b="1" smtClean="0">
                <a:solidFill>
                  <a:srgbClr val="FFFF00"/>
                </a:solidFill>
              </a:rPr>
              <a:t>操作数所在段的段寄存器必须指明</a:t>
            </a:r>
            <a:r>
              <a:rPr lang="zh-CN" altLang="en-US" sz="2800" b="1" smtClean="0">
                <a:solidFill>
                  <a:schemeClr val="bg1"/>
                </a:solidFill>
              </a:rPr>
              <a:t>，不能省略。</a:t>
            </a:r>
            <a:endParaRPr lang="zh-CN" altLang="en-US" sz="2800" b="1" smtClean="0">
              <a:solidFill>
                <a:schemeClr val="bg1"/>
              </a:solidFill>
            </a:endParaRPr>
          </a:p>
        </p:txBody>
      </p:sp>
      <p:pic>
        <p:nvPicPr>
          <p:cNvPr id="90116" name="Picture 3" descr="4x25"/>
          <p:cNvPicPr>
            <a:picLocks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4140200" y="0"/>
            <a:ext cx="5003800" cy="5373688"/>
          </a:xfrm>
          <a:noFill/>
        </p:spPr>
      </p:pic>
      <p:sp>
        <p:nvSpPr>
          <p:cNvPr id="90117" name="Rectangle 4"/>
          <p:cNvSpPr>
            <a:spLocks noChangeArrowheads="1"/>
          </p:cNvSpPr>
          <p:nvPr/>
        </p:nvSpPr>
        <p:spPr bwMode="auto">
          <a:xfrm>
            <a:off x="250825" y="2924175"/>
            <a:ext cx="3627438" cy="466725"/>
          </a:xfrm>
          <a:prstGeom prst="rect">
            <a:avLst/>
          </a:prstGeom>
          <a:solidFill>
            <a:schemeClr val="accent1"/>
          </a:solidFill>
          <a:ln w="9525">
            <a:solidFill>
              <a:schemeClr val="accent1"/>
            </a:solidFill>
            <a:miter lim="800000"/>
          </a:ln>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20000"/>
              </a:spcBef>
              <a:buClr>
                <a:schemeClr val="hlink"/>
              </a:buClr>
              <a:buSzPct val="65000"/>
              <a:buFont typeface="Wingdings" panose="05000000000000000000" pitchFamily="2" charset="2"/>
              <a:buNone/>
            </a:pPr>
            <a:r>
              <a:rPr kumimoji="0" lang="en-US" altLang="zh-CN" sz="2400" b="1" i="0">
                <a:solidFill>
                  <a:schemeClr val="tx1"/>
                </a:solidFill>
                <a:latin typeface="Tahoma" panose="020B0604030504040204" pitchFamily="34" charset="0"/>
                <a:ea typeface="宋体" panose="02010600030101010101" pitchFamily="2" charset="-122"/>
              </a:rPr>
              <a:t>MOV  BX</a:t>
            </a:r>
            <a:r>
              <a:rPr kumimoji="0" lang="zh-CN" altLang="en-US" sz="2400" b="1" i="0">
                <a:solidFill>
                  <a:schemeClr val="tx1"/>
                </a:solidFill>
                <a:latin typeface="Tahoma" panose="020B0604030504040204" pitchFamily="34" charset="0"/>
                <a:ea typeface="宋体" panose="02010600030101010101" pitchFamily="2" charset="-122"/>
              </a:rPr>
              <a:t>，</a:t>
            </a:r>
            <a:r>
              <a:rPr kumimoji="0" lang="en-US" altLang="zh-CN" sz="2400" b="1" i="0">
                <a:solidFill>
                  <a:schemeClr val="tx1"/>
                </a:solidFill>
                <a:latin typeface="Tahoma" panose="020B0604030504040204" pitchFamily="34" charset="0"/>
                <a:ea typeface="宋体" panose="02010600030101010101" pitchFamily="2" charset="-122"/>
              </a:rPr>
              <a:t>DS:[1000H]</a:t>
            </a:r>
            <a:endParaRPr kumimoji="0" lang="en-US" altLang="zh-CN" sz="2400" b="1" i="0">
              <a:solidFill>
                <a:schemeClr val="tx1"/>
              </a:solidFill>
              <a:latin typeface="Tahoma" panose="020B0604030504040204" pitchFamily="34" charset="0"/>
              <a:ea typeface="宋体" panose="02010600030101010101" pitchFamily="2" charset="-122"/>
            </a:endParaRPr>
          </a:p>
        </p:txBody>
      </p:sp>
      <p:sp>
        <p:nvSpPr>
          <p:cNvPr id="90118" name="Rectangle 5"/>
          <p:cNvSpPr>
            <a:spLocks noChangeArrowheads="1"/>
          </p:cNvSpPr>
          <p:nvPr/>
        </p:nvSpPr>
        <p:spPr bwMode="auto">
          <a:xfrm>
            <a:off x="539750" y="5516563"/>
            <a:ext cx="8280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0"/>
              </a:spcBef>
              <a:buFont typeface="Wingdings" panose="05000000000000000000" pitchFamily="2" charset="2"/>
              <a:buChar char="u"/>
            </a:pPr>
            <a:r>
              <a:rPr kumimoji="0" lang="zh-CN" altLang="en-US" sz="2400" b="1" i="0">
                <a:solidFill>
                  <a:schemeClr val="bg1"/>
                </a:solidFill>
                <a:latin typeface="Tahoma" panose="020B0604030504040204" pitchFamily="34" charset="0"/>
                <a:ea typeface="宋体" panose="02010600030101010101" pitchFamily="2" charset="-122"/>
              </a:rPr>
              <a:t>其中源操作数的有效地址</a:t>
            </a:r>
            <a:r>
              <a:rPr kumimoji="0" lang="en-US" altLang="zh-CN" sz="2400" b="1" i="0">
                <a:solidFill>
                  <a:schemeClr val="bg1"/>
                </a:solidFill>
                <a:latin typeface="Tahoma" panose="020B0604030504040204" pitchFamily="34" charset="0"/>
                <a:ea typeface="宋体" panose="02010600030101010101" pitchFamily="2" charset="-122"/>
              </a:rPr>
              <a:t>EA</a:t>
            </a:r>
            <a:r>
              <a:rPr kumimoji="0" lang="zh-CN" altLang="en-US" sz="2400" b="1" i="0">
                <a:solidFill>
                  <a:schemeClr val="bg1"/>
                </a:solidFill>
                <a:latin typeface="Tahoma" panose="020B0604030504040204" pitchFamily="34" charset="0"/>
                <a:ea typeface="宋体" panose="02010600030101010101" pitchFamily="2" charset="-122"/>
              </a:rPr>
              <a:t>是</a:t>
            </a:r>
            <a:r>
              <a:rPr kumimoji="0" lang="en-US" altLang="zh-CN" sz="2400" b="1" i="0">
                <a:solidFill>
                  <a:schemeClr val="bg1"/>
                </a:solidFill>
                <a:latin typeface="Tahoma" panose="020B0604030504040204" pitchFamily="34" charset="0"/>
                <a:ea typeface="宋体" panose="02010600030101010101" pitchFamily="2" charset="-122"/>
              </a:rPr>
              <a:t>1000H</a:t>
            </a:r>
            <a:endParaRPr kumimoji="0" lang="en-US" altLang="zh-CN" sz="2400" b="1" i="0">
              <a:solidFill>
                <a:schemeClr val="bg1"/>
              </a:solidFill>
              <a:latin typeface="Tahoma" panose="020B0604030504040204" pitchFamily="34" charset="0"/>
              <a:ea typeface="宋体" panose="02010600030101010101" pitchFamily="2" charset="-122"/>
            </a:endParaRPr>
          </a:p>
          <a:p>
            <a:pPr algn="l" eaLnBrk="1" hangingPunct="1">
              <a:spcBef>
                <a:spcPct val="0"/>
              </a:spcBef>
              <a:buFont typeface="Wingdings" panose="05000000000000000000" pitchFamily="2" charset="2"/>
              <a:buChar char="u"/>
            </a:pPr>
            <a:r>
              <a:rPr kumimoji="0" lang="en-US" altLang="zh-CN" sz="2400" b="1" i="0">
                <a:solidFill>
                  <a:schemeClr val="bg1"/>
                </a:solidFill>
                <a:latin typeface="Arial" panose="020B0604020202020204" pitchFamily="34" charset="0"/>
                <a:ea typeface="宋体" panose="02010600030101010101" pitchFamily="2" charset="-122"/>
              </a:rPr>
              <a:t>“</a:t>
            </a:r>
            <a:r>
              <a:rPr kumimoji="0" lang="en-US" altLang="zh-CN" sz="2400" b="1" i="0">
                <a:solidFill>
                  <a:schemeClr val="bg1"/>
                </a:solidFill>
                <a:latin typeface="Tahoma" panose="020B0604030504040204" pitchFamily="34" charset="0"/>
                <a:ea typeface="宋体" panose="02010600030101010101" pitchFamily="2" charset="-122"/>
              </a:rPr>
              <a:t>MOD R/M</a:t>
            </a:r>
            <a:r>
              <a:rPr kumimoji="0" lang="en-US" altLang="zh-CN" sz="2400" b="1" i="0">
                <a:solidFill>
                  <a:schemeClr val="bg1"/>
                </a:solidFill>
                <a:latin typeface="Arial" panose="020B0604020202020204" pitchFamily="34" charset="0"/>
                <a:ea typeface="宋体" panose="02010600030101010101" pitchFamily="2" charset="-122"/>
              </a:rPr>
              <a:t>”</a:t>
            </a:r>
            <a:r>
              <a:rPr kumimoji="0" lang="zh-CN" altLang="en-US" sz="2400" b="1" i="0">
                <a:solidFill>
                  <a:schemeClr val="bg1"/>
                </a:solidFill>
                <a:latin typeface="Tahoma" panose="020B0604030504040204" pitchFamily="34" charset="0"/>
                <a:ea typeface="宋体" panose="02010600030101010101" pitchFamily="2" charset="-122"/>
              </a:rPr>
              <a:t>是指令代码中的寻址字段</a:t>
            </a:r>
            <a:endParaRPr kumimoji="0" lang="zh-CN" altLang="en-US" sz="2400" b="1" i="0">
              <a:solidFill>
                <a:schemeClr val="bg1"/>
              </a:solidFill>
              <a:latin typeface="Tahoma" panose="020B0604030504040204" pitchFamily="34" charset="0"/>
              <a:ea typeface="宋体" panose="02010600030101010101" pitchFamily="2" charset="-122"/>
            </a:endParaRPr>
          </a:p>
        </p:txBody>
      </p:sp>
      <p:sp>
        <p:nvSpPr>
          <p:cNvPr id="90119" name="Rectangle 6"/>
          <p:cNvSpPr>
            <a:spLocks noChangeArrowheads="1"/>
          </p:cNvSpPr>
          <p:nvPr/>
        </p:nvSpPr>
        <p:spPr bwMode="auto">
          <a:xfrm>
            <a:off x="0" y="260350"/>
            <a:ext cx="3757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eaLnBrk="1" hangingPunct="1">
              <a:spcBef>
                <a:spcPct val="20000"/>
              </a:spcBef>
            </a:pPr>
            <a:r>
              <a:rPr lang="en-US" altLang="zh-CN" sz="2800" i="0">
                <a:solidFill>
                  <a:srgbClr val="00FFFF"/>
                </a:solidFill>
                <a:latin typeface="宋体" panose="02010600030101010101" pitchFamily="2" charset="-122"/>
                <a:ea typeface="宋体" panose="02010600030101010101" pitchFamily="2" charset="-122"/>
              </a:rPr>
              <a:t> </a:t>
            </a:r>
            <a:r>
              <a:rPr lang="en-US" altLang="zh-CN" sz="2800" b="1" i="0">
                <a:solidFill>
                  <a:srgbClr val="00FFFF"/>
                </a:solidFill>
                <a:latin typeface="宋体" panose="02010600030101010101" pitchFamily="2" charset="-122"/>
                <a:ea typeface="宋体" panose="02010600030101010101" pitchFamily="2" charset="-122"/>
              </a:rPr>
              <a:t>① </a:t>
            </a:r>
            <a:r>
              <a:rPr lang="zh-CN" altLang="en-US" sz="2800" b="1" i="0">
                <a:solidFill>
                  <a:srgbClr val="FFFF00"/>
                </a:solidFill>
                <a:latin typeface="宋体" panose="02010600030101010101" pitchFamily="2" charset="-122"/>
                <a:ea typeface="宋体" panose="02010600030101010101" pitchFamily="2" charset="-122"/>
              </a:rPr>
              <a:t>用数值地址表示</a:t>
            </a:r>
            <a:r>
              <a:rPr lang="en-US" altLang="zh-CN" sz="2800" b="1" i="0">
                <a:solidFill>
                  <a:srgbClr val="FFFF00"/>
                </a:solidFill>
                <a:latin typeface="宋体" panose="02010600030101010101" pitchFamily="2" charset="-122"/>
                <a:ea typeface="宋体" panose="02010600030101010101" pitchFamily="2" charset="-122"/>
              </a:rPr>
              <a:t>EA</a:t>
            </a:r>
            <a:endParaRPr lang="en-US" altLang="zh-CN" sz="2800" b="1" i="0">
              <a:solidFill>
                <a:srgbClr val="FFFF00"/>
              </a:solidFill>
              <a:latin typeface="宋体" panose="02010600030101010101" pitchFamily="2" charset="-122"/>
              <a:ea typeface="宋体" panose="02010600030101010101" pitchFamily="2" charset="-122"/>
            </a:endParaRPr>
          </a:p>
        </p:txBody>
      </p:sp>
      <p:sp>
        <p:nvSpPr>
          <p:cNvPr id="90120" name="Rectangle 7"/>
          <p:cNvSpPr>
            <a:spLocks noChangeArrowheads="1"/>
          </p:cNvSpPr>
          <p:nvPr/>
        </p:nvSpPr>
        <p:spPr bwMode="auto">
          <a:xfrm>
            <a:off x="0" y="3716338"/>
            <a:ext cx="39243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kumimoji="0" lang="zh-CN" altLang="en-US" sz="2800" b="1" i="0">
                <a:solidFill>
                  <a:schemeClr val="bg1"/>
                </a:solidFill>
                <a:latin typeface="华文楷体" panose="02010600040101010101" pitchFamily="2" charset="-122"/>
                <a:ea typeface="华文楷体" panose="02010600040101010101" pitchFamily="2" charset="-122"/>
              </a:rPr>
              <a:t>这条指令完成将当前数据段偏移</a:t>
            </a:r>
            <a:r>
              <a:rPr kumimoji="0" lang="en-US" altLang="zh-CN" sz="2800" b="1" i="0">
                <a:solidFill>
                  <a:schemeClr val="bg1"/>
                </a:solidFill>
                <a:latin typeface="华文楷体" panose="02010600040101010101" pitchFamily="2" charset="-122"/>
                <a:ea typeface="华文楷体" panose="02010600040101010101" pitchFamily="2" charset="-122"/>
              </a:rPr>
              <a:t>1000H</a:t>
            </a:r>
            <a:r>
              <a:rPr kumimoji="0" lang="zh-CN" altLang="en-US" sz="2800" b="1" i="0">
                <a:solidFill>
                  <a:schemeClr val="bg1"/>
                </a:solidFill>
                <a:latin typeface="华文楷体" panose="02010600040101010101" pitchFamily="2" charset="-122"/>
                <a:ea typeface="华文楷体" panose="02010600040101010101" pitchFamily="2" charset="-122"/>
              </a:rPr>
              <a:t>个字节的字单元内容送入</a:t>
            </a:r>
            <a:r>
              <a:rPr kumimoji="0" lang="en-US" altLang="zh-CN" sz="2800" b="1" i="0">
                <a:solidFill>
                  <a:schemeClr val="bg1"/>
                </a:solidFill>
                <a:latin typeface="华文楷体" panose="02010600040101010101" pitchFamily="2" charset="-122"/>
                <a:ea typeface="华文楷体" panose="02010600040101010101" pitchFamily="2" charset="-122"/>
              </a:rPr>
              <a:t>BX</a:t>
            </a:r>
            <a:r>
              <a:rPr kumimoji="0" lang="zh-CN" altLang="en-US" sz="2800" b="1" i="0">
                <a:solidFill>
                  <a:schemeClr val="bg1"/>
                </a:solidFill>
                <a:latin typeface="华文楷体" panose="02010600040101010101" pitchFamily="2" charset="-122"/>
                <a:ea typeface="华文楷体" panose="02010600040101010101" pitchFamily="2" charset="-122"/>
              </a:rPr>
              <a:t>中</a:t>
            </a:r>
            <a:endParaRPr kumimoji="0" lang="zh-CN" altLang="en-US" sz="2800" b="1" i="0">
              <a:solidFill>
                <a:schemeClr val="bg1"/>
              </a:solidFill>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91AE3C2A-E4F4-4342-965E-862FA4261992}"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11267" name="Rectangle 2"/>
          <p:cNvSpPr>
            <a:spLocks noGrp="1" noChangeArrowheads="1"/>
          </p:cNvSpPr>
          <p:nvPr>
            <p:ph type="body" idx="1"/>
          </p:nvPr>
        </p:nvSpPr>
        <p:spPr>
          <a:xfrm>
            <a:off x="3708400" y="836613"/>
            <a:ext cx="4321175" cy="2305050"/>
          </a:xfrm>
        </p:spPr>
        <p:txBody>
          <a:bodyPr/>
          <a:lstStyle/>
          <a:p>
            <a:pPr eaLnBrk="1" hangingPunct="1">
              <a:buClr>
                <a:srgbClr val="66FFFF"/>
              </a:buClr>
              <a:buFont typeface="Wingdings" panose="05000000000000000000" pitchFamily="2" charset="2"/>
              <a:buChar char="ü"/>
            </a:pPr>
            <a:r>
              <a:rPr lang="zh-CN" altLang="en-US" sz="2400" b="1" smtClean="0">
                <a:solidFill>
                  <a:srgbClr val="66FFFF"/>
                </a:solidFill>
              </a:rPr>
              <a:t>一组段寄存器</a:t>
            </a:r>
            <a:endParaRPr lang="zh-CN" altLang="en-US" sz="2400" b="1" smtClean="0">
              <a:solidFill>
                <a:srgbClr val="66FFFF"/>
              </a:solidFill>
            </a:endParaRPr>
          </a:p>
          <a:p>
            <a:pPr eaLnBrk="1" hangingPunct="1">
              <a:buClr>
                <a:srgbClr val="66FFFF"/>
              </a:buClr>
              <a:buFont typeface="Wingdings" panose="05000000000000000000" pitchFamily="2" charset="2"/>
              <a:buChar char="ü"/>
            </a:pPr>
            <a:r>
              <a:rPr lang="zh-CN" altLang="en-US" sz="2400" b="1" smtClean="0">
                <a:solidFill>
                  <a:srgbClr val="66FFFF"/>
                </a:solidFill>
              </a:rPr>
              <a:t>指令指针</a:t>
            </a:r>
            <a:endParaRPr lang="zh-CN" altLang="en-US" sz="2400" b="1" smtClean="0">
              <a:solidFill>
                <a:srgbClr val="66FFFF"/>
              </a:solidFill>
            </a:endParaRPr>
          </a:p>
          <a:p>
            <a:pPr eaLnBrk="1" hangingPunct="1">
              <a:buClr>
                <a:srgbClr val="66FFFF"/>
              </a:buClr>
              <a:buFont typeface="Wingdings" panose="05000000000000000000" pitchFamily="2" charset="2"/>
              <a:buChar char="ü"/>
            </a:pPr>
            <a:r>
              <a:rPr lang="zh-CN" altLang="en-US" sz="2400" b="1" smtClean="0">
                <a:solidFill>
                  <a:srgbClr val="66FFFF"/>
                </a:solidFill>
              </a:rPr>
              <a:t>指令队列（</a:t>
            </a:r>
            <a:r>
              <a:rPr lang="en-US" altLang="zh-CN" sz="2400" b="1" smtClean="0">
                <a:solidFill>
                  <a:srgbClr val="66FFFF"/>
                </a:solidFill>
              </a:rPr>
              <a:t>6</a:t>
            </a:r>
            <a:r>
              <a:rPr lang="zh-CN" altLang="en-US" sz="2400" b="1" smtClean="0">
                <a:solidFill>
                  <a:srgbClr val="66FFFF"/>
                </a:solidFill>
              </a:rPr>
              <a:t>字节，</a:t>
            </a:r>
            <a:r>
              <a:rPr lang="en-US" altLang="zh-CN" sz="2400" b="1" smtClean="0">
                <a:solidFill>
                  <a:srgbClr val="66FFFF"/>
                </a:solidFill>
              </a:rPr>
              <a:t>8088</a:t>
            </a:r>
            <a:r>
              <a:rPr lang="zh-CN" altLang="en-US" sz="2400" b="1" smtClean="0">
                <a:solidFill>
                  <a:srgbClr val="66FFFF"/>
                </a:solidFill>
              </a:rPr>
              <a:t>是</a:t>
            </a:r>
            <a:r>
              <a:rPr lang="en-US" altLang="zh-CN" sz="2400" b="1" smtClean="0">
                <a:solidFill>
                  <a:srgbClr val="66FFFF"/>
                </a:solidFill>
              </a:rPr>
              <a:t>4</a:t>
            </a:r>
            <a:r>
              <a:rPr lang="zh-CN" altLang="en-US" sz="2400" b="1" smtClean="0">
                <a:solidFill>
                  <a:srgbClr val="66FFFF"/>
                </a:solidFill>
              </a:rPr>
              <a:t>字节）</a:t>
            </a:r>
            <a:endParaRPr lang="zh-CN" altLang="en-US" sz="2400" b="1" smtClean="0">
              <a:solidFill>
                <a:srgbClr val="66FFFF"/>
              </a:solidFill>
            </a:endParaRPr>
          </a:p>
          <a:p>
            <a:pPr eaLnBrk="1" hangingPunct="1">
              <a:buClr>
                <a:srgbClr val="66FFFF"/>
              </a:buClr>
              <a:buFont typeface="Wingdings" panose="05000000000000000000" pitchFamily="2" charset="2"/>
              <a:buChar char="ü"/>
            </a:pPr>
            <a:r>
              <a:rPr lang="zh-CN" altLang="en-US" sz="2400" b="1" smtClean="0">
                <a:solidFill>
                  <a:srgbClr val="66FFFF"/>
                </a:solidFill>
              </a:rPr>
              <a:t>总线地址形成部件（ </a:t>
            </a:r>
            <a:r>
              <a:rPr lang="en-US" altLang="zh-CN" sz="2400" b="1" smtClean="0">
                <a:solidFill>
                  <a:srgbClr val="66FFFF"/>
                </a:solidFill>
              </a:rPr>
              <a:t>20</a:t>
            </a:r>
            <a:r>
              <a:rPr lang="zh-CN" altLang="en-US" sz="2400" b="1" smtClean="0">
                <a:solidFill>
                  <a:srgbClr val="66FFFF"/>
                </a:solidFill>
              </a:rPr>
              <a:t>位）</a:t>
            </a:r>
            <a:endParaRPr lang="zh-CN" altLang="en-US" sz="2400" b="1" smtClean="0">
              <a:solidFill>
                <a:srgbClr val="66FFFF"/>
              </a:solidFill>
            </a:endParaRPr>
          </a:p>
          <a:p>
            <a:pPr eaLnBrk="1" hangingPunct="1">
              <a:buClr>
                <a:srgbClr val="66FFFF"/>
              </a:buClr>
              <a:buFont typeface="Wingdings" panose="05000000000000000000" pitchFamily="2" charset="2"/>
              <a:buChar char="ü"/>
            </a:pPr>
            <a:r>
              <a:rPr lang="zh-CN" altLang="en-US" sz="2400" b="1" smtClean="0">
                <a:solidFill>
                  <a:srgbClr val="66FFFF"/>
                </a:solidFill>
              </a:rPr>
              <a:t>总线控制逻辑</a:t>
            </a:r>
            <a:endParaRPr lang="zh-CN" altLang="en-US" sz="2400" b="1" smtClean="0">
              <a:solidFill>
                <a:srgbClr val="66FFFF"/>
              </a:solidFill>
            </a:endParaRPr>
          </a:p>
        </p:txBody>
      </p:sp>
      <p:sp>
        <p:nvSpPr>
          <p:cNvPr id="11268" name="Rectangle 3"/>
          <p:cNvSpPr>
            <a:spLocks noChangeArrowheads="1"/>
          </p:cNvSpPr>
          <p:nvPr/>
        </p:nvSpPr>
        <p:spPr bwMode="auto">
          <a:xfrm>
            <a:off x="323850" y="3500438"/>
            <a:ext cx="82804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en-US" altLang="zh-CN" sz="3200" b="1" i="0" dirty="0">
                <a:solidFill>
                  <a:srgbClr val="FFFF66"/>
                </a:solidFill>
                <a:latin typeface="宋体" panose="02010600030101010101" pitchFamily="2" charset="-122"/>
                <a:ea typeface="宋体" panose="02010600030101010101" pitchFamily="2" charset="-122"/>
              </a:rPr>
              <a:t>BIU</a:t>
            </a:r>
            <a:r>
              <a:rPr lang="zh-CN" altLang="en-US" sz="3200" b="1" i="0" dirty="0">
                <a:solidFill>
                  <a:srgbClr val="FFFF66"/>
                </a:solidFill>
                <a:latin typeface="宋体" panose="02010600030101010101" pitchFamily="2" charset="-122"/>
                <a:ea typeface="宋体" panose="02010600030101010101" pitchFamily="2" charset="-122"/>
              </a:rPr>
              <a:t>的主要任务是完成</a:t>
            </a:r>
            <a:r>
              <a:rPr lang="en-US" altLang="zh-CN" sz="3200" b="1" i="0" dirty="0">
                <a:solidFill>
                  <a:srgbClr val="FFFF66"/>
                </a:solidFill>
                <a:latin typeface="宋体" panose="02010600030101010101" pitchFamily="2" charset="-122"/>
                <a:ea typeface="宋体" panose="02010600030101010101" pitchFamily="2" charset="-122"/>
              </a:rPr>
              <a:t>CPU</a:t>
            </a:r>
            <a:r>
              <a:rPr lang="zh-CN" altLang="en-US" sz="3200" b="1" i="0" dirty="0">
                <a:solidFill>
                  <a:srgbClr val="FFFF66"/>
                </a:solidFill>
                <a:latin typeface="宋体" panose="02010600030101010101" pitchFamily="2" charset="-122"/>
                <a:ea typeface="宋体" panose="02010600030101010101" pitchFamily="2" charset="-122"/>
              </a:rPr>
              <a:t>与主存储器或</a:t>
            </a:r>
            <a:r>
              <a:rPr lang="en-US" altLang="zh-CN" sz="3200" b="1" i="0" dirty="0">
                <a:solidFill>
                  <a:srgbClr val="FFFF66"/>
                </a:solidFill>
                <a:latin typeface="宋体" panose="02010600030101010101" pitchFamily="2" charset="-122"/>
                <a:ea typeface="宋体" panose="02010600030101010101" pitchFamily="2" charset="-122"/>
              </a:rPr>
              <a:t>I/O</a:t>
            </a:r>
            <a:r>
              <a:rPr lang="zh-CN" altLang="en-US" sz="3200" b="1" i="0" dirty="0">
                <a:solidFill>
                  <a:srgbClr val="FFFF66"/>
                </a:solidFill>
                <a:latin typeface="宋体" panose="02010600030101010101" pitchFamily="2" charset="-122"/>
                <a:ea typeface="宋体" panose="02010600030101010101" pitchFamily="2" charset="-122"/>
              </a:rPr>
              <a:t>端口之间的信息传送，其功能为：</a:t>
            </a:r>
            <a:endParaRPr lang="zh-CN" altLang="en-US" sz="2400" b="1" i="0" dirty="0">
              <a:solidFill>
                <a:srgbClr val="FFFF66"/>
              </a:solidFill>
              <a:latin typeface="宋体" panose="02010600030101010101" pitchFamily="2" charset="-122"/>
              <a:ea typeface="宋体" panose="02010600030101010101" pitchFamily="2" charset="-122"/>
            </a:endParaRPr>
          </a:p>
          <a:p>
            <a:pPr algn="l">
              <a:buFont typeface="Wingdings" panose="05000000000000000000" pitchFamily="2" charset="2"/>
              <a:buChar char="ü"/>
            </a:pPr>
            <a:r>
              <a:rPr lang="zh-CN" altLang="en-US" sz="3200" b="1" i="0" dirty="0">
                <a:solidFill>
                  <a:schemeClr val="bg1"/>
                </a:solidFill>
                <a:ea typeface="华文楷体" panose="02010600040101010101" pitchFamily="2" charset="-122"/>
              </a:rPr>
              <a:t>从主存取出指令送到指令队列中排队</a:t>
            </a:r>
            <a:endParaRPr lang="zh-CN" altLang="en-US" sz="3200" b="1" i="0" dirty="0">
              <a:solidFill>
                <a:schemeClr val="bg1"/>
              </a:solidFill>
              <a:ea typeface="华文楷体" panose="02010600040101010101" pitchFamily="2" charset="-122"/>
            </a:endParaRPr>
          </a:p>
          <a:p>
            <a:pPr algn="l">
              <a:buFont typeface="Wingdings" panose="05000000000000000000" pitchFamily="2" charset="2"/>
              <a:buChar char="ü"/>
            </a:pPr>
            <a:r>
              <a:rPr lang="zh-CN" altLang="en-US" sz="3200" b="1" i="0" dirty="0">
                <a:solidFill>
                  <a:schemeClr val="bg1"/>
                </a:solidFill>
                <a:ea typeface="华文楷体" panose="02010600040101010101" pitchFamily="2" charset="-122"/>
              </a:rPr>
              <a:t>从主存或</a:t>
            </a:r>
            <a:r>
              <a:rPr lang="en-US" altLang="zh-CN" sz="3200" b="1" i="0" dirty="0">
                <a:solidFill>
                  <a:schemeClr val="bg1"/>
                </a:solidFill>
                <a:ea typeface="华文楷体" panose="02010600040101010101" pitchFamily="2" charset="-122"/>
              </a:rPr>
              <a:t>I/O</a:t>
            </a:r>
            <a:r>
              <a:rPr lang="zh-CN" altLang="en-US" sz="3200" b="1" i="0" dirty="0">
                <a:solidFill>
                  <a:schemeClr val="bg1"/>
                </a:solidFill>
                <a:ea typeface="华文楷体" panose="02010600040101010101" pitchFamily="2" charset="-122"/>
              </a:rPr>
              <a:t>端口取</a:t>
            </a:r>
            <a:r>
              <a:rPr lang="zh-CN" altLang="en-US" sz="3200" b="1" i="0" dirty="0">
                <a:solidFill>
                  <a:srgbClr val="FF0000"/>
                </a:solidFill>
                <a:ea typeface="华文楷体" panose="02010600040101010101" pitchFamily="2" charset="-122"/>
              </a:rPr>
              <a:t>操作数或存放运算结果</a:t>
            </a:r>
            <a:endParaRPr lang="zh-CN" altLang="en-US" sz="3200" b="1" i="0" dirty="0">
              <a:solidFill>
                <a:schemeClr val="bg1"/>
              </a:solidFill>
              <a:ea typeface="华文楷体" panose="02010600040101010101" pitchFamily="2" charset="-122"/>
            </a:endParaRPr>
          </a:p>
          <a:p>
            <a:pPr algn="l">
              <a:buFont typeface="Wingdings" panose="05000000000000000000" pitchFamily="2" charset="2"/>
              <a:buChar char="ü"/>
            </a:pPr>
            <a:r>
              <a:rPr lang="zh-CN" altLang="en-US" sz="3200" b="1" i="0" dirty="0">
                <a:solidFill>
                  <a:schemeClr val="bg1"/>
                </a:solidFill>
                <a:ea typeface="华文楷体" panose="02010600040101010101" pitchFamily="2" charset="-122"/>
              </a:rPr>
              <a:t>计算并形成访问主存的</a:t>
            </a:r>
            <a:r>
              <a:rPr lang="en-US" altLang="zh-CN" sz="3200" b="1" i="0" dirty="0">
                <a:solidFill>
                  <a:schemeClr val="bg1"/>
                </a:solidFill>
                <a:ea typeface="华文楷体" panose="02010600040101010101" pitchFamily="2" charset="-122"/>
              </a:rPr>
              <a:t>20</a:t>
            </a:r>
            <a:r>
              <a:rPr lang="zh-CN" altLang="en-US" sz="3200" b="1" i="0" dirty="0">
                <a:solidFill>
                  <a:schemeClr val="bg1"/>
                </a:solidFill>
                <a:ea typeface="华文楷体" panose="02010600040101010101" pitchFamily="2" charset="-122"/>
              </a:rPr>
              <a:t>位物理地址</a:t>
            </a:r>
            <a:endParaRPr lang="zh-CN" altLang="en-US" sz="3200" b="1" i="0" dirty="0">
              <a:solidFill>
                <a:schemeClr val="bg1"/>
              </a:solidFill>
              <a:ea typeface="华文楷体" panose="02010600040101010101" pitchFamily="2" charset="-122"/>
            </a:endParaRPr>
          </a:p>
        </p:txBody>
      </p:sp>
      <p:sp>
        <p:nvSpPr>
          <p:cNvPr id="11269" name="Rectangle 4"/>
          <p:cNvSpPr>
            <a:spLocks noChangeArrowheads="1"/>
          </p:cNvSpPr>
          <p:nvPr/>
        </p:nvSpPr>
        <p:spPr bwMode="auto">
          <a:xfrm>
            <a:off x="0" y="260350"/>
            <a:ext cx="4375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eaLnBrk="1" hangingPunct="1">
              <a:lnSpc>
                <a:spcPct val="90000"/>
              </a:lnSpc>
              <a:spcBef>
                <a:spcPct val="20000"/>
              </a:spcBef>
            </a:pPr>
            <a:r>
              <a:rPr lang="zh-CN" altLang="en-US" sz="3200" i="0">
                <a:solidFill>
                  <a:srgbClr val="66CCFF"/>
                </a:solidFill>
                <a:latin typeface="黑体" panose="02010609060101010101" pitchFamily="49" charset="-122"/>
              </a:rPr>
              <a:t>（</a:t>
            </a:r>
            <a:r>
              <a:rPr lang="en-US" altLang="zh-CN" sz="3200" i="0">
                <a:solidFill>
                  <a:srgbClr val="66CCFF"/>
                </a:solidFill>
                <a:latin typeface="黑体" panose="02010609060101010101" pitchFamily="49" charset="-122"/>
              </a:rPr>
              <a:t>2</a:t>
            </a:r>
            <a:r>
              <a:rPr lang="zh-CN" altLang="en-US" sz="3200" i="0">
                <a:solidFill>
                  <a:srgbClr val="66CCFF"/>
                </a:solidFill>
                <a:latin typeface="黑体" panose="02010609060101010101" pitchFamily="49" charset="-122"/>
              </a:rPr>
              <a:t>）总线接口部件</a:t>
            </a:r>
            <a:r>
              <a:rPr lang="en-US" altLang="zh-CN" sz="3200" i="0">
                <a:solidFill>
                  <a:srgbClr val="66CCFF"/>
                </a:solidFill>
                <a:latin typeface="黑体" panose="02010609060101010101" pitchFamily="49" charset="-122"/>
              </a:rPr>
              <a:t>BIU</a:t>
            </a:r>
            <a:r>
              <a:rPr lang="en-US" altLang="zh-CN"/>
              <a:t> </a:t>
            </a:r>
            <a:endParaRPr lang="en-US" altLang="zh-CN"/>
          </a:p>
        </p:txBody>
      </p:sp>
      <p:sp>
        <p:nvSpPr>
          <p:cNvPr id="11270" name="Rectangle 5"/>
          <p:cNvSpPr>
            <a:spLocks noChangeArrowheads="1"/>
          </p:cNvSpPr>
          <p:nvPr/>
        </p:nvSpPr>
        <p:spPr bwMode="auto">
          <a:xfrm>
            <a:off x="1835150" y="1557338"/>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zh-CN" altLang="en-US" sz="3600" i="0">
                <a:solidFill>
                  <a:srgbClr val="FFFF66"/>
                </a:solidFill>
              </a:rPr>
              <a:t>包括</a:t>
            </a:r>
            <a:endParaRPr lang="zh-CN" altLang="en-US" sz="3600" i="0">
              <a:solidFill>
                <a:srgbClr val="FFFF66"/>
              </a:solidFill>
            </a:endParaRPr>
          </a:p>
        </p:txBody>
      </p:sp>
      <p:sp>
        <p:nvSpPr>
          <p:cNvPr id="11271" name="AutoShape 6"/>
          <p:cNvSpPr/>
          <p:nvPr/>
        </p:nvSpPr>
        <p:spPr bwMode="auto">
          <a:xfrm>
            <a:off x="3059113" y="981075"/>
            <a:ext cx="433387" cy="1800225"/>
          </a:xfrm>
          <a:prstGeom prst="leftBrace">
            <a:avLst>
              <a:gd name="adj1" fmla="val 34615"/>
              <a:gd name="adj2" fmla="val 50000"/>
            </a:avLst>
          </a:prstGeom>
          <a:noFill/>
          <a:ln w="19050">
            <a:solidFill>
              <a:srgbClr val="FFFF66"/>
            </a:solidFill>
            <a:round/>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endParaRPr lang="zh-CN" altLang="en-US"/>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65E4BD6C-F319-4695-B06D-AA5968802EC9}"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91139"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endParaRPr lang="zh-CN" altLang="zh-CN" smtClean="0"/>
          </a:p>
        </p:txBody>
      </p:sp>
      <p:sp>
        <p:nvSpPr>
          <p:cNvPr id="91140" name="Rectangle 3"/>
          <p:cNvSpPr>
            <a:spLocks noGrp="1" noChangeArrowheads="1"/>
          </p:cNvSpPr>
          <p:nvPr>
            <p:ph type="body" idx="1"/>
          </p:nvPr>
        </p:nvSpPr>
        <p:spPr/>
        <p:txBody>
          <a:bodyPr/>
          <a:lstStyle/>
          <a:p>
            <a:pPr eaLnBrk="1" hangingPunct="1"/>
            <a:endParaRPr lang="zh-CN" altLang="zh-CN" smtClean="0"/>
          </a:p>
        </p:txBody>
      </p:sp>
      <p:pic>
        <p:nvPicPr>
          <p:cNvPr id="9114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20713"/>
            <a:ext cx="91440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995AAFBA-F207-4DDD-B011-1DE6F7F222F0}"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92163" name="Rectangle 2"/>
          <p:cNvSpPr>
            <a:spLocks noChangeArrowheads="1"/>
          </p:cNvSpPr>
          <p:nvPr/>
        </p:nvSpPr>
        <p:spPr bwMode="auto">
          <a:xfrm>
            <a:off x="250825" y="1125538"/>
            <a:ext cx="8893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zh-CN" altLang="en-US" sz="2800" b="1" i="0">
                <a:solidFill>
                  <a:schemeClr val="bg1"/>
                </a:solidFill>
                <a:ea typeface="宋体" panose="02010600030101010101" pitchFamily="2" charset="-122"/>
              </a:rPr>
              <a:t>在源程序中，常用符号地址表示存放操作数的存储单元</a:t>
            </a:r>
            <a:endParaRPr kumimoji="0" lang="zh-CN" altLang="en-US" sz="2800" b="1" i="0">
              <a:solidFill>
                <a:schemeClr val="bg1"/>
              </a:solidFill>
              <a:ea typeface="宋体" panose="02010600030101010101" pitchFamily="2" charset="-122"/>
            </a:endParaRPr>
          </a:p>
        </p:txBody>
      </p:sp>
      <p:sp>
        <p:nvSpPr>
          <p:cNvPr id="92164" name="Rectangle 3"/>
          <p:cNvSpPr>
            <a:spLocks noChangeArrowheads="1"/>
          </p:cNvSpPr>
          <p:nvPr/>
        </p:nvSpPr>
        <p:spPr bwMode="auto">
          <a:xfrm>
            <a:off x="755650" y="2492375"/>
            <a:ext cx="7381875" cy="831850"/>
          </a:xfrm>
          <a:prstGeom prst="rect">
            <a:avLst/>
          </a:prstGeom>
          <a:solidFill>
            <a:schemeClr val="accent1"/>
          </a:solidFill>
          <a:ln w="9525">
            <a:solidFill>
              <a:schemeClr val="accent1"/>
            </a:solidFill>
            <a:miter lim="800000"/>
          </a:ln>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buFont typeface="Wingdings" panose="05000000000000000000" pitchFamily="2" charset="2"/>
              <a:buChar char="n"/>
            </a:pPr>
            <a:r>
              <a:rPr kumimoji="0" lang="en-US" altLang="zh-CN" sz="2400" i="0">
                <a:solidFill>
                  <a:schemeClr val="tx1"/>
                </a:solidFill>
                <a:ea typeface="宋体" panose="02010600030101010101" pitchFamily="2" charset="-122"/>
              </a:rPr>
              <a:t>  </a:t>
            </a:r>
            <a:r>
              <a:rPr kumimoji="0" lang="zh-CN" altLang="en-US" sz="2400" b="1" i="0">
                <a:solidFill>
                  <a:schemeClr val="tx1"/>
                </a:solidFill>
                <a:ea typeface="宋体" panose="02010600030101010101" pitchFamily="2" charset="-122"/>
              </a:rPr>
              <a:t>操作数在数据段中，指令中不必给出段寄存器名</a:t>
            </a:r>
            <a:endParaRPr kumimoji="0" lang="zh-CN" altLang="en-US" sz="2400" b="1" i="0">
              <a:solidFill>
                <a:schemeClr val="tx1"/>
              </a:solidFill>
              <a:ea typeface="宋体" panose="02010600030101010101" pitchFamily="2" charset="-122"/>
            </a:endParaRPr>
          </a:p>
          <a:p>
            <a:pPr algn="l">
              <a:spcBef>
                <a:spcPct val="0"/>
              </a:spcBef>
              <a:buFont typeface="Wingdings" panose="05000000000000000000" pitchFamily="2" charset="2"/>
              <a:buChar char="n"/>
            </a:pPr>
            <a:r>
              <a:rPr kumimoji="0" lang="zh-CN" altLang="en-US" sz="2400" b="1" i="0">
                <a:solidFill>
                  <a:schemeClr val="tx1"/>
                </a:solidFill>
                <a:ea typeface="宋体" panose="02010600030101010101" pitchFamily="2" charset="-122"/>
              </a:rPr>
              <a:t>  操作数不在数据段中，则必须给出段寄存器名 </a:t>
            </a:r>
            <a:endParaRPr kumimoji="0" lang="zh-CN" altLang="en-US" sz="2400" b="1" i="0">
              <a:solidFill>
                <a:schemeClr val="tx1"/>
              </a:solidFill>
              <a:ea typeface="宋体" panose="02010600030101010101" pitchFamily="2" charset="-122"/>
            </a:endParaRPr>
          </a:p>
        </p:txBody>
      </p:sp>
      <p:sp>
        <p:nvSpPr>
          <p:cNvPr id="586756" name="Rectangle 4"/>
          <p:cNvSpPr>
            <a:spLocks noChangeArrowheads="1"/>
          </p:cNvSpPr>
          <p:nvPr/>
        </p:nvSpPr>
        <p:spPr bwMode="auto">
          <a:xfrm>
            <a:off x="468313" y="3482975"/>
            <a:ext cx="899953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400" b="1" i="0">
                <a:solidFill>
                  <a:schemeClr val="bg1"/>
                </a:solidFill>
                <a:ea typeface="宋体" panose="02010600030101010101" pitchFamily="2" charset="-122"/>
              </a:rPr>
              <a:t>MOV    BX</a:t>
            </a:r>
            <a:r>
              <a:rPr kumimoji="0" lang="zh-CN" altLang="en-US" sz="2400" b="1" i="0">
                <a:solidFill>
                  <a:schemeClr val="bg1"/>
                </a:solidFill>
                <a:ea typeface="宋体" panose="02010600030101010101" pitchFamily="2" charset="-122"/>
              </a:rPr>
              <a:t>，</a:t>
            </a:r>
            <a:r>
              <a:rPr kumimoji="0" lang="en-US" altLang="zh-CN" sz="2400" b="1" i="0">
                <a:solidFill>
                  <a:schemeClr val="bg1"/>
                </a:solidFill>
                <a:ea typeface="宋体" panose="02010600030101010101" pitchFamily="2" charset="-122"/>
              </a:rPr>
              <a:t>VAR   </a:t>
            </a:r>
            <a:r>
              <a:rPr kumimoji="0" lang="zh-CN" altLang="en-US" sz="2400" b="1" i="0">
                <a:solidFill>
                  <a:schemeClr val="bg1"/>
                </a:solidFill>
                <a:ea typeface="宋体" panose="02010600030101010101" pitchFamily="2" charset="-122"/>
              </a:rPr>
              <a:t>；</a:t>
            </a:r>
            <a:r>
              <a:rPr kumimoji="0" lang="zh-CN" altLang="en-US" sz="2000" b="1" i="0">
                <a:solidFill>
                  <a:schemeClr val="bg1"/>
                </a:solidFill>
                <a:ea typeface="宋体" panose="02010600030101010101" pitchFamily="2" charset="-122"/>
              </a:rPr>
              <a:t>将</a:t>
            </a:r>
            <a:r>
              <a:rPr kumimoji="0" lang="en-US" altLang="zh-CN" sz="2000" b="1" i="0">
                <a:solidFill>
                  <a:schemeClr val="bg1"/>
                </a:solidFill>
                <a:ea typeface="宋体" panose="02010600030101010101" pitchFamily="2" charset="-122"/>
              </a:rPr>
              <a:t>VAR</a:t>
            </a:r>
            <a:r>
              <a:rPr kumimoji="0" lang="zh-CN" altLang="en-US" sz="2000" b="1" i="0">
                <a:solidFill>
                  <a:schemeClr val="bg1"/>
                </a:solidFill>
                <a:ea typeface="宋体" panose="02010600030101010101" pitchFamily="2" charset="-122"/>
              </a:rPr>
              <a:t>指向的字单元内容送到</a:t>
            </a:r>
            <a:r>
              <a:rPr kumimoji="0" lang="en-US" altLang="zh-CN" sz="2000" b="1" i="0">
                <a:solidFill>
                  <a:schemeClr val="bg1"/>
                </a:solidFill>
                <a:ea typeface="宋体" panose="02010600030101010101" pitchFamily="2" charset="-122"/>
              </a:rPr>
              <a:t>BX</a:t>
            </a:r>
            <a:r>
              <a:rPr kumimoji="0" lang="zh-CN" altLang="en-US" sz="2000" b="1" i="0">
                <a:solidFill>
                  <a:schemeClr val="bg1"/>
                </a:solidFill>
                <a:ea typeface="宋体" panose="02010600030101010101" pitchFamily="2" charset="-122"/>
              </a:rPr>
              <a:t>中                          </a:t>
            </a:r>
            <a:endParaRPr kumimoji="0" lang="zh-CN" altLang="en-US" sz="2000" b="1" i="0">
              <a:solidFill>
                <a:schemeClr val="bg1"/>
              </a:solidFill>
              <a:ea typeface="宋体" panose="02010600030101010101" pitchFamily="2" charset="-122"/>
            </a:endParaRPr>
          </a:p>
          <a:p>
            <a:pPr algn="l">
              <a:spcBef>
                <a:spcPct val="0"/>
              </a:spcBef>
            </a:pPr>
            <a:r>
              <a:rPr kumimoji="0" lang="en-US" altLang="zh-CN" sz="2400" b="1" i="0">
                <a:solidFill>
                  <a:schemeClr val="bg1"/>
                </a:solidFill>
                <a:ea typeface="宋体" panose="02010600030101010101" pitchFamily="2" charset="-122"/>
              </a:rPr>
              <a:t>MOV    DA_BYTE</a:t>
            </a:r>
            <a:r>
              <a:rPr kumimoji="0" lang="zh-CN" altLang="en-US" sz="2400" b="1" i="0">
                <a:solidFill>
                  <a:schemeClr val="bg1"/>
                </a:solidFill>
                <a:ea typeface="宋体" panose="02010600030101010101" pitchFamily="2" charset="-122"/>
              </a:rPr>
              <a:t>，</a:t>
            </a:r>
            <a:r>
              <a:rPr kumimoji="0" lang="en-US" altLang="zh-CN" sz="2400" b="1" i="0">
                <a:solidFill>
                  <a:schemeClr val="bg1"/>
                </a:solidFill>
                <a:ea typeface="宋体" panose="02010600030101010101" pitchFamily="2" charset="-122"/>
              </a:rPr>
              <a:t>0FH   </a:t>
            </a:r>
            <a:r>
              <a:rPr kumimoji="0" lang="zh-CN" altLang="en-US" sz="2400" b="1" i="0">
                <a:solidFill>
                  <a:schemeClr val="bg1"/>
                </a:solidFill>
                <a:ea typeface="宋体" panose="02010600030101010101" pitchFamily="2" charset="-122"/>
              </a:rPr>
              <a:t>；</a:t>
            </a:r>
            <a:r>
              <a:rPr kumimoji="0" lang="zh-CN" altLang="en-US" sz="2000" b="1" i="0">
                <a:solidFill>
                  <a:schemeClr val="bg1"/>
                </a:solidFill>
                <a:ea typeface="宋体" panose="02010600030101010101" pitchFamily="2" charset="-122"/>
              </a:rPr>
              <a:t>将</a:t>
            </a:r>
            <a:r>
              <a:rPr kumimoji="0" lang="en-US" altLang="zh-CN" sz="2000" b="1" i="0">
                <a:solidFill>
                  <a:schemeClr val="bg1"/>
                </a:solidFill>
                <a:ea typeface="宋体" panose="02010600030101010101" pitchFamily="2" charset="-122"/>
              </a:rPr>
              <a:t>0FH</a:t>
            </a:r>
            <a:r>
              <a:rPr kumimoji="0" lang="zh-CN" altLang="en-US" sz="2000" b="1" i="0">
                <a:solidFill>
                  <a:schemeClr val="bg1"/>
                </a:solidFill>
                <a:ea typeface="宋体" panose="02010600030101010101" pitchFamily="2" charset="-122"/>
              </a:rPr>
              <a:t>置入</a:t>
            </a:r>
            <a:r>
              <a:rPr kumimoji="0" lang="en-US" altLang="zh-CN" sz="2000" b="1" i="0">
                <a:solidFill>
                  <a:schemeClr val="bg1"/>
                </a:solidFill>
                <a:ea typeface="宋体" panose="02010600030101010101" pitchFamily="2" charset="-122"/>
              </a:rPr>
              <a:t>DA_BYTE</a:t>
            </a:r>
            <a:r>
              <a:rPr kumimoji="0" lang="zh-CN" altLang="en-US" sz="2000" b="1" i="0">
                <a:solidFill>
                  <a:schemeClr val="bg1"/>
                </a:solidFill>
                <a:ea typeface="宋体" panose="02010600030101010101" pitchFamily="2" charset="-122"/>
              </a:rPr>
              <a:t>指向的字节单元</a:t>
            </a:r>
            <a:endParaRPr kumimoji="0" lang="zh-CN" altLang="en-US" sz="2000" b="1" i="0">
              <a:solidFill>
                <a:schemeClr val="bg1"/>
              </a:solidFill>
              <a:ea typeface="宋体" panose="02010600030101010101" pitchFamily="2" charset="-122"/>
            </a:endParaRPr>
          </a:p>
          <a:p>
            <a:pPr algn="l">
              <a:spcBef>
                <a:spcPct val="0"/>
              </a:spcBef>
            </a:pPr>
            <a:r>
              <a:rPr kumimoji="0" lang="en-US" altLang="zh-CN" sz="2400" b="1" i="0">
                <a:solidFill>
                  <a:schemeClr val="bg1"/>
                </a:solidFill>
                <a:ea typeface="宋体" panose="02010600030101010101" pitchFamily="2" charset="-122"/>
              </a:rPr>
              <a:t>MOV    CL</a:t>
            </a:r>
            <a:r>
              <a:rPr kumimoji="0" lang="zh-CN" altLang="en-US" sz="2400" b="1" i="0">
                <a:solidFill>
                  <a:schemeClr val="bg1"/>
                </a:solidFill>
                <a:ea typeface="宋体" panose="02010600030101010101" pitchFamily="2" charset="-122"/>
              </a:rPr>
              <a:t>，</a:t>
            </a:r>
            <a:r>
              <a:rPr kumimoji="0" lang="en-US" altLang="zh-CN" sz="2400" b="1" i="0">
                <a:solidFill>
                  <a:schemeClr val="bg1"/>
                </a:solidFill>
                <a:ea typeface="宋体" panose="02010600030101010101" pitchFamily="2" charset="-122"/>
              </a:rPr>
              <a:t>DA+3 </a:t>
            </a:r>
            <a:r>
              <a:rPr kumimoji="0" lang="zh-CN" altLang="en-US" sz="2400" b="1" i="0">
                <a:solidFill>
                  <a:schemeClr val="bg1"/>
                </a:solidFill>
                <a:ea typeface="宋体" panose="02010600030101010101" pitchFamily="2" charset="-122"/>
              </a:rPr>
              <a:t>；</a:t>
            </a:r>
            <a:r>
              <a:rPr kumimoji="0" lang="zh-CN" altLang="en-US" sz="2000" b="1" i="0">
                <a:solidFill>
                  <a:schemeClr val="bg1"/>
                </a:solidFill>
                <a:ea typeface="宋体" panose="02010600030101010101" pitchFamily="2" charset="-122"/>
              </a:rPr>
              <a:t>把由</a:t>
            </a:r>
            <a:r>
              <a:rPr kumimoji="0" lang="en-US" altLang="zh-CN" sz="2000" b="1" i="0">
                <a:solidFill>
                  <a:schemeClr val="bg1"/>
                </a:solidFill>
                <a:ea typeface="宋体" panose="02010600030101010101" pitchFamily="2" charset="-122"/>
              </a:rPr>
              <a:t>DA</a:t>
            </a:r>
            <a:r>
              <a:rPr kumimoji="0" lang="zh-CN" altLang="en-US" sz="2000" b="1" i="0">
                <a:solidFill>
                  <a:schemeClr val="bg1"/>
                </a:solidFill>
                <a:ea typeface="宋体" panose="02010600030101010101" pitchFamily="2" charset="-122"/>
              </a:rPr>
              <a:t>地址偏移</a:t>
            </a:r>
            <a:r>
              <a:rPr kumimoji="0" lang="en-US" altLang="zh-CN" sz="2000" b="1" i="0">
                <a:solidFill>
                  <a:schemeClr val="bg1"/>
                </a:solidFill>
                <a:ea typeface="宋体" panose="02010600030101010101" pitchFamily="2" charset="-122"/>
              </a:rPr>
              <a:t>3</a:t>
            </a:r>
            <a:r>
              <a:rPr kumimoji="0" lang="zh-CN" altLang="en-US" sz="2000" b="1" i="0">
                <a:solidFill>
                  <a:schemeClr val="bg1"/>
                </a:solidFill>
                <a:ea typeface="宋体" panose="02010600030101010101" pitchFamily="2" charset="-122"/>
              </a:rPr>
              <a:t>个字节的字节单元内容送到</a:t>
            </a:r>
            <a:r>
              <a:rPr kumimoji="0" lang="en-US" altLang="zh-CN" sz="2000" b="1" i="0">
                <a:solidFill>
                  <a:schemeClr val="bg1"/>
                </a:solidFill>
                <a:ea typeface="宋体" panose="02010600030101010101" pitchFamily="2" charset="-122"/>
              </a:rPr>
              <a:t>CL</a:t>
            </a:r>
            <a:r>
              <a:rPr kumimoji="0" lang="zh-CN" altLang="en-US" sz="2000" b="1" i="0">
                <a:solidFill>
                  <a:schemeClr val="bg1"/>
                </a:solidFill>
                <a:ea typeface="宋体" panose="02010600030101010101" pitchFamily="2" charset="-122"/>
              </a:rPr>
              <a:t>中</a:t>
            </a:r>
            <a:r>
              <a:rPr kumimoji="0" lang="zh-CN" altLang="en-US" sz="2400" b="1" i="0">
                <a:solidFill>
                  <a:schemeClr val="bg1"/>
                </a:solidFill>
                <a:ea typeface="宋体" panose="02010600030101010101" pitchFamily="2" charset="-122"/>
              </a:rPr>
              <a:t> </a:t>
            </a:r>
            <a:endParaRPr kumimoji="0" lang="zh-CN" altLang="en-US" sz="2400" b="1" i="0">
              <a:solidFill>
                <a:schemeClr val="bg1"/>
              </a:solidFill>
              <a:ea typeface="宋体" panose="02010600030101010101" pitchFamily="2" charset="-122"/>
            </a:endParaRPr>
          </a:p>
        </p:txBody>
      </p:sp>
      <p:sp>
        <p:nvSpPr>
          <p:cNvPr id="586757" name="Rectangle 5"/>
          <p:cNvSpPr>
            <a:spLocks noChangeArrowheads="1"/>
          </p:cNvSpPr>
          <p:nvPr/>
        </p:nvSpPr>
        <p:spPr bwMode="auto">
          <a:xfrm>
            <a:off x="395288" y="4797425"/>
            <a:ext cx="3706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zh-CN" altLang="en-US" sz="2400" b="1" i="0">
                <a:solidFill>
                  <a:schemeClr val="bg1"/>
                </a:solidFill>
                <a:ea typeface="宋体" panose="02010600030101010101" pitchFamily="2" charset="-122"/>
              </a:rPr>
              <a:t>上述</a:t>
            </a:r>
            <a:r>
              <a:rPr kumimoji="0" lang="en-US" altLang="zh-CN" sz="2400" b="1" i="0">
                <a:solidFill>
                  <a:schemeClr val="bg1"/>
                </a:solidFill>
                <a:ea typeface="宋体" panose="02010600030101010101" pitchFamily="2" charset="-122"/>
              </a:rPr>
              <a:t>3</a:t>
            </a:r>
            <a:r>
              <a:rPr kumimoji="0" lang="zh-CN" altLang="en-US" sz="2400" b="1" i="0">
                <a:solidFill>
                  <a:schemeClr val="bg1"/>
                </a:solidFill>
                <a:ea typeface="宋体" panose="02010600030101010101" pitchFamily="2" charset="-122"/>
              </a:rPr>
              <a:t>条指令分别等价于：</a:t>
            </a:r>
            <a:endParaRPr kumimoji="0" lang="zh-CN" altLang="en-US" sz="2400" b="1" i="0">
              <a:solidFill>
                <a:schemeClr val="bg1"/>
              </a:solidFill>
              <a:ea typeface="宋体" panose="02010600030101010101" pitchFamily="2" charset="-122"/>
            </a:endParaRPr>
          </a:p>
        </p:txBody>
      </p:sp>
      <p:sp>
        <p:nvSpPr>
          <p:cNvPr id="586758" name="Rectangle 6"/>
          <p:cNvSpPr>
            <a:spLocks noChangeArrowheads="1"/>
          </p:cNvSpPr>
          <p:nvPr/>
        </p:nvSpPr>
        <p:spPr bwMode="auto">
          <a:xfrm>
            <a:off x="1763713" y="5445125"/>
            <a:ext cx="56165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42925">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000" b="1" i="0">
                <a:solidFill>
                  <a:schemeClr val="bg1"/>
                </a:solidFill>
                <a:ea typeface="宋体" panose="02010600030101010101" pitchFamily="2" charset="-122"/>
              </a:rPr>
              <a:t> MOV    BX</a:t>
            </a:r>
            <a:r>
              <a:rPr kumimoji="0" lang="zh-CN" altLang="en-US" sz="2000" b="1" i="0">
                <a:solidFill>
                  <a:schemeClr val="bg1"/>
                </a:solidFill>
                <a:ea typeface="宋体" panose="02010600030101010101" pitchFamily="2" charset="-122"/>
              </a:rPr>
              <a:t>，</a:t>
            </a:r>
            <a:r>
              <a:rPr kumimoji="0" lang="en-US" altLang="zh-CN" sz="2000" b="1" i="0">
                <a:solidFill>
                  <a:schemeClr val="bg1"/>
                </a:solidFill>
                <a:ea typeface="宋体" panose="02010600030101010101" pitchFamily="2" charset="-122"/>
              </a:rPr>
              <a:t>DS</a:t>
            </a:r>
            <a:r>
              <a:rPr kumimoji="0" lang="zh-CN" altLang="en-US" sz="2000" b="1" i="0">
                <a:solidFill>
                  <a:schemeClr val="bg1"/>
                </a:solidFill>
                <a:ea typeface="宋体" panose="02010600030101010101" pitchFamily="2" charset="-122"/>
              </a:rPr>
              <a:t>：</a:t>
            </a:r>
            <a:r>
              <a:rPr kumimoji="0" lang="en-US" altLang="zh-CN" sz="2000" b="1" i="0">
                <a:solidFill>
                  <a:schemeClr val="bg1"/>
                </a:solidFill>
                <a:ea typeface="宋体" panose="02010600030101010101" pitchFamily="2" charset="-122"/>
              </a:rPr>
              <a:t>VAR</a:t>
            </a:r>
            <a:endParaRPr kumimoji="0" lang="en-US" altLang="zh-CN" sz="2000" b="1" i="0">
              <a:solidFill>
                <a:schemeClr val="bg1"/>
              </a:solidFill>
              <a:ea typeface="宋体" panose="02010600030101010101" pitchFamily="2" charset="-122"/>
            </a:endParaRPr>
          </a:p>
          <a:p>
            <a:pPr algn="l">
              <a:spcBef>
                <a:spcPct val="0"/>
              </a:spcBef>
            </a:pPr>
            <a:r>
              <a:rPr kumimoji="0" lang="en-US" altLang="zh-CN" sz="2000" b="1" i="0">
                <a:solidFill>
                  <a:schemeClr val="bg1"/>
                </a:solidFill>
                <a:ea typeface="宋体" panose="02010600030101010101" pitchFamily="2" charset="-122"/>
              </a:rPr>
              <a:t> MOV    DS</a:t>
            </a:r>
            <a:r>
              <a:rPr kumimoji="0" lang="zh-CN" altLang="en-US" sz="2000" b="1" i="0">
                <a:solidFill>
                  <a:schemeClr val="bg1"/>
                </a:solidFill>
                <a:ea typeface="宋体" panose="02010600030101010101" pitchFamily="2" charset="-122"/>
              </a:rPr>
              <a:t>：</a:t>
            </a:r>
            <a:r>
              <a:rPr kumimoji="0" lang="en-US" altLang="zh-CN" sz="2000" b="1" i="0">
                <a:solidFill>
                  <a:schemeClr val="bg1"/>
                </a:solidFill>
                <a:ea typeface="宋体" panose="02010600030101010101" pitchFamily="2" charset="-122"/>
              </a:rPr>
              <a:t>DA_BYTE</a:t>
            </a:r>
            <a:r>
              <a:rPr kumimoji="0" lang="zh-CN" altLang="en-US" sz="2000" b="1" i="0">
                <a:solidFill>
                  <a:schemeClr val="bg1"/>
                </a:solidFill>
                <a:ea typeface="宋体" panose="02010600030101010101" pitchFamily="2" charset="-122"/>
              </a:rPr>
              <a:t>，</a:t>
            </a:r>
            <a:r>
              <a:rPr kumimoji="0" lang="en-US" altLang="zh-CN" sz="2000" b="1" i="0">
                <a:solidFill>
                  <a:schemeClr val="bg1"/>
                </a:solidFill>
                <a:ea typeface="宋体" panose="02010600030101010101" pitchFamily="2" charset="-122"/>
              </a:rPr>
              <a:t>0FH</a:t>
            </a:r>
            <a:endParaRPr kumimoji="0" lang="en-US" altLang="zh-CN" sz="2000" b="1" i="0">
              <a:solidFill>
                <a:schemeClr val="bg1"/>
              </a:solidFill>
              <a:ea typeface="宋体" panose="02010600030101010101" pitchFamily="2" charset="-122"/>
            </a:endParaRPr>
          </a:p>
          <a:p>
            <a:pPr algn="l">
              <a:spcBef>
                <a:spcPct val="0"/>
              </a:spcBef>
            </a:pPr>
            <a:r>
              <a:rPr kumimoji="0" lang="en-US" altLang="zh-CN" sz="2000" b="1" i="0">
                <a:solidFill>
                  <a:schemeClr val="bg1"/>
                </a:solidFill>
                <a:ea typeface="宋体" panose="02010600030101010101" pitchFamily="2" charset="-122"/>
              </a:rPr>
              <a:t> MOV    CL</a:t>
            </a:r>
            <a:r>
              <a:rPr kumimoji="0" lang="zh-CN" altLang="en-US" sz="2000" b="1" i="0">
                <a:solidFill>
                  <a:schemeClr val="bg1"/>
                </a:solidFill>
                <a:ea typeface="宋体" panose="02010600030101010101" pitchFamily="2" charset="-122"/>
              </a:rPr>
              <a:t>，</a:t>
            </a:r>
            <a:r>
              <a:rPr kumimoji="0" lang="en-US" altLang="zh-CN" sz="2000" b="1" i="0">
                <a:solidFill>
                  <a:schemeClr val="bg1"/>
                </a:solidFill>
                <a:ea typeface="宋体" panose="02010600030101010101" pitchFamily="2" charset="-122"/>
              </a:rPr>
              <a:t>DS</a:t>
            </a:r>
            <a:r>
              <a:rPr kumimoji="0" lang="zh-CN" altLang="en-US" sz="2000" b="1" i="0">
                <a:solidFill>
                  <a:schemeClr val="bg1"/>
                </a:solidFill>
                <a:ea typeface="宋体" panose="02010600030101010101" pitchFamily="2" charset="-122"/>
              </a:rPr>
              <a:t>：</a:t>
            </a:r>
            <a:r>
              <a:rPr kumimoji="0" lang="en-US" altLang="zh-CN" sz="2000" b="1" i="0">
                <a:solidFill>
                  <a:schemeClr val="bg1"/>
                </a:solidFill>
                <a:ea typeface="宋体" panose="02010600030101010101" pitchFamily="2" charset="-122"/>
              </a:rPr>
              <a:t>DA+3</a:t>
            </a:r>
            <a:r>
              <a:rPr kumimoji="0" lang="en-US" altLang="zh-CN" sz="2400" b="1" i="0">
                <a:solidFill>
                  <a:schemeClr val="bg1"/>
                </a:solidFill>
                <a:ea typeface="宋体" panose="02010600030101010101" pitchFamily="2" charset="-122"/>
              </a:rPr>
              <a:t> </a:t>
            </a:r>
            <a:endParaRPr kumimoji="0" lang="en-US" altLang="zh-CN" sz="2400" b="1" i="0">
              <a:solidFill>
                <a:schemeClr val="bg1"/>
              </a:solidFill>
              <a:ea typeface="宋体" panose="02010600030101010101" pitchFamily="2" charset="-122"/>
            </a:endParaRPr>
          </a:p>
        </p:txBody>
      </p:sp>
      <p:sp>
        <p:nvSpPr>
          <p:cNvPr id="92168" name="Rectangle 7"/>
          <p:cNvSpPr>
            <a:spLocks noChangeArrowheads="1"/>
          </p:cNvSpPr>
          <p:nvPr/>
        </p:nvSpPr>
        <p:spPr bwMode="auto">
          <a:xfrm>
            <a:off x="250825" y="333375"/>
            <a:ext cx="375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en-US" altLang="zh-CN" sz="2800" b="1" i="0">
                <a:solidFill>
                  <a:srgbClr val="00FFFF"/>
                </a:solidFill>
                <a:latin typeface="宋体" panose="02010600030101010101" pitchFamily="2" charset="-122"/>
                <a:ea typeface="宋体" panose="02010600030101010101" pitchFamily="2" charset="-122"/>
              </a:rPr>
              <a:t> ② </a:t>
            </a:r>
            <a:r>
              <a:rPr lang="zh-CN" altLang="en-US" sz="2800" b="1" i="0">
                <a:solidFill>
                  <a:srgbClr val="FFFF00"/>
                </a:solidFill>
                <a:latin typeface="宋体" panose="02010600030101010101" pitchFamily="2" charset="-122"/>
                <a:ea typeface="宋体" panose="02010600030101010101" pitchFamily="2" charset="-122"/>
              </a:rPr>
              <a:t>用符号地址表示</a:t>
            </a:r>
            <a:r>
              <a:rPr lang="en-US" altLang="zh-CN" sz="2800" b="1" i="0">
                <a:solidFill>
                  <a:srgbClr val="FFFF00"/>
                </a:solidFill>
                <a:latin typeface="宋体" panose="02010600030101010101" pitchFamily="2" charset="-122"/>
                <a:ea typeface="宋体" panose="02010600030101010101" pitchFamily="2" charset="-122"/>
              </a:rPr>
              <a:t>EA</a:t>
            </a:r>
            <a:endParaRPr lang="en-US" altLang="zh-CN" sz="2800" b="1" i="0">
              <a:solidFill>
                <a:srgbClr val="FFFF00"/>
              </a:solidFill>
              <a:latin typeface="宋体" panose="02010600030101010101" pitchFamily="2" charset="-122"/>
              <a:ea typeface="宋体" panose="02010600030101010101" pitchFamily="2" charset="-122"/>
            </a:endParaRPr>
          </a:p>
        </p:txBody>
      </p:sp>
      <p:sp>
        <p:nvSpPr>
          <p:cNvPr id="92169" name="Rectangle 8"/>
          <p:cNvSpPr>
            <a:spLocks noChangeArrowheads="1"/>
          </p:cNvSpPr>
          <p:nvPr/>
        </p:nvSpPr>
        <p:spPr bwMode="auto">
          <a:xfrm>
            <a:off x="336550" y="1773238"/>
            <a:ext cx="72056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zh-CN" altLang="en-US" sz="3200" i="0">
                <a:solidFill>
                  <a:srgbClr val="FFCCCC"/>
                </a:solidFill>
              </a:rPr>
              <a:t>段基址</a:t>
            </a:r>
            <a:r>
              <a:rPr lang="zh-CN" altLang="en-US" sz="3200" i="0"/>
              <a:t>缺省（</a:t>
            </a:r>
            <a:r>
              <a:rPr lang="en-US" altLang="zh-CN" sz="3200" i="0"/>
              <a:t>DS</a:t>
            </a:r>
            <a:r>
              <a:rPr lang="zh-CN" altLang="en-US" sz="3200" i="0"/>
              <a:t>）或用段跨越前缀给出</a:t>
            </a:r>
            <a:endParaRPr lang="zh-CN" altLang="en-US" sz="3200" i="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86756"/>
                                        </p:tgtEl>
                                        <p:attrNameLst>
                                          <p:attrName>style.visibility</p:attrName>
                                        </p:attrNameLst>
                                      </p:cBhvr>
                                      <p:to>
                                        <p:strVal val="visible"/>
                                      </p:to>
                                    </p:set>
                                    <p:anim calcmode="lin" valueType="num">
                                      <p:cBhvr>
                                        <p:cTn id="7" dur="1000" fill="hold"/>
                                        <p:tgtEl>
                                          <p:spTgt spid="586756"/>
                                        </p:tgtEl>
                                        <p:attrNameLst>
                                          <p:attrName>ppt_w</p:attrName>
                                        </p:attrNameLst>
                                      </p:cBhvr>
                                      <p:tavLst>
                                        <p:tav tm="0">
                                          <p:val>
                                            <p:strVal val="#ppt_w*0.70"/>
                                          </p:val>
                                        </p:tav>
                                        <p:tav tm="100000">
                                          <p:val>
                                            <p:strVal val="#ppt_w"/>
                                          </p:val>
                                        </p:tav>
                                      </p:tavLst>
                                    </p:anim>
                                    <p:anim calcmode="lin" valueType="num">
                                      <p:cBhvr>
                                        <p:cTn id="8" dur="1000" fill="hold"/>
                                        <p:tgtEl>
                                          <p:spTgt spid="586756"/>
                                        </p:tgtEl>
                                        <p:attrNameLst>
                                          <p:attrName>ppt_h</p:attrName>
                                        </p:attrNameLst>
                                      </p:cBhvr>
                                      <p:tavLst>
                                        <p:tav tm="0">
                                          <p:val>
                                            <p:strVal val="#ppt_h"/>
                                          </p:val>
                                        </p:tav>
                                        <p:tav tm="100000">
                                          <p:val>
                                            <p:strVal val="#ppt_h"/>
                                          </p:val>
                                        </p:tav>
                                      </p:tavLst>
                                    </p:anim>
                                    <p:animEffect transition="in" filter="fade">
                                      <p:cBhvr>
                                        <p:cTn id="9" dur="1000"/>
                                        <p:tgtEl>
                                          <p:spTgt spid="586756"/>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586757"/>
                                        </p:tgtEl>
                                        <p:attrNameLst>
                                          <p:attrName>style.visibility</p:attrName>
                                        </p:attrNameLst>
                                      </p:cBhvr>
                                      <p:to>
                                        <p:strVal val="visible"/>
                                      </p:to>
                                    </p:set>
                                    <p:anim calcmode="lin" valueType="num">
                                      <p:cBhvr>
                                        <p:cTn id="14" dur="1000" fill="hold"/>
                                        <p:tgtEl>
                                          <p:spTgt spid="586757"/>
                                        </p:tgtEl>
                                        <p:attrNameLst>
                                          <p:attrName>ppt_w</p:attrName>
                                        </p:attrNameLst>
                                      </p:cBhvr>
                                      <p:tavLst>
                                        <p:tav tm="0">
                                          <p:val>
                                            <p:strVal val="#ppt_w*0.70"/>
                                          </p:val>
                                        </p:tav>
                                        <p:tav tm="100000">
                                          <p:val>
                                            <p:strVal val="#ppt_w"/>
                                          </p:val>
                                        </p:tav>
                                      </p:tavLst>
                                    </p:anim>
                                    <p:anim calcmode="lin" valueType="num">
                                      <p:cBhvr>
                                        <p:cTn id="15" dur="1000" fill="hold"/>
                                        <p:tgtEl>
                                          <p:spTgt spid="586757"/>
                                        </p:tgtEl>
                                        <p:attrNameLst>
                                          <p:attrName>ppt_h</p:attrName>
                                        </p:attrNameLst>
                                      </p:cBhvr>
                                      <p:tavLst>
                                        <p:tav tm="0">
                                          <p:val>
                                            <p:strVal val="#ppt_h"/>
                                          </p:val>
                                        </p:tav>
                                        <p:tav tm="100000">
                                          <p:val>
                                            <p:strVal val="#ppt_h"/>
                                          </p:val>
                                        </p:tav>
                                      </p:tavLst>
                                    </p:anim>
                                    <p:animEffect transition="in" filter="fade">
                                      <p:cBhvr>
                                        <p:cTn id="16" dur="1000"/>
                                        <p:tgtEl>
                                          <p:spTgt spid="586757"/>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586758"/>
                                        </p:tgtEl>
                                        <p:attrNameLst>
                                          <p:attrName>style.visibility</p:attrName>
                                        </p:attrNameLst>
                                      </p:cBhvr>
                                      <p:to>
                                        <p:strVal val="visible"/>
                                      </p:to>
                                    </p:set>
                                    <p:anim calcmode="lin" valueType="num">
                                      <p:cBhvr>
                                        <p:cTn id="19" dur="1000" fill="hold"/>
                                        <p:tgtEl>
                                          <p:spTgt spid="586758"/>
                                        </p:tgtEl>
                                        <p:attrNameLst>
                                          <p:attrName>ppt_w</p:attrName>
                                        </p:attrNameLst>
                                      </p:cBhvr>
                                      <p:tavLst>
                                        <p:tav tm="0">
                                          <p:val>
                                            <p:strVal val="#ppt_w*0.70"/>
                                          </p:val>
                                        </p:tav>
                                        <p:tav tm="100000">
                                          <p:val>
                                            <p:strVal val="#ppt_w"/>
                                          </p:val>
                                        </p:tav>
                                      </p:tavLst>
                                    </p:anim>
                                    <p:anim calcmode="lin" valueType="num">
                                      <p:cBhvr>
                                        <p:cTn id="20" dur="1000" fill="hold"/>
                                        <p:tgtEl>
                                          <p:spTgt spid="586758"/>
                                        </p:tgtEl>
                                        <p:attrNameLst>
                                          <p:attrName>ppt_h</p:attrName>
                                        </p:attrNameLst>
                                      </p:cBhvr>
                                      <p:tavLst>
                                        <p:tav tm="0">
                                          <p:val>
                                            <p:strVal val="#ppt_h"/>
                                          </p:val>
                                        </p:tav>
                                        <p:tav tm="100000">
                                          <p:val>
                                            <p:strVal val="#ppt_h"/>
                                          </p:val>
                                        </p:tav>
                                      </p:tavLst>
                                    </p:anim>
                                    <p:animEffect transition="in" filter="fade">
                                      <p:cBhvr>
                                        <p:cTn id="21" dur="1000"/>
                                        <p:tgtEl>
                                          <p:spTgt spid="586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6" grpId="0"/>
      <p:bldP spid="586757" grpId="0"/>
      <p:bldP spid="58675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848322E7-2A05-4381-B4D5-C2E36B6686B5}"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93187" name="Rectangle 2"/>
          <p:cNvSpPr>
            <a:spLocks noGrp="1" noChangeArrowheads="1"/>
          </p:cNvSpPr>
          <p:nvPr>
            <p:ph type="body" sz="half" idx="1"/>
          </p:nvPr>
        </p:nvSpPr>
        <p:spPr>
          <a:xfrm>
            <a:off x="323850" y="2349500"/>
            <a:ext cx="8243888" cy="504825"/>
          </a:xfrm>
        </p:spPr>
        <p:txBody>
          <a:bodyPr/>
          <a:lstStyle/>
          <a:p>
            <a:pPr eaLnBrk="1" hangingPunct="1">
              <a:lnSpc>
                <a:spcPct val="90000"/>
              </a:lnSpc>
              <a:buFontTx/>
              <a:buNone/>
            </a:pPr>
            <a:r>
              <a:rPr lang="zh-CN" altLang="en-US" sz="2800" b="1" smtClean="0">
                <a:solidFill>
                  <a:srgbClr val="FFFF66"/>
                </a:solidFill>
              </a:rPr>
              <a:t>即</a:t>
            </a:r>
            <a:r>
              <a:rPr lang="en-US" altLang="zh-CN" sz="2800" b="1" smtClean="0">
                <a:solidFill>
                  <a:srgbClr val="FFFF66"/>
                </a:solidFill>
              </a:rPr>
              <a:t>EA </a:t>
            </a:r>
            <a:r>
              <a:rPr lang="zh-CN" altLang="en-US" sz="2800" b="1" smtClean="0">
                <a:solidFill>
                  <a:srgbClr val="FFFF66"/>
                </a:solidFill>
              </a:rPr>
              <a:t>是由</a:t>
            </a:r>
            <a:r>
              <a:rPr lang="zh-CN" altLang="en-US" sz="2800" b="1" smtClean="0">
                <a:solidFill>
                  <a:srgbClr val="FF0000"/>
                </a:solidFill>
              </a:rPr>
              <a:t>基址（或变址）</a:t>
            </a:r>
            <a:r>
              <a:rPr lang="zh-CN" altLang="en-US" sz="2800" b="1" smtClean="0">
                <a:solidFill>
                  <a:srgbClr val="FFFF66"/>
                </a:solidFill>
              </a:rPr>
              <a:t>寄存器内容来提供的</a:t>
            </a:r>
            <a:endParaRPr lang="zh-CN" altLang="en-US" sz="2800" b="1" smtClean="0">
              <a:solidFill>
                <a:schemeClr val="bg1"/>
              </a:solidFill>
            </a:endParaRPr>
          </a:p>
        </p:txBody>
      </p:sp>
      <p:pic>
        <p:nvPicPr>
          <p:cNvPr id="93188" name="Picture 3" descr="4x27"/>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323850" y="3068638"/>
            <a:ext cx="8496300" cy="2078037"/>
          </a:xfrm>
          <a:noFill/>
        </p:spPr>
      </p:pic>
      <p:sp>
        <p:nvSpPr>
          <p:cNvPr id="93189" name="Rectangle 4"/>
          <p:cNvSpPr>
            <a:spLocks noChangeArrowheads="1"/>
          </p:cNvSpPr>
          <p:nvPr/>
        </p:nvSpPr>
        <p:spPr bwMode="auto">
          <a:xfrm>
            <a:off x="0" y="260350"/>
            <a:ext cx="938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zh-CN" altLang="en-US" sz="2800" b="1" i="0"/>
              <a:t>（</a:t>
            </a:r>
            <a:r>
              <a:rPr lang="en-US" altLang="zh-CN" sz="2800" b="1" i="0"/>
              <a:t>2</a:t>
            </a:r>
            <a:r>
              <a:rPr lang="zh-CN" altLang="en-US" sz="2800" b="1" i="0"/>
              <a:t>）寄存器间接寻址方式（</a:t>
            </a:r>
            <a:r>
              <a:rPr lang="en-US" altLang="zh-CN" sz="2800" b="1" i="0"/>
              <a:t>Register Indirect Addressing</a:t>
            </a:r>
            <a:r>
              <a:rPr lang="zh-CN" altLang="en-US" sz="2800" b="1" i="0"/>
              <a:t>）</a:t>
            </a:r>
            <a:endParaRPr lang="zh-CN" altLang="en-US" sz="2800" b="1" i="0"/>
          </a:p>
        </p:txBody>
      </p:sp>
      <p:sp>
        <p:nvSpPr>
          <p:cNvPr id="93190" name="Rectangle 5"/>
          <p:cNvSpPr>
            <a:spLocks noChangeArrowheads="1"/>
          </p:cNvSpPr>
          <p:nvPr/>
        </p:nvSpPr>
        <p:spPr bwMode="auto">
          <a:xfrm>
            <a:off x="0" y="1052513"/>
            <a:ext cx="91440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lnSpc>
                <a:spcPct val="120000"/>
              </a:lnSpc>
              <a:spcBef>
                <a:spcPct val="30000"/>
              </a:spcBef>
              <a:spcAft>
                <a:spcPct val="5000"/>
              </a:spcAft>
            </a:pPr>
            <a:r>
              <a:rPr lang="zh-CN" altLang="en-US" sz="2800" b="1" i="0">
                <a:solidFill>
                  <a:srgbClr val="66FFFF"/>
                </a:solidFill>
                <a:ea typeface="宋体" panose="02010600030101010101" pitchFamily="2" charset="-122"/>
              </a:rPr>
              <a:t>指令所需的操作数在存储单元中，操作数的有效地址</a:t>
            </a:r>
            <a:r>
              <a:rPr lang="en-US" altLang="zh-CN" sz="2800" b="1" i="0">
                <a:solidFill>
                  <a:srgbClr val="66FFFF"/>
                </a:solidFill>
                <a:ea typeface="宋体" panose="02010600030101010101" pitchFamily="2" charset="-122"/>
              </a:rPr>
              <a:t>EA</a:t>
            </a:r>
            <a:r>
              <a:rPr lang="zh-CN" altLang="en-US" sz="2800" b="1" i="0">
                <a:solidFill>
                  <a:srgbClr val="66FFFF"/>
                </a:solidFill>
                <a:ea typeface="宋体" panose="02010600030101010101" pitchFamily="2" charset="-122"/>
              </a:rPr>
              <a:t>直接从基址寄存器或变址寄存器中获得</a:t>
            </a:r>
            <a:endParaRPr lang="zh-CN" altLang="en-US" sz="2800" b="1" i="0">
              <a:solidFill>
                <a:srgbClr val="66FFFF"/>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331C3ED6-9759-402B-9E5E-2B79D408C537}"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94211" name="Text Box 2"/>
          <p:cNvSpPr txBox="1">
            <a:spLocks noChangeArrowheads="1"/>
          </p:cNvSpPr>
          <p:nvPr/>
        </p:nvSpPr>
        <p:spPr bwMode="auto">
          <a:xfrm>
            <a:off x="250825" y="1052513"/>
            <a:ext cx="88931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zh-CN" altLang="en-US" sz="3200" i="0"/>
              <a:t>基址</a:t>
            </a:r>
            <a:r>
              <a:rPr lang="en-US" altLang="zh-CN" sz="3200" i="0"/>
              <a:t>BX</a:t>
            </a:r>
            <a:r>
              <a:rPr lang="zh-CN" altLang="en-US" sz="3200" i="0"/>
              <a:t>、</a:t>
            </a:r>
            <a:r>
              <a:rPr lang="en-US" altLang="zh-CN" sz="3200" i="0"/>
              <a:t>BP</a:t>
            </a:r>
            <a:r>
              <a:rPr lang="zh-CN" altLang="en-US" sz="3200" i="0"/>
              <a:t>、变址</a:t>
            </a:r>
            <a:r>
              <a:rPr lang="en-US" altLang="zh-CN" sz="3200" i="0"/>
              <a:t>SI</a:t>
            </a:r>
            <a:r>
              <a:rPr lang="zh-CN" altLang="en-US" sz="3200" i="0"/>
              <a:t>、</a:t>
            </a:r>
            <a:r>
              <a:rPr lang="en-US" altLang="zh-CN" sz="3200" i="0"/>
              <a:t>DI</a:t>
            </a:r>
            <a:endParaRPr lang="en-US" altLang="zh-CN" sz="3200" i="0"/>
          </a:p>
          <a:p>
            <a:pPr algn="l"/>
            <a:r>
              <a:rPr lang="zh-CN" altLang="en-US" sz="3200" i="0"/>
              <a:t>（注意：</a:t>
            </a:r>
            <a:r>
              <a:rPr lang="en-US" altLang="zh-CN" sz="3200" i="0">
                <a:solidFill>
                  <a:srgbClr val="FFCCCC"/>
                </a:solidFill>
              </a:rPr>
              <a:t>BP</a:t>
            </a:r>
            <a:r>
              <a:rPr lang="zh-CN" altLang="en-US" sz="3200" i="0">
                <a:solidFill>
                  <a:srgbClr val="FFCCCC"/>
                </a:solidFill>
              </a:rPr>
              <a:t>缺省段地址为</a:t>
            </a:r>
            <a:r>
              <a:rPr lang="en-US" altLang="zh-CN" sz="3200" i="0">
                <a:solidFill>
                  <a:srgbClr val="FFCCCC"/>
                </a:solidFill>
              </a:rPr>
              <a:t>SS</a:t>
            </a:r>
            <a:r>
              <a:rPr lang="zh-CN" altLang="en-US" sz="3200" i="0">
                <a:solidFill>
                  <a:srgbClr val="FFCCCC"/>
                </a:solidFill>
              </a:rPr>
              <a:t>，</a:t>
            </a:r>
            <a:r>
              <a:rPr lang="zh-CN" altLang="en-US" sz="3200" i="0">
                <a:solidFill>
                  <a:srgbClr val="00FFFF"/>
                </a:solidFill>
              </a:rPr>
              <a:t>其余</a:t>
            </a:r>
            <a:r>
              <a:rPr lang="en-US" altLang="zh-CN" sz="3200" i="0">
                <a:solidFill>
                  <a:srgbClr val="00FFFF"/>
                </a:solidFill>
              </a:rPr>
              <a:t>3</a:t>
            </a:r>
            <a:r>
              <a:rPr lang="zh-CN" altLang="en-US" sz="3200" i="0">
                <a:solidFill>
                  <a:srgbClr val="00FFFF"/>
                </a:solidFill>
              </a:rPr>
              <a:t>个缺省</a:t>
            </a:r>
            <a:r>
              <a:rPr lang="en-US" altLang="zh-CN" sz="3200" i="0">
                <a:solidFill>
                  <a:srgbClr val="00FFFF"/>
                </a:solidFill>
              </a:rPr>
              <a:t>DS</a:t>
            </a:r>
            <a:r>
              <a:rPr lang="zh-CN" altLang="en-US" sz="3200" i="0"/>
              <a:t>）</a:t>
            </a:r>
            <a:endParaRPr lang="zh-CN" altLang="en-US" sz="3200" i="0"/>
          </a:p>
        </p:txBody>
      </p:sp>
      <p:sp>
        <p:nvSpPr>
          <p:cNvPr id="94212" name="Text Box 3"/>
          <p:cNvSpPr txBox="1">
            <a:spLocks noChangeArrowheads="1"/>
          </p:cNvSpPr>
          <p:nvPr/>
        </p:nvSpPr>
        <p:spPr bwMode="auto">
          <a:xfrm>
            <a:off x="250825" y="2565400"/>
            <a:ext cx="8893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zh-CN" altLang="en-US" sz="2800" i="0"/>
              <a:t>例：       </a:t>
            </a:r>
            <a:r>
              <a:rPr lang="en-US" altLang="zh-CN" sz="2800" i="0"/>
              <a:t>MOV    AL</a:t>
            </a:r>
            <a:r>
              <a:rPr lang="zh-CN" altLang="en-US" sz="2800" i="0"/>
              <a:t>，</a:t>
            </a:r>
            <a:r>
              <a:rPr lang="en-US" altLang="zh-CN" sz="2800" i="0"/>
              <a:t>[BX]	</a:t>
            </a:r>
            <a:endParaRPr lang="en-US" altLang="zh-CN" sz="2800" i="0"/>
          </a:p>
        </p:txBody>
      </p:sp>
      <p:pic>
        <p:nvPicPr>
          <p:cNvPr id="94213" name="Picture 4"/>
          <p:cNvPicPr>
            <a:picLocks noChangeAspect="1" noChangeArrowheads="1"/>
          </p:cNvPicPr>
          <p:nvPr>
            <p:ph/>
          </p:nvPr>
        </p:nvPicPr>
        <p:blipFill>
          <a:blip r:embed="rId1">
            <a:extLst>
              <a:ext uri="{28A0092B-C50C-407E-A947-70E740481C1C}">
                <a14:useLocalDpi xmlns:a14="http://schemas.microsoft.com/office/drawing/2010/main" val="0"/>
              </a:ext>
            </a:extLst>
          </a:blip>
          <a:srcRect/>
          <a:stretch>
            <a:fillRect/>
          </a:stretch>
        </p:blipFill>
        <p:spPr>
          <a:xfrm>
            <a:off x="0" y="3284538"/>
            <a:ext cx="9144000" cy="2376487"/>
          </a:xfrm>
          <a:noFill/>
        </p:spPr>
      </p:pic>
      <p:sp>
        <p:nvSpPr>
          <p:cNvPr id="94214" name="Text Box 5"/>
          <p:cNvSpPr txBox="1">
            <a:spLocks noChangeArrowheads="1"/>
          </p:cNvSpPr>
          <p:nvPr/>
        </p:nvSpPr>
        <p:spPr bwMode="auto">
          <a:xfrm>
            <a:off x="250825" y="5805488"/>
            <a:ext cx="8893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en-US" altLang="zh-CN" sz="2800" i="0"/>
              <a:t>MOV    AX</a:t>
            </a:r>
            <a:r>
              <a:rPr lang="zh-CN" altLang="en-US" sz="2800" i="0"/>
              <a:t>，</a:t>
            </a:r>
            <a:r>
              <a:rPr lang="en-US" altLang="zh-CN" sz="2800" i="0"/>
              <a:t>[BP]          </a:t>
            </a:r>
            <a:r>
              <a:rPr lang="zh-CN" altLang="en-US" sz="2800" i="0"/>
              <a:t>＝	 </a:t>
            </a:r>
            <a:r>
              <a:rPr lang="en-US" altLang="zh-CN" sz="2800" i="0"/>
              <a:t>MOV    AX</a:t>
            </a:r>
            <a:r>
              <a:rPr lang="zh-CN" altLang="en-US" sz="2800" i="0"/>
              <a:t>，</a:t>
            </a:r>
            <a:r>
              <a:rPr lang="en-US" altLang="zh-CN" sz="2800" i="0"/>
              <a:t>SS</a:t>
            </a:r>
            <a:r>
              <a:rPr lang="zh-CN" altLang="en-US" sz="2800" i="0"/>
              <a:t>：</a:t>
            </a:r>
            <a:r>
              <a:rPr lang="en-US" altLang="zh-CN" sz="2800" i="0"/>
              <a:t>[BP] </a:t>
            </a:r>
            <a:endParaRPr lang="en-US" altLang="zh-CN" sz="2800" i="0"/>
          </a:p>
        </p:txBody>
      </p:sp>
      <p:sp>
        <p:nvSpPr>
          <p:cNvPr id="94215" name="Rectangle 6"/>
          <p:cNvSpPr>
            <a:spLocks noChangeArrowheads="1"/>
          </p:cNvSpPr>
          <p:nvPr/>
        </p:nvSpPr>
        <p:spPr bwMode="auto">
          <a:xfrm>
            <a:off x="323850" y="333375"/>
            <a:ext cx="8820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zh-CN" altLang="en-US" sz="2800" b="1" i="0">
                <a:solidFill>
                  <a:schemeClr val="bg1"/>
                </a:solidFill>
                <a:latin typeface="宋体" panose="02010600030101010101" pitchFamily="2" charset="-122"/>
                <a:ea typeface="宋体" panose="02010600030101010101" pitchFamily="2" charset="-122"/>
              </a:rPr>
              <a:t>寄存器间接寻址方式</a:t>
            </a:r>
            <a:r>
              <a:rPr lang="zh-CN" altLang="en-US" sz="3200" b="1" i="0">
                <a:latin typeface="宋体" panose="02010600030101010101" pitchFamily="2" charset="-122"/>
                <a:ea typeface="宋体" panose="02010600030101010101" pitchFamily="2" charset="-122"/>
              </a:rPr>
              <a:t>在</a:t>
            </a:r>
            <a:r>
              <a:rPr lang="en-US" altLang="zh-CN" sz="3200" b="1" i="0">
                <a:latin typeface="宋体" panose="02010600030101010101" pitchFamily="2" charset="-122"/>
                <a:ea typeface="宋体" panose="02010600030101010101" pitchFamily="2" charset="-122"/>
              </a:rPr>
              <a:t>16</a:t>
            </a:r>
            <a:r>
              <a:rPr lang="zh-CN" altLang="en-US" sz="3200" b="1" i="0">
                <a:latin typeface="宋体" panose="02010600030101010101" pitchFamily="2" charset="-122"/>
                <a:ea typeface="宋体" panose="02010600030101010101" pitchFamily="2" charset="-122"/>
              </a:rPr>
              <a:t>位寻址时</a:t>
            </a:r>
            <a:r>
              <a:rPr lang="zh-CN" altLang="en-US" sz="2800" b="1" i="0">
                <a:solidFill>
                  <a:schemeClr val="bg1"/>
                </a:solidFill>
                <a:latin typeface="宋体" panose="02010600030101010101" pitchFamily="2" charset="-122"/>
                <a:ea typeface="宋体" panose="02010600030101010101" pitchFamily="2" charset="-122"/>
              </a:rPr>
              <a:t>可用的寄存器：</a:t>
            </a:r>
            <a:endParaRPr lang="zh-CN" altLang="en-US" sz="2800" b="1" i="0">
              <a:solidFill>
                <a:schemeClr val="bg1"/>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58DC9343-7F16-4C53-9703-F5E6B675D99D}"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95235" name="Rectangle 2"/>
          <p:cNvSpPr>
            <a:spLocks noGrp="1" noChangeArrowheads="1"/>
          </p:cNvSpPr>
          <p:nvPr>
            <p:ph type="body" idx="1"/>
          </p:nvPr>
        </p:nvSpPr>
        <p:spPr>
          <a:xfrm>
            <a:off x="0" y="5516563"/>
            <a:ext cx="9144000" cy="1123950"/>
          </a:xfrm>
          <a:solidFill>
            <a:srgbClr val="FFCCCC"/>
          </a:solidFill>
        </p:spPr>
        <p:txBody>
          <a:bodyPr/>
          <a:lstStyle/>
          <a:p>
            <a:pPr marL="0" indent="0" eaLnBrk="1" hangingPunct="1">
              <a:buFontTx/>
              <a:buNone/>
            </a:pPr>
            <a:r>
              <a:rPr lang="zh-CN" altLang="en-US" sz="2800" b="1" i="1" smtClean="0">
                <a:latin typeface="华文楷体" panose="02010600040101010101" pitchFamily="2" charset="-122"/>
                <a:ea typeface="华文楷体" panose="02010600040101010101" pitchFamily="2" charset="-122"/>
              </a:rPr>
              <a:t>由于用寄存器作为地址指针，因此在程序中只要修改间址寄存器的内容，就可以用同一条指令访问不同的存储单元</a:t>
            </a:r>
            <a:endParaRPr lang="zh-CN" altLang="en-US" sz="2400" b="1" i="1" smtClean="0">
              <a:latin typeface="华文楷体" panose="02010600040101010101" pitchFamily="2" charset="-122"/>
              <a:ea typeface="华文楷体" panose="02010600040101010101" pitchFamily="2" charset="-122"/>
            </a:endParaRPr>
          </a:p>
        </p:txBody>
      </p:sp>
      <p:sp>
        <p:nvSpPr>
          <p:cNvPr id="95236" name="Rectangle 3"/>
          <p:cNvSpPr>
            <a:spLocks noChangeArrowheads="1"/>
          </p:cNvSpPr>
          <p:nvPr/>
        </p:nvSpPr>
        <p:spPr bwMode="auto">
          <a:xfrm>
            <a:off x="250825" y="1131888"/>
            <a:ext cx="9217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800" b="1" i="0">
                <a:ea typeface="宋体" panose="02010600030101010101" pitchFamily="2" charset="-122"/>
              </a:rPr>
              <a:t>EAX</a:t>
            </a:r>
            <a:r>
              <a:rPr kumimoji="0" lang="zh-CN" altLang="en-US" sz="2800" b="1" i="0">
                <a:ea typeface="宋体" panose="02010600030101010101" pitchFamily="2" charset="-122"/>
              </a:rPr>
              <a:t>、</a:t>
            </a:r>
            <a:r>
              <a:rPr kumimoji="0" lang="en-US" altLang="zh-CN" sz="2800" b="1" i="0">
                <a:ea typeface="宋体" panose="02010600030101010101" pitchFamily="2" charset="-122"/>
              </a:rPr>
              <a:t>EBX</a:t>
            </a:r>
            <a:r>
              <a:rPr kumimoji="0" lang="zh-CN" altLang="en-US" sz="2800" b="1" i="0">
                <a:ea typeface="宋体" panose="02010600030101010101" pitchFamily="2" charset="-122"/>
              </a:rPr>
              <a:t>、</a:t>
            </a:r>
            <a:r>
              <a:rPr kumimoji="0" lang="en-US" altLang="zh-CN" sz="2800" b="1" i="0">
                <a:ea typeface="宋体" panose="02010600030101010101" pitchFamily="2" charset="-122"/>
              </a:rPr>
              <a:t>ECX</a:t>
            </a:r>
            <a:r>
              <a:rPr kumimoji="0" lang="zh-CN" altLang="en-US" sz="2800" b="1" i="0">
                <a:ea typeface="宋体" panose="02010600030101010101" pitchFamily="2" charset="-122"/>
              </a:rPr>
              <a:t>、</a:t>
            </a:r>
            <a:r>
              <a:rPr kumimoji="0" lang="en-US" altLang="zh-CN" sz="2800" b="1" i="0">
                <a:ea typeface="宋体" panose="02010600030101010101" pitchFamily="2" charset="-122"/>
              </a:rPr>
              <a:t>EDX</a:t>
            </a:r>
            <a:r>
              <a:rPr kumimoji="0" lang="zh-CN" altLang="en-US" sz="2800" b="1" i="0">
                <a:ea typeface="宋体" panose="02010600030101010101" pitchFamily="2" charset="-122"/>
              </a:rPr>
              <a:t>、</a:t>
            </a:r>
            <a:r>
              <a:rPr kumimoji="0" lang="en-US" altLang="zh-CN" sz="2800" b="1" i="0">
                <a:ea typeface="宋体" panose="02010600030101010101" pitchFamily="2" charset="-122"/>
              </a:rPr>
              <a:t>ESP</a:t>
            </a:r>
            <a:r>
              <a:rPr kumimoji="0" lang="zh-CN" altLang="en-US" sz="2800" b="1" i="0">
                <a:ea typeface="宋体" panose="02010600030101010101" pitchFamily="2" charset="-122"/>
              </a:rPr>
              <a:t>、</a:t>
            </a:r>
            <a:r>
              <a:rPr kumimoji="0" lang="en-US" altLang="zh-CN" sz="2800" b="1" i="0">
                <a:ea typeface="宋体" panose="02010600030101010101" pitchFamily="2" charset="-122"/>
              </a:rPr>
              <a:t>EBP</a:t>
            </a:r>
            <a:r>
              <a:rPr kumimoji="0" lang="zh-CN" altLang="en-US" sz="2800" b="1" i="0">
                <a:ea typeface="宋体" panose="02010600030101010101" pitchFamily="2" charset="-122"/>
              </a:rPr>
              <a:t>、</a:t>
            </a:r>
            <a:r>
              <a:rPr kumimoji="0" lang="en-US" altLang="zh-CN" sz="2800" b="1" i="0">
                <a:ea typeface="宋体" panose="02010600030101010101" pitchFamily="2" charset="-122"/>
              </a:rPr>
              <a:t>ESI</a:t>
            </a:r>
            <a:r>
              <a:rPr kumimoji="0" lang="zh-CN" altLang="en-US" sz="2800" b="1" i="0">
                <a:ea typeface="宋体" panose="02010600030101010101" pitchFamily="2" charset="-122"/>
              </a:rPr>
              <a:t>、</a:t>
            </a:r>
            <a:r>
              <a:rPr kumimoji="0" lang="en-US" altLang="zh-CN" sz="2800" b="1" i="0">
                <a:ea typeface="宋体" panose="02010600030101010101" pitchFamily="2" charset="-122"/>
              </a:rPr>
              <a:t>EDI  8</a:t>
            </a:r>
            <a:r>
              <a:rPr kumimoji="0" lang="zh-CN" altLang="en-US" sz="2800" b="1" i="0">
                <a:ea typeface="宋体" panose="02010600030101010101" pitchFamily="2" charset="-122"/>
              </a:rPr>
              <a:t>个</a:t>
            </a:r>
            <a:endParaRPr kumimoji="0" lang="zh-CN" altLang="en-US" sz="2800" b="1" i="0">
              <a:ea typeface="宋体" panose="02010600030101010101" pitchFamily="2" charset="-122"/>
            </a:endParaRPr>
          </a:p>
        </p:txBody>
      </p:sp>
      <p:sp>
        <p:nvSpPr>
          <p:cNvPr id="95237" name="Rectangle 4"/>
          <p:cNvSpPr>
            <a:spLocks noChangeArrowheads="1"/>
          </p:cNvSpPr>
          <p:nvPr/>
        </p:nvSpPr>
        <p:spPr bwMode="auto">
          <a:xfrm>
            <a:off x="5399088" y="2997200"/>
            <a:ext cx="3744912" cy="2109788"/>
          </a:xfrm>
          <a:prstGeom prst="rect">
            <a:avLst/>
          </a:prstGeom>
          <a:solidFill>
            <a:schemeClr val="accent1"/>
          </a:solidFill>
          <a:ln w="9525" algn="ctr">
            <a:solidFill>
              <a:schemeClr val="accent1"/>
            </a:solidFill>
            <a:miter lim="800000"/>
          </a:ln>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en-US" altLang="zh-CN" sz="2400" b="1" i="0">
                <a:solidFill>
                  <a:schemeClr val="tx1"/>
                </a:solidFill>
              </a:rPr>
              <a:t>MOV    CH</a:t>
            </a:r>
            <a:r>
              <a:rPr lang="zh-CN" altLang="en-US" sz="2400" b="1" i="0">
                <a:solidFill>
                  <a:schemeClr val="tx1"/>
                </a:solidFill>
              </a:rPr>
              <a:t>，</a:t>
            </a:r>
            <a:r>
              <a:rPr lang="en-US" altLang="zh-CN" sz="2400" b="1" i="0">
                <a:solidFill>
                  <a:schemeClr val="tx1"/>
                </a:solidFill>
              </a:rPr>
              <a:t>DS</a:t>
            </a:r>
            <a:r>
              <a:rPr lang="zh-CN" altLang="en-US" sz="2400" b="1" i="0">
                <a:solidFill>
                  <a:schemeClr val="tx1"/>
                </a:solidFill>
              </a:rPr>
              <a:t>：</a:t>
            </a:r>
            <a:r>
              <a:rPr lang="en-US" altLang="zh-CN" sz="2400" b="1" i="0">
                <a:solidFill>
                  <a:schemeClr val="tx1"/>
                </a:solidFill>
              </a:rPr>
              <a:t>[SI]</a:t>
            </a:r>
            <a:endParaRPr lang="en-US" altLang="zh-CN" sz="2400" b="1" i="0">
              <a:solidFill>
                <a:schemeClr val="tx1"/>
              </a:solidFill>
            </a:endParaRPr>
          </a:p>
          <a:p>
            <a:pPr algn="l"/>
            <a:r>
              <a:rPr lang="en-US" altLang="zh-CN" sz="2400" b="1" i="0">
                <a:solidFill>
                  <a:schemeClr val="tx1"/>
                </a:solidFill>
              </a:rPr>
              <a:t>MOV    DS</a:t>
            </a:r>
            <a:r>
              <a:rPr lang="zh-CN" altLang="en-US" sz="2400" b="1" i="0">
                <a:solidFill>
                  <a:schemeClr val="tx1"/>
                </a:solidFill>
              </a:rPr>
              <a:t>：</a:t>
            </a:r>
            <a:r>
              <a:rPr lang="en-US" altLang="zh-CN" sz="2400" b="1" i="0">
                <a:solidFill>
                  <a:schemeClr val="tx1"/>
                </a:solidFill>
              </a:rPr>
              <a:t>[DI]</a:t>
            </a:r>
            <a:r>
              <a:rPr lang="zh-CN" altLang="en-US" sz="2400" b="1" i="0">
                <a:solidFill>
                  <a:schemeClr val="tx1"/>
                </a:solidFill>
              </a:rPr>
              <a:t>，</a:t>
            </a:r>
            <a:r>
              <a:rPr lang="en-US" altLang="zh-CN" sz="2400" b="1" i="0">
                <a:solidFill>
                  <a:schemeClr val="tx1"/>
                </a:solidFill>
              </a:rPr>
              <a:t>BX</a:t>
            </a:r>
            <a:endParaRPr lang="en-US" altLang="zh-CN" sz="2400" b="1" i="0">
              <a:solidFill>
                <a:schemeClr val="tx1"/>
              </a:solidFill>
            </a:endParaRPr>
          </a:p>
          <a:p>
            <a:pPr algn="l"/>
            <a:r>
              <a:rPr lang="en-US" altLang="zh-CN" sz="2400" b="1" i="0">
                <a:solidFill>
                  <a:schemeClr val="tx1"/>
                </a:solidFill>
              </a:rPr>
              <a:t>MOV    AL</a:t>
            </a:r>
            <a:r>
              <a:rPr lang="zh-CN" altLang="en-US" sz="2400" b="1" i="0">
                <a:solidFill>
                  <a:schemeClr val="tx1"/>
                </a:solidFill>
              </a:rPr>
              <a:t>，</a:t>
            </a:r>
            <a:r>
              <a:rPr lang="en-US" altLang="zh-CN" sz="2400" b="1" i="0">
                <a:solidFill>
                  <a:schemeClr val="tx1"/>
                </a:solidFill>
              </a:rPr>
              <a:t>DS</a:t>
            </a:r>
            <a:r>
              <a:rPr lang="zh-CN" altLang="en-US" sz="2400" b="1" i="0">
                <a:solidFill>
                  <a:schemeClr val="tx1"/>
                </a:solidFill>
              </a:rPr>
              <a:t>：</a:t>
            </a:r>
            <a:r>
              <a:rPr lang="en-US" altLang="zh-CN" sz="2400" b="1" i="0">
                <a:solidFill>
                  <a:schemeClr val="tx1"/>
                </a:solidFill>
              </a:rPr>
              <a:t>[BX]</a:t>
            </a:r>
            <a:endParaRPr lang="en-US" altLang="zh-CN" sz="2400" b="1" i="0">
              <a:solidFill>
                <a:schemeClr val="tx1"/>
              </a:solidFill>
            </a:endParaRPr>
          </a:p>
          <a:p>
            <a:pPr algn="l"/>
            <a:r>
              <a:rPr lang="en-US" altLang="zh-CN" sz="2400" b="1" i="0">
                <a:solidFill>
                  <a:schemeClr val="tx1"/>
                </a:solidFill>
              </a:rPr>
              <a:t>MOV    CX</a:t>
            </a:r>
            <a:r>
              <a:rPr lang="zh-CN" altLang="en-US" sz="2400" b="1" i="0">
                <a:solidFill>
                  <a:schemeClr val="tx1"/>
                </a:solidFill>
              </a:rPr>
              <a:t>，</a:t>
            </a:r>
            <a:r>
              <a:rPr lang="en-US" altLang="zh-CN" sz="2400" b="1" i="0">
                <a:solidFill>
                  <a:schemeClr val="tx1"/>
                </a:solidFill>
              </a:rPr>
              <a:t>SS</a:t>
            </a:r>
            <a:r>
              <a:rPr lang="zh-CN" altLang="en-US" sz="2400" b="1" i="0">
                <a:solidFill>
                  <a:schemeClr val="tx1"/>
                </a:solidFill>
              </a:rPr>
              <a:t>：</a:t>
            </a:r>
            <a:r>
              <a:rPr lang="en-US" altLang="zh-CN" sz="2400" b="1" i="0">
                <a:solidFill>
                  <a:schemeClr val="tx1"/>
                </a:solidFill>
              </a:rPr>
              <a:t>[BP]</a:t>
            </a:r>
            <a:endParaRPr lang="en-US" altLang="zh-CN" sz="2400" b="1" i="0">
              <a:solidFill>
                <a:schemeClr val="tx1"/>
              </a:solidFill>
            </a:endParaRPr>
          </a:p>
        </p:txBody>
      </p:sp>
      <p:sp>
        <p:nvSpPr>
          <p:cNvPr id="95238" name="Rectangle 5"/>
          <p:cNvSpPr>
            <a:spLocks noChangeArrowheads="1"/>
          </p:cNvSpPr>
          <p:nvPr/>
        </p:nvSpPr>
        <p:spPr bwMode="auto">
          <a:xfrm>
            <a:off x="323850" y="333375"/>
            <a:ext cx="8820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zh-CN" altLang="en-US" sz="2800" b="1" i="0">
                <a:solidFill>
                  <a:schemeClr val="bg1"/>
                </a:solidFill>
                <a:latin typeface="宋体" panose="02010600030101010101" pitchFamily="2" charset="-122"/>
                <a:ea typeface="宋体" panose="02010600030101010101" pitchFamily="2" charset="-122"/>
              </a:rPr>
              <a:t>寄存器间接寻址方式</a:t>
            </a:r>
            <a:r>
              <a:rPr lang="zh-CN" altLang="en-US" sz="3200" b="1" i="0">
                <a:latin typeface="宋体" panose="02010600030101010101" pitchFamily="2" charset="-122"/>
                <a:ea typeface="宋体" panose="02010600030101010101" pitchFamily="2" charset="-122"/>
              </a:rPr>
              <a:t>在</a:t>
            </a:r>
            <a:r>
              <a:rPr lang="en-US" altLang="zh-CN" sz="3200" b="1" i="0">
                <a:latin typeface="宋体" panose="02010600030101010101" pitchFamily="2" charset="-122"/>
                <a:ea typeface="宋体" panose="02010600030101010101" pitchFamily="2" charset="-122"/>
              </a:rPr>
              <a:t>32</a:t>
            </a:r>
            <a:r>
              <a:rPr lang="zh-CN" altLang="en-US" sz="3200" b="1" i="0">
                <a:latin typeface="宋体" panose="02010600030101010101" pitchFamily="2" charset="-122"/>
                <a:ea typeface="宋体" panose="02010600030101010101" pitchFamily="2" charset="-122"/>
              </a:rPr>
              <a:t>位寻址时</a:t>
            </a:r>
            <a:r>
              <a:rPr lang="zh-CN" altLang="en-US" sz="2800" b="1" i="0">
                <a:solidFill>
                  <a:schemeClr val="bg1"/>
                </a:solidFill>
                <a:latin typeface="宋体" panose="02010600030101010101" pitchFamily="2" charset="-122"/>
                <a:ea typeface="宋体" panose="02010600030101010101" pitchFamily="2" charset="-122"/>
              </a:rPr>
              <a:t>可用的寄存器：</a:t>
            </a:r>
            <a:endParaRPr lang="zh-CN" altLang="en-US" sz="2800" b="1" i="0">
              <a:solidFill>
                <a:schemeClr val="bg1"/>
              </a:solidFill>
              <a:latin typeface="宋体" panose="02010600030101010101" pitchFamily="2" charset="-122"/>
              <a:ea typeface="宋体" panose="02010600030101010101" pitchFamily="2" charset="-122"/>
            </a:endParaRPr>
          </a:p>
        </p:txBody>
      </p:sp>
      <p:sp>
        <p:nvSpPr>
          <p:cNvPr id="95239" name="Rectangle 6"/>
          <p:cNvSpPr>
            <a:spLocks noChangeArrowheads="1"/>
          </p:cNvSpPr>
          <p:nvPr/>
        </p:nvSpPr>
        <p:spPr bwMode="auto">
          <a:xfrm>
            <a:off x="0" y="1773238"/>
            <a:ext cx="91567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spcBef>
                <a:spcPct val="0"/>
              </a:spcBef>
            </a:pPr>
            <a:r>
              <a:rPr kumimoji="0" lang="zh-CN" altLang="en-US" sz="3200" b="1" i="0">
                <a:solidFill>
                  <a:srgbClr val="00FFFF"/>
                </a:solidFill>
                <a:latin typeface="华文楷体" panose="02010600040101010101" pitchFamily="2" charset="-122"/>
                <a:ea typeface="华文楷体" panose="02010600040101010101" pitchFamily="2" charset="-122"/>
              </a:rPr>
              <a:t>用</a:t>
            </a:r>
            <a:r>
              <a:rPr kumimoji="0" lang="en-US" altLang="zh-CN" sz="3200" b="1" i="0">
                <a:solidFill>
                  <a:srgbClr val="00FFFF"/>
                </a:solidFill>
                <a:latin typeface="华文楷体" panose="02010600040101010101" pitchFamily="2" charset="-122"/>
                <a:ea typeface="华文楷体" panose="02010600040101010101" pitchFamily="2" charset="-122"/>
              </a:rPr>
              <a:t>BP</a:t>
            </a:r>
            <a:r>
              <a:rPr kumimoji="0" lang="zh-CN" altLang="en-US" sz="3200" b="1" i="0">
                <a:solidFill>
                  <a:srgbClr val="00FFFF"/>
                </a:solidFill>
                <a:latin typeface="华文楷体" panose="02010600040101010101" pitchFamily="2" charset="-122"/>
                <a:ea typeface="华文楷体" panose="02010600040101010101" pitchFamily="2" charset="-122"/>
              </a:rPr>
              <a:t>、</a:t>
            </a:r>
            <a:r>
              <a:rPr kumimoji="0" lang="en-US" altLang="zh-CN" sz="3200" b="1" i="0">
                <a:solidFill>
                  <a:srgbClr val="00FFFF"/>
                </a:solidFill>
                <a:latin typeface="华文楷体" panose="02010600040101010101" pitchFamily="2" charset="-122"/>
                <a:ea typeface="华文楷体" panose="02010600040101010101" pitchFamily="2" charset="-122"/>
              </a:rPr>
              <a:t>ESP</a:t>
            </a:r>
            <a:r>
              <a:rPr kumimoji="0" lang="zh-CN" altLang="en-US" sz="3200" b="1" i="0">
                <a:solidFill>
                  <a:srgbClr val="00FFFF"/>
                </a:solidFill>
                <a:latin typeface="华文楷体" panose="02010600040101010101" pitchFamily="2" charset="-122"/>
                <a:ea typeface="华文楷体" panose="02010600040101010101" pitchFamily="2" charset="-122"/>
              </a:rPr>
              <a:t>、</a:t>
            </a:r>
            <a:r>
              <a:rPr kumimoji="0" lang="en-US" altLang="zh-CN" sz="3200" b="1" i="0">
                <a:solidFill>
                  <a:srgbClr val="00FFFF"/>
                </a:solidFill>
                <a:latin typeface="华文楷体" panose="02010600040101010101" pitchFamily="2" charset="-122"/>
                <a:ea typeface="华文楷体" panose="02010600040101010101" pitchFamily="2" charset="-122"/>
              </a:rPr>
              <a:t>EBP</a:t>
            </a:r>
            <a:r>
              <a:rPr kumimoji="0" lang="zh-CN" altLang="en-US" sz="3200" b="1" i="0">
                <a:solidFill>
                  <a:srgbClr val="00FFFF"/>
                </a:solidFill>
                <a:latin typeface="华文楷体" panose="02010600040101010101" pitchFamily="2" charset="-122"/>
                <a:ea typeface="华文楷体" panose="02010600040101010101" pitchFamily="2" charset="-122"/>
              </a:rPr>
              <a:t>时</a:t>
            </a:r>
            <a:r>
              <a:rPr kumimoji="0" lang="en-US" altLang="zh-CN" sz="3200" b="1" i="0">
                <a:solidFill>
                  <a:srgbClr val="00FFFF"/>
                </a:solidFill>
                <a:latin typeface="华文楷体" panose="02010600040101010101" pitchFamily="2" charset="-122"/>
                <a:ea typeface="华文楷体" panose="02010600040101010101" pitchFamily="2" charset="-122"/>
              </a:rPr>
              <a:t>, </a:t>
            </a:r>
            <a:r>
              <a:rPr kumimoji="0" lang="zh-CN" altLang="en-US" sz="3200" b="1" i="0">
                <a:solidFill>
                  <a:srgbClr val="00FFFF"/>
                </a:solidFill>
                <a:latin typeface="华文楷体" panose="02010600040101010101" pitchFamily="2" charset="-122"/>
                <a:ea typeface="华文楷体" panose="02010600040101010101" pitchFamily="2" charset="-122"/>
              </a:rPr>
              <a:t>默认为</a:t>
            </a:r>
            <a:r>
              <a:rPr kumimoji="0" lang="en-US" altLang="zh-CN" sz="3200" b="1" i="0">
                <a:solidFill>
                  <a:srgbClr val="00FFFF"/>
                </a:solidFill>
                <a:latin typeface="华文楷体" panose="02010600040101010101" pitchFamily="2" charset="-122"/>
                <a:ea typeface="华文楷体" panose="02010600040101010101" pitchFamily="2" charset="-122"/>
              </a:rPr>
              <a:t>SS</a:t>
            </a:r>
            <a:r>
              <a:rPr kumimoji="0" lang="zh-CN" altLang="en-US" sz="3200" b="1" i="0">
                <a:solidFill>
                  <a:srgbClr val="00FFFF"/>
                </a:solidFill>
                <a:latin typeface="华文楷体" panose="02010600040101010101" pitchFamily="2" charset="-122"/>
                <a:ea typeface="华文楷体" panose="02010600040101010101" pitchFamily="2" charset="-122"/>
              </a:rPr>
              <a:t>段</a:t>
            </a:r>
            <a:r>
              <a:rPr kumimoji="0" lang="en-US" altLang="zh-CN" sz="3200" b="1" i="0">
                <a:solidFill>
                  <a:srgbClr val="00FFFF"/>
                </a:solidFill>
                <a:latin typeface="华文楷体" panose="02010600040101010101" pitchFamily="2" charset="-122"/>
                <a:ea typeface="华文楷体" panose="02010600040101010101" pitchFamily="2" charset="-122"/>
              </a:rPr>
              <a:t>;</a:t>
            </a:r>
            <a:r>
              <a:rPr kumimoji="0" lang="zh-CN" altLang="en-US" sz="3200" b="1" i="0">
                <a:solidFill>
                  <a:srgbClr val="00FFFF"/>
                </a:solidFill>
                <a:latin typeface="华文楷体" panose="02010600040101010101" pitchFamily="2" charset="-122"/>
                <a:ea typeface="华文楷体" panose="02010600040101010101" pitchFamily="2" charset="-122"/>
              </a:rPr>
              <a:t>其他默认为</a:t>
            </a:r>
            <a:r>
              <a:rPr kumimoji="0" lang="en-US" altLang="zh-CN" sz="3200" b="1" i="0">
                <a:solidFill>
                  <a:srgbClr val="00FFFF"/>
                </a:solidFill>
                <a:latin typeface="华文楷体" panose="02010600040101010101" pitchFamily="2" charset="-122"/>
                <a:ea typeface="华文楷体" panose="02010600040101010101" pitchFamily="2" charset="-122"/>
              </a:rPr>
              <a:t>DS</a:t>
            </a:r>
            <a:r>
              <a:rPr kumimoji="0" lang="zh-CN" altLang="en-US" sz="3200" b="1" i="0">
                <a:solidFill>
                  <a:srgbClr val="00FFFF"/>
                </a:solidFill>
                <a:latin typeface="华文楷体" panose="02010600040101010101" pitchFamily="2" charset="-122"/>
                <a:ea typeface="华文楷体" panose="02010600040101010101" pitchFamily="2" charset="-122"/>
              </a:rPr>
              <a:t>段</a:t>
            </a:r>
            <a:endParaRPr kumimoji="0" lang="zh-CN" altLang="en-US" sz="3200" b="1" i="0">
              <a:solidFill>
                <a:srgbClr val="00FFFF"/>
              </a:solidFill>
              <a:latin typeface="华文楷体" panose="02010600040101010101" pitchFamily="2" charset="-122"/>
              <a:ea typeface="华文楷体" panose="02010600040101010101" pitchFamily="2" charset="-122"/>
            </a:endParaRPr>
          </a:p>
        </p:txBody>
      </p:sp>
      <p:sp>
        <p:nvSpPr>
          <p:cNvPr id="95240" name="Rectangle 7"/>
          <p:cNvSpPr>
            <a:spLocks noChangeArrowheads="1"/>
          </p:cNvSpPr>
          <p:nvPr/>
        </p:nvSpPr>
        <p:spPr bwMode="auto">
          <a:xfrm>
            <a:off x="323850" y="2852738"/>
            <a:ext cx="3382963" cy="2452687"/>
          </a:xfrm>
          <a:prstGeom prst="rect">
            <a:avLst/>
          </a:prstGeom>
          <a:solidFill>
            <a:schemeClr val="bg1"/>
          </a:solidFill>
          <a:ln w="9525" algn="ctr">
            <a:solidFill>
              <a:schemeClr val="accent1"/>
            </a:solidFill>
            <a:miter lim="800000"/>
          </a:ln>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en-US" altLang="zh-CN" sz="2800" b="1" i="0">
                <a:solidFill>
                  <a:schemeClr val="tx1"/>
                </a:solidFill>
                <a:ea typeface="宋体" panose="02010600030101010101" pitchFamily="2" charset="-122"/>
              </a:rPr>
              <a:t> MOV    CH</a:t>
            </a:r>
            <a:r>
              <a:rPr lang="zh-CN" altLang="en-US" sz="2800" b="1" i="0">
                <a:solidFill>
                  <a:schemeClr val="tx1"/>
                </a:solidFill>
                <a:ea typeface="宋体" panose="02010600030101010101" pitchFamily="2" charset="-122"/>
              </a:rPr>
              <a:t>，</a:t>
            </a:r>
            <a:r>
              <a:rPr lang="en-US" altLang="zh-CN" sz="2800" b="1" i="0">
                <a:solidFill>
                  <a:schemeClr val="tx1"/>
                </a:solidFill>
                <a:ea typeface="宋体" panose="02010600030101010101" pitchFamily="2" charset="-122"/>
              </a:rPr>
              <a:t>[SI]</a:t>
            </a:r>
            <a:endParaRPr lang="en-US" altLang="zh-CN" sz="2800" b="1" i="0">
              <a:solidFill>
                <a:schemeClr val="tx1"/>
              </a:solidFill>
              <a:ea typeface="宋体" panose="02010600030101010101" pitchFamily="2" charset="-122"/>
            </a:endParaRPr>
          </a:p>
          <a:p>
            <a:pPr algn="l"/>
            <a:r>
              <a:rPr lang="en-US" altLang="zh-CN" sz="2800" b="1" i="0">
                <a:solidFill>
                  <a:schemeClr val="tx1"/>
                </a:solidFill>
                <a:ea typeface="宋体" panose="02010600030101010101" pitchFamily="2" charset="-122"/>
              </a:rPr>
              <a:t> MOV    [DI]</a:t>
            </a:r>
            <a:r>
              <a:rPr lang="zh-CN" altLang="en-US" sz="2800" b="1" i="0">
                <a:solidFill>
                  <a:schemeClr val="tx1"/>
                </a:solidFill>
                <a:ea typeface="宋体" panose="02010600030101010101" pitchFamily="2" charset="-122"/>
              </a:rPr>
              <a:t>，</a:t>
            </a:r>
            <a:r>
              <a:rPr lang="en-US" altLang="zh-CN" sz="2800" b="1" i="0">
                <a:solidFill>
                  <a:schemeClr val="tx1"/>
                </a:solidFill>
                <a:ea typeface="宋体" panose="02010600030101010101" pitchFamily="2" charset="-122"/>
              </a:rPr>
              <a:t>BX</a:t>
            </a:r>
            <a:endParaRPr lang="en-US" altLang="zh-CN" sz="2800" b="1" i="0">
              <a:solidFill>
                <a:schemeClr val="tx1"/>
              </a:solidFill>
              <a:ea typeface="宋体" panose="02010600030101010101" pitchFamily="2" charset="-122"/>
            </a:endParaRPr>
          </a:p>
          <a:p>
            <a:pPr algn="l"/>
            <a:r>
              <a:rPr lang="en-US" altLang="zh-CN" sz="2800" b="1" i="0">
                <a:solidFill>
                  <a:schemeClr val="tx1"/>
                </a:solidFill>
                <a:ea typeface="宋体" panose="02010600030101010101" pitchFamily="2" charset="-122"/>
              </a:rPr>
              <a:t> MOV    AL</a:t>
            </a:r>
            <a:r>
              <a:rPr lang="zh-CN" altLang="en-US" sz="2800" b="1" i="0">
                <a:solidFill>
                  <a:schemeClr val="tx1"/>
                </a:solidFill>
                <a:ea typeface="宋体" panose="02010600030101010101" pitchFamily="2" charset="-122"/>
              </a:rPr>
              <a:t>，</a:t>
            </a:r>
            <a:r>
              <a:rPr lang="en-US" altLang="zh-CN" sz="2800" b="1" i="0">
                <a:solidFill>
                  <a:schemeClr val="tx1"/>
                </a:solidFill>
                <a:ea typeface="宋体" panose="02010600030101010101" pitchFamily="2" charset="-122"/>
              </a:rPr>
              <a:t>[BX]</a:t>
            </a:r>
            <a:endParaRPr lang="en-US" altLang="zh-CN" sz="2800" b="1" i="0">
              <a:solidFill>
                <a:schemeClr val="tx1"/>
              </a:solidFill>
              <a:ea typeface="宋体" panose="02010600030101010101" pitchFamily="2" charset="-122"/>
            </a:endParaRPr>
          </a:p>
          <a:p>
            <a:pPr algn="l"/>
            <a:r>
              <a:rPr lang="en-US" altLang="zh-CN" sz="2800" b="1" i="0">
                <a:solidFill>
                  <a:schemeClr val="tx1"/>
                </a:solidFill>
                <a:ea typeface="宋体" panose="02010600030101010101" pitchFamily="2" charset="-122"/>
              </a:rPr>
              <a:t> MOV    CX</a:t>
            </a:r>
            <a:r>
              <a:rPr lang="zh-CN" altLang="en-US" sz="2800" b="1" i="0">
                <a:solidFill>
                  <a:schemeClr val="tx1"/>
                </a:solidFill>
                <a:ea typeface="宋体" panose="02010600030101010101" pitchFamily="2" charset="-122"/>
              </a:rPr>
              <a:t>，</a:t>
            </a:r>
            <a:r>
              <a:rPr lang="en-US" altLang="zh-CN" sz="2800" b="1" i="0">
                <a:solidFill>
                  <a:schemeClr val="tx1"/>
                </a:solidFill>
                <a:ea typeface="宋体" panose="02010600030101010101" pitchFamily="2" charset="-122"/>
              </a:rPr>
              <a:t>[BP]</a:t>
            </a:r>
            <a:endParaRPr lang="en-US" altLang="zh-CN" sz="2800" b="1" i="0">
              <a:solidFill>
                <a:schemeClr val="tx1"/>
              </a:solidFill>
              <a:ea typeface="宋体" panose="02010600030101010101" pitchFamily="2" charset="-122"/>
            </a:endParaRPr>
          </a:p>
        </p:txBody>
      </p:sp>
      <p:sp>
        <p:nvSpPr>
          <p:cNvPr id="95241" name="Rectangle 8"/>
          <p:cNvSpPr>
            <a:spLocks noChangeArrowheads="1"/>
          </p:cNvSpPr>
          <p:nvPr/>
        </p:nvSpPr>
        <p:spPr bwMode="auto">
          <a:xfrm>
            <a:off x="3851275" y="3644900"/>
            <a:ext cx="1408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r>
              <a:rPr lang="zh-CN" altLang="en-US" sz="3200" b="1" i="0">
                <a:solidFill>
                  <a:schemeClr val="bg1"/>
                </a:solidFill>
              </a:rPr>
              <a:t>等价于</a:t>
            </a:r>
            <a:endParaRPr lang="zh-CN" altLang="en-US" sz="3200" b="1" i="0">
              <a:solidFill>
                <a:schemeClr val="bg1"/>
              </a:solidFill>
            </a:endParaRP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107B7D67-D40B-4124-A2A5-020A8C23113C}"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96259" name="Rectangle 2"/>
          <p:cNvSpPr>
            <a:spLocks noGrp="1" noChangeArrowheads="1"/>
          </p:cNvSpPr>
          <p:nvPr>
            <p:ph type="body" sz="half" idx="1"/>
          </p:nvPr>
        </p:nvSpPr>
        <p:spPr>
          <a:xfrm>
            <a:off x="250825" y="1557338"/>
            <a:ext cx="8893175" cy="1439862"/>
          </a:xfrm>
        </p:spPr>
        <p:txBody>
          <a:bodyPr/>
          <a:lstStyle/>
          <a:p>
            <a:pPr marL="0" indent="0" eaLnBrk="1" hangingPunct="1">
              <a:buFontTx/>
              <a:buNone/>
            </a:pPr>
            <a:r>
              <a:rPr lang="zh-CN" altLang="en-US" sz="2800" b="1" smtClean="0">
                <a:solidFill>
                  <a:srgbClr val="66FFFF"/>
                </a:solidFill>
              </a:rPr>
              <a:t>指令所需的操作数在存储单元中，操作数的有效地址</a:t>
            </a:r>
            <a:r>
              <a:rPr lang="en-US" altLang="zh-CN" sz="2800" b="1" smtClean="0">
                <a:solidFill>
                  <a:srgbClr val="66FFFF"/>
                </a:solidFill>
              </a:rPr>
              <a:t>EA</a:t>
            </a:r>
            <a:r>
              <a:rPr lang="zh-CN" altLang="en-US" sz="2800" b="1" smtClean="0">
                <a:solidFill>
                  <a:srgbClr val="66FFFF"/>
                </a:solidFill>
              </a:rPr>
              <a:t>是两个地址分量之和：</a:t>
            </a:r>
            <a:br>
              <a:rPr lang="zh-CN" altLang="en-US" sz="2800" b="1" smtClean="0">
                <a:solidFill>
                  <a:srgbClr val="66FFFF"/>
                </a:solidFill>
              </a:rPr>
            </a:br>
            <a:r>
              <a:rPr lang="zh-CN" altLang="en-US" sz="2800" b="1" smtClean="0">
                <a:solidFill>
                  <a:srgbClr val="FF0000"/>
                </a:solidFill>
              </a:rPr>
              <a:t>基址</a:t>
            </a:r>
            <a:r>
              <a:rPr lang="en-US" altLang="zh-CN" sz="2800" b="1" smtClean="0">
                <a:solidFill>
                  <a:srgbClr val="FF0000"/>
                </a:solidFill>
              </a:rPr>
              <a:t>(</a:t>
            </a:r>
            <a:r>
              <a:rPr lang="zh-CN" altLang="en-US" sz="2800" b="1" smtClean="0">
                <a:solidFill>
                  <a:srgbClr val="FF0000"/>
                </a:solidFill>
              </a:rPr>
              <a:t>或变址</a:t>
            </a:r>
            <a:r>
              <a:rPr lang="en-US" altLang="zh-CN" sz="2800" b="1" smtClean="0">
                <a:solidFill>
                  <a:srgbClr val="FF0000"/>
                </a:solidFill>
              </a:rPr>
              <a:t>)</a:t>
            </a:r>
            <a:r>
              <a:rPr lang="zh-CN" altLang="en-US" sz="2800" b="1" smtClean="0">
                <a:solidFill>
                  <a:srgbClr val="FF0000"/>
                </a:solidFill>
              </a:rPr>
              <a:t>寄存器</a:t>
            </a:r>
            <a:r>
              <a:rPr lang="zh-CN" altLang="en-US" sz="2800" b="1" smtClean="0">
                <a:solidFill>
                  <a:srgbClr val="66FFFF"/>
                </a:solidFill>
              </a:rPr>
              <a:t>的内容与指令中指定的</a:t>
            </a:r>
            <a:r>
              <a:rPr lang="zh-CN" altLang="en-US" sz="2800" b="1" smtClean="0">
                <a:solidFill>
                  <a:srgbClr val="FF0000"/>
                </a:solidFill>
              </a:rPr>
              <a:t>位移量</a:t>
            </a:r>
            <a:r>
              <a:rPr lang="zh-CN" altLang="en-US" sz="2800" b="1" smtClean="0">
                <a:solidFill>
                  <a:srgbClr val="66FFFF"/>
                </a:solidFill>
              </a:rPr>
              <a:t>之</a:t>
            </a:r>
            <a:r>
              <a:rPr lang="zh-CN" altLang="en-US" sz="2800" b="1" smtClean="0">
                <a:solidFill>
                  <a:srgbClr val="FF0000"/>
                </a:solidFill>
              </a:rPr>
              <a:t>和</a:t>
            </a:r>
            <a:endParaRPr lang="zh-CN" altLang="en-US" sz="2800" b="1" smtClean="0">
              <a:solidFill>
                <a:srgbClr val="FF0000"/>
              </a:solidFill>
            </a:endParaRPr>
          </a:p>
        </p:txBody>
      </p:sp>
      <p:pic>
        <p:nvPicPr>
          <p:cNvPr id="96260" name="Picture 3" descr="4x28"/>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539750" y="3213100"/>
            <a:ext cx="7920038" cy="2592388"/>
          </a:xfrm>
          <a:noFill/>
        </p:spPr>
      </p:pic>
      <p:sp>
        <p:nvSpPr>
          <p:cNvPr id="96261" name="Rectangle 4"/>
          <p:cNvSpPr>
            <a:spLocks noChangeArrowheads="1"/>
          </p:cNvSpPr>
          <p:nvPr/>
        </p:nvSpPr>
        <p:spPr bwMode="auto">
          <a:xfrm>
            <a:off x="119063" y="260350"/>
            <a:ext cx="9421812"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lnSpc>
                <a:spcPct val="120000"/>
              </a:lnSpc>
            </a:pPr>
            <a:r>
              <a:rPr lang="zh-CN" altLang="en-US" sz="2800" b="1" i="0"/>
              <a:t>（</a:t>
            </a:r>
            <a:r>
              <a:rPr lang="en-US" altLang="zh-CN" sz="2800" b="1" i="0"/>
              <a:t>3</a:t>
            </a:r>
            <a:r>
              <a:rPr lang="zh-CN" altLang="en-US" sz="2800" b="1" i="0"/>
              <a:t>）寄存器相对寻址方式（</a:t>
            </a:r>
            <a:r>
              <a:rPr lang="en-US" altLang="zh-CN" sz="2800" b="1" i="0"/>
              <a:t>Register Relative Addressing</a:t>
            </a:r>
            <a:r>
              <a:rPr lang="zh-CN" altLang="en-US" sz="2800" b="1" i="0"/>
              <a:t>）也称变址寻址方式或基址寻址方式）</a:t>
            </a:r>
            <a:endParaRPr lang="zh-CN" altLang="en-US" sz="2800" b="1" i="0"/>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6DC9E115-A614-4684-8263-B911DAD2A79D}"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97283" name="Rectangle 2"/>
          <p:cNvSpPr>
            <a:spLocks noChangeArrowheads="1"/>
          </p:cNvSpPr>
          <p:nvPr/>
        </p:nvSpPr>
        <p:spPr bwMode="auto">
          <a:xfrm>
            <a:off x="207963" y="333375"/>
            <a:ext cx="8936037"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30000"/>
              </a:spcBef>
              <a:buFont typeface="Wingdings" panose="05000000000000000000" pitchFamily="2" charset="2"/>
              <a:buChar char="u"/>
            </a:pPr>
            <a:r>
              <a:rPr kumimoji="0" lang="zh-CN" altLang="en-US" sz="2800" b="1" i="0">
                <a:solidFill>
                  <a:schemeClr val="bg1"/>
                </a:solidFill>
                <a:ea typeface="宋体" panose="02010600030101010101" pitchFamily="2" charset="-122"/>
              </a:rPr>
              <a:t>若使用的是变址寄存器称为</a:t>
            </a:r>
            <a:r>
              <a:rPr kumimoji="0" lang="zh-CN" altLang="en-US" sz="2800" b="1" i="0">
                <a:solidFill>
                  <a:srgbClr val="FFCCCC"/>
                </a:solidFill>
                <a:ea typeface="宋体" panose="02010600030101010101" pitchFamily="2" charset="-122"/>
              </a:rPr>
              <a:t>变址寻址方式</a:t>
            </a:r>
            <a:r>
              <a:rPr kumimoji="0" lang="zh-CN" altLang="en-US" sz="2800" b="1" i="0">
                <a:solidFill>
                  <a:schemeClr val="bg1"/>
                </a:solidFill>
                <a:ea typeface="宋体" panose="02010600030101010101" pitchFamily="2" charset="-122"/>
              </a:rPr>
              <a:t>；</a:t>
            </a:r>
            <a:endParaRPr kumimoji="0" lang="zh-CN" altLang="en-US" sz="2800" b="1" i="0">
              <a:solidFill>
                <a:schemeClr val="bg1"/>
              </a:solidFill>
              <a:ea typeface="宋体" panose="02010600030101010101" pitchFamily="2" charset="-122"/>
            </a:endParaRPr>
          </a:p>
          <a:p>
            <a:pPr algn="l">
              <a:spcBef>
                <a:spcPct val="30000"/>
              </a:spcBef>
              <a:buFont typeface="Wingdings" panose="05000000000000000000" pitchFamily="2" charset="2"/>
              <a:buChar char="u"/>
            </a:pPr>
            <a:r>
              <a:rPr kumimoji="0" lang="zh-CN" altLang="en-US" sz="2800" b="1" i="0">
                <a:solidFill>
                  <a:schemeClr val="bg1"/>
                </a:solidFill>
                <a:ea typeface="宋体" panose="02010600030101010101" pitchFamily="2" charset="-122"/>
              </a:rPr>
              <a:t>若使用的是基址寄存器称为</a:t>
            </a:r>
            <a:r>
              <a:rPr kumimoji="0" lang="zh-CN" altLang="en-US" sz="2800" b="1" i="0">
                <a:solidFill>
                  <a:srgbClr val="FFCCCC"/>
                </a:solidFill>
                <a:ea typeface="宋体" panose="02010600030101010101" pitchFamily="2" charset="-122"/>
              </a:rPr>
              <a:t>基址寻址方式</a:t>
            </a:r>
            <a:r>
              <a:rPr kumimoji="0" lang="zh-CN" altLang="en-US" sz="2800" b="1" i="0">
                <a:solidFill>
                  <a:schemeClr val="bg1"/>
                </a:solidFill>
                <a:ea typeface="宋体" panose="02010600030101010101" pitchFamily="2" charset="-122"/>
              </a:rPr>
              <a:t>。</a:t>
            </a:r>
            <a:endParaRPr kumimoji="0" lang="zh-CN" altLang="en-US" sz="2800" b="1" i="0">
              <a:solidFill>
                <a:schemeClr val="bg1"/>
              </a:solidFill>
              <a:ea typeface="宋体" panose="02010600030101010101" pitchFamily="2" charset="-122"/>
            </a:endParaRPr>
          </a:p>
          <a:p>
            <a:pPr algn="l">
              <a:spcBef>
                <a:spcPct val="30000"/>
              </a:spcBef>
              <a:buFont typeface="Wingdings" panose="05000000000000000000" pitchFamily="2" charset="2"/>
              <a:buChar char="u"/>
            </a:pPr>
            <a:r>
              <a:rPr kumimoji="0" lang="zh-CN" altLang="en-US" sz="2800" b="1" i="0">
                <a:solidFill>
                  <a:schemeClr val="bg1"/>
                </a:solidFill>
                <a:ea typeface="宋体" panose="02010600030101010101" pitchFamily="2" charset="-122"/>
              </a:rPr>
              <a:t>它所允许使用的寄存器及与其对应的默认段情况与寄存器间接寻址方式中所说明的相同。 </a:t>
            </a:r>
            <a:endParaRPr kumimoji="0" lang="zh-CN" altLang="en-US" sz="2800" b="1" i="0">
              <a:solidFill>
                <a:schemeClr val="bg1"/>
              </a:solidFill>
              <a:ea typeface="宋体" panose="02010600030101010101" pitchFamily="2" charset="-122"/>
            </a:endParaRPr>
          </a:p>
        </p:txBody>
      </p:sp>
      <p:sp>
        <p:nvSpPr>
          <p:cNvPr id="97284" name="Rectangle 3"/>
          <p:cNvSpPr>
            <a:spLocks noChangeArrowheads="1"/>
          </p:cNvSpPr>
          <p:nvPr/>
        </p:nvSpPr>
        <p:spPr bwMode="auto">
          <a:xfrm>
            <a:off x="395288" y="2565400"/>
            <a:ext cx="8748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zh-CN" altLang="en-US" sz="2400" b="1" i="0">
                <a:ea typeface="宋体" panose="02010600030101010101" pitchFamily="2" charset="-122"/>
              </a:rPr>
              <a:t>在</a:t>
            </a:r>
            <a:r>
              <a:rPr lang="en-US" altLang="zh-CN" sz="2400" b="1" i="0">
                <a:ea typeface="宋体" panose="02010600030101010101" pitchFamily="2" charset="-122"/>
              </a:rPr>
              <a:t>16</a:t>
            </a:r>
            <a:r>
              <a:rPr lang="zh-CN" altLang="en-US" sz="2400" b="1" i="0">
                <a:ea typeface="宋体" panose="02010600030101010101" pitchFamily="2" charset="-122"/>
              </a:rPr>
              <a:t>位寻址时</a:t>
            </a:r>
            <a:r>
              <a:rPr lang="en-US" altLang="zh-CN" sz="2400" b="1" i="0">
                <a:ea typeface="宋体" panose="02010600030101010101" pitchFamily="2" charset="-122"/>
              </a:rPr>
              <a:t>:  </a:t>
            </a:r>
            <a:r>
              <a:rPr lang="en-US" altLang="zh-CN" sz="2400" i="0">
                <a:ea typeface="宋体" panose="02010600030101010101" pitchFamily="2" charset="-122"/>
              </a:rPr>
              <a:t>BX</a:t>
            </a:r>
            <a:r>
              <a:rPr lang="zh-CN" altLang="en-US" sz="2400" i="0">
                <a:ea typeface="宋体" panose="02010600030101010101" pitchFamily="2" charset="-122"/>
              </a:rPr>
              <a:t>、</a:t>
            </a:r>
            <a:r>
              <a:rPr lang="en-US" altLang="zh-CN" sz="2400" i="0">
                <a:ea typeface="宋体" panose="02010600030101010101" pitchFamily="2" charset="-122"/>
              </a:rPr>
              <a:t>BP</a:t>
            </a:r>
            <a:r>
              <a:rPr lang="zh-CN" altLang="en-US" sz="2400" i="0">
                <a:ea typeface="宋体" panose="02010600030101010101" pitchFamily="2" charset="-122"/>
              </a:rPr>
              <a:t>、</a:t>
            </a:r>
            <a:r>
              <a:rPr lang="en-US" altLang="zh-CN" sz="2400" i="0">
                <a:ea typeface="宋体" panose="02010600030101010101" pitchFamily="2" charset="-122"/>
              </a:rPr>
              <a:t>SI</a:t>
            </a:r>
            <a:r>
              <a:rPr lang="zh-CN" altLang="en-US" sz="2400" i="0">
                <a:ea typeface="宋体" panose="02010600030101010101" pitchFamily="2" charset="-122"/>
              </a:rPr>
              <a:t>、</a:t>
            </a:r>
            <a:r>
              <a:rPr lang="en-US" altLang="zh-CN" sz="2400" i="0">
                <a:ea typeface="宋体" panose="02010600030101010101" pitchFamily="2" charset="-122"/>
              </a:rPr>
              <a:t>DI</a:t>
            </a:r>
            <a:endParaRPr lang="en-US" altLang="zh-CN" sz="2400" i="0">
              <a:ea typeface="宋体" panose="02010600030101010101" pitchFamily="2" charset="-122"/>
            </a:endParaRPr>
          </a:p>
        </p:txBody>
      </p:sp>
      <p:sp>
        <p:nvSpPr>
          <p:cNvPr id="97285" name="Rectangle 4"/>
          <p:cNvSpPr>
            <a:spLocks noChangeArrowheads="1"/>
          </p:cNvSpPr>
          <p:nvPr/>
        </p:nvSpPr>
        <p:spPr bwMode="auto">
          <a:xfrm>
            <a:off x="468313" y="3141663"/>
            <a:ext cx="7991475"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lang="zh-CN" altLang="en-US" sz="2400" b="1" i="0">
                <a:ea typeface="宋体" panose="02010600030101010101" pitchFamily="2" charset="-122"/>
              </a:rPr>
              <a:t>在</a:t>
            </a:r>
            <a:r>
              <a:rPr lang="en-US" altLang="zh-CN" sz="2400" b="1" i="0">
                <a:ea typeface="宋体" panose="02010600030101010101" pitchFamily="2" charset="-122"/>
              </a:rPr>
              <a:t>32</a:t>
            </a:r>
            <a:r>
              <a:rPr lang="zh-CN" altLang="en-US" sz="2400" b="1" i="0">
                <a:ea typeface="宋体" panose="02010600030101010101" pitchFamily="2" charset="-122"/>
              </a:rPr>
              <a:t>位寻址时：</a:t>
            </a:r>
            <a:endParaRPr lang="zh-CN" altLang="en-US" sz="2400" b="1" i="0">
              <a:ea typeface="宋体" panose="02010600030101010101" pitchFamily="2" charset="-122"/>
            </a:endParaRPr>
          </a:p>
          <a:p>
            <a:pPr algn="l">
              <a:spcBef>
                <a:spcPct val="0"/>
              </a:spcBef>
            </a:pPr>
            <a:r>
              <a:rPr kumimoji="0" lang="en-US" altLang="zh-CN" sz="2400" b="1" i="0">
                <a:ea typeface="宋体" panose="02010600030101010101" pitchFamily="2" charset="-122"/>
              </a:rPr>
              <a:t>EAX</a:t>
            </a:r>
            <a:r>
              <a:rPr kumimoji="0" lang="zh-CN" altLang="en-US" sz="2400" b="1" i="0">
                <a:ea typeface="宋体" panose="02010600030101010101" pitchFamily="2" charset="-122"/>
              </a:rPr>
              <a:t>、</a:t>
            </a:r>
            <a:r>
              <a:rPr kumimoji="0" lang="en-US" altLang="zh-CN" sz="2400" b="1" i="0">
                <a:ea typeface="宋体" panose="02010600030101010101" pitchFamily="2" charset="-122"/>
              </a:rPr>
              <a:t>EBX</a:t>
            </a:r>
            <a:r>
              <a:rPr kumimoji="0" lang="zh-CN" altLang="en-US" sz="2400" b="1" i="0">
                <a:ea typeface="宋体" panose="02010600030101010101" pitchFamily="2" charset="-122"/>
              </a:rPr>
              <a:t>、</a:t>
            </a:r>
            <a:r>
              <a:rPr kumimoji="0" lang="en-US" altLang="zh-CN" sz="2400" b="1" i="0">
                <a:ea typeface="宋体" panose="02010600030101010101" pitchFamily="2" charset="-122"/>
              </a:rPr>
              <a:t>ECX</a:t>
            </a:r>
            <a:r>
              <a:rPr kumimoji="0" lang="zh-CN" altLang="en-US" sz="2400" b="1" i="0">
                <a:ea typeface="宋体" panose="02010600030101010101" pitchFamily="2" charset="-122"/>
              </a:rPr>
              <a:t>、</a:t>
            </a:r>
            <a:r>
              <a:rPr kumimoji="0" lang="en-US" altLang="zh-CN" sz="2400" b="1" i="0">
                <a:ea typeface="宋体" panose="02010600030101010101" pitchFamily="2" charset="-122"/>
              </a:rPr>
              <a:t>EDX</a:t>
            </a:r>
            <a:r>
              <a:rPr kumimoji="0" lang="zh-CN" altLang="en-US" sz="2400" b="1" i="0">
                <a:ea typeface="宋体" panose="02010600030101010101" pitchFamily="2" charset="-122"/>
              </a:rPr>
              <a:t>、</a:t>
            </a:r>
            <a:r>
              <a:rPr kumimoji="0" lang="en-US" altLang="zh-CN" sz="2400" b="1" i="0">
                <a:ea typeface="宋体" panose="02010600030101010101" pitchFamily="2" charset="-122"/>
              </a:rPr>
              <a:t>ESP</a:t>
            </a:r>
            <a:r>
              <a:rPr kumimoji="0" lang="zh-CN" altLang="en-US" sz="2400" b="1" i="0">
                <a:ea typeface="宋体" panose="02010600030101010101" pitchFamily="2" charset="-122"/>
              </a:rPr>
              <a:t>、</a:t>
            </a:r>
            <a:r>
              <a:rPr kumimoji="0" lang="en-US" altLang="zh-CN" sz="2400" b="1" i="0">
                <a:ea typeface="宋体" panose="02010600030101010101" pitchFamily="2" charset="-122"/>
              </a:rPr>
              <a:t>EBP</a:t>
            </a:r>
            <a:r>
              <a:rPr kumimoji="0" lang="zh-CN" altLang="en-US" sz="2400" b="1" i="0">
                <a:ea typeface="宋体" panose="02010600030101010101" pitchFamily="2" charset="-122"/>
              </a:rPr>
              <a:t>、</a:t>
            </a:r>
            <a:r>
              <a:rPr kumimoji="0" lang="en-US" altLang="zh-CN" sz="2400" b="1" i="0">
                <a:ea typeface="宋体" panose="02010600030101010101" pitchFamily="2" charset="-122"/>
              </a:rPr>
              <a:t>ESI</a:t>
            </a:r>
            <a:r>
              <a:rPr kumimoji="0" lang="zh-CN" altLang="en-US" sz="2400" b="1" i="0">
                <a:ea typeface="宋体" panose="02010600030101010101" pitchFamily="2" charset="-122"/>
              </a:rPr>
              <a:t>、</a:t>
            </a:r>
            <a:r>
              <a:rPr kumimoji="0" lang="en-US" altLang="zh-CN" sz="2400" b="1" i="0">
                <a:ea typeface="宋体" panose="02010600030101010101" pitchFamily="2" charset="-122"/>
              </a:rPr>
              <a:t>EDI</a:t>
            </a:r>
            <a:r>
              <a:rPr kumimoji="0" lang="en-US" altLang="zh-CN" sz="3200" i="0"/>
              <a:t> </a:t>
            </a:r>
            <a:endParaRPr kumimoji="0" lang="en-US" altLang="zh-CN" sz="3200" i="0"/>
          </a:p>
        </p:txBody>
      </p:sp>
      <p:sp>
        <p:nvSpPr>
          <p:cNvPr id="97286" name="Rectangle 5"/>
          <p:cNvSpPr>
            <a:spLocks noChangeArrowheads="1"/>
          </p:cNvSpPr>
          <p:nvPr/>
        </p:nvSpPr>
        <p:spPr bwMode="auto">
          <a:xfrm>
            <a:off x="0" y="4005263"/>
            <a:ext cx="91567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spcBef>
                <a:spcPct val="0"/>
              </a:spcBef>
            </a:pPr>
            <a:r>
              <a:rPr kumimoji="0" lang="zh-CN" altLang="en-US" sz="3200" b="1" i="0">
                <a:solidFill>
                  <a:srgbClr val="00FFFF"/>
                </a:solidFill>
                <a:latin typeface="华文楷体" panose="02010600040101010101" pitchFamily="2" charset="-122"/>
                <a:ea typeface="华文楷体" panose="02010600040101010101" pitchFamily="2" charset="-122"/>
              </a:rPr>
              <a:t>用</a:t>
            </a:r>
            <a:r>
              <a:rPr kumimoji="0" lang="en-US" altLang="zh-CN" sz="3200" b="1" i="0">
                <a:solidFill>
                  <a:srgbClr val="00FFFF"/>
                </a:solidFill>
                <a:latin typeface="华文楷体" panose="02010600040101010101" pitchFamily="2" charset="-122"/>
                <a:ea typeface="华文楷体" panose="02010600040101010101" pitchFamily="2" charset="-122"/>
              </a:rPr>
              <a:t>BP</a:t>
            </a:r>
            <a:r>
              <a:rPr kumimoji="0" lang="zh-CN" altLang="en-US" sz="3200" b="1" i="0">
                <a:solidFill>
                  <a:srgbClr val="00FFFF"/>
                </a:solidFill>
                <a:latin typeface="华文楷体" panose="02010600040101010101" pitchFamily="2" charset="-122"/>
                <a:ea typeface="华文楷体" panose="02010600040101010101" pitchFamily="2" charset="-122"/>
              </a:rPr>
              <a:t>、</a:t>
            </a:r>
            <a:r>
              <a:rPr kumimoji="0" lang="en-US" altLang="zh-CN" sz="3200" b="1" i="0">
                <a:solidFill>
                  <a:srgbClr val="00FFFF"/>
                </a:solidFill>
                <a:latin typeface="华文楷体" panose="02010600040101010101" pitchFamily="2" charset="-122"/>
                <a:ea typeface="华文楷体" panose="02010600040101010101" pitchFamily="2" charset="-122"/>
              </a:rPr>
              <a:t>ESP</a:t>
            </a:r>
            <a:r>
              <a:rPr kumimoji="0" lang="zh-CN" altLang="en-US" sz="3200" b="1" i="0">
                <a:solidFill>
                  <a:srgbClr val="00FFFF"/>
                </a:solidFill>
                <a:latin typeface="华文楷体" panose="02010600040101010101" pitchFamily="2" charset="-122"/>
                <a:ea typeface="华文楷体" panose="02010600040101010101" pitchFamily="2" charset="-122"/>
              </a:rPr>
              <a:t>、</a:t>
            </a:r>
            <a:r>
              <a:rPr kumimoji="0" lang="en-US" altLang="zh-CN" sz="3200" b="1" i="0">
                <a:solidFill>
                  <a:srgbClr val="00FFFF"/>
                </a:solidFill>
                <a:latin typeface="华文楷体" panose="02010600040101010101" pitchFamily="2" charset="-122"/>
                <a:ea typeface="华文楷体" panose="02010600040101010101" pitchFamily="2" charset="-122"/>
              </a:rPr>
              <a:t>EBP</a:t>
            </a:r>
            <a:r>
              <a:rPr kumimoji="0" lang="zh-CN" altLang="en-US" sz="3200" b="1" i="0">
                <a:solidFill>
                  <a:srgbClr val="00FFFF"/>
                </a:solidFill>
                <a:latin typeface="华文楷体" panose="02010600040101010101" pitchFamily="2" charset="-122"/>
                <a:ea typeface="华文楷体" panose="02010600040101010101" pitchFamily="2" charset="-122"/>
              </a:rPr>
              <a:t>时</a:t>
            </a:r>
            <a:r>
              <a:rPr kumimoji="0" lang="en-US" altLang="zh-CN" sz="3200" b="1" i="0">
                <a:solidFill>
                  <a:srgbClr val="00FFFF"/>
                </a:solidFill>
                <a:latin typeface="华文楷体" panose="02010600040101010101" pitchFamily="2" charset="-122"/>
                <a:ea typeface="华文楷体" panose="02010600040101010101" pitchFamily="2" charset="-122"/>
              </a:rPr>
              <a:t>, </a:t>
            </a:r>
            <a:r>
              <a:rPr kumimoji="0" lang="zh-CN" altLang="en-US" sz="3200" b="1" i="0">
                <a:solidFill>
                  <a:srgbClr val="00FFFF"/>
                </a:solidFill>
                <a:latin typeface="华文楷体" panose="02010600040101010101" pitchFamily="2" charset="-122"/>
                <a:ea typeface="华文楷体" panose="02010600040101010101" pitchFamily="2" charset="-122"/>
              </a:rPr>
              <a:t>默认为</a:t>
            </a:r>
            <a:r>
              <a:rPr kumimoji="0" lang="en-US" altLang="zh-CN" sz="3200" b="1" i="0">
                <a:solidFill>
                  <a:srgbClr val="00FFFF"/>
                </a:solidFill>
                <a:latin typeface="华文楷体" panose="02010600040101010101" pitchFamily="2" charset="-122"/>
                <a:ea typeface="华文楷体" panose="02010600040101010101" pitchFamily="2" charset="-122"/>
              </a:rPr>
              <a:t>SS</a:t>
            </a:r>
            <a:r>
              <a:rPr kumimoji="0" lang="zh-CN" altLang="en-US" sz="3200" b="1" i="0">
                <a:solidFill>
                  <a:srgbClr val="00FFFF"/>
                </a:solidFill>
                <a:latin typeface="华文楷体" panose="02010600040101010101" pitchFamily="2" charset="-122"/>
                <a:ea typeface="华文楷体" panose="02010600040101010101" pitchFamily="2" charset="-122"/>
              </a:rPr>
              <a:t>段</a:t>
            </a:r>
            <a:r>
              <a:rPr kumimoji="0" lang="en-US" altLang="zh-CN" sz="3200" b="1" i="0">
                <a:solidFill>
                  <a:srgbClr val="00FFFF"/>
                </a:solidFill>
                <a:latin typeface="华文楷体" panose="02010600040101010101" pitchFamily="2" charset="-122"/>
                <a:ea typeface="华文楷体" panose="02010600040101010101" pitchFamily="2" charset="-122"/>
              </a:rPr>
              <a:t>;</a:t>
            </a:r>
            <a:r>
              <a:rPr kumimoji="0" lang="zh-CN" altLang="en-US" sz="3200" b="1" i="0">
                <a:solidFill>
                  <a:srgbClr val="00FFFF"/>
                </a:solidFill>
                <a:latin typeface="华文楷体" panose="02010600040101010101" pitchFamily="2" charset="-122"/>
                <a:ea typeface="华文楷体" panose="02010600040101010101" pitchFamily="2" charset="-122"/>
              </a:rPr>
              <a:t>其他默认为</a:t>
            </a:r>
            <a:r>
              <a:rPr kumimoji="0" lang="en-US" altLang="zh-CN" sz="3200" b="1" i="0">
                <a:solidFill>
                  <a:srgbClr val="00FFFF"/>
                </a:solidFill>
                <a:latin typeface="华文楷体" panose="02010600040101010101" pitchFamily="2" charset="-122"/>
                <a:ea typeface="华文楷体" panose="02010600040101010101" pitchFamily="2" charset="-122"/>
              </a:rPr>
              <a:t>DS</a:t>
            </a:r>
            <a:r>
              <a:rPr kumimoji="0" lang="zh-CN" altLang="en-US" sz="3200" b="1" i="0">
                <a:solidFill>
                  <a:srgbClr val="00FFFF"/>
                </a:solidFill>
                <a:latin typeface="华文楷体" panose="02010600040101010101" pitchFamily="2" charset="-122"/>
                <a:ea typeface="华文楷体" panose="02010600040101010101" pitchFamily="2" charset="-122"/>
              </a:rPr>
              <a:t>段</a:t>
            </a:r>
            <a:endParaRPr kumimoji="0" lang="zh-CN" altLang="en-US" sz="3200" b="1" i="0">
              <a:solidFill>
                <a:srgbClr val="00FFFF"/>
              </a:solidFill>
              <a:latin typeface="华文楷体" panose="02010600040101010101" pitchFamily="2" charset="-122"/>
              <a:ea typeface="华文楷体" panose="02010600040101010101" pitchFamily="2" charset="-122"/>
            </a:endParaRPr>
          </a:p>
        </p:txBody>
      </p:sp>
      <p:sp>
        <p:nvSpPr>
          <p:cNvPr id="97287" name="Text Box 6"/>
          <p:cNvSpPr txBox="1">
            <a:spLocks noChangeArrowheads="1"/>
          </p:cNvSpPr>
          <p:nvPr/>
        </p:nvSpPr>
        <p:spPr bwMode="auto">
          <a:xfrm>
            <a:off x="250825" y="4868863"/>
            <a:ext cx="8893175"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r>
              <a:rPr lang="zh-CN" altLang="en-US" sz="2800" i="0"/>
              <a:t>例： </a:t>
            </a:r>
            <a:r>
              <a:rPr lang="en-US" altLang="zh-CN" sz="2800" i="0"/>
              <a:t>MOV    AL</a:t>
            </a:r>
            <a:r>
              <a:rPr lang="zh-CN" altLang="en-US" sz="2800" i="0"/>
              <a:t>，</a:t>
            </a:r>
            <a:r>
              <a:rPr lang="en-US" altLang="zh-CN" sz="2800" i="0"/>
              <a:t>[BX</a:t>
            </a:r>
            <a:r>
              <a:rPr lang="zh-CN" altLang="en-US" sz="2800" i="0"/>
              <a:t>＋</a:t>
            </a:r>
            <a:r>
              <a:rPr lang="en-US" altLang="zh-CN" sz="2800" i="0"/>
              <a:t>2]	</a:t>
            </a:r>
            <a:endParaRPr lang="en-US" altLang="zh-CN" sz="2800" i="0"/>
          </a:p>
          <a:p>
            <a:pPr algn="l"/>
            <a:r>
              <a:rPr lang="en-US" altLang="zh-CN" sz="2800" i="0"/>
              <a:t>				</a:t>
            </a:r>
            <a:r>
              <a:rPr lang="zh-CN" altLang="en-US" sz="2800" i="0"/>
              <a:t>＝</a:t>
            </a:r>
            <a:r>
              <a:rPr lang="en-US" altLang="zh-CN" sz="2800" i="0"/>
              <a:t>MOV    AL</a:t>
            </a:r>
            <a:r>
              <a:rPr lang="zh-CN" altLang="en-US" sz="2800" i="0"/>
              <a:t>，</a:t>
            </a:r>
            <a:r>
              <a:rPr lang="en-US" altLang="zh-CN" sz="2800" i="0"/>
              <a:t>2[BX]</a:t>
            </a:r>
            <a:endParaRPr lang="en-US" altLang="zh-CN" sz="2800" i="0"/>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577DF47E-2233-47E9-BF0D-6169A03FE6B8}"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98307" name="Rectangle 2"/>
          <p:cNvSpPr>
            <a:spLocks noGrp="1" noChangeArrowheads="1"/>
          </p:cNvSpPr>
          <p:nvPr>
            <p:ph type="body" idx="1"/>
          </p:nvPr>
        </p:nvSpPr>
        <p:spPr>
          <a:xfrm>
            <a:off x="323850" y="1916113"/>
            <a:ext cx="8496300" cy="2160587"/>
          </a:xfrm>
          <a:noFill/>
        </p:spPr>
        <p:txBody>
          <a:bodyPr/>
          <a:lstStyle/>
          <a:p>
            <a:pPr marL="0" indent="0" eaLnBrk="1" hangingPunct="1">
              <a:spcBef>
                <a:spcPct val="0"/>
              </a:spcBef>
              <a:buFontTx/>
              <a:buNone/>
            </a:pPr>
            <a:r>
              <a:rPr lang="en-US" altLang="zh-CN" sz="2800" b="1" smtClean="0">
                <a:solidFill>
                  <a:srgbClr val="FFFF99"/>
                </a:solidFill>
              </a:rPr>
              <a:t>MOV    AX</a:t>
            </a:r>
            <a:r>
              <a:rPr lang="zh-CN" altLang="en-US" sz="2800" b="1" smtClean="0">
                <a:solidFill>
                  <a:srgbClr val="FFFF99"/>
                </a:solidFill>
              </a:rPr>
              <a:t>，</a:t>
            </a:r>
            <a:r>
              <a:rPr lang="en-US" altLang="zh-CN" sz="2800" b="1" smtClean="0">
                <a:solidFill>
                  <a:srgbClr val="FFFF99"/>
                </a:solidFill>
              </a:rPr>
              <a:t>10H[SI]</a:t>
            </a:r>
            <a:r>
              <a:rPr lang="zh-CN" altLang="en-US" sz="2800" b="1" smtClean="0">
                <a:solidFill>
                  <a:srgbClr val="FFFF99"/>
                </a:solidFill>
              </a:rPr>
              <a:t>；</a:t>
            </a:r>
            <a:br>
              <a:rPr lang="zh-CN" altLang="en-US" sz="2800" b="1" smtClean="0">
                <a:solidFill>
                  <a:schemeClr val="bg1"/>
                </a:solidFill>
              </a:rPr>
            </a:br>
            <a:r>
              <a:rPr lang="zh-CN" altLang="en-US" sz="2800" b="1" smtClean="0">
                <a:solidFill>
                  <a:srgbClr val="FFCCCC"/>
                </a:solidFill>
                <a:latin typeface="华文楷体" panose="02010600040101010101" pitchFamily="2" charset="-122"/>
                <a:ea typeface="华文楷体" panose="02010600040101010101" pitchFamily="2" charset="-122"/>
              </a:rPr>
              <a:t>位移量为</a:t>
            </a:r>
            <a:r>
              <a:rPr lang="en-US" altLang="zh-CN" sz="2800" b="1" smtClean="0">
                <a:solidFill>
                  <a:srgbClr val="FFCCCC"/>
                </a:solidFill>
                <a:latin typeface="华文楷体" panose="02010600040101010101" pitchFamily="2" charset="-122"/>
                <a:ea typeface="华文楷体" panose="02010600040101010101" pitchFamily="2" charset="-122"/>
              </a:rPr>
              <a:t>8</a:t>
            </a:r>
            <a:r>
              <a:rPr lang="zh-CN" altLang="en-US" sz="2800" b="1" smtClean="0">
                <a:solidFill>
                  <a:srgbClr val="FFCCCC"/>
                </a:solidFill>
                <a:latin typeface="华文楷体" panose="02010600040101010101" pitchFamily="2" charset="-122"/>
                <a:ea typeface="华文楷体" panose="02010600040101010101" pitchFamily="2" charset="-122"/>
              </a:rPr>
              <a:t>位常数，</a:t>
            </a:r>
            <a:r>
              <a:rPr lang="en-US" altLang="zh-CN" sz="2800" b="1" smtClean="0">
                <a:solidFill>
                  <a:srgbClr val="FFCCCC"/>
                </a:solidFill>
                <a:latin typeface="华文楷体" panose="02010600040101010101" pitchFamily="2" charset="-122"/>
                <a:ea typeface="华文楷体" panose="02010600040101010101" pitchFamily="2" charset="-122"/>
              </a:rPr>
              <a:t>EA=10H+(SI), </a:t>
            </a:r>
            <a:r>
              <a:rPr lang="zh-CN" altLang="en-US" sz="2800" b="1" smtClean="0">
                <a:solidFill>
                  <a:srgbClr val="FFCCCC"/>
                </a:solidFill>
                <a:latin typeface="华文楷体" panose="02010600040101010101" pitchFamily="2" charset="-122"/>
                <a:ea typeface="华文楷体" panose="02010600040101010101" pitchFamily="2" charset="-122"/>
              </a:rPr>
              <a:t>默认段寄存器</a:t>
            </a:r>
            <a:r>
              <a:rPr lang="en-US" altLang="zh-CN" sz="2800" b="1" smtClean="0">
                <a:solidFill>
                  <a:srgbClr val="FFCCCC"/>
                </a:solidFill>
                <a:latin typeface="华文楷体" panose="02010600040101010101" pitchFamily="2" charset="-122"/>
                <a:ea typeface="华文楷体" panose="02010600040101010101" pitchFamily="2" charset="-122"/>
              </a:rPr>
              <a:t>DS</a:t>
            </a:r>
            <a:endParaRPr lang="en-US" altLang="zh-CN" sz="2800" b="1" smtClean="0">
              <a:solidFill>
                <a:srgbClr val="FFCCCC"/>
              </a:solidFill>
              <a:latin typeface="华文楷体" panose="02010600040101010101" pitchFamily="2" charset="-122"/>
              <a:ea typeface="华文楷体" panose="02010600040101010101" pitchFamily="2" charset="-122"/>
            </a:endParaRPr>
          </a:p>
          <a:p>
            <a:pPr marL="0" indent="0" eaLnBrk="1" hangingPunct="1">
              <a:spcBef>
                <a:spcPct val="0"/>
              </a:spcBef>
              <a:buFontTx/>
              <a:buNone/>
            </a:pPr>
            <a:r>
              <a:rPr lang="en-US" altLang="zh-CN" sz="2800" b="1" smtClean="0">
                <a:solidFill>
                  <a:srgbClr val="FFFF99"/>
                </a:solidFill>
              </a:rPr>
              <a:t>MOV    TAB1[BP]</a:t>
            </a:r>
            <a:r>
              <a:rPr lang="zh-CN" altLang="en-US" sz="2800" b="1" smtClean="0">
                <a:solidFill>
                  <a:srgbClr val="FFFF99"/>
                </a:solidFill>
              </a:rPr>
              <a:t>，</a:t>
            </a:r>
            <a:r>
              <a:rPr lang="en-US" altLang="zh-CN" sz="2800" b="1" smtClean="0">
                <a:solidFill>
                  <a:srgbClr val="FFFF99"/>
                </a:solidFill>
              </a:rPr>
              <a:t>CL</a:t>
            </a:r>
            <a:r>
              <a:rPr lang="zh-CN" altLang="en-US" sz="2800" b="1" smtClean="0">
                <a:solidFill>
                  <a:srgbClr val="FFFF99"/>
                </a:solidFill>
              </a:rPr>
              <a:t>；</a:t>
            </a:r>
            <a:br>
              <a:rPr lang="zh-CN" altLang="en-US" sz="2800" b="1" smtClean="0">
                <a:solidFill>
                  <a:schemeClr val="bg1"/>
                </a:solidFill>
              </a:rPr>
            </a:br>
            <a:r>
              <a:rPr lang="zh-CN" altLang="en-US" sz="2800" b="1" smtClean="0">
                <a:solidFill>
                  <a:srgbClr val="FFCCCC"/>
                </a:solidFill>
                <a:latin typeface="华文楷体" panose="02010600040101010101" pitchFamily="2" charset="-122"/>
                <a:ea typeface="华文楷体" panose="02010600040101010101" pitchFamily="2" charset="-122"/>
              </a:rPr>
              <a:t>位移量为符号地址</a:t>
            </a:r>
            <a:r>
              <a:rPr lang="en-US" altLang="zh-CN" sz="2800" b="1" smtClean="0">
                <a:solidFill>
                  <a:srgbClr val="FFCCCC"/>
                </a:solidFill>
                <a:latin typeface="华文楷体" panose="02010600040101010101" pitchFamily="2" charset="-122"/>
                <a:ea typeface="华文楷体" panose="02010600040101010101" pitchFamily="2" charset="-122"/>
              </a:rPr>
              <a:t>TAB1</a:t>
            </a:r>
            <a:r>
              <a:rPr lang="zh-CN" altLang="en-US" sz="2800" b="1" smtClean="0">
                <a:solidFill>
                  <a:srgbClr val="FFCCCC"/>
                </a:solidFill>
                <a:latin typeface="华文楷体" panose="02010600040101010101" pitchFamily="2" charset="-122"/>
                <a:ea typeface="华文楷体" panose="02010600040101010101" pitchFamily="2" charset="-122"/>
              </a:rPr>
              <a:t>的</a:t>
            </a:r>
            <a:r>
              <a:rPr lang="en-US" altLang="zh-CN" sz="2800" b="1" smtClean="0">
                <a:solidFill>
                  <a:srgbClr val="FFCCCC"/>
                </a:solidFill>
                <a:latin typeface="华文楷体" panose="02010600040101010101" pitchFamily="2" charset="-122"/>
                <a:ea typeface="华文楷体" panose="02010600040101010101" pitchFamily="2" charset="-122"/>
              </a:rPr>
              <a:t>16</a:t>
            </a:r>
            <a:r>
              <a:rPr lang="zh-CN" altLang="en-US" sz="2800" b="1" smtClean="0">
                <a:solidFill>
                  <a:srgbClr val="FFCCCC"/>
                </a:solidFill>
                <a:latin typeface="华文楷体" panose="02010600040101010101" pitchFamily="2" charset="-122"/>
                <a:ea typeface="华文楷体" panose="02010600040101010101" pitchFamily="2" charset="-122"/>
              </a:rPr>
              <a:t>位偏移地址，默认段寄存器是</a:t>
            </a:r>
            <a:r>
              <a:rPr lang="en-US" altLang="zh-CN" sz="2800" b="1" smtClean="0">
                <a:solidFill>
                  <a:srgbClr val="FFCCCC"/>
                </a:solidFill>
                <a:latin typeface="华文楷体" panose="02010600040101010101" pitchFamily="2" charset="-122"/>
                <a:ea typeface="华文楷体" panose="02010600040101010101" pitchFamily="2" charset="-122"/>
              </a:rPr>
              <a:t>SS</a:t>
            </a:r>
            <a:endParaRPr lang="en-US" altLang="zh-CN" sz="2800" b="1" smtClean="0">
              <a:solidFill>
                <a:srgbClr val="FFCCCC"/>
              </a:solidFill>
              <a:latin typeface="华文楷体" panose="02010600040101010101" pitchFamily="2" charset="-122"/>
              <a:ea typeface="华文楷体" panose="02010600040101010101" pitchFamily="2" charset="-122"/>
            </a:endParaRPr>
          </a:p>
        </p:txBody>
      </p:sp>
      <p:sp>
        <p:nvSpPr>
          <p:cNvPr id="98308" name="Rectangle 3"/>
          <p:cNvSpPr>
            <a:spLocks noChangeArrowheads="1"/>
          </p:cNvSpPr>
          <p:nvPr/>
        </p:nvSpPr>
        <p:spPr bwMode="auto">
          <a:xfrm>
            <a:off x="0" y="4360863"/>
            <a:ext cx="8820150" cy="2292350"/>
          </a:xfrm>
          <a:prstGeom prst="rect">
            <a:avLst/>
          </a:prstGeom>
          <a:solidFill>
            <a:srgbClr val="FFCCCC"/>
          </a:solidFill>
          <a:ln w="9525">
            <a:solidFill>
              <a:schemeClr val="hlink"/>
            </a:solidFill>
            <a:miter lim="800000"/>
          </a:ln>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a:spcBef>
                <a:spcPct val="0"/>
              </a:spcBef>
            </a:pPr>
            <a:r>
              <a:rPr kumimoji="0" lang="en-US" altLang="zh-CN" sz="2400">
                <a:solidFill>
                  <a:schemeClr val="tx1"/>
                </a:solidFill>
                <a:ea typeface="宋体" panose="02010600030101010101" pitchFamily="2" charset="-122"/>
              </a:rPr>
              <a:t>       </a:t>
            </a:r>
            <a:r>
              <a:rPr kumimoji="0" lang="zh-CN" altLang="en-US" sz="2400" b="1">
                <a:solidFill>
                  <a:schemeClr val="tx1"/>
                </a:solidFill>
                <a:ea typeface="宋体" panose="02010600030101010101" pitchFamily="2" charset="-122"/>
              </a:rPr>
              <a:t>寄存器相对寻址方式常用来访问顺序存放在主存中的一维数组、表、字符串等。</a:t>
            </a:r>
            <a:r>
              <a:rPr kumimoji="0" lang="zh-CN" altLang="en-US" sz="2400" b="1">
                <a:solidFill>
                  <a:srgbClr val="FF0000"/>
                </a:solidFill>
                <a:ea typeface="宋体" panose="02010600030101010101" pitchFamily="2" charset="-122"/>
              </a:rPr>
              <a:t>其典型用法是将指令中不能修改的位移量作为基准地址，而将变址或基址寄存器内容作为修改量。</a:t>
            </a:r>
            <a:r>
              <a:rPr kumimoji="0" lang="zh-CN" altLang="en-US" sz="2400" b="1">
                <a:solidFill>
                  <a:schemeClr val="tx1"/>
                </a:solidFill>
                <a:ea typeface="宋体" panose="02010600030101010101" pitchFamily="2" charset="-122"/>
              </a:rPr>
              <a:t>例如数组的起始单元位置是固定的，因此由指令中的位移量给出；而被访问的数组元素相对其起始单元的距离由</a:t>
            </a:r>
            <a:r>
              <a:rPr kumimoji="0" lang="zh-CN" altLang="en-US" sz="2400" b="1">
                <a:solidFill>
                  <a:srgbClr val="FF0000"/>
                </a:solidFill>
                <a:ea typeface="宋体" panose="02010600030101010101" pitchFamily="2" charset="-122"/>
              </a:rPr>
              <a:t>变址或基址</a:t>
            </a:r>
            <a:r>
              <a:rPr kumimoji="0" lang="zh-CN" altLang="en-US" sz="2400" b="1">
                <a:solidFill>
                  <a:schemeClr val="tx1"/>
                </a:solidFill>
                <a:ea typeface="宋体" panose="02010600030101010101" pitchFamily="2" charset="-122"/>
              </a:rPr>
              <a:t>寄存器提供，通过修改寄存器的内容就可以访问数组中不同的元素。 </a:t>
            </a:r>
            <a:endParaRPr kumimoji="0" lang="zh-CN" altLang="en-US" sz="2400" b="1">
              <a:solidFill>
                <a:schemeClr val="tx1"/>
              </a:solidFill>
              <a:ea typeface="宋体" panose="02010600030101010101" pitchFamily="2" charset="-122"/>
            </a:endParaRPr>
          </a:p>
        </p:txBody>
      </p:sp>
      <p:sp>
        <p:nvSpPr>
          <p:cNvPr id="98309" name="Rectangle 4"/>
          <p:cNvSpPr>
            <a:spLocks noChangeArrowheads="1"/>
          </p:cNvSpPr>
          <p:nvPr/>
        </p:nvSpPr>
        <p:spPr bwMode="auto">
          <a:xfrm>
            <a:off x="323850" y="333375"/>
            <a:ext cx="820896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20000"/>
              </a:spcBef>
            </a:pPr>
            <a:r>
              <a:rPr lang="zh-CN" altLang="en-US" sz="2800" b="1" i="0">
                <a:solidFill>
                  <a:schemeClr val="bg1"/>
                </a:solidFill>
                <a:ea typeface="宋体" panose="02010600030101010101" pitchFamily="2" charset="-122"/>
              </a:rPr>
              <a:t>位移量部分：可用数值表示，</a:t>
            </a:r>
            <a:br>
              <a:rPr lang="zh-CN" altLang="en-US" sz="2800" b="1" i="0">
                <a:solidFill>
                  <a:schemeClr val="bg1"/>
                </a:solidFill>
                <a:ea typeface="宋体" panose="02010600030101010101" pitchFamily="2" charset="-122"/>
              </a:rPr>
            </a:br>
            <a:r>
              <a:rPr lang="zh-CN" altLang="en-US" sz="2800" b="1" i="0">
                <a:solidFill>
                  <a:schemeClr val="bg1"/>
                </a:solidFill>
                <a:ea typeface="宋体" panose="02010600030101010101" pitchFamily="2" charset="-122"/>
              </a:rPr>
              <a:t>         也可用符号地址表示</a:t>
            </a:r>
            <a:br>
              <a:rPr lang="zh-CN" altLang="en-US" sz="2800" b="1" i="0">
                <a:solidFill>
                  <a:schemeClr val="bg1"/>
                </a:solidFill>
                <a:ea typeface="宋体" panose="02010600030101010101" pitchFamily="2" charset="-122"/>
              </a:rPr>
            </a:br>
            <a:r>
              <a:rPr lang="zh-CN" altLang="en-US" sz="2800" b="1" i="0">
                <a:solidFill>
                  <a:schemeClr val="bg1"/>
                </a:solidFill>
                <a:ea typeface="宋体" panose="02010600030101010101" pitchFamily="2" charset="-122"/>
              </a:rPr>
              <a:t>          （此时用符号地址的偏移地址作为位移量）</a:t>
            </a:r>
            <a:endParaRPr lang="zh-CN" altLang="en-US" sz="2800" b="1" i="0">
              <a:solidFill>
                <a:schemeClr val="bg1"/>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E9F074FF-6AF3-4766-BE81-E8B4182E5B95}"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99331" name="Rectangle 2"/>
          <p:cNvSpPr>
            <a:spLocks noGrp="1" noChangeArrowheads="1"/>
          </p:cNvSpPr>
          <p:nvPr>
            <p:ph type="body" sz="half" idx="1"/>
          </p:nvPr>
        </p:nvSpPr>
        <p:spPr>
          <a:xfrm>
            <a:off x="0" y="188913"/>
            <a:ext cx="4500563" cy="5688012"/>
          </a:xfrm>
        </p:spPr>
        <p:txBody>
          <a:bodyPr/>
          <a:lstStyle/>
          <a:p>
            <a:pPr marL="0" indent="0" eaLnBrk="1" hangingPunct="1">
              <a:lnSpc>
                <a:spcPct val="110000"/>
              </a:lnSpc>
              <a:buFontTx/>
              <a:buNone/>
            </a:pPr>
            <a:r>
              <a:rPr lang="en-US" altLang="zh-CN" sz="2000" b="1" smtClean="0">
                <a:solidFill>
                  <a:schemeClr val="bg1"/>
                </a:solidFill>
              </a:rPr>
              <a:t>【</a:t>
            </a:r>
            <a:r>
              <a:rPr lang="zh-CN" altLang="en-US" sz="2000" b="1" smtClean="0">
                <a:solidFill>
                  <a:schemeClr val="bg1"/>
                </a:solidFill>
              </a:rPr>
              <a:t>例</a:t>
            </a:r>
            <a:r>
              <a:rPr lang="en-US" altLang="zh-CN" sz="2000" b="1" smtClean="0">
                <a:solidFill>
                  <a:schemeClr val="bg1"/>
                </a:solidFill>
              </a:rPr>
              <a:t>4-4】  </a:t>
            </a:r>
            <a:r>
              <a:rPr lang="zh-CN" altLang="en-US" sz="2000" b="1" smtClean="0">
                <a:solidFill>
                  <a:schemeClr val="bg1"/>
                </a:solidFill>
              </a:rPr>
              <a:t>如右图所示，一维数组</a:t>
            </a:r>
            <a:r>
              <a:rPr lang="en-US" altLang="zh-CN" sz="2000" b="1" smtClean="0">
                <a:solidFill>
                  <a:schemeClr val="bg1"/>
                </a:solidFill>
              </a:rPr>
              <a:t>ARY</a:t>
            </a:r>
            <a:r>
              <a:rPr lang="zh-CN" altLang="en-US" sz="2000" b="1" smtClean="0">
                <a:solidFill>
                  <a:schemeClr val="bg1"/>
                </a:solidFill>
              </a:rPr>
              <a:t>存放在主存的数据段中，数组的每个元素长度相同且都占</a:t>
            </a:r>
            <a:r>
              <a:rPr lang="en-US" altLang="zh-CN" sz="2000" b="1" smtClean="0">
                <a:solidFill>
                  <a:schemeClr val="bg1"/>
                </a:solidFill>
              </a:rPr>
              <a:t>2</a:t>
            </a:r>
            <a:r>
              <a:rPr lang="zh-CN" altLang="en-US" sz="2000" b="1" smtClean="0">
                <a:solidFill>
                  <a:schemeClr val="bg1"/>
                </a:solidFill>
              </a:rPr>
              <a:t>个字节单元。从数组的首址起依次存放各数组元素</a:t>
            </a:r>
            <a:r>
              <a:rPr lang="en-US" altLang="zh-CN" sz="2000" b="1" smtClean="0">
                <a:solidFill>
                  <a:schemeClr val="bg1"/>
                </a:solidFill>
              </a:rPr>
              <a:t>ARY(0)</a:t>
            </a:r>
            <a:r>
              <a:rPr lang="zh-CN" altLang="en-US" sz="2000" b="1" smtClean="0">
                <a:solidFill>
                  <a:schemeClr val="bg1"/>
                </a:solidFill>
              </a:rPr>
              <a:t>、</a:t>
            </a:r>
            <a:r>
              <a:rPr lang="en-US" altLang="zh-CN" sz="2000" b="1" smtClean="0">
                <a:solidFill>
                  <a:schemeClr val="bg1"/>
                </a:solidFill>
              </a:rPr>
              <a:t>ARY(1)</a:t>
            </a:r>
            <a:r>
              <a:rPr lang="zh-CN" altLang="en-US" sz="2000" b="1" smtClean="0">
                <a:solidFill>
                  <a:schemeClr val="bg1"/>
                </a:solidFill>
              </a:rPr>
              <a:t>、</a:t>
            </a:r>
            <a:r>
              <a:rPr lang="en-US" altLang="zh-CN" sz="2000" b="1" smtClean="0">
                <a:solidFill>
                  <a:schemeClr val="bg1"/>
                </a:solidFill>
              </a:rPr>
              <a:t>ARY(2)…</a:t>
            </a:r>
            <a:r>
              <a:rPr lang="zh-CN" altLang="en-US" sz="2000" b="1" smtClean="0">
                <a:solidFill>
                  <a:schemeClr val="bg1"/>
                </a:solidFill>
              </a:rPr>
              <a:t>、</a:t>
            </a:r>
            <a:r>
              <a:rPr lang="en-US" altLang="zh-CN" sz="2000" b="1" smtClean="0">
                <a:solidFill>
                  <a:schemeClr val="bg1"/>
                </a:solidFill>
              </a:rPr>
              <a:t>ARY(</a:t>
            </a:r>
            <a:r>
              <a:rPr lang="en-US" altLang="zh-CN" sz="2000" b="1" i="1" smtClean="0">
                <a:solidFill>
                  <a:schemeClr val="bg1"/>
                </a:solidFill>
              </a:rPr>
              <a:t>i</a:t>
            </a:r>
            <a:r>
              <a:rPr lang="en-US" altLang="zh-CN" sz="2000" b="1" smtClean="0">
                <a:solidFill>
                  <a:schemeClr val="bg1"/>
                </a:solidFill>
              </a:rPr>
              <a:t>)</a:t>
            </a:r>
            <a:r>
              <a:rPr lang="zh-CN" altLang="en-US" sz="2000" b="1" smtClean="0">
                <a:solidFill>
                  <a:schemeClr val="bg1"/>
                </a:solidFill>
              </a:rPr>
              <a:t>、</a:t>
            </a:r>
            <a:r>
              <a:rPr lang="en-US" altLang="zh-CN" sz="2000" b="1" smtClean="0">
                <a:solidFill>
                  <a:schemeClr val="bg1"/>
                </a:solidFill>
              </a:rPr>
              <a:t>…</a:t>
            </a:r>
            <a:r>
              <a:rPr lang="zh-CN" altLang="en-US" sz="2000" b="1" smtClean="0">
                <a:solidFill>
                  <a:schemeClr val="bg1"/>
                </a:solidFill>
              </a:rPr>
              <a:t>。</a:t>
            </a:r>
            <a:endParaRPr lang="zh-CN" altLang="en-US" sz="2000" b="1" smtClean="0">
              <a:solidFill>
                <a:schemeClr val="bg1"/>
              </a:solidFill>
            </a:endParaRPr>
          </a:p>
          <a:p>
            <a:pPr marL="0" indent="0" eaLnBrk="1" hangingPunct="1">
              <a:lnSpc>
                <a:spcPct val="110000"/>
              </a:lnSpc>
              <a:buFontTx/>
              <a:buNone/>
            </a:pPr>
            <a:r>
              <a:rPr lang="zh-CN" altLang="en-US" sz="2000" b="1" smtClean="0">
                <a:solidFill>
                  <a:srgbClr val="FFFF99"/>
                </a:solidFill>
              </a:rPr>
              <a:t>传送指令：     </a:t>
            </a:r>
            <a:r>
              <a:rPr lang="en-US" altLang="zh-CN" sz="2000" b="1" smtClean="0">
                <a:solidFill>
                  <a:srgbClr val="FFFF99"/>
                </a:solidFill>
              </a:rPr>
              <a:t>MOV    AX</a:t>
            </a:r>
            <a:r>
              <a:rPr lang="zh-CN" altLang="en-US" sz="2000" b="1" smtClean="0">
                <a:solidFill>
                  <a:srgbClr val="FFFF99"/>
                </a:solidFill>
              </a:rPr>
              <a:t>，</a:t>
            </a:r>
            <a:r>
              <a:rPr lang="en-US" altLang="zh-CN" sz="2000" b="1" smtClean="0">
                <a:solidFill>
                  <a:srgbClr val="FFFF99"/>
                </a:solidFill>
              </a:rPr>
              <a:t>ARY[SI]</a:t>
            </a:r>
            <a:endParaRPr lang="en-US" altLang="zh-CN" sz="2000" b="1" smtClean="0">
              <a:solidFill>
                <a:srgbClr val="FFFF99"/>
              </a:solidFill>
            </a:endParaRPr>
          </a:p>
          <a:p>
            <a:pPr marL="0" indent="0" eaLnBrk="1" hangingPunct="1">
              <a:lnSpc>
                <a:spcPct val="110000"/>
              </a:lnSpc>
              <a:buFontTx/>
              <a:buNone/>
            </a:pPr>
            <a:r>
              <a:rPr lang="zh-CN" altLang="en-US" sz="2000" b="1" smtClean="0">
                <a:solidFill>
                  <a:schemeClr val="bg1"/>
                </a:solidFill>
              </a:rPr>
              <a:t>指令中的符号地址</a:t>
            </a:r>
            <a:r>
              <a:rPr lang="en-US" altLang="zh-CN" sz="2000" b="1" smtClean="0">
                <a:solidFill>
                  <a:schemeClr val="bg1"/>
                </a:solidFill>
              </a:rPr>
              <a:t>ARY</a:t>
            </a:r>
            <a:r>
              <a:rPr lang="zh-CN" altLang="en-US" sz="2000" b="1" smtClean="0">
                <a:solidFill>
                  <a:schemeClr val="bg1"/>
                </a:solidFill>
              </a:rPr>
              <a:t>指向该数组的首址；变址寄存器</a:t>
            </a:r>
            <a:r>
              <a:rPr lang="en-US" altLang="zh-CN" sz="2000" b="1" smtClean="0">
                <a:solidFill>
                  <a:schemeClr val="bg1"/>
                </a:solidFill>
              </a:rPr>
              <a:t>SI</a:t>
            </a:r>
            <a:r>
              <a:rPr lang="zh-CN" altLang="en-US" sz="2000" b="1" smtClean="0">
                <a:solidFill>
                  <a:schemeClr val="bg1"/>
                </a:solidFill>
              </a:rPr>
              <a:t>的内容表示所访问元素与数组首址之间的字节距离，则所访问元素的有 效地址：</a:t>
            </a:r>
            <a:endParaRPr lang="zh-CN" altLang="en-US" sz="2000" b="1" smtClean="0">
              <a:solidFill>
                <a:schemeClr val="bg1"/>
              </a:solidFill>
            </a:endParaRPr>
          </a:p>
          <a:p>
            <a:pPr marL="0" indent="0" eaLnBrk="1" hangingPunct="1">
              <a:lnSpc>
                <a:spcPct val="110000"/>
              </a:lnSpc>
              <a:buFontTx/>
              <a:buNone/>
            </a:pPr>
            <a:r>
              <a:rPr lang="zh-CN" altLang="en-US" sz="2000" b="1" smtClean="0">
                <a:solidFill>
                  <a:schemeClr val="bg1"/>
                </a:solidFill>
              </a:rPr>
              <a:t>              </a:t>
            </a:r>
            <a:r>
              <a:rPr lang="en-US" altLang="zh-CN" sz="2000" b="1" smtClean="0">
                <a:solidFill>
                  <a:srgbClr val="FFFF99"/>
                </a:solidFill>
              </a:rPr>
              <a:t>EA= ARY</a:t>
            </a:r>
            <a:r>
              <a:rPr lang="zh-CN" altLang="en-US" sz="2000" b="1" smtClean="0">
                <a:solidFill>
                  <a:srgbClr val="FFFF99"/>
                </a:solidFill>
              </a:rPr>
              <a:t>的偏移地址</a:t>
            </a:r>
            <a:r>
              <a:rPr lang="en-US" altLang="zh-CN" sz="2000" b="1" smtClean="0">
                <a:solidFill>
                  <a:srgbClr val="FFFF99"/>
                </a:solidFill>
              </a:rPr>
              <a:t>+</a:t>
            </a:r>
            <a:r>
              <a:rPr lang="zh-CN" altLang="en-US" sz="2000" b="1" smtClean="0">
                <a:solidFill>
                  <a:srgbClr val="FFFF99"/>
                </a:solidFill>
              </a:rPr>
              <a:t>（ </a:t>
            </a:r>
            <a:r>
              <a:rPr lang="en-US" altLang="zh-CN" sz="2000" b="1" smtClean="0">
                <a:solidFill>
                  <a:srgbClr val="FFFF99"/>
                </a:solidFill>
              </a:rPr>
              <a:t>SI</a:t>
            </a:r>
            <a:r>
              <a:rPr lang="zh-CN" altLang="en-US" sz="2000" b="1" smtClean="0">
                <a:solidFill>
                  <a:srgbClr val="FFFF99"/>
                </a:solidFill>
              </a:rPr>
              <a:t>）</a:t>
            </a:r>
            <a:endParaRPr lang="zh-CN" altLang="en-US" sz="2000" b="1" smtClean="0">
              <a:solidFill>
                <a:srgbClr val="FFFF99"/>
              </a:solidFill>
            </a:endParaRPr>
          </a:p>
          <a:p>
            <a:pPr marL="0" indent="0" eaLnBrk="1" hangingPunct="1">
              <a:lnSpc>
                <a:spcPct val="110000"/>
              </a:lnSpc>
              <a:buFontTx/>
              <a:buNone/>
            </a:pPr>
            <a:r>
              <a:rPr lang="zh-CN" altLang="en-US" sz="2000" b="1" smtClean="0">
                <a:solidFill>
                  <a:schemeClr val="bg1"/>
                </a:solidFill>
              </a:rPr>
              <a:t>   当</a:t>
            </a:r>
            <a:r>
              <a:rPr lang="en-US" altLang="zh-CN" sz="2000" b="1" smtClean="0">
                <a:solidFill>
                  <a:schemeClr val="bg1"/>
                </a:solidFill>
              </a:rPr>
              <a:t>SI</a:t>
            </a:r>
            <a:r>
              <a:rPr lang="zh-CN" altLang="en-US" sz="2000" b="1" smtClean="0">
                <a:solidFill>
                  <a:schemeClr val="bg1"/>
                </a:solidFill>
              </a:rPr>
              <a:t>内容为</a:t>
            </a:r>
            <a:r>
              <a:rPr lang="en-US" altLang="zh-CN" sz="2000" b="1" smtClean="0">
                <a:solidFill>
                  <a:schemeClr val="bg1"/>
                </a:solidFill>
              </a:rPr>
              <a:t>0</a:t>
            </a:r>
            <a:r>
              <a:rPr lang="zh-CN" altLang="en-US" sz="2000" b="1" smtClean="0">
                <a:solidFill>
                  <a:schemeClr val="bg1"/>
                </a:solidFill>
              </a:rPr>
              <a:t>时，将访问</a:t>
            </a:r>
            <a:r>
              <a:rPr lang="en-US" altLang="zh-CN" sz="2000" b="1" smtClean="0">
                <a:solidFill>
                  <a:schemeClr val="bg1"/>
                </a:solidFill>
              </a:rPr>
              <a:t>ARY</a:t>
            </a:r>
            <a:r>
              <a:rPr lang="zh-CN" altLang="en-US" sz="2000" b="1" smtClean="0">
                <a:solidFill>
                  <a:schemeClr val="bg1"/>
                </a:solidFill>
              </a:rPr>
              <a:t>（</a:t>
            </a:r>
            <a:r>
              <a:rPr lang="en-US" altLang="zh-CN" sz="2000" b="1" smtClean="0">
                <a:solidFill>
                  <a:schemeClr val="bg1"/>
                </a:solidFill>
              </a:rPr>
              <a:t>0</a:t>
            </a:r>
            <a:r>
              <a:rPr lang="zh-CN" altLang="en-US" sz="2000" b="1" smtClean="0">
                <a:solidFill>
                  <a:schemeClr val="bg1"/>
                </a:solidFill>
              </a:rPr>
              <a:t>）元素；</a:t>
            </a:r>
            <a:r>
              <a:rPr lang="en-US" altLang="zh-CN" sz="2000" b="1" smtClean="0">
                <a:solidFill>
                  <a:schemeClr val="bg1"/>
                </a:solidFill>
              </a:rPr>
              <a:t>SI</a:t>
            </a:r>
            <a:r>
              <a:rPr lang="zh-CN" altLang="en-US" sz="2000" b="1" smtClean="0">
                <a:solidFill>
                  <a:schemeClr val="bg1"/>
                </a:solidFill>
              </a:rPr>
              <a:t>内容为</a:t>
            </a:r>
            <a:r>
              <a:rPr lang="en-US" altLang="zh-CN" sz="2000" b="1" smtClean="0">
                <a:solidFill>
                  <a:schemeClr val="bg1"/>
                </a:solidFill>
              </a:rPr>
              <a:t>1*2</a:t>
            </a:r>
            <a:r>
              <a:rPr lang="zh-CN" altLang="en-US" sz="2000" b="1" smtClean="0">
                <a:solidFill>
                  <a:schemeClr val="bg1"/>
                </a:solidFill>
              </a:rPr>
              <a:t>时访问</a:t>
            </a:r>
            <a:r>
              <a:rPr lang="en-US" altLang="zh-CN" sz="2000" b="1" smtClean="0">
                <a:solidFill>
                  <a:schemeClr val="bg1"/>
                </a:solidFill>
              </a:rPr>
              <a:t>ARY</a:t>
            </a:r>
            <a:r>
              <a:rPr lang="zh-CN" altLang="en-US" sz="2000" b="1" smtClean="0">
                <a:solidFill>
                  <a:schemeClr val="bg1"/>
                </a:solidFill>
              </a:rPr>
              <a:t>（</a:t>
            </a:r>
            <a:r>
              <a:rPr lang="en-US" altLang="zh-CN" sz="2000" b="1" smtClean="0">
                <a:solidFill>
                  <a:schemeClr val="bg1"/>
                </a:solidFill>
              </a:rPr>
              <a:t>1</a:t>
            </a:r>
            <a:r>
              <a:rPr lang="zh-CN" altLang="en-US" sz="2000" b="1" smtClean="0">
                <a:solidFill>
                  <a:schemeClr val="bg1"/>
                </a:solidFill>
              </a:rPr>
              <a:t>）元素；</a:t>
            </a:r>
            <a:r>
              <a:rPr lang="en-US" altLang="zh-CN" sz="2000" b="1" smtClean="0">
                <a:solidFill>
                  <a:schemeClr val="bg1"/>
                </a:solidFill>
              </a:rPr>
              <a:t>SI</a:t>
            </a:r>
            <a:r>
              <a:rPr lang="zh-CN" altLang="en-US" sz="2000" b="1" smtClean="0">
                <a:solidFill>
                  <a:schemeClr val="bg1"/>
                </a:solidFill>
              </a:rPr>
              <a:t>内容为 </a:t>
            </a:r>
            <a:r>
              <a:rPr lang="en-US" altLang="zh-CN" sz="2000" b="1" i="1" smtClean="0">
                <a:solidFill>
                  <a:schemeClr val="bg1"/>
                </a:solidFill>
              </a:rPr>
              <a:t>i*</a:t>
            </a:r>
            <a:r>
              <a:rPr lang="en-US" altLang="zh-CN" sz="2000" b="1" smtClean="0">
                <a:solidFill>
                  <a:schemeClr val="bg1"/>
                </a:solidFill>
              </a:rPr>
              <a:t>2</a:t>
            </a:r>
            <a:r>
              <a:rPr lang="zh-CN" altLang="en-US" sz="2000" b="1" smtClean="0">
                <a:solidFill>
                  <a:schemeClr val="bg1"/>
                </a:solidFill>
              </a:rPr>
              <a:t>时访问</a:t>
            </a:r>
            <a:r>
              <a:rPr lang="en-US" altLang="zh-CN" sz="2000" b="1" smtClean="0">
                <a:solidFill>
                  <a:schemeClr val="bg1"/>
                </a:solidFill>
              </a:rPr>
              <a:t>ARY</a:t>
            </a:r>
            <a:r>
              <a:rPr lang="zh-CN" altLang="en-US" sz="2000" b="1" smtClean="0">
                <a:solidFill>
                  <a:schemeClr val="bg1"/>
                </a:solidFill>
              </a:rPr>
              <a:t>（</a:t>
            </a:r>
            <a:r>
              <a:rPr lang="en-US" altLang="zh-CN" sz="2000" b="1" i="1" smtClean="0">
                <a:solidFill>
                  <a:schemeClr val="bg1"/>
                </a:solidFill>
              </a:rPr>
              <a:t>i</a:t>
            </a:r>
            <a:r>
              <a:rPr lang="zh-CN" altLang="en-US" sz="2000" b="1" smtClean="0">
                <a:solidFill>
                  <a:schemeClr val="bg1"/>
                </a:solidFill>
              </a:rPr>
              <a:t>），即通过修改</a:t>
            </a:r>
            <a:r>
              <a:rPr lang="en-US" altLang="zh-CN" sz="2000" b="1" smtClean="0">
                <a:solidFill>
                  <a:schemeClr val="bg1"/>
                </a:solidFill>
              </a:rPr>
              <a:t>SI</a:t>
            </a:r>
            <a:r>
              <a:rPr lang="zh-CN" altLang="en-US" sz="2000" b="1" smtClean="0">
                <a:solidFill>
                  <a:schemeClr val="bg1"/>
                </a:solidFill>
              </a:rPr>
              <a:t>的内容可以访问数组中任何一个元素。</a:t>
            </a:r>
            <a:endParaRPr lang="zh-CN" altLang="en-US" sz="2000" b="1" smtClean="0">
              <a:solidFill>
                <a:schemeClr val="bg1"/>
              </a:solidFill>
            </a:endParaRPr>
          </a:p>
          <a:p>
            <a:pPr marL="0" indent="0" eaLnBrk="1" hangingPunct="1">
              <a:lnSpc>
                <a:spcPct val="110000"/>
              </a:lnSpc>
              <a:buFontTx/>
              <a:buNone/>
            </a:pPr>
            <a:r>
              <a:rPr lang="zh-CN" altLang="en-US" sz="2000" b="1" smtClean="0">
                <a:solidFill>
                  <a:schemeClr val="bg1"/>
                </a:solidFill>
              </a:rPr>
              <a:t>            右图给出了访问数组元素</a:t>
            </a:r>
            <a:r>
              <a:rPr lang="en-US" altLang="zh-CN" sz="2000" b="1" smtClean="0">
                <a:solidFill>
                  <a:schemeClr val="bg1"/>
                </a:solidFill>
              </a:rPr>
              <a:t>ARY</a:t>
            </a:r>
            <a:r>
              <a:rPr lang="zh-CN" altLang="en-US" sz="2000" b="1" smtClean="0">
                <a:solidFill>
                  <a:schemeClr val="bg1"/>
                </a:solidFill>
              </a:rPr>
              <a:t>（</a:t>
            </a:r>
            <a:r>
              <a:rPr lang="en-US" altLang="zh-CN" sz="2000" b="1" smtClean="0">
                <a:solidFill>
                  <a:schemeClr val="bg1"/>
                </a:solidFill>
              </a:rPr>
              <a:t>2</a:t>
            </a:r>
            <a:r>
              <a:rPr lang="zh-CN" altLang="en-US" sz="2000" b="1" smtClean="0">
                <a:solidFill>
                  <a:schemeClr val="bg1"/>
                </a:solidFill>
              </a:rPr>
              <a:t>）的寻址过程。</a:t>
            </a:r>
            <a:endParaRPr lang="zh-CN" altLang="en-US" sz="2000" b="1" smtClean="0">
              <a:solidFill>
                <a:schemeClr val="bg1"/>
              </a:solidFill>
            </a:endParaRPr>
          </a:p>
        </p:txBody>
      </p:sp>
      <p:pic>
        <p:nvPicPr>
          <p:cNvPr id="99332" name="Picture 3" descr="4x29"/>
          <p:cNvPicPr>
            <a:picLocks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4500563" y="476250"/>
            <a:ext cx="4643437" cy="5113338"/>
          </a:xfrm>
          <a:noFill/>
        </p:spPr>
      </p:pic>
      <p:sp>
        <p:nvSpPr>
          <p:cNvPr id="99333" name="Rectangle 4"/>
          <p:cNvSpPr>
            <a:spLocks noChangeArrowheads="1"/>
          </p:cNvSpPr>
          <p:nvPr/>
        </p:nvSpPr>
        <p:spPr bwMode="auto">
          <a:xfrm>
            <a:off x="5364163" y="5805488"/>
            <a:ext cx="35639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algn="l" eaLnBrk="1" hangingPunct="1">
              <a:spcBef>
                <a:spcPct val="0"/>
              </a:spcBef>
            </a:pPr>
            <a:r>
              <a:rPr kumimoji="0" lang="zh-CN" altLang="en-US" sz="1600" b="1" i="0">
                <a:solidFill>
                  <a:schemeClr val="bg1"/>
                </a:solidFill>
                <a:latin typeface="Tahoma" panose="020B0604030504040204" pitchFamily="34" charset="0"/>
                <a:ea typeface="宋体" panose="02010600030101010101" pitchFamily="2" charset="-122"/>
              </a:rPr>
              <a:t>用寄存器相对寻址方式访问一维数组 </a:t>
            </a:r>
            <a:endParaRPr kumimoji="0" lang="zh-CN" altLang="en-US" sz="1600" b="1" i="0">
              <a:solidFill>
                <a:schemeClr val="bg1"/>
              </a:solidFill>
              <a:latin typeface="Tahoma" panose="020B0604030504040204" pitchFamily="34" charset="0"/>
              <a:ea typeface="宋体" panose="02010600030101010101" pitchFamily="2" charset="-122"/>
            </a:endParaRPr>
          </a:p>
        </p:txBody>
      </p:sp>
      <p:sp>
        <p:nvSpPr>
          <p:cNvPr id="99334" name="Oval 5"/>
          <p:cNvSpPr>
            <a:spLocks noChangeArrowheads="1"/>
          </p:cNvSpPr>
          <p:nvPr/>
        </p:nvSpPr>
        <p:spPr bwMode="auto">
          <a:xfrm>
            <a:off x="5508625" y="3357563"/>
            <a:ext cx="2159000" cy="1655762"/>
          </a:xfrm>
          <a:prstGeom prst="ellipse">
            <a:avLst/>
          </a:prstGeom>
          <a:noFill/>
          <a:ln w="19050" algn="ctr">
            <a:solidFill>
              <a:srgbClr val="FF3300"/>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endParaRPr lang="zh-CN" altLang="en-US"/>
          </a:p>
        </p:txBody>
      </p:sp>
      <p:sp>
        <p:nvSpPr>
          <p:cNvPr id="99335" name="Line 6"/>
          <p:cNvSpPr>
            <a:spLocks noChangeShapeType="1"/>
          </p:cNvSpPr>
          <p:nvPr/>
        </p:nvSpPr>
        <p:spPr bwMode="auto">
          <a:xfrm flipH="1" flipV="1">
            <a:off x="4427538" y="692150"/>
            <a:ext cx="1223962" cy="3024188"/>
          </a:xfrm>
          <a:prstGeom prst="line">
            <a:avLst/>
          </a:prstGeom>
          <a:noFill/>
          <a:ln w="19050">
            <a:solidFill>
              <a:srgbClr val="FF3300"/>
            </a:solidFill>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fld id="{4C761E39-0E07-4578-B028-135E51498824}" type="slidenum">
              <a:rPr lang="en-US" altLang="zh-CN" sz="1400" i="0">
                <a:solidFill>
                  <a:schemeClr val="bg1"/>
                </a:solidFill>
                <a:ea typeface="宋体" panose="02010600030101010101" pitchFamily="2" charset="-122"/>
              </a:rPr>
            </a:fld>
            <a:endParaRPr lang="en-US" altLang="zh-CN" sz="1400" i="0">
              <a:solidFill>
                <a:schemeClr val="tx1"/>
              </a:solidFill>
              <a:ea typeface="宋体" panose="02010600030101010101" pitchFamily="2" charset="-122"/>
            </a:endParaRPr>
          </a:p>
        </p:txBody>
      </p:sp>
      <p:sp>
        <p:nvSpPr>
          <p:cNvPr id="100355" name="Rectangle 2"/>
          <p:cNvSpPr>
            <a:spLocks noGrp="1" noChangeArrowheads="1"/>
          </p:cNvSpPr>
          <p:nvPr>
            <p:ph type="body" sz="half" idx="1"/>
          </p:nvPr>
        </p:nvSpPr>
        <p:spPr>
          <a:xfrm>
            <a:off x="0" y="1052513"/>
            <a:ext cx="9144000" cy="2447925"/>
          </a:xfrm>
        </p:spPr>
        <p:txBody>
          <a:bodyPr/>
          <a:lstStyle/>
          <a:p>
            <a:pPr marL="0" indent="0" eaLnBrk="1" hangingPunct="1">
              <a:buFontTx/>
              <a:buNone/>
            </a:pPr>
            <a:r>
              <a:rPr lang="zh-CN" altLang="en-US" sz="2800" b="1" smtClean="0">
                <a:solidFill>
                  <a:srgbClr val="66FFFF"/>
                </a:solidFill>
              </a:rPr>
              <a:t>指令所需的操作数在主存单元中，操作数的有效地址</a:t>
            </a:r>
            <a:r>
              <a:rPr lang="en-US" altLang="zh-CN" sz="2800" b="1" smtClean="0">
                <a:solidFill>
                  <a:srgbClr val="66FFFF"/>
                </a:solidFill>
              </a:rPr>
              <a:t>EA</a:t>
            </a:r>
            <a:r>
              <a:rPr lang="zh-CN" altLang="en-US" sz="2800" b="1" smtClean="0">
                <a:solidFill>
                  <a:srgbClr val="66FFFF"/>
                </a:solidFill>
              </a:rPr>
              <a:t>是三个地址分量之和：</a:t>
            </a:r>
            <a:endParaRPr lang="zh-CN" altLang="en-US" sz="2800" b="1" smtClean="0">
              <a:solidFill>
                <a:srgbClr val="66FFFF"/>
              </a:solidFill>
            </a:endParaRPr>
          </a:p>
          <a:p>
            <a:pPr marL="0" indent="0" eaLnBrk="1" hangingPunct="1">
              <a:buFontTx/>
              <a:buNone/>
            </a:pPr>
            <a:r>
              <a:rPr lang="zh-CN" altLang="en-US" sz="2800" b="1" smtClean="0">
                <a:solidFill>
                  <a:srgbClr val="66FFFF"/>
                </a:solidFill>
              </a:rPr>
              <a:t>          基址寄存器内容、变址寄存器内容与指令中的位移量（</a:t>
            </a:r>
            <a:r>
              <a:rPr lang="en-US" altLang="zh-CN" sz="2800" b="1" smtClean="0">
                <a:solidFill>
                  <a:srgbClr val="66FFFF"/>
                </a:solidFill>
              </a:rPr>
              <a:t>0</a:t>
            </a:r>
            <a:r>
              <a:rPr lang="zh-CN" altLang="en-US" sz="2800" b="1" smtClean="0">
                <a:solidFill>
                  <a:srgbClr val="66FFFF"/>
                </a:solidFill>
              </a:rPr>
              <a:t>位、</a:t>
            </a:r>
            <a:r>
              <a:rPr lang="en-US" altLang="zh-CN" sz="2800" b="1" smtClean="0">
                <a:solidFill>
                  <a:srgbClr val="66FFFF"/>
                </a:solidFill>
              </a:rPr>
              <a:t>8</a:t>
            </a:r>
            <a:r>
              <a:rPr lang="zh-CN" altLang="en-US" sz="2800" b="1" smtClean="0">
                <a:solidFill>
                  <a:srgbClr val="66FFFF"/>
                </a:solidFill>
              </a:rPr>
              <a:t>位、</a:t>
            </a:r>
            <a:r>
              <a:rPr lang="en-US" altLang="zh-CN" sz="2800" b="1" smtClean="0">
                <a:solidFill>
                  <a:srgbClr val="66FFFF"/>
                </a:solidFill>
              </a:rPr>
              <a:t>16</a:t>
            </a:r>
            <a:r>
              <a:rPr lang="zh-CN" altLang="en-US" sz="2800" b="1" smtClean="0">
                <a:solidFill>
                  <a:srgbClr val="66FFFF"/>
                </a:solidFill>
              </a:rPr>
              <a:t>位或</a:t>
            </a:r>
            <a:r>
              <a:rPr lang="en-US" altLang="zh-CN" sz="2800" b="1" smtClean="0">
                <a:solidFill>
                  <a:srgbClr val="66FFFF"/>
                </a:solidFill>
              </a:rPr>
              <a:t>32</a:t>
            </a:r>
            <a:r>
              <a:rPr lang="zh-CN" altLang="en-US" sz="2800" b="1" smtClean="0">
                <a:solidFill>
                  <a:srgbClr val="66FFFF"/>
                </a:solidFill>
              </a:rPr>
              <a:t>位）之和 </a:t>
            </a:r>
            <a:endParaRPr lang="zh-CN" altLang="en-US" sz="2800" b="1" smtClean="0">
              <a:solidFill>
                <a:srgbClr val="66FFFF"/>
              </a:solidFill>
            </a:endParaRPr>
          </a:p>
        </p:txBody>
      </p:sp>
      <p:pic>
        <p:nvPicPr>
          <p:cNvPr id="100356" name="Picture 3" descr="4x30"/>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323850" y="3213100"/>
            <a:ext cx="8280400" cy="3095625"/>
          </a:xfrm>
          <a:noFill/>
        </p:spPr>
      </p:pic>
      <p:sp>
        <p:nvSpPr>
          <p:cNvPr id="100357" name="Rectangle 4"/>
          <p:cNvSpPr>
            <a:spLocks noChangeArrowheads="1"/>
          </p:cNvSpPr>
          <p:nvPr/>
        </p:nvSpPr>
        <p:spPr bwMode="auto">
          <a:xfrm>
            <a:off x="273050" y="260350"/>
            <a:ext cx="934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4000" i="1">
                <a:solidFill>
                  <a:srgbClr val="FFFF99"/>
                </a:solidFill>
                <a:latin typeface="Times New Roman" panose="02020603050405020304" pitchFamily="18" charset="0"/>
                <a:ea typeface="黑体" panose="02010609060101010101" pitchFamily="49" charset="-122"/>
              </a:defRPr>
            </a:lvl1pPr>
            <a:lvl2pPr marL="742950" indent="-285750">
              <a:defRPr kumimoji="1" sz="4000" i="1">
                <a:solidFill>
                  <a:srgbClr val="FFFF99"/>
                </a:solidFill>
                <a:latin typeface="Times New Roman" panose="02020603050405020304" pitchFamily="18" charset="0"/>
                <a:ea typeface="黑体" panose="02010609060101010101" pitchFamily="49" charset="-122"/>
              </a:defRPr>
            </a:lvl2pPr>
            <a:lvl3pPr marL="1143000" indent="-228600">
              <a:defRPr kumimoji="1" sz="4000" i="1">
                <a:solidFill>
                  <a:srgbClr val="FFFF99"/>
                </a:solidFill>
                <a:latin typeface="Times New Roman" panose="02020603050405020304" pitchFamily="18" charset="0"/>
                <a:ea typeface="黑体" panose="02010609060101010101" pitchFamily="49" charset="-122"/>
              </a:defRPr>
            </a:lvl3pPr>
            <a:lvl4pPr marL="1600200" indent="-228600">
              <a:defRPr kumimoji="1" sz="4000" i="1">
                <a:solidFill>
                  <a:srgbClr val="FFFF99"/>
                </a:solidFill>
                <a:latin typeface="Times New Roman" panose="02020603050405020304" pitchFamily="18" charset="0"/>
                <a:ea typeface="黑体" panose="02010609060101010101" pitchFamily="49" charset="-122"/>
              </a:defRPr>
            </a:lvl4pPr>
            <a:lvl5pPr marL="2057400" indent="-228600">
              <a:defRPr kumimoji="1" sz="4000" i="1">
                <a:solidFill>
                  <a:srgbClr val="FFFF99"/>
                </a:solidFill>
                <a:latin typeface="Times New Roman" panose="02020603050405020304" pitchFamily="18" charset="0"/>
                <a:ea typeface="黑体" panose="02010609060101010101" pitchFamily="49" charset="-122"/>
              </a:defRPr>
            </a:lvl5pPr>
            <a:lvl6pPr marL="25146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6pPr>
            <a:lvl7pPr marL="29718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7pPr>
            <a:lvl8pPr marL="34290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8pPr>
            <a:lvl9pPr marL="3886200" indent="-228600" algn="ctr" eaLnBrk="0" fontAlgn="base" hangingPunct="0">
              <a:spcBef>
                <a:spcPct val="50000"/>
              </a:spcBef>
              <a:spcAft>
                <a:spcPct val="0"/>
              </a:spcAft>
              <a:defRPr kumimoji="1" sz="4000" i="1">
                <a:solidFill>
                  <a:srgbClr val="FFFF99"/>
                </a:solidFill>
                <a:latin typeface="Times New Roman" panose="02020603050405020304" pitchFamily="18" charset="0"/>
                <a:ea typeface="黑体" panose="02010609060101010101" pitchFamily="49" charset="-122"/>
              </a:defRPr>
            </a:lvl9pPr>
          </a:lstStyle>
          <a:p>
            <a:pPr eaLnBrk="1" hangingPunct="1">
              <a:spcBef>
                <a:spcPct val="20000"/>
              </a:spcBef>
            </a:pPr>
            <a:r>
              <a:rPr lang="en-US" altLang="zh-CN" sz="3200" b="1" i="0"/>
              <a:t>(4)</a:t>
            </a:r>
            <a:r>
              <a:rPr lang="zh-CN" altLang="en-US" sz="3200" b="1" i="0"/>
              <a:t>基址变址寻址方式（</a:t>
            </a:r>
            <a:r>
              <a:rPr lang="en-US" altLang="zh-CN" sz="3200" b="1" i="0"/>
              <a:t>Based Indexed Addressing</a:t>
            </a:r>
            <a:r>
              <a:rPr lang="zh-CN" altLang="en-US" sz="3200" b="1" i="0"/>
              <a:t>）</a:t>
            </a:r>
            <a:endParaRPr lang="zh-CN" altLang="en-US" sz="3200" b="1" i="0"/>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UNIT_TABLE_BEAUTIFY" val="smartTable{8cef96f5-b97f-4a32-bba7-bd8b53f2d47b}"/>
</p:tagLst>
</file>

<file path=ppt/tags/tag2.xml><?xml version="1.0" encoding="utf-8"?>
<p:tagLst xmlns:p="http://schemas.openxmlformats.org/presentationml/2006/main">
  <p:tag name="KSO_WM_UNIT_TABLE_BEAUTIFY" val="smartTable{d0ca3534-d8ad-4a8c-a3b3-7b1e82580ce7}"/>
</p:tagLst>
</file>

<file path=ppt/tags/tag3.xml><?xml version="1.0" encoding="utf-8"?>
<p:tagLst xmlns:p="http://schemas.openxmlformats.org/presentationml/2006/main">
  <p:tag name="KSO_WM_UNIT_TABLE_BEAUTIFY" val="smartTable{6a1f7694-753b-4764-8320-fb14b74a1604}"/>
</p:tagLst>
</file>

<file path=ppt/tags/tag4.xml><?xml version="1.0" encoding="utf-8"?>
<p:tagLst xmlns:p="http://schemas.openxmlformats.org/presentationml/2006/main">
  <p:tag name="KSO_WM_UNIT_TABLE_BEAUTIFY" val="smartTable{c8072c94-f06b-4765-bd1c-79c3f38d48a5}"/>
</p:tagLst>
</file>

<file path=ppt/tags/tag5.xml><?xml version="1.0" encoding="utf-8"?>
<p:tagLst xmlns:p="http://schemas.openxmlformats.org/presentationml/2006/main">
  <p:tag name="KSO_WM_UNIT_TABLE_BEAUTIFY" val="smartTable{ab8a14ed-fd53-48fa-8b72-8fe821351ade}"/>
</p:tagLst>
</file>

<file path=ppt/tags/tag6.xml><?xml version="1.0" encoding="utf-8"?>
<p:tagLst xmlns:p="http://schemas.openxmlformats.org/presentationml/2006/main">
  <p:tag name="KSO_WM_UNIT_TABLE_BEAUTIFY" val="smartTable{92409a8e-febf-4ea1-a662-a2aadec5b296}"/>
</p:tagLst>
</file>

<file path=ppt/tags/tag7.xml><?xml version="1.0" encoding="utf-8"?>
<p:tagLst xmlns:p="http://schemas.openxmlformats.org/presentationml/2006/main">
  <p:tag name="KSO_WPP_MARK_KEY" val="cf971cea-d9fa-46ad-80b9-899e7e324443"/>
  <p:tag name="COMMONDATA" val="eyJoZGlkIjoiODI3MGI0NmEyMWY0Njg5OTM5ZWMzN2Y4MTQzYzQ2NDAifQ=="/>
</p:tagLst>
</file>

<file path=ppt/theme/theme1.xml><?xml version="1.0" encoding="utf-8"?>
<a:theme xmlns:a="http://schemas.openxmlformats.org/drawingml/2006/main" name="wonders1">
  <a:themeElements>
    <a:clrScheme name="wonders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wonders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spAutoFit/>
      </a:bodyPr>
      <a:lstStyle>
        <a:defPPr marL="0" marR="0" indent="0" algn="ctr" defTabSz="914400" rtl="0" eaLnBrk="0" fontAlgn="base" latinLnBrk="0" hangingPunct="0">
          <a:lnSpc>
            <a:spcPct val="100000"/>
          </a:lnSpc>
          <a:spcBef>
            <a:spcPct val="50000"/>
          </a:spcBef>
          <a:spcAft>
            <a:spcPct val="0"/>
          </a:spcAft>
          <a:buClrTx/>
          <a:buSzTx/>
          <a:buFontTx/>
          <a:buNone/>
          <a:defRPr kumimoji="1" lang="zh-CN" altLang="en-US" sz="4000" b="0" i="1" u="none" strike="noStrike" cap="none" normalizeH="0" baseline="0" smtClean="0">
            <a:ln>
              <a:noFill/>
            </a:ln>
            <a:solidFill>
              <a:srgbClr val="FFFF99"/>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spAutoFit/>
      </a:bodyPr>
      <a:lstStyle>
        <a:defPPr marL="0" marR="0" indent="0" algn="ctr" defTabSz="914400" rtl="0" eaLnBrk="0" fontAlgn="base" latinLnBrk="0" hangingPunct="0">
          <a:lnSpc>
            <a:spcPct val="100000"/>
          </a:lnSpc>
          <a:spcBef>
            <a:spcPct val="50000"/>
          </a:spcBef>
          <a:spcAft>
            <a:spcPct val="0"/>
          </a:spcAft>
          <a:buClrTx/>
          <a:buSzTx/>
          <a:buFontTx/>
          <a:buNone/>
          <a:defRPr kumimoji="1" lang="zh-CN" altLang="en-US" sz="4000" b="0" i="1" u="none" strike="noStrike" cap="none" normalizeH="0" baseline="0" smtClean="0">
            <a:ln>
              <a:noFill/>
            </a:ln>
            <a:solidFill>
              <a:srgbClr val="FFFF99"/>
            </a:solidFill>
            <a:effectLst/>
            <a:latin typeface="Times New Roman" panose="02020603050405020304" pitchFamily="18" charset="0"/>
            <a:ea typeface="黑体" panose="02010609060101010101" pitchFamily="49" charset="-122"/>
          </a:defRPr>
        </a:defPPr>
      </a:lstStyle>
    </a:lnDef>
  </a:objectDefaults>
  <a:extraClrSchemeLst>
    <a:extraClrScheme>
      <a:clrScheme name="wonders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wonder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wonders1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wonders1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wonders1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wonders1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wonders1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Shimmer</Template>
  <TotalTime>0</TotalTime>
  <Words>21878</Words>
  <Application>WPS 演示</Application>
  <PresentationFormat>全屏显示(4:3)</PresentationFormat>
  <Paragraphs>1497</Paragraphs>
  <Slides>107</Slides>
  <Notes>1</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107</vt:i4>
      </vt:variant>
    </vt:vector>
  </HeadingPairs>
  <TitlesOfParts>
    <vt:vector size="128" baseType="lpstr">
      <vt:lpstr>Arial</vt:lpstr>
      <vt:lpstr>宋体</vt:lpstr>
      <vt:lpstr>Wingdings</vt:lpstr>
      <vt:lpstr>Times New Roman</vt:lpstr>
      <vt:lpstr>黑体</vt:lpstr>
      <vt:lpstr>文鼎CS长宋</vt:lpstr>
      <vt:lpstr>华文行楷</vt:lpstr>
      <vt:lpstr>华文楷体</vt:lpstr>
      <vt:lpstr>Tahoma</vt:lpstr>
      <vt:lpstr>Gill Sans MT</vt:lpstr>
      <vt:lpstr>微软雅黑</vt:lpstr>
      <vt:lpstr>Arial Unicode MS</vt:lpstr>
      <vt:lpstr>Monotype Sorts</vt:lpstr>
      <vt:lpstr>Wingdings</vt:lpstr>
      <vt:lpstr>仿宋_GB2312</vt:lpstr>
      <vt:lpstr>仿宋</vt:lpstr>
      <vt:lpstr>华文仿宋</vt:lpstr>
      <vt:lpstr>隶书</vt:lpstr>
      <vt:lpstr>Symbol</vt:lpstr>
      <vt:lpstr>wonders1</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8086主存地址的形成</vt:lpstr>
      <vt:lpstr>2. 8086主存地址的形成</vt:lpstr>
      <vt:lpstr>2. 8086主存地址的形成</vt:lpstr>
      <vt:lpstr>PowerPoint 演示文稿</vt:lpstr>
      <vt:lpstr>2. 8086主存地址的形成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下图说明了80x86 CPU中标志寄存器的内容：</vt:lpstr>
      <vt:lpstr>PowerPoint 演示文稿</vt:lpstr>
      <vt:lpstr>PowerPoint 演示文稿</vt:lpstr>
      <vt:lpstr>PowerPoint 演示文稿</vt:lpstr>
      <vt:lpstr>PowerPoint 演示文稿</vt:lpstr>
      <vt:lpstr>PowerPoint 演示文稿</vt:lpstr>
      <vt:lpstr>PowerPoint 演示文稿</vt:lpstr>
      <vt:lpstr>1 存储单元的地址和内容</vt:lpstr>
      <vt:lpstr>PowerPoint 演示文稿</vt:lpstr>
      <vt:lpstr>1 存储单元的地址和内容</vt:lpstr>
      <vt:lpstr>1 存储单元的地址和内容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   80x86 CPU的指令系统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SMU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张琳</dc:creator>
  <cp:lastModifiedBy>gaojun</cp:lastModifiedBy>
  <cp:revision>316</cp:revision>
  <cp:lastPrinted>2001-04-29T07:41:00Z</cp:lastPrinted>
  <dcterms:created xsi:type="dcterms:W3CDTF">2000-10-17T03:21:00Z</dcterms:created>
  <dcterms:modified xsi:type="dcterms:W3CDTF">2023-09-09T06:14:18Z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BACAD34564B14C0B82661359996C2D6C</vt:lpwstr>
  </property>
  <property fmtid="{D5CDD505-2E9C-101B-9397-08002B2CF9AE}" pid="3" name="KSOProductBuildVer">
    <vt:lpwstr>2052-12.1.0.15374</vt:lpwstr>
  </property>
</Properties>
</file>