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92"/>
  </p:handoutMasterIdLst>
  <p:sldIdLst>
    <p:sldId id="456" r:id="rId3"/>
    <p:sldId id="413" r:id="rId5"/>
    <p:sldId id="334" r:id="rId6"/>
    <p:sldId id="335" r:id="rId7"/>
    <p:sldId id="336" r:id="rId8"/>
    <p:sldId id="416" r:id="rId9"/>
    <p:sldId id="417" r:id="rId10"/>
    <p:sldId id="337" r:id="rId11"/>
    <p:sldId id="415" r:id="rId12"/>
    <p:sldId id="420" r:id="rId13"/>
    <p:sldId id="418" r:id="rId14"/>
    <p:sldId id="421" r:id="rId15"/>
    <p:sldId id="422" r:id="rId16"/>
    <p:sldId id="423" r:id="rId17"/>
    <p:sldId id="424" r:id="rId18"/>
    <p:sldId id="425" r:id="rId19"/>
    <p:sldId id="339" r:id="rId20"/>
    <p:sldId id="426" r:id="rId21"/>
    <p:sldId id="430" r:id="rId22"/>
    <p:sldId id="429" r:id="rId23"/>
    <p:sldId id="431" r:id="rId24"/>
    <p:sldId id="340" r:id="rId25"/>
    <p:sldId id="432" r:id="rId26"/>
    <p:sldId id="360" r:id="rId27"/>
    <p:sldId id="433" r:id="rId28"/>
    <p:sldId id="435" r:id="rId29"/>
    <p:sldId id="434" r:id="rId30"/>
    <p:sldId id="436" r:id="rId31"/>
    <p:sldId id="441" r:id="rId32"/>
    <p:sldId id="438" r:id="rId33"/>
    <p:sldId id="439" r:id="rId34"/>
    <p:sldId id="363" r:id="rId35"/>
    <p:sldId id="442" r:id="rId36"/>
    <p:sldId id="365" r:id="rId37"/>
    <p:sldId id="361" r:id="rId38"/>
    <p:sldId id="443" r:id="rId39"/>
    <p:sldId id="444" r:id="rId40"/>
    <p:sldId id="364" r:id="rId41"/>
    <p:sldId id="445" r:id="rId42"/>
    <p:sldId id="446" r:id="rId43"/>
    <p:sldId id="448" r:id="rId44"/>
    <p:sldId id="453" r:id="rId45"/>
    <p:sldId id="366" r:id="rId46"/>
    <p:sldId id="449" r:id="rId47"/>
    <p:sldId id="452" r:id="rId48"/>
    <p:sldId id="454" r:id="rId49"/>
    <p:sldId id="367" r:id="rId50"/>
    <p:sldId id="455" r:id="rId51"/>
    <p:sldId id="368" r:id="rId52"/>
    <p:sldId id="458" r:id="rId53"/>
    <p:sldId id="412" r:id="rId54"/>
    <p:sldId id="459" r:id="rId55"/>
    <p:sldId id="463" r:id="rId56"/>
    <p:sldId id="460" r:id="rId57"/>
    <p:sldId id="461" r:id="rId58"/>
    <p:sldId id="462" r:id="rId59"/>
    <p:sldId id="369" r:id="rId60"/>
    <p:sldId id="464" r:id="rId61"/>
    <p:sldId id="465" r:id="rId62"/>
    <p:sldId id="469" r:id="rId63"/>
    <p:sldId id="470" r:id="rId64"/>
    <p:sldId id="468" r:id="rId65"/>
    <p:sldId id="408" r:id="rId66"/>
    <p:sldId id="411" r:id="rId67"/>
    <p:sldId id="409" r:id="rId68"/>
    <p:sldId id="410" r:id="rId69"/>
    <p:sldId id="473" r:id="rId70"/>
    <p:sldId id="474" r:id="rId71"/>
    <p:sldId id="472" r:id="rId72"/>
    <p:sldId id="381" r:id="rId73"/>
    <p:sldId id="382" r:id="rId74"/>
    <p:sldId id="383" r:id="rId75"/>
    <p:sldId id="384" r:id="rId76"/>
    <p:sldId id="385" r:id="rId77"/>
    <p:sldId id="386" r:id="rId78"/>
    <p:sldId id="388" r:id="rId79"/>
    <p:sldId id="389" r:id="rId80"/>
    <p:sldId id="404" r:id="rId81"/>
    <p:sldId id="405" r:id="rId82"/>
    <p:sldId id="406" r:id="rId83"/>
    <p:sldId id="407" r:id="rId84"/>
    <p:sldId id="398" r:id="rId85"/>
    <p:sldId id="399" r:id="rId86"/>
    <p:sldId id="400" r:id="rId87"/>
    <p:sldId id="401" r:id="rId88"/>
    <p:sldId id="402" r:id="rId89"/>
    <p:sldId id="403" r:id="rId90"/>
    <p:sldId id="270" r:id="rId91"/>
  </p:sldIdLst>
  <p:sldSz cx="9144000" cy="6858000" type="screen4x3"/>
  <p:notesSz cx="6797675" cy="9926955"/>
  <p:custDataLst>
    <p:tags r:id="rId96"/>
  </p:custDataLst>
  <p:defaultTextStyle>
    <a:defPPr>
      <a:defRPr lang="zh-CN"/>
    </a:defPPr>
    <a:lvl1pPr marL="0" lvl="0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1pPr>
    <a:lvl2pPr marL="457200" lvl="1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2pPr>
    <a:lvl3pPr marL="914400" lvl="2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3pPr>
    <a:lvl4pPr marL="1371600" lvl="3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4pPr>
    <a:lvl5pPr marL="1828800" lvl="4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5pPr>
    <a:lvl6pPr marL="2286000" lvl="5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6pPr>
    <a:lvl7pPr marL="2743200" lvl="6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7pPr>
    <a:lvl8pPr marL="3200400" lvl="7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8pPr>
    <a:lvl9pPr marL="3657600" lvl="8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CC"/>
    <a:srgbClr val="EAEAEA"/>
    <a:srgbClr val="CC0066"/>
    <a:srgbClr val="FFCCCC"/>
    <a:srgbClr val="66FFFF"/>
    <a:srgbClr val="FFFF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2386" y="-883"/>
      </p:cViewPr>
      <p:guideLst>
        <p:guide orient="horz" pos="41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6" Type="http://schemas.openxmlformats.org/officeDocument/2006/relationships/tags" Target="tags/tag6.xml"/><Relationship Id="rId95" Type="http://schemas.openxmlformats.org/officeDocument/2006/relationships/tableStyles" Target="tableStyles.xml"/><Relationship Id="rId94" Type="http://schemas.openxmlformats.org/officeDocument/2006/relationships/viewProps" Target="viewProps.xml"/><Relationship Id="rId93" Type="http://schemas.openxmlformats.org/officeDocument/2006/relationships/presProps" Target="presProps.xml"/><Relationship Id="rId92" Type="http://schemas.openxmlformats.org/officeDocument/2006/relationships/handoutMaster" Target="handoutMasters/handoutMaster1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64" name="Rectangle 4"/>
          <p:cNvSpPr/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单击以编辑母版文本样式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3187" name="Rectangle 1026"/>
          <p:cNvSpPr>
            <a:spLocks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93188" name="Rectangle 1027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213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>
                <a:gamma/>
                <a:shade val="56078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56078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0" y="533400"/>
            <a:ext cx="8686800" cy="457200"/>
            <a:chOff x="0" y="864"/>
            <a:chExt cx="5472" cy="288"/>
          </a:xfrm>
        </p:grpSpPr>
        <p:sp>
          <p:nvSpPr>
            <p:cNvPr id="1031" name="Line 9"/>
            <p:cNvSpPr/>
            <p:nvPr/>
          </p:nvSpPr>
          <p:spPr>
            <a:xfrm>
              <a:off x="0" y="1056"/>
              <a:ext cx="5136" cy="0"/>
            </a:xfrm>
            <a:prstGeom prst="line">
              <a:avLst/>
            </a:prstGeom>
            <a:ln w="69850" cap="flat" cmpd="sng">
              <a:solidFill>
                <a:srgbClr val="33CC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2" name="Line 10"/>
            <p:cNvSpPr/>
            <p:nvPr/>
          </p:nvSpPr>
          <p:spPr>
            <a:xfrm>
              <a:off x="0" y="1008"/>
              <a:ext cx="5136" cy="0"/>
            </a:xfrm>
            <a:prstGeom prst="line">
              <a:avLst/>
            </a:prstGeom>
            <a:ln w="69850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033" name="Picture 12" descr="earth1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184" y="86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slide" Target="slide70.xml"/><Relationship Id="rId4" Type="http://schemas.openxmlformats.org/officeDocument/2006/relationships/slide" Target="slide82.xml"/><Relationship Id="rId3" Type="http://schemas.openxmlformats.org/officeDocument/2006/relationships/slide" Target="slide57.xml"/><Relationship Id="rId2" Type="http://schemas.openxmlformats.org/officeDocument/2006/relationships/slide" Target="slide38.xml"/><Relationship Id="rId1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slide" Target="slide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slide" Target="slide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5.png"/><Relationship Id="rId1" Type="http://schemas.openxmlformats.org/officeDocument/2006/relationships/tags" Target="../tags/tag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slide" Target="slide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slide" Target="slide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051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83651" name="Group 3"/>
          <p:cNvGrpSpPr/>
          <p:nvPr/>
        </p:nvGrpSpPr>
        <p:grpSpPr>
          <a:xfrm>
            <a:off x="0" y="2133600"/>
            <a:ext cx="9144000" cy="3124200"/>
            <a:chOff x="0" y="1344"/>
            <a:chExt cx="5760" cy="1968"/>
          </a:xfrm>
        </p:grpSpPr>
        <p:sp>
          <p:nvSpPr>
            <p:cNvPr id="2055" name="Rectangle 4"/>
            <p:cNvSpPr/>
            <p:nvPr/>
          </p:nvSpPr>
          <p:spPr>
            <a:xfrm>
              <a:off x="0" y="1344"/>
              <a:ext cx="5760" cy="1968"/>
            </a:xfrm>
            <a:prstGeom prst="rect">
              <a:avLst/>
            </a:prstGeom>
            <a:solidFill>
              <a:srgbClr val="000066"/>
            </a:solidFill>
            <a:ln w="9525">
              <a:noFill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pic>
          <p:nvPicPr>
            <p:cNvPr id="2056" name="Picture 5" descr="007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08" y="1344"/>
              <a:ext cx="3744" cy="196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83654" name="Text Box 6"/>
          <p:cNvSpPr txBox="1"/>
          <p:nvPr/>
        </p:nvSpPr>
        <p:spPr>
          <a:xfrm>
            <a:off x="684213" y="1557338"/>
            <a:ext cx="7559675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l" eaLnBrk="1" hangingPunct="1"/>
            <a:r>
              <a: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文鼎CS长宋" pitchFamily="49" charset="-122"/>
              </a:rPr>
              <a:t>计算机原理与汇编</a:t>
            </a:r>
            <a:endParaRPr lang="zh-CN" altLang="en-US" sz="4400" b="1" i="1" dirty="0">
              <a:solidFill>
                <a:srgbClr val="FFFF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3655" name="Text Box 7"/>
          <p:cNvSpPr txBox="1"/>
          <p:nvPr/>
        </p:nvSpPr>
        <p:spPr>
          <a:xfrm>
            <a:off x="1371600" y="57150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4400" dirty="0">
                <a:solidFill>
                  <a:srgbClr val="FFFFCC"/>
                </a:solidFill>
                <a:latin typeface="Times New Roman" panose="02020603050405020304" pitchFamily="18" charset="0"/>
                <a:ea typeface="华文行楷" pitchFamily="2" charset="-122"/>
              </a:rPr>
              <a:t>上海海事大学信息工程学院</a:t>
            </a:r>
            <a:endParaRPr lang="zh-CN" altLang="en-US" sz="4400" dirty="0">
              <a:solidFill>
                <a:srgbClr val="FFFFCC"/>
              </a:solidFill>
              <a:latin typeface="Times New Roman" panose="02020603050405020304" pitchFamily="18" charset="0"/>
              <a:ea typeface="华文行楷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28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283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4" grpId="0"/>
      <p:bldP spid="2836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561975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传送类指令</a:t>
            </a:r>
            <a:r>
              <a:rPr lang="en-US" altLang="zh-CN" dirty="0">
                <a:solidFill>
                  <a:srgbClr val="66CCFF"/>
                </a:solidFill>
                <a:ea typeface="黑体" panose="02010609060101010101" pitchFamily="2" charset="-122"/>
              </a:rPr>
              <a:t>——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MOVSX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268" name="Text Box 4"/>
          <p:cNvSpPr txBox="1"/>
          <p:nvPr/>
        </p:nvSpPr>
        <p:spPr>
          <a:xfrm>
            <a:off x="323850" y="1125538"/>
            <a:ext cx="8820150" cy="253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352550" lvl="0" indent="-135255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(2)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带符号扩展传送指令         </a:t>
            </a:r>
            <a:r>
              <a:rPr lang="en-US" altLang="zh-CN" b="1" dirty="0">
                <a:solidFill>
                  <a:srgbClr val="FFCCCC"/>
                </a:solidFill>
                <a:ea typeface="黑体" panose="02010609060101010101" pitchFamily="2" charset="-122"/>
              </a:rPr>
              <a:t>386</a:t>
            </a:r>
            <a:r>
              <a:rPr lang="zh-CN" altLang="en-US" b="1" dirty="0">
                <a:solidFill>
                  <a:srgbClr val="FFCCCC"/>
                </a:solidFill>
                <a:ea typeface="黑体" panose="02010609060101010101" pitchFamily="2" charset="-122"/>
              </a:rPr>
              <a:t>以后机型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</a:t>
            </a:r>
            <a:b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66FFFF"/>
                </a:solidFill>
                <a:ea typeface="黑体" panose="02010609060101010101" pitchFamily="2" charset="-122"/>
              </a:rPr>
              <a:t>MOVSX   DEST</a:t>
            </a:r>
            <a:r>
              <a:rPr lang="zh-CN" altLang="en-US" b="1" dirty="0">
                <a:solidFill>
                  <a:srgbClr val="66FFFF"/>
                </a:solidFill>
                <a:ea typeface="黑体" panose="02010609060101010101" pitchFamily="2" charset="-122"/>
              </a:rPr>
              <a:t>， </a:t>
            </a:r>
            <a:r>
              <a:rPr lang="en-US" altLang="zh-CN" b="1" dirty="0">
                <a:solidFill>
                  <a:srgbClr val="66FFFF"/>
                </a:solidFill>
                <a:ea typeface="黑体" panose="02010609060101010101" pitchFamily="2" charset="-122"/>
              </a:rPr>
              <a:t>SRC</a:t>
            </a:r>
            <a:endParaRPr lang="en-US" altLang="zh-CN" b="1" dirty="0">
              <a:solidFill>
                <a:srgbClr val="66FFFF"/>
              </a:solidFill>
              <a:ea typeface="黑体" panose="02010609060101010101" pitchFamily="2" charset="-122"/>
            </a:endParaRPr>
          </a:p>
          <a:p>
            <a:pPr marL="1352550" lvl="0" indent="-135255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操作： 符号扩展（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SRC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） </a:t>
            </a:r>
            <a:r>
              <a:rPr lang="zh-CN" altLang="en-US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→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DEST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1352550" lvl="0" indent="-135255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说明：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1269" name="Text Box 5"/>
          <p:cNvSpPr txBox="1"/>
          <p:nvPr/>
        </p:nvSpPr>
        <p:spPr>
          <a:xfrm>
            <a:off x="1511300" y="3141663"/>
            <a:ext cx="7885113" cy="3163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10000"/>
              </a:spcBef>
              <a:buChar char="•"/>
            </a:pP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SRC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可以是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位或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16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位的寄存器或存储单元的内容</a:t>
            </a:r>
            <a:endParaRPr lang="zh-CN" altLang="en-US" b="1" dirty="0">
              <a:solidFill>
                <a:srgbClr val="FFCCCC"/>
              </a:solidFill>
              <a:latin typeface="华文楷体" pitchFamily="2" charset="-122"/>
              <a:ea typeface="华文楷体" pitchFamily="2" charset="-122"/>
            </a:endParaRPr>
          </a:p>
          <a:p>
            <a:pPr algn="l">
              <a:spcBef>
                <a:spcPct val="10000"/>
              </a:spcBef>
              <a:buChar char="•"/>
            </a:pP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DEST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必须是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16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位或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32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位寄存器</a:t>
            </a:r>
            <a:endParaRPr lang="zh-CN" altLang="en-US" b="1" dirty="0">
              <a:solidFill>
                <a:srgbClr val="FFCCCC"/>
              </a:solidFill>
              <a:latin typeface="华文楷体" pitchFamily="2" charset="-122"/>
              <a:ea typeface="华文楷体" pitchFamily="2" charset="-122"/>
            </a:endParaRPr>
          </a:p>
          <a:p>
            <a:pPr algn="l">
              <a:spcBef>
                <a:spcPct val="10000"/>
              </a:spcBef>
              <a:buChar char="•"/>
            </a:pP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将源操作数进行符号扩展后送入目的寄存器，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位扩展到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16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位或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32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位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, 16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位 到 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32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位</a:t>
            </a:r>
            <a:endParaRPr lang="zh-CN" altLang="en-US" b="1" dirty="0">
              <a:solidFill>
                <a:srgbClr val="FFCCCC"/>
              </a:solidFill>
              <a:latin typeface="华文楷体" pitchFamily="2" charset="-122"/>
              <a:ea typeface="华文楷体" pitchFamily="2" charset="-122"/>
            </a:endParaRPr>
          </a:p>
          <a:p>
            <a:pPr algn="l">
              <a:spcBef>
                <a:spcPct val="10000"/>
              </a:spcBef>
              <a:buChar char="•"/>
            </a:pPr>
            <a:endParaRPr lang="en-US" altLang="zh-CN" b="1" dirty="0">
              <a:solidFill>
                <a:srgbClr val="FFCC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270" name="Text Box 6"/>
          <p:cNvSpPr txBox="1"/>
          <p:nvPr/>
        </p:nvSpPr>
        <p:spPr>
          <a:xfrm>
            <a:off x="539750" y="5876925"/>
            <a:ext cx="7993063" cy="61753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CN" b="1" i="1" dirty="0">
                <a:solidFill>
                  <a:srgbClr val="CC0066"/>
                </a:solidFill>
                <a:latin typeface="Times New Roman" panose="02020603050405020304" pitchFamily="18" charset="0"/>
              </a:rPr>
              <a:t>MOVSX</a:t>
            </a:r>
            <a:r>
              <a:rPr lang="zh-CN" altLang="en-US" b="1" i="1" dirty="0">
                <a:solidFill>
                  <a:srgbClr val="CC0066"/>
                </a:solidFill>
                <a:latin typeface="Times New Roman" panose="02020603050405020304" pitchFamily="18" charset="0"/>
              </a:rPr>
              <a:t>指令不影响标志位 </a:t>
            </a:r>
            <a:endParaRPr lang="zh-CN" altLang="en-US" b="1" i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43715" name="Rectangle 3"/>
          <p:cNvSpPr/>
          <p:nvPr/>
        </p:nvSpPr>
        <p:spPr>
          <a:xfrm>
            <a:off x="684213" y="4868863"/>
            <a:ext cx="7489825" cy="12969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zh-CN" altLang="en-US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存储单元</a:t>
            </a:r>
            <a:r>
              <a:rPr lang="en-US" altLang="zh-CN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DS</a:t>
            </a:r>
            <a:r>
              <a:rPr lang="zh-CN" altLang="en-US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[EDI]</a:t>
            </a:r>
            <a:r>
              <a:rPr lang="zh-CN" altLang="en-US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中的</a:t>
            </a:r>
            <a:r>
              <a:rPr lang="en-US" altLang="zh-CN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16</a:t>
            </a:r>
            <a:r>
              <a:rPr lang="zh-CN" altLang="en-US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位数</a:t>
            </a:r>
            <a:endParaRPr lang="zh-CN" altLang="en-US" b="1" dirty="0">
              <a:solidFill>
                <a:srgbClr val="66FFFF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lvl="0" indent="-342900" eaLnBrk="1" hangingPunct="1">
              <a:buNone/>
            </a:pPr>
            <a:r>
              <a:rPr lang="zh-CN" altLang="en-US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符号扩展为</a:t>
            </a:r>
            <a:r>
              <a:rPr lang="en-US" altLang="zh-CN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32</a:t>
            </a:r>
            <a:r>
              <a:rPr lang="zh-CN" altLang="en-US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位数，送到</a:t>
            </a:r>
            <a:r>
              <a:rPr lang="en-US" altLang="zh-CN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EDX</a:t>
            </a:r>
            <a:r>
              <a:rPr lang="zh-CN" altLang="en-US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中</a:t>
            </a:r>
            <a:endParaRPr lang="zh-CN" altLang="en-US" b="1" dirty="0">
              <a:solidFill>
                <a:srgbClr val="66FFFF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292" name="Rectangle 5"/>
          <p:cNvSpPr/>
          <p:nvPr/>
        </p:nvSpPr>
        <p:spPr>
          <a:xfrm>
            <a:off x="250825" y="260350"/>
            <a:ext cx="74898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4-13】 MOVSX  EAX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CL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3" name="Rectangle 6"/>
          <p:cNvSpPr/>
          <p:nvPr/>
        </p:nvSpPr>
        <p:spPr>
          <a:xfrm>
            <a:off x="971550" y="981075"/>
            <a:ext cx="7129463" cy="1311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若（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CL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= F7H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该指令执行后（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EAX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= FFFFFFF7H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3719" name="Rectangle 7"/>
          <p:cNvSpPr/>
          <p:nvPr/>
        </p:nvSpPr>
        <p:spPr>
          <a:xfrm>
            <a:off x="1042988" y="2420938"/>
            <a:ext cx="7058025" cy="13493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CCCC"/>
              </a:gs>
            </a:gsLst>
            <a:lin ang="2700000" scaled="1"/>
            <a:tileRect/>
          </a:gradFill>
          <a:ln w="38100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若（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CL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= 7FH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该指令执行后（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EAX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= 0000007FH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3720" name="Rectangle 8"/>
          <p:cNvSpPr/>
          <p:nvPr/>
        </p:nvSpPr>
        <p:spPr>
          <a:xfrm>
            <a:off x="323850" y="4076700"/>
            <a:ext cx="80645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4-14】  MOVSX  EDX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[EDI]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/>
      <p:bldP spid="243719" grpId="0" animBg="1"/>
      <p:bldP spid="2437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561975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传送类指令</a:t>
            </a:r>
            <a:r>
              <a:rPr lang="en-US" altLang="zh-CN" dirty="0">
                <a:solidFill>
                  <a:srgbClr val="66CCFF"/>
                </a:solidFill>
                <a:ea typeface="黑体" panose="02010609060101010101" pitchFamily="2" charset="-122"/>
              </a:rPr>
              <a:t>——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MOVZX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316" name="Text Box 3"/>
          <p:cNvSpPr txBox="1"/>
          <p:nvPr/>
        </p:nvSpPr>
        <p:spPr>
          <a:xfrm>
            <a:off x="323850" y="1125538"/>
            <a:ext cx="8820150" cy="253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352550" lvl="0" indent="-135255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(3)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带零扩展传送指令         </a:t>
            </a:r>
            <a:r>
              <a:rPr lang="en-US" altLang="zh-CN" b="1" dirty="0">
                <a:solidFill>
                  <a:srgbClr val="FFCCCC"/>
                </a:solidFill>
                <a:ea typeface="黑体" panose="02010609060101010101" pitchFamily="2" charset="-122"/>
              </a:rPr>
              <a:t>386</a:t>
            </a:r>
            <a:r>
              <a:rPr lang="zh-CN" altLang="en-US" b="1" dirty="0">
                <a:solidFill>
                  <a:srgbClr val="FFCCCC"/>
                </a:solidFill>
                <a:ea typeface="黑体" panose="02010609060101010101" pitchFamily="2" charset="-122"/>
              </a:rPr>
              <a:t>以后机型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</a:t>
            </a:r>
            <a:b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rgbClr val="66FFFF"/>
                </a:solidFill>
                <a:ea typeface="黑体" panose="02010609060101010101" pitchFamily="2" charset="-122"/>
              </a:rPr>
              <a:t>MOVZX   DEST</a:t>
            </a:r>
            <a:r>
              <a:rPr lang="zh-CN" altLang="en-US" b="1" dirty="0">
                <a:solidFill>
                  <a:srgbClr val="66FFFF"/>
                </a:solidFill>
                <a:ea typeface="黑体" panose="02010609060101010101" pitchFamily="2" charset="-122"/>
              </a:rPr>
              <a:t>， </a:t>
            </a:r>
            <a:r>
              <a:rPr lang="en-US" altLang="zh-CN" b="1" dirty="0">
                <a:solidFill>
                  <a:srgbClr val="66FFFF"/>
                </a:solidFill>
                <a:ea typeface="黑体" panose="02010609060101010101" pitchFamily="2" charset="-122"/>
              </a:rPr>
              <a:t>SRC</a:t>
            </a:r>
            <a:endParaRPr lang="en-US" altLang="zh-CN" b="1" dirty="0">
              <a:solidFill>
                <a:srgbClr val="66FFFF"/>
              </a:solidFill>
              <a:ea typeface="黑体" panose="02010609060101010101" pitchFamily="2" charset="-122"/>
            </a:endParaRPr>
          </a:p>
          <a:p>
            <a:pPr marL="1352550" lvl="0" indent="-135255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操作： 零扩展（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SRC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） </a:t>
            </a:r>
            <a:r>
              <a:rPr lang="zh-CN" altLang="en-US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→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DEST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1352550" lvl="0" indent="-135255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说明：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3317" name="Text Box 4"/>
          <p:cNvSpPr txBox="1"/>
          <p:nvPr/>
        </p:nvSpPr>
        <p:spPr>
          <a:xfrm>
            <a:off x="1511300" y="3141663"/>
            <a:ext cx="7632700" cy="1554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10000"/>
              </a:spcBef>
              <a:buChar char="•"/>
            </a:pP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SRC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是无符号整数，作零扩展，</a:t>
            </a:r>
            <a:b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即不管源操作数的符号位是否为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，高位均扩展为零</a:t>
            </a:r>
            <a:endParaRPr lang="zh-CN" altLang="en-US" b="1" dirty="0">
              <a:solidFill>
                <a:srgbClr val="FFCC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3318" name="Text Box 5"/>
          <p:cNvSpPr txBox="1"/>
          <p:nvPr/>
        </p:nvSpPr>
        <p:spPr>
          <a:xfrm>
            <a:off x="611188" y="5013325"/>
            <a:ext cx="7993062" cy="61753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CN" b="1" i="1" dirty="0">
                <a:solidFill>
                  <a:srgbClr val="CC0066"/>
                </a:solidFill>
                <a:latin typeface="Times New Roman" panose="02020603050405020304" pitchFamily="18" charset="0"/>
              </a:rPr>
              <a:t>MOVZX</a:t>
            </a:r>
            <a:r>
              <a:rPr lang="zh-CN" altLang="en-US" b="1" i="1" dirty="0">
                <a:solidFill>
                  <a:srgbClr val="CC0066"/>
                </a:solidFill>
                <a:latin typeface="Times New Roman" panose="02020603050405020304" pitchFamily="18" charset="0"/>
              </a:rPr>
              <a:t>指令不影响标志位 </a:t>
            </a:r>
            <a:endParaRPr lang="zh-CN" altLang="en-US" b="1" i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339" name="Rectangle 3"/>
          <p:cNvSpPr/>
          <p:nvPr/>
        </p:nvSpPr>
        <p:spPr>
          <a:xfrm>
            <a:off x="323850" y="1268413"/>
            <a:ext cx="72009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4-15】 MOVZX  DX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AL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0" name="Rectangle 4"/>
          <p:cNvSpPr/>
          <p:nvPr/>
        </p:nvSpPr>
        <p:spPr>
          <a:xfrm>
            <a:off x="1692275" y="2133600"/>
            <a:ext cx="6480175" cy="1311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若（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AL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= F7H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该指令执行后（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DX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= 00F7H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7814" name="Rectangle 6"/>
          <p:cNvSpPr/>
          <p:nvPr/>
        </p:nvSpPr>
        <p:spPr>
          <a:xfrm>
            <a:off x="273050" y="4076700"/>
            <a:ext cx="76120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4-16】 MOVZX  EAX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DATA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7815" name="Text Box 7"/>
          <p:cNvSpPr txBox="1"/>
          <p:nvPr/>
        </p:nvSpPr>
        <p:spPr>
          <a:xfrm>
            <a:off x="1116013" y="5084763"/>
            <a:ext cx="7056437" cy="579437"/>
          </a:xfrm>
          <a:prstGeom prst="rect">
            <a:avLst/>
          </a:prstGeom>
          <a:gradFill rotWithShape="1">
            <a:gsLst>
              <a:gs pos="0">
                <a:srgbClr val="FFCCCC"/>
              </a:gs>
              <a:gs pos="100000">
                <a:srgbClr val="FFF0F0"/>
              </a:gs>
            </a:gsLst>
            <a:lin ang="0" scaled="1"/>
            <a:tileRect/>
          </a:gradFill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练习：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P183      4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35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4" grpId="0"/>
      <p:bldP spid="2478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561975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传送类指令</a:t>
            </a:r>
            <a:r>
              <a:rPr lang="en-US" altLang="zh-CN" dirty="0">
                <a:solidFill>
                  <a:srgbClr val="66CCFF"/>
                </a:solidFill>
                <a:ea typeface="黑体" panose="02010609060101010101" pitchFamily="2" charset="-122"/>
              </a:rPr>
              <a:t>——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PUSH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POP       P154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364" name="Text Box 6"/>
          <p:cNvSpPr txBox="1"/>
          <p:nvPr/>
        </p:nvSpPr>
        <p:spPr>
          <a:xfrm>
            <a:off x="323850" y="981075"/>
            <a:ext cx="3455988" cy="497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堆栈操作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入栈   </a:t>
            </a: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PUSH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 SRC</a:t>
            </a:r>
            <a:endParaRPr lang="en-US" altLang="zh-CN" dirty="0">
              <a:solidFill>
                <a:srgbClr val="66FFFF"/>
              </a:solidFill>
              <a:latin typeface="Times New Roman" panose="02020603050405020304" pitchFamily="18" charset="0"/>
            </a:endParaRPr>
          </a:p>
          <a:p>
            <a:pPr algn="l"/>
            <a:endParaRPr lang="en-US" altLang="zh-CN" dirty="0">
              <a:solidFill>
                <a:srgbClr val="66FFFF"/>
              </a:solidFill>
              <a:latin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出栈   </a:t>
            </a: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POP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 DST</a:t>
            </a:r>
            <a:endParaRPr lang="en-US" altLang="zh-CN" dirty="0">
              <a:solidFill>
                <a:srgbClr val="66FFFF"/>
              </a:solidFill>
              <a:latin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5365" name="Text Box 7"/>
          <p:cNvSpPr txBox="1"/>
          <p:nvPr/>
        </p:nvSpPr>
        <p:spPr>
          <a:xfrm>
            <a:off x="4356100" y="1052513"/>
            <a:ext cx="5040313" cy="2043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以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位数据为例：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(SP)/(ESP) -2</a:t>
            </a:r>
            <a:r>
              <a:rPr lang="en-US" altLang="zh-CN" dirty="0">
                <a:latin typeface="黑体" panose="02010609060101010101" pitchFamily="2" charset="-122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黑体" panose="02010609060101010101" pitchFamily="2" charset="-122"/>
              </a:rPr>
              <a:t>SP</a:t>
            </a:r>
            <a:r>
              <a:rPr lang="en-US" altLang="zh-CN" dirty="0">
                <a:latin typeface="Times New Roman" panose="02020603050405020304" pitchFamily="18" charset="0"/>
              </a:rPr>
              <a:t>)/(ESP)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</a:rPr>
              <a:t>位</a:t>
            </a:r>
            <a:r>
              <a:rPr lang="en-US" altLang="zh-CN" dirty="0">
                <a:latin typeface="Times New Roman" panose="02020603050405020304" pitchFamily="18" charset="0"/>
              </a:rPr>
              <a:t>SRC</a:t>
            </a:r>
            <a:r>
              <a:rPr lang="en-US" altLang="zh-CN" dirty="0">
                <a:latin typeface="黑体" panose="02010609060101010101" pitchFamily="2" charset="-122"/>
              </a:rPr>
              <a:t>→ </a:t>
            </a:r>
            <a:r>
              <a:rPr lang="en-US" altLang="zh-CN" dirty="0">
                <a:latin typeface="Times New Roman" panose="02020603050405020304" pitchFamily="18" charset="0"/>
              </a:rPr>
              <a:t>(SP)/(ESP)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5366" name="Text Box 8"/>
          <p:cNvSpPr txBox="1"/>
          <p:nvPr/>
        </p:nvSpPr>
        <p:spPr>
          <a:xfrm>
            <a:off x="3924300" y="3860800"/>
            <a:ext cx="52197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(SP)/(ESP) </a:t>
            </a:r>
            <a:r>
              <a:rPr lang="en-US" altLang="zh-CN" dirty="0">
                <a:latin typeface="黑体" panose="02010609060101010101" pitchFamily="2" charset="-122"/>
              </a:rPr>
              <a:t>→</a:t>
            </a:r>
            <a:r>
              <a:rPr lang="en-US" altLang="zh-CN" dirty="0">
                <a:latin typeface="Times New Roman" panose="02020603050405020304" pitchFamily="18" charset="0"/>
              </a:rPr>
              <a:t>(DST)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(SP)/(ESP) +2</a:t>
            </a:r>
            <a:r>
              <a:rPr lang="en-US" altLang="zh-CN" dirty="0">
                <a:latin typeface="黑体" panose="02010609060101010101" pitchFamily="2" charset="-122"/>
              </a:rPr>
              <a:t>→ </a:t>
            </a:r>
            <a:r>
              <a:rPr lang="en-US" altLang="zh-CN" dirty="0">
                <a:latin typeface="Times New Roman" panose="02020603050405020304" pitchFamily="18" charset="0"/>
              </a:rPr>
              <a:t>(SP)/(ESP)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5367" name="Line 9"/>
          <p:cNvSpPr/>
          <p:nvPr/>
        </p:nvSpPr>
        <p:spPr>
          <a:xfrm>
            <a:off x="250825" y="3213100"/>
            <a:ext cx="8281988" cy="0"/>
          </a:xfrm>
          <a:prstGeom prst="line">
            <a:avLst/>
          </a:prstGeom>
          <a:ln w="9525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8" name="Text Box 10"/>
          <p:cNvSpPr txBox="1"/>
          <p:nvPr/>
        </p:nvSpPr>
        <p:spPr>
          <a:xfrm>
            <a:off x="1187450" y="5661025"/>
            <a:ext cx="79565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若为</a:t>
            </a:r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32</a:t>
            </a:r>
            <a:r>
              <a:rPr lang="zh-CN" altLang="en-US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位数据，则</a:t>
            </a:r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SP</a:t>
            </a:r>
            <a:r>
              <a:rPr lang="zh-CN" altLang="en-US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ESP    </a:t>
            </a:r>
            <a:r>
              <a:rPr lang="zh-CN" altLang="en-US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或＋</a:t>
            </a:r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  <a:endParaRPr lang="en-US" altLang="zh-CN" b="1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/>
          <p:nvPr/>
        </p:nvSpPr>
        <p:spPr>
          <a:xfrm>
            <a:off x="157163" y="333375"/>
            <a:ext cx="71834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800" b="1" dirty="0">
                <a:latin typeface="Tahoma" panose="020B060403050404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4-17】  </a:t>
            </a:r>
            <a:r>
              <a:rPr lang="zh-CN" altLang="en-US" sz="2800" b="1" dirty="0">
                <a:latin typeface="Tahoma" panose="020B0604030504040204" pitchFamily="34" charset="0"/>
                <a:ea typeface="宋体" panose="02010600030101010101" pitchFamily="2" charset="-122"/>
              </a:rPr>
              <a:t>指令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PUSH  AX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2800" b="1" dirty="0">
                <a:latin typeface="Tahoma" panose="020B0604030504040204" pitchFamily="34" charset="0"/>
                <a:ea typeface="宋体" panose="02010600030101010101" pitchFamily="2" charset="-122"/>
              </a:rPr>
              <a:t>的执行情况：</a:t>
            </a:r>
            <a:endParaRPr lang="zh-CN" altLang="en-US" sz="28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6388" name="Picture 3" descr="4x37"/>
          <p:cNvPicPr>
            <a:picLocks noChangeAspect="1"/>
          </p:cNvPicPr>
          <p:nvPr>
            <p:ph/>
          </p:nvPr>
        </p:nvPicPr>
        <p:blipFill>
          <a:blip r:embed="rId1"/>
          <a:srcRect/>
          <a:stretch>
            <a:fillRect/>
          </a:stretch>
        </p:blipFill>
        <p:spPr>
          <a:xfrm>
            <a:off x="323850" y="1196975"/>
            <a:ext cx="8497888" cy="4824413"/>
          </a:xfr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/>
          <p:nvPr/>
        </p:nvSpPr>
        <p:spPr>
          <a:xfrm>
            <a:off x="250825" y="333375"/>
            <a:ext cx="69310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800" b="1" dirty="0">
                <a:latin typeface="Tahoma" panose="020B060403050404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4-18】  </a:t>
            </a:r>
            <a:r>
              <a:rPr lang="zh-CN" altLang="en-US" sz="2800" b="1" dirty="0">
                <a:latin typeface="Tahoma" panose="020B0604030504040204" pitchFamily="34" charset="0"/>
                <a:ea typeface="宋体" panose="02010600030101010101" pitchFamily="2" charset="-122"/>
              </a:rPr>
              <a:t>指令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POP  AX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2800" b="1" dirty="0">
                <a:latin typeface="Tahoma" panose="020B0604030504040204" pitchFamily="34" charset="0"/>
                <a:ea typeface="宋体" panose="02010600030101010101" pitchFamily="2" charset="-122"/>
              </a:rPr>
              <a:t>的执行情况：</a:t>
            </a:r>
            <a:endParaRPr lang="zh-CN" altLang="en-US" sz="28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7412" name="Picture 3" descr="4X38"/>
          <p:cNvPicPr>
            <a:picLocks noChangeAspect="1"/>
          </p:cNvPicPr>
          <p:nvPr>
            <p:ph/>
          </p:nvPr>
        </p:nvPicPr>
        <p:blipFill>
          <a:blip r:embed="rId1"/>
          <a:srcRect/>
          <a:stretch>
            <a:fillRect/>
          </a:stretch>
        </p:blipFill>
        <p:spPr>
          <a:xfrm>
            <a:off x="179388" y="1268413"/>
            <a:ext cx="8713787" cy="5113337"/>
          </a:xfr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8435" name="Text Box 3"/>
          <p:cNvSpPr txBox="1"/>
          <p:nvPr/>
        </p:nvSpPr>
        <p:spPr>
          <a:xfrm>
            <a:off x="323850" y="981075"/>
            <a:ext cx="16557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说明：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436" name="Text Box 7"/>
          <p:cNvSpPr txBox="1"/>
          <p:nvPr/>
        </p:nvSpPr>
        <p:spPr>
          <a:xfrm>
            <a:off x="395288" y="1700213"/>
            <a:ext cx="8748712" cy="44815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Char char="•"/>
            </a:pPr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以字（</a:t>
            </a:r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位）或双字</a:t>
            </a:r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(32</a:t>
            </a:r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位</a:t>
            </a:r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为单位入、出栈</a:t>
            </a:r>
            <a:endParaRPr lang="zh-CN" altLang="en-US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>
              <a:buChar char="•"/>
            </a:pPr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 寄存器、段寄存器、存储单元可入栈</a:t>
            </a:r>
            <a:b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</a:br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（即：立即数不允许入出栈 ）</a:t>
            </a:r>
            <a:endParaRPr lang="zh-CN" altLang="en-US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>
              <a:buChar char="•"/>
            </a:pPr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 除</a:t>
            </a:r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CS</a:t>
            </a:r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外，寄存器、段寄存器、存储单元都可作为出栈目的</a:t>
            </a:r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DST</a:t>
            </a:r>
            <a:endParaRPr lang="en-US" altLang="zh-CN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>
              <a:buChar char="•"/>
            </a:pPr>
            <a:r>
              <a:rPr lang="en-US" altLang="zh-CN" i="1" dirty="0">
                <a:solidFill>
                  <a:srgbClr val="FFCCCC"/>
                </a:solidFill>
                <a:latin typeface="Times New Roman" panose="02020603050405020304" pitchFamily="18" charset="0"/>
              </a:rPr>
              <a:t> POP SS</a:t>
            </a:r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i="1" dirty="0">
                <a:solidFill>
                  <a:srgbClr val="FFCCCC"/>
                </a:solidFill>
                <a:latin typeface="Times New Roman" panose="02020603050405020304" pitchFamily="18" charset="0"/>
              </a:rPr>
              <a:t>POP SP</a:t>
            </a:r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要慎重</a:t>
            </a:r>
            <a:endParaRPr lang="zh-CN" altLang="en-US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>
              <a:buChar char="•"/>
            </a:pPr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PUSH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POP 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不影响标志位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灯片编号占位符 4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51936" name="Group 32"/>
          <p:cNvGraphicFramePr>
            <a:graphicFrameLocks noGrp="1"/>
          </p:cNvGraphicFramePr>
          <p:nvPr>
            <p:ph idx="1"/>
          </p:nvPr>
        </p:nvGraphicFramePr>
        <p:xfrm>
          <a:off x="395288" y="1484313"/>
          <a:ext cx="8748713" cy="4062413"/>
        </p:xfrm>
        <a:graphic>
          <a:graphicData uri="http://schemas.openxmlformats.org/drawingml/2006/table">
            <a:tbl>
              <a:tblPr/>
              <a:tblGrid>
                <a:gridCol w="2232025"/>
                <a:gridCol w="2160587"/>
                <a:gridCol w="4356100"/>
              </a:tblGrid>
              <a:tr h="649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操作数长度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地址长度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执行的操作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84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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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b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字出栈或进栈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85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ESP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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ESP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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   </a:t>
                      </a:r>
                      <a:b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字出栈或进栈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84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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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	</a:t>
                      </a:r>
                      <a:b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双字出栈或进栈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90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ESP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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ESP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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b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双字出栈或进栈</a:t>
                      </a: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9485" name="Rectangle 28"/>
          <p:cNvSpPr/>
          <p:nvPr/>
        </p:nvSpPr>
        <p:spPr>
          <a:xfrm>
            <a:off x="1979613" y="333375"/>
            <a:ext cx="5040312" cy="557213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eaLnBrk="1" hangingPunct="1">
              <a:spcBef>
                <a:spcPct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PUSH/POP</a:t>
            </a:r>
            <a:r>
              <a:rPr lang="zh-CN" altLang="en-US" sz="2800" b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指令执行的操作</a:t>
            </a:r>
            <a:endParaRPr lang="zh-CN" altLang="en-US" sz="2800" b="1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1937" name="Text Box 33"/>
          <p:cNvSpPr txBox="1">
            <a:spLocks noChangeArrowheads="1"/>
          </p:cNvSpPr>
          <p:nvPr/>
        </p:nvSpPr>
        <p:spPr bwMode="auto">
          <a:xfrm>
            <a:off x="1547813" y="5876925"/>
            <a:ext cx="6624638" cy="579438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tint val="6275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l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习题： </a:t>
            </a:r>
            <a:r>
              <a:rPr kumimoji="1" lang="en-US" altLang="zh-CN" kern="1200" cap="none" spc="0" normalizeH="0" baseline="0" noProof="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P183  4-33         P181  4-17</a:t>
            </a:r>
            <a:endParaRPr kumimoji="1" lang="en-US" altLang="zh-CN" kern="1200" cap="none" spc="0" normalizeH="0" baseline="0" noProof="0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561975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传送类指令</a:t>
            </a:r>
            <a:r>
              <a:rPr lang="en-US" altLang="zh-CN" dirty="0">
                <a:solidFill>
                  <a:srgbClr val="66CCFF"/>
                </a:solidFill>
                <a:ea typeface="黑体" panose="02010609060101010101" pitchFamily="2" charset="-122"/>
              </a:rPr>
              <a:t>——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PUSHA/PUSHAD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484" name="Text Box 3"/>
          <p:cNvSpPr txBox="1"/>
          <p:nvPr/>
        </p:nvSpPr>
        <p:spPr>
          <a:xfrm>
            <a:off x="0" y="836613"/>
            <a:ext cx="8820150" cy="2725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352550" lvl="0" indent="-1352550">
              <a:spcBef>
                <a:spcPct val="1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(6)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通用寄存器进栈指令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1352550" lvl="0" indent="-1352550" algn="ctr">
              <a:spcBef>
                <a:spcPct val="10000"/>
              </a:spcBef>
              <a:buNone/>
            </a:pPr>
            <a:r>
              <a:rPr lang="en-US" altLang="zh-CN" b="1" dirty="0">
                <a:solidFill>
                  <a:srgbClr val="66FFFF"/>
                </a:solidFill>
                <a:ea typeface="黑体" panose="02010609060101010101" pitchFamily="2" charset="-122"/>
              </a:rPr>
              <a:t>PUSHA</a:t>
            </a:r>
            <a:endParaRPr lang="en-US" altLang="zh-CN" b="1" dirty="0">
              <a:solidFill>
                <a:srgbClr val="66FFFF"/>
              </a:solidFill>
              <a:ea typeface="黑体" panose="02010609060101010101" pitchFamily="2" charset="-122"/>
            </a:endParaRPr>
          </a:p>
          <a:p>
            <a:pPr marL="1352550" lvl="0" indent="-1352550" algn="ctr">
              <a:spcBef>
                <a:spcPct val="10000"/>
              </a:spcBef>
              <a:buNone/>
            </a:pPr>
            <a:r>
              <a:rPr lang="en-US" altLang="zh-CN" b="1" dirty="0">
                <a:solidFill>
                  <a:srgbClr val="66FFFF"/>
                </a:solidFill>
                <a:ea typeface="黑体" panose="02010609060101010101" pitchFamily="2" charset="-122"/>
              </a:rPr>
              <a:t>   PUSHAD</a:t>
            </a:r>
            <a:endParaRPr lang="en-US" altLang="zh-CN" b="1" dirty="0">
              <a:solidFill>
                <a:srgbClr val="66FFFF"/>
              </a:solidFill>
              <a:ea typeface="黑体" panose="02010609060101010101" pitchFamily="2" charset="-122"/>
            </a:endParaRPr>
          </a:p>
          <a:p>
            <a:pPr marL="1352550" lvl="0" indent="-1352550">
              <a:spcBef>
                <a:spcPct val="1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操作： 将各通用寄存器内容依次压入堆栈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1352550" lvl="0" indent="-1352550">
              <a:spcBef>
                <a:spcPct val="1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说明：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56004" name="Text Box 4"/>
          <p:cNvSpPr txBox="1"/>
          <p:nvPr/>
        </p:nvSpPr>
        <p:spPr>
          <a:xfrm>
            <a:off x="1258888" y="2924175"/>
            <a:ext cx="7885112" cy="4040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10000"/>
              </a:spcBef>
              <a:buChar char="•"/>
            </a:pPr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PUSHA</a:t>
            </a: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16</a:t>
            </a: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位通用寄存器依次进栈</a:t>
            </a:r>
            <a:b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进栈次序为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AX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CX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DX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BX,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以及指令执行前的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SP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BP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SI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DI</a:t>
            </a:r>
            <a:b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指令执行后（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SP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  <a:sym typeface="Symbol" panose="05050102010706020507" pitchFamily="18" charset="2"/>
              </a:rPr>
              <a:t>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SP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  <a:sym typeface="Symbol" panose="05050102010706020507" pitchFamily="18" charset="2"/>
              </a:rPr>
              <a:t>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16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指向新栈顶</a:t>
            </a:r>
            <a:endParaRPr lang="zh-CN" altLang="en-US" b="1" dirty="0">
              <a:solidFill>
                <a:srgbClr val="FFCCCC"/>
              </a:solidFill>
              <a:latin typeface="华文楷体" pitchFamily="2" charset="-122"/>
              <a:ea typeface="华文楷体" pitchFamily="2" charset="-122"/>
            </a:endParaRPr>
          </a:p>
          <a:p>
            <a:pPr algn="l">
              <a:spcBef>
                <a:spcPct val="10000"/>
              </a:spcBef>
              <a:buChar char="•"/>
            </a:pP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PUSHAD</a:t>
            </a: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32</a:t>
            </a: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位通用寄存器依次进栈</a:t>
            </a:r>
            <a:b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进栈次序为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EAX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ECX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EDX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EBX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，以及指令执行前的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ESP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EBP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ESI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EDI</a:t>
            </a:r>
            <a:b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指令执行后（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SP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  <a:sym typeface="Symbol" panose="05050102010706020507" pitchFamily="18" charset="2"/>
              </a:rPr>
              <a:t>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SP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  <a:sym typeface="Symbol" panose="05050102010706020507" pitchFamily="18" charset="2"/>
              </a:rPr>
              <a:t>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32</a:t>
            </a:r>
            <a:endParaRPr lang="en-US" altLang="zh-CN" b="1" dirty="0">
              <a:solidFill>
                <a:srgbClr val="FFCC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56005" name="Text Box 5"/>
          <p:cNvSpPr txBox="1"/>
          <p:nvPr/>
        </p:nvSpPr>
        <p:spPr>
          <a:xfrm>
            <a:off x="5759450" y="1125538"/>
            <a:ext cx="3384550" cy="617537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i="1" dirty="0">
                <a:solidFill>
                  <a:srgbClr val="CC0066"/>
                </a:solidFill>
                <a:latin typeface="Times New Roman" panose="02020603050405020304" pitchFamily="18" charset="0"/>
              </a:rPr>
              <a:t>不影响标志位 </a:t>
            </a:r>
            <a:endParaRPr lang="zh-CN" altLang="en-US" b="1" i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20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4" grpId="0"/>
      <p:bldP spid="25600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38594" name="Rectangle 1026"/>
          <p:cNvSpPr/>
          <p:nvPr/>
        </p:nvSpPr>
        <p:spPr>
          <a:xfrm>
            <a:off x="2268538" y="4416425"/>
            <a:ext cx="6407150" cy="131445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CC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101568" bIns="101568" anchor="ctr" anchorCtr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b="1" dirty="0">
                <a:ea typeface="隶书" pitchFamily="49" charset="-122"/>
              </a:rPr>
              <a:t>DEST</a:t>
            </a:r>
            <a:r>
              <a:rPr lang="zh-CN" altLang="en-US" b="1" dirty="0">
                <a:ea typeface="隶书" pitchFamily="49" charset="-122"/>
              </a:rPr>
              <a:t>既是源地址又是目的地址</a:t>
            </a:r>
            <a:br>
              <a:rPr lang="zh-CN" altLang="en-US" b="1" dirty="0">
                <a:ea typeface="隶书" pitchFamily="49" charset="-122"/>
              </a:rPr>
            </a:br>
            <a:r>
              <a:rPr lang="zh-CN" altLang="en-US" b="1" dirty="0">
                <a:ea typeface="隶书" pitchFamily="49" charset="-122"/>
              </a:rPr>
              <a:t>          或    隐含另一个操作数地址</a:t>
            </a:r>
            <a:endParaRPr lang="zh-CN" altLang="en-US" b="1" dirty="0">
              <a:ea typeface="隶书" pitchFamily="49" charset="-122"/>
            </a:endParaRPr>
          </a:p>
        </p:txBody>
      </p:sp>
      <p:sp>
        <p:nvSpPr>
          <p:cNvPr id="3076" name="Rectangle 1027"/>
          <p:cNvSpPr/>
          <p:nvPr>
            <p:ph type="title"/>
          </p:nvPr>
        </p:nvSpPr>
        <p:spPr>
          <a:xfrm>
            <a:off x="395288" y="260350"/>
            <a:ext cx="7777162" cy="576263"/>
          </a:xfrm>
          <a:noFill/>
          <a:ln>
            <a:noFill/>
          </a:ln>
        </p:spPr>
        <p:txBody>
          <a:bodyPr/>
          <a:p>
            <a:pPr eaLnBrk="1" hangingPunct="1"/>
            <a:r>
              <a:rPr lang="en-US" altLang="zh-CN" sz="2800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4.3.2    80x86 CPU</a:t>
            </a:r>
            <a:r>
              <a:rPr lang="zh-CN" altLang="en-US" sz="2800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指令系统   </a:t>
            </a:r>
            <a:r>
              <a:rPr lang="en-US" altLang="zh-CN" sz="2800" b="1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P151</a:t>
            </a:r>
            <a:endParaRPr lang="en-US" altLang="zh-CN" sz="2800" b="1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7" name="Rectangle 1028"/>
          <p:cNvSpPr/>
          <p:nvPr/>
        </p:nvSpPr>
        <p:spPr>
          <a:xfrm>
            <a:off x="0" y="981075"/>
            <a:ext cx="78724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80x86 CPU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指令按</a:t>
            </a:r>
            <a:r>
              <a:rPr lang="zh-CN" altLang="en-US" sz="2800" b="1" dirty="0">
                <a:solidFill>
                  <a:srgbClr val="00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操作数地址个数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可划分为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种类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8597" name="Rectangle 1029"/>
          <p:cNvSpPr/>
          <p:nvPr/>
        </p:nvSpPr>
        <p:spPr>
          <a:xfrm>
            <a:off x="250825" y="1700213"/>
            <a:ext cx="32194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）双操作数指令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38598" name="Rectangle 1030"/>
          <p:cNvSpPr/>
          <p:nvPr/>
        </p:nvSpPr>
        <p:spPr>
          <a:xfrm>
            <a:off x="3919538" y="1700213"/>
            <a:ext cx="4684712" cy="588962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OPR   DEST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SRC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8599" name="AutoShape 1031"/>
          <p:cNvSpPr/>
          <p:nvPr/>
        </p:nvSpPr>
        <p:spPr>
          <a:xfrm>
            <a:off x="395288" y="2708275"/>
            <a:ext cx="2519362" cy="647700"/>
          </a:xfrm>
          <a:prstGeom prst="wedgeRectCallout">
            <a:avLst>
              <a:gd name="adj1" fmla="val 102676"/>
              <a:gd name="adj2" fmla="val -111519"/>
            </a:avLst>
          </a:prstGeom>
          <a:solidFill>
            <a:schemeClr val="bg1"/>
          </a:solidFill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指令操作码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sp>
        <p:nvSpPr>
          <p:cNvPr id="238600" name="AutoShape 1032"/>
          <p:cNvSpPr/>
          <p:nvPr/>
        </p:nvSpPr>
        <p:spPr>
          <a:xfrm>
            <a:off x="6300788" y="2708275"/>
            <a:ext cx="2843212" cy="1008063"/>
          </a:xfrm>
          <a:prstGeom prst="wedgeRectCallout">
            <a:avLst>
              <a:gd name="adj1" fmla="val -16667"/>
              <a:gd name="adj2" fmla="val -92833"/>
            </a:avLst>
          </a:prstGeom>
          <a:solidFill>
            <a:schemeClr val="bg1"/>
          </a:solidFill>
          <a:ln w="38100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l" eaLnBrk="1" hangingPunct="1">
              <a:lnSpc>
                <a:spcPct val="85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隶书" pitchFamily="49" charset="-122"/>
              </a:rPr>
              <a:t>源地址</a:t>
            </a:r>
            <a:endParaRPr lang="zh-CN" altLang="en-US" b="1" dirty="0">
              <a:solidFill>
                <a:srgbClr val="CC0066"/>
              </a:solidFill>
              <a:latin typeface="Times New Roman" panose="02020603050405020304" pitchFamily="18" charset="0"/>
              <a:ea typeface="隶书" pitchFamily="49" charset="-122"/>
            </a:endParaRPr>
          </a:p>
          <a:p>
            <a:pPr algn="l" eaLnBrk="1" hangingPunct="1">
              <a:lnSpc>
                <a:spcPct val="85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源操作数地址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sp>
        <p:nvSpPr>
          <p:cNvPr id="238601" name="AutoShape 1033"/>
          <p:cNvSpPr/>
          <p:nvPr/>
        </p:nvSpPr>
        <p:spPr>
          <a:xfrm>
            <a:off x="2987675" y="2781300"/>
            <a:ext cx="3097213" cy="958850"/>
          </a:xfrm>
          <a:prstGeom prst="wedgeRectCallout">
            <a:avLst>
              <a:gd name="adj1" fmla="val 32880"/>
              <a:gd name="adj2" fmla="val -106292"/>
            </a:avLst>
          </a:prstGeom>
          <a:solidFill>
            <a:srgbClr val="FFFFFF"/>
          </a:solidFill>
          <a:ln w="38100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l" eaLnBrk="1" hangingPunct="1">
              <a:lnSpc>
                <a:spcPct val="85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隶书" pitchFamily="49" charset="-122"/>
              </a:rPr>
              <a:t>目的地址</a:t>
            </a:r>
            <a:endParaRPr lang="zh-CN" altLang="en-US" b="1" dirty="0">
              <a:solidFill>
                <a:srgbClr val="CC0066"/>
              </a:solidFill>
              <a:latin typeface="Times New Roman" panose="02020603050405020304" pitchFamily="18" charset="0"/>
              <a:ea typeface="隶书" pitchFamily="49" charset="-122"/>
            </a:endParaRPr>
          </a:p>
          <a:p>
            <a:pPr algn="l" eaLnBrk="1" hangingPunct="1">
              <a:lnSpc>
                <a:spcPct val="85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目的操作数地址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,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sp>
        <p:nvSpPr>
          <p:cNvPr id="238602" name="Rectangle 1034"/>
          <p:cNvSpPr/>
          <p:nvPr/>
        </p:nvSpPr>
        <p:spPr>
          <a:xfrm>
            <a:off x="179388" y="3933825"/>
            <a:ext cx="3219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）单操作数指令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38603" name="Rectangle 1035"/>
          <p:cNvSpPr/>
          <p:nvPr/>
        </p:nvSpPr>
        <p:spPr>
          <a:xfrm>
            <a:off x="3919538" y="3860800"/>
            <a:ext cx="2417762" cy="58896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OPR   DEST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8604" name="Rectangle 1036"/>
          <p:cNvSpPr/>
          <p:nvPr/>
        </p:nvSpPr>
        <p:spPr>
          <a:xfrm>
            <a:off x="250825" y="5734050"/>
            <a:ext cx="3219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）无操作数指令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38605" name="Rectangle 1037"/>
          <p:cNvSpPr/>
          <p:nvPr/>
        </p:nvSpPr>
        <p:spPr>
          <a:xfrm>
            <a:off x="3779838" y="5661025"/>
            <a:ext cx="1050925" cy="588963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OPR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8607" name="AutoShape 1039"/>
          <p:cNvSpPr/>
          <p:nvPr/>
        </p:nvSpPr>
        <p:spPr>
          <a:xfrm>
            <a:off x="5148263" y="5589588"/>
            <a:ext cx="3600450" cy="1008062"/>
          </a:xfrm>
          <a:prstGeom prst="wave">
            <a:avLst>
              <a:gd name="adj1" fmla="val 13005"/>
              <a:gd name="adj2" fmla="val 0"/>
            </a:avLst>
          </a:prstGeom>
          <a:solidFill>
            <a:srgbClr val="FFFFCC"/>
          </a:solidFill>
          <a:ln w="9525">
            <a:noFill/>
          </a:ln>
        </p:spPr>
        <p:txBody>
          <a:bodyPr wrap="none" anchor="ctr" anchorCtr="0"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隐含 或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隶书" pitchFamily="49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不需要操作数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3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3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3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3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8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animBg="1"/>
      <p:bldP spid="238597" grpId="0"/>
      <p:bldP spid="238598" grpId="0" animBg="1"/>
      <p:bldP spid="238599" grpId="0" animBg="1"/>
      <p:bldP spid="238600" grpId="0" animBg="1"/>
      <p:bldP spid="238601" grpId="0" animBg="1"/>
      <p:bldP spid="238602" grpId="0"/>
      <p:bldP spid="238603" grpId="0" animBg="1"/>
      <p:bldP spid="238604" grpId="0"/>
      <p:bldP spid="238605" grpId="0" animBg="1"/>
      <p:bldP spid="23860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/>
          <p:nvPr/>
        </p:nvSpPr>
        <p:spPr>
          <a:xfrm>
            <a:off x="323850" y="230188"/>
            <a:ext cx="68659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l">
              <a:spcBef>
                <a:spcPct val="0"/>
              </a:spcBef>
            </a:pPr>
            <a:r>
              <a:rPr lang="en-US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【</a:t>
            </a:r>
            <a:r>
              <a:rPr lang="zh-CN" altLang="en-US" sz="2800" b="1" dirty="0">
                <a:latin typeface="Tahoma" panose="020B060403050404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4-21】  </a:t>
            </a:r>
            <a:r>
              <a:rPr lang="zh-CN" altLang="en-US" sz="2800" b="1" dirty="0">
                <a:latin typeface="Tahoma" panose="020B0604030504040204" pitchFamily="34" charset="0"/>
                <a:ea typeface="宋体" panose="02010600030101010101" pitchFamily="2" charset="-122"/>
              </a:rPr>
              <a:t>指令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PUSHAD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sz="2800" b="1" dirty="0">
                <a:latin typeface="Tahoma" panose="020B0604030504040204" pitchFamily="34" charset="0"/>
                <a:ea typeface="宋体" panose="02010600030101010101" pitchFamily="2" charset="-122"/>
              </a:rPr>
              <a:t>的执行情况</a:t>
            </a:r>
            <a:r>
              <a:rPr lang="en-US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: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1508" name="Picture 3" descr="4x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981075"/>
            <a:ext cx="8569325" cy="54721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561975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传送类指令</a:t>
            </a:r>
            <a:r>
              <a:rPr lang="en-US" altLang="zh-CN" dirty="0">
                <a:solidFill>
                  <a:srgbClr val="66CCFF"/>
                </a:solidFill>
                <a:ea typeface="黑体" panose="02010609060101010101" pitchFamily="2" charset="-122"/>
              </a:rPr>
              <a:t>——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POPA/POPAD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32" name="Text Box 3"/>
          <p:cNvSpPr txBox="1"/>
          <p:nvPr/>
        </p:nvSpPr>
        <p:spPr>
          <a:xfrm>
            <a:off x="0" y="836613"/>
            <a:ext cx="9612313" cy="2189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352550" lvl="0" indent="-1352550">
              <a:spcBef>
                <a:spcPct val="1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(7)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通用寄存器出栈指令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1352550" lvl="0" indent="-1352550" algn="ctr">
              <a:spcBef>
                <a:spcPct val="10000"/>
              </a:spcBef>
              <a:buNone/>
            </a:pPr>
            <a:r>
              <a:rPr lang="en-US" altLang="zh-CN" b="1" dirty="0">
                <a:solidFill>
                  <a:srgbClr val="66FFFF"/>
                </a:solidFill>
                <a:ea typeface="黑体" panose="02010609060101010101" pitchFamily="2" charset="-122"/>
              </a:rPr>
              <a:t>POPA                POPAD</a:t>
            </a:r>
            <a:endParaRPr lang="en-US" altLang="zh-CN" b="1" dirty="0">
              <a:solidFill>
                <a:srgbClr val="66FFFF"/>
              </a:solidFill>
              <a:ea typeface="黑体" panose="02010609060101010101" pitchFamily="2" charset="-122"/>
            </a:endParaRPr>
          </a:p>
          <a:p>
            <a:pPr marL="1352550" lvl="0" indent="-1352550">
              <a:spcBef>
                <a:spcPct val="1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操作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: </a:t>
            </a:r>
            <a:r>
              <a:rPr lang="zh-CN" altLang="en-US" sz="2800" dirty="0">
                <a:solidFill>
                  <a:schemeClr val="bg1"/>
                </a:solidFill>
                <a:ea typeface="黑体" panose="02010609060101010101" pitchFamily="2" charset="-122"/>
              </a:rPr>
              <a:t>将堆栈栈顶的内容依次弹出到各通用寄存器中</a:t>
            </a:r>
            <a:endParaRPr lang="zh-CN" altLang="en-US" sz="2800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1352550" lvl="0" indent="-1352550">
              <a:spcBef>
                <a:spcPct val="1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说明：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57028" name="Text Box 4"/>
          <p:cNvSpPr txBox="1"/>
          <p:nvPr/>
        </p:nvSpPr>
        <p:spPr>
          <a:xfrm>
            <a:off x="0" y="2492375"/>
            <a:ext cx="9144000" cy="4346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             POPA</a:t>
            </a: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16</a:t>
            </a: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位通用寄存器依次出栈</a:t>
            </a:r>
            <a:b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出栈次序为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DI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SI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BP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SP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BX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DX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CX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AX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指令执行后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SP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  <a:sym typeface="Symbol" panose="05050102010706020507" pitchFamily="18" charset="2"/>
              </a:rPr>
              <a:t>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SP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+ 16</a:t>
            </a:r>
            <a:b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zh-CN" altLang="en-US" sz="2800" b="1" dirty="0">
                <a:solidFill>
                  <a:srgbClr val="66FFFF"/>
                </a:solidFill>
                <a:latin typeface="华文中宋" pitchFamily="2" charset="-122"/>
                <a:ea typeface="华文中宋" pitchFamily="2" charset="-122"/>
              </a:rPr>
              <a:t>应注意，</a:t>
            </a:r>
            <a:r>
              <a:rPr lang="en-US" altLang="zh-CN" sz="2800" b="1" dirty="0">
                <a:solidFill>
                  <a:srgbClr val="66FFFF"/>
                </a:solidFill>
                <a:latin typeface="华文中宋" pitchFamily="2" charset="-122"/>
                <a:ea typeface="华文中宋" pitchFamily="2" charset="-122"/>
              </a:rPr>
              <a:t>SP</a:t>
            </a:r>
            <a:r>
              <a:rPr lang="zh-CN" altLang="en-US" sz="2800" b="1" dirty="0">
                <a:solidFill>
                  <a:srgbClr val="66FFFF"/>
                </a:solidFill>
                <a:latin typeface="华文中宋" pitchFamily="2" charset="-122"/>
                <a:ea typeface="华文中宋" pitchFamily="2" charset="-122"/>
              </a:rPr>
              <a:t>的出栈只是修改了指针使其后的</a:t>
            </a:r>
            <a:r>
              <a:rPr lang="en-US" altLang="zh-CN" sz="2800" b="1" dirty="0">
                <a:solidFill>
                  <a:srgbClr val="66FFFF"/>
                </a:solidFill>
                <a:latin typeface="华文中宋" pitchFamily="2" charset="-122"/>
                <a:ea typeface="华文中宋" pitchFamily="2" charset="-122"/>
              </a:rPr>
              <a:t>BX</a:t>
            </a:r>
            <a:r>
              <a:rPr lang="zh-CN" altLang="en-US" sz="2800" b="1" dirty="0">
                <a:solidFill>
                  <a:srgbClr val="66FFFF"/>
                </a:solidFill>
                <a:latin typeface="华文中宋" pitchFamily="2" charset="-122"/>
                <a:ea typeface="华文中宋" pitchFamily="2" charset="-122"/>
              </a:rPr>
              <a:t>能顺利出栈，而堆栈中原先由</a:t>
            </a:r>
            <a:r>
              <a:rPr lang="en-US" altLang="zh-CN" sz="2800" b="1" dirty="0">
                <a:solidFill>
                  <a:srgbClr val="66FFFF"/>
                </a:solidFill>
                <a:latin typeface="华文中宋" pitchFamily="2" charset="-122"/>
                <a:ea typeface="华文中宋" pitchFamily="2" charset="-122"/>
              </a:rPr>
              <a:t>PUSHA</a:t>
            </a:r>
            <a:r>
              <a:rPr lang="zh-CN" altLang="en-US" sz="2800" b="1" dirty="0">
                <a:solidFill>
                  <a:srgbClr val="66FFFF"/>
                </a:solidFill>
                <a:latin typeface="华文中宋" pitchFamily="2" charset="-122"/>
                <a:ea typeface="华文中宋" pitchFamily="2" charset="-122"/>
              </a:rPr>
              <a:t>指令存入的</a:t>
            </a:r>
            <a:r>
              <a:rPr lang="en-US" altLang="zh-CN" sz="2800" b="1" dirty="0">
                <a:solidFill>
                  <a:srgbClr val="66FFFF"/>
                </a:solidFill>
                <a:latin typeface="华文中宋" pitchFamily="2" charset="-122"/>
                <a:ea typeface="华文中宋" pitchFamily="2" charset="-122"/>
              </a:rPr>
              <a:t>SP</a:t>
            </a:r>
            <a:r>
              <a:rPr lang="zh-CN" altLang="en-US" sz="2800" b="1" dirty="0">
                <a:solidFill>
                  <a:srgbClr val="66FFFF"/>
                </a:solidFill>
                <a:latin typeface="华文中宋" pitchFamily="2" charset="-122"/>
                <a:ea typeface="华文中宋" pitchFamily="2" charset="-122"/>
              </a:rPr>
              <a:t>的原始内容被丢弃，并未真正送到</a:t>
            </a:r>
            <a:r>
              <a:rPr lang="en-US" altLang="zh-CN" sz="2800" b="1" dirty="0">
                <a:solidFill>
                  <a:srgbClr val="66FFFF"/>
                </a:solidFill>
                <a:latin typeface="华文中宋" pitchFamily="2" charset="-122"/>
                <a:ea typeface="华文中宋" pitchFamily="2" charset="-122"/>
              </a:rPr>
              <a:t>SP</a:t>
            </a:r>
            <a:r>
              <a:rPr lang="zh-CN" altLang="en-US" sz="2800" b="1" dirty="0">
                <a:solidFill>
                  <a:srgbClr val="66FFFF"/>
                </a:solidFill>
                <a:latin typeface="华文中宋" pitchFamily="2" charset="-122"/>
                <a:ea typeface="华文中宋" pitchFamily="2" charset="-122"/>
              </a:rPr>
              <a:t>寄存器中去</a:t>
            </a:r>
            <a:r>
              <a:rPr lang="zh-CN" altLang="en-US" sz="28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SP</a:t>
            </a:r>
            <a:r>
              <a:rPr lang="zh-CN" altLang="en-US" sz="28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的伪出栈）</a:t>
            </a:r>
            <a:endParaRPr lang="zh-CN" altLang="en-US" sz="2800" b="1" dirty="0">
              <a:solidFill>
                <a:schemeClr val="bg1"/>
              </a:solidFill>
              <a:latin typeface="华文中宋" pitchFamily="2" charset="-122"/>
              <a:ea typeface="华文中宋" pitchFamily="2" charset="-122"/>
            </a:endParaRPr>
          </a:p>
          <a:p>
            <a:pPr algn="l">
              <a:spcBef>
                <a:spcPct val="10000"/>
              </a:spcBef>
              <a:buChar char="•"/>
            </a:pP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POPAD:32</a:t>
            </a: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位通用寄存器依次出栈  </a:t>
            </a:r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(E</a:t>
            </a:r>
            <a:r>
              <a:rPr lang="en-US" altLang="zh-CN" sz="28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SP</a:t>
            </a:r>
            <a:r>
              <a:rPr lang="zh-CN" altLang="en-US" sz="28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的伪出栈</a:t>
            </a:r>
            <a:r>
              <a:rPr lang="en-US" altLang="zh-CN" sz="28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</a:rPr>
              <a:t>)</a:t>
            </a:r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b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出栈次序为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EDI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ESI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EBP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ESP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EBX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EDX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ECX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EAX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，指令执行后（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ESP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  <a:sym typeface="Symbol" panose="05050102010706020507" pitchFamily="18" charset="2"/>
              </a:rPr>
              <a:t>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ESP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  <a:sym typeface="Symbol" panose="05050102010706020507" pitchFamily="18" charset="2"/>
              </a:rPr>
              <a:t>＋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32</a:t>
            </a:r>
            <a:endParaRPr lang="en-US" altLang="zh-CN" b="1" dirty="0">
              <a:solidFill>
                <a:srgbClr val="FFCC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57029" name="Text Box 5"/>
          <p:cNvSpPr txBox="1"/>
          <p:nvPr/>
        </p:nvSpPr>
        <p:spPr>
          <a:xfrm>
            <a:off x="6443663" y="908050"/>
            <a:ext cx="2700337" cy="55721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800" b="1" i="1" dirty="0">
                <a:solidFill>
                  <a:srgbClr val="CC0066"/>
                </a:solidFill>
                <a:latin typeface="Times New Roman" panose="02020603050405020304" pitchFamily="18" charset="0"/>
              </a:rPr>
              <a:t>不影响标志位 </a:t>
            </a:r>
            <a:endParaRPr lang="zh-CN" altLang="en-US" sz="2800" b="1" i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20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8" grpId="0"/>
      <p:bldP spid="2570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561975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数据传送指令</a:t>
            </a:r>
            <a:r>
              <a:rPr lang="en-US" altLang="zh-CN" dirty="0">
                <a:solidFill>
                  <a:srgbClr val="66CCFF"/>
                </a:solidFill>
                <a:ea typeface="黑体" panose="02010609060101010101" pitchFamily="2" charset="-122"/>
              </a:rPr>
              <a:t>——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XCHG         P156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556" name="Text Box 5"/>
          <p:cNvSpPr txBox="1"/>
          <p:nvPr/>
        </p:nvSpPr>
        <p:spPr>
          <a:xfrm>
            <a:off x="323850" y="1052513"/>
            <a:ext cx="8496300" cy="3017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</a:rPr>
              <a:t>）交换指令    </a:t>
            </a:r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XCHG   OPR1</a:t>
            </a: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OPR2</a:t>
            </a:r>
            <a:endParaRPr lang="en-US" altLang="zh-CN" dirty="0">
              <a:solidFill>
                <a:srgbClr val="66FFFF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操作：（</a:t>
            </a:r>
            <a:r>
              <a:rPr lang="en-US" altLang="zh-CN" dirty="0">
                <a:latin typeface="Times New Roman" panose="02020603050405020304" pitchFamily="18" charset="0"/>
              </a:rPr>
              <a:t>OPR1)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</a:t>
            </a:r>
            <a:r>
              <a:rPr lang="en-US" altLang="zh-CN" dirty="0">
                <a:latin typeface="黑体" panose="0201060906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(OPR2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说明：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至少一个是寄存器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但不允许段寄存器、立即数</a:t>
            </a:r>
            <a:b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8086: 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字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字节		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80386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以后：字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字节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双字</a:t>
            </a:r>
            <a:endParaRPr lang="zh-CN" altLang="en-US" b="1" dirty="0">
              <a:solidFill>
                <a:srgbClr val="FFCC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3557" name="Text Box 6"/>
          <p:cNvSpPr txBox="1"/>
          <p:nvPr/>
        </p:nvSpPr>
        <p:spPr>
          <a:xfrm>
            <a:off x="395288" y="4149725"/>
            <a:ext cx="8280400" cy="204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EAEAEA"/>
                </a:solidFill>
                <a:latin typeface="Times New Roman" panose="02020603050405020304" pitchFamily="18" charset="0"/>
              </a:rPr>
              <a:t>例如：（</a:t>
            </a:r>
            <a:r>
              <a:rPr lang="en-US" altLang="zh-CN" dirty="0">
                <a:solidFill>
                  <a:srgbClr val="EAEAEA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AX</a:t>
            </a:r>
            <a:r>
              <a:rPr lang="zh-CN" altLang="en-US" dirty="0">
                <a:solidFill>
                  <a:srgbClr val="EAEAEA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）＝</a:t>
            </a:r>
            <a:r>
              <a:rPr lang="en-US" altLang="zh-CN" dirty="0">
                <a:solidFill>
                  <a:srgbClr val="EAEAEA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1234H</a:t>
            </a:r>
            <a:r>
              <a:rPr lang="zh-CN" altLang="en-US" dirty="0">
                <a:solidFill>
                  <a:srgbClr val="EAEAEA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，（</a:t>
            </a:r>
            <a:r>
              <a:rPr lang="en-US" altLang="zh-CN" dirty="0">
                <a:solidFill>
                  <a:srgbClr val="EAEAEA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BX</a:t>
            </a:r>
            <a:r>
              <a:rPr lang="zh-CN" altLang="en-US" dirty="0">
                <a:solidFill>
                  <a:srgbClr val="EAEAEA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）＝</a:t>
            </a:r>
            <a:r>
              <a:rPr lang="en-US" altLang="zh-CN" dirty="0">
                <a:solidFill>
                  <a:srgbClr val="EAEAEA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5678H</a:t>
            </a:r>
            <a:endParaRPr lang="en-US" altLang="zh-CN" dirty="0">
              <a:solidFill>
                <a:srgbClr val="EAEAEA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XCHG  AX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sym typeface="Wingdings" panose="05000000000000000000" pitchFamily="2" charset="2"/>
              </a:rPr>
              <a:t>BX</a:t>
            </a:r>
            <a:endParaRPr lang="en-US" altLang="zh-CN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dirty="0">
                <a:solidFill>
                  <a:srgbClr val="EAEAEA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EAEAEA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AX</a:t>
            </a:r>
            <a:r>
              <a:rPr lang="zh-CN" altLang="en-US" dirty="0">
                <a:solidFill>
                  <a:srgbClr val="EAEAEA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）＝ </a:t>
            </a:r>
            <a:r>
              <a:rPr lang="en-US" altLang="zh-CN" dirty="0">
                <a:solidFill>
                  <a:srgbClr val="EAEAEA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5678H </a:t>
            </a:r>
            <a:r>
              <a:rPr lang="zh-CN" altLang="en-US" dirty="0">
                <a:solidFill>
                  <a:srgbClr val="EAEAEA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，（</a:t>
            </a:r>
            <a:r>
              <a:rPr lang="en-US" altLang="zh-CN" dirty="0">
                <a:solidFill>
                  <a:srgbClr val="EAEAEA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BX</a:t>
            </a:r>
            <a:r>
              <a:rPr lang="zh-CN" altLang="en-US" dirty="0">
                <a:solidFill>
                  <a:srgbClr val="EAEAEA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）＝ </a:t>
            </a:r>
            <a:r>
              <a:rPr lang="en-US" altLang="zh-CN" dirty="0">
                <a:solidFill>
                  <a:srgbClr val="EAEAEA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1234H</a:t>
            </a:r>
            <a:endParaRPr lang="en-US" altLang="zh-CN" dirty="0">
              <a:solidFill>
                <a:srgbClr val="EAEAEA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38247" name="Text Box 7"/>
          <p:cNvSpPr txBox="1"/>
          <p:nvPr/>
        </p:nvSpPr>
        <p:spPr>
          <a:xfrm>
            <a:off x="6084888" y="1916113"/>
            <a:ext cx="2700337" cy="557212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800" b="1" i="1" dirty="0">
                <a:solidFill>
                  <a:srgbClr val="CC0066"/>
                </a:solidFill>
                <a:latin typeface="Times New Roman" panose="02020603050405020304" pitchFamily="18" charset="0"/>
              </a:rPr>
              <a:t>不影响标志位 </a:t>
            </a:r>
            <a:endParaRPr lang="zh-CN" altLang="en-US" sz="2800" b="1" i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58051" name="Rectangle 3"/>
          <p:cNvSpPr/>
          <p:nvPr/>
        </p:nvSpPr>
        <p:spPr>
          <a:xfrm>
            <a:off x="0" y="1978025"/>
            <a:ext cx="9144000" cy="42021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l"/>
            <a:r>
              <a:rPr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DEST</a:t>
            </a:r>
            <a:r>
              <a:rPr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是寄存器，</a:t>
            </a: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endParaRPr lang="en-US" altLang="zh-CN" sz="2400" b="1" dirty="0">
              <a:solidFill>
                <a:srgbClr val="66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SRC</a:t>
            </a:r>
            <a:r>
              <a:rPr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在存储单元中，基址变址寻址，因为</a:t>
            </a: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BP</a:t>
            </a:r>
            <a:r>
              <a:rPr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，所以缺省在</a:t>
            </a: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SS</a:t>
            </a:r>
            <a:r>
              <a:rPr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段中</a:t>
            </a:r>
            <a:br>
              <a:rPr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逻辑地址为    </a:t>
            </a: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SS: [BP+SI]    </a:t>
            </a:r>
            <a:endParaRPr lang="en-US" altLang="zh-CN" sz="2400" b="1" dirty="0">
              <a:solidFill>
                <a:srgbClr val="66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源操作数的偏移地址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=(BP)+(SI)=0200+0046=0246 H 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源操作数的物理地址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=2F000+0246=2F246 H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zh-CN" altLang="en-US" sz="2800" b="1" i="1" dirty="0">
                <a:solidFill>
                  <a:srgbClr val="FFCCCC"/>
                </a:solidFill>
                <a:latin typeface="华文中宋" pitchFamily="2" charset="-122"/>
                <a:ea typeface="华文中宋" pitchFamily="2" charset="-122"/>
              </a:rPr>
              <a:t>即：存储单元</a:t>
            </a:r>
            <a:r>
              <a:rPr lang="en-US" altLang="zh-CN" sz="2800" b="1" i="1" dirty="0">
                <a:solidFill>
                  <a:srgbClr val="FFCCCC"/>
                </a:solidFill>
                <a:latin typeface="华文中宋" pitchFamily="2" charset="-122"/>
                <a:ea typeface="华文中宋" pitchFamily="2" charset="-122"/>
              </a:rPr>
              <a:t>2F246H</a:t>
            </a:r>
            <a:r>
              <a:rPr lang="zh-CN" altLang="en-US" sz="2800" b="1" i="1" dirty="0">
                <a:solidFill>
                  <a:srgbClr val="FFCCCC"/>
                </a:solidFill>
                <a:latin typeface="华文中宋" pitchFamily="2" charset="-122"/>
                <a:ea typeface="华文中宋" pitchFamily="2" charset="-122"/>
              </a:rPr>
              <a:t>的内容与寄存器</a:t>
            </a:r>
            <a:r>
              <a:rPr lang="en-US" altLang="zh-CN" sz="2800" b="1" i="1" dirty="0">
                <a:solidFill>
                  <a:srgbClr val="FFCCCC"/>
                </a:solidFill>
                <a:latin typeface="华文中宋" pitchFamily="2" charset="-122"/>
                <a:ea typeface="华文中宋" pitchFamily="2" charset="-122"/>
              </a:rPr>
              <a:t>BX</a:t>
            </a:r>
            <a:r>
              <a:rPr lang="zh-CN" altLang="en-US" sz="2800" b="1" i="1" dirty="0">
                <a:solidFill>
                  <a:srgbClr val="FFCCCC"/>
                </a:solidFill>
                <a:latin typeface="华文中宋" pitchFamily="2" charset="-122"/>
                <a:ea typeface="华文中宋" pitchFamily="2" charset="-122"/>
              </a:rPr>
              <a:t>的内容互换</a:t>
            </a:r>
            <a:endParaRPr lang="zh-CN" altLang="en-US" sz="2800" b="1" i="1" dirty="0">
              <a:solidFill>
                <a:srgbClr val="FFCCCC"/>
              </a:solidFill>
              <a:latin typeface="华文中宋" pitchFamily="2" charset="-122"/>
              <a:ea typeface="华文中宋" pitchFamily="2" charset="-122"/>
            </a:endParaRPr>
          </a:p>
          <a:p>
            <a:pPr algn="l"/>
            <a:r>
              <a:rPr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则该指令执行后</a:t>
            </a:r>
            <a:endParaRPr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（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4154H 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2F246H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6F30H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0" name="Rectangle 4"/>
          <p:cNvSpPr/>
          <p:nvPr/>
        </p:nvSpPr>
        <p:spPr>
          <a:xfrm>
            <a:off x="395288" y="1052513"/>
            <a:ext cx="7850187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执行前，设（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6F30H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BP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0200H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0046H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SS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2F00H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2F246H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4154H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Rectangle 6"/>
          <p:cNvSpPr/>
          <p:nvPr/>
        </p:nvSpPr>
        <p:spPr>
          <a:xfrm>
            <a:off x="468313" y="333375"/>
            <a:ext cx="784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latin typeface="Times New Roman" panose="02020603050405020304" pitchFamily="18" charset="0"/>
              </a:rPr>
              <a:t>【</a:t>
            </a:r>
            <a:r>
              <a:rPr lang="zh-CN" altLang="en-US" b="1" dirty="0"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</a:rPr>
              <a:t>4-22】</a:t>
            </a:r>
            <a:r>
              <a:rPr lang="zh-CN" altLang="en-US" b="1" dirty="0">
                <a:latin typeface="Times New Roman" panose="02020603050405020304" pitchFamily="18" charset="0"/>
              </a:rPr>
              <a:t>指令“</a:t>
            </a:r>
            <a:r>
              <a:rPr lang="en-US" altLang="zh-CN" b="1" dirty="0">
                <a:latin typeface="Times New Roman" panose="02020603050405020304" pitchFamily="18" charset="0"/>
              </a:rPr>
              <a:t>XCHG  BX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[BP+SI]”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25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 地址传送指令               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P157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5604" name="Text Box 3"/>
          <p:cNvSpPr txBox="1"/>
          <p:nvPr/>
        </p:nvSpPr>
        <p:spPr>
          <a:xfrm>
            <a:off x="323850" y="1052513"/>
            <a:ext cx="84963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将存储器操作数的地址传送给指定的寄存器，而不是传送操作数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8825" name="Rectangle 105"/>
          <p:cNvSpPr/>
          <p:nvPr/>
        </p:nvSpPr>
        <p:spPr>
          <a:xfrm>
            <a:off x="395288" y="2276475"/>
            <a:ext cx="9001125" cy="2891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10000"/>
              </a:spcBef>
            </a:pPr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LEA</a:t>
            </a:r>
            <a:r>
              <a:rPr lang="zh-CN" altLang="en-US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Load Effective Address</a:t>
            </a:r>
            <a:r>
              <a:rPr lang="zh-CN" altLang="en-US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有效地址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(EA)</a:t>
            </a:r>
            <a:r>
              <a:rPr lang="zh-CN" altLang="en-US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送寄存器</a:t>
            </a:r>
            <a:endParaRPr lang="zh-CN" altLang="en-US" sz="2800" b="1" dirty="0">
              <a:solidFill>
                <a:srgbClr val="66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ct val="10000"/>
              </a:spcBef>
            </a:pPr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LDS</a:t>
            </a:r>
            <a:r>
              <a:rPr lang="zh-CN" altLang="en-US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Load DS with pointer</a:t>
            </a:r>
            <a:r>
              <a:rPr lang="zh-CN" altLang="en-US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）地址指针送寄存器和</a:t>
            </a:r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endParaRPr lang="en-US" altLang="zh-CN" sz="2800" b="1" dirty="0">
              <a:solidFill>
                <a:srgbClr val="66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ct val="10000"/>
              </a:spcBef>
            </a:pPr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LES</a:t>
            </a:r>
            <a:r>
              <a:rPr lang="zh-CN" altLang="en-US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Load ES with pointer</a:t>
            </a:r>
            <a:r>
              <a:rPr lang="zh-CN" altLang="en-US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）地址指针送寄存器和</a:t>
            </a:r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ES</a:t>
            </a:r>
            <a:endParaRPr lang="en-US" altLang="zh-CN" sz="2800" b="1" dirty="0">
              <a:solidFill>
                <a:srgbClr val="66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ct val="10000"/>
              </a:spcBef>
            </a:pP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LFS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Load FS with pointer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 地址指针送寄存器和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FS</a:t>
            </a:r>
            <a:endParaRPr lang="en-US" altLang="zh-CN" sz="2800" b="1" dirty="0">
              <a:solidFill>
                <a:srgbClr val="FFCC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ct val="10000"/>
              </a:spcBef>
            </a:pP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LGS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Load GS with pointer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）地址指针送寄存器和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GS</a:t>
            </a:r>
            <a:endParaRPr lang="en-US" altLang="zh-CN" sz="2800" b="1" dirty="0">
              <a:solidFill>
                <a:srgbClr val="FFCC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ct val="10000"/>
              </a:spcBef>
            </a:pP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LSS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Load SS with pointer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地址指针送寄存器和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SS</a:t>
            </a:r>
            <a:endParaRPr lang="en-US" altLang="zh-CN" sz="2800" b="1" dirty="0">
              <a:solidFill>
                <a:srgbClr val="FFCC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8826" name="Rectangle 106"/>
          <p:cNvSpPr/>
          <p:nvPr/>
        </p:nvSpPr>
        <p:spPr>
          <a:xfrm>
            <a:off x="0" y="5373688"/>
            <a:ext cx="8820150" cy="617537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地址指针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段基址（段选择器）：偏移地址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8827" name="Text Box 107"/>
          <p:cNvSpPr txBox="1"/>
          <p:nvPr/>
        </p:nvSpPr>
        <p:spPr>
          <a:xfrm>
            <a:off x="6011863" y="1700213"/>
            <a:ext cx="2700337" cy="557212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800" b="1" i="1" dirty="0">
                <a:solidFill>
                  <a:srgbClr val="CC0066"/>
                </a:solidFill>
                <a:latin typeface="Times New Roman" panose="02020603050405020304" pitchFamily="18" charset="0"/>
              </a:rPr>
              <a:t>不影响标志位 </a:t>
            </a:r>
            <a:endParaRPr lang="zh-CN" altLang="en-US" sz="2800" b="1" i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825" grpId="0"/>
      <p:bldP spid="158826" grpId="0" animBg="1"/>
      <p:bldP spid="1588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 地址传送指令                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P157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59129" name="Group 57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0" y="1268413"/>
          <a:ext cx="8893175" cy="2760663"/>
        </p:xfrm>
        <a:graphic>
          <a:graphicData uri="http://schemas.openxmlformats.org/drawingml/2006/table">
            <a:tbl>
              <a:tblPr/>
              <a:tblGrid>
                <a:gridCol w="2262188"/>
                <a:gridCol w="2787650"/>
                <a:gridCol w="3843337"/>
              </a:tblGrid>
              <a:tr h="792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装入有效地址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LEA  REG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SRC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SRC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的偏移地址  →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REG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0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REG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不允许是段寄存器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，只能是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位或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位通用寄存器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kumimoji="1" lang="en-US" altLang="zh-CN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SRC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不允许是立即数、寄存器，</a:t>
                      </a:r>
                      <a:r>
                        <a:rPr kumimoji="1" lang="zh-CN" altLang="en-US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必须是存储单元</a:t>
                      </a:r>
                      <a:endParaRPr kumimoji="1" lang="zh-CN" altLang="en-US" sz="2800" b="1" i="0" u="sng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对标志位无影响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259130" name="Text Box 58"/>
          <p:cNvSpPr txBox="1"/>
          <p:nvPr/>
        </p:nvSpPr>
        <p:spPr>
          <a:xfrm>
            <a:off x="755650" y="4365625"/>
            <a:ext cx="75596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例如： </a:t>
            </a:r>
            <a:r>
              <a:rPr lang="en-US" altLang="zh-CN" dirty="0">
                <a:latin typeface="Times New Roman" panose="02020603050405020304" pitchFamily="18" charset="0"/>
              </a:rPr>
              <a:t>LEA   SI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DS:[2000H]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59131" name="Text Box 59"/>
          <p:cNvSpPr txBox="1"/>
          <p:nvPr/>
        </p:nvSpPr>
        <p:spPr>
          <a:xfrm>
            <a:off x="755650" y="5013325"/>
            <a:ext cx="75596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比较与  </a:t>
            </a:r>
            <a:r>
              <a:rPr lang="en-US" altLang="zh-CN" dirty="0">
                <a:latin typeface="Times New Roman" panose="02020603050405020304" pitchFamily="18" charset="0"/>
              </a:rPr>
              <a:t>MOV   SI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DS:[2000H] </a:t>
            </a:r>
            <a:r>
              <a:rPr lang="zh-CN" altLang="en-US" dirty="0">
                <a:latin typeface="Times New Roman" panose="02020603050405020304" pitchFamily="18" charset="0"/>
              </a:rPr>
              <a:t>的不同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9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9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9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9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130" grpId="0"/>
      <p:bldP spid="2591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/>
          <p:nvPr/>
        </p:nvSpPr>
        <p:spPr>
          <a:xfrm>
            <a:off x="323850" y="139700"/>
            <a:ext cx="9144000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spcBef>
                <a:spcPct val="0"/>
              </a:spcBef>
            </a:pPr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指令“</a:t>
            </a: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LEA  SI</a:t>
            </a:r>
            <a:r>
              <a:rPr lang="zh-CN" altLang="en-US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BUF”</a:t>
            </a:r>
            <a:endParaRPr lang="en-US" altLang="zh-CN" sz="4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7652" name="Picture 3" descr="4x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175" y="1484313"/>
            <a:ext cx="5651500" cy="432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3" name="Rectangle 4"/>
          <p:cNvSpPr/>
          <p:nvPr/>
        </p:nvSpPr>
        <p:spPr>
          <a:xfrm>
            <a:off x="2627313" y="5805488"/>
            <a:ext cx="4465637" cy="4572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LEA  SI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BUF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指令的执行情况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4" name="Rectangle 5"/>
          <p:cNvSpPr/>
          <p:nvPr/>
        </p:nvSpPr>
        <p:spPr>
          <a:xfrm>
            <a:off x="250825" y="836613"/>
            <a:ext cx="68770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0"/>
              </a:spcBef>
            </a:pP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设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BUF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的有效地址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EA</a:t>
            </a:r>
            <a:r>
              <a:rPr lang="zh-CN" altLang="en-US" b="1" dirty="0">
                <a:latin typeface="隶书" pitchFamily="49" charset="-122"/>
                <a:ea typeface="隶书" pitchFamily="49" charset="-122"/>
              </a:rPr>
              <a:t>是</a:t>
            </a:r>
            <a:r>
              <a:rPr lang="en-US" altLang="zh-CN" b="1" dirty="0">
                <a:latin typeface="隶书" pitchFamily="49" charset="-122"/>
                <a:ea typeface="隶书" pitchFamily="49" charset="-122"/>
              </a:rPr>
              <a:t>0100H</a:t>
            </a:r>
            <a:endParaRPr lang="en-US" altLang="zh-CN" b="1" dirty="0"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灯片编号占位符 4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60130" name="Group 34"/>
          <p:cNvGraphicFramePr>
            <a:graphicFrameLocks noGrp="1"/>
          </p:cNvGraphicFramePr>
          <p:nvPr>
            <p:ph idx="1"/>
          </p:nvPr>
        </p:nvGraphicFramePr>
        <p:xfrm>
          <a:off x="0" y="1484313"/>
          <a:ext cx="8929688" cy="4724400"/>
        </p:xfrm>
        <a:graphic>
          <a:graphicData uri="http://schemas.openxmlformats.org/drawingml/2006/table">
            <a:tbl>
              <a:tblPr/>
              <a:tblGrid>
                <a:gridCol w="1619250"/>
                <a:gridCol w="1981200"/>
                <a:gridCol w="5329238"/>
              </a:tblGrid>
              <a:tr h="593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621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81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38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895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52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10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目的寄存器位数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827405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235075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4338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105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0825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6545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265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7985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源操作数地址长度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621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81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38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895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52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10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执行的操作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531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621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81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38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895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52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10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16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621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81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38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895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52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10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16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621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81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38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895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52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10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计算得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16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位有效地址，存入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16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位目的寄存器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372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621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81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38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895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52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10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16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621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81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38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895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52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10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32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621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81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38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895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52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10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计算得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32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位有效地址，截取低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16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位存入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16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位目的寄存器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531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621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81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38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895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52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10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32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621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81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38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895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52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10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16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621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81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38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895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52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10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计算得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16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位有效地址，零扩展后存入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32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位目的寄存器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4611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621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81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38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895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52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10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32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621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81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38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895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52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10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32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5621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981200" indent="-228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4384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895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352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10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计算得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32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位有效地址，存入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32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位目的寄存器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701" name="Rectangle 28"/>
          <p:cNvSpPr/>
          <p:nvPr/>
        </p:nvSpPr>
        <p:spPr>
          <a:xfrm>
            <a:off x="0" y="404813"/>
            <a:ext cx="9144000" cy="946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l">
              <a:spcBef>
                <a:spcPct val="3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由于存在着目的寄存器位数与源操作数有效地址长度的不同，该指令执行的操作如下表所示：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62146" name="Rectangle 2"/>
          <p:cNvSpPr>
            <a:spLocks noGrp="1"/>
          </p:cNvSpPr>
          <p:nvPr>
            <p:ph idx="1"/>
          </p:nvPr>
        </p:nvSpPr>
        <p:spPr>
          <a:xfrm>
            <a:off x="323850" y="4076700"/>
            <a:ext cx="4968875" cy="2160588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zh-CN" altLang="en-US" sz="2400" b="1" dirty="0">
                <a:solidFill>
                  <a:srgbClr val="FFFF99"/>
                </a:solidFill>
              </a:rPr>
              <a:t>地址指针的存放：</a:t>
            </a:r>
            <a:br>
              <a:rPr lang="zh-CN" altLang="en-US" sz="2400" b="1" dirty="0">
                <a:solidFill>
                  <a:schemeClr val="bg1"/>
                </a:solidFill>
              </a:rPr>
            </a:br>
            <a:r>
              <a:rPr lang="zh-CN" altLang="en-US" sz="2800" b="1" i="1" dirty="0">
                <a:solidFill>
                  <a:schemeClr val="bg1"/>
                </a:solidFill>
              </a:rPr>
              <a:t>偏移地址在前（占低地址），段基值（或段选择器）在后（高地址）</a:t>
            </a:r>
            <a:endParaRPr lang="zh-CN" altLang="en-US" sz="2800" b="1" i="1" dirty="0">
              <a:solidFill>
                <a:schemeClr val="bg1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rgbClr val="FFFF99"/>
                </a:solidFill>
              </a:rPr>
              <a:t>32</a:t>
            </a:r>
            <a:r>
              <a:rPr lang="zh-CN" altLang="en-US" sz="2400" b="1" dirty="0">
                <a:solidFill>
                  <a:srgbClr val="FFFF99"/>
                </a:solidFill>
              </a:rPr>
              <a:t>位的地址指针如右图所示：</a:t>
            </a:r>
            <a:endParaRPr lang="zh-CN" altLang="en-US" sz="2400" dirty="0">
              <a:solidFill>
                <a:srgbClr val="FFFF99"/>
              </a:solidFill>
            </a:endParaRPr>
          </a:p>
        </p:txBody>
      </p:sp>
      <p:pic>
        <p:nvPicPr>
          <p:cNvPr id="262147" name="Picture 3" descr="4x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8263" y="3716338"/>
            <a:ext cx="3527425" cy="3141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1" name="Rectangle 4"/>
          <p:cNvSpPr/>
          <p:nvPr/>
        </p:nvSpPr>
        <p:spPr>
          <a:xfrm>
            <a:off x="0" y="20780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algn="l">
              <a:spcBef>
                <a:spcPct val="0"/>
              </a:spcBef>
            </a:pPr>
            <a:endParaRPr lang="zh-CN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2149" name="Rectangle 5"/>
          <p:cNvSpPr/>
          <p:nvPr/>
        </p:nvSpPr>
        <p:spPr>
          <a:xfrm>
            <a:off x="4257675" y="3411538"/>
            <a:ext cx="6286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spcBef>
                <a:spcPct val="0"/>
              </a:spcBef>
            </a:pP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3" name="Rectangle 6"/>
          <p:cNvSpPr/>
          <p:nvPr/>
        </p:nvSpPr>
        <p:spPr>
          <a:xfrm>
            <a:off x="395288" y="333375"/>
            <a:ext cx="8486775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） 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LDS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LES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LFS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LGS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LSS</a:t>
            </a:r>
            <a:b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</a:br>
            <a:r>
              <a:rPr lang="zh-CN" altLang="en-US" b="1" dirty="0">
                <a:latin typeface="Times New Roman" panose="02020603050405020304" pitchFamily="18" charset="0"/>
              </a:rPr>
              <a:t>地址指针送寄存器和段寄存器指令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62151" name="Rectangle 7"/>
          <p:cNvSpPr/>
          <p:nvPr/>
        </p:nvSpPr>
        <p:spPr>
          <a:xfrm>
            <a:off x="0" y="1628775"/>
            <a:ext cx="8820150" cy="617538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地址指针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段基址（段选择器）：偏移地址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2152" name="AutoShape 8"/>
          <p:cNvSpPr/>
          <p:nvPr/>
        </p:nvSpPr>
        <p:spPr>
          <a:xfrm>
            <a:off x="6588125" y="2708275"/>
            <a:ext cx="2555875" cy="1008063"/>
          </a:xfrm>
          <a:prstGeom prst="wedgeRectCallout">
            <a:avLst>
              <a:gd name="adj1" fmla="val -33106"/>
              <a:gd name="adj2" fmla="val -104171"/>
            </a:avLst>
          </a:prstGeom>
          <a:solidFill>
            <a:schemeClr val="bg1"/>
          </a:solidFill>
          <a:ln w="38100" cap="flat" cmpd="sng">
            <a:solidFill>
              <a:srgbClr val="66FF33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l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隶书" pitchFamily="49" charset="-122"/>
              </a:rPr>
              <a:t>16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隶书" pitchFamily="49" charset="-122"/>
              </a:rPr>
              <a:t>位 或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隶书" pitchFamily="49" charset="-122"/>
              </a:rPr>
              <a:t>32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隶书" pitchFamily="49" charset="-122"/>
              </a:rPr>
              <a:t>位</a:t>
            </a:r>
            <a:endParaRPr lang="zh-CN" altLang="en-US" b="1" dirty="0">
              <a:solidFill>
                <a:srgbClr val="CC0066"/>
              </a:solidFill>
              <a:latin typeface="Times New Roman" panose="02020603050405020304" pitchFamily="18" charset="0"/>
              <a:ea typeface="隶书" pitchFamily="49" charset="-122"/>
            </a:endParaRPr>
          </a:p>
          <a:p>
            <a:pPr algn="l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2 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或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4 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字节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sp>
        <p:nvSpPr>
          <p:cNvPr id="262153" name="AutoShape 9"/>
          <p:cNvSpPr/>
          <p:nvPr/>
        </p:nvSpPr>
        <p:spPr>
          <a:xfrm>
            <a:off x="3924300" y="2708275"/>
            <a:ext cx="1943100" cy="958850"/>
          </a:xfrm>
          <a:prstGeom prst="wedgeRectCallout">
            <a:avLst>
              <a:gd name="adj1" fmla="val -51796"/>
              <a:gd name="adj2" fmla="val -122185"/>
            </a:avLst>
          </a:prstGeom>
          <a:solidFill>
            <a:srgbClr val="FFFFFF"/>
          </a:solidFill>
          <a:ln w="38100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spAutoFit/>
          </a:bodyPr>
          <a:p>
            <a:pPr algn="l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隶书" pitchFamily="49" charset="-122"/>
              </a:rPr>
              <a:t>16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隶书" pitchFamily="49" charset="-122"/>
              </a:rPr>
              <a:t>位</a:t>
            </a:r>
            <a:endParaRPr lang="zh-CN" altLang="en-US" b="1" dirty="0">
              <a:solidFill>
                <a:srgbClr val="CC0066"/>
              </a:solidFill>
              <a:latin typeface="Times New Roman" panose="02020603050405020304" pitchFamily="18" charset="0"/>
              <a:ea typeface="隶书" pitchFamily="49" charset="-122"/>
            </a:endParaRPr>
          </a:p>
          <a:p>
            <a:pPr algn="l"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字节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  <p:sp>
        <p:nvSpPr>
          <p:cNvPr id="262154" name="AutoShape 10"/>
          <p:cNvSpPr/>
          <p:nvPr/>
        </p:nvSpPr>
        <p:spPr>
          <a:xfrm>
            <a:off x="250825" y="2781300"/>
            <a:ext cx="3097213" cy="935038"/>
          </a:xfrm>
          <a:prstGeom prst="wedgeRectCallout">
            <a:avLst>
              <a:gd name="adj1" fmla="val -18940"/>
              <a:gd name="adj2" fmla="val -112648"/>
            </a:avLst>
          </a:prstGeom>
          <a:solidFill>
            <a:schemeClr val="bg1"/>
          </a:solidFill>
          <a:ln w="381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隶书" pitchFamily="49" charset="-122"/>
              </a:rPr>
              <a:t>共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隶书" pitchFamily="49" charset="-122"/>
              </a:rPr>
              <a:t>32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隶书" pitchFamily="49" charset="-122"/>
              </a:rPr>
              <a:t>位或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隶书" pitchFamily="49" charset="-122"/>
              </a:rPr>
              <a:t>48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隶书" pitchFamily="49" charset="-122"/>
              </a:rPr>
              <a:t>位</a:t>
            </a:r>
            <a:b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隶书" pitchFamily="49" charset="-122"/>
              </a:rPr>
            </a:b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4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或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6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隶书" pitchFamily="49" charset="-122"/>
              </a:rPr>
              <a:t>字节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6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26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6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2146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2146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2146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6">
                                            <p:txEl>
                                              <p:charRg st="4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2146">
                                            <p:txEl>
                                              <p:charRg st="4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2146">
                                            <p:txEl>
                                              <p:charRg st="4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2146">
                                            <p:txEl>
                                              <p:charRg st="40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6" grpId="0" build="p"/>
      <p:bldP spid="262149" grpId="0"/>
      <p:bldP spid="262151" grpId="0" animBg="1"/>
      <p:bldP spid="262152" grpId="0" animBg="1"/>
      <p:bldP spid="262153" grpId="0" animBg="1"/>
      <p:bldP spid="2621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 地址传送指令</a:t>
            </a:r>
            <a:r>
              <a:rPr lang="en-US" altLang="zh-CN" dirty="0">
                <a:solidFill>
                  <a:srgbClr val="66CCFF"/>
                </a:solidFill>
                <a:ea typeface="黑体" panose="02010609060101010101" pitchFamily="2" charset="-122"/>
              </a:rPr>
              <a:t>——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LDS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LES      P158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67296" name="Group 32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0" y="1052513"/>
          <a:ext cx="8893175" cy="3987800"/>
        </p:xfrm>
        <a:graphic>
          <a:graphicData uri="http://schemas.openxmlformats.org/drawingml/2006/table">
            <a:tbl>
              <a:tblPr/>
              <a:tblGrid>
                <a:gridCol w="2262188"/>
                <a:gridCol w="2787650"/>
                <a:gridCol w="3843337"/>
              </a:tblGrid>
              <a:tr h="792163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装入</a:t>
                      </a:r>
                      <a:b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地址指针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LDS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REG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SRC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(SRC)  →  REG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(SRC+2/4) → DS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2363">
                <a:tc vMerge="1"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LES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REG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SRC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(SRC)   → REG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(SRC+2/4) → ES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0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REG 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不允许是段寄存器，只能是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位或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位通用寄存器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kumimoji="1" lang="en-US" altLang="zh-CN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SRC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不允许是立即数、寄存器，</a:t>
                      </a:r>
                      <a:r>
                        <a:rPr kumimoji="1" lang="zh-CN" altLang="en-US" sz="2800" b="1" i="0" u="sng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必须是存储单元</a:t>
                      </a:r>
                      <a:endParaRPr kumimoji="1" lang="zh-CN" altLang="en-US" sz="2800" b="1" i="0" u="sng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对标志位无影响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267297" name="Rectangle 33"/>
          <p:cNvSpPr/>
          <p:nvPr/>
        </p:nvSpPr>
        <p:spPr>
          <a:xfrm>
            <a:off x="504825" y="5303838"/>
            <a:ext cx="8459788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latin typeface="Times New Roman" panose="02020603050405020304" pitchFamily="18" charset="0"/>
                <a:ea typeface="华文中宋" pitchFamily="2" charset="-122"/>
              </a:rPr>
              <a:t>LES</a:t>
            </a:r>
            <a:r>
              <a:rPr lang="zh-CN" altLang="en-US" b="1" dirty="0"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华文中宋" pitchFamily="2" charset="-122"/>
              </a:rPr>
              <a:t>LFS</a:t>
            </a:r>
            <a:r>
              <a:rPr lang="zh-CN" altLang="en-US" b="1" dirty="0"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华文中宋" pitchFamily="2" charset="-122"/>
              </a:rPr>
              <a:t>LGS</a:t>
            </a:r>
            <a:r>
              <a:rPr lang="zh-CN" altLang="en-US" b="1" dirty="0">
                <a:latin typeface="Times New Roman" panose="02020603050405020304" pitchFamily="18" charset="0"/>
                <a:ea typeface="华文中宋" pitchFamily="2" charset="-122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  <a:ea typeface="华文中宋" pitchFamily="2" charset="-122"/>
              </a:rPr>
              <a:t>LSS</a:t>
            </a:r>
            <a:r>
              <a:rPr lang="zh-CN" altLang="en-US" b="1" dirty="0">
                <a:latin typeface="Times New Roman" panose="02020603050405020304" pitchFamily="18" charset="0"/>
                <a:ea typeface="华文中宋" pitchFamily="2" charset="-122"/>
              </a:rPr>
              <a:t>指令与其格式相同，</a:t>
            </a:r>
            <a:br>
              <a:rPr lang="zh-CN" altLang="en-US" b="1" dirty="0">
                <a:latin typeface="Times New Roman" panose="02020603050405020304" pitchFamily="18" charset="0"/>
                <a:ea typeface="华文中宋" pitchFamily="2" charset="-122"/>
              </a:rPr>
            </a:br>
            <a:r>
              <a:rPr lang="zh-CN" altLang="en-US" b="1" dirty="0">
                <a:latin typeface="Times New Roman" panose="02020603050405020304" pitchFamily="18" charset="0"/>
                <a:ea typeface="华文中宋" pitchFamily="2" charset="-122"/>
              </a:rPr>
              <a:t>只是指定的段寄存器不同</a:t>
            </a:r>
            <a:endParaRPr lang="zh-CN" altLang="en-US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7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7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81" name="Rectangle 9"/>
          <p:cNvSpPr/>
          <p:nvPr/>
        </p:nvSpPr>
        <p:spPr>
          <a:xfrm>
            <a:off x="2700338" y="1557338"/>
            <a:ext cx="3921125" cy="4421187"/>
          </a:xfrm>
          <a:prstGeom prst="rect">
            <a:avLst/>
          </a:prstGeom>
          <a:solidFill>
            <a:srgbClr val="C0C0C0"/>
          </a:solidFill>
          <a:ln w="9525">
            <a:noFill/>
          </a:ln>
          <a:effectLst>
            <a:outerShdw dist="107763" dir="2699999" algn="ctr" rotWithShape="0">
              <a:schemeClr val="tx1"/>
            </a:outerShdw>
          </a:effectLst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1082" name="Rectangle 1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2916238" y="1700213"/>
            <a:ext cx="3505200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传送类指令</a:t>
            </a: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083" name="Rectangle 1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916238" y="2420938"/>
            <a:ext cx="3505200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算术运算类指令 </a:t>
            </a: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084" name="Rectangle 1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916238" y="3141663"/>
            <a:ext cx="3505200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逻辑类指令</a:t>
            </a: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085" name="Rectangle 1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916238" y="3789363"/>
            <a:ext cx="3505200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串操作类指令</a:t>
            </a: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086" name="Rectangle 14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916238" y="4437063"/>
            <a:ext cx="3505200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程序转移类指令</a:t>
            </a: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087" name="Rectangle 15"/>
          <p:cNvSpPr>
            <a:spLocks noChangeArrowheads="1"/>
          </p:cNvSpPr>
          <p:nvPr/>
        </p:nvSpPr>
        <p:spPr bwMode="auto">
          <a:xfrm>
            <a:off x="2916238" y="5157788"/>
            <a:ext cx="3505200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处理机控制类指令</a:t>
            </a: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5" name="Text Box 16"/>
          <p:cNvSpPr txBox="1"/>
          <p:nvPr/>
        </p:nvSpPr>
        <p:spPr>
          <a:xfrm>
            <a:off x="468313" y="981075"/>
            <a:ext cx="48958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latin typeface="Times New Roman" panose="02020603050405020304" pitchFamily="18" charset="0"/>
                <a:ea typeface="华文中宋" pitchFamily="2" charset="-122"/>
              </a:rPr>
              <a:t>按功能分为六大类：</a:t>
            </a:r>
            <a:endParaRPr lang="zh-CN" altLang="en-US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4106" name="Rectangle 17"/>
          <p:cNvSpPr/>
          <p:nvPr/>
        </p:nvSpPr>
        <p:spPr>
          <a:xfrm>
            <a:off x="395288" y="260350"/>
            <a:ext cx="7777162" cy="5762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rgbClr val="66CCFF"/>
                </a:solidFill>
                <a:latin typeface="黑体" panose="02010609060101010101" pitchFamily="2" charset="-122"/>
              </a:rPr>
              <a:t>4.3.2    80x86 CPU</a:t>
            </a:r>
            <a:r>
              <a:rPr lang="zh-CN" altLang="en-US" sz="2800" b="1" dirty="0">
                <a:solidFill>
                  <a:srgbClr val="66CCFF"/>
                </a:solidFill>
                <a:latin typeface="黑体" panose="02010609060101010101" pitchFamily="2" charset="-122"/>
              </a:rPr>
              <a:t>指令系统   </a:t>
            </a:r>
            <a:r>
              <a:rPr lang="en-US" altLang="zh-CN" sz="2800" b="1" dirty="0">
                <a:solidFill>
                  <a:srgbClr val="66CCFF"/>
                </a:solidFill>
                <a:latin typeface="黑体" panose="02010609060101010101" pitchFamily="2" charset="-122"/>
              </a:rPr>
              <a:t>P152</a:t>
            </a:r>
            <a:endParaRPr lang="en-US" altLang="zh-CN" sz="2800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1" grpId="0" animBg="1"/>
      <p:bldP spid="131082" grpId="0" animBg="1"/>
      <p:bldP spid="131083" grpId="0" animBg="1"/>
      <p:bldP spid="131084" grpId="0" animBg="1"/>
      <p:bldP spid="131085" grpId="0" animBg="1"/>
      <p:bldP spid="131086" grpId="0" animBg="1"/>
      <p:bldP spid="13108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6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64194" name="Rectangle 2"/>
          <p:cNvSpPr>
            <a:spLocks noGrp="1"/>
          </p:cNvSpPr>
          <p:nvPr>
            <p:ph type="body" sz="half" idx="1"/>
          </p:nvPr>
        </p:nvSpPr>
        <p:spPr>
          <a:xfrm>
            <a:off x="0" y="908050"/>
            <a:ext cx="4038600" cy="54737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800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）由源地址</a:t>
            </a:r>
            <a:r>
              <a:rPr lang="en-US" altLang="zh-CN" sz="2800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ADR</a:t>
            </a:r>
            <a:r>
              <a:rPr lang="zh-CN" altLang="en-US" sz="2800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［</a:t>
            </a:r>
            <a:r>
              <a:rPr lang="en-US" altLang="zh-CN" sz="2800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BX</a:t>
            </a:r>
            <a:r>
              <a:rPr lang="zh-CN" altLang="en-US" sz="2800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］可以计算出源操作数在数据段的有效地址</a:t>
            </a:r>
            <a:r>
              <a:rPr lang="en-US" altLang="zh-CN" sz="2800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EA</a:t>
            </a:r>
            <a:r>
              <a:rPr lang="zh-CN" altLang="en-US" sz="2800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sz="2800" b="1" dirty="0">
              <a:solidFill>
                <a:srgbClr val="66FFFF"/>
              </a:solidFill>
              <a:latin typeface="华文楷体" pitchFamily="2" charset="-122"/>
              <a:ea typeface="华文楷体" pitchFamily="2" charset="-122"/>
            </a:endParaRPr>
          </a:p>
          <a:p>
            <a:pPr marL="0" indent="0" eaLnBrk="1" hangingPunct="1"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FF99"/>
                </a:solidFill>
              </a:rPr>
              <a:t>2</a:t>
            </a:r>
            <a:r>
              <a:rPr lang="zh-CN" altLang="en-US" sz="2800" b="1" dirty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因为目的寄存器是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16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位的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SI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，所以地址指针是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32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位，由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EA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及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EA+2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指向</a:t>
            </a:r>
            <a:endParaRPr lang="zh-CN" altLang="en-US" sz="28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marL="0" indent="0" eaLnBrk="1" hangingPunct="1"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2800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）前</a:t>
            </a:r>
            <a:r>
              <a:rPr lang="en-US" altLang="zh-CN" sz="2800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个单元是偏移地址，应送到指令指定的</a:t>
            </a:r>
            <a:r>
              <a:rPr lang="en-US" altLang="zh-CN" sz="2800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SI</a:t>
            </a:r>
            <a:r>
              <a:rPr lang="zh-CN" altLang="en-US" sz="2800" b="1" dirty="0">
                <a:solidFill>
                  <a:srgbClr val="66FFFF"/>
                </a:solidFill>
                <a:latin typeface="华文楷体" pitchFamily="2" charset="-122"/>
                <a:ea typeface="华文楷体" pitchFamily="2" charset="-122"/>
              </a:rPr>
              <a:t>中；</a:t>
            </a:r>
            <a:endParaRPr lang="zh-CN" altLang="en-US" sz="2800" b="1" dirty="0">
              <a:solidFill>
                <a:srgbClr val="66FFFF"/>
              </a:solidFill>
              <a:latin typeface="华文楷体" pitchFamily="2" charset="-122"/>
              <a:ea typeface="华文楷体" pitchFamily="2" charset="-122"/>
            </a:endParaRPr>
          </a:p>
          <a:p>
            <a:pPr marL="0" indent="0" eaLnBrk="1" hangingPunct="1"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FF99"/>
                </a:solidFill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后</a:t>
            </a:r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个单元是段基值，应送到</a:t>
            </a:r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DS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中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sz="28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marL="0" indent="0" eaLnBrk="1" hangingPunct="1">
              <a:buClrTx/>
              <a:buSzTx/>
              <a:buFontTx/>
              <a:buNone/>
            </a:pPr>
            <a:endParaRPr lang="en-US" altLang="zh-CN" sz="28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31748" name="Picture 3" descr="4x42"/>
          <p:cNvPicPr>
            <a:picLocks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4067175" y="981075"/>
            <a:ext cx="5076825" cy="4895850"/>
          </a:xfrm>
        </p:spPr>
      </p:pic>
      <p:sp>
        <p:nvSpPr>
          <p:cNvPr id="31749" name="Rectangle 4"/>
          <p:cNvSpPr/>
          <p:nvPr/>
        </p:nvSpPr>
        <p:spPr>
          <a:xfrm>
            <a:off x="5076825" y="5876925"/>
            <a:ext cx="3224213" cy="4572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txBody>
          <a:bodyPr wrap="none" anchor="ctr" anchorCtr="0">
            <a:spAutoFit/>
          </a:bodyPr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LDS  SI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ADR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］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50" name="Rectangle 5"/>
          <p:cNvSpPr/>
          <p:nvPr/>
        </p:nvSpPr>
        <p:spPr>
          <a:xfrm>
            <a:off x="250825" y="333375"/>
            <a:ext cx="92583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en-US" altLang="zh-CN" b="1" dirty="0">
                <a:latin typeface="Times New Roman" panose="02020603050405020304" pitchFamily="18" charset="0"/>
              </a:rPr>
              <a:t>【</a:t>
            </a:r>
            <a:r>
              <a:rPr lang="zh-CN" altLang="en-US" b="1" dirty="0"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</a:rPr>
              <a:t>4-24】  “LDS  SI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ADR</a:t>
            </a:r>
            <a:r>
              <a:rPr lang="zh-CN" altLang="en-US" b="1" dirty="0">
                <a:latin typeface="Times New Roman" panose="02020603050405020304" pitchFamily="18" charset="0"/>
              </a:rPr>
              <a:t>［</a:t>
            </a:r>
            <a:r>
              <a:rPr lang="en-US" altLang="zh-CN" b="1" dirty="0">
                <a:latin typeface="Times New Roman" panose="02020603050405020304" pitchFamily="18" charset="0"/>
              </a:rPr>
              <a:t>BX</a:t>
            </a:r>
            <a:r>
              <a:rPr lang="zh-CN" altLang="en-US" b="1" dirty="0">
                <a:latin typeface="Times New Roman" panose="02020603050405020304" pitchFamily="18" charset="0"/>
              </a:rPr>
              <a:t>］”的执行情况：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4194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>
                                            <p:txEl>
                                              <p:charRg st="35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4194">
                                            <p:txEl>
                                              <p:charRg st="35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>
                                            <p:txEl>
                                              <p:charRg st="74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64194">
                                            <p:txEl>
                                              <p:charRg st="74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>
                                            <p:txEl>
                                              <p:charRg st="100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64194">
                                            <p:txEl>
                                              <p:charRg st="100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/>
          <p:nvPr/>
        </p:nvSpPr>
        <p:spPr>
          <a:xfrm>
            <a:off x="209550" y="200025"/>
            <a:ext cx="8934450" cy="579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l">
              <a:spcBef>
                <a:spcPct val="0"/>
              </a:spcBef>
            </a:pPr>
            <a:r>
              <a:rPr lang="en-US" altLang="zh-CN" b="1" dirty="0">
                <a:latin typeface="黑体" panose="02010609060101010101" pitchFamily="2" charset="-122"/>
              </a:rPr>
              <a:t>【</a:t>
            </a:r>
            <a:r>
              <a:rPr lang="zh-CN" altLang="en-US" b="1" dirty="0">
                <a:latin typeface="黑体" panose="02010609060101010101" pitchFamily="2" charset="-122"/>
              </a:rPr>
              <a:t>例</a:t>
            </a:r>
            <a:r>
              <a:rPr lang="en-US" altLang="zh-CN" b="1" dirty="0">
                <a:latin typeface="黑体" panose="02010609060101010101" pitchFamily="2" charset="-122"/>
              </a:rPr>
              <a:t>4-25】  </a:t>
            </a:r>
            <a:r>
              <a:rPr lang="zh-CN" altLang="en-US" b="1" dirty="0">
                <a:latin typeface="黑体" panose="02010609060101010101" pitchFamily="2" charset="-122"/>
              </a:rPr>
              <a:t>指令  </a:t>
            </a:r>
            <a:r>
              <a:rPr lang="en-US" altLang="zh-CN" b="1" dirty="0">
                <a:latin typeface="黑体" panose="02010609060101010101" pitchFamily="2" charset="-122"/>
              </a:rPr>
              <a:t>LDS  SI</a:t>
            </a:r>
            <a:r>
              <a:rPr lang="zh-CN" altLang="en-US" b="1" dirty="0">
                <a:latin typeface="黑体" panose="02010609060101010101" pitchFamily="2" charset="-122"/>
              </a:rPr>
              <a:t>，</a:t>
            </a:r>
            <a:r>
              <a:rPr lang="en-US" altLang="zh-CN" b="1" dirty="0">
                <a:latin typeface="黑体" panose="02010609060101010101" pitchFamily="2" charset="-122"/>
              </a:rPr>
              <a:t>[10H]</a:t>
            </a:r>
            <a:endParaRPr lang="en-US" altLang="zh-CN" b="1" dirty="0">
              <a:latin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65220" name="Rectangle 4"/>
          <p:cNvSpPr/>
          <p:nvPr/>
        </p:nvSpPr>
        <p:spPr>
          <a:xfrm>
            <a:off x="395288" y="2420938"/>
            <a:ext cx="78486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则指令执行后：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SI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）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0180H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，（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DS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2000H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773" name="Rectangle 5"/>
          <p:cNvSpPr/>
          <p:nvPr/>
        </p:nvSpPr>
        <p:spPr>
          <a:xfrm>
            <a:off x="323850" y="1125538"/>
            <a:ext cx="82804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latin typeface="Times New Roman" panose="02020603050405020304" pitchFamily="18" charset="0"/>
              </a:rPr>
              <a:t>执行前，如果（</a:t>
            </a:r>
            <a:r>
              <a:rPr lang="en-US" altLang="zh-CN" b="1" dirty="0">
                <a:latin typeface="Times New Roman" panose="02020603050405020304" pitchFamily="18" charset="0"/>
              </a:rPr>
              <a:t>DS</a:t>
            </a:r>
            <a:r>
              <a:rPr lang="zh-CN" altLang="en-US" b="1" dirty="0">
                <a:latin typeface="Times New Roman" panose="02020603050405020304" pitchFamily="18" charset="0"/>
              </a:rPr>
              <a:t>）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C000H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b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C0010H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）</a:t>
            </a:r>
            <a:r>
              <a:rPr lang="en-US" altLang="zh-CN" b="1" dirty="0">
                <a:latin typeface="Times New Roman" panose="02020603050405020304" pitchFamily="18" charset="0"/>
              </a:rPr>
              <a:t>0180H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C0012H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 2000H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5223" name="Text Box 7"/>
          <p:cNvSpPr txBox="1"/>
          <p:nvPr/>
        </p:nvSpPr>
        <p:spPr>
          <a:xfrm>
            <a:off x="539750" y="4581525"/>
            <a:ext cx="7777163" cy="5794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习题：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P181    4-15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）（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）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4-16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/>
      <p:bldP spid="2652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 标志位传送指令      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P158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62820" name="Group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323850" y="1916113"/>
          <a:ext cx="8569325" cy="4608513"/>
        </p:xfrm>
        <a:graphic>
          <a:graphicData uri="http://schemas.openxmlformats.org/drawingml/2006/table">
            <a:tbl>
              <a:tblPr/>
              <a:tblGrid>
                <a:gridCol w="3240088"/>
                <a:gridCol w="1655762"/>
                <a:gridCol w="3673475"/>
              </a:tblGrid>
              <a:tr h="1152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低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位标志送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AH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LAHF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(FLAGS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低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)→ AH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2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AH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送标志寄存器低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SAHF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(AH)→FLAGS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低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0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标志入栈</a:t>
                      </a:r>
                      <a:endParaRPr kumimoji="1" lang="zh-CN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PUSHF</a:t>
                      </a:r>
                      <a:b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PUSHFD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FLAGS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入栈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FLAGS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入栈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2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标志出栈</a:t>
                      </a:r>
                      <a:endParaRPr kumimoji="1" lang="zh-CN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POPF</a:t>
                      </a:r>
                      <a:b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POPFD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16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/32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位标志出栈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18" name="Rectangle 32"/>
          <p:cNvSpPr/>
          <p:nvPr/>
        </p:nvSpPr>
        <p:spPr>
          <a:xfrm>
            <a:off x="395288" y="981075"/>
            <a:ext cx="839946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用于对标志寄存器进行存取操作，都是无操作数指令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灯片编号占位符 6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type="body" sz="half" idx="1"/>
          </p:nvPr>
        </p:nvSpPr>
        <p:spPr>
          <a:xfrm>
            <a:off x="685800" y="1196975"/>
            <a:ext cx="8062913" cy="4899025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rgbClr val="FFFF99"/>
                </a:solidFill>
              </a:rPr>
              <a:t>LAHF</a:t>
            </a:r>
            <a:r>
              <a:rPr lang="zh-CN" altLang="en-US" sz="2800" b="1" dirty="0">
                <a:solidFill>
                  <a:srgbClr val="FFFF99"/>
                </a:solidFill>
              </a:rPr>
              <a:t>： 把标志位</a:t>
            </a:r>
            <a:r>
              <a:rPr lang="en-US" altLang="zh-CN" sz="2800" b="1" dirty="0">
                <a:solidFill>
                  <a:srgbClr val="FFFF99"/>
                </a:solidFill>
              </a:rPr>
              <a:t>SF</a:t>
            </a:r>
            <a:r>
              <a:rPr lang="zh-CN" altLang="en-US" sz="2800" b="1" dirty="0">
                <a:solidFill>
                  <a:srgbClr val="FFFF99"/>
                </a:solidFill>
              </a:rPr>
              <a:t>、</a:t>
            </a:r>
            <a:r>
              <a:rPr lang="en-US" altLang="zh-CN" sz="2800" b="1" dirty="0">
                <a:solidFill>
                  <a:srgbClr val="FFFF99"/>
                </a:solidFill>
              </a:rPr>
              <a:t>ZF</a:t>
            </a:r>
            <a:r>
              <a:rPr lang="zh-CN" altLang="en-US" sz="2800" b="1" dirty="0">
                <a:solidFill>
                  <a:srgbClr val="FFFF99"/>
                </a:solidFill>
              </a:rPr>
              <a:t>、</a:t>
            </a:r>
            <a:r>
              <a:rPr lang="en-US" altLang="zh-CN" sz="2800" b="1" dirty="0">
                <a:solidFill>
                  <a:srgbClr val="FFFF99"/>
                </a:solidFill>
              </a:rPr>
              <a:t>AF</a:t>
            </a:r>
            <a:r>
              <a:rPr lang="zh-CN" altLang="en-US" sz="2800" b="1" dirty="0">
                <a:solidFill>
                  <a:srgbClr val="FFFF99"/>
                </a:solidFill>
              </a:rPr>
              <a:t>、</a:t>
            </a:r>
            <a:r>
              <a:rPr lang="en-US" altLang="zh-CN" sz="2800" b="1" dirty="0">
                <a:solidFill>
                  <a:srgbClr val="FFFF99"/>
                </a:solidFill>
              </a:rPr>
              <a:t>PF</a:t>
            </a:r>
            <a:r>
              <a:rPr lang="zh-CN" altLang="en-US" sz="2800" b="1" dirty="0">
                <a:solidFill>
                  <a:srgbClr val="FFFF99"/>
                </a:solidFill>
              </a:rPr>
              <a:t>、</a:t>
            </a:r>
            <a:r>
              <a:rPr lang="en-US" altLang="zh-CN" sz="2800" b="1" dirty="0">
                <a:solidFill>
                  <a:srgbClr val="FFFF99"/>
                </a:solidFill>
              </a:rPr>
              <a:t>CF</a:t>
            </a:r>
            <a:r>
              <a:rPr lang="zh-CN" altLang="en-US" sz="2800" b="1" dirty="0">
                <a:solidFill>
                  <a:srgbClr val="FFFF99"/>
                </a:solidFill>
              </a:rPr>
              <a:t>送至</a:t>
            </a:r>
            <a:r>
              <a:rPr lang="en-US" altLang="zh-CN" sz="2800" b="1" dirty="0">
                <a:solidFill>
                  <a:srgbClr val="FFFF99"/>
                </a:solidFill>
              </a:rPr>
              <a:t>AH</a:t>
            </a:r>
            <a:r>
              <a:rPr lang="zh-CN" altLang="en-US" sz="2800" b="1" dirty="0">
                <a:solidFill>
                  <a:srgbClr val="FFFF99"/>
                </a:solidFill>
              </a:rPr>
              <a:t>中的第</a:t>
            </a:r>
            <a:r>
              <a:rPr lang="en-US" altLang="zh-CN" sz="2800" b="1" dirty="0">
                <a:solidFill>
                  <a:srgbClr val="FFFF99"/>
                </a:solidFill>
              </a:rPr>
              <a:t>7</a:t>
            </a:r>
            <a:r>
              <a:rPr lang="zh-CN" altLang="en-US" sz="2800" b="1" dirty="0">
                <a:solidFill>
                  <a:srgbClr val="FFFF99"/>
                </a:solidFill>
              </a:rPr>
              <a:t>，</a:t>
            </a:r>
            <a:r>
              <a:rPr lang="en-US" altLang="zh-CN" sz="2800" b="1" dirty="0">
                <a:solidFill>
                  <a:srgbClr val="FFFF99"/>
                </a:solidFill>
              </a:rPr>
              <a:t>6</a:t>
            </a:r>
            <a:r>
              <a:rPr lang="zh-CN" altLang="en-US" sz="2800" b="1" dirty="0">
                <a:solidFill>
                  <a:srgbClr val="FFFF99"/>
                </a:solidFill>
              </a:rPr>
              <a:t>，</a:t>
            </a:r>
            <a:r>
              <a:rPr lang="en-US" altLang="zh-CN" sz="2800" b="1" dirty="0">
                <a:solidFill>
                  <a:srgbClr val="FFFF99"/>
                </a:solidFill>
              </a:rPr>
              <a:t>4</a:t>
            </a:r>
            <a:r>
              <a:rPr lang="zh-CN" altLang="en-US" sz="2800" b="1" dirty="0">
                <a:solidFill>
                  <a:srgbClr val="FFFF99"/>
                </a:solidFill>
              </a:rPr>
              <a:t>，</a:t>
            </a:r>
            <a:r>
              <a:rPr lang="en-US" altLang="zh-CN" sz="2800" b="1" dirty="0">
                <a:solidFill>
                  <a:srgbClr val="FFFF99"/>
                </a:solidFill>
              </a:rPr>
              <a:t>2</a:t>
            </a:r>
            <a:r>
              <a:rPr lang="zh-CN" altLang="en-US" sz="2800" b="1" dirty="0">
                <a:solidFill>
                  <a:srgbClr val="FFFF99"/>
                </a:solidFill>
              </a:rPr>
              <a:t>，</a:t>
            </a:r>
            <a:r>
              <a:rPr lang="en-US" altLang="zh-CN" sz="2800" b="1" dirty="0">
                <a:solidFill>
                  <a:srgbClr val="FFFF99"/>
                </a:solidFill>
              </a:rPr>
              <a:t>0</a:t>
            </a:r>
            <a:r>
              <a:rPr lang="zh-CN" altLang="en-US" sz="2800" b="1" dirty="0">
                <a:solidFill>
                  <a:srgbClr val="FFFF99"/>
                </a:solidFill>
              </a:rPr>
              <a:t>位。</a:t>
            </a:r>
            <a:endParaRPr lang="zh-CN" altLang="en-US" sz="2800" b="1" dirty="0">
              <a:solidFill>
                <a:srgbClr val="FFFF99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rgbClr val="FFFF99"/>
                </a:solidFill>
              </a:rPr>
              <a:t>SAHF</a:t>
            </a:r>
            <a:r>
              <a:rPr lang="zh-CN" altLang="en-US" sz="2800" b="1" dirty="0">
                <a:solidFill>
                  <a:srgbClr val="FFFF99"/>
                </a:solidFill>
              </a:rPr>
              <a:t>指令用以设置或恢复</a:t>
            </a:r>
            <a:r>
              <a:rPr lang="en-US" altLang="zh-CN" sz="2800" b="1" dirty="0">
                <a:solidFill>
                  <a:srgbClr val="FFFF99"/>
                </a:solidFill>
              </a:rPr>
              <a:t>SF</a:t>
            </a:r>
            <a:r>
              <a:rPr lang="zh-CN" altLang="en-US" sz="2800" b="1" dirty="0">
                <a:solidFill>
                  <a:srgbClr val="FFFF99"/>
                </a:solidFill>
              </a:rPr>
              <a:t>、</a:t>
            </a:r>
            <a:r>
              <a:rPr lang="en-US" altLang="zh-CN" sz="2800" b="1" dirty="0">
                <a:solidFill>
                  <a:srgbClr val="FFFF99"/>
                </a:solidFill>
              </a:rPr>
              <a:t>ZF</a:t>
            </a:r>
            <a:r>
              <a:rPr lang="zh-CN" altLang="en-US" sz="2800" b="1" dirty="0">
                <a:solidFill>
                  <a:srgbClr val="FFFF99"/>
                </a:solidFill>
              </a:rPr>
              <a:t>、</a:t>
            </a:r>
            <a:r>
              <a:rPr lang="en-US" altLang="zh-CN" sz="2800" b="1" dirty="0">
                <a:solidFill>
                  <a:srgbClr val="FFFF99"/>
                </a:solidFill>
              </a:rPr>
              <a:t>AF</a:t>
            </a:r>
            <a:r>
              <a:rPr lang="zh-CN" altLang="en-US" sz="2800" b="1" dirty="0">
                <a:solidFill>
                  <a:srgbClr val="FFFF99"/>
                </a:solidFill>
              </a:rPr>
              <a:t>、</a:t>
            </a:r>
            <a:r>
              <a:rPr lang="en-US" altLang="zh-CN" sz="2800" b="1" dirty="0">
                <a:solidFill>
                  <a:srgbClr val="FFFF99"/>
                </a:solidFill>
              </a:rPr>
              <a:t>PF</a:t>
            </a:r>
            <a:r>
              <a:rPr lang="zh-CN" altLang="en-US" sz="2800" b="1" dirty="0">
                <a:solidFill>
                  <a:srgbClr val="FFFF99"/>
                </a:solidFill>
              </a:rPr>
              <a:t>、</a:t>
            </a:r>
            <a:r>
              <a:rPr lang="en-US" altLang="zh-CN" sz="2800" b="1" dirty="0">
                <a:solidFill>
                  <a:srgbClr val="FFFF99"/>
                </a:solidFill>
              </a:rPr>
              <a:t>CF 5</a:t>
            </a:r>
            <a:r>
              <a:rPr lang="zh-CN" altLang="en-US" sz="2800" b="1" dirty="0">
                <a:solidFill>
                  <a:srgbClr val="FFFF99"/>
                </a:solidFill>
              </a:rPr>
              <a:t>个标志位。</a:t>
            </a:r>
            <a:endParaRPr lang="zh-CN" altLang="en-US" sz="2800" b="1" dirty="0">
              <a:solidFill>
                <a:srgbClr val="FFFF99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chemeClr val="bg1"/>
                </a:solidFill>
              </a:rPr>
              <a:t>LAHF</a:t>
            </a:r>
            <a:r>
              <a:rPr lang="zh-CN" altLang="en-US" sz="2800" b="1" dirty="0">
                <a:solidFill>
                  <a:schemeClr val="bg1"/>
                </a:solidFill>
              </a:rPr>
              <a:t>和</a:t>
            </a:r>
            <a:r>
              <a:rPr lang="en-US" altLang="zh-CN" sz="2800" b="1" dirty="0">
                <a:solidFill>
                  <a:schemeClr val="bg1"/>
                </a:solidFill>
              </a:rPr>
              <a:t>PUSHF/PUSHFD</a:t>
            </a:r>
            <a:r>
              <a:rPr lang="zh-CN" altLang="en-US" sz="2800" b="1" dirty="0">
                <a:solidFill>
                  <a:schemeClr val="bg1"/>
                </a:solidFill>
              </a:rPr>
              <a:t>不影响标志位。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chemeClr val="bg1"/>
                </a:solidFill>
              </a:rPr>
              <a:t>SAHF</a:t>
            </a:r>
            <a:r>
              <a:rPr lang="zh-CN" altLang="en-US" sz="2800" b="1" dirty="0">
                <a:solidFill>
                  <a:schemeClr val="bg1"/>
                </a:solidFill>
              </a:rPr>
              <a:t>只影响标志寄存器的低</a:t>
            </a:r>
            <a:r>
              <a:rPr lang="en-US" altLang="zh-CN" sz="2800" b="1" dirty="0">
                <a:solidFill>
                  <a:schemeClr val="bg1"/>
                </a:solidFill>
              </a:rPr>
              <a:t>8</a:t>
            </a:r>
            <a:r>
              <a:rPr lang="zh-CN" altLang="en-US" sz="2800" b="1" dirty="0">
                <a:solidFill>
                  <a:schemeClr val="bg1"/>
                </a:solidFill>
              </a:rPr>
              <a:t>位，对高</a:t>
            </a:r>
            <a:r>
              <a:rPr lang="en-US" altLang="zh-CN" sz="2800" b="1" dirty="0">
                <a:solidFill>
                  <a:schemeClr val="bg1"/>
                </a:solidFill>
              </a:rPr>
              <a:t>8</a:t>
            </a:r>
            <a:r>
              <a:rPr lang="zh-CN" altLang="en-US" sz="2800" b="1" dirty="0">
                <a:solidFill>
                  <a:schemeClr val="bg1"/>
                </a:solidFill>
              </a:rPr>
              <a:t>位标志无影响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pPr eaLnBrk="1" hangingPunct="1">
              <a:buClrTx/>
              <a:buSzTx/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chemeClr val="bg1"/>
                </a:solidFill>
              </a:rPr>
              <a:t>POPF/POPFD</a:t>
            </a:r>
            <a:r>
              <a:rPr lang="zh-CN" altLang="en-US" sz="2800" b="1" dirty="0">
                <a:solidFill>
                  <a:schemeClr val="bg1"/>
                </a:solidFill>
              </a:rPr>
              <a:t>则由装入的值来确定标志位的值，但</a:t>
            </a:r>
            <a:r>
              <a:rPr lang="en-US" altLang="zh-CN" sz="2800" b="1" dirty="0">
                <a:solidFill>
                  <a:schemeClr val="bg1"/>
                </a:solidFill>
              </a:rPr>
              <a:t>POPFD</a:t>
            </a:r>
            <a:r>
              <a:rPr lang="zh-CN" altLang="en-US" sz="2800" b="1" dirty="0">
                <a:solidFill>
                  <a:schemeClr val="bg1"/>
                </a:solidFill>
              </a:rPr>
              <a:t>指令不影响</a:t>
            </a:r>
            <a:r>
              <a:rPr lang="en-US" altLang="zh-CN" sz="2800" b="1" dirty="0">
                <a:solidFill>
                  <a:schemeClr val="bg1"/>
                </a:solidFill>
              </a:rPr>
              <a:t>VM</a:t>
            </a:r>
            <a:r>
              <a:rPr lang="zh-CN" altLang="en-US" sz="2800" b="1" dirty="0">
                <a:solidFill>
                  <a:schemeClr val="bg1"/>
                </a:solidFill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</a:rPr>
              <a:t>RF</a:t>
            </a:r>
            <a:r>
              <a:rPr lang="zh-CN" altLang="en-US" sz="2800" b="1" dirty="0">
                <a:solidFill>
                  <a:schemeClr val="bg1"/>
                </a:solidFill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</a:rPr>
              <a:t>IOPL</a:t>
            </a:r>
            <a:r>
              <a:rPr lang="zh-CN" altLang="en-US" sz="2800" b="1" dirty="0">
                <a:solidFill>
                  <a:schemeClr val="bg1"/>
                </a:solidFill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</a:rPr>
              <a:t>VIF</a:t>
            </a:r>
            <a:r>
              <a:rPr lang="zh-CN" altLang="en-US" sz="2800" b="1" dirty="0">
                <a:solidFill>
                  <a:schemeClr val="bg1"/>
                </a:solidFill>
              </a:rPr>
              <a:t>和</a:t>
            </a:r>
            <a:r>
              <a:rPr lang="en-US" altLang="zh-CN" sz="2800" b="1" dirty="0">
                <a:solidFill>
                  <a:schemeClr val="bg1"/>
                </a:solidFill>
              </a:rPr>
              <a:t>VIP</a:t>
            </a:r>
            <a:r>
              <a:rPr lang="zh-CN" altLang="en-US" sz="2800" b="1" dirty="0">
                <a:solidFill>
                  <a:schemeClr val="bg1"/>
                </a:solidFill>
              </a:rPr>
              <a:t>的值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pPr eaLnBrk="1" hangingPunct="1">
              <a:buClrTx/>
              <a:buSzTx/>
              <a:buFontTx/>
              <a:buChar char="•"/>
            </a:pPr>
            <a:endParaRPr lang="en-US" altLang="zh-CN" sz="2800" dirty="0">
              <a:solidFill>
                <a:srgbClr val="66FFFF"/>
              </a:solidFill>
            </a:endParaRPr>
          </a:p>
        </p:txBody>
      </p:sp>
      <p:graphicFrame>
        <p:nvGraphicFramePr>
          <p:cNvPr id="268333" name="Group 45"/>
          <p:cNvGraphicFramePr>
            <a:graphicFrameLocks noGrp="1"/>
          </p:cNvGraphicFramePr>
          <p:nvPr>
            <p:ph sz="half" idx="1"/>
          </p:nvPr>
        </p:nvGraphicFramePr>
        <p:xfrm>
          <a:off x="323850" y="260350"/>
          <a:ext cx="8135938" cy="511175"/>
        </p:xfrm>
        <a:graphic>
          <a:graphicData uri="http://schemas.openxmlformats.org/drawingml/2006/table">
            <a:tbl>
              <a:tblPr/>
              <a:tblGrid>
                <a:gridCol w="508000"/>
                <a:gridCol w="509588"/>
                <a:gridCol w="508000"/>
                <a:gridCol w="417512"/>
                <a:gridCol w="600075"/>
                <a:gridCol w="552450"/>
                <a:gridCol w="463550"/>
                <a:gridCol w="509588"/>
                <a:gridCol w="508000"/>
                <a:gridCol w="534987"/>
                <a:gridCol w="430213"/>
                <a:gridCol w="560387"/>
                <a:gridCol w="508000"/>
                <a:gridCol w="508000"/>
                <a:gridCol w="441325"/>
                <a:gridCol w="576263"/>
              </a:tblGrid>
              <a:tr h="5111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DF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IF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TF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SF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AF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PF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6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5843" name="Text Box 34"/>
          <p:cNvSpPr txBox="1"/>
          <p:nvPr/>
        </p:nvSpPr>
        <p:spPr>
          <a:xfrm>
            <a:off x="4716463" y="1628775"/>
            <a:ext cx="4032250" cy="2774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</a:rPr>
              <a:t>清除某标志位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LAHF</a:t>
            </a:r>
            <a:endParaRPr lang="en-US" altLang="zh-CN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AND    AH</a:t>
            </a:r>
            <a:r>
              <a:rPr lang="zh-CN" altLang="en-US" i="1" dirty="0">
                <a:solidFill>
                  <a:schemeClr val="bg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rgbClr val="66FFFF"/>
                </a:solidFill>
                <a:latin typeface="Times New Roman" panose="02020603050405020304" pitchFamily="18" charset="0"/>
              </a:rPr>
              <a:t>7FH</a:t>
            </a:r>
            <a:endParaRPr lang="en-US" altLang="zh-CN" i="1" dirty="0">
              <a:solidFill>
                <a:srgbClr val="66FFFF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SAHF</a:t>
            </a:r>
            <a:endParaRPr lang="en-US" altLang="zh-CN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4" name="Text Box 35"/>
          <p:cNvSpPr txBox="1"/>
          <p:nvPr/>
        </p:nvSpPr>
        <p:spPr>
          <a:xfrm>
            <a:off x="250825" y="1628775"/>
            <a:ext cx="4032250" cy="2774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</a:rPr>
              <a:t>设置标志位的值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MOV   AX,</a:t>
            </a:r>
            <a:r>
              <a:rPr lang="en-US" altLang="zh-CN" i="1" dirty="0">
                <a:solidFill>
                  <a:srgbClr val="FF7C8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FFFF"/>
                </a:solidFill>
                <a:latin typeface="Times New Roman" panose="02020603050405020304" pitchFamily="18" charset="0"/>
              </a:rPr>
              <a:t>0</a:t>
            </a:r>
            <a:endParaRPr lang="en-US" altLang="zh-CN" i="1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PUSH    AX</a:t>
            </a:r>
            <a:endParaRPr lang="en-US" altLang="zh-CN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POPF</a:t>
            </a:r>
            <a:endParaRPr lang="en-US" altLang="zh-CN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5" name="Rectangle 36"/>
          <p:cNvSpPr/>
          <p:nvPr/>
        </p:nvSpPr>
        <p:spPr>
          <a:xfrm>
            <a:off x="0" y="260350"/>
            <a:ext cx="8229600" cy="6334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l"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） 标志位传送指令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6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6867" name="Text Box 3"/>
          <p:cNvSpPr txBox="1"/>
          <p:nvPr/>
        </p:nvSpPr>
        <p:spPr>
          <a:xfrm>
            <a:off x="323850" y="1052513"/>
            <a:ext cx="84963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将字节、字转换为字、双字，共有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条指令且都是无操作数指令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6868" name="Rectangle 9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 类型转换指令      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P159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869" name="Rectangle 94"/>
          <p:cNvSpPr/>
          <p:nvPr/>
        </p:nvSpPr>
        <p:spPr>
          <a:xfrm>
            <a:off x="395288" y="2349500"/>
            <a:ext cx="8353425" cy="2870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 dirty="0">
                <a:latin typeface="Times New Roman" panose="02020603050405020304" pitchFamily="18" charset="0"/>
              </a:rPr>
              <a:t>CBW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Convert Byte to Word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）    字节转换为字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b="1" dirty="0">
                <a:latin typeface="Times New Roman" panose="02020603050405020304" pitchFamily="18" charset="0"/>
              </a:rPr>
              <a:t>CWD/CWDE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(Convert Word to Double Word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）字转换为双字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b="1" dirty="0">
                <a:latin typeface="Times New Roman" panose="02020603050405020304" pitchFamily="18" charset="0"/>
              </a:rPr>
              <a:t>CDQ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Convert Double to Quad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）    双字转换为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字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BSWAP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Byte SWAP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）    字节交换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灯片编号占位符 6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70457" name="Group 121"/>
          <p:cNvGraphicFramePr>
            <a:graphicFrameLocks noGrp="1"/>
          </p:cNvGraphicFramePr>
          <p:nvPr>
            <p:ph sz="half" idx="1"/>
          </p:nvPr>
        </p:nvGraphicFramePr>
        <p:xfrm>
          <a:off x="179388" y="908050"/>
          <a:ext cx="8642350" cy="4148138"/>
        </p:xfrm>
        <a:graphic>
          <a:graphicData uri="http://schemas.openxmlformats.org/drawingml/2006/table">
            <a:tbl>
              <a:tblPr/>
              <a:tblGrid>
                <a:gridCol w="2124075"/>
                <a:gridCol w="1244600"/>
                <a:gridCol w="3905250"/>
                <a:gridCol w="1368425"/>
              </a:tblGrid>
              <a:tr h="1044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字节转换成字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CBW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AL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最高位置入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AH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的所有位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AL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扩为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AX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不影响标志位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操作数隐含（在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AL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AX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EAX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123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字转换成双字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CWD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AX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最高位置入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DX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的所有位</a:t>
                      </a:r>
                      <a:b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AX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扩为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DX:AX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  <a:tr h="898525">
                <a:tc vMerge="1"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CWDE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AX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扩展成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EAX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  <a:tr h="1193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双字转换成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CDQ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EAX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扩展成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EDX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EAX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270359" name="Text Box 23"/>
          <p:cNvSpPr txBox="1"/>
          <p:nvPr/>
        </p:nvSpPr>
        <p:spPr>
          <a:xfrm>
            <a:off x="501650" y="5056188"/>
            <a:ext cx="8642350" cy="1801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dirty="0">
                <a:latin typeface="Times New Roman" panose="02020603050405020304" pitchFamily="18" charset="0"/>
              </a:rPr>
              <a:t>例： </a:t>
            </a:r>
            <a:r>
              <a:rPr lang="en-US" altLang="zh-CN" sz="2800" dirty="0">
                <a:latin typeface="Times New Roman" panose="02020603050405020304" pitchFamily="18" charset="0"/>
              </a:rPr>
              <a:t>(AX)</a:t>
            </a:r>
            <a:r>
              <a:rPr lang="zh-CN" altLang="en-US" sz="2800" dirty="0">
                <a:latin typeface="Times New Roman" panose="02020603050405020304" pitchFamily="18" charset="0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</a:rPr>
              <a:t>0384H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sz="2800" dirty="0">
                <a:latin typeface="Times New Roman" panose="02020603050405020304" pitchFamily="18" charset="0"/>
              </a:rPr>
              <a:t>若执行 </a:t>
            </a:r>
            <a:r>
              <a:rPr lang="en-US" altLang="zh-CN" sz="2800" dirty="0">
                <a:solidFill>
                  <a:srgbClr val="EAEAEA"/>
                </a:solidFill>
                <a:latin typeface="Times New Roman" panose="02020603050405020304" pitchFamily="18" charset="0"/>
              </a:rPr>
              <a:t>CBW </a:t>
            </a:r>
            <a:r>
              <a:rPr lang="zh-CN" altLang="en-US" sz="2800" dirty="0">
                <a:latin typeface="Times New Roman" panose="02020603050405020304" pitchFamily="18" charset="0"/>
              </a:rPr>
              <a:t>后，</a:t>
            </a:r>
            <a:r>
              <a:rPr lang="en-US" altLang="zh-CN" sz="2800" dirty="0">
                <a:latin typeface="Times New Roman" panose="02020603050405020304" pitchFamily="18" charset="0"/>
              </a:rPr>
              <a:t>(AX)=0FF84H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sz="2800" dirty="0">
                <a:latin typeface="Times New Roman" panose="02020603050405020304" pitchFamily="18" charset="0"/>
              </a:rPr>
              <a:t>若执行 </a:t>
            </a:r>
            <a:r>
              <a:rPr lang="en-US" altLang="zh-CN" sz="2800" dirty="0">
                <a:solidFill>
                  <a:srgbClr val="EAEAEA"/>
                </a:solidFill>
                <a:latin typeface="Times New Roman" panose="02020603050405020304" pitchFamily="18" charset="0"/>
              </a:rPr>
              <a:t>CWD </a:t>
            </a:r>
            <a:r>
              <a:rPr lang="zh-CN" altLang="en-US" sz="2800" dirty="0">
                <a:latin typeface="Times New Roman" panose="02020603050405020304" pitchFamily="18" charset="0"/>
              </a:rPr>
              <a:t>后，</a:t>
            </a:r>
            <a:r>
              <a:rPr lang="en-US" altLang="zh-CN" sz="2800" dirty="0">
                <a:latin typeface="Times New Roman" panose="02020603050405020304" pitchFamily="18" charset="0"/>
              </a:rPr>
              <a:t>(AX)=0384H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(DX)=0000H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37916" name="Rectangle 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 类型转换指令      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P159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70458" name="Text Box 122"/>
          <p:cNvSpPr txBox="1"/>
          <p:nvPr/>
        </p:nvSpPr>
        <p:spPr>
          <a:xfrm>
            <a:off x="6084888" y="260350"/>
            <a:ext cx="2700337" cy="55721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800" b="1" i="1" dirty="0">
                <a:solidFill>
                  <a:srgbClr val="CC0066"/>
                </a:solidFill>
                <a:latin typeface="Times New Roman" panose="02020603050405020304" pitchFamily="18" charset="0"/>
              </a:rPr>
              <a:t>不影响标志位 </a:t>
            </a:r>
            <a:endParaRPr lang="zh-CN" altLang="en-US" sz="2800" b="1" i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0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0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27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59" grpId="0"/>
      <p:bldP spid="27045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灯片编号占位符 6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8915" name="Rectangle 2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 类型转换指令      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P159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71433" name="Group 73"/>
          <p:cNvGraphicFramePr>
            <a:graphicFrameLocks noGrp="1"/>
          </p:cNvGraphicFramePr>
          <p:nvPr>
            <p:ph sz="half" idx="1"/>
          </p:nvPr>
        </p:nvGraphicFramePr>
        <p:xfrm>
          <a:off x="323850" y="981075"/>
          <a:ext cx="8208963" cy="3460750"/>
        </p:xfrm>
        <a:graphic>
          <a:graphicData uri="http://schemas.openxmlformats.org/drawingml/2006/table">
            <a:tbl>
              <a:tblPr/>
              <a:tblGrid>
                <a:gridCol w="2016125"/>
                <a:gridCol w="3455988"/>
                <a:gridCol w="2736850"/>
              </a:tblGrid>
              <a:tr h="2011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字节交换指令</a:t>
                      </a: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BSWAP    REG32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使指令指定的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位寄存器的字节次序变反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具体操作为：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字节互换；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字节互换。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1725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REG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必须是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位寄存器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该指令只能用于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80486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及其后继机型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271429" name="Rectangle 69"/>
          <p:cNvSpPr/>
          <p:nvPr/>
        </p:nvSpPr>
        <p:spPr>
          <a:xfrm>
            <a:off x="0" y="4652963"/>
            <a:ext cx="9050338" cy="11874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>
              <a:spcBef>
                <a:spcPct val="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4-28】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指令“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BSWAP  EAX”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执行前如果      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11223344H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则该指令执行后：（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EAX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）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44332211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，字节次序变反。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71434" name="Text Box 74"/>
          <p:cNvSpPr txBox="1"/>
          <p:nvPr/>
        </p:nvSpPr>
        <p:spPr>
          <a:xfrm>
            <a:off x="6443663" y="3573463"/>
            <a:ext cx="2700337" cy="557212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800" b="1" i="1" dirty="0">
                <a:solidFill>
                  <a:srgbClr val="CC0066"/>
                </a:solidFill>
                <a:latin typeface="Times New Roman" panose="02020603050405020304" pitchFamily="18" charset="0"/>
              </a:rPr>
              <a:t>不影响标志位 </a:t>
            </a:r>
            <a:endParaRPr lang="zh-CN" altLang="en-US" sz="2800" b="1" i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1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1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27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429" grpId="0"/>
      <p:bldP spid="2714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算术运算类指令       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P160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63943" name="Group 103"/>
          <p:cNvGraphicFramePr>
            <a:graphicFrameLocks noGrp="1"/>
          </p:cNvGraphicFramePr>
          <p:nvPr>
            <p:ph idx="1"/>
          </p:nvPr>
        </p:nvGraphicFramePr>
        <p:xfrm>
          <a:off x="323850" y="765175"/>
          <a:ext cx="8280400" cy="5464175"/>
        </p:xfrm>
        <a:graphic>
          <a:graphicData uri="http://schemas.openxmlformats.org/drawingml/2006/table">
            <a:tbl>
              <a:tblPr/>
              <a:tblGrid>
                <a:gridCol w="1181100"/>
                <a:gridCol w="2924175"/>
                <a:gridCol w="2303463"/>
                <a:gridCol w="1871662"/>
              </a:tblGrid>
              <a:tr h="1028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ADD  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DEST, SRC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(DEST)+(SRC)→ DEST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影响所有标志位（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SF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PF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AF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DEST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不允许是立即数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不允许两存储单元操作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带进位加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ADC  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DEST, SRC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(DEST)+(SRC)+(CF)→ DEST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  <a:tr h="1028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减</a:t>
                      </a:r>
                      <a:endParaRPr kumimoji="1" lang="zh-CN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SUB  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DEST, SRC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(DEST)-(SRC) → DEST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  <a:tr h="1185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带借位减</a:t>
                      </a:r>
                      <a:endParaRPr kumimoji="1" lang="zh-CN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SBB  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DEST, SRC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(DEST)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(SRC)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(CF) → DEST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  <a:tr h="1028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比较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CMP  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DEST, SRC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(DEST)</a:t>
                      </a: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(SRC)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39968" name="Text Box 104"/>
          <p:cNvSpPr txBox="1"/>
          <p:nvPr/>
        </p:nvSpPr>
        <p:spPr>
          <a:xfrm>
            <a:off x="0" y="6165850"/>
            <a:ext cx="882015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solidFill>
                  <a:srgbClr val="FF7C80"/>
                </a:solidFill>
                <a:latin typeface="楷体_GB2312" pitchFamily="49" charset="-122"/>
                <a:ea typeface="楷体_GB2312" pitchFamily="49" charset="-122"/>
              </a:rPr>
              <a:t>CMP</a:t>
            </a:r>
            <a:r>
              <a:rPr lang="zh-CN" altLang="en-US" sz="2400" b="1" dirty="0">
                <a:solidFill>
                  <a:srgbClr val="FF7C80"/>
                </a:solidFill>
                <a:latin typeface="楷体_GB2312" pitchFamily="49" charset="-122"/>
                <a:ea typeface="楷体_GB2312" pitchFamily="49" charset="-122"/>
              </a:rPr>
              <a:t>指令后往往跟条件转移指令，根据比较结果产生不同分支</a:t>
            </a:r>
            <a:endParaRPr lang="zh-CN" altLang="en-US" sz="2400" b="1" dirty="0">
              <a:solidFill>
                <a:srgbClr val="FF7C8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963" name="Rectangle 4"/>
          <p:cNvSpPr/>
          <p:nvPr/>
        </p:nvSpPr>
        <p:spPr>
          <a:xfrm>
            <a:off x="323850" y="333375"/>
            <a:ext cx="8496300" cy="1382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latin typeface="Times New Roman" panose="02020603050405020304" pitchFamily="18" charset="0"/>
              </a:rPr>
              <a:t>【</a:t>
            </a:r>
            <a:r>
              <a:rPr lang="zh-CN" altLang="en-US" b="1" dirty="0"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</a:rPr>
              <a:t>4-29】  </a:t>
            </a:r>
            <a:r>
              <a:rPr lang="zh-CN" altLang="en-US" b="1" dirty="0">
                <a:latin typeface="Times New Roman" panose="02020603050405020304" pitchFamily="18" charset="0"/>
              </a:rPr>
              <a:t>加法指令的常用格式有：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ADD    BX</a:t>
            </a:r>
            <a:r>
              <a:rPr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SI		ADD    DA_WORD</a:t>
            </a:r>
            <a:r>
              <a:rPr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0F8CH</a:t>
            </a:r>
            <a:endParaRPr lang="en-US" altLang="zh-CN" sz="2400" b="1" dirty="0">
              <a:solidFill>
                <a:srgbClr val="66FFFF"/>
              </a:solidFill>
              <a:latin typeface="Times New Roman" panose="02020603050405020304" pitchFamily="18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ADD    DL</a:t>
            </a:r>
            <a:r>
              <a:rPr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TAB[BX]	ADD    EAX</a:t>
            </a:r>
            <a:r>
              <a:rPr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EDX</a:t>
            </a:r>
            <a:r>
              <a:rPr lang="en-US" altLang="zh-CN" sz="2400" dirty="0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4" name="Rectangle 5"/>
          <p:cNvSpPr/>
          <p:nvPr/>
        </p:nvSpPr>
        <p:spPr>
          <a:xfrm>
            <a:off x="250825" y="1773238"/>
            <a:ext cx="44799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指令“</a:t>
            </a:r>
            <a:r>
              <a:rPr lang="en-US" altLang="zh-CN" b="1" dirty="0">
                <a:latin typeface="Times New Roman" panose="02020603050405020304" pitchFamily="18" charset="0"/>
              </a:rPr>
              <a:t>ADD  DL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0A4H”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0965" name="Rectangle 6"/>
          <p:cNvSpPr/>
          <p:nvPr/>
        </p:nvSpPr>
        <p:spPr>
          <a:xfrm>
            <a:off x="5106988" y="1863725"/>
            <a:ext cx="37211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设</a:t>
            </a:r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DL</a:t>
            </a: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的内容为</a:t>
            </a:r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0E5H</a:t>
            </a:r>
            <a:endParaRPr lang="en-US" altLang="zh-CN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0966" name="Picture 7" descr="4X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420938"/>
            <a:ext cx="6624638" cy="2447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7" name="Text Box 8"/>
          <p:cNvSpPr txBox="1"/>
          <p:nvPr/>
        </p:nvSpPr>
        <p:spPr>
          <a:xfrm>
            <a:off x="323850" y="4868863"/>
            <a:ext cx="842486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ZF=0   OF=0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itchFamily="2" charset="-122"/>
                <a:sym typeface="Symbol" panose="05050102010706020507" pitchFamily="18" charset="2"/>
              </a:rPr>
              <a:t>结果中有奇数个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 ,PF=0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431800" y="5516563"/>
            <a:ext cx="8388350" cy="119062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OF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表示带符号数的溢出，</a:t>
            </a:r>
            <a:b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</a:b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CF</a:t>
            </a:r>
            <a:r>
              <a:rPr kumimoji="0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+mn-cs"/>
              </a:rPr>
              <a:t>位可以表示无符号数的溢出</a:t>
            </a:r>
            <a:endParaRPr kumimoji="0" lang="zh-CN" alt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561975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传送类指令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>
          <a:xfrm>
            <a:off x="611188" y="908050"/>
            <a:ext cx="7772400" cy="576263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把数据、地址送到寄存器或存储单元中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5125" name="Text Box 4"/>
          <p:cNvSpPr txBox="1"/>
          <p:nvPr/>
        </p:nvSpPr>
        <p:spPr>
          <a:xfrm>
            <a:off x="323850" y="1628775"/>
            <a:ext cx="7200900" cy="204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传送指令    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MOV   DEST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SRC</a:t>
            </a:r>
            <a:endParaRPr lang="en-US" altLang="zh-CN" b="1" dirty="0">
              <a:solidFill>
                <a:srgbClr val="66FFFF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操作：（</a:t>
            </a:r>
            <a:r>
              <a:rPr lang="en-US" altLang="zh-CN" dirty="0">
                <a:latin typeface="Times New Roman" panose="02020603050405020304" pitchFamily="18" charset="0"/>
              </a:rPr>
              <a:t>SRC) </a:t>
            </a:r>
            <a:r>
              <a:rPr lang="en-US" altLang="zh-CN" dirty="0">
                <a:latin typeface="黑体" panose="02010609060101010101" pitchFamily="2" charset="-122"/>
              </a:rPr>
              <a:t>→ </a:t>
            </a:r>
            <a:r>
              <a:rPr lang="en-US" altLang="zh-CN" dirty="0">
                <a:latin typeface="Times New Roman" panose="02020603050405020304" pitchFamily="18" charset="0"/>
              </a:rPr>
              <a:t>DEST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说明：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26" name="Text Box 5"/>
          <p:cNvSpPr txBox="1"/>
          <p:nvPr/>
        </p:nvSpPr>
        <p:spPr>
          <a:xfrm>
            <a:off x="1511300" y="3141663"/>
            <a:ext cx="7632700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10000"/>
              </a:spcBef>
              <a:buChar char="•"/>
            </a:pP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字节、字、双字，位数一致 </a:t>
            </a:r>
            <a:endParaRPr lang="zh-CN" altLang="en-US" b="1" dirty="0">
              <a:solidFill>
                <a:srgbClr val="FFCCCC"/>
              </a:solidFill>
              <a:latin typeface="华文楷体" pitchFamily="2" charset="-122"/>
              <a:ea typeface="华文楷体" pitchFamily="2" charset="-122"/>
            </a:endParaRPr>
          </a:p>
          <a:p>
            <a:pPr algn="l">
              <a:spcBef>
                <a:spcPct val="10000"/>
              </a:spcBef>
              <a:buChar char="•"/>
            </a:pP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DEST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不能是立即数和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CS</a:t>
            </a:r>
            <a:endParaRPr lang="en-US" altLang="zh-CN" b="1" dirty="0">
              <a:solidFill>
                <a:srgbClr val="FFCCCC"/>
              </a:solidFill>
              <a:latin typeface="华文楷体" pitchFamily="2" charset="-122"/>
              <a:ea typeface="华文楷体" pitchFamily="2" charset="-122"/>
            </a:endParaRPr>
          </a:p>
          <a:p>
            <a:pPr algn="l">
              <a:spcBef>
                <a:spcPct val="10000"/>
              </a:spcBef>
              <a:buChar char="•"/>
            </a:pP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若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SRC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是立即数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,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则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DEST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不能是段寄存器</a:t>
            </a:r>
            <a:endParaRPr lang="zh-CN" altLang="en-US" b="1" dirty="0">
              <a:solidFill>
                <a:srgbClr val="FFCCCC"/>
              </a:solidFill>
              <a:latin typeface="华文楷体" pitchFamily="2" charset="-122"/>
              <a:ea typeface="华文楷体" pitchFamily="2" charset="-122"/>
            </a:endParaRPr>
          </a:p>
          <a:p>
            <a:pPr algn="l">
              <a:spcBef>
                <a:spcPct val="10000"/>
              </a:spcBef>
              <a:buChar char="•"/>
            </a:pP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 若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SRC</a:t>
            </a:r>
            <a:r>
              <a:rPr lang="zh-CN" altLang="en-US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不是立即数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，则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DEST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SRC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至少一个是寄存器</a:t>
            </a:r>
            <a:endParaRPr lang="zh-CN" altLang="en-US" b="1" dirty="0">
              <a:solidFill>
                <a:srgbClr val="FFCCCC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127" name="Text Box 6"/>
          <p:cNvSpPr txBox="1"/>
          <p:nvPr/>
        </p:nvSpPr>
        <p:spPr>
          <a:xfrm>
            <a:off x="539750" y="5876925"/>
            <a:ext cx="7993063" cy="617538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CN" b="1" i="1" dirty="0">
                <a:solidFill>
                  <a:srgbClr val="CC0066"/>
                </a:solidFill>
                <a:latin typeface="Times New Roman" panose="02020603050405020304" pitchFamily="18" charset="0"/>
              </a:rPr>
              <a:t>MOV</a:t>
            </a:r>
            <a:r>
              <a:rPr lang="zh-CN" altLang="en-US" b="1" i="1" dirty="0">
                <a:solidFill>
                  <a:srgbClr val="CC0066"/>
                </a:solidFill>
                <a:latin typeface="Times New Roman" panose="02020603050405020304" pitchFamily="18" charset="0"/>
              </a:rPr>
              <a:t>指令不影响标志位 </a:t>
            </a:r>
            <a:endParaRPr lang="zh-CN" altLang="en-US" b="1" i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1987" name="Rectangle 4"/>
          <p:cNvSpPr/>
          <p:nvPr/>
        </p:nvSpPr>
        <p:spPr>
          <a:xfrm>
            <a:off x="250825" y="260350"/>
            <a:ext cx="8893175" cy="618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latin typeface="黑体" panose="02010609060101010101" pitchFamily="2" charset="-122"/>
              </a:rPr>
              <a:t>【</a:t>
            </a:r>
            <a:r>
              <a:rPr lang="zh-CN" altLang="en-US" b="1" dirty="0">
                <a:latin typeface="黑体" panose="02010609060101010101" pitchFamily="2" charset="-122"/>
              </a:rPr>
              <a:t>例</a:t>
            </a:r>
            <a:r>
              <a:rPr lang="en-US" altLang="zh-CN" b="1" dirty="0">
                <a:latin typeface="黑体" panose="02010609060101010101" pitchFamily="2" charset="-122"/>
              </a:rPr>
              <a:t>4-30】</a:t>
            </a:r>
            <a:r>
              <a:rPr lang="zh-CN" altLang="en-US" sz="2800" b="1" dirty="0">
                <a:latin typeface="黑体" panose="02010609060101010101" pitchFamily="2" charset="-122"/>
              </a:rPr>
              <a:t>在</a:t>
            </a:r>
            <a:r>
              <a:rPr lang="en-US" altLang="zh-CN" sz="2800" b="1" dirty="0">
                <a:latin typeface="黑体" panose="02010609060101010101" pitchFamily="2" charset="-122"/>
              </a:rPr>
              <a:t>8086/80286</a:t>
            </a:r>
            <a:r>
              <a:rPr lang="zh-CN" altLang="en-US" sz="2800" b="1" dirty="0">
                <a:latin typeface="黑体" panose="02010609060101010101" pitchFamily="2" charset="-122"/>
              </a:rPr>
              <a:t>中实现两个双精度数的加法</a:t>
            </a:r>
            <a:endParaRPr lang="zh-CN" altLang="en-US" sz="2800" b="1" dirty="0">
              <a:latin typeface="黑体" panose="02010609060101010101" pitchFamily="2" charset="-122"/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有一个</a:t>
            </a:r>
            <a:r>
              <a:rPr lang="en-US" altLang="zh-CN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32</a:t>
            </a:r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位无符号数存放在</a:t>
            </a:r>
            <a:r>
              <a:rPr lang="en-US" altLang="zh-CN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DX</a:t>
            </a:r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（高</a:t>
            </a:r>
            <a:r>
              <a:rPr lang="en-US" altLang="zh-CN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16</a:t>
            </a:r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位）、</a:t>
            </a:r>
            <a:r>
              <a:rPr lang="en-US" altLang="zh-CN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AX</a:t>
            </a:r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（低</a:t>
            </a:r>
            <a:r>
              <a:rPr lang="en-US" altLang="zh-CN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16</a:t>
            </a:r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位）中，若要加上常数</a:t>
            </a:r>
            <a:r>
              <a:rPr lang="en-US" altLang="zh-CN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76F1A23H</a:t>
            </a:r>
            <a:r>
              <a:rPr lang="zh-CN" altLang="en-US" b="1" dirty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，则用以下指令来实现：</a:t>
            </a:r>
            <a:endParaRPr lang="zh-CN" altLang="en-US" b="1" dirty="0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  <a:p>
            <a:pPr algn="l"/>
            <a:r>
              <a:rPr lang="zh-CN" altLang="en-US" b="1" dirty="0">
                <a:latin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ADD    AX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1A23H</a:t>
            </a:r>
            <a:endParaRPr lang="en-US" altLang="zh-CN" b="1" dirty="0">
              <a:solidFill>
                <a:srgbClr val="66FFFF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	ADC    DX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76FH</a:t>
            </a:r>
            <a:endParaRPr lang="en-US" altLang="zh-CN" b="1" dirty="0">
              <a:solidFill>
                <a:srgbClr val="66FFFF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第一条指令完成把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16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位常数加在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AX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中，若产生进位，则记录在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CF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中。</a:t>
            </a:r>
            <a:endParaRPr lang="zh-CN" altLang="en-US" b="1" dirty="0">
              <a:solidFill>
                <a:srgbClr val="FFCCCC"/>
              </a:solidFill>
              <a:latin typeface="华文楷体" pitchFamily="2" charset="-122"/>
              <a:ea typeface="华文楷体" pitchFamily="2" charset="-122"/>
            </a:endParaRPr>
          </a:p>
          <a:p>
            <a:pPr algn="l"/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由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ADC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指令在完成高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16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位相加的同时，将低</a:t>
            </a:r>
            <a:r>
              <a:rPr lang="en-US" altLang="zh-CN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16</a:t>
            </a:r>
            <a:r>
              <a:rPr lang="zh-CN" altLang="en-US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位的进位也加上。</a:t>
            </a:r>
            <a:r>
              <a:rPr lang="zh-CN" altLang="en-US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endParaRPr lang="zh-CN" altLang="en-US" dirty="0">
              <a:solidFill>
                <a:srgbClr val="FFCCCC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/>
          <p:nvPr/>
        </p:nvSpPr>
        <p:spPr>
          <a:xfrm>
            <a:off x="323850" y="333375"/>
            <a:ext cx="8496300" cy="1528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latin typeface="Times New Roman" panose="02020603050405020304" pitchFamily="18" charset="0"/>
              </a:rPr>
              <a:t>【</a:t>
            </a:r>
            <a:r>
              <a:rPr lang="zh-CN" altLang="en-US" b="1" dirty="0"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</a:rPr>
              <a:t>4-32】 </a:t>
            </a:r>
            <a:r>
              <a:rPr lang="zh-CN" altLang="en-US" b="1" dirty="0">
                <a:latin typeface="Times New Roman" panose="02020603050405020304" pitchFamily="18" charset="0"/>
              </a:rPr>
              <a:t>减法指令的常用格式有：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SUB    AL</a:t>
            </a:r>
            <a:r>
              <a:rPr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3FH		SUB    BX</a:t>
            </a:r>
            <a:r>
              <a:rPr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AX</a:t>
            </a:r>
            <a:endParaRPr lang="en-US" altLang="zh-CN" sz="2400" b="1" dirty="0">
              <a:solidFill>
                <a:srgbClr val="66FFFF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				SUB    DA</a:t>
            </a:r>
            <a:r>
              <a:rPr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EDX </a:t>
            </a:r>
            <a:endParaRPr lang="en-US" altLang="zh-CN" sz="2400" b="1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2" name="Rectangle 3"/>
          <p:cNvSpPr/>
          <p:nvPr/>
        </p:nvSpPr>
        <p:spPr>
          <a:xfrm>
            <a:off x="425450" y="1773238"/>
            <a:ext cx="41306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指令“</a:t>
            </a:r>
            <a:r>
              <a:rPr lang="en-US" altLang="zh-CN" b="1" dirty="0">
                <a:latin typeface="Times New Roman" panose="02020603050405020304" pitchFamily="18" charset="0"/>
              </a:rPr>
              <a:t>SUB AL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DAB”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43013" name="Text Box 6"/>
          <p:cNvSpPr txBox="1"/>
          <p:nvPr/>
        </p:nvSpPr>
        <p:spPr>
          <a:xfrm>
            <a:off x="0" y="5661025"/>
            <a:ext cx="84248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ZF=0   OF=0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itchFamily="2" charset="-122"/>
                <a:sym typeface="Symbol" panose="05050102010706020507" pitchFamily="18" charset="2"/>
              </a:rPr>
              <a:t>结果中有偶数个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华文楷体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 ,PF=1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3014" name="Picture 8" descr="4X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2852738"/>
            <a:ext cx="7343775" cy="2663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5" name="Rectangle 9"/>
          <p:cNvSpPr/>
          <p:nvPr/>
        </p:nvSpPr>
        <p:spPr>
          <a:xfrm>
            <a:off x="569913" y="2339975"/>
            <a:ext cx="6965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设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AL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内容为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B7H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DAB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字节单元内容为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A8H</a:t>
            </a:r>
            <a:endParaRPr lang="en-US" altLang="zh-CN" sz="28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/>
          <p:nvPr/>
        </p:nvSpPr>
        <p:spPr>
          <a:xfrm>
            <a:off x="250825" y="836613"/>
            <a:ext cx="8642350" cy="4311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latin typeface="Times New Roman" panose="02020603050405020304" pitchFamily="18" charset="0"/>
              </a:rPr>
              <a:t>指令格式：</a:t>
            </a:r>
            <a:r>
              <a:rPr lang="zh-CN" altLang="en-US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XADD    DEST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SRC</a:t>
            </a:r>
            <a:endParaRPr lang="en-US" altLang="zh-CN" b="1" dirty="0">
              <a:solidFill>
                <a:srgbClr val="66FFFF"/>
              </a:solidFill>
              <a:latin typeface="Times New Roman" panose="02020603050405020304" pitchFamily="18" charset="0"/>
            </a:endParaRPr>
          </a:p>
          <a:p>
            <a:pPr algn="l">
              <a:spcBef>
                <a:spcPct val="1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指令功能： </a:t>
            </a:r>
            <a:r>
              <a:rPr lang="zh-CN" altLang="en-US" b="1" dirty="0">
                <a:solidFill>
                  <a:srgbClr val="FFCCCC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CCCC"/>
                </a:solidFill>
                <a:latin typeface="Times New Roman" panose="02020603050405020304" pitchFamily="18" charset="0"/>
              </a:rPr>
              <a:t>DEST</a:t>
            </a:r>
            <a:r>
              <a:rPr lang="zh-CN" altLang="en-US" b="1" dirty="0">
                <a:solidFill>
                  <a:srgbClr val="FFCCCC"/>
                </a:solidFill>
                <a:latin typeface="Times New Roman" panose="02020603050405020304" pitchFamily="18" charset="0"/>
              </a:rPr>
              <a:t>） </a:t>
            </a:r>
            <a:r>
              <a:rPr lang="en-US" altLang="zh-CN" b="1" dirty="0">
                <a:solidFill>
                  <a:srgbClr val="FFCCCC"/>
                </a:solidFill>
                <a:latin typeface="Times New Roman" panose="02020603050405020304" pitchFamily="18" charset="0"/>
              </a:rPr>
              <a:t>+ </a:t>
            </a:r>
            <a:r>
              <a:rPr lang="zh-CN" altLang="en-US" b="1" dirty="0">
                <a:solidFill>
                  <a:srgbClr val="FFCCCC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CCCC"/>
                </a:solidFill>
                <a:latin typeface="Times New Roman" panose="02020603050405020304" pitchFamily="18" charset="0"/>
              </a:rPr>
              <a:t>SRC</a:t>
            </a:r>
            <a:r>
              <a:rPr lang="zh-CN" altLang="en-US" b="1" dirty="0">
                <a:solidFill>
                  <a:srgbClr val="FFCCCC"/>
                </a:solidFill>
                <a:latin typeface="Times New Roman" panose="02020603050405020304" pitchFamily="18" charset="0"/>
              </a:rPr>
              <a:t>） → </a:t>
            </a:r>
            <a:r>
              <a:rPr lang="en-US" altLang="zh-CN" b="1" dirty="0">
                <a:solidFill>
                  <a:srgbClr val="FFCCCC"/>
                </a:solidFill>
                <a:latin typeface="Times New Roman" panose="02020603050405020304" pitchFamily="18" charset="0"/>
              </a:rPr>
              <a:t>TEMP</a:t>
            </a:r>
            <a:endParaRPr lang="en-US" altLang="zh-CN" b="1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CN" b="1" dirty="0">
                <a:solidFill>
                  <a:srgbClr val="FFCCCC"/>
                </a:solidFill>
                <a:latin typeface="Times New Roman" panose="02020603050405020304" pitchFamily="18" charset="0"/>
              </a:rPr>
              <a:t>		   </a:t>
            </a:r>
            <a:r>
              <a:rPr lang="zh-CN" altLang="en-US" b="1" dirty="0">
                <a:solidFill>
                  <a:srgbClr val="FFCCCC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CCCC"/>
                </a:solidFill>
                <a:latin typeface="Times New Roman" panose="02020603050405020304" pitchFamily="18" charset="0"/>
              </a:rPr>
              <a:t>DEST</a:t>
            </a:r>
            <a:r>
              <a:rPr lang="zh-CN" altLang="en-US" b="1" dirty="0">
                <a:solidFill>
                  <a:srgbClr val="FFCCCC"/>
                </a:solidFill>
                <a:latin typeface="Times New Roman" panose="02020603050405020304" pitchFamily="18" charset="0"/>
              </a:rPr>
              <a:t>） → </a:t>
            </a:r>
            <a:r>
              <a:rPr lang="en-US" altLang="zh-CN" b="1" dirty="0">
                <a:solidFill>
                  <a:srgbClr val="FFCCCC"/>
                </a:solidFill>
                <a:latin typeface="Times New Roman" panose="02020603050405020304" pitchFamily="18" charset="0"/>
              </a:rPr>
              <a:t>SRC</a:t>
            </a:r>
            <a:endParaRPr lang="en-US" altLang="zh-CN" b="1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CN" b="1" dirty="0">
                <a:solidFill>
                  <a:srgbClr val="FFCCCC"/>
                </a:solidFill>
                <a:latin typeface="Times New Roman" panose="02020603050405020304" pitchFamily="18" charset="0"/>
              </a:rPr>
              <a:t>		   </a:t>
            </a:r>
            <a:r>
              <a:rPr lang="zh-CN" altLang="en-US" b="1" dirty="0">
                <a:solidFill>
                  <a:srgbClr val="FFCCCC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CCCC"/>
                </a:solidFill>
                <a:latin typeface="Times New Roman" panose="02020603050405020304" pitchFamily="18" charset="0"/>
              </a:rPr>
              <a:t>TEMP</a:t>
            </a:r>
            <a:r>
              <a:rPr lang="zh-CN" altLang="en-US" b="1" dirty="0">
                <a:solidFill>
                  <a:srgbClr val="FFCCCC"/>
                </a:solidFill>
                <a:latin typeface="Times New Roman" panose="02020603050405020304" pitchFamily="18" charset="0"/>
              </a:rPr>
              <a:t>） → </a:t>
            </a:r>
            <a:r>
              <a:rPr lang="en-US" altLang="zh-CN" b="1" dirty="0">
                <a:solidFill>
                  <a:srgbClr val="FFCCCC"/>
                </a:solidFill>
                <a:latin typeface="Times New Roman" panose="02020603050405020304" pitchFamily="18" charset="0"/>
              </a:rPr>
              <a:t>DEST </a:t>
            </a:r>
            <a:endParaRPr lang="en-US" altLang="zh-CN" b="1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SRC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只能用寄存器寻址方式</a:t>
            </a:r>
            <a:endParaRPr lang="zh-CN" altLang="en-US" sz="28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l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DEST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可用寄存器或任一种存储器寻址方式。</a:t>
            </a:r>
            <a:endParaRPr lang="zh-CN" altLang="en-US" sz="28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l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对标志位的影响同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ADD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指令</a:t>
            </a:r>
            <a:endParaRPr lang="zh-CN" altLang="en-US" sz="28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algn="l">
              <a:spcBef>
                <a:spcPct val="20000"/>
              </a:spcBef>
              <a:buClr>
                <a:schemeClr val="bg1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只能用于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80486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及其后继机型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4036" name="Rectangle 3"/>
          <p:cNvSpPr/>
          <p:nvPr/>
        </p:nvSpPr>
        <p:spPr>
          <a:xfrm>
            <a:off x="403225" y="260350"/>
            <a:ext cx="38417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XADD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交换并相加指令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44037" name="Rectangle 4"/>
          <p:cNvSpPr/>
          <p:nvPr/>
        </p:nvSpPr>
        <p:spPr>
          <a:xfrm>
            <a:off x="323850" y="5270500"/>
            <a:ext cx="8037513" cy="14160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1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4-31】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指令“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XADD  BL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DL”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spcBef>
                <a:spcPct val="10000"/>
              </a:spcBef>
            </a:pP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执行前，如果（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BL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12H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DL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02H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，</a:t>
            </a:r>
            <a:b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</a:b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则指令执行后（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BL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14H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，（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DL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12H</a:t>
            </a:r>
            <a:r>
              <a:rPr lang="en-US" altLang="zh-CN" sz="2800" dirty="0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算术指令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65977" name="Group 89"/>
          <p:cNvGraphicFramePr>
            <a:graphicFrameLocks noGrp="1"/>
          </p:cNvGraphicFramePr>
          <p:nvPr>
            <p:ph idx="1"/>
          </p:nvPr>
        </p:nvGraphicFramePr>
        <p:xfrm>
          <a:off x="395288" y="1196975"/>
          <a:ext cx="8280400" cy="4879975"/>
        </p:xfrm>
        <a:graphic>
          <a:graphicData uri="http://schemas.openxmlformats.org/drawingml/2006/table">
            <a:tbl>
              <a:tblPr/>
              <a:tblGrid>
                <a:gridCol w="1008062"/>
                <a:gridCol w="2305050"/>
                <a:gridCol w="2806700"/>
                <a:gridCol w="2160588"/>
              </a:tblGrid>
              <a:tr h="1028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INC  OPR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(OPR) +1→ OPR</a:t>
                      </a:r>
                      <a:b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数据看做无符号数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不影响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，其余影响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OPR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不允许是立即数、段寄存器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双字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19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减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DEC  OPR 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(OPR)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→ OPR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数据看做无符号数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  <a:tr h="1028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求补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NEG  OPR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(OPR) → OPR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影响所有标志位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OPR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不允许是立即数、段寄存器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/>
          <p:nvPr/>
        </p:nvSpPr>
        <p:spPr>
          <a:xfrm>
            <a:off x="0" y="2349500"/>
            <a:ext cx="8442325" cy="25447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9875" algn="ctr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66FFFF"/>
                </a:solidFill>
                <a:sym typeface="Symbol" panose="05050102010706020507" pitchFamily="18" charset="2"/>
              </a:rPr>
              <a:t>NEG    AL</a:t>
            </a:r>
            <a:endParaRPr lang="en-US" altLang="zh-CN" sz="2800" b="1" dirty="0">
              <a:solidFill>
                <a:srgbClr val="66FFFF"/>
              </a:solidFill>
              <a:sym typeface="Symbol" panose="05050102010706020507" pitchFamily="18" charset="2"/>
            </a:endParaRPr>
          </a:p>
          <a:p>
            <a:pPr marL="0" lvl="0" indent="269875" algn="ctr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66FFFF"/>
                </a:solidFill>
                <a:sym typeface="Symbol" panose="05050102010706020507" pitchFamily="18" charset="2"/>
              </a:rPr>
              <a:t>NEG    BL</a:t>
            </a:r>
            <a:endParaRPr lang="en-US" altLang="zh-CN" sz="2800" b="1" dirty="0">
              <a:solidFill>
                <a:srgbClr val="66FFFF"/>
              </a:solidFill>
              <a:sym typeface="Symbol" panose="05050102010706020507" pitchFamily="18" charset="2"/>
            </a:endParaRPr>
          </a:p>
          <a:p>
            <a:pPr marL="0" lvl="0" indent="269875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sym typeface="Symbol" panose="05050102010706020507" pitchFamily="18" charset="2"/>
              </a:rPr>
              <a:t>以上指令执行后，</a:t>
            </a:r>
            <a:r>
              <a:rPr lang="en-US" altLang="zh-CN" sz="2800" b="1" dirty="0">
                <a:solidFill>
                  <a:schemeClr val="bg1"/>
                </a:solidFill>
                <a:sym typeface="Symbol" panose="05050102010706020507" pitchFamily="18" charset="2"/>
              </a:rPr>
              <a:t>AL</a:t>
            </a:r>
            <a:r>
              <a:rPr lang="zh-CN" altLang="en-US" sz="2800" b="1" dirty="0">
                <a:solidFill>
                  <a:schemeClr val="bg1"/>
                </a:solidFill>
                <a:sym typeface="Symbol" panose="05050102010706020507" pitchFamily="18" charset="2"/>
              </a:rPr>
              <a:t>中为负数</a:t>
            </a:r>
            <a:r>
              <a:rPr lang="en-US" altLang="zh-CN" sz="2800" b="1" dirty="0">
                <a:solidFill>
                  <a:schemeClr val="bg1"/>
                </a:solidFill>
              </a:rPr>
              <a:t>25H</a:t>
            </a:r>
            <a:r>
              <a:rPr lang="zh-CN" altLang="en-US" sz="2800" b="1" dirty="0">
                <a:solidFill>
                  <a:schemeClr val="bg1"/>
                </a:solidFill>
                <a:sym typeface="Symbol" panose="05050102010706020507" pitchFamily="18" charset="2"/>
              </a:rPr>
              <a:t>的补码：</a:t>
            </a:r>
            <a:endParaRPr lang="zh-CN" altLang="en-US" sz="2800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0" lvl="0" indent="269875"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sym typeface="Symbol" panose="05050102010706020507" pitchFamily="18" charset="2"/>
              </a:rPr>
              <a:t>               （</a:t>
            </a:r>
            <a:r>
              <a:rPr lang="en-US" altLang="zh-CN" sz="2800" b="1" dirty="0">
                <a:solidFill>
                  <a:schemeClr val="bg1"/>
                </a:solidFill>
                <a:sym typeface="Symbol" panose="05050102010706020507" pitchFamily="18" charset="2"/>
              </a:rPr>
              <a:t>AL</a:t>
            </a:r>
            <a:r>
              <a:rPr lang="zh-CN" altLang="en-US" sz="2800" b="1" dirty="0">
                <a:solidFill>
                  <a:schemeClr val="bg1"/>
                </a:solidFill>
                <a:sym typeface="Symbol" panose="05050102010706020507" pitchFamily="18" charset="2"/>
              </a:rPr>
              <a:t>）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DBH </a:t>
            </a:r>
            <a:r>
              <a:rPr lang="en-US" altLang="zh-CN" sz="2800" b="1" dirty="0">
                <a:solidFill>
                  <a:schemeClr val="bg1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800" b="1" dirty="0">
                <a:solidFill>
                  <a:schemeClr val="bg1"/>
                </a:solidFill>
              </a:rPr>
              <a:t> 11011011B</a:t>
            </a:r>
            <a:endParaRPr lang="en-US" altLang="zh-CN" sz="2800" b="1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marL="0" lvl="0" indent="269875"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sym typeface="Symbol" panose="05050102010706020507" pitchFamily="18" charset="2"/>
              </a:rPr>
              <a:t>BL</a:t>
            </a:r>
            <a:r>
              <a:rPr lang="zh-CN" altLang="en-US" sz="2800" b="1" dirty="0">
                <a:solidFill>
                  <a:schemeClr val="bg1"/>
                </a:solidFill>
                <a:sym typeface="Symbol" panose="05050102010706020507" pitchFamily="18" charset="2"/>
              </a:rPr>
              <a:t>中则为正数：（</a:t>
            </a:r>
            <a:r>
              <a:rPr lang="en-US" altLang="zh-CN" sz="2800" b="1" dirty="0">
                <a:solidFill>
                  <a:schemeClr val="bg1"/>
                </a:solidFill>
                <a:sym typeface="Symbol" panose="05050102010706020507" pitchFamily="18" charset="2"/>
              </a:rPr>
              <a:t>BL</a:t>
            </a:r>
            <a:r>
              <a:rPr lang="zh-CN" altLang="en-US" sz="2800" b="1" dirty="0">
                <a:solidFill>
                  <a:schemeClr val="bg1"/>
                </a:solidFill>
                <a:sym typeface="Symbol" panose="05050102010706020507" pitchFamily="18" charset="2"/>
              </a:rPr>
              <a:t>）</a:t>
            </a:r>
            <a:r>
              <a:rPr lang="zh-CN" altLang="en-US" sz="2800" b="1" dirty="0">
                <a:solidFill>
                  <a:schemeClr val="bg1"/>
                </a:solidFill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</a:rPr>
              <a:t>58H </a:t>
            </a:r>
            <a:r>
              <a:rPr lang="en-US" altLang="zh-CN" sz="2800" b="1" dirty="0">
                <a:solidFill>
                  <a:schemeClr val="bg1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800" b="1" dirty="0">
                <a:solidFill>
                  <a:schemeClr val="bg1"/>
                </a:solidFill>
              </a:rPr>
              <a:t> 01011000B</a:t>
            </a:r>
            <a:endParaRPr lang="en-US" altLang="zh-CN" sz="2800" b="1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  <p:sp>
        <p:nvSpPr>
          <p:cNvPr id="46084" name="Rectangle 3"/>
          <p:cNvSpPr/>
          <p:nvPr/>
        </p:nvSpPr>
        <p:spPr>
          <a:xfrm>
            <a:off x="87313" y="361950"/>
            <a:ext cx="9056687" cy="16748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l">
              <a:spcBef>
                <a:spcPct val="0"/>
              </a:spcBef>
            </a:pPr>
            <a:r>
              <a:rPr lang="en-US" altLang="zh-CN" b="1" dirty="0">
                <a:latin typeface="黑体" panose="02010609060101010101" pitchFamily="2" charset="-122"/>
              </a:rPr>
              <a:t>【</a:t>
            </a:r>
            <a:r>
              <a:rPr lang="zh-CN" altLang="en-US" b="1" dirty="0">
                <a:latin typeface="黑体" panose="02010609060101010101" pitchFamily="2" charset="-122"/>
              </a:rPr>
              <a:t>例</a:t>
            </a:r>
            <a:r>
              <a:rPr lang="en-US" altLang="zh-CN" b="1" dirty="0">
                <a:latin typeface="黑体" panose="02010609060101010101" pitchFamily="2" charset="-122"/>
              </a:rPr>
              <a:t>4-34】</a:t>
            </a:r>
            <a:endParaRPr lang="en-US" altLang="zh-CN" b="1" dirty="0">
              <a:latin typeface="黑体" panose="02010609060101010101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中存放一正数：（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25H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00100101B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BL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中存放负数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58H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的补码：（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BL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）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A8H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10101000B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可用以下指令获得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AL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BL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中数的负数：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idx="1"/>
          </p:nvPr>
        </p:nvSpPr>
        <p:spPr>
          <a:xfrm>
            <a:off x="0" y="1125538"/>
            <a:ext cx="9144000" cy="489585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800" b="1" dirty="0">
                <a:solidFill>
                  <a:srgbClr val="FFFF99"/>
                </a:solidFill>
              </a:rPr>
              <a:t>指令格式：</a:t>
            </a:r>
            <a:r>
              <a:rPr lang="en-US" altLang="zh-CN" sz="2800" b="1" dirty="0">
                <a:solidFill>
                  <a:srgbClr val="66FFFF"/>
                </a:solidFill>
              </a:rPr>
              <a:t>CMPXCHG  DEST</a:t>
            </a:r>
            <a:r>
              <a:rPr lang="zh-CN" altLang="en-US" sz="2800" b="1" dirty="0">
                <a:solidFill>
                  <a:srgbClr val="66FFFF"/>
                </a:solidFill>
              </a:rPr>
              <a:t>，</a:t>
            </a:r>
            <a:r>
              <a:rPr lang="en-US" altLang="zh-CN" sz="2800" b="1" dirty="0">
                <a:solidFill>
                  <a:srgbClr val="66FFFF"/>
                </a:solidFill>
              </a:rPr>
              <a:t>SRC</a:t>
            </a:r>
            <a:endParaRPr lang="en-US" altLang="zh-CN" sz="2800" b="1" dirty="0">
              <a:solidFill>
                <a:srgbClr val="66FFFF"/>
              </a:solidFill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</a:rPr>
              <a:t>指令功能：</a:t>
            </a:r>
            <a:r>
              <a:rPr lang="zh-CN" altLang="en-US" sz="2800" b="1" dirty="0">
                <a:solidFill>
                  <a:srgbClr val="3333FF"/>
                </a:solidFill>
              </a:rPr>
              <a:t>  </a:t>
            </a:r>
            <a:r>
              <a:rPr lang="zh-CN" altLang="en-US" sz="2800" b="1" dirty="0">
                <a:solidFill>
                  <a:srgbClr val="FFCCCC"/>
                </a:solidFill>
              </a:rPr>
              <a:t>累加器</a:t>
            </a:r>
            <a:r>
              <a:rPr lang="en-US" altLang="zh-CN" sz="2800" b="1" dirty="0">
                <a:solidFill>
                  <a:srgbClr val="FFCCCC"/>
                </a:solidFill>
              </a:rPr>
              <a:t>AC</a:t>
            </a:r>
            <a:r>
              <a:rPr lang="zh-CN" altLang="en-US" sz="2800" b="1" dirty="0">
                <a:solidFill>
                  <a:srgbClr val="FFCCCC"/>
                </a:solidFill>
              </a:rPr>
              <a:t>与（</a:t>
            </a:r>
            <a:r>
              <a:rPr lang="en-US" altLang="zh-CN" sz="2800" b="1" dirty="0">
                <a:solidFill>
                  <a:srgbClr val="FFCCCC"/>
                </a:solidFill>
              </a:rPr>
              <a:t>DEST</a:t>
            </a:r>
            <a:r>
              <a:rPr lang="zh-CN" altLang="en-US" sz="2800" b="1" dirty="0">
                <a:solidFill>
                  <a:srgbClr val="FFCCCC"/>
                </a:solidFill>
              </a:rPr>
              <a:t>）相比较（相减），</a:t>
            </a:r>
            <a:endParaRPr lang="zh-CN" altLang="en-US" sz="2800" b="1" dirty="0">
              <a:solidFill>
                <a:srgbClr val="FFCCCC"/>
              </a:solidFill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2800" b="1" dirty="0">
                <a:solidFill>
                  <a:srgbClr val="FFCCCC"/>
                </a:solidFill>
              </a:rPr>
              <a:t>		如果相等，则</a:t>
            </a:r>
            <a:r>
              <a:rPr lang="en-US" altLang="zh-CN" sz="2800" b="1" dirty="0">
                <a:solidFill>
                  <a:srgbClr val="FFCCCC"/>
                </a:solidFill>
              </a:rPr>
              <a:t>1</a:t>
            </a:r>
            <a:r>
              <a:rPr lang="en-US" altLang="zh-CN" sz="2800" b="1" dirty="0">
                <a:solidFill>
                  <a:srgbClr val="FFCCCC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→</a:t>
            </a:r>
            <a:r>
              <a:rPr lang="en-US" altLang="zh-CN" sz="2800" b="1" dirty="0">
                <a:solidFill>
                  <a:srgbClr val="FFCCCC"/>
                </a:solidFill>
              </a:rPr>
              <a:t> ZF</a:t>
            </a:r>
            <a:r>
              <a:rPr lang="zh-CN" altLang="en-US" sz="2800" b="1" dirty="0">
                <a:solidFill>
                  <a:srgbClr val="FFCCCC"/>
                </a:solidFill>
              </a:rPr>
              <a:t>， （</a:t>
            </a:r>
            <a:r>
              <a:rPr lang="en-US" altLang="zh-CN" sz="2800" b="1" dirty="0">
                <a:solidFill>
                  <a:srgbClr val="FFCCCC"/>
                </a:solidFill>
              </a:rPr>
              <a:t>SRC</a:t>
            </a:r>
            <a:r>
              <a:rPr lang="zh-CN" altLang="en-US" sz="2800" b="1" dirty="0">
                <a:solidFill>
                  <a:srgbClr val="FFCCCC"/>
                </a:solidFill>
              </a:rPr>
              <a:t>）</a:t>
            </a:r>
            <a:r>
              <a:rPr lang="zh-CN" altLang="en-US" sz="2800" b="1" dirty="0">
                <a:solidFill>
                  <a:srgbClr val="FFCCCC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→</a:t>
            </a:r>
            <a:r>
              <a:rPr lang="zh-CN" altLang="en-US" sz="2800" b="1" dirty="0">
                <a:solidFill>
                  <a:srgbClr val="FFCCCC"/>
                </a:solidFill>
              </a:rPr>
              <a:t> </a:t>
            </a:r>
            <a:r>
              <a:rPr lang="en-US" altLang="zh-CN" sz="2800" b="1" dirty="0">
                <a:solidFill>
                  <a:srgbClr val="FFCCCC"/>
                </a:solidFill>
              </a:rPr>
              <a:t>DEST </a:t>
            </a:r>
            <a:r>
              <a:rPr lang="zh-CN" altLang="en-US" sz="2800" b="1" dirty="0">
                <a:solidFill>
                  <a:srgbClr val="FFCCCC"/>
                </a:solidFill>
              </a:rPr>
              <a:t>；</a:t>
            </a:r>
            <a:endParaRPr lang="zh-CN" altLang="en-US" sz="2800" b="1" dirty="0">
              <a:solidFill>
                <a:srgbClr val="FFCCCC"/>
              </a:solidFill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sz="2800" b="1" dirty="0">
                <a:solidFill>
                  <a:srgbClr val="FFCCCC"/>
                </a:solidFill>
              </a:rPr>
              <a:t>       		 否则  </a:t>
            </a:r>
            <a:r>
              <a:rPr lang="en-US" altLang="zh-CN" sz="2800" b="1" dirty="0">
                <a:solidFill>
                  <a:srgbClr val="FFCCCC"/>
                </a:solidFill>
              </a:rPr>
              <a:t>0</a:t>
            </a:r>
            <a:r>
              <a:rPr lang="en-US" altLang="zh-CN" sz="2800" b="1" dirty="0">
                <a:solidFill>
                  <a:srgbClr val="FFCCCC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→ </a:t>
            </a:r>
            <a:r>
              <a:rPr lang="en-US" altLang="zh-CN" sz="2800" b="1" dirty="0">
                <a:solidFill>
                  <a:srgbClr val="FFCCCC"/>
                </a:solidFill>
              </a:rPr>
              <a:t>ZF</a:t>
            </a:r>
            <a:r>
              <a:rPr lang="en-US" altLang="zh-CN" sz="2800" b="1" dirty="0">
                <a:solidFill>
                  <a:srgbClr val="FFCCCC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 </a:t>
            </a:r>
            <a:r>
              <a:rPr lang="zh-CN" altLang="en-US" sz="2800" b="1" dirty="0">
                <a:solidFill>
                  <a:srgbClr val="FFCCCC"/>
                </a:solidFill>
              </a:rPr>
              <a:t>， （</a:t>
            </a:r>
            <a:r>
              <a:rPr lang="en-US" altLang="zh-CN" sz="2800" b="1" dirty="0">
                <a:solidFill>
                  <a:srgbClr val="FFCCCC"/>
                </a:solidFill>
              </a:rPr>
              <a:t>DEST</a:t>
            </a:r>
            <a:r>
              <a:rPr lang="zh-CN" altLang="en-US" sz="2800" b="1" dirty="0">
                <a:solidFill>
                  <a:srgbClr val="FFCCCC"/>
                </a:solidFill>
              </a:rPr>
              <a:t>） </a:t>
            </a:r>
            <a:r>
              <a:rPr lang="zh-CN" altLang="en-US" sz="2800" b="1" dirty="0">
                <a:solidFill>
                  <a:srgbClr val="FFCCCC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→</a:t>
            </a:r>
            <a:r>
              <a:rPr lang="zh-CN" altLang="en-US" sz="2800" b="1" dirty="0">
                <a:solidFill>
                  <a:srgbClr val="FFCCCC"/>
                </a:solidFill>
              </a:rPr>
              <a:t> </a:t>
            </a:r>
            <a:r>
              <a:rPr lang="en-US" altLang="zh-CN" sz="2800" b="1" dirty="0">
                <a:solidFill>
                  <a:srgbClr val="FFCCCC"/>
                </a:solidFill>
              </a:rPr>
              <a:t>AC</a:t>
            </a:r>
            <a:r>
              <a:rPr lang="en-US" altLang="zh-CN" sz="2800" b="1" dirty="0"/>
              <a:t>           </a:t>
            </a:r>
            <a:endParaRPr lang="en-US" altLang="zh-CN" sz="2800" b="1" dirty="0"/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chemeClr val="bg1"/>
                </a:solidFill>
              </a:rPr>
              <a:t>   </a:t>
            </a:r>
            <a:r>
              <a:rPr lang="zh-CN" altLang="en-US" sz="2800" b="1" dirty="0">
                <a:solidFill>
                  <a:schemeClr val="bg1"/>
                </a:solidFill>
              </a:rPr>
              <a:t>累加器可为</a:t>
            </a:r>
            <a:r>
              <a:rPr lang="en-US" altLang="zh-CN" sz="2800" b="1" dirty="0">
                <a:solidFill>
                  <a:schemeClr val="bg1"/>
                </a:solidFill>
              </a:rPr>
              <a:t>AL</a:t>
            </a:r>
            <a:r>
              <a:rPr lang="zh-CN" altLang="en-US" sz="2800" b="1" dirty="0">
                <a:solidFill>
                  <a:schemeClr val="bg1"/>
                </a:solidFill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</a:rPr>
              <a:t>AX</a:t>
            </a:r>
            <a:r>
              <a:rPr lang="zh-CN" altLang="en-US" sz="2800" b="1" dirty="0">
                <a:solidFill>
                  <a:schemeClr val="bg1"/>
                </a:solidFill>
              </a:rPr>
              <a:t>或</a:t>
            </a:r>
            <a:r>
              <a:rPr lang="en-US" altLang="zh-CN" sz="2800" b="1" dirty="0">
                <a:solidFill>
                  <a:schemeClr val="bg1"/>
                </a:solidFill>
              </a:rPr>
              <a:t>EAX</a:t>
            </a:r>
            <a:r>
              <a:rPr lang="zh-CN" altLang="en-US" sz="2800" b="1" dirty="0">
                <a:solidFill>
                  <a:schemeClr val="bg1"/>
                </a:solidFill>
              </a:rPr>
              <a:t>寄存器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chemeClr val="bg1"/>
                </a:solidFill>
              </a:rPr>
              <a:t>   </a:t>
            </a:r>
            <a:r>
              <a:rPr lang="en-US" altLang="zh-CN" sz="2800" b="1" dirty="0">
                <a:solidFill>
                  <a:schemeClr val="bg1"/>
                </a:solidFill>
              </a:rPr>
              <a:t>SRC</a:t>
            </a:r>
            <a:r>
              <a:rPr lang="zh-CN" altLang="en-US" sz="2800" b="1" dirty="0">
                <a:solidFill>
                  <a:schemeClr val="bg1"/>
                </a:solidFill>
              </a:rPr>
              <a:t>只能用</a:t>
            </a:r>
            <a:r>
              <a:rPr lang="en-US" altLang="zh-CN" sz="2800" b="1" dirty="0">
                <a:solidFill>
                  <a:schemeClr val="bg1"/>
                </a:solidFill>
              </a:rPr>
              <a:t>8</a:t>
            </a:r>
            <a:r>
              <a:rPr lang="zh-CN" altLang="en-US" sz="2800" b="1" dirty="0">
                <a:solidFill>
                  <a:schemeClr val="bg1"/>
                </a:solidFill>
              </a:rPr>
              <a:t>位、</a:t>
            </a:r>
            <a:r>
              <a:rPr lang="en-US" altLang="zh-CN" sz="2800" b="1" dirty="0">
                <a:solidFill>
                  <a:schemeClr val="bg1"/>
                </a:solidFill>
              </a:rPr>
              <a:t>16</a:t>
            </a:r>
            <a:r>
              <a:rPr lang="zh-CN" altLang="en-US" sz="2800" b="1" dirty="0">
                <a:solidFill>
                  <a:schemeClr val="bg1"/>
                </a:solidFill>
              </a:rPr>
              <a:t>位或</a:t>
            </a:r>
            <a:r>
              <a:rPr lang="en-US" altLang="zh-CN" sz="2800" b="1" dirty="0">
                <a:solidFill>
                  <a:schemeClr val="bg1"/>
                </a:solidFill>
              </a:rPr>
              <a:t>32</a:t>
            </a:r>
            <a:r>
              <a:rPr lang="zh-CN" altLang="en-US" sz="2800" b="1" dirty="0">
                <a:solidFill>
                  <a:schemeClr val="bg1"/>
                </a:solidFill>
              </a:rPr>
              <a:t>位寄存器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chemeClr val="bg1"/>
                </a:solidFill>
              </a:rPr>
              <a:t>  </a:t>
            </a:r>
            <a:r>
              <a:rPr lang="en-US" altLang="zh-CN" sz="2800" b="1" dirty="0">
                <a:solidFill>
                  <a:schemeClr val="bg1"/>
                </a:solidFill>
              </a:rPr>
              <a:t>DEST</a:t>
            </a:r>
            <a:r>
              <a:rPr lang="zh-CN" altLang="en-US" sz="2800" b="1" dirty="0">
                <a:solidFill>
                  <a:schemeClr val="bg1"/>
                </a:solidFill>
              </a:rPr>
              <a:t>则可用寄存器或存储单元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chemeClr val="bg1"/>
                </a:solidFill>
              </a:rPr>
              <a:t>  该指令只能用于</a:t>
            </a:r>
            <a:r>
              <a:rPr lang="en-US" altLang="zh-CN" sz="2800" b="1" dirty="0">
                <a:solidFill>
                  <a:schemeClr val="bg1"/>
                </a:solidFill>
              </a:rPr>
              <a:t>80486</a:t>
            </a:r>
            <a:r>
              <a:rPr lang="zh-CN" altLang="en-US" sz="2800" b="1" dirty="0">
                <a:solidFill>
                  <a:schemeClr val="bg1"/>
                </a:solidFill>
              </a:rPr>
              <a:t>及其后继机型</a:t>
            </a:r>
            <a:endParaRPr lang="zh-CN" altLang="en-US" sz="2800" b="1" dirty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chemeClr val="bg1"/>
                </a:solidFill>
              </a:rPr>
              <a:t>  该指令对其他标志位的影响与</a:t>
            </a:r>
            <a:r>
              <a:rPr lang="en-US" altLang="zh-CN" sz="2800" b="1" dirty="0">
                <a:solidFill>
                  <a:schemeClr val="bg1"/>
                </a:solidFill>
              </a:rPr>
              <a:t>CMP</a:t>
            </a:r>
            <a:r>
              <a:rPr lang="zh-CN" altLang="en-US" sz="2800" b="1" dirty="0">
                <a:solidFill>
                  <a:schemeClr val="bg1"/>
                </a:solidFill>
              </a:rPr>
              <a:t>指令相同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7108" name="Rectangle 3"/>
          <p:cNvSpPr/>
          <p:nvPr/>
        </p:nvSpPr>
        <p:spPr>
          <a:xfrm>
            <a:off x="660400" y="233363"/>
            <a:ext cx="46545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CMPXCHG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比较并交换指令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idx="1"/>
          </p:nvPr>
        </p:nvSpPr>
        <p:spPr>
          <a:xfrm>
            <a:off x="250825" y="1052513"/>
            <a:ext cx="9144000" cy="5256212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800" b="1" dirty="0">
                <a:solidFill>
                  <a:srgbClr val="FFFF99"/>
                </a:solidFill>
              </a:rPr>
              <a:t>指令格式：</a:t>
            </a:r>
            <a:r>
              <a:rPr lang="en-US" altLang="zh-CN" sz="2800" b="1" dirty="0">
                <a:solidFill>
                  <a:srgbClr val="66FFFF"/>
                </a:solidFill>
              </a:rPr>
              <a:t>CMPXCHG8B  DEST</a:t>
            </a:r>
            <a:endParaRPr lang="en-US" altLang="zh-CN" sz="2800" b="1" dirty="0">
              <a:solidFill>
                <a:srgbClr val="66FFFF"/>
              </a:solidFill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FFFF99"/>
                </a:solidFill>
              </a:rPr>
              <a:t>指令功能：</a:t>
            </a:r>
            <a:r>
              <a:rPr lang="zh-CN" altLang="en-US" sz="2800" b="1" dirty="0">
                <a:solidFill>
                  <a:srgbClr val="3333FF"/>
                </a:solidFill>
              </a:rPr>
              <a:t> </a:t>
            </a:r>
            <a:endParaRPr lang="zh-CN" altLang="en-US" sz="2800" b="1" dirty="0">
              <a:solidFill>
                <a:srgbClr val="3333FF"/>
              </a:solidFill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3333FF"/>
                </a:solidFill>
              </a:rPr>
              <a:t>         </a:t>
            </a:r>
            <a:r>
              <a:rPr lang="en-US" altLang="zh-CN" sz="2800" b="1" dirty="0">
                <a:solidFill>
                  <a:srgbClr val="FFCCCC"/>
                </a:solidFill>
              </a:rPr>
              <a:t>EDX</a:t>
            </a:r>
            <a:r>
              <a:rPr lang="zh-CN" altLang="en-US" sz="2800" b="1" dirty="0">
                <a:solidFill>
                  <a:srgbClr val="FFCCCC"/>
                </a:solidFill>
              </a:rPr>
              <a:t>：</a:t>
            </a:r>
            <a:r>
              <a:rPr lang="en-US" altLang="zh-CN" sz="2800" b="1" dirty="0">
                <a:solidFill>
                  <a:srgbClr val="FFCCCC"/>
                </a:solidFill>
              </a:rPr>
              <a:t>EAX</a:t>
            </a:r>
            <a:r>
              <a:rPr lang="zh-CN" altLang="en-US" sz="2800" b="1" dirty="0">
                <a:solidFill>
                  <a:srgbClr val="FFCCCC"/>
                </a:solidFill>
              </a:rPr>
              <a:t>与</a:t>
            </a:r>
            <a:r>
              <a:rPr lang="en-US" altLang="zh-CN" sz="2800" b="1" dirty="0">
                <a:solidFill>
                  <a:srgbClr val="FFCCCC"/>
                </a:solidFill>
              </a:rPr>
              <a:t>DEST</a:t>
            </a:r>
            <a:r>
              <a:rPr lang="zh-CN" altLang="en-US" sz="2800" b="1" dirty="0">
                <a:solidFill>
                  <a:srgbClr val="FFCCCC"/>
                </a:solidFill>
              </a:rPr>
              <a:t>相比较，</a:t>
            </a:r>
            <a:endParaRPr lang="zh-CN" altLang="en-US" sz="2800" b="1" dirty="0">
              <a:solidFill>
                <a:srgbClr val="FFCCCC"/>
              </a:solidFill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FFCCCC"/>
                </a:solidFill>
              </a:rPr>
              <a:t>    如果相等，则 </a:t>
            </a:r>
            <a:r>
              <a:rPr lang="en-US" altLang="zh-CN" sz="2800" b="1" dirty="0">
                <a:solidFill>
                  <a:srgbClr val="FFCCCC"/>
                </a:solidFill>
              </a:rPr>
              <a:t>1→ ZF</a:t>
            </a:r>
            <a:r>
              <a:rPr lang="zh-CN" altLang="en-US" sz="2800" b="1" dirty="0">
                <a:solidFill>
                  <a:srgbClr val="FFCCCC"/>
                </a:solidFill>
              </a:rPr>
              <a:t>，（ </a:t>
            </a:r>
            <a:r>
              <a:rPr lang="en-US" altLang="zh-CN" sz="2800" b="1" dirty="0">
                <a:solidFill>
                  <a:srgbClr val="FFCCCC"/>
                </a:solidFill>
              </a:rPr>
              <a:t>EDX</a:t>
            </a:r>
            <a:r>
              <a:rPr lang="zh-CN" altLang="en-US" sz="2800" b="1" dirty="0">
                <a:solidFill>
                  <a:srgbClr val="FFCCCC"/>
                </a:solidFill>
              </a:rPr>
              <a:t>：</a:t>
            </a:r>
            <a:r>
              <a:rPr lang="en-US" altLang="zh-CN" sz="2800" b="1" dirty="0">
                <a:solidFill>
                  <a:srgbClr val="FFCCCC"/>
                </a:solidFill>
              </a:rPr>
              <a:t>EAX </a:t>
            </a:r>
            <a:r>
              <a:rPr lang="zh-CN" altLang="en-US" sz="2800" b="1" dirty="0">
                <a:solidFill>
                  <a:srgbClr val="FFCCCC"/>
                </a:solidFill>
              </a:rPr>
              <a:t>）→ </a:t>
            </a:r>
            <a:r>
              <a:rPr lang="en-US" altLang="zh-CN" sz="2800" b="1" dirty="0">
                <a:solidFill>
                  <a:srgbClr val="FFCCCC"/>
                </a:solidFill>
              </a:rPr>
              <a:t>DEST</a:t>
            </a:r>
            <a:endParaRPr lang="en-US" altLang="zh-CN" sz="2800" b="1" dirty="0">
              <a:solidFill>
                <a:srgbClr val="FFCCCC"/>
              </a:solidFill>
            </a:endParaRPr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800" b="1" dirty="0">
                <a:solidFill>
                  <a:srgbClr val="FFCCCC"/>
                </a:solidFill>
              </a:rPr>
              <a:t>          	 </a:t>
            </a:r>
            <a:r>
              <a:rPr lang="zh-CN" altLang="en-US" sz="2800" b="1" dirty="0">
                <a:solidFill>
                  <a:srgbClr val="FFCCCC"/>
                </a:solidFill>
              </a:rPr>
              <a:t>否则  </a:t>
            </a:r>
            <a:r>
              <a:rPr lang="en-US" altLang="zh-CN" sz="2800" b="1" dirty="0">
                <a:solidFill>
                  <a:srgbClr val="FFCCCC"/>
                </a:solidFill>
              </a:rPr>
              <a:t>0→ ZF </a:t>
            </a:r>
            <a:r>
              <a:rPr lang="zh-CN" altLang="en-US" sz="2800" b="1" dirty="0">
                <a:solidFill>
                  <a:srgbClr val="FFCCCC"/>
                </a:solidFill>
              </a:rPr>
              <a:t>， （</a:t>
            </a:r>
            <a:r>
              <a:rPr lang="en-US" altLang="zh-CN" sz="2800" b="1" dirty="0">
                <a:solidFill>
                  <a:srgbClr val="FFCCCC"/>
                </a:solidFill>
              </a:rPr>
              <a:t>DEST</a:t>
            </a:r>
            <a:r>
              <a:rPr lang="zh-CN" altLang="en-US" sz="2800" b="1" dirty="0">
                <a:solidFill>
                  <a:srgbClr val="FFCCCC"/>
                </a:solidFill>
              </a:rPr>
              <a:t>） → </a:t>
            </a:r>
            <a:r>
              <a:rPr lang="en-US" altLang="zh-CN" sz="2800" b="1" dirty="0">
                <a:solidFill>
                  <a:srgbClr val="FFCCCC"/>
                </a:solidFill>
              </a:rPr>
              <a:t>EDX</a:t>
            </a:r>
            <a:r>
              <a:rPr lang="zh-CN" altLang="en-US" sz="2800" b="1" dirty="0">
                <a:solidFill>
                  <a:srgbClr val="FFCCCC"/>
                </a:solidFill>
              </a:rPr>
              <a:t>：</a:t>
            </a:r>
            <a:r>
              <a:rPr lang="en-US" altLang="zh-CN" sz="2800" b="1" dirty="0">
                <a:solidFill>
                  <a:srgbClr val="FFCCCC"/>
                </a:solidFill>
              </a:rPr>
              <a:t>EAX</a:t>
            </a:r>
            <a:endParaRPr lang="en-US" altLang="zh-CN" sz="2800" b="1" dirty="0">
              <a:solidFill>
                <a:srgbClr val="FFCCCC"/>
              </a:solidFill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该指令只影响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ZF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位，但不影响其他标志位。</a:t>
            </a:r>
            <a:endParaRPr lang="zh-CN" altLang="en-US" sz="28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该指令只能用于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Pentium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及其后继机型。</a:t>
            </a:r>
            <a:endParaRPr lang="zh-CN" altLang="en-US" sz="28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操作数均为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64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位数，目的操作数必须采用存储器寻址方式确定一个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64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位数。</a:t>
            </a:r>
            <a:endParaRPr lang="zh-CN" altLang="en-US" sz="28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8132" name="Rectangle 3"/>
          <p:cNvSpPr/>
          <p:nvPr/>
        </p:nvSpPr>
        <p:spPr>
          <a:xfrm>
            <a:off x="50800" y="233363"/>
            <a:ext cx="58737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CMPXCHG8B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比较并交换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8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字节指令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算术指令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67002" name="Group 90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250825" y="1268413"/>
          <a:ext cx="8893175" cy="4041775"/>
        </p:xfrm>
        <a:graphic>
          <a:graphicData uri="http://schemas.openxmlformats.org/drawingml/2006/table">
            <a:tbl>
              <a:tblPr/>
              <a:tblGrid>
                <a:gridCol w="1268413"/>
                <a:gridCol w="2189162"/>
                <a:gridCol w="3424238"/>
                <a:gridCol w="2011362"/>
              </a:tblGrid>
              <a:tr h="1800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无符号乘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MUL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SRC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字节：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(AL)*(SRC)→ (AX)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字：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(AX)*(SRC)→ (DX:AX)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双字：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(EAX)*(SRC)→ (EDX:EAX)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隐含另一操作数在累加器中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99FF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影响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OF,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其余无定义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SRC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为寄存器或用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byte ptr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word ptr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指明的存储单元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3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带符号乘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IMUL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SRC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82628" name="Rectangle 4"/>
          <p:cNvSpPr/>
          <p:nvPr/>
        </p:nvSpPr>
        <p:spPr>
          <a:xfrm>
            <a:off x="0" y="1989138"/>
            <a:ext cx="8789988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0"/>
              </a:spcBef>
            </a:pP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MUL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指令执行后，如果乘积的高一半为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sz="2800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即</a:t>
            </a:r>
            <a:r>
              <a:rPr lang="en-US" altLang="zh-CN" sz="2800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AH</a:t>
            </a:r>
            <a:r>
              <a:rPr lang="zh-CN" altLang="en-US" sz="2800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（字节乘）、</a:t>
            </a:r>
            <a:r>
              <a:rPr lang="en-US" altLang="zh-CN" sz="2800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DX</a:t>
            </a:r>
            <a:r>
              <a:rPr lang="zh-CN" altLang="en-US" sz="2800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（字乘法）或</a:t>
            </a:r>
            <a:r>
              <a:rPr lang="en-US" altLang="zh-CN" sz="2800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EDX</a:t>
            </a:r>
            <a:r>
              <a:rPr lang="zh-CN" altLang="en-US" sz="2800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（双字乘）全为</a:t>
            </a:r>
            <a:r>
              <a:rPr lang="en-US" altLang="zh-CN" sz="2800" b="1" dirty="0">
                <a:solidFill>
                  <a:srgbClr val="FFCCCC"/>
                </a:solidFill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，则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CF 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Symbol" panose="05050102010706020507" pitchFamily="18" charset="2"/>
              </a:rPr>
              <a:t>OF 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0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Symbol" panose="05050102010706020507" pitchFamily="18" charset="2"/>
              </a:rPr>
              <a:t>；否则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Symbol" panose="05050102010706020507" pitchFamily="18" charset="2"/>
              </a:rPr>
              <a:t>CF 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Symbol" panose="05050102010706020507" pitchFamily="18" charset="2"/>
              </a:rPr>
              <a:t>OF 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Symbol" panose="05050102010706020507" pitchFamily="18" charset="2"/>
              </a:rPr>
              <a:t>（表示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Symbol" panose="05050102010706020507" pitchFamily="18" charset="2"/>
              </a:rPr>
              <a:t>AH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Symbol" panose="05050102010706020507" pitchFamily="18" charset="2"/>
              </a:rPr>
              <a:t>DX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Symbol" panose="05050102010706020507" pitchFamily="18" charset="2"/>
              </a:rPr>
              <a:t>或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Symbol" panose="05050102010706020507" pitchFamily="18" charset="2"/>
              </a:rPr>
              <a:t>EDX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Symbol" panose="05050102010706020507" pitchFamily="18" charset="2"/>
              </a:rPr>
              <a:t>中有乘积的有效数字）。</a:t>
            </a:r>
            <a:r>
              <a:rPr lang="zh-CN" altLang="en-US" sz="2800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Symbol" panose="05050102010706020507" pitchFamily="18" charset="2"/>
              </a:rPr>
              <a:t> </a:t>
            </a:r>
            <a:endParaRPr lang="zh-CN" altLang="en-US" sz="2800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  <a:sym typeface="Symbol" panose="05050102010706020507" pitchFamily="18" charset="2"/>
            </a:endParaRPr>
          </a:p>
        </p:txBody>
      </p:sp>
      <p:sp>
        <p:nvSpPr>
          <p:cNvPr id="282629" name="Rectangle 5"/>
          <p:cNvSpPr/>
          <p:nvPr/>
        </p:nvSpPr>
        <p:spPr>
          <a:xfrm>
            <a:off x="0" y="5300663"/>
            <a:ext cx="94170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执行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IMUL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指令后，如果乘积的高一半是低一半的符号扩展，则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CF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和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OF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均为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0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；否则均为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2630" name="Rectangle 6"/>
          <p:cNvSpPr/>
          <p:nvPr/>
        </p:nvSpPr>
        <p:spPr>
          <a:xfrm>
            <a:off x="0" y="3716338"/>
            <a:ext cx="9144000" cy="13700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4-35】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0B4H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76D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BL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11H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17D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执行指令“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IMUL  BL”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后： 乘积为（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0FAF4H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1292D, CF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OF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2" name="Rectangle 7"/>
          <p:cNvSpPr/>
          <p:nvPr/>
        </p:nvSpPr>
        <p:spPr>
          <a:xfrm>
            <a:off x="0" y="260350"/>
            <a:ext cx="9144000" cy="15525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4-36】  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设（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0AH 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10D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，（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BL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11H 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17D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4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执行指令“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MUL  BL“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后：</a:t>
            </a:r>
            <a:endParaRPr lang="zh-CN" altLang="en-US" sz="24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乘积为（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00AAH 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0170D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 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OF 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2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2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8" grpId="0"/>
      <p:bldP spid="282629" grpId="0"/>
      <p:bldP spid="28263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算术指令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68010" name="Group 74"/>
          <p:cNvGraphicFramePr>
            <a:graphicFrameLocks noGrp="1"/>
          </p:cNvGraphicFramePr>
          <p:nvPr>
            <p:ph idx="1"/>
          </p:nvPr>
        </p:nvGraphicFramePr>
        <p:xfrm>
          <a:off x="250825" y="1268413"/>
          <a:ext cx="8893175" cy="4919663"/>
        </p:xfrm>
        <a:graphic>
          <a:graphicData uri="http://schemas.openxmlformats.org/drawingml/2006/table">
            <a:tbl>
              <a:tblPr/>
              <a:tblGrid>
                <a:gridCol w="1268413"/>
                <a:gridCol w="2044700"/>
                <a:gridCol w="3024187"/>
                <a:gridCol w="2555875"/>
              </a:tblGrid>
              <a:tr h="1800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无符号除</a:t>
                      </a:r>
                      <a:endParaRPr kumimoji="1" lang="zh-CN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DIV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SRC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除数为字节时：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(AX)/(SRC)→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商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(AL)  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余数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(AH)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除数为字时：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(DX:AX)/(SRC)→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商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(AX) 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余数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(DX)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除数为字时：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(EDX:EAX)/(SRC)→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商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(EAX) 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余数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(EDX)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隐含被除数在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EDX/EAX/DX/AX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FF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对标志位无定义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SRC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为寄存器或用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byte ptr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word ptr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指明的存储单元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4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带符号除</a:t>
                      </a:r>
                      <a:endParaRPr kumimoji="1" lang="zh-CN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IDIV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SRC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561975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传送指令</a:t>
            </a:r>
            <a:r>
              <a:rPr lang="en-US" altLang="zh-CN" dirty="0">
                <a:solidFill>
                  <a:srgbClr val="66CCFF"/>
                </a:solidFill>
                <a:ea typeface="黑体" panose="02010609060101010101" pitchFamily="2" charset="-122"/>
              </a:rPr>
              <a:t>——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MOV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48" name="Text Box 8"/>
          <p:cNvSpPr txBox="1"/>
          <p:nvPr/>
        </p:nvSpPr>
        <p:spPr>
          <a:xfrm>
            <a:off x="468313" y="1125538"/>
            <a:ext cx="813593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MOV</a:t>
            </a:r>
            <a:r>
              <a:rPr lang="zh-CN" altLang="en-US" dirty="0">
                <a:latin typeface="Times New Roman" panose="02020603050405020304" pitchFamily="18" charset="0"/>
              </a:rPr>
              <a:t>指令可以实现的传送有：</a:t>
            </a:r>
            <a:r>
              <a:rPr lang="en-US" altLang="zh-CN" dirty="0">
                <a:latin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</a:rPr>
              <a:t>种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34167" name="Group 23"/>
          <p:cNvGrpSpPr/>
          <p:nvPr/>
        </p:nvGrpSpPr>
        <p:grpSpPr>
          <a:xfrm>
            <a:off x="466725" y="1879600"/>
            <a:ext cx="7777163" cy="4352925"/>
            <a:chOff x="294" y="1184"/>
            <a:chExt cx="4582" cy="2742"/>
          </a:xfrm>
        </p:grpSpPr>
        <p:sp>
          <p:nvSpPr>
            <p:cNvPr id="6151" name="Text Box 9"/>
            <p:cNvSpPr txBox="1"/>
            <p:nvPr/>
          </p:nvSpPr>
          <p:spPr>
            <a:xfrm>
              <a:off x="294" y="2386"/>
              <a:ext cx="998" cy="678"/>
            </a:xfrm>
            <a:prstGeom prst="rect">
              <a:avLst/>
            </a:prstGeom>
            <a:noFill/>
            <a:ln w="9525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l"/>
              <a:r>
                <a:rPr lang="zh-CN" altLang="en-US" dirty="0">
                  <a:latin typeface="Times New Roman" panose="02020603050405020304" pitchFamily="18" charset="0"/>
                </a:rPr>
                <a:t>立即数                                                 </a:t>
              </a:r>
              <a:r>
                <a:rPr lang="en-US" altLang="zh-CN" dirty="0">
                  <a:latin typeface="Times New Roman" panose="02020603050405020304" pitchFamily="18" charset="0"/>
                </a:rPr>
                <a:t>Imm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6152" name="Text Box 10"/>
            <p:cNvSpPr txBox="1"/>
            <p:nvPr/>
          </p:nvSpPr>
          <p:spPr>
            <a:xfrm>
              <a:off x="2154" y="1706"/>
              <a:ext cx="953" cy="678"/>
            </a:xfrm>
            <a:prstGeom prst="rect">
              <a:avLst/>
            </a:prstGeom>
            <a:noFill/>
            <a:ln w="9525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寄存器</a:t>
              </a:r>
              <a:r>
                <a:rPr lang="en-US" altLang="zh-CN" dirty="0">
                  <a:latin typeface="Times New Roman" panose="02020603050405020304" pitchFamily="18" charset="0"/>
                </a:rPr>
                <a:t>Reg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6153" name="Text Box 11"/>
            <p:cNvSpPr txBox="1"/>
            <p:nvPr/>
          </p:nvSpPr>
          <p:spPr>
            <a:xfrm>
              <a:off x="1972" y="3248"/>
              <a:ext cx="1180" cy="678"/>
            </a:xfrm>
            <a:prstGeom prst="rect">
              <a:avLst/>
            </a:prstGeom>
            <a:noFill/>
            <a:ln w="9525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段寄存器</a:t>
              </a:r>
              <a:r>
                <a:rPr lang="en-US" altLang="zh-CN" dirty="0">
                  <a:latin typeface="Times New Roman" panose="02020603050405020304" pitchFamily="18" charset="0"/>
                </a:rPr>
                <a:t>SegReg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6154" name="Text Box 12"/>
            <p:cNvSpPr txBox="1"/>
            <p:nvPr/>
          </p:nvSpPr>
          <p:spPr>
            <a:xfrm>
              <a:off x="3696" y="2432"/>
              <a:ext cx="1180" cy="678"/>
            </a:xfrm>
            <a:prstGeom prst="rect">
              <a:avLst/>
            </a:prstGeom>
            <a:noFill/>
            <a:ln w="9525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存储单元</a:t>
              </a:r>
              <a:r>
                <a:rPr lang="en-US" altLang="zh-CN" dirty="0">
                  <a:latin typeface="Times New Roman" panose="02020603050405020304" pitchFamily="18" charset="0"/>
                </a:rPr>
                <a:t>Mem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6155" name="Line 13"/>
            <p:cNvSpPr/>
            <p:nvPr/>
          </p:nvSpPr>
          <p:spPr>
            <a:xfrm flipV="1">
              <a:off x="612" y="1797"/>
              <a:ext cx="1542" cy="589"/>
            </a:xfrm>
            <a:prstGeom prst="line">
              <a:avLst/>
            </a:prstGeom>
            <a:ln w="28575" cap="flat" cmpd="sng">
              <a:solidFill>
                <a:srgbClr val="FFCC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56" name="Line 14"/>
            <p:cNvSpPr/>
            <p:nvPr/>
          </p:nvSpPr>
          <p:spPr>
            <a:xfrm>
              <a:off x="1292" y="2749"/>
              <a:ext cx="2404" cy="0"/>
            </a:xfrm>
            <a:prstGeom prst="line">
              <a:avLst/>
            </a:prstGeom>
            <a:ln w="28575" cap="flat" cmpd="sng">
              <a:solidFill>
                <a:srgbClr val="FFCC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57" name="Line 16"/>
            <p:cNvSpPr/>
            <p:nvPr/>
          </p:nvSpPr>
          <p:spPr>
            <a:xfrm>
              <a:off x="3106" y="1842"/>
              <a:ext cx="1452" cy="590"/>
            </a:xfrm>
            <a:prstGeom prst="line">
              <a:avLst/>
            </a:prstGeom>
            <a:ln w="28575" cap="flat" cmpd="sng">
              <a:solidFill>
                <a:srgbClr val="99FF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58" name="Line 17"/>
            <p:cNvSpPr/>
            <p:nvPr/>
          </p:nvSpPr>
          <p:spPr>
            <a:xfrm>
              <a:off x="2471" y="2386"/>
              <a:ext cx="0" cy="862"/>
            </a:xfrm>
            <a:prstGeom prst="line">
              <a:avLst/>
            </a:prstGeom>
            <a:ln w="28575" cap="flat" cmpd="sng">
              <a:solidFill>
                <a:srgbClr val="99FF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59" name="Freeform 18"/>
            <p:cNvSpPr/>
            <p:nvPr/>
          </p:nvSpPr>
          <p:spPr>
            <a:xfrm>
              <a:off x="2313" y="1184"/>
              <a:ext cx="726" cy="522"/>
            </a:xfrm>
            <a:custGeom>
              <a:avLst/>
              <a:gdLst/>
              <a:ahLst/>
              <a:cxnLst>
                <a:cxn ang="0">
                  <a:pos x="159" y="522"/>
                </a:cxn>
                <a:cxn ang="0">
                  <a:pos x="23" y="250"/>
                </a:cxn>
                <a:cxn ang="0">
                  <a:pos x="295" y="23"/>
                </a:cxn>
                <a:cxn ang="0">
                  <a:pos x="612" y="114"/>
                </a:cxn>
                <a:cxn ang="0">
                  <a:pos x="703" y="296"/>
                </a:cxn>
                <a:cxn ang="0">
                  <a:pos x="476" y="522"/>
                </a:cxn>
              </a:cxnLst>
              <a:pathLst>
                <a:path w="726" h="522">
                  <a:moveTo>
                    <a:pt x="159" y="522"/>
                  </a:moveTo>
                  <a:cubicBezTo>
                    <a:pt x="79" y="427"/>
                    <a:pt x="0" y="333"/>
                    <a:pt x="23" y="250"/>
                  </a:cubicBezTo>
                  <a:cubicBezTo>
                    <a:pt x="46" y="167"/>
                    <a:pt x="197" y="46"/>
                    <a:pt x="295" y="23"/>
                  </a:cubicBezTo>
                  <a:cubicBezTo>
                    <a:pt x="393" y="0"/>
                    <a:pt x="544" y="69"/>
                    <a:pt x="612" y="114"/>
                  </a:cubicBezTo>
                  <a:cubicBezTo>
                    <a:pt x="680" y="159"/>
                    <a:pt x="726" y="228"/>
                    <a:pt x="703" y="296"/>
                  </a:cubicBezTo>
                  <a:cubicBezTo>
                    <a:pt x="680" y="364"/>
                    <a:pt x="506" y="507"/>
                    <a:pt x="476" y="522"/>
                  </a:cubicBezTo>
                </a:path>
              </a:pathLst>
            </a:custGeom>
            <a:noFill/>
            <a:ln w="28575" cap="flat" cmpd="sng">
              <a:solidFill>
                <a:srgbClr val="99FFCC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160" name="Line 19"/>
            <p:cNvSpPr/>
            <p:nvPr/>
          </p:nvSpPr>
          <p:spPr>
            <a:xfrm flipH="1" flipV="1">
              <a:off x="3061" y="2069"/>
              <a:ext cx="953" cy="363"/>
            </a:xfrm>
            <a:prstGeom prst="line">
              <a:avLst/>
            </a:prstGeom>
            <a:ln w="28575" cap="flat" cmpd="sng">
              <a:solidFill>
                <a:srgbClr val="FF7C8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61" name="Line 20"/>
            <p:cNvSpPr/>
            <p:nvPr/>
          </p:nvSpPr>
          <p:spPr>
            <a:xfrm flipH="1">
              <a:off x="3152" y="3113"/>
              <a:ext cx="817" cy="453"/>
            </a:xfrm>
            <a:prstGeom prst="line">
              <a:avLst/>
            </a:prstGeom>
            <a:ln w="28575" cap="flat" cmpd="sng">
              <a:solidFill>
                <a:srgbClr val="FF7C8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62" name="Line 21"/>
            <p:cNvSpPr/>
            <p:nvPr/>
          </p:nvSpPr>
          <p:spPr>
            <a:xfrm flipV="1">
              <a:off x="2835" y="2387"/>
              <a:ext cx="0" cy="862"/>
            </a:xfrm>
            <a:prstGeom prst="line">
              <a:avLst/>
            </a:prstGeom>
            <a:ln w="28575" cap="flat" cmpd="sng">
              <a:solidFill>
                <a:srgbClr val="EAEAEA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63" name="Line 22"/>
            <p:cNvSpPr/>
            <p:nvPr/>
          </p:nvSpPr>
          <p:spPr>
            <a:xfrm flipV="1">
              <a:off x="3152" y="3113"/>
              <a:ext cx="1406" cy="680"/>
            </a:xfrm>
            <a:prstGeom prst="line">
              <a:avLst/>
            </a:prstGeom>
            <a:ln w="28575" cap="flat" cmpd="sng">
              <a:solidFill>
                <a:srgbClr val="EAEAEA"/>
              </a:solidFill>
              <a:prstDash val="solid"/>
              <a:headEnd type="none" w="med" len="med"/>
              <a:tailEnd type="triangle" w="med" len="med"/>
            </a:ln>
          </p:spPr>
        </p:sp>
      </p:grpSp>
      <p:pic>
        <p:nvPicPr>
          <p:cNvPr id="134168" name="Picture 24" descr="4x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2275" y="2133600"/>
            <a:ext cx="5003800" cy="3213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34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/>
          <p:nvPr/>
        </p:nvSpPr>
        <p:spPr>
          <a:xfrm>
            <a:off x="0" y="838200"/>
            <a:ext cx="9144000" cy="1698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除数：字节（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位）  要求  被除数：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endParaRPr lang="zh-CN" altLang="en-US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字（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位）                 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endParaRPr lang="zh-CN" altLang="en-US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双字（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位）               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endParaRPr lang="zh-CN" altLang="en-US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1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往往需要用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符号扩展的方法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取得除法指令所需要的被除数格式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23" name="Rectangle 3"/>
          <p:cNvSpPr/>
          <p:nvPr/>
        </p:nvSpPr>
        <p:spPr>
          <a:xfrm>
            <a:off x="0" y="3048000"/>
            <a:ext cx="9144000" cy="12969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55118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CC0066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sz="2400" b="1" dirty="0">
                <a:solidFill>
                  <a:srgbClr val="CC0066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CC0066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4-39</a:t>
            </a:r>
            <a:r>
              <a:rPr lang="en-US" altLang="zh-CN" sz="2400" b="1" dirty="0">
                <a:solidFill>
                  <a:srgbClr val="CC0066"/>
                </a:solidFill>
                <a:latin typeface="宋体" panose="02010600030101010101" pitchFamily="2" charset="-122"/>
              </a:rPr>
              <a:t>】</a:t>
            </a:r>
            <a:r>
              <a:rPr lang="en-US" altLang="zh-CN" sz="2400" b="1" dirty="0">
                <a:solidFill>
                  <a:srgbClr val="CC0066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CC0066"/>
                </a:solidFill>
                <a:latin typeface="宋体" panose="02010600030101010101" pitchFamily="2" charset="-122"/>
              </a:rPr>
              <a:t>两个</a:t>
            </a:r>
            <a:r>
              <a:rPr lang="en-US" altLang="zh-CN" sz="2400" b="1" dirty="0">
                <a:solidFill>
                  <a:srgbClr val="CC0066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solidFill>
                  <a:srgbClr val="CC0066"/>
                </a:solidFill>
                <a:latin typeface="宋体" panose="02010600030101010101" pitchFamily="2" charset="-122"/>
              </a:rPr>
              <a:t>位带符号数分别放在</a:t>
            </a:r>
            <a:r>
              <a:rPr lang="en-US" altLang="zh-CN" sz="2400" b="1" dirty="0">
                <a:solidFill>
                  <a:srgbClr val="CC0066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BYTE1</a:t>
            </a:r>
            <a:r>
              <a:rPr lang="zh-CN" altLang="en-US" sz="2400" b="1" dirty="0">
                <a:solidFill>
                  <a:srgbClr val="CC0066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rgbClr val="CC0066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BYTE2</a:t>
            </a:r>
            <a:r>
              <a:rPr lang="zh-CN" altLang="en-US" sz="2400" b="1" dirty="0">
                <a:solidFill>
                  <a:srgbClr val="CC0066"/>
                </a:solidFill>
                <a:latin typeface="宋体" panose="02010600030101010101" pitchFamily="2" charset="-122"/>
              </a:rPr>
              <a:t>字节存储单元中，将</a:t>
            </a:r>
            <a:r>
              <a:rPr lang="en-US" altLang="zh-CN" sz="2400" b="1" dirty="0">
                <a:solidFill>
                  <a:srgbClr val="CC0066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BYTE1</a:t>
            </a:r>
            <a:r>
              <a:rPr lang="zh-CN" altLang="en-US" sz="2400" b="1" dirty="0">
                <a:solidFill>
                  <a:srgbClr val="CC0066"/>
                </a:solidFill>
                <a:latin typeface="宋体" panose="02010600030101010101" pitchFamily="2" charset="-122"/>
              </a:rPr>
              <a:t>内容除以</a:t>
            </a:r>
            <a:r>
              <a:rPr lang="en-US" altLang="zh-CN" sz="2400" b="1" dirty="0">
                <a:solidFill>
                  <a:srgbClr val="CC0066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BYTE2</a:t>
            </a:r>
            <a:r>
              <a:rPr lang="zh-CN" altLang="en-US" sz="2400" b="1" dirty="0">
                <a:solidFill>
                  <a:srgbClr val="CC0066"/>
                </a:solidFill>
                <a:latin typeface="宋体" panose="02010600030101010101" pitchFamily="2" charset="-122"/>
              </a:rPr>
              <a:t>内容，商放在</a:t>
            </a:r>
            <a:r>
              <a:rPr lang="en-US" altLang="zh-CN" sz="2400" b="1" dirty="0">
                <a:solidFill>
                  <a:srgbClr val="CC0066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QUOT</a:t>
            </a:r>
            <a:r>
              <a:rPr lang="zh-CN" altLang="en-US" sz="2400" b="1" dirty="0">
                <a:solidFill>
                  <a:srgbClr val="CC0066"/>
                </a:solidFill>
                <a:latin typeface="宋体" panose="02010600030101010101" pitchFamily="2" charset="-122"/>
              </a:rPr>
              <a:t>字节单元中，可用以下指令实现：</a:t>
            </a:r>
            <a:endParaRPr lang="zh-CN" altLang="en-US" sz="2400" b="1" dirty="0">
              <a:solidFill>
                <a:srgbClr val="CC0066"/>
              </a:solidFill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286724" name="Rectangle 4"/>
          <p:cNvSpPr/>
          <p:nvPr/>
        </p:nvSpPr>
        <p:spPr>
          <a:xfrm>
            <a:off x="1066800" y="4343400"/>
            <a:ext cx="4572000" cy="2246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	AL</a:t>
            </a:r>
            <a:r>
              <a:rPr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BYTE1</a:t>
            </a:r>
            <a:endParaRPr lang="en-US" altLang="zh-CN" sz="2400" b="1" dirty="0">
              <a:solidFill>
                <a:srgbClr val="66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CBW</a:t>
            </a:r>
            <a:endParaRPr lang="en-US" altLang="zh-CN" sz="2400" b="1" dirty="0">
              <a:solidFill>
                <a:srgbClr val="66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IDIV	BYTE2</a:t>
            </a:r>
            <a:endParaRPr lang="en-US" altLang="zh-CN" sz="2400" b="1" dirty="0">
              <a:solidFill>
                <a:srgbClr val="66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	QUOT</a:t>
            </a:r>
            <a:r>
              <a:rPr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 </a:t>
            </a:r>
            <a:endParaRPr lang="en-US" altLang="zh-CN" sz="2400" b="1" dirty="0">
              <a:solidFill>
                <a:srgbClr val="66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animBg="1"/>
      <p:bldP spid="28672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算术指令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252" name="Text Box 20"/>
          <p:cNvSpPr txBox="1"/>
          <p:nvPr/>
        </p:nvSpPr>
        <p:spPr>
          <a:xfrm>
            <a:off x="250825" y="981075"/>
            <a:ext cx="82089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例   </a:t>
            </a:r>
            <a:r>
              <a:rPr lang="en-US" altLang="zh-CN" dirty="0">
                <a:latin typeface="Times New Roman" panose="02020603050405020304" pitchFamily="18" charset="0"/>
              </a:rPr>
              <a:t>(V</a:t>
            </a:r>
            <a:r>
              <a:rPr lang="zh-CN" altLang="en-US" dirty="0">
                <a:latin typeface="Times New Roman" panose="02020603050405020304" pitchFamily="18" charset="0"/>
              </a:rPr>
              <a:t>－（</a:t>
            </a:r>
            <a:r>
              <a:rPr lang="en-US" altLang="zh-CN" dirty="0">
                <a:latin typeface="Times New Roman" panose="02020603050405020304" pitchFamily="18" charset="0"/>
              </a:rPr>
              <a:t>X×Y</a:t>
            </a:r>
            <a:r>
              <a:rPr lang="zh-CN" altLang="en-US" dirty="0">
                <a:latin typeface="Times New Roman" panose="02020603050405020304" pitchFamily="18" charset="0"/>
              </a:rPr>
              <a:t>＋ </a:t>
            </a:r>
            <a:r>
              <a:rPr lang="en-US" altLang="zh-CN" dirty="0">
                <a:latin typeface="Times New Roman" panose="02020603050405020304" pitchFamily="18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</a:rPr>
              <a:t>－</a:t>
            </a:r>
            <a:r>
              <a:rPr lang="en-US" altLang="zh-CN" dirty="0">
                <a:latin typeface="Times New Roman" panose="02020603050405020304" pitchFamily="18" charset="0"/>
              </a:rPr>
              <a:t>540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/X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3253" name="Text Box 22"/>
          <p:cNvSpPr txBox="1"/>
          <p:nvPr/>
        </p:nvSpPr>
        <p:spPr>
          <a:xfrm>
            <a:off x="0" y="1628775"/>
            <a:ext cx="5903913" cy="5008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mov  ax,  x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imul  y	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;(ax)*Y→(dx:ax)</a:t>
            </a:r>
            <a:endParaRPr lang="en-US" altLang="zh-CN" sz="2800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mov  cx, ax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mov  bx, dx 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; X*Y→(bx:cx)</a:t>
            </a:r>
            <a:endParaRPr lang="en-US" altLang="zh-CN" sz="2800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mov ax, z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cwd		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;z→ (dx:ax)</a:t>
            </a:r>
            <a:endParaRPr lang="en-US" altLang="zh-CN" sz="2800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add cx, ax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adc bx, dx	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;x*Y+z→(bx:cx)</a:t>
            </a:r>
            <a:endParaRPr lang="en-US" altLang="zh-CN" sz="2800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4" name="Rectangle 23"/>
          <p:cNvSpPr/>
          <p:nvPr/>
        </p:nvSpPr>
        <p:spPr>
          <a:xfrm>
            <a:off x="5076825" y="1700213"/>
            <a:ext cx="4572000" cy="4794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sub  cx, 540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sbb bx, 0	</a:t>
            </a:r>
            <a:b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; x*Y+z-540→(bx:cx)</a:t>
            </a:r>
            <a:endParaRPr lang="en-US" altLang="zh-CN" sz="2800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mov  ax, v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cwd		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;v→ (dx:ax)</a:t>
            </a:r>
            <a:endParaRPr lang="en-US" altLang="zh-CN" sz="2800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sub  ax, cx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sbb dx, bx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idiv x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pic>
        <p:nvPicPr>
          <p:cNvPr id="53255" name="Picture 24" descr="21">
            <a:hlinkClick r:id="rId1" action="ppaction://hlinksldjump"/>
          </p:cNvPr>
          <p:cNvPicPr>
            <a:picLocks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724775" y="5734050"/>
            <a:ext cx="1419225" cy="552450"/>
          </a:xfrm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4275" name="Rectangle 3"/>
          <p:cNvSpPr/>
          <p:nvPr/>
        </p:nvSpPr>
        <p:spPr>
          <a:xfrm>
            <a:off x="177800" y="228600"/>
            <a:ext cx="551815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BCD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码校正指令       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P166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54276" name="Rectangle 4"/>
          <p:cNvSpPr/>
          <p:nvPr/>
        </p:nvSpPr>
        <p:spPr>
          <a:xfrm>
            <a:off x="0" y="2057400"/>
            <a:ext cx="9144000" cy="1352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25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80x86 CPU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对用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码表示的十进制数进行运算所采用的方法是：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lnSpc>
                <a:spcPct val="110000"/>
              </a:lnSpc>
              <a:spcBef>
                <a:spcPct val="25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先用</a:t>
            </a:r>
            <a:r>
              <a:rPr lang="zh-CN" altLang="en-US" sz="2400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二进制数的运算指令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码进行运算</a:t>
            </a:r>
            <a:b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紧接着用</a:t>
            </a:r>
            <a:r>
              <a:rPr lang="en-US" altLang="zh-CN" sz="2400" b="1" u="sng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400" b="1" u="sng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码校正指令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对运算结果进行校正。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7" name="Rectangle 5"/>
          <p:cNvSpPr/>
          <p:nvPr/>
        </p:nvSpPr>
        <p:spPr>
          <a:xfrm>
            <a:off x="0" y="3505200"/>
            <a:ext cx="9144000" cy="299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码的格式：</a:t>
            </a:r>
            <a:endParaRPr lang="zh-CN" altLang="en-US" sz="2800" b="1" dirty="0">
              <a:solidFill>
                <a:srgbClr val="FFCC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组合型（压缩型、装配型、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PACKED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800" b="1" dirty="0">
              <a:solidFill>
                <a:srgbClr val="FFCC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个字节表示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即两个十进制位，如上例</a:t>
            </a:r>
            <a:endParaRPr lang="zh-CN" altLang="en-US" sz="2800" b="1" dirty="0">
              <a:solidFill>
                <a:srgbClr val="FFCC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非组合型（非压缩型、拆散型、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UNPACKED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800" b="1" dirty="0">
              <a:solidFill>
                <a:srgbClr val="FFCC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个字节低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位表示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BCD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码，高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位通常用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0011</a:t>
            </a:r>
            <a:b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39 = (0000 0011   0000 1001)</a:t>
            </a:r>
            <a:r>
              <a:rPr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</a:rPr>
              <a:t>8421BCD</a:t>
            </a:r>
            <a:endParaRPr lang="en-US" altLang="zh-CN" sz="2400" b="1" baseline="-25000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8" name="Text Box 7"/>
          <p:cNvSpPr txBox="1"/>
          <p:nvPr/>
        </p:nvSpPr>
        <p:spPr>
          <a:xfrm>
            <a:off x="228600" y="914400"/>
            <a:ext cx="89154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400" dirty="0">
                <a:latin typeface="黑体" panose="02010609060101010101" pitchFamily="2" charset="-122"/>
              </a:rPr>
              <a:t>BCD</a:t>
            </a:r>
            <a:r>
              <a:rPr lang="zh-CN" altLang="en-US" sz="2400" dirty="0">
                <a:latin typeface="黑体" panose="02010609060101010101" pitchFamily="2" charset="-122"/>
              </a:rPr>
              <a:t>码：十进制数的每一位用</a:t>
            </a:r>
            <a:r>
              <a:rPr lang="en-US" altLang="zh-CN" sz="2400" dirty="0">
                <a:latin typeface="黑体" panose="02010609060101010101" pitchFamily="2" charset="-122"/>
              </a:rPr>
              <a:t>4</a:t>
            </a:r>
            <a:r>
              <a:rPr lang="zh-CN" altLang="en-US" sz="2400" dirty="0">
                <a:latin typeface="黑体" panose="02010609060101010101" pitchFamily="2" charset="-122"/>
              </a:rPr>
              <a:t>位二进制位表示</a:t>
            </a:r>
            <a:endParaRPr lang="zh-CN" altLang="en-US" sz="2400" dirty="0">
              <a:latin typeface="黑体" panose="02010609060101010101" pitchFamily="2" charset="-122"/>
            </a:endParaRPr>
          </a:p>
          <a:p>
            <a:pPr algn="l"/>
            <a:r>
              <a:rPr lang="zh-CN" altLang="en-US" sz="2400" dirty="0">
                <a:latin typeface="黑体" panose="02010609060101010101" pitchFamily="2" charset="-122"/>
              </a:rPr>
              <a:t>     如：</a:t>
            </a: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39 = (0011 1001)</a:t>
            </a:r>
            <a:r>
              <a:rPr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</a:rPr>
              <a:t>8421BCD</a:t>
            </a:r>
            <a:endParaRPr lang="en-US" altLang="zh-CN" sz="2400" b="1" baseline="-25000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66294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b="1" dirty="0">
                <a:solidFill>
                  <a:srgbClr val="FFFF99"/>
                </a:solidFill>
              </a:rPr>
              <a:t>① </a:t>
            </a:r>
            <a:r>
              <a:rPr lang="zh-CN" altLang="en-US" b="1" dirty="0">
                <a:solidFill>
                  <a:srgbClr val="FFFF99"/>
                </a:solidFill>
              </a:rPr>
              <a:t>非组合型加法校正指令</a:t>
            </a:r>
            <a:br>
              <a:rPr lang="zh-CN" altLang="en-US" b="1" dirty="0">
                <a:solidFill>
                  <a:srgbClr val="FFFF99"/>
                </a:solidFill>
              </a:rPr>
            </a:br>
            <a:r>
              <a:rPr lang="zh-CN" altLang="en-US" b="1" dirty="0">
                <a:solidFill>
                  <a:srgbClr val="FFFF99"/>
                </a:solidFill>
              </a:rPr>
              <a:t>     </a:t>
            </a:r>
            <a:r>
              <a:rPr lang="zh-CN" altLang="en-US" b="1" dirty="0">
                <a:solidFill>
                  <a:srgbClr val="66FFFF"/>
                </a:solidFill>
              </a:rPr>
              <a:t> </a:t>
            </a:r>
            <a:r>
              <a:rPr lang="en-US" altLang="zh-CN" b="1" dirty="0">
                <a:solidFill>
                  <a:srgbClr val="66FFFF"/>
                </a:solidFill>
              </a:rPr>
              <a:t>AAA</a:t>
            </a:r>
            <a:r>
              <a:rPr lang="zh-CN" altLang="en-US" b="1" i="1" dirty="0">
                <a:solidFill>
                  <a:srgbClr val="FFFF99"/>
                </a:solidFill>
              </a:rPr>
              <a:t>（</a:t>
            </a:r>
            <a:r>
              <a:rPr lang="en-US" altLang="zh-CN" b="1" i="1" dirty="0">
                <a:solidFill>
                  <a:srgbClr val="FFFF99"/>
                </a:solidFill>
              </a:rPr>
              <a:t>ASCII Adjust for Addition</a:t>
            </a:r>
            <a:r>
              <a:rPr lang="zh-CN" altLang="en-US" b="1" i="1" dirty="0">
                <a:solidFill>
                  <a:srgbClr val="FFFF99"/>
                </a:solidFill>
              </a:rPr>
              <a:t>）</a:t>
            </a:r>
            <a:endParaRPr lang="zh-CN" altLang="en-US" b="1" i="1" dirty="0">
              <a:solidFill>
                <a:srgbClr val="FFFF99"/>
              </a:solidFill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FFFF99"/>
                </a:solidFill>
              </a:rPr>
              <a:t>格式：</a:t>
            </a:r>
            <a:r>
              <a:rPr lang="en-US" altLang="zh-CN" sz="2800" b="1" dirty="0">
                <a:solidFill>
                  <a:srgbClr val="66FFFF"/>
                </a:solidFill>
              </a:rPr>
              <a:t>AAA</a:t>
            </a:r>
            <a:endParaRPr lang="en-US" altLang="zh-CN" sz="2800" b="1" dirty="0">
              <a:solidFill>
                <a:srgbClr val="66FFFF"/>
              </a:solidFill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FFFF99"/>
                </a:solidFill>
              </a:rPr>
              <a:t>功能：</a:t>
            </a:r>
            <a:endParaRPr lang="zh-CN" altLang="en-US" sz="2800" b="1" dirty="0">
              <a:solidFill>
                <a:srgbClr val="FFFF99"/>
              </a:solidFill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若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AL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中低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位的值＜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，且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AF 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0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，则将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AL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中高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位清零，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AF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CF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置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0</a:t>
            </a:r>
            <a:endParaRPr lang="en-US" altLang="zh-CN" sz="28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若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AL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中低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位的值＞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，或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AF 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 1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，则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AL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AL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+ 6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AH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AH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+1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，且将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AL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中高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位清零，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AF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CF</a:t>
            </a:r>
            <a:r>
              <a:rPr lang="zh-CN" altLang="en-US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置</a:t>
            </a:r>
            <a:r>
              <a:rPr lang="en-US" altLang="zh-CN" sz="2800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endParaRPr lang="en-US" altLang="zh-CN" sz="2800" b="1" dirty="0">
              <a:solidFill>
                <a:schemeClr val="bg1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         </a:t>
            </a:r>
            <a:r>
              <a:rPr lang="zh-CN" altLang="en-US" sz="28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（如果结果不是</a:t>
            </a:r>
            <a:r>
              <a:rPr lang="en-US" altLang="zh-CN" sz="28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BCD</a:t>
            </a:r>
            <a:r>
              <a:rPr lang="zh-CN" altLang="en-US" sz="28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码或有进位，需加</a:t>
            </a:r>
            <a:r>
              <a:rPr lang="en-US" altLang="zh-CN" sz="28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sz="2800" b="1" dirty="0">
                <a:solidFill>
                  <a:schemeClr val="hlink"/>
                </a:solidFill>
                <a:latin typeface="华文楷体" pitchFamily="2" charset="-122"/>
                <a:ea typeface="华文楷体" pitchFamily="2" charset="-122"/>
              </a:rPr>
              <a:t>修正）</a:t>
            </a:r>
            <a:endParaRPr lang="zh-CN" altLang="en-US" sz="2800" b="1" dirty="0">
              <a:solidFill>
                <a:schemeClr val="hlink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buNone/>
            </a:pPr>
            <a:endParaRPr lang="en-US" altLang="zh-CN" sz="2800" b="1" dirty="0">
              <a:solidFill>
                <a:schemeClr val="hlink"/>
              </a:solidFill>
            </a:endParaRPr>
          </a:p>
        </p:txBody>
      </p:sp>
      <p:sp>
        <p:nvSpPr>
          <p:cNvPr id="55300" name="Rectangle 3"/>
          <p:cNvSpPr/>
          <p:nvPr/>
        </p:nvSpPr>
        <p:spPr>
          <a:xfrm>
            <a:off x="-28575" y="228600"/>
            <a:ext cx="59309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BCD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码校正指令       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P166   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6323" name="Rectangle 2"/>
          <p:cNvSpPr/>
          <p:nvPr/>
        </p:nvSpPr>
        <p:spPr>
          <a:xfrm>
            <a:off x="0" y="4876800"/>
            <a:ext cx="9144000" cy="1698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55118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在执行</a:t>
            </a:r>
            <a:r>
              <a:rPr lang="en-US" altLang="zh-CN" sz="2400" b="1" dirty="0">
                <a:solidFill>
                  <a:schemeClr val="bg1"/>
                </a:solidFill>
              </a:rPr>
              <a:t>ADD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指令前，</a:t>
            </a:r>
            <a:r>
              <a:rPr lang="en-US" altLang="zh-CN" sz="2400" b="1" dirty="0">
                <a:solidFill>
                  <a:schemeClr val="bg1"/>
                </a:solidFill>
              </a:rPr>
              <a:t>AL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</a:rPr>
              <a:t>BL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中都是一位非组合型</a:t>
            </a:r>
            <a:r>
              <a:rPr lang="en-US" altLang="zh-CN" sz="2400" b="1" dirty="0">
                <a:solidFill>
                  <a:schemeClr val="bg1"/>
                </a:solidFill>
              </a:rPr>
              <a:t>BCD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码（实际上是</a:t>
            </a:r>
            <a:r>
              <a:rPr lang="en-US" altLang="zh-CN" sz="2400" b="1" dirty="0">
                <a:solidFill>
                  <a:schemeClr val="bg1"/>
                </a:solidFill>
              </a:rPr>
              <a:t>ASCII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码表示的十进制数）。两个非组合型</a:t>
            </a:r>
            <a:r>
              <a:rPr lang="en-US" altLang="zh-CN" sz="2400" b="1" dirty="0">
                <a:solidFill>
                  <a:schemeClr val="bg1"/>
                </a:solidFill>
              </a:rPr>
              <a:t>BCD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码相加后，再用</a:t>
            </a:r>
            <a:r>
              <a:rPr lang="en-US" altLang="zh-CN" sz="2400" b="1" dirty="0">
                <a:solidFill>
                  <a:schemeClr val="bg1"/>
                </a:solidFill>
              </a:rPr>
              <a:t>AAA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指令进行校正。这时</a:t>
            </a:r>
            <a:r>
              <a:rPr lang="en-US" altLang="zh-CN" sz="2400" b="1" dirty="0">
                <a:solidFill>
                  <a:schemeClr val="bg1"/>
                </a:solidFill>
              </a:rPr>
              <a:t>AH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</a:rPr>
              <a:t>AL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中分别保存十进制和数的高位和低位，且它们也分别是非组合型</a:t>
            </a:r>
            <a:r>
              <a:rPr lang="en-US" altLang="zh-CN" sz="2400" b="1" dirty="0">
                <a:solidFill>
                  <a:schemeClr val="bg1"/>
                </a:solidFill>
              </a:rPr>
              <a:t>BCD</a:t>
            </a:r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码形式。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6324" name="Rectangle 3"/>
          <p:cNvSpPr/>
          <p:nvPr/>
        </p:nvSpPr>
        <p:spPr>
          <a:xfrm>
            <a:off x="0" y="30480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例如：从键盘输入两个一位十进制数，相加，结果放在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5" name="Rectangle 4"/>
          <p:cNvSpPr/>
          <p:nvPr/>
        </p:nvSpPr>
        <p:spPr>
          <a:xfrm>
            <a:off x="838200" y="914400"/>
            <a:ext cx="8001000" cy="39989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AH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；从键盘输入一位十进制数到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endParaRPr lang="zh-CN" altLang="en-US" sz="24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      21H</a:t>
            </a:r>
            <a:endParaRPr lang="en-US" altLang="zh-CN" sz="24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BL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  <a:endParaRPr lang="en-US" altLang="zh-CN" sz="24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AH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；从键盘输入另一个十进制数到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endParaRPr lang="zh-CN" altLang="en-US" sz="24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      21H</a:t>
            </a:r>
            <a:endParaRPr lang="en-US" altLang="zh-CN" sz="24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     AL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BL</a:t>
            </a:r>
            <a:endParaRPr lang="en-US" altLang="zh-CN" sz="24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AAA </a:t>
            </a:r>
            <a:endParaRPr lang="en-US" altLang="zh-CN" sz="24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idx="1"/>
          </p:nvPr>
        </p:nvSpPr>
        <p:spPr>
          <a:xfrm>
            <a:off x="0" y="0"/>
            <a:ext cx="9144000" cy="327025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2800" b="1" dirty="0">
                <a:solidFill>
                  <a:srgbClr val="FFFF99"/>
                </a:solidFill>
              </a:rPr>
              <a:t>② </a:t>
            </a:r>
            <a:r>
              <a:rPr lang="zh-CN" altLang="en-US" sz="2800" b="1" dirty="0">
                <a:solidFill>
                  <a:srgbClr val="FFFF99"/>
                </a:solidFill>
              </a:rPr>
              <a:t>组合型加法校正指令</a:t>
            </a:r>
            <a:br>
              <a:rPr lang="zh-CN" altLang="en-US" sz="2800" b="1" dirty="0">
                <a:solidFill>
                  <a:srgbClr val="FFFF99"/>
                </a:solidFill>
              </a:rPr>
            </a:br>
            <a:r>
              <a:rPr lang="zh-CN" altLang="en-US" sz="2800" b="1" dirty="0">
                <a:solidFill>
                  <a:srgbClr val="FFFF99"/>
                </a:solidFill>
              </a:rPr>
              <a:t>           </a:t>
            </a:r>
            <a:r>
              <a:rPr lang="en-US" altLang="zh-CN" sz="2800" b="1" dirty="0">
                <a:solidFill>
                  <a:srgbClr val="66FFFF"/>
                </a:solidFill>
              </a:rPr>
              <a:t>DAA</a:t>
            </a:r>
            <a:r>
              <a:rPr lang="zh-CN" altLang="en-US" sz="2800" b="1" dirty="0">
                <a:solidFill>
                  <a:srgbClr val="FFFF99"/>
                </a:solidFill>
              </a:rPr>
              <a:t>（</a:t>
            </a:r>
            <a:r>
              <a:rPr lang="en-US" altLang="zh-CN" sz="2800" b="1" dirty="0">
                <a:solidFill>
                  <a:srgbClr val="FFFF99"/>
                </a:solidFill>
              </a:rPr>
              <a:t>Decimal Adjust for Addition</a:t>
            </a:r>
            <a:r>
              <a:rPr lang="zh-CN" altLang="en-US" sz="2800" b="1" dirty="0">
                <a:solidFill>
                  <a:srgbClr val="FFFF99"/>
                </a:solidFill>
              </a:rPr>
              <a:t>）</a:t>
            </a:r>
            <a:endParaRPr lang="zh-CN" altLang="en-US" sz="2800" b="1" dirty="0">
              <a:solidFill>
                <a:srgbClr val="FFFF99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FFFF99"/>
                </a:solidFill>
              </a:rPr>
              <a:t>格式：</a:t>
            </a:r>
            <a:r>
              <a:rPr lang="en-US" altLang="zh-CN" sz="2400" b="1" dirty="0">
                <a:solidFill>
                  <a:srgbClr val="66FFFF"/>
                </a:solidFill>
              </a:rPr>
              <a:t>DAA</a:t>
            </a:r>
            <a:endParaRPr lang="en-US" altLang="zh-CN" sz="2400" b="1" dirty="0">
              <a:solidFill>
                <a:srgbClr val="66FFFF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FFFF99"/>
                </a:solidFill>
              </a:rPr>
              <a:t>功能：</a:t>
            </a:r>
            <a:endParaRPr lang="zh-CN" altLang="en-US" sz="2400" b="1" dirty="0">
              <a:solidFill>
                <a:srgbClr val="FFFF99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chemeClr val="bg1"/>
                </a:solidFill>
              </a:rPr>
              <a:t>如果</a:t>
            </a:r>
            <a:r>
              <a:rPr lang="en-US" altLang="zh-CN" sz="2400" b="1" dirty="0">
                <a:solidFill>
                  <a:schemeClr val="bg1"/>
                </a:solidFill>
              </a:rPr>
              <a:t>AL</a:t>
            </a:r>
            <a:r>
              <a:rPr lang="zh-CN" altLang="en-US" sz="2400" b="1" dirty="0">
                <a:solidFill>
                  <a:schemeClr val="bg1"/>
                </a:solidFill>
              </a:rPr>
              <a:t>中低</a:t>
            </a:r>
            <a:r>
              <a:rPr lang="en-US" altLang="zh-CN" sz="2400" b="1" dirty="0">
                <a:solidFill>
                  <a:schemeClr val="bg1"/>
                </a:solidFill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</a:rPr>
              <a:t>位＞</a:t>
            </a:r>
            <a:r>
              <a:rPr lang="en-US" altLang="zh-CN" sz="2400" b="1" dirty="0">
                <a:solidFill>
                  <a:schemeClr val="bg1"/>
                </a:solidFill>
              </a:rPr>
              <a:t>9</a:t>
            </a:r>
            <a:r>
              <a:rPr lang="zh-CN" altLang="en-US" sz="2400" b="1" dirty="0">
                <a:solidFill>
                  <a:schemeClr val="bg1"/>
                </a:solidFill>
              </a:rPr>
              <a:t>或</a:t>
            </a:r>
            <a:r>
              <a:rPr lang="en-US" altLang="zh-CN" sz="2400" b="1" dirty="0">
                <a:solidFill>
                  <a:schemeClr val="bg1"/>
                </a:solidFill>
              </a:rPr>
              <a:t>AF=1</a:t>
            </a:r>
            <a:r>
              <a:rPr lang="zh-CN" altLang="en-US" sz="2400" b="1" dirty="0">
                <a:solidFill>
                  <a:schemeClr val="bg1"/>
                </a:solidFill>
              </a:rPr>
              <a:t>，则</a:t>
            </a:r>
            <a:r>
              <a:rPr lang="en-US" altLang="zh-CN" sz="2400" b="1" dirty="0">
                <a:solidFill>
                  <a:schemeClr val="bg1"/>
                </a:solidFill>
              </a:rPr>
              <a:t>AL </a:t>
            </a:r>
            <a:r>
              <a:rPr lang="en-US" altLang="zh-CN" sz="2400" b="1" dirty="0">
                <a:solidFill>
                  <a:schemeClr val="bg1"/>
                </a:solidFill>
                <a:sym typeface="Symbol" panose="05050102010706020507" pitchFamily="18" charset="2"/>
              </a:rPr>
              <a:t></a:t>
            </a:r>
            <a:r>
              <a:rPr lang="zh-CN" altLang="en-US" sz="2400" b="1" dirty="0">
                <a:solidFill>
                  <a:schemeClr val="bg1"/>
                </a:solidFill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</a:rPr>
              <a:t>AL</a:t>
            </a:r>
            <a:r>
              <a:rPr lang="zh-CN" altLang="en-US" sz="2400" b="1" dirty="0">
                <a:solidFill>
                  <a:schemeClr val="bg1"/>
                </a:solidFill>
              </a:rPr>
              <a:t>）</a:t>
            </a:r>
            <a:r>
              <a:rPr lang="en-US" altLang="zh-CN" sz="2400" b="1" dirty="0">
                <a:solidFill>
                  <a:schemeClr val="bg1"/>
                </a:solidFill>
              </a:rPr>
              <a:t>+ 6</a:t>
            </a:r>
            <a:r>
              <a:rPr lang="zh-CN" altLang="en-US" sz="2400" b="1" dirty="0">
                <a:solidFill>
                  <a:schemeClr val="bg1"/>
                </a:solidFill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</a:rPr>
              <a:t>AF </a:t>
            </a:r>
            <a:r>
              <a:rPr lang="en-US" altLang="zh-CN" sz="2400" b="1" dirty="0">
                <a:solidFill>
                  <a:schemeClr val="bg1"/>
                </a:solidFill>
                <a:sym typeface="Symbol" panose="05050102010706020507" pitchFamily="18" charset="2"/>
              </a:rPr>
              <a:t></a:t>
            </a:r>
            <a:r>
              <a:rPr lang="en-US" altLang="zh-CN" sz="2400" b="1" dirty="0">
                <a:solidFill>
                  <a:schemeClr val="bg1"/>
                </a:solidFill>
              </a:rPr>
              <a:t> 1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chemeClr val="bg1"/>
                </a:solidFill>
              </a:rPr>
              <a:t>如果</a:t>
            </a:r>
            <a:r>
              <a:rPr lang="en-US" altLang="zh-CN" sz="2400" b="1" dirty="0">
                <a:solidFill>
                  <a:schemeClr val="bg1"/>
                </a:solidFill>
              </a:rPr>
              <a:t>AL</a:t>
            </a:r>
            <a:r>
              <a:rPr lang="zh-CN" altLang="en-US" sz="2400" b="1" dirty="0">
                <a:solidFill>
                  <a:schemeClr val="bg1"/>
                </a:solidFill>
              </a:rPr>
              <a:t>中高</a:t>
            </a:r>
            <a:r>
              <a:rPr lang="en-US" altLang="zh-CN" sz="2400" b="1" dirty="0">
                <a:solidFill>
                  <a:schemeClr val="bg1"/>
                </a:solidFill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</a:rPr>
              <a:t>位＞</a:t>
            </a:r>
            <a:r>
              <a:rPr lang="en-US" altLang="zh-CN" sz="2400" b="1" dirty="0">
                <a:solidFill>
                  <a:schemeClr val="bg1"/>
                </a:solidFill>
              </a:rPr>
              <a:t>9</a:t>
            </a:r>
            <a:r>
              <a:rPr lang="zh-CN" altLang="en-US" sz="2400" b="1" dirty="0">
                <a:solidFill>
                  <a:schemeClr val="bg1"/>
                </a:solidFill>
              </a:rPr>
              <a:t>或</a:t>
            </a:r>
            <a:r>
              <a:rPr lang="en-US" altLang="zh-CN" sz="2400" b="1" dirty="0">
                <a:solidFill>
                  <a:schemeClr val="bg1"/>
                </a:solidFill>
              </a:rPr>
              <a:t>CF=1</a:t>
            </a:r>
            <a:r>
              <a:rPr lang="zh-CN" altLang="en-US" sz="2400" b="1" dirty="0">
                <a:solidFill>
                  <a:schemeClr val="bg1"/>
                </a:solidFill>
              </a:rPr>
              <a:t>，则</a:t>
            </a:r>
            <a:r>
              <a:rPr lang="en-US" altLang="zh-CN" sz="2400" b="1" dirty="0">
                <a:solidFill>
                  <a:schemeClr val="bg1"/>
                </a:solidFill>
              </a:rPr>
              <a:t>AL </a:t>
            </a:r>
            <a:r>
              <a:rPr lang="en-US" altLang="zh-CN" sz="2400" b="1" dirty="0">
                <a:solidFill>
                  <a:schemeClr val="bg1"/>
                </a:solidFill>
                <a:sym typeface="Symbol" panose="05050102010706020507" pitchFamily="18" charset="2"/>
              </a:rPr>
              <a:t></a:t>
            </a:r>
            <a:r>
              <a:rPr lang="zh-CN" altLang="en-US" sz="2400" b="1" dirty="0">
                <a:solidFill>
                  <a:schemeClr val="bg1"/>
                </a:solidFill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</a:rPr>
              <a:t>AL</a:t>
            </a:r>
            <a:r>
              <a:rPr lang="zh-CN" altLang="en-US" sz="2400" b="1" dirty="0">
                <a:solidFill>
                  <a:schemeClr val="bg1"/>
                </a:solidFill>
              </a:rPr>
              <a:t>）</a:t>
            </a:r>
            <a:r>
              <a:rPr lang="en-US" altLang="zh-CN" sz="2400" b="1" dirty="0">
                <a:solidFill>
                  <a:schemeClr val="bg1"/>
                </a:solidFill>
              </a:rPr>
              <a:t>+ 60H</a:t>
            </a:r>
            <a:r>
              <a:rPr lang="zh-CN" altLang="en-US" sz="2400" b="1" dirty="0">
                <a:solidFill>
                  <a:schemeClr val="bg1"/>
                </a:solidFill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</a:rPr>
              <a:t>CF </a:t>
            </a:r>
            <a:r>
              <a:rPr lang="en-US" altLang="zh-CN" sz="2400" b="1" dirty="0">
                <a:solidFill>
                  <a:schemeClr val="bg1"/>
                </a:solidFill>
                <a:sym typeface="Symbol" panose="05050102010706020507" pitchFamily="18" charset="2"/>
              </a:rPr>
              <a:t></a:t>
            </a:r>
            <a:r>
              <a:rPr lang="en-US" altLang="zh-CN" sz="2400" b="1" dirty="0">
                <a:solidFill>
                  <a:schemeClr val="bg1"/>
                </a:solidFill>
              </a:rPr>
              <a:t> 1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289795" name="Rectangle 3"/>
          <p:cNvSpPr/>
          <p:nvPr/>
        </p:nvSpPr>
        <p:spPr>
          <a:xfrm>
            <a:off x="762000" y="3479800"/>
            <a:ext cx="7086600" cy="3051175"/>
          </a:xfrm>
          <a:prstGeom prst="rect">
            <a:avLst/>
          </a:prstGeom>
          <a:solidFill>
            <a:schemeClr val="hlink"/>
          </a:solidFill>
          <a:ln w="38100" cap="flat" cmpd="sng">
            <a:solidFill>
              <a:srgbClr val="66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551180" algn="just">
              <a:spcBef>
                <a:spcPct val="0"/>
              </a:spcBef>
              <a:buNone/>
            </a:pPr>
            <a:r>
              <a:rPr lang="en-US" altLang="zh-CN" sz="2400" b="1" dirty="0">
                <a:cs typeface="Times New Roman" panose="02020603050405020304" pitchFamily="18" charset="0"/>
              </a:rPr>
              <a:t>MOV    AL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cs typeface="Times New Roman" panose="02020603050405020304" pitchFamily="18" charset="0"/>
              </a:rPr>
              <a:t>78H  </a:t>
            </a:r>
            <a:r>
              <a:rPr lang="zh-CN" altLang="en-US" sz="2400" b="1" dirty="0"/>
              <a:t>；低字节</a:t>
            </a:r>
            <a:r>
              <a:rPr lang="en-US" altLang="zh-CN" sz="2400" b="1" dirty="0">
                <a:cs typeface="Times New Roman" panose="02020603050405020304" pitchFamily="18" charset="0"/>
              </a:rPr>
              <a:t>BCD</a:t>
            </a:r>
            <a:r>
              <a:rPr lang="zh-CN" altLang="en-US" sz="2400" b="1" dirty="0"/>
              <a:t>码相加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marL="0" lvl="0" indent="551180" algn="just">
              <a:spcBef>
                <a:spcPct val="0"/>
              </a:spcBef>
              <a:buNone/>
            </a:pPr>
            <a:r>
              <a:rPr lang="en-US" altLang="zh-CN" sz="2400" b="1" dirty="0">
                <a:cs typeface="Times New Roman" panose="02020603050405020304" pitchFamily="18" charset="0"/>
              </a:rPr>
              <a:t>ADD     AL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cs typeface="Times New Roman" panose="02020603050405020304" pitchFamily="18" charset="0"/>
              </a:rPr>
              <a:t>56H</a:t>
            </a:r>
            <a:endParaRPr lang="en-US" altLang="zh-CN" sz="2400" b="1" dirty="0">
              <a:cs typeface="Times New Roman" panose="02020603050405020304" pitchFamily="18" charset="0"/>
            </a:endParaRPr>
          </a:p>
          <a:p>
            <a:pPr marL="0" lvl="0" indent="551180" algn="just">
              <a:spcBef>
                <a:spcPct val="0"/>
              </a:spcBef>
              <a:buNone/>
            </a:pPr>
            <a:r>
              <a:rPr lang="en-US" altLang="zh-CN" sz="2400" b="1" dirty="0">
                <a:cs typeface="Times New Roman" panose="02020603050405020304" pitchFamily="18" charset="0"/>
              </a:rPr>
              <a:t>DAA		   </a:t>
            </a:r>
            <a:r>
              <a:rPr lang="zh-CN" altLang="en-US" sz="2400" b="1" dirty="0"/>
              <a:t>；低字节和数校正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marL="0" lvl="0" indent="551180" algn="just">
              <a:spcBef>
                <a:spcPct val="0"/>
              </a:spcBef>
              <a:buNone/>
            </a:pPr>
            <a:r>
              <a:rPr lang="en-US" altLang="zh-CN" sz="2400" b="1" dirty="0">
                <a:cs typeface="Times New Roman" panose="02020603050405020304" pitchFamily="18" charset="0"/>
              </a:rPr>
              <a:t>MOV    DL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cs typeface="Times New Roman" panose="02020603050405020304" pitchFamily="18" charset="0"/>
              </a:rPr>
              <a:t>AL</a:t>
            </a:r>
            <a:endParaRPr lang="en-US" altLang="zh-CN" sz="2400" b="1" dirty="0">
              <a:cs typeface="Times New Roman" panose="02020603050405020304" pitchFamily="18" charset="0"/>
            </a:endParaRPr>
          </a:p>
          <a:p>
            <a:pPr marL="0" lvl="0" indent="551180" algn="just">
              <a:spcBef>
                <a:spcPct val="0"/>
              </a:spcBef>
              <a:buNone/>
            </a:pPr>
            <a:r>
              <a:rPr lang="en-US" altLang="zh-CN" sz="2400" b="1" dirty="0">
                <a:cs typeface="Times New Roman" panose="02020603050405020304" pitchFamily="18" charset="0"/>
              </a:rPr>
              <a:t>MOV    AL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cs typeface="Times New Roman" panose="02020603050405020304" pitchFamily="18" charset="0"/>
              </a:rPr>
              <a:t>46H  </a:t>
            </a:r>
            <a:r>
              <a:rPr lang="zh-CN" altLang="en-US" sz="2400" b="1" dirty="0"/>
              <a:t>；高字节</a:t>
            </a:r>
            <a:r>
              <a:rPr lang="en-US" altLang="zh-CN" sz="2400" b="1" dirty="0">
                <a:cs typeface="Times New Roman" panose="02020603050405020304" pitchFamily="18" charset="0"/>
              </a:rPr>
              <a:t>BCD</a:t>
            </a:r>
            <a:r>
              <a:rPr lang="zh-CN" altLang="en-US" sz="2400" b="1" dirty="0"/>
              <a:t>码相加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marL="0" lvl="0" indent="551180" algn="just">
              <a:spcBef>
                <a:spcPct val="0"/>
              </a:spcBef>
              <a:buNone/>
            </a:pPr>
            <a:r>
              <a:rPr lang="en-US" altLang="zh-CN" sz="2400" b="1" dirty="0">
                <a:cs typeface="Times New Roman" panose="02020603050405020304" pitchFamily="18" charset="0"/>
              </a:rPr>
              <a:t>ADC     AL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cs typeface="Times New Roman" panose="02020603050405020304" pitchFamily="18" charset="0"/>
              </a:rPr>
              <a:t>25H</a:t>
            </a:r>
            <a:endParaRPr lang="en-US" altLang="zh-CN" sz="2400" b="1" dirty="0">
              <a:cs typeface="Times New Roman" panose="02020603050405020304" pitchFamily="18" charset="0"/>
            </a:endParaRPr>
          </a:p>
          <a:p>
            <a:pPr marL="0" lvl="0" indent="551180" algn="just">
              <a:spcBef>
                <a:spcPct val="0"/>
              </a:spcBef>
              <a:buNone/>
            </a:pPr>
            <a:r>
              <a:rPr lang="en-US" altLang="zh-CN" sz="2400" b="1" dirty="0">
                <a:cs typeface="Times New Roman" panose="02020603050405020304" pitchFamily="18" charset="0"/>
              </a:rPr>
              <a:t>DAA		    </a:t>
            </a:r>
            <a:r>
              <a:rPr lang="zh-CN" altLang="en-US" sz="2400" b="1" dirty="0"/>
              <a:t>；高字节和数校正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marL="0" lvl="0" indent="551180">
              <a:spcBef>
                <a:spcPct val="0"/>
              </a:spcBef>
              <a:buNone/>
            </a:pPr>
            <a:r>
              <a:rPr lang="en-US" altLang="zh-CN" sz="2400" b="1" dirty="0"/>
              <a:t>MOV    DH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AL </a:t>
            </a:r>
            <a:endParaRPr lang="en-US" altLang="zh-CN" sz="2400" b="1" dirty="0"/>
          </a:p>
        </p:txBody>
      </p:sp>
      <p:sp>
        <p:nvSpPr>
          <p:cNvPr id="289796" name="Rectangle 4"/>
          <p:cNvSpPr/>
          <p:nvPr/>
        </p:nvSpPr>
        <p:spPr>
          <a:xfrm>
            <a:off x="285750" y="2819400"/>
            <a:ext cx="8504238" cy="495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例如实现两个</a:t>
            </a:r>
            <a:r>
              <a:rPr lang="en-US" altLang="zh-CN" sz="2400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位十进制数的加法</a:t>
            </a:r>
            <a:r>
              <a:rPr lang="en-US" altLang="zh-CN" sz="2400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4678+2556</a:t>
            </a:r>
            <a:r>
              <a:rPr lang="zh-CN" altLang="en-US" sz="2400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，结果存放在</a:t>
            </a:r>
            <a:r>
              <a:rPr lang="en-US" altLang="zh-CN" sz="2400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DX</a:t>
            </a:r>
            <a:r>
              <a:rPr lang="zh-CN" altLang="en-US" sz="2400" b="1" dirty="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zh-CN" altLang="en-US" sz="2400" b="1" dirty="0">
              <a:solidFill>
                <a:srgbClr val="CC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animBg="1"/>
      <p:bldP spid="28979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90818" name="Rectangle 2"/>
          <p:cNvSpPr>
            <a:spLocks noGrp="1"/>
          </p:cNvSpPr>
          <p:nvPr>
            <p:ph idx="1"/>
          </p:nvPr>
        </p:nvSpPr>
        <p:spPr>
          <a:xfrm>
            <a:off x="228600" y="3733800"/>
            <a:ext cx="8915400" cy="25146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FFFF99"/>
                </a:solidFill>
              </a:rPr>
              <a:t>④ </a:t>
            </a:r>
            <a:r>
              <a:rPr lang="zh-CN" altLang="en-US" sz="2800" b="1" dirty="0">
                <a:solidFill>
                  <a:srgbClr val="FFFF99"/>
                </a:solidFill>
              </a:rPr>
              <a:t>组合型减法校正指令</a:t>
            </a:r>
            <a:endParaRPr lang="zh-CN" altLang="en-US" sz="2800" b="1" dirty="0">
              <a:solidFill>
                <a:srgbClr val="FFFF99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66FFFF"/>
                </a:solidFill>
              </a:rPr>
              <a:t>                    </a:t>
            </a:r>
            <a:r>
              <a:rPr lang="en-US" altLang="zh-CN" sz="2800" b="1" dirty="0">
                <a:solidFill>
                  <a:srgbClr val="66FFFF"/>
                </a:solidFill>
              </a:rPr>
              <a:t>DAS</a:t>
            </a:r>
            <a:r>
              <a:rPr lang="zh-CN" altLang="en-US" sz="2800" b="1" dirty="0">
                <a:solidFill>
                  <a:srgbClr val="FFFF99"/>
                </a:solidFill>
              </a:rPr>
              <a:t>（</a:t>
            </a:r>
            <a:r>
              <a:rPr lang="en-US" altLang="zh-CN" sz="2800" b="1" dirty="0">
                <a:solidFill>
                  <a:srgbClr val="FFFF99"/>
                </a:solidFill>
              </a:rPr>
              <a:t>Decimal Adjust for Subtraction</a:t>
            </a:r>
            <a:r>
              <a:rPr lang="zh-CN" altLang="en-US" sz="2800" b="1" dirty="0">
                <a:solidFill>
                  <a:srgbClr val="FFFF99"/>
                </a:solidFill>
              </a:rPr>
              <a:t>）</a:t>
            </a:r>
            <a:endParaRPr lang="zh-CN" altLang="en-US" sz="2800" b="1" dirty="0">
              <a:solidFill>
                <a:srgbClr val="FFFF99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FFFF99"/>
                </a:solidFill>
              </a:rPr>
              <a:t>格式：</a:t>
            </a:r>
            <a:r>
              <a:rPr lang="en-US" altLang="zh-CN" sz="2400" b="1" dirty="0">
                <a:solidFill>
                  <a:srgbClr val="66FFFF"/>
                </a:solidFill>
              </a:rPr>
              <a:t>DAS</a:t>
            </a:r>
            <a:endParaRPr lang="en-US" altLang="zh-CN" sz="2400" b="1" dirty="0">
              <a:solidFill>
                <a:srgbClr val="66FFFF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FFFF99"/>
                </a:solidFill>
              </a:rPr>
              <a:t>功能：</a:t>
            </a:r>
            <a:endParaRPr lang="zh-CN" altLang="en-US" sz="2400" b="1" dirty="0">
              <a:solidFill>
                <a:srgbClr val="FFFF99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chemeClr val="bg1"/>
                </a:solidFill>
              </a:rPr>
              <a:t>若</a:t>
            </a:r>
            <a:r>
              <a:rPr lang="en-US" altLang="zh-CN" sz="2400" b="1" dirty="0">
                <a:solidFill>
                  <a:schemeClr val="bg1"/>
                </a:solidFill>
              </a:rPr>
              <a:t>AL</a:t>
            </a:r>
            <a:r>
              <a:rPr lang="zh-CN" altLang="en-US" sz="2400" b="1" dirty="0">
                <a:solidFill>
                  <a:schemeClr val="bg1"/>
                </a:solidFill>
              </a:rPr>
              <a:t>中低</a:t>
            </a:r>
            <a:r>
              <a:rPr lang="en-US" altLang="zh-CN" sz="2400" b="1" dirty="0">
                <a:solidFill>
                  <a:schemeClr val="bg1"/>
                </a:solidFill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</a:rPr>
              <a:t>位＞</a:t>
            </a:r>
            <a:r>
              <a:rPr lang="en-US" altLang="zh-CN" sz="2400" b="1" dirty="0">
                <a:solidFill>
                  <a:schemeClr val="bg1"/>
                </a:solidFill>
              </a:rPr>
              <a:t>9</a:t>
            </a:r>
            <a:r>
              <a:rPr lang="zh-CN" altLang="en-US" sz="2400" b="1" dirty="0">
                <a:solidFill>
                  <a:schemeClr val="bg1"/>
                </a:solidFill>
              </a:rPr>
              <a:t>或</a:t>
            </a:r>
            <a:r>
              <a:rPr lang="en-US" altLang="zh-CN" sz="2400" b="1" dirty="0">
                <a:solidFill>
                  <a:schemeClr val="bg1"/>
                </a:solidFill>
              </a:rPr>
              <a:t>AF </a:t>
            </a:r>
            <a:r>
              <a:rPr lang="en-US" altLang="zh-CN" sz="2400" b="1" dirty="0">
                <a:solidFill>
                  <a:schemeClr val="bg1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400" b="1" dirty="0">
                <a:solidFill>
                  <a:schemeClr val="bg1"/>
                </a:solidFill>
              </a:rPr>
              <a:t> 1</a:t>
            </a:r>
            <a:r>
              <a:rPr lang="zh-CN" altLang="en-US" sz="2400" b="1" dirty="0">
                <a:solidFill>
                  <a:schemeClr val="bg1"/>
                </a:solidFill>
              </a:rPr>
              <a:t>，则</a:t>
            </a:r>
            <a:r>
              <a:rPr lang="en-US" altLang="zh-CN" sz="2400" b="1" dirty="0">
                <a:solidFill>
                  <a:schemeClr val="bg1"/>
                </a:solidFill>
              </a:rPr>
              <a:t>AL </a:t>
            </a:r>
            <a:r>
              <a:rPr lang="en-US" altLang="zh-CN" sz="2400" b="1" dirty="0">
                <a:solidFill>
                  <a:schemeClr val="bg1"/>
                </a:solidFill>
                <a:sym typeface="Symbol" panose="05050102010706020507" pitchFamily="18" charset="2"/>
              </a:rPr>
              <a:t></a:t>
            </a:r>
            <a:r>
              <a:rPr lang="zh-CN" altLang="en-US" sz="2400" b="1" dirty="0">
                <a:solidFill>
                  <a:schemeClr val="bg1"/>
                </a:solidFill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</a:rPr>
              <a:t>AL</a:t>
            </a:r>
            <a:r>
              <a:rPr lang="zh-CN" altLang="en-US" sz="2400" b="1" dirty="0">
                <a:solidFill>
                  <a:schemeClr val="bg1"/>
                </a:solidFill>
              </a:rPr>
              <a:t>）</a:t>
            </a:r>
            <a:r>
              <a:rPr lang="zh-CN" altLang="en-US" sz="2400" b="1" dirty="0">
                <a:solidFill>
                  <a:schemeClr val="bg1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6</a:t>
            </a:r>
            <a:r>
              <a:rPr lang="zh-CN" altLang="en-US" sz="2400" b="1" dirty="0">
                <a:solidFill>
                  <a:schemeClr val="bg1"/>
                </a:solidFill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</a:rPr>
              <a:t>AF </a:t>
            </a:r>
            <a:r>
              <a:rPr lang="en-US" altLang="zh-CN" sz="2400" b="1" dirty="0">
                <a:solidFill>
                  <a:schemeClr val="bg1"/>
                </a:solidFill>
                <a:sym typeface="Symbol" panose="05050102010706020507" pitchFamily="18" charset="2"/>
              </a:rPr>
              <a:t></a:t>
            </a:r>
            <a:r>
              <a:rPr lang="en-US" altLang="zh-CN" sz="2400" b="1" dirty="0">
                <a:solidFill>
                  <a:schemeClr val="bg1"/>
                </a:solidFill>
              </a:rPr>
              <a:t> 1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chemeClr val="bg1"/>
                </a:solidFill>
              </a:rPr>
              <a:t>若</a:t>
            </a:r>
            <a:r>
              <a:rPr lang="en-US" altLang="zh-CN" sz="2400" b="1" dirty="0">
                <a:solidFill>
                  <a:schemeClr val="bg1"/>
                </a:solidFill>
              </a:rPr>
              <a:t>AL</a:t>
            </a:r>
            <a:r>
              <a:rPr lang="zh-CN" altLang="en-US" sz="2400" b="1" dirty="0">
                <a:solidFill>
                  <a:schemeClr val="bg1"/>
                </a:solidFill>
              </a:rPr>
              <a:t>中高</a:t>
            </a:r>
            <a:r>
              <a:rPr lang="en-US" altLang="zh-CN" sz="2400" b="1" dirty="0">
                <a:solidFill>
                  <a:schemeClr val="bg1"/>
                </a:solidFill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</a:rPr>
              <a:t>位＞</a:t>
            </a:r>
            <a:r>
              <a:rPr lang="en-US" altLang="zh-CN" sz="2400" b="1" dirty="0">
                <a:solidFill>
                  <a:schemeClr val="bg1"/>
                </a:solidFill>
              </a:rPr>
              <a:t>9</a:t>
            </a:r>
            <a:r>
              <a:rPr lang="zh-CN" altLang="en-US" sz="2400" b="1" dirty="0">
                <a:solidFill>
                  <a:schemeClr val="bg1"/>
                </a:solidFill>
              </a:rPr>
              <a:t>或</a:t>
            </a:r>
            <a:r>
              <a:rPr lang="en-US" altLang="zh-CN" sz="2400" b="1" dirty="0">
                <a:solidFill>
                  <a:schemeClr val="bg1"/>
                </a:solidFill>
              </a:rPr>
              <a:t>CF </a:t>
            </a:r>
            <a:r>
              <a:rPr lang="en-US" altLang="zh-CN" sz="2400" b="1" dirty="0">
                <a:solidFill>
                  <a:schemeClr val="bg1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400" b="1" dirty="0">
                <a:solidFill>
                  <a:schemeClr val="bg1"/>
                </a:solidFill>
              </a:rPr>
              <a:t> 1</a:t>
            </a:r>
            <a:r>
              <a:rPr lang="zh-CN" altLang="en-US" sz="2400" b="1" dirty="0">
                <a:solidFill>
                  <a:schemeClr val="bg1"/>
                </a:solidFill>
              </a:rPr>
              <a:t>，则</a:t>
            </a:r>
            <a:r>
              <a:rPr lang="en-US" altLang="zh-CN" sz="2400" b="1" dirty="0">
                <a:solidFill>
                  <a:schemeClr val="bg1"/>
                </a:solidFill>
              </a:rPr>
              <a:t>AL </a:t>
            </a:r>
            <a:r>
              <a:rPr lang="en-US" altLang="zh-CN" sz="2400" b="1" dirty="0">
                <a:solidFill>
                  <a:schemeClr val="bg1"/>
                </a:solidFill>
                <a:sym typeface="Symbol" panose="05050102010706020507" pitchFamily="18" charset="2"/>
              </a:rPr>
              <a:t></a:t>
            </a:r>
            <a:r>
              <a:rPr lang="zh-CN" altLang="en-US" sz="2400" b="1" dirty="0">
                <a:solidFill>
                  <a:schemeClr val="bg1"/>
                </a:solidFill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</a:rPr>
              <a:t>AL</a:t>
            </a:r>
            <a:r>
              <a:rPr lang="zh-CN" altLang="en-US" sz="2400" b="1" dirty="0">
                <a:solidFill>
                  <a:schemeClr val="bg1"/>
                </a:solidFill>
              </a:rPr>
              <a:t>）</a:t>
            </a:r>
            <a:r>
              <a:rPr lang="zh-CN" altLang="en-US" sz="2400" b="1" dirty="0">
                <a:solidFill>
                  <a:schemeClr val="bg1"/>
                </a:solidFill>
                <a:sym typeface="Symbol" panose="05050102010706020507" pitchFamily="18" charset="2"/>
              </a:rPr>
              <a:t>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60H</a:t>
            </a:r>
            <a:r>
              <a:rPr lang="zh-CN" altLang="en-US" sz="2400" b="1" dirty="0">
                <a:solidFill>
                  <a:schemeClr val="bg1"/>
                </a:solidFill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</a:rPr>
              <a:t>CF </a:t>
            </a:r>
            <a:r>
              <a:rPr lang="en-US" altLang="zh-CN" sz="2400" b="1" dirty="0">
                <a:solidFill>
                  <a:schemeClr val="bg1"/>
                </a:solidFill>
                <a:sym typeface="Symbol" panose="05050102010706020507" pitchFamily="18" charset="2"/>
              </a:rPr>
              <a:t></a:t>
            </a:r>
            <a:r>
              <a:rPr lang="en-US" altLang="zh-CN" sz="2400" b="1" dirty="0">
                <a:solidFill>
                  <a:schemeClr val="bg1"/>
                </a:solidFill>
              </a:rPr>
              <a:t> 1</a:t>
            </a:r>
            <a:endParaRPr lang="en-US" altLang="zh-CN" sz="2400" b="1" dirty="0">
              <a:solidFill>
                <a:srgbClr val="FFFF99"/>
              </a:solidFill>
            </a:endParaRPr>
          </a:p>
        </p:txBody>
      </p:sp>
      <p:sp>
        <p:nvSpPr>
          <p:cNvPr id="58372" name="Rectangle 3"/>
          <p:cNvSpPr/>
          <p:nvPr/>
        </p:nvSpPr>
        <p:spPr>
          <a:xfrm>
            <a:off x="228600" y="304800"/>
            <a:ext cx="8915400" cy="193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lnSpc>
                <a:spcPct val="8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③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非组合型减法校正指令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AAS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ASCII Adjust for Subtraction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格式：</a:t>
            </a: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AAS</a:t>
            </a:r>
            <a:endParaRPr lang="en-US" altLang="zh-CN" sz="2400" b="1" dirty="0">
              <a:solidFill>
                <a:srgbClr val="66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功能：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3" name="Rectangle 4"/>
          <p:cNvSpPr/>
          <p:nvPr/>
        </p:nvSpPr>
        <p:spPr>
          <a:xfrm>
            <a:off x="1219200" y="1752600"/>
            <a:ext cx="7924800" cy="1735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中低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位的值＜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，且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AF=0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，则将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中高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位清零，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AF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置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中低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位＞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AF 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 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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AH 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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AH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，且将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中高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位清零，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AF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置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9081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charRg st="12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90818">
                                            <p:txEl>
                                              <p:charRg st="12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charRg st="68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290818">
                                            <p:txEl>
                                              <p:charRg st="68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charRg st="75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290818">
                                            <p:txEl>
                                              <p:charRg st="75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charRg st="79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290818">
                                            <p:txEl>
                                              <p:charRg st="79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>
                                            <p:txEl>
                                              <p:charRg st="116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290818">
                                            <p:txEl>
                                              <p:charRg st="116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8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逻辑指令       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P169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9396" name="表格占位符 59395"/>
          <p:cNvGraphicFramePr/>
          <p:nvPr>
            <p:ph type="tbl" idx="1"/>
          </p:nvPr>
        </p:nvGraphicFramePr>
        <p:xfrm>
          <a:off x="323850" y="1125538"/>
          <a:ext cx="8820150" cy="4448175"/>
        </p:xfrm>
        <a:graphic>
          <a:graphicData uri="http://schemas.openxmlformats.org/drawingml/2006/table">
            <a:tbl>
              <a:tblPr/>
              <a:tblGrid>
                <a:gridCol w="1743075"/>
                <a:gridCol w="4264025"/>
                <a:gridCol w="2813050"/>
              </a:tblGrid>
              <a:tr h="790575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与</a:t>
                      </a:r>
                      <a:endPara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AND  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DEST, SRC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</a:t>
                      </a:r>
                      <a:r>
                        <a:rPr lang="en-US" altLang="zh-CN" sz="24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r>
                        <a:rPr lang="zh-CN" altLang="en-US" sz="24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</a:t>
                      </a:r>
                      <a:r>
                        <a:rPr lang="zh-CN" altLang="en-US" sz="24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置</a:t>
                      </a:r>
                      <a:r>
                        <a:rPr lang="en-US" altLang="zh-CN" sz="24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24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，影响</a:t>
                      </a:r>
                      <a:r>
                        <a:rPr lang="en-US" altLang="zh-CN" sz="24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SF</a:t>
                      </a:r>
                      <a:r>
                        <a:rPr lang="zh-CN" altLang="en-US" sz="24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  <a:r>
                        <a:rPr lang="zh-CN" altLang="en-US" sz="24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PF</a:t>
                      </a:r>
                      <a:endParaRPr lang="en-US" altLang="zh-CN" sz="2400" b="1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SRC</a:t>
                      </a:r>
                      <a:r>
                        <a:rPr lang="zh-CN" altLang="en-US" sz="24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可以是</a:t>
                      </a:r>
                      <a:r>
                        <a:rPr lang="zh-CN" altLang="en-US" sz="2400" b="1" dirty="0">
                          <a:solidFill>
                            <a:srgbClr val="66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立即数</a:t>
                      </a:r>
                      <a:r>
                        <a:rPr lang="zh-CN" altLang="en-US" sz="24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b="1" dirty="0">
                          <a:solidFill>
                            <a:srgbClr val="66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REG</a:t>
                      </a:r>
                      <a:r>
                        <a:rPr lang="zh-CN" altLang="en-US" sz="24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和</a:t>
                      </a:r>
                      <a:r>
                        <a:rPr lang="en-US" altLang="zh-CN" sz="2400" dirty="0">
                          <a:solidFill>
                            <a:srgbClr val="66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MEM, 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</a:t>
                      </a:r>
                      <a:r>
                        <a:rPr lang="en-US" altLang="zh-CN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双字</a:t>
                      </a:r>
                      <a:endParaRPr lang="zh-CN" altLang="en-US" sz="2400" b="1" dirty="0">
                        <a:solidFill>
                          <a:srgbClr val="66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DEST</a:t>
                      </a:r>
                      <a:r>
                        <a:rPr lang="zh-CN" altLang="en-US" sz="24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允许是</a:t>
                      </a:r>
                      <a:r>
                        <a:rPr lang="en-US" altLang="zh-CN" sz="24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REG</a:t>
                      </a:r>
                      <a:r>
                        <a:rPr lang="zh-CN" altLang="en-US" sz="24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24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MEM</a:t>
                      </a:r>
                      <a:endParaRPr lang="en-US" altLang="zh-CN" sz="2400" b="1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不允许两存储单元操作</a:t>
                      </a:r>
                      <a:endParaRPr lang="zh-CN" altLang="en-US" sz="2400" b="1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3763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endPara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OR  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DEST, SRC</a:t>
                      </a:r>
                      <a:r>
                        <a:rPr lang="en-US" altLang="zh-CN" sz="28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en-US" altLang="zh-CN" sz="2800" b="1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763587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异或</a:t>
                      </a:r>
                      <a:endParaRPr lang="zh-CN" altLang="en-US" sz="2800" b="1" i="1" dirty="0">
                        <a:solidFill>
                          <a:srgbClr val="00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XOR  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DEST, SRC</a:t>
                      </a:r>
                      <a:r>
                        <a:rPr lang="en-US" altLang="zh-CN" sz="28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en-US" altLang="zh-CN" sz="2800" b="1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1223963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</a:t>
                      </a:r>
                      <a:endParaRPr lang="zh-CN" altLang="en-US" sz="2800" b="1" i="1" dirty="0">
                        <a:solidFill>
                          <a:srgbClr val="00FF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TEST  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DEST, SRC </a:t>
                      </a:r>
                      <a:r>
                        <a:rPr lang="en-US" altLang="zh-CN" sz="2400" b="1" dirty="0">
                          <a:solidFill>
                            <a:srgbClr val="FFCC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(DEST)</a:t>
                      </a:r>
                      <a:r>
                        <a:rPr lang="el-GR" altLang="zh-CN" sz="2400" b="1" dirty="0">
                          <a:solidFill>
                            <a:srgbClr val="FFCC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Λ</a:t>
                      </a:r>
                      <a:r>
                        <a:rPr lang="en-US" altLang="zh-CN" sz="2400" b="1" dirty="0">
                          <a:solidFill>
                            <a:srgbClr val="FFCC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(SRC)</a:t>
                      </a:r>
                      <a:r>
                        <a:rPr lang="zh-CN" altLang="en-US" sz="2400" b="1" dirty="0">
                          <a:solidFill>
                            <a:srgbClr val="FFCC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结果不回送</a:t>
                      </a:r>
                      <a:endParaRPr lang="zh-CN" altLang="en-US" sz="2400" b="1" dirty="0">
                        <a:solidFill>
                          <a:srgbClr val="FFCCCC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776287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非</a:t>
                      </a:r>
                      <a:endParaRPr lang="zh-CN" altLang="en-US" sz="28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NOT  OPR</a:t>
                      </a:r>
                      <a:endParaRPr lang="en-US" altLang="zh-CN" sz="2800" b="1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不影响标志位</a:t>
                      </a:r>
                      <a:endParaRPr lang="zh-CN" altLang="en-US" sz="2400" b="1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/>
          <p:nvPr/>
        </p:nvSpPr>
        <p:spPr>
          <a:xfrm>
            <a:off x="0" y="38100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551180" algn="just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FF99"/>
                </a:solidFill>
              </a:rPr>
              <a:t>这些指令常用于对操作数的某些位进行</a:t>
            </a:r>
            <a:r>
              <a:rPr lang="zh-CN" altLang="en-US" sz="2400" b="1" i="1" dirty="0">
                <a:solidFill>
                  <a:srgbClr val="66FFFF"/>
                </a:solidFill>
              </a:rPr>
              <a:t>分离、组合或设置</a:t>
            </a:r>
            <a:r>
              <a:rPr lang="zh-CN" altLang="en-US" sz="2400" b="1" dirty="0">
                <a:solidFill>
                  <a:srgbClr val="FFFF99"/>
                </a:solidFill>
              </a:rPr>
              <a:t>    </a:t>
            </a:r>
            <a:endParaRPr lang="zh-CN" altLang="en-US" sz="2400" b="1" dirty="0">
              <a:solidFill>
                <a:srgbClr val="FFFF99"/>
              </a:solidFill>
            </a:endParaRPr>
          </a:p>
        </p:txBody>
      </p:sp>
      <p:sp>
        <p:nvSpPr>
          <p:cNvPr id="292867" name="Rectangle 3"/>
          <p:cNvSpPr/>
          <p:nvPr/>
        </p:nvSpPr>
        <p:spPr>
          <a:xfrm>
            <a:off x="1143000" y="3886200"/>
            <a:ext cx="7467600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PUSHF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POP	AX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OR	AX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100H 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(00000001 00000000)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PUSH	 AX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POPF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2868" name="Rectangle 4"/>
          <p:cNvSpPr/>
          <p:nvPr/>
        </p:nvSpPr>
        <p:spPr>
          <a:xfrm>
            <a:off x="381000" y="838200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例如：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2869" name="Rectangle 5"/>
          <p:cNvSpPr/>
          <p:nvPr/>
        </p:nvSpPr>
        <p:spPr>
          <a:xfrm>
            <a:off x="1600200" y="990600"/>
            <a:ext cx="7543800" cy="21002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AND	AL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0F0H	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；分离出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中的高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	AL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80H	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中最高位置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XOR	AX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	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内容清零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XOR	AL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01H	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中最低位变反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2870" name="Rectangle 6"/>
          <p:cNvSpPr/>
          <p:nvPr/>
        </p:nvSpPr>
        <p:spPr>
          <a:xfrm>
            <a:off x="-3175" y="3302000"/>
            <a:ext cx="6646863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4-40】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将标志寄存器的第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TF</a:t>
            </a:r>
            <a:r>
              <a:rPr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位置</a:t>
            </a:r>
            <a:r>
              <a:rPr lang="en-US" altLang="zh-CN" sz="28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/>
      <p:bldP spid="292868" grpId="0"/>
      <p:bldP spid="292869" grpId="0" animBg="1"/>
      <p:bldP spid="29287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93890" name="Rectangle 2"/>
          <p:cNvSpPr>
            <a:spLocks noGrp="1"/>
          </p:cNvSpPr>
          <p:nvPr>
            <p:ph idx="1"/>
          </p:nvPr>
        </p:nvSpPr>
        <p:spPr>
          <a:xfrm>
            <a:off x="0" y="3200400"/>
            <a:ext cx="9144000" cy="64008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b="1" dirty="0">
                <a:solidFill>
                  <a:srgbClr val="FFFF99"/>
                </a:solidFill>
              </a:rPr>
              <a:t>① BT</a:t>
            </a:r>
            <a:r>
              <a:rPr lang="zh-CN" altLang="en-US" b="1" dirty="0">
                <a:solidFill>
                  <a:srgbClr val="FFFF99"/>
                </a:solidFill>
              </a:rPr>
              <a:t>位测试指令</a:t>
            </a:r>
            <a:endParaRPr lang="zh-CN" altLang="en-US" b="1" dirty="0">
              <a:solidFill>
                <a:srgbClr val="FFFF99"/>
              </a:solidFill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3333FF"/>
                </a:solidFill>
              </a:rPr>
              <a:t>        </a:t>
            </a:r>
            <a:r>
              <a:rPr lang="zh-CN" altLang="en-US" sz="2800" b="1" dirty="0">
                <a:solidFill>
                  <a:srgbClr val="FFFF99"/>
                </a:solidFill>
              </a:rPr>
              <a:t>格式：</a:t>
            </a:r>
            <a:r>
              <a:rPr lang="en-US" altLang="zh-CN" sz="2800" b="1" dirty="0">
                <a:solidFill>
                  <a:srgbClr val="66FFFF"/>
                </a:solidFill>
              </a:rPr>
              <a:t>BT  DEST</a:t>
            </a:r>
            <a:r>
              <a:rPr lang="zh-CN" altLang="en-US" sz="2800" b="1" dirty="0">
                <a:solidFill>
                  <a:srgbClr val="66FFFF"/>
                </a:solidFill>
              </a:rPr>
              <a:t>，</a:t>
            </a:r>
            <a:r>
              <a:rPr lang="en-US" altLang="zh-CN" sz="2800" b="1" dirty="0">
                <a:solidFill>
                  <a:srgbClr val="66FFFF"/>
                </a:solidFill>
              </a:rPr>
              <a:t>SRC</a:t>
            </a:r>
            <a:endParaRPr lang="en-US" altLang="zh-CN" sz="2800" b="1" dirty="0">
              <a:solidFill>
                <a:srgbClr val="66FFFF"/>
              </a:solidFill>
            </a:endParaRPr>
          </a:p>
          <a:p>
            <a:pPr eaLnBrk="1" hangingPunct="1">
              <a:buNone/>
            </a:pPr>
            <a:r>
              <a:rPr lang="en-US" altLang="zh-CN" sz="2800" b="1" dirty="0">
                <a:solidFill>
                  <a:srgbClr val="3333FF"/>
                </a:solidFill>
              </a:rPr>
              <a:t>        </a:t>
            </a:r>
            <a:r>
              <a:rPr lang="zh-CN" altLang="en-US" sz="2800" b="1" dirty="0">
                <a:solidFill>
                  <a:srgbClr val="FFFF99"/>
                </a:solidFill>
              </a:rPr>
              <a:t>功能：</a:t>
            </a:r>
            <a:r>
              <a:rPr lang="zh-CN" altLang="en-US" sz="2800" b="1" dirty="0">
                <a:solidFill>
                  <a:schemeClr val="bg1"/>
                </a:solidFill>
              </a:rPr>
              <a:t>把目的操作数中由源操作数所指定位的值送往标志位</a:t>
            </a:r>
            <a:r>
              <a:rPr lang="en-US" altLang="zh-CN" sz="2800" b="1" dirty="0">
                <a:solidFill>
                  <a:schemeClr val="bg1"/>
                </a:solidFill>
              </a:rPr>
              <a:t>CF</a:t>
            </a:r>
            <a:r>
              <a:rPr lang="en-US" altLang="zh-CN" dirty="0"/>
              <a:t>   </a:t>
            </a:r>
            <a:endParaRPr lang="en-US" altLang="zh-CN" sz="2800" b="1" dirty="0"/>
          </a:p>
        </p:txBody>
      </p:sp>
      <p:sp>
        <p:nvSpPr>
          <p:cNvPr id="61444" name="Rectangle 3"/>
          <p:cNvSpPr/>
          <p:nvPr/>
        </p:nvSpPr>
        <p:spPr>
          <a:xfrm>
            <a:off x="0" y="304800"/>
            <a:ext cx="8305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(2)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位测试指令                  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P170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61445" name="Rectangle 4"/>
          <p:cNvSpPr/>
          <p:nvPr/>
        </p:nvSpPr>
        <p:spPr>
          <a:xfrm>
            <a:off x="5908675" y="990600"/>
            <a:ext cx="3254375" cy="55721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CC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80386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及其后继机型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3893" name="Rectangle 5"/>
          <p:cNvSpPr/>
          <p:nvPr/>
        </p:nvSpPr>
        <p:spPr>
          <a:xfrm>
            <a:off x="381000" y="990600"/>
            <a:ext cx="8305800" cy="2057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BT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Bit Test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位测试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BTS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Bit Test and Set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位测试并置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BTR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Bit Test and Reset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	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位测试并置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BTC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Bit Test and Complement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位测试并变反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3894" name="Rectangle 6"/>
          <p:cNvSpPr/>
          <p:nvPr/>
        </p:nvSpPr>
        <p:spPr>
          <a:xfrm>
            <a:off x="0" y="5410200"/>
            <a:ext cx="9144000" cy="1333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20000"/>
              </a:spcBef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例子：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BT AX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zh-CN" altLang="en-US" sz="2400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</a:t>
            </a: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sz="2400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寄存器的位</a:t>
            </a: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，送往</a:t>
            </a: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</a:t>
            </a:r>
            <a:endParaRPr lang="en-US" altLang="zh-CN" sz="2400" b="1" dirty="0">
              <a:solidFill>
                <a:srgbClr val="66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FFCC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如指令执行前（</a:t>
            </a: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sz="2400" b="1" dirty="0">
                <a:solidFill>
                  <a:srgbClr val="FFCC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1234H</a:t>
            </a:r>
            <a:r>
              <a:rPr lang="zh-CN" altLang="en-US" sz="2400" b="1" dirty="0">
                <a:solidFill>
                  <a:srgbClr val="FFCC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，则指令执行后（</a:t>
            </a: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</a:t>
            </a:r>
            <a:r>
              <a:rPr lang="zh-CN" altLang="en-US" sz="2400" b="1" dirty="0">
                <a:solidFill>
                  <a:srgbClr val="FFCC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</a:t>
            </a:r>
            <a:endParaRPr lang="en-US" altLang="zh-CN" sz="2400" b="1" dirty="0">
              <a:solidFill>
                <a:srgbClr val="FFCC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FFCC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如指令执行前（</a:t>
            </a: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 sz="2400" b="1" dirty="0">
                <a:solidFill>
                  <a:srgbClr val="FFCC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1224H</a:t>
            </a:r>
            <a:r>
              <a:rPr lang="zh-CN" altLang="en-US" sz="2400" b="1" dirty="0">
                <a:solidFill>
                  <a:srgbClr val="FFCC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，则指令执行后（</a:t>
            </a: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</a:t>
            </a:r>
            <a:r>
              <a:rPr lang="zh-CN" altLang="en-US" sz="2400" b="1" dirty="0">
                <a:solidFill>
                  <a:srgbClr val="FFCC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</a:t>
            </a:r>
            <a:endParaRPr lang="en-US" altLang="zh-CN" sz="2400" b="1" dirty="0">
              <a:solidFill>
                <a:srgbClr val="FFCC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charRg st="1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0">
                                            <p:txEl>
                                              <p:charRg st="3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0" grpId="0" build="p"/>
      <p:bldP spid="293893" grpId="0"/>
      <p:bldP spid="2938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171" name="Rectangle 1026"/>
          <p:cNvSpPr>
            <a:spLocks noGrp="1"/>
          </p:cNvSpPr>
          <p:nvPr>
            <p:ph idx="1"/>
          </p:nvPr>
        </p:nvSpPr>
        <p:spPr>
          <a:xfrm>
            <a:off x="1476375" y="333375"/>
            <a:ext cx="4716463" cy="2708275"/>
          </a:xfrm>
          <a:solidFill>
            <a:schemeClr val="bg1">
              <a:alpha val="100000"/>
            </a:schemeClr>
          </a:solidFill>
          <a:ln w="38100">
            <a:solidFill>
              <a:srgbClr val="FFCCCC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algn="ctr" eaLnBrk="1" hangingPunct="1">
              <a:lnSpc>
                <a:spcPct val="90000"/>
              </a:lnSpc>
              <a:buNone/>
            </a:pPr>
            <a:r>
              <a:rPr lang="en-US" altLang="zh-CN" sz="2800" dirty="0"/>
              <a:t>    </a:t>
            </a:r>
            <a:r>
              <a:rPr lang="en-US" altLang="zh-CN" sz="2800" b="1" dirty="0">
                <a:solidFill>
                  <a:srgbClr val="0000CC"/>
                </a:solidFill>
              </a:rPr>
              <a:t>Imm </a:t>
            </a:r>
            <a:r>
              <a:rPr lang="en-US" altLang="zh-CN" sz="2800" b="1" dirty="0">
                <a:solidFill>
                  <a:srgbClr val="0000CC"/>
                </a:solidFill>
                <a:cs typeface="Times New Roman" panose="02020603050405020304" pitchFamily="18" charset="0"/>
              </a:rPr>
              <a:t>↔ R</a:t>
            </a:r>
            <a:r>
              <a:rPr lang="zh-CN" altLang="en-US" sz="2800" b="1" dirty="0">
                <a:solidFill>
                  <a:srgbClr val="0000CC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CC"/>
                </a:solidFill>
                <a:cs typeface="Times New Roman" panose="02020603050405020304" pitchFamily="18" charset="0"/>
              </a:rPr>
              <a:t>M</a:t>
            </a:r>
            <a:endParaRPr lang="en-US" altLang="zh-CN" sz="2800" b="1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/>
              <a:t>       </a:t>
            </a:r>
            <a:r>
              <a:rPr lang="en-US" altLang="zh-CN" sz="2400" b="1" dirty="0"/>
              <a:t>MOV    AL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1FH	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    MOV    AX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2345H	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    MOV    DA_BYTE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0FEH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    MOV    ARY[BX]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1234H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/>
              <a:t>        MOV    EBX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12345678H</a:t>
            </a:r>
            <a:endParaRPr lang="en-US" altLang="zh-CN" sz="2400" b="1" dirty="0"/>
          </a:p>
        </p:txBody>
      </p:sp>
      <p:sp>
        <p:nvSpPr>
          <p:cNvPr id="241667" name="Rectangle 1027"/>
          <p:cNvSpPr/>
          <p:nvPr/>
        </p:nvSpPr>
        <p:spPr>
          <a:xfrm>
            <a:off x="395288" y="3500438"/>
            <a:ext cx="3240087" cy="244792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ctr" eaLnBrk="1" hangingPunct="1">
              <a:buNone/>
            </a:pP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rgbClr val="CC0066"/>
                </a:solidFill>
              </a:rPr>
              <a:t>R </a:t>
            </a:r>
            <a:r>
              <a:rPr lang="en-US" altLang="zh-CN" sz="2800" dirty="0">
                <a:solidFill>
                  <a:srgbClr val="CC0066"/>
                </a:solidFill>
                <a:cs typeface="Times New Roman" panose="02020603050405020304" pitchFamily="18" charset="0"/>
              </a:rPr>
              <a:t>↔ R</a:t>
            </a:r>
            <a:endParaRPr lang="en-US" altLang="zh-CN" sz="2800" b="1" dirty="0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pPr marL="342900" lvl="0" indent="-342900" eaLnBrk="1" hangingPunct="1">
              <a:buNone/>
            </a:pPr>
            <a:r>
              <a:rPr lang="en-US" altLang="zh-CN" sz="2800" dirty="0"/>
              <a:t>   </a:t>
            </a:r>
            <a:r>
              <a:rPr lang="en-US" altLang="zh-CN" sz="2400" b="1" dirty="0"/>
              <a:t>MOV    AH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BL</a:t>
            </a:r>
            <a:endParaRPr lang="en-US" altLang="zh-CN" sz="2400" b="1" dirty="0"/>
          </a:p>
          <a:p>
            <a:pPr marL="342900" lvl="0" indent="-342900" eaLnBrk="1" hangingPunct="1">
              <a:buNone/>
            </a:pPr>
            <a:r>
              <a:rPr lang="en-US" altLang="zh-CN" sz="2400" b="1" dirty="0"/>
              <a:t>    MOV    DX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CX</a:t>
            </a:r>
            <a:endParaRPr lang="en-US" altLang="zh-CN" sz="2400" b="1" dirty="0"/>
          </a:p>
          <a:p>
            <a:pPr marL="342900" lvl="0" indent="-342900" eaLnBrk="1" hangingPunct="1">
              <a:buNone/>
            </a:pPr>
            <a:r>
              <a:rPr lang="en-US" altLang="zh-CN" sz="2400" b="1" dirty="0"/>
              <a:t>    MOV    DS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AX</a:t>
            </a:r>
            <a:endParaRPr lang="en-US" altLang="zh-CN" sz="2400" b="1" dirty="0"/>
          </a:p>
          <a:p>
            <a:pPr marL="342900" lvl="0" indent="-342900" eaLnBrk="1" hangingPunct="1">
              <a:buNone/>
            </a:pPr>
            <a:r>
              <a:rPr lang="en-US" altLang="zh-CN" sz="2400" b="1" dirty="0"/>
              <a:t>    MOV    EDS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EAX	</a:t>
            </a:r>
            <a:endParaRPr lang="en-US" altLang="zh-CN" sz="2400" b="1" dirty="0"/>
          </a:p>
        </p:txBody>
      </p:sp>
      <p:sp>
        <p:nvSpPr>
          <p:cNvPr id="241668" name="Rectangle 1028"/>
          <p:cNvSpPr/>
          <p:nvPr/>
        </p:nvSpPr>
        <p:spPr>
          <a:xfrm>
            <a:off x="4356100" y="3500438"/>
            <a:ext cx="4535488" cy="24114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ctr" eaLnBrk="1" hangingPunct="1">
              <a:buNone/>
            </a:pPr>
            <a:r>
              <a:rPr lang="en-US" altLang="zh-CN" sz="2800" b="1" dirty="0">
                <a:solidFill>
                  <a:srgbClr val="CC0066"/>
                </a:solidFill>
              </a:rPr>
              <a:t>R </a:t>
            </a:r>
            <a:r>
              <a:rPr lang="en-US" altLang="zh-CN" sz="2800" b="1" dirty="0">
                <a:solidFill>
                  <a:srgbClr val="CC0066"/>
                </a:solidFill>
                <a:cs typeface="Times New Roman" panose="02020603050405020304" pitchFamily="18" charset="0"/>
              </a:rPr>
              <a:t>↔ </a:t>
            </a:r>
            <a:r>
              <a:rPr lang="en-US" altLang="zh-CN" sz="2800" b="1" dirty="0">
                <a:solidFill>
                  <a:srgbClr val="CC0066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M</a:t>
            </a:r>
            <a:endParaRPr lang="en-US" altLang="zh-CN" sz="2800" b="1" dirty="0">
              <a:solidFill>
                <a:srgbClr val="CC0066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800" dirty="0"/>
              <a:t>     </a:t>
            </a:r>
            <a:r>
              <a:rPr lang="en-US" altLang="zh-CN" sz="2400" b="1" dirty="0"/>
              <a:t>MOV    CL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DA_BYTE	</a:t>
            </a:r>
            <a:endParaRPr lang="en-US" altLang="zh-CN" sz="2400" b="1" dirty="0"/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      MOV    TAB[BX][DI]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AX</a:t>
            </a:r>
            <a:endParaRPr lang="en-US" altLang="zh-CN" sz="2400" b="1" dirty="0"/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      MOV    EAX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10H [ECX*4]</a:t>
            </a:r>
            <a:endParaRPr lang="en-US" altLang="zh-CN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4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animBg="1"/>
      <p:bldP spid="24166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2467" name="Rectangle 3"/>
          <p:cNvSpPr/>
          <p:nvPr/>
        </p:nvSpPr>
        <p:spPr>
          <a:xfrm>
            <a:off x="0" y="304800"/>
            <a:ext cx="8305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(2)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位测试指令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62468" name="Rectangle 4"/>
          <p:cNvSpPr/>
          <p:nvPr/>
        </p:nvSpPr>
        <p:spPr>
          <a:xfrm>
            <a:off x="5562600" y="304800"/>
            <a:ext cx="3254375" cy="55721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CC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80386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及其后继机型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98046" name="Group 62"/>
          <p:cNvGraphicFramePr>
            <a:graphicFrameLocks noGrp="1"/>
          </p:cNvGraphicFramePr>
          <p:nvPr/>
        </p:nvGraphicFramePr>
        <p:xfrm>
          <a:off x="0" y="1295400"/>
          <a:ext cx="9144000" cy="4278313"/>
        </p:xfrm>
        <a:graphic>
          <a:graphicData uri="http://schemas.openxmlformats.org/drawingml/2006/table">
            <a:tbl>
              <a:tblPr/>
              <a:tblGrid>
                <a:gridCol w="1738313"/>
                <a:gridCol w="3113087"/>
                <a:gridCol w="4292600"/>
              </a:tblGrid>
              <a:tr h="550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位测试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BT  DEST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SRC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把目的操作数中由源操作数所指定位的值送往标志位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5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BTS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位测试并置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BTS  DEST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SRC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完成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功能外，</a:t>
                      </a:r>
                      <a:b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并将目的操作数中的该位置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BTR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位测试并置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BTR  DEST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SRC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完成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功能外，</a:t>
                      </a:r>
                      <a:b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并将目的操作数中的该位置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5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BTC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位测试并变反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BTC  DEST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SRC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完成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功能外，</a:t>
                      </a:r>
                      <a:b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并将目的操作数中的该位变反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0588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本组指令影响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CF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值，其他标志位则无定义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zoom dir="in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99010" name="Rectangle 2"/>
          <p:cNvSpPr>
            <a:spLocks noGrp="1"/>
          </p:cNvSpPr>
          <p:nvPr>
            <p:ph idx="1"/>
          </p:nvPr>
        </p:nvSpPr>
        <p:spPr>
          <a:xfrm>
            <a:off x="0" y="2590800"/>
            <a:ext cx="9144000" cy="64008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b="1" dirty="0">
                <a:solidFill>
                  <a:srgbClr val="FFFF99"/>
                </a:solidFill>
              </a:rPr>
              <a:t>① BSF</a:t>
            </a:r>
            <a:r>
              <a:rPr lang="zh-CN" altLang="en-US" b="1" dirty="0">
                <a:solidFill>
                  <a:srgbClr val="FFFF99"/>
                </a:solidFill>
              </a:rPr>
              <a:t>正向位扫描指令</a:t>
            </a:r>
            <a:endParaRPr lang="zh-CN" altLang="en-US" b="1" dirty="0">
              <a:solidFill>
                <a:srgbClr val="FFFF99"/>
              </a:solidFill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3333FF"/>
                </a:solidFill>
              </a:rPr>
              <a:t>        </a:t>
            </a:r>
            <a:r>
              <a:rPr lang="zh-CN" altLang="en-US" sz="2800" b="1" dirty="0">
                <a:solidFill>
                  <a:srgbClr val="FFFF99"/>
                </a:solidFill>
              </a:rPr>
              <a:t>格式：</a:t>
            </a:r>
            <a:r>
              <a:rPr lang="en-US" altLang="zh-CN" sz="2800" b="1" dirty="0">
                <a:solidFill>
                  <a:srgbClr val="66FFFF"/>
                </a:solidFill>
              </a:rPr>
              <a:t>BSF  REG</a:t>
            </a:r>
            <a:r>
              <a:rPr lang="zh-CN" altLang="en-US" sz="2800" b="1" dirty="0">
                <a:solidFill>
                  <a:srgbClr val="66FFFF"/>
                </a:solidFill>
              </a:rPr>
              <a:t>，</a:t>
            </a:r>
            <a:r>
              <a:rPr lang="en-US" altLang="zh-CN" sz="2800" b="1" dirty="0">
                <a:solidFill>
                  <a:srgbClr val="66FFFF"/>
                </a:solidFill>
              </a:rPr>
              <a:t>SRC</a:t>
            </a:r>
            <a:endParaRPr lang="en-US" altLang="zh-CN" sz="2800" b="1" dirty="0">
              <a:solidFill>
                <a:srgbClr val="66FFFF"/>
              </a:solidFill>
            </a:endParaRPr>
          </a:p>
          <a:p>
            <a:pPr eaLnBrk="1" hangingPunct="1">
              <a:buNone/>
            </a:pPr>
            <a:r>
              <a:rPr lang="en-US" altLang="zh-CN" sz="2800" b="1" dirty="0">
                <a:solidFill>
                  <a:srgbClr val="3333FF"/>
                </a:solidFill>
              </a:rPr>
              <a:t>        </a:t>
            </a:r>
            <a:r>
              <a:rPr lang="zh-CN" altLang="en-US" sz="2800" b="1" dirty="0">
                <a:solidFill>
                  <a:srgbClr val="FFFF99"/>
                </a:solidFill>
              </a:rPr>
              <a:t>功能：</a:t>
            </a:r>
            <a:r>
              <a:rPr lang="zh-CN" altLang="en-US" sz="2800" b="1" dirty="0">
                <a:solidFill>
                  <a:schemeClr val="bg1"/>
                </a:solidFill>
              </a:rPr>
              <a:t>指令从位</a:t>
            </a:r>
            <a:r>
              <a:rPr lang="en-US" altLang="zh-CN" sz="2800" b="1" dirty="0">
                <a:solidFill>
                  <a:schemeClr val="bg1"/>
                </a:solidFill>
              </a:rPr>
              <a:t>0</a:t>
            </a:r>
            <a:r>
              <a:rPr lang="zh-CN" altLang="en-US" sz="2800" b="1" dirty="0">
                <a:solidFill>
                  <a:schemeClr val="bg1"/>
                </a:solidFill>
              </a:rPr>
              <a:t>开始</a:t>
            </a:r>
            <a:r>
              <a:rPr lang="zh-CN" altLang="en-US" sz="2800" b="1" dirty="0">
                <a:solidFill>
                  <a:srgbClr val="FFFF00"/>
                </a:solidFill>
              </a:rPr>
              <a:t>自右向左扫描源操作数</a:t>
            </a:r>
            <a:r>
              <a:rPr lang="zh-CN" altLang="en-US" sz="2800" b="1" dirty="0">
                <a:solidFill>
                  <a:schemeClr val="bg1"/>
                </a:solidFill>
              </a:rPr>
              <a:t>，目的是检索第一个为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的位。如遇到第一个为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的位则将</a:t>
            </a:r>
            <a:r>
              <a:rPr lang="en-US" altLang="zh-CN" sz="2800" b="1" dirty="0">
                <a:solidFill>
                  <a:schemeClr val="bg1"/>
                </a:solidFill>
              </a:rPr>
              <a:t>ZF</a:t>
            </a:r>
            <a:r>
              <a:rPr lang="zh-CN" altLang="en-US" sz="2800" b="1" dirty="0">
                <a:solidFill>
                  <a:schemeClr val="bg1"/>
                </a:solidFill>
              </a:rPr>
              <a:t>位置</a:t>
            </a:r>
            <a:r>
              <a:rPr lang="en-US" altLang="zh-CN" sz="2800" b="1" dirty="0">
                <a:solidFill>
                  <a:schemeClr val="bg1"/>
                </a:solidFill>
              </a:rPr>
              <a:t>0</a:t>
            </a:r>
            <a:r>
              <a:rPr lang="zh-CN" altLang="en-US" sz="2800" b="1" dirty="0">
                <a:solidFill>
                  <a:schemeClr val="bg1"/>
                </a:solidFill>
              </a:rPr>
              <a:t>，并把</a:t>
            </a:r>
            <a:r>
              <a:rPr lang="zh-CN" altLang="en-US" sz="2800" b="1" dirty="0">
                <a:solidFill>
                  <a:srgbClr val="FFFF99"/>
                </a:solidFill>
              </a:rPr>
              <a:t>该位的位置</a:t>
            </a:r>
            <a:r>
              <a:rPr lang="zh-CN" altLang="en-US" sz="2800" b="1" dirty="0">
                <a:solidFill>
                  <a:schemeClr val="bg1"/>
                </a:solidFill>
              </a:rPr>
              <a:t>装入目的寄存器中；如源操作数为</a:t>
            </a:r>
            <a:r>
              <a:rPr lang="en-US" altLang="zh-CN" sz="2800" b="1" dirty="0">
                <a:solidFill>
                  <a:schemeClr val="bg1"/>
                </a:solidFill>
              </a:rPr>
              <a:t>0</a:t>
            </a:r>
            <a:r>
              <a:rPr lang="zh-CN" altLang="en-US" sz="2800" b="1" dirty="0">
                <a:solidFill>
                  <a:schemeClr val="bg1"/>
                </a:solidFill>
              </a:rPr>
              <a:t>，则将</a:t>
            </a:r>
            <a:r>
              <a:rPr lang="en-US" altLang="zh-CN" sz="2800" b="1" dirty="0">
                <a:solidFill>
                  <a:schemeClr val="bg1"/>
                </a:solidFill>
              </a:rPr>
              <a:t>ZF</a:t>
            </a:r>
            <a:r>
              <a:rPr lang="zh-CN" altLang="en-US" sz="2800" b="1" dirty="0">
                <a:solidFill>
                  <a:schemeClr val="bg1"/>
                </a:solidFill>
              </a:rPr>
              <a:t>位置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</a:rPr>
              <a:t>，目的寄存器无定义。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63492" name="Rectangle 3"/>
          <p:cNvSpPr/>
          <p:nvPr/>
        </p:nvSpPr>
        <p:spPr>
          <a:xfrm>
            <a:off x="0" y="304800"/>
            <a:ext cx="8305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(3)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位扫描指令                  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P170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63493" name="Rectangle 4"/>
          <p:cNvSpPr/>
          <p:nvPr/>
        </p:nvSpPr>
        <p:spPr>
          <a:xfrm>
            <a:off x="5908675" y="990600"/>
            <a:ext cx="3254375" cy="55721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CC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80386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及其后继机型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9013" name="Rectangle 5"/>
          <p:cNvSpPr/>
          <p:nvPr/>
        </p:nvSpPr>
        <p:spPr>
          <a:xfrm>
            <a:off x="0" y="1447800"/>
            <a:ext cx="83058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BSF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Bit Scan Forward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正向位扫描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BSR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Bit Scan Reverse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反向位扫描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0">
                                            <p:txEl>
                                              <p:charRg st="13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010">
                                            <p:txEl>
                                              <p:charRg st="37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0" grpId="0" build="p"/>
      <p:bldP spid="2990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35814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  <a:buNone/>
            </a:pPr>
            <a:r>
              <a:rPr lang="en-US" altLang="zh-CN" sz="2000" dirty="0">
                <a:solidFill>
                  <a:srgbClr val="FFFF99"/>
                </a:solidFill>
              </a:rPr>
              <a:t> </a:t>
            </a:r>
            <a:r>
              <a:rPr lang="en-US" altLang="zh-CN" sz="2800" b="1" dirty="0">
                <a:solidFill>
                  <a:srgbClr val="FFFF99"/>
                </a:solidFill>
              </a:rPr>
              <a:t>② BSR</a:t>
            </a:r>
            <a:r>
              <a:rPr lang="zh-CN" altLang="en-US" sz="2800" b="1" dirty="0">
                <a:solidFill>
                  <a:srgbClr val="FFFF99"/>
                </a:solidFill>
              </a:rPr>
              <a:t>反向位扫描指令</a:t>
            </a:r>
            <a:endParaRPr lang="zh-CN" altLang="en-US" sz="2800" b="1" dirty="0">
              <a:solidFill>
                <a:srgbClr val="FFFF99"/>
              </a:solidFill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000" b="1" dirty="0">
                <a:solidFill>
                  <a:srgbClr val="FFFF99"/>
                </a:solidFill>
              </a:rPr>
              <a:t>      </a:t>
            </a:r>
            <a:r>
              <a:rPr lang="zh-CN" altLang="en-US" sz="2400" b="1" dirty="0">
                <a:solidFill>
                  <a:srgbClr val="FFFF99"/>
                </a:solidFill>
              </a:rPr>
              <a:t>指令格式：</a:t>
            </a:r>
            <a:r>
              <a:rPr lang="en-US" altLang="zh-CN" sz="2400" b="1" dirty="0">
                <a:solidFill>
                  <a:srgbClr val="66FFFF"/>
                </a:solidFill>
              </a:rPr>
              <a:t>BSR  REG</a:t>
            </a:r>
            <a:r>
              <a:rPr lang="zh-CN" altLang="en-US" sz="2400" b="1" dirty="0">
                <a:solidFill>
                  <a:srgbClr val="66FFFF"/>
                </a:solidFill>
              </a:rPr>
              <a:t>，</a:t>
            </a:r>
            <a:r>
              <a:rPr lang="en-US" altLang="zh-CN" sz="2400" b="1" dirty="0">
                <a:solidFill>
                  <a:srgbClr val="66FFFF"/>
                </a:solidFill>
              </a:rPr>
              <a:t>SRC</a:t>
            </a:r>
            <a:endParaRPr lang="en-US" altLang="zh-CN" sz="2400" b="1" dirty="0">
              <a:solidFill>
                <a:srgbClr val="66FFFF"/>
              </a:solidFill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FFFF99"/>
                </a:solidFill>
              </a:rPr>
              <a:t>      </a:t>
            </a:r>
            <a:r>
              <a:rPr lang="zh-CN" altLang="en-US" sz="2400" b="1" dirty="0">
                <a:solidFill>
                  <a:srgbClr val="FFFF99"/>
                </a:solidFill>
              </a:rPr>
              <a:t>指令功能：</a:t>
            </a:r>
            <a:r>
              <a:rPr lang="zh-CN" altLang="en-US" sz="2400" b="1" dirty="0">
                <a:solidFill>
                  <a:schemeClr val="bg1"/>
                </a:solidFill>
              </a:rPr>
              <a:t>指令从最高位开始自左向右扫描源操作数，目的是检索第一个为</a:t>
            </a:r>
            <a:r>
              <a:rPr lang="en-US" altLang="zh-CN" sz="2400" b="1" dirty="0">
                <a:solidFill>
                  <a:schemeClr val="bg1"/>
                </a:solidFill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</a:rPr>
              <a:t>的位。</a:t>
            </a:r>
            <a:r>
              <a:rPr lang="zh-CN" altLang="en-US" sz="2400" b="1" dirty="0">
                <a:solidFill>
                  <a:srgbClr val="FFFF00"/>
                </a:solidFill>
              </a:rPr>
              <a:t>该指令除方向与</a:t>
            </a:r>
            <a:r>
              <a:rPr lang="en-US" altLang="zh-CN" sz="2400" b="1" dirty="0">
                <a:solidFill>
                  <a:srgbClr val="FFFF00"/>
                </a:solidFill>
              </a:rPr>
              <a:t>BSF</a:t>
            </a:r>
            <a:r>
              <a:rPr lang="zh-CN" altLang="en-US" sz="2400" b="1" dirty="0">
                <a:solidFill>
                  <a:srgbClr val="FFFF00"/>
                </a:solidFill>
              </a:rPr>
              <a:t>相反外，其他规定均与</a:t>
            </a:r>
            <a:r>
              <a:rPr lang="en-US" altLang="zh-CN" sz="2400" b="1" dirty="0">
                <a:solidFill>
                  <a:srgbClr val="FFFF00"/>
                </a:solidFill>
              </a:rPr>
              <a:t>BSF</a:t>
            </a:r>
            <a:r>
              <a:rPr lang="zh-CN" altLang="en-US" sz="2400" b="1" dirty="0">
                <a:solidFill>
                  <a:srgbClr val="FFFF00"/>
                </a:solidFill>
              </a:rPr>
              <a:t>相同。</a:t>
            </a:r>
            <a:br>
              <a:rPr lang="zh-CN" altLang="en-US" sz="2400" b="1" dirty="0">
                <a:solidFill>
                  <a:srgbClr val="FFFF00"/>
                </a:solidFill>
              </a:rPr>
            </a:br>
            <a:r>
              <a:rPr lang="en-US" altLang="zh-CN" sz="2400" b="1" i="1" dirty="0">
                <a:solidFill>
                  <a:srgbClr val="FFCCCC"/>
                </a:solidFill>
              </a:rPr>
              <a:t>BSF</a:t>
            </a:r>
            <a:r>
              <a:rPr lang="zh-CN" altLang="en-US" sz="2400" b="1" i="1" dirty="0">
                <a:solidFill>
                  <a:srgbClr val="FFCCCC"/>
                </a:solidFill>
              </a:rPr>
              <a:t>与</a:t>
            </a:r>
            <a:r>
              <a:rPr lang="en-US" altLang="zh-CN" sz="2400" b="1" i="1" dirty="0">
                <a:solidFill>
                  <a:srgbClr val="FFCCCC"/>
                </a:solidFill>
              </a:rPr>
              <a:t>BSR</a:t>
            </a:r>
            <a:r>
              <a:rPr lang="zh-CN" altLang="en-US" sz="2400" b="1" i="1" dirty="0">
                <a:solidFill>
                  <a:srgbClr val="FFCCCC"/>
                </a:solidFill>
              </a:rPr>
              <a:t>之间的差别是</a:t>
            </a:r>
            <a:r>
              <a:rPr lang="en-US" altLang="zh-CN" sz="2400" b="1" i="1" dirty="0">
                <a:solidFill>
                  <a:srgbClr val="FFCCCC"/>
                </a:solidFill>
              </a:rPr>
              <a:t>BSF</a:t>
            </a:r>
            <a:r>
              <a:rPr lang="zh-CN" altLang="en-US" sz="2400" b="1" i="1" dirty="0">
                <a:solidFill>
                  <a:srgbClr val="FFCCCC"/>
                </a:solidFill>
              </a:rPr>
              <a:t>指令检索从低位开始第一个出现的</a:t>
            </a:r>
            <a:r>
              <a:rPr lang="en-US" altLang="zh-CN" sz="2400" b="1" i="1" dirty="0">
                <a:solidFill>
                  <a:srgbClr val="FFCCCC"/>
                </a:solidFill>
              </a:rPr>
              <a:t>1</a:t>
            </a:r>
            <a:r>
              <a:rPr lang="zh-CN" altLang="en-US" sz="2400" b="1" i="1" dirty="0">
                <a:solidFill>
                  <a:srgbClr val="FFCCCC"/>
                </a:solidFill>
              </a:rPr>
              <a:t>，而</a:t>
            </a:r>
            <a:r>
              <a:rPr lang="en-US" altLang="zh-CN" sz="2400" b="1" i="1" dirty="0">
                <a:solidFill>
                  <a:srgbClr val="FFCCCC"/>
                </a:solidFill>
              </a:rPr>
              <a:t>BSR</a:t>
            </a:r>
            <a:r>
              <a:rPr lang="zh-CN" altLang="en-US" sz="2400" b="1" i="1" dirty="0">
                <a:solidFill>
                  <a:srgbClr val="FFCCCC"/>
                </a:solidFill>
              </a:rPr>
              <a:t>则检索从高位开始第一个出现的</a:t>
            </a:r>
            <a:r>
              <a:rPr lang="en-US" altLang="zh-CN" sz="2400" b="1" i="1" dirty="0">
                <a:solidFill>
                  <a:srgbClr val="FFCCCC"/>
                </a:solidFill>
              </a:rPr>
              <a:t>1</a:t>
            </a:r>
            <a:r>
              <a:rPr lang="zh-CN" altLang="en-US" sz="2400" b="1" i="1" dirty="0">
                <a:solidFill>
                  <a:srgbClr val="FFCCCC"/>
                </a:solidFill>
              </a:rPr>
              <a:t>。</a:t>
            </a:r>
            <a:endParaRPr lang="zh-CN" altLang="en-US" sz="2400" b="1" i="1" dirty="0">
              <a:solidFill>
                <a:srgbClr val="FFCCCC"/>
              </a:solidFill>
            </a:endParaRPr>
          </a:p>
        </p:txBody>
      </p:sp>
      <p:sp>
        <p:nvSpPr>
          <p:cNvPr id="296963" name="Rectangle 3"/>
          <p:cNvSpPr/>
          <p:nvPr/>
        </p:nvSpPr>
        <p:spPr>
          <a:xfrm>
            <a:off x="381000" y="3429000"/>
            <a:ext cx="8382000" cy="1041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30000"/>
              </a:spcBef>
              <a:buNone/>
            </a:pP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4-43】    BSF  ECX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endParaRPr lang="en-US" altLang="zh-CN" sz="24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		BSR  EDX</a:t>
            </a:r>
            <a:r>
              <a:rPr lang="zh-CN" altLang="en-US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EAX    </a:t>
            </a:r>
            <a:endParaRPr lang="en-US" altLang="zh-CN" sz="2400" b="1" dirty="0">
              <a:solidFill>
                <a:srgbClr val="CC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64" name="Rectangle 4"/>
          <p:cNvSpPr/>
          <p:nvPr/>
        </p:nvSpPr>
        <p:spPr>
          <a:xfrm>
            <a:off x="304800" y="4495800"/>
            <a:ext cx="8839200" cy="2063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如指令执行前（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EAX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30 00 00 00H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，则该数中有两个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位并出现于位位置为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29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处。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BSF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正向位执行后，（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ECX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28D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BSR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反向位执行后，（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EDX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29D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ZF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位应为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 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animBg="1"/>
      <p:bldP spid="29696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algn="l" eaLnBrk="1" hangingPunct="1"/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）移位指令     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P171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29441" name="Group 65"/>
          <p:cNvGraphicFramePr>
            <a:graphicFrameLocks noGrp="1"/>
          </p:cNvGraphicFramePr>
          <p:nvPr>
            <p:ph idx="1"/>
          </p:nvPr>
        </p:nvGraphicFramePr>
        <p:xfrm>
          <a:off x="323850" y="1125538"/>
          <a:ext cx="8820150" cy="3455989"/>
        </p:xfrm>
        <a:graphic>
          <a:graphicData uri="http://schemas.openxmlformats.org/drawingml/2006/table">
            <a:tbl>
              <a:tblPr/>
              <a:tblGrid>
                <a:gridCol w="1497013"/>
                <a:gridCol w="3182937"/>
                <a:gridCol w="4140200"/>
              </a:tblGrid>
              <a:tr h="855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逻辑左移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SHL  OPR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CNT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最高位入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，空出位补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逻辑右移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SHR  OPR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CNT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最低位入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，空出位补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56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算术左移</a:t>
                      </a:r>
                      <a:endParaRPr kumimoji="1" lang="zh-CN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SAL  OPR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CNT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最高位入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，空出位补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0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算术右移</a:t>
                      </a:r>
                      <a:endParaRPr kumimoji="1" lang="zh-CN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SAR  OPR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CNT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复制最高位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最低位入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5562" name="Rectangle 39"/>
          <p:cNvSpPr/>
          <p:nvPr/>
        </p:nvSpPr>
        <p:spPr>
          <a:xfrm>
            <a:off x="1143000" y="4800600"/>
            <a:ext cx="8001000" cy="19383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30000"/>
              </a:spcBef>
              <a:buAutoNum type="arabicPeriod"/>
            </a:pPr>
            <a:r>
              <a:rPr lang="en-US" altLang="zh-CN" sz="28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OPR</a:t>
            </a:r>
            <a:r>
              <a:rPr lang="zh-CN" altLang="en-US" sz="28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可以是字、字节、双字</a:t>
            </a:r>
            <a:r>
              <a:rPr lang="en-US" altLang="zh-CN" sz="28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在存储单元或</a:t>
            </a:r>
            <a:r>
              <a:rPr lang="en-US" altLang="zh-CN" sz="28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REG</a:t>
            </a:r>
            <a:r>
              <a:rPr lang="zh-CN" altLang="en-US" sz="28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endParaRPr lang="zh-CN" altLang="en-US" sz="2800" b="1" dirty="0">
              <a:solidFill>
                <a:srgbClr val="CC0066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0" indent="-457200">
              <a:spcBef>
                <a:spcPct val="30000"/>
              </a:spcBef>
              <a:buAutoNum type="arabicPeriod"/>
            </a:pPr>
            <a:r>
              <a:rPr lang="en-US" altLang="zh-CN" sz="28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CNT</a:t>
            </a:r>
            <a:r>
              <a:rPr lang="zh-CN" altLang="en-US" sz="28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可以是</a:t>
            </a:r>
            <a:r>
              <a:rPr lang="en-US" altLang="zh-CN" sz="28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8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CL</a:t>
            </a:r>
            <a:r>
              <a:rPr lang="zh-CN" altLang="en-US" sz="2800" b="1" dirty="0">
                <a:solidFill>
                  <a:srgbClr val="CC0066"/>
                </a:solidFill>
                <a:latin typeface="楷体_GB2312" pitchFamily="49" charset="-122"/>
                <a:ea typeface="楷体_GB2312" pitchFamily="49" charset="-122"/>
              </a:rPr>
              <a:t>，指移位次数；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对于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80386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及以后机型，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COUNT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还可以是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位立即数，可指定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31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的移位次数。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563" name="Text Box 66"/>
          <p:cNvSpPr txBox="1"/>
          <p:nvPr/>
        </p:nvSpPr>
        <p:spPr>
          <a:xfrm>
            <a:off x="0" y="5157788"/>
            <a:ext cx="154781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说明：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6563" name="Rectangle 4"/>
          <p:cNvSpPr/>
          <p:nvPr/>
        </p:nvSpPr>
        <p:spPr>
          <a:xfrm>
            <a:off x="250825" y="1052513"/>
            <a:ext cx="7993063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latin typeface="Times New Roman" panose="02020603050405020304" pitchFamily="18" charset="0"/>
              </a:rPr>
              <a:t>逻辑移位：只是位置变化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b="1" dirty="0">
                <a:latin typeface="Times New Roman" panose="02020603050405020304" pitchFamily="18" charset="0"/>
              </a:rPr>
              <a:t>算术移位：移位后符号不变，数值变化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6564" name="Text Box 5"/>
          <p:cNvSpPr txBox="1"/>
          <p:nvPr/>
        </p:nvSpPr>
        <p:spPr>
          <a:xfrm>
            <a:off x="0" y="2636838"/>
            <a:ext cx="9448800" cy="3994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a)</a:t>
            </a:r>
            <a:r>
              <a:rPr lang="zh-CN" altLang="en-US" dirty="0">
                <a:latin typeface="Times New Roman" panose="02020603050405020304" pitchFamily="18" charset="0"/>
              </a:rPr>
              <a:t>左移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zh-CN" altLang="en-US" b="1" dirty="0">
                <a:solidFill>
                  <a:srgbClr val="99FFCC"/>
                </a:solidFill>
                <a:latin typeface="楷体_GB2312" pitchFamily="49" charset="-122"/>
                <a:ea typeface="楷体_GB2312" pitchFamily="49" charset="-122"/>
              </a:rPr>
              <a:t>各位依次左移，末尾补</a:t>
            </a:r>
            <a:r>
              <a:rPr lang="en-US" altLang="zh-CN" b="1" dirty="0">
                <a:solidFill>
                  <a:srgbClr val="99FFCC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br>
              <a:rPr lang="en-US" altLang="zh-CN" b="1" dirty="0">
                <a:solidFill>
                  <a:srgbClr val="99FFCC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b="1" dirty="0">
                <a:solidFill>
                  <a:srgbClr val="99FFCC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（若左移后符号位变化，则发生溢出）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b)</a:t>
            </a:r>
            <a:r>
              <a:rPr lang="zh-CN" altLang="en-US" dirty="0">
                <a:latin typeface="Times New Roman" panose="02020603050405020304" pitchFamily="18" charset="0"/>
              </a:rPr>
              <a:t>右移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zh-CN" altLang="en-US" b="1" dirty="0">
                <a:solidFill>
                  <a:srgbClr val="99FFCC"/>
                </a:solidFill>
                <a:latin typeface="楷体_GB2312" pitchFamily="49" charset="-122"/>
                <a:ea typeface="楷体_GB2312" pitchFamily="49" charset="-122"/>
              </a:rPr>
              <a:t>复制符号位，各位依次右移  （不会溢出）</a:t>
            </a:r>
            <a:endParaRPr lang="zh-CN" altLang="en-US" b="1" dirty="0">
              <a:solidFill>
                <a:srgbClr val="99FFCC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lang="zh-CN" altLang="en-US" b="1" dirty="0">
                <a:latin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</a:rPr>
              <a:t>0 1 0 0 1 1				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1 0 1 1 0 1</a:t>
            </a: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b="1" dirty="0">
                <a:latin typeface="Times New Roman" panose="02020603050405020304" pitchFamily="18" charset="0"/>
              </a:rPr>
              <a:t>←     1 0 0 1 1 0			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→	1 1 0 1 1 0</a:t>
            </a: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SAL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				  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SAR</a:t>
            </a:r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5" name="Rectangle 6"/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移位指令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移位指令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30519" name="Group 119"/>
          <p:cNvGraphicFramePr>
            <a:graphicFrameLocks noGrp="1"/>
          </p:cNvGraphicFramePr>
          <p:nvPr>
            <p:ph idx="1"/>
          </p:nvPr>
        </p:nvGraphicFramePr>
        <p:xfrm>
          <a:off x="323850" y="1125538"/>
          <a:ext cx="8820150" cy="5237164"/>
        </p:xfrm>
        <a:graphic>
          <a:graphicData uri="http://schemas.openxmlformats.org/drawingml/2006/table">
            <a:tbl>
              <a:tblPr/>
              <a:tblGrid>
                <a:gridCol w="1497013"/>
                <a:gridCol w="3182937"/>
                <a:gridCol w="4140200"/>
              </a:tblGrid>
              <a:tr h="1295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循环左移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ROL  OPR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CNT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7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循环右移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ROR  OPR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CNT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73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带进位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循环左移</a:t>
                      </a:r>
                      <a:endParaRPr kumimoji="1" lang="zh-CN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RCL  OPR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CNT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73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带进位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循环右移</a:t>
                      </a:r>
                      <a:endParaRPr kumimoji="1" lang="zh-CN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00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RCR  OPR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CNT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30438" name="Group 38"/>
          <p:cNvGrpSpPr/>
          <p:nvPr/>
        </p:nvGrpSpPr>
        <p:grpSpPr>
          <a:xfrm>
            <a:off x="5148263" y="1341438"/>
            <a:ext cx="3671887" cy="762000"/>
            <a:chOff x="1728" y="1488"/>
            <a:chExt cx="3840" cy="528"/>
          </a:xfrm>
        </p:grpSpPr>
        <p:grpSp>
          <p:nvGrpSpPr>
            <p:cNvPr id="67642" name="Group 39"/>
            <p:cNvGrpSpPr/>
            <p:nvPr/>
          </p:nvGrpSpPr>
          <p:grpSpPr>
            <a:xfrm>
              <a:off x="2592" y="1488"/>
              <a:ext cx="2976" cy="528"/>
              <a:chOff x="480" y="1440"/>
              <a:chExt cx="2976" cy="528"/>
            </a:xfrm>
          </p:grpSpPr>
          <p:sp>
            <p:nvSpPr>
              <p:cNvPr id="67645" name="Text Box 40"/>
              <p:cNvSpPr txBox="1"/>
              <p:nvPr/>
            </p:nvSpPr>
            <p:spPr>
              <a:xfrm>
                <a:off x="863" y="1440"/>
                <a:ext cx="2256" cy="410"/>
              </a:xfrm>
              <a:prstGeom prst="rect">
                <a:avLst/>
              </a:prstGeom>
              <a:noFill/>
              <a:ln w="12700" cap="flat" cmpd="sng">
                <a:solidFill>
                  <a:srgbClr val="FFCC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zh-CN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646" name="Line 41"/>
              <p:cNvSpPr/>
              <p:nvPr/>
            </p:nvSpPr>
            <p:spPr>
              <a:xfrm flipH="1">
                <a:off x="1056" y="1632"/>
                <a:ext cx="1872" cy="0"/>
              </a:xfrm>
              <a:prstGeom prst="line">
                <a:avLst/>
              </a:prstGeom>
              <a:ln w="9525" cap="flat" cmpd="sng">
                <a:solidFill>
                  <a:srgbClr val="FFCCCC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67647" name="Line 42"/>
              <p:cNvSpPr/>
              <p:nvPr/>
            </p:nvSpPr>
            <p:spPr>
              <a:xfrm flipH="1">
                <a:off x="480" y="1632"/>
                <a:ext cx="384" cy="0"/>
              </a:xfrm>
              <a:prstGeom prst="line">
                <a:avLst/>
              </a:prstGeom>
              <a:ln w="9525" cap="flat" cmpd="sng">
                <a:solidFill>
                  <a:srgbClr val="FFCC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7648" name="Line 43"/>
              <p:cNvSpPr/>
              <p:nvPr/>
            </p:nvSpPr>
            <p:spPr>
              <a:xfrm>
                <a:off x="480" y="1632"/>
                <a:ext cx="0" cy="336"/>
              </a:xfrm>
              <a:prstGeom prst="line">
                <a:avLst/>
              </a:prstGeom>
              <a:ln w="9525" cap="flat" cmpd="sng">
                <a:solidFill>
                  <a:srgbClr val="FFCC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7649" name="Line 44"/>
              <p:cNvSpPr/>
              <p:nvPr/>
            </p:nvSpPr>
            <p:spPr>
              <a:xfrm>
                <a:off x="480" y="1968"/>
                <a:ext cx="2976" cy="0"/>
              </a:xfrm>
              <a:prstGeom prst="line">
                <a:avLst/>
              </a:prstGeom>
              <a:ln w="9525" cap="flat" cmpd="sng">
                <a:solidFill>
                  <a:srgbClr val="FFCC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7650" name="Line 45"/>
              <p:cNvSpPr/>
              <p:nvPr/>
            </p:nvSpPr>
            <p:spPr>
              <a:xfrm flipV="1">
                <a:off x="3456" y="1632"/>
                <a:ext cx="0" cy="336"/>
              </a:xfrm>
              <a:prstGeom prst="line">
                <a:avLst/>
              </a:prstGeom>
              <a:ln w="9525" cap="flat" cmpd="sng">
                <a:solidFill>
                  <a:srgbClr val="FFCC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7651" name="Line 46"/>
              <p:cNvSpPr/>
              <p:nvPr/>
            </p:nvSpPr>
            <p:spPr>
              <a:xfrm flipH="1">
                <a:off x="3120" y="1632"/>
                <a:ext cx="336" cy="0"/>
              </a:xfrm>
              <a:prstGeom prst="line">
                <a:avLst/>
              </a:prstGeom>
              <a:ln w="9525" cap="flat" cmpd="sng">
                <a:solidFill>
                  <a:srgbClr val="FFCCCC"/>
                </a:solidFill>
                <a:prstDash val="solid"/>
                <a:headEnd type="none" w="med" len="med"/>
                <a:tailEnd type="stealth" w="lg" len="lg"/>
              </a:ln>
            </p:spPr>
          </p:sp>
        </p:grpSp>
        <p:sp>
          <p:nvSpPr>
            <p:cNvPr id="67643" name="Text Box 47"/>
            <p:cNvSpPr txBox="1"/>
            <p:nvPr/>
          </p:nvSpPr>
          <p:spPr>
            <a:xfrm>
              <a:off x="1728" y="1488"/>
              <a:ext cx="432" cy="410"/>
            </a:xfrm>
            <a:prstGeom prst="rect">
              <a:avLst/>
            </a:prstGeom>
            <a:noFill/>
            <a:ln w="12700" cap="flat" cmpd="sng">
              <a:solidFill>
                <a:srgbClr val="FF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C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67644" name="Line 48"/>
            <p:cNvSpPr/>
            <p:nvPr/>
          </p:nvSpPr>
          <p:spPr>
            <a:xfrm flipH="1">
              <a:off x="2160" y="1680"/>
              <a:ext cx="432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stealth" w="lg" len="lg"/>
            </a:ln>
          </p:spPr>
        </p:sp>
      </p:grpSp>
      <p:grpSp>
        <p:nvGrpSpPr>
          <p:cNvPr id="230459" name="Group 59"/>
          <p:cNvGrpSpPr/>
          <p:nvPr/>
        </p:nvGrpSpPr>
        <p:grpSpPr>
          <a:xfrm>
            <a:off x="5148263" y="2708275"/>
            <a:ext cx="3744912" cy="647700"/>
            <a:chOff x="1776" y="2208"/>
            <a:chExt cx="3072" cy="528"/>
          </a:xfrm>
        </p:grpSpPr>
        <p:sp>
          <p:nvSpPr>
            <p:cNvPr id="67633" name="Text Box 60"/>
            <p:cNvSpPr txBox="1"/>
            <p:nvPr/>
          </p:nvSpPr>
          <p:spPr>
            <a:xfrm>
              <a:off x="2774" y="2208"/>
              <a:ext cx="1805" cy="483"/>
            </a:xfrm>
            <a:prstGeom prst="rect">
              <a:avLst/>
            </a:prstGeom>
            <a:noFill/>
            <a:ln w="12700" cap="flat" cmpd="sng">
              <a:solidFill>
                <a:srgbClr val="99FF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zh-CN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67634" name="Line 61"/>
            <p:cNvSpPr/>
            <p:nvPr/>
          </p:nvSpPr>
          <p:spPr>
            <a:xfrm flipH="1">
              <a:off x="2928" y="2400"/>
              <a:ext cx="1498" cy="0"/>
            </a:xfrm>
            <a:prstGeom prst="line">
              <a:avLst/>
            </a:prstGeom>
            <a:ln w="9525" cap="flat" cmpd="sng">
              <a:solidFill>
                <a:srgbClr val="99FFCC"/>
              </a:solidFill>
              <a:prstDash val="solid"/>
              <a:headEnd type="stealth" w="lg" len="lg"/>
              <a:tailEnd type="none" w="lg" len="lg"/>
            </a:ln>
          </p:spPr>
        </p:sp>
        <p:sp>
          <p:nvSpPr>
            <p:cNvPr id="67635" name="Line 62"/>
            <p:cNvSpPr/>
            <p:nvPr/>
          </p:nvSpPr>
          <p:spPr>
            <a:xfrm flipH="1">
              <a:off x="2467" y="2400"/>
              <a:ext cx="307" cy="0"/>
            </a:xfrm>
            <a:prstGeom prst="line">
              <a:avLst/>
            </a:prstGeom>
            <a:ln w="9525" cap="flat" cmpd="sng">
              <a:solidFill>
                <a:srgbClr val="99FFCC"/>
              </a:solidFill>
              <a:prstDash val="solid"/>
              <a:headEnd type="stealth" w="lg" len="lg"/>
              <a:tailEnd type="none" w="med" len="med"/>
            </a:ln>
          </p:spPr>
        </p:sp>
        <p:sp>
          <p:nvSpPr>
            <p:cNvPr id="67636" name="Line 63"/>
            <p:cNvSpPr/>
            <p:nvPr/>
          </p:nvSpPr>
          <p:spPr>
            <a:xfrm>
              <a:off x="2467" y="2400"/>
              <a:ext cx="0" cy="336"/>
            </a:xfrm>
            <a:prstGeom prst="line">
              <a:avLst/>
            </a:prstGeom>
            <a:ln w="9525" cap="flat" cmpd="sng">
              <a:solidFill>
                <a:srgbClr val="99FFCC"/>
              </a:solidFill>
              <a:prstDash val="solid"/>
              <a:headEnd type="stealth" w="lg" len="lg"/>
              <a:tailEnd type="none" w="med" len="med"/>
            </a:ln>
          </p:spPr>
        </p:sp>
        <p:sp>
          <p:nvSpPr>
            <p:cNvPr id="67637" name="Line 64"/>
            <p:cNvSpPr/>
            <p:nvPr/>
          </p:nvSpPr>
          <p:spPr>
            <a:xfrm>
              <a:off x="2467" y="2736"/>
              <a:ext cx="2381" cy="0"/>
            </a:xfrm>
            <a:prstGeom prst="line">
              <a:avLst/>
            </a:prstGeom>
            <a:ln w="9525" cap="flat" cmpd="sng">
              <a:solidFill>
                <a:srgbClr val="99FF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38" name="Line 65"/>
            <p:cNvSpPr/>
            <p:nvPr/>
          </p:nvSpPr>
          <p:spPr>
            <a:xfrm flipV="1">
              <a:off x="4848" y="2400"/>
              <a:ext cx="0" cy="336"/>
            </a:xfrm>
            <a:prstGeom prst="line">
              <a:avLst/>
            </a:prstGeom>
            <a:ln w="9525" cap="flat" cmpd="sng">
              <a:solidFill>
                <a:srgbClr val="99FF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39" name="Line 66"/>
            <p:cNvSpPr/>
            <p:nvPr/>
          </p:nvSpPr>
          <p:spPr>
            <a:xfrm flipH="1">
              <a:off x="4579" y="2400"/>
              <a:ext cx="269" cy="0"/>
            </a:xfrm>
            <a:prstGeom prst="line">
              <a:avLst/>
            </a:prstGeom>
            <a:ln w="9525" cap="flat" cmpd="sng">
              <a:solidFill>
                <a:srgbClr val="99FFCC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67640" name="Text Box 67"/>
            <p:cNvSpPr txBox="1"/>
            <p:nvPr/>
          </p:nvSpPr>
          <p:spPr>
            <a:xfrm>
              <a:off x="1776" y="2208"/>
              <a:ext cx="345" cy="483"/>
            </a:xfrm>
            <a:prstGeom prst="rect">
              <a:avLst/>
            </a:prstGeom>
            <a:noFill/>
            <a:ln w="12700" cap="flat" cmpd="sng">
              <a:solidFill>
                <a:srgbClr val="99FF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C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67641" name="Line 68"/>
            <p:cNvSpPr/>
            <p:nvPr/>
          </p:nvSpPr>
          <p:spPr>
            <a:xfrm>
              <a:off x="2122" y="2400"/>
              <a:ext cx="345" cy="0"/>
            </a:xfrm>
            <a:prstGeom prst="line">
              <a:avLst/>
            </a:prstGeom>
            <a:ln w="9525" cap="flat" cmpd="sng">
              <a:solidFill>
                <a:srgbClr val="99FFCC"/>
              </a:solidFill>
              <a:prstDash val="solid"/>
              <a:headEnd type="stealth" w="lg" len="lg"/>
              <a:tailEnd type="none" w="lg" len="lg"/>
            </a:ln>
          </p:spPr>
        </p:sp>
      </p:grpSp>
      <p:grpSp>
        <p:nvGrpSpPr>
          <p:cNvPr id="230472" name="Group 72"/>
          <p:cNvGrpSpPr/>
          <p:nvPr/>
        </p:nvGrpSpPr>
        <p:grpSpPr>
          <a:xfrm>
            <a:off x="5219700" y="3933825"/>
            <a:ext cx="3673475" cy="838200"/>
            <a:chOff x="1584" y="2976"/>
            <a:chExt cx="4032" cy="528"/>
          </a:xfrm>
        </p:grpSpPr>
        <p:sp>
          <p:nvSpPr>
            <p:cNvPr id="67623" name="Text Box 73"/>
            <p:cNvSpPr txBox="1"/>
            <p:nvPr/>
          </p:nvSpPr>
          <p:spPr>
            <a:xfrm>
              <a:off x="3024" y="2976"/>
              <a:ext cx="2256" cy="373"/>
            </a:xfrm>
            <a:prstGeom prst="rect">
              <a:avLst/>
            </a:prstGeom>
            <a:noFill/>
            <a:ln w="127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zh-CN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67624" name="Line 74"/>
            <p:cNvSpPr/>
            <p:nvPr/>
          </p:nvSpPr>
          <p:spPr>
            <a:xfrm flipH="1">
              <a:off x="3216" y="3168"/>
              <a:ext cx="1872" cy="0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67625" name="Line 75"/>
            <p:cNvSpPr/>
            <p:nvPr/>
          </p:nvSpPr>
          <p:spPr>
            <a:xfrm flipH="1">
              <a:off x="2640" y="3168"/>
              <a:ext cx="384" cy="0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26" name="Line 76"/>
            <p:cNvSpPr/>
            <p:nvPr/>
          </p:nvSpPr>
          <p:spPr>
            <a:xfrm>
              <a:off x="1584" y="3168"/>
              <a:ext cx="0" cy="336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27" name="Line 77"/>
            <p:cNvSpPr/>
            <p:nvPr/>
          </p:nvSpPr>
          <p:spPr>
            <a:xfrm>
              <a:off x="1584" y="3504"/>
              <a:ext cx="4032" cy="0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28" name="Line 78"/>
            <p:cNvSpPr/>
            <p:nvPr/>
          </p:nvSpPr>
          <p:spPr>
            <a:xfrm flipV="1">
              <a:off x="5616" y="3168"/>
              <a:ext cx="0" cy="336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29" name="Line 79"/>
            <p:cNvSpPr/>
            <p:nvPr/>
          </p:nvSpPr>
          <p:spPr>
            <a:xfrm flipH="1">
              <a:off x="5280" y="3168"/>
              <a:ext cx="336" cy="0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67630" name="Text Box 80"/>
            <p:cNvSpPr txBox="1"/>
            <p:nvPr/>
          </p:nvSpPr>
          <p:spPr>
            <a:xfrm>
              <a:off x="1776" y="2976"/>
              <a:ext cx="432" cy="373"/>
            </a:xfrm>
            <a:prstGeom prst="rect">
              <a:avLst/>
            </a:prstGeom>
            <a:noFill/>
            <a:ln w="127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C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67631" name="Line 81"/>
            <p:cNvSpPr/>
            <p:nvPr/>
          </p:nvSpPr>
          <p:spPr>
            <a:xfrm flipH="1">
              <a:off x="2208" y="3168"/>
              <a:ext cx="432" cy="0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67632" name="Line 82"/>
            <p:cNvSpPr/>
            <p:nvPr/>
          </p:nvSpPr>
          <p:spPr>
            <a:xfrm flipH="1">
              <a:off x="1584" y="3168"/>
              <a:ext cx="192" cy="0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30483" name="Group 83"/>
          <p:cNvGrpSpPr/>
          <p:nvPr/>
        </p:nvGrpSpPr>
        <p:grpSpPr>
          <a:xfrm>
            <a:off x="5148263" y="5229225"/>
            <a:ext cx="3744912" cy="838200"/>
            <a:chOff x="1536" y="3648"/>
            <a:chExt cx="3984" cy="528"/>
          </a:xfrm>
        </p:grpSpPr>
        <p:sp>
          <p:nvSpPr>
            <p:cNvPr id="67613" name="Text Box 84"/>
            <p:cNvSpPr txBox="1"/>
            <p:nvPr/>
          </p:nvSpPr>
          <p:spPr>
            <a:xfrm>
              <a:off x="2928" y="3648"/>
              <a:ext cx="2256" cy="373"/>
            </a:xfrm>
            <a:prstGeom prst="rect">
              <a:avLst/>
            </a:prstGeom>
            <a:noFill/>
            <a:ln w="12700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zh-CN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67614" name="Line 85"/>
            <p:cNvSpPr/>
            <p:nvPr/>
          </p:nvSpPr>
          <p:spPr>
            <a:xfrm flipH="1">
              <a:off x="3120" y="3840"/>
              <a:ext cx="1872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stealth" w="lg" len="lg"/>
              <a:tailEnd type="none" w="lg" len="lg"/>
            </a:ln>
          </p:spPr>
        </p:sp>
        <p:sp>
          <p:nvSpPr>
            <p:cNvPr id="67615" name="Line 86"/>
            <p:cNvSpPr/>
            <p:nvPr/>
          </p:nvSpPr>
          <p:spPr>
            <a:xfrm flipH="1">
              <a:off x="2544" y="3840"/>
              <a:ext cx="384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stealth" w="lg" len="lg"/>
              <a:tailEnd type="none" w="med" len="med"/>
            </a:ln>
          </p:spPr>
        </p:sp>
        <p:sp>
          <p:nvSpPr>
            <p:cNvPr id="67616" name="Line 87"/>
            <p:cNvSpPr/>
            <p:nvPr/>
          </p:nvSpPr>
          <p:spPr>
            <a:xfrm>
              <a:off x="1536" y="3840"/>
              <a:ext cx="0" cy="336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stealth" w="lg" len="lg"/>
              <a:tailEnd type="none" w="med" len="med"/>
            </a:ln>
          </p:spPr>
        </p:sp>
        <p:sp>
          <p:nvSpPr>
            <p:cNvPr id="67617" name="Line 88"/>
            <p:cNvSpPr/>
            <p:nvPr/>
          </p:nvSpPr>
          <p:spPr>
            <a:xfrm>
              <a:off x="1536" y="4176"/>
              <a:ext cx="3984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18" name="Line 89"/>
            <p:cNvSpPr/>
            <p:nvPr/>
          </p:nvSpPr>
          <p:spPr>
            <a:xfrm flipV="1">
              <a:off x="5520" y="3840"/>
              <a:ext cx="0" cy="336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19" name="Line 90"/>
            <p:cNvSpPr/>
            <p:nvPr/>
          </p:nvSpPr>
          <p:spPr>
            <a:xfrm flipH="1">
              <a:off x="5184" y="3840"/>
              <a:ext cx="336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67620" name="Text Box 91"/>
            <p:cNvSpPr txBox="1"/>
            <p:nvPr/>
          </p:nvSpPr>
          <p:spPr>
            <a:xfrm>
              <a:off x="1680" y="3648"/>
              <a:ext cx="432" cy="373"/>
            </a:xfrm>
            <a:prstGeom prst="rect">
              <a:avLst/>
            </a:prstGeom>
            <a:noFill/>
            <a:ln w="12700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C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67621" name="Line 92"/>
            <p:cNvSpPr/>
            <p:nvPr/>
          </p:nvSpPr>
          <p:spPr>
            <a:xfrm flipH="1">
              <a:off x="2112" y="3840"/>
              <a:ext cx="432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67622" name="Line 93"/>
            <p:cNvSpPr/>
            <p:nvPr/>
          </p:nvSpPr>
          <p:spPr>
            <a:xfrm>
              <a:off x="1536" y="3840"/>
              <a:ext cx="144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0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0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3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8611" name="Rectangle 4"/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移位指令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68612" name="Text Box 5"/>
          <p:cNvSpPr txBox="1"/>
          <p:nvPr/>
        </p:nvSpPr>
        <p:spPr>
          <a:xfrm>
            <a:off x="755650" y="1052513"/>
            <a:ext cx="7489825" cy="1801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dirty="0">
                <a:latin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：  </a:t>
            </a:r>
            <a:r>
              <a:rPr lang="en-US" altLang="zh-CN" sz="2800" dirty="0">
                <a:latin typeface="Times New Roman" panose="02020603050405020304" pitchFamily="18" charset="0"/>
              </a:rPr>
              <a:t>SHL  AL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1  </a:t>
            </a:r>
            <a:r>
              <a:rPr lang="zh-CN" altLang="en-US" sz="2800" dirty="0">
                <a:latin typeface="Times New Roman" panose="02020603050405020304" pitchFamily="18" charset="0"/>
              </a:rPr>
              <a:t>；（</a:t>
            </a:r>
            <a:r>
              <a:rPr lang="en-US" altLang="zh-CN" sz="2800" dirty="0">
                <a:latin typeface="Times New Roman" panose="02020603050405020304" pitchFamily="18" charset="0"/>
              </a:rPr>
              <a:t>AL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</a:rPr>
              <a:t>×2 </a:t>
            </a:r>
            <a:r>
              <a:rPr lang="en-US" altLang="zh-CN" sz="2800" dirty="0">
                <a:latin typeface="黑体" panose="02010609060101010101" pitchFamily="2" charset="-122"/>
              </a:rPr>
              <a:t>→ </a:t>
            </a:r>
            <a:r>
              <a:rPr lang="zh-CN" altLang="en-US" sz="2800" dirty="0">
                <a:latin typeface="黑体" panose="0201060906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AL</a:t>
            </a:r>
            <a:r>
              <a:rPr lang="zh-CN" altLang="en-US" sz="2800" dirty="0">
                <a:latin typeface="黑体" panose="02010609060101010101" pitchFamily="2" charset="-122"/>
              </a:rPr>
              <a:t>）</a:t>
            </a:r>
            <a:endParaRPr lang="zh-CN" altLang="en-US" sz="2800" dirty="0">
              <a:latin typeface="黑体" panose="02010609060101010101" pitchFamily="2" charset="-122"/>
            </a:endParaRPr>
          </a:p>
          <a:p>
            <a:pPr algn="l"/>
            <a:r>
              <a:rPr lang="zh-CN" altLang="en-US" sz="2800" dirty="0">
                <a:latin typeface="黑体" panose="02010609060101010101" pitchFamily="2" charset="-122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： </a:t>
            </a:r>
            <a:r>
              <a:rPr lang="en-US" altLang="zh-CN" sz="2800" dirty="0">
                <a:latin typeface="Times New Roman" panose="02020603050405020304" pitchFamily="18" charset="0"/>
              </a:rPr>
              <a:t>MOV  CL</a:t>
            </a:r>
            <a:r>
              <a:rPr lang="zh-CN" altLang="en-US" sz="2800" dirty="0">
                <a:latin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</a:rPr>
              <a:t>5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latin typeface="Times New Roman" panose="02020603050405020304" pitchFamily="18" charset="0"/>
              </a:rPr>
              <a:t>	 SHR  BX</a:t>
            </a:r>
            <a:r>
              <a:rPr lang="zh-CN" altLang="en-US" sz="2800" dirty="0">
                <a:latin typeface="Times New Roman" panose="02020603050405020304" pitchFamily="18" charset="0"/>
              </a:rPr>
              <a:t>， </a:t>
            </a:r>
            <a:r>
              <a:rPr lang="en-US" altLang="zh-CN" sz="2800" dirty="0">
                <a:latin typeface="Times New Roman" panose="02020603050405020304" pitchFamily="18" charset="0"/>
              </a:rPr>
              <a:t>CL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pic>
        <p:nvPicPr>
          <p:cNvPr id="68613" name="Picture 8" descr="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25" y="5661025"/>
            <a:ext cx="1419225" cy="552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614" name="Rectangle 9"/>
          <p:cNvSpPr/>
          <p:nvPr/>
        </p:nvSpPr>
        <p:spPr>
          <a:xfrm>
            <a:off x="0" y="3124200"/>
            <a:ext cx="9144000" cy="308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3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例如：（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11000001B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（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），（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BL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）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10111111B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（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65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spcBef>
                <a:spcPct val="3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SAL    AL</a:t>
            </a:r>
            <a:r>
              <a:rPr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2400" b="1" dirty="0">
              <a:solidFill>
                <a:srgbClr val="66FF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spcBef>
                <a:spcPct val="3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AL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）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10000010B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即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126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的补码，不溢出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OF 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，结果符合倍增关系；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spcBef>
                <a:spcPct val="3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SAL    BL</a:t>
            </a:r>
            <a:r>
              <a:rPr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spcBef>
                <a:spcPct val="3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BL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）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01111110B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，左移后发生溢出，则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OF 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，因此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BL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内容不再符合倍增关系。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/>
          <p:nvPr/>
        </p:nvSpPr>
        <p:spPr>
          <a:xfrm>
            <a:off x="1524000" y="1219200"/>
            <a:ext cx="91440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53340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66FFFF"/>
                </a:solidFill>
                <a:cs typeface="Times New Roman" panose="02020603050405020304" pitchFamily="18" charset="0"/>
              </a:rPr>
              <a:t>SHR    M+4</a:t>
            </a:r>
            <a:r>
              <a:rPr lang="zh-CN" altLang="en-US" sz="2400" b="1" dirty="0">
                <a:solidFill>
                  <a:srgbClr val="66FFFF"/>
                </a:solidFill>
              </a:rPr>
              <a:t>，</a:t>
            </a:r>
            <a:r>
              <a:rPr lang="en-US" altLang="zh-CN" sz="2400" b="1" dirty="0">
                <a:solidFill>
                  <a:srgbClr val="66FFFF"/>
                </a:solidFill>
                <a:cs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rgbClr val="66FFFF"/>
              </a:solidFill>
              <a:cs typeface="Times New Roman" panose="02020603050405020304" pitchFamily="18" charset="0"/>
            </a:endParaRPr>
          </a:p>
          <a:p>
            <a:pPr marL="0" lvl="0" indent="53340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66FFFF"/>
                </a:solidFill>
                <a:cs typeface="Times New Roman" panose="02020603050405020304" pitchFamily="18" charset="0"/>
              </a:rPr>
              <a:t>RCR    M+2</a:t>
            </a:r>
            <a:r>
              <a:rPr lang="zh-CN" altLang="en-US" sz="2400" b="1" dirty="0">
                <a:solidFill>
                  <a:srgbClr val="66FFFF"/>
                </a:solidFill>
              </a:rPr>
              <a:t>，</a:t>
            </a:r>
            <a:r>
              <a:rPr lang="en-US" altLang="zh-CN" sz="2400" b="1" dirty="0">
                <a:solidFill>
                  <a:srgbClr val="66FFFF"/>
                </a:solidFill>
                <a:cs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rgbClr val="66FFFF"/>
              </a:solidFill>
              <a:cs typeface="Times New Roman" panose="02020603050405020304" pitchFamily="18" charset="0"/>
            </a:endParaRPr>
          </a:p>
          <a:p>
            <a:pPr marL="0" lvl="0" indent="533400" algn="just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66FFFF"/>
                </a:solidFill>
                <a:cs typeface="Times New Roman" panose="02020603050405020304" pitchFamily="18" charset="0"/>
              </a:rPr>
              <a:t>RCR    M</a:t>
            </a:r>
            <a:r>
              <a:rPr lang="zh-CN" altLang="en-US" sz="2400" b="1" dirty="0">
                <a:solidFill>
                  <a:srgbClr val="66FFFF"/>
                </a:solidFill>
              </a:rPr>
              <a:t>，</a:t>
            </a:r>
            <a:r>
              <a:rPr lang="en-US" altLang="zh-CN" sz="2400" b="1" dirty="0">
                <a:solidFill>
                  <a:srgbClr val="66FFFF"/>
                </a:solidFill>
                <a:cs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rgbClr val="66FFFF"/>
              </a:solidFill>
              <a:cs typeface="Times New Roman" panose="02020603050405020304" pitchFamily="18" charset="0"/>
            </a:endParaRPr>
          </a:p>
          <a:p>
            <a:pPr marL="0" lvl="0" indent="533400">
              <a:spcBef>
                <a:spcPct val="0"/>
              </a:spcBef>
              <a:buNone/>
            </a:pPr>
            <a:endParaRPr lang="en-US" altLang="zh-CN" sz="2400" b="1" dirty="0">
              <a:solidFill>
                <a:srgbClr val="FFFF99"/>
              </a:solidFill>
            </a:endParaRPr>
          </a:p>
        </p:txBody>
      </p:sp>
      <p:sp>
        <p:nvSpPr>
          <p:cNvPr id="69636" name="Rectangle 3"/>
          <p:cNvSpPr/>
          <p:nvPr/>
        </p:nvSpPr>
        <p:spPr>
          <a:xfrm>
            <a:off x="2233613" y="31432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69637" name="Picture 4" descr="4x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14600"/>
            <a:ext cx="9144000" cy="1524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8" name="Rectangle 5"/>
          <p:cNvSpPr/>
          <p:nvPr/>
        </p:nvSpPr>
        <p:spPr>
          <a:xfrm>
            <a:off x="228600" y="381000"/>
            <a:ext cx="8382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4-46】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个字构成的一个无符号数从高位到低位依次存放在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M+4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M+2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字单元中，若要将该数右移一位，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9" name="Rectangle 6"/>
          <p:cNvSpPr/>
          <p:nvPr/>
        </p:nvSpPr>
        <p:spPr>
          <a:xfrm>
            <a:off x="381000" y="4114800"/>
            <a:ext cx="8391525" cy="2282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Font typeface="Wingdings" panose="05000000000000000000" pitchFamily="2" charset="2"/>
              <a:buChar char="ü"/>
            </a:pP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SHR</a:t>
            </a:r>
            <a:r>
              <a:rPr lang="zh-CN" altLang="en-US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指令将</a:t>
            </a: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M+4</a:t>
            </a:r>
            <a:r>
              <a:rPr lang="zh-CN" altLang="en-US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字单元的最低位移至</a:t>
            </a: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</a:t>
            </a:r>
            <a:r>
              <a:rPr lang="zh-CN" altLang="en-US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endParaRPr lang="zh-CN" altLang="en-US" sz="2400" b="1" dirty="0">
              <a:solidFill>
                <a:srgbClr val="FFCC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条指令</a:t>
            </a: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RCR</a:t>
            </a:r>
            <a:r>
              <a:rPr lang="zh-CN" altLang="en-US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</a:t>
            </a:r>
            <a:r>
              <a:rPr lang="zh-CN" altLang="en-US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M+2</a:t>
            </a:r>
            <a:r>
              <a:rPr lang="zh-CN" altLang="en-US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字单元构成一个</a:t>
            </a: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r>
            <a:r>
              <a:rPr lang="zh-CN" altLang="en-US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位的数进行一次循环右移，将</a:t>
            </a: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M+4</a:t>
            </a:r>
            <a:r>
              <a:rPr lang="zh-CN" altLang="en-US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单元右移出的位通过</a:t>
            </a: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</a:t>
            </a:r>
            <a:r>
              <a:rPr lang="zh-CN" altLang="en-US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移至</a:t>
            </a: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M+2</a:t>
            </a:r>
            <a:r>
              <a:rPr lang="zh-CN" altLang="en-US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单元的最高位，而</a:t>
            </a: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M+2</a:t>
            </a:r>
            <a:r>
              <a:rPr lang="zh-CN" altLang="en-US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中的最低位又移至</a:t>
            </a: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CF</a:t>
            </a:r>
            <a:endParaRPr lang="en-US" altLang="zh-CN" sz="2400" b="1" dirty="0">
              <a:solidFill>
                <a:srgbClr val="FFCC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在第</a:t>
            </a: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条指令执行后，就完成将</a:t>
            </a: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个字的数右移一位</a:t>
            </a:r>
            <a:endParaRPr lang="zh-CN" altLang="en-US" sz="2400" b="1" dirty="0">
              <a:solidFill>
                <a:srgbClr val="FFCC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灯片编号占位符 6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/>
          </p:cNvSpPr>
          <p:nvPr>
            <p:ph type="body" sz="half" idx="1"/>
          </p:nvPr>
        </p:nvSpPr>
        <p:spPr>
          <a:xfrm>
            <a:off x="0" y="228600"/>
            <a:ext cx="9144000" cy="608013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b="1" dirty="0">
                <a:solidFill>
                  <a:srgbClr val="FFFF99"/>
                </a:solidFill>
              </a:rPr>
              <a:t>② </a:t>
            </a:r>
            <a:r>
              <a:rPr lang="zh-CN" altLang="en-US" b="1" dirty="0">
                <a:solidFill>
                  <a:srgbClr val="FFFF99"/>
                </a:solidFill>
              </a:rPr>
              <a:t>双操作数移位指令</a:t>
            </a:r>
            <a:endParaRPr lang="zh-CN" altLang="en-US" sz="2000" b="1" dirty="0">
              <a:solidFill>
                <a:srgbClr val="FFFF99"/>
              </a:solidFill>
            </a:endParaRPr>
          </a:p>
        </p:txBody>
      </p:sp>
      <p:sp>
        <p:nvSpPr>
          <p:cNvPr id="70660" name="Rectangle 4"/>
          <p:cNvSpPr/>
          <p:nvPr/>
        </p:nvSpPr>
        <p:spPr>
          <a:xfrm>
            <a:off x="5899150" y="0"/>
            <a:ext cx="3244850" cy="55721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CC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80386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及其后继机型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3182" name="Group 78"/>
          <p:cNvGraphicFramePr>
            <a:graphicFrameLocks noGrp="1"/>
          </p:cNvGraphicFramePr>
          <p:nvPr>
            <p:ph sz="half" idx="1"/>
            <p:custDataLst>
              <p:tags r:id="rId1"/>
            </p:custDataLst>
          </p:nvPr>
        </p:nvGraphicFramePr>
        <p:xfrm>
          <a:off x="0" y="908050"/>
          <a:ext cx="9144000" cy="3636963"/>
        </p:xfrm>
        <a:graphic>
          <a:graphicData uri="http://schemas.openxmlformats.org/drawingml/2006/table">
            <a:tbl>
              <a:tblPr/>
              <a:tblGrid>
                <a:gridCol w="1550988"/>
                <a:gridCol w="7593012"/>
              </a:tblGrid>
              <a:tr h="649288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双精度左移指令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SHLD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DEST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SRC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COUNT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5663">
                <a:tc vMerge="1"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DEST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指定的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8/16/32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REG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MEM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中数据左移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COUNT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次，同时将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SRC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指定寄存器的高位依次左移到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DEST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的低位中，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且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SRC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内容保持不变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 row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双精度右移指令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SHRD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DEST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SRC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COUNT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 vMerge="1"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DEST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指定的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8/16/32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位寄存器或存储器操作数右移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COUNT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次，同时将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SRC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指定寄存器的低位依次右移到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DEST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的高位中，且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SRC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内容保持不变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0676" name="Picture 75" descr="4x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1525"/>
            <a:ext cx="9144000" cy="1981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zoom dir="in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1058" name="Rectangle 2"/>
          <p:cNvSpPr/>
          <p:nvPr/>
        </p:nvSpPr>
        <p:spPr>
          <a:xfrm>
            <a:off x="0" y="5019675"/>
            <a:ext cx="9144000" cy="183832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CC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just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4-48】  SHLD  EBX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ECX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指令执行前（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EBX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12345678H,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ECX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）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13572468H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则指令执行后 ：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l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EBX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）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56781357H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ECX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）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13572468H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CF 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1684" name="Rectangle 3"/>
          <p:cNvSpPr/>
          <p:nvPr/>
        </p:nvSpPr>
        <p:spPr>
          <a:xfrm>
            <a:off x="0" y="333375"/>
            <a:ext cx="9144000" cy="4660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DEST</a:t>
            </a:r>
            <a:r>
              <a:rPr lang="zh-CN" altLang="en-US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字或双字操作数，不允许立即数，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REG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或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MEM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SRC</a:t>
            </a:r>
            <a:r>
              <a:rPr lang="zh-CN" altLang="en-US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只能使用寄存器寻址方式</a:t>
            </a:r>
            <a:b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且与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DEST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目的操作数 相同长度的字或双字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r>
              <a:rPr lang="zh-CN" altLang="en-US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移位次数，它可以是一个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位的立即数或 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b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移位次数的范围应为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～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，对于大于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的数，机器则自动取模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的值来取代。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spcBef>
                <a:spcPct val="5000"/>
              </a:spcBef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r>
              <a:rPr lang="zh-CN" altLang="en-US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，不影响标志位； </a:t>
            </a:r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 </a:t>
            </a: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≠0</a:t>
            </a:r>
            <a:r>
              <a:rPr lang="zh-CN" altLang="en-US" sz="2800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，根据移位后结果设置</a:t>
            </a: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SF</a:t>
            </a:r>
            <a:r>
              <a:rPr lang="zh-CN" altLang="en-US" sz="2800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ZF</a:t>
            </a:r>
            <a:r>
              <a:rPr lang="zh-CN" altLang="en-US" sz="2800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PF</a:t>
            </a:r>
            <a:r>
              <a:rPr lang="zh-CN" altLang="en-US" sz="2800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CF;</a:t>
            </a:r>
            <a:b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COUNT</a:t>
            </a:r>
            <a:r>
              <a:rPr lang="zh-CN" altLang="en-US" sz="2800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，移位后符号位改变，</a:t>
            </a: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</a:t>
            </a:r>
            <a:r>
              <a:rPr lang="zh-CN" altLang="en-US" sz="2800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；否则为</a:t>
            </a: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2800" b="1" dirty="0">
              <a:solidFill>
                <a:srgbClr val="66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spcBef>
                <a:spcPct val="5000"/>
              </a:spcBef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COUNT&gt;1, OF</a:t>
            </a:r>
            <a:r>
              <a:rPr lang="zh-CN" altLang="en-US" sz="2800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无定义</a:t>
            </a:r>
            <a:endParaRPr lang="zh-CN" altLang="en-US" sz="2800" b="1" dirty="0">
              <a:solidFill>
                <a:srgbClr val="66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idx="1"/>
          </p:nvPr>
        </p:nvSpPr>
        <p:spPr>
          <a:xfrm>
            <a:off x="468313" y="620713"/>
            <a:ext cx="8229600" cy="5903912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【</a:t>
            </a:r>
            <a:r>
              <a:rPr lang="zh-CN" altLang="en-US" b="1" dirty="0">
                <a:solidFill>
                  <a:schemeClr val="bg1"/>
                </a:solidFill>
              </a:rPr>
              <a:t>例</a:t>
            </a:r>
            <a:r>
              <a:rPr lang="en-US" altLang="zh-CN" b="1" dirty="0">
                <a:solidFill>
                  <a:schemeClr val="bg1"/>
                </a:solidFill>
              </a:rPr>
              <a:t>4-11】  </a:t>
            </a: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把</a:t>
            </a:r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DA_WORD1</a:t>
            </a: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字单元内容传送到</a:t>
            </a:r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DA_WORD2</a:t>
            </a: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字单元中</a:t>
            </a:r>
            <a:endParaRPr lang="zh-CN" altLang="en-US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             </a:t>
            </a:r>
            <a:r>
              <a:rPr lang="en-US" altLang="zh-CN" b="1" dirty="0">
                <a:solidFill>
                  <a:srgbClr val="66FFFF"/>
                </a:solidFill>
              </a:rPr>
              <a:t>MOV    AX</a:t>
            </a:r>
            <a:r>
              <a:rPr lang="zh-CN" altLang="en-US" b="1" dirty="0">
                <a:solidFill>
                  <a:srgbClr val="66FFFF"/>
                </a:solidFill>
              </a:rPr>
              <a:t>，</a:t>
            </a:r>
            <a:r>
              <a:rPr lang="en-US" altLang="zh-CN" b="1" dirty="0">
                <a:solidFill>
                  <a:srgbClr val="66FFFF"/>
                </a:solidFill>
              </a:rPr>
              <a:t>DA_WORD1</a:t>
            </a:r>
            <a:endParaRPr lang="en-US" altLang="zh-CN" b="1" dirty="0">
              <a:solidFill>
                <a:srgbClr val="66FFFF"/>
              </a:solidFill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b="1" dirty="0">
                <a:solidFill>
                  <a:srgbClr val="66FFFF"/>
                </a:solidFill>
              </a:rPr>
              <a:t>             MOV    DA_WORD2</a:t>
            </a:r>
            <a:r>
              <a:rPr lang="zh-CN" altLang="en-US" b="1" dirty="0">
                <a:solidFill>
                  <a:srgbClr val="66FFFF"/>
                </a:solidFill>
              </a:rPr>
              <a:t>，</a:t>
            </a:r>
            <a:r>
              <a:rPr lang="en-US" altLang="zh-CN" b="1" dirty="0">
                <a:solidFill>
                  <a:srgbClr val="66FFFF"/>
                </a:solidFill>
              </a:rPr>
              <a:t>AX</a:t>
            </a:r>
            <a:endParaRPr lang="en-US" altLang="zh-CN" b="1" dirty="0">
              <a:solidFill>
                <a:srgbClr val="66FFFF"/>
              </a:solidFill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【</a:t>
            </a:r>
            <a:r>
              <a:rPr lang="zh-CN" altLang="en-US" b="1" dirty="0">
                <a:solidFill>
                  <a:schemeClr val="bg1"/>
                </a:solidFill>
              </a:rPr>
              <a:t>例</a:t>
            </a:r>
            <a:r>
              <a:rPr lang="en-US" altLang="zh-CN" b="1" dirty="0">
                <a:solidFill>
                  <a:schemeClr val="bg1"/>
                </a:solidFill>
              </a:rPr>
              <a:t>4-12】  </a:t>
            </a: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把立即数</a:t>
            </a:r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10A0H</a:t>
            </a: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传送给段寄存器</a:t>
            </a:r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DS</a:t>
            </a: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ES</a:t>
            </a:r>
            <a:r>
              <a:rPr lang="zh-CN" altLang="en-US" b="1" dirty="0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endParaRPr lang="zh-CN" altLang="en-US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             </a:t>
            </a:r>
            <a:r>
              <a:rPr lang="en-US" altLang="zh-CN" b="1" dirty="0">
                <a:solidFill>
                  <a:srgbClr val="66FFFF"/>
                </a:solidFill>
              </a:rPr>
              <a:t>MOV    AX</a:t>
            </a:r>
            <a:r>
              <a:rPr lang="zh-CN" altLang="en-US" b="1" dirty="0">
                <a:solidFill>
                  <a:srgbClr val="66FFFF"/>
                </a:solidFill>
              </a:rPr>
              <a:t>，</a:t>
            </a:r>
            <a:r>
              <a:rPr lang="en-US" altLang="zh-CN" b="1" dirty="0">
                <a:solidFill>
                  <a:srgbClr val="66FFFF"/>
                </a:solidFill>
              </a:rPr>
              <a:t>10A0H</a:t>
            </a:r>
            <a:endParaRPr lang="en-US" altLang="zh-CN" b="1" dirty="0">
              <a:solidFill>
                <a:srgbClr val="66FFFF"/>
              </a:solidFill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b="1" dirty="0">
                <a:solidFill>
                  <a:srgbClr val="66FFFF"/>
                </a:solidFill>
              </a:rPr>
              <a:t>             MOV    DS</a:t>
            </a:r>
            <a:r>
              <a:rPr lang="zh-CN" altLang="en-US" b="1" dirty="0">
                <a:solidFill>
                  <a:srgbClr val="66FFFF"/>
                </a:solidFill>
              </a:rPr>
              <a:t>，</a:t>
            </a:r>
            <a:r>
              <a:rPr lang="en-US" altLang="zh-CN" b="1" dirty="0">
                <a:solidFill>
                  <a:srgbClr val="66FFFF"/>
                </a:solidFill>
              </a:rPr>
              <a:t>AX</a:t>
            </a:r>
            <a:endParaRPr lang="en-US" altLang="zh-CN" b="1" dirty="0">
              <a:solidFill>
                <a:srgbClr val="66FFFF"/>
              </a:solidFill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b="1" dirty="0">
                <a:solidFill>
                  <a:srgbClr val="66FFFF"/>
                </a:solidFill>
              </a:rPr>
              <a:t>             MOV    ES</a:t>
            </a:r>
            <a:r>
              <a:rPr lang="zh-CN" altLang="en-US" b="1" dirty="0">
                <a:solidFill>
                  <a:srgbClr val="66FFFF"/>
                </a:solidFill>
              </a:rPr>
              <a:t>，</a:t>
            </a:r>
            <a:r>
              <a:rPr lang="en-US" altLang="zh-CN" b="1" dirty="0">
                <a:solidFill>
                  <a:srgbClr val="66FFFF"/>
                </a:solidFill>
              </a:rPr>
              <a:t>AX</a:t>
            </a:r>
            <a:endParaRPr lang="en-US" altLang="zh-CN" b="1" dirty="0">
              <a:solidFill>
                <a:srgbClr val="66FFFF"/>
              </a:solidFill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5.6.3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控制转移指令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2708" name="Text Box 34"/>
          <p:cNvSpPr txBox="1"/>
          <p:nvPr/>
        </p:nvSpPr>
        <p:spPr>
          <a:xfrm>
            <a:off x="0" y="1628775"/>
            <a:ext cx="91440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执行指令的地址由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CS:IP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决定，顺序执行时，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的值根据指令的长度依次递增；转移时，若在同一段中，改变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的值，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CS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不变；若转向不同的段，改变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CS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的值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709" name="Text Box 35"/>
          <p:cNvSpPr txBox="1"/>
          <p:nvPr/>
        </p:nvSpPr>
        <p:spPr>
          <a:xfrm>
            <a:off x="0" y="3213100"/>
            <a:ext cx="91440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一、无条件转移：                     </a:t>
            </a:r>
            <a:r>
              <a:rPr lang="en-US" altLang="zh-CN" dirty="0">
                <a:latin typeface="Times New Roman" panose="02020603050405020304" pitchFamily="18" charset="0"/>
              </a:rPr>
              <a:t>P217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EAEAEA"/>
                </a:solidFill>
                <a:latin typeface="Times New Roman" panose="02020603050405020304" pitchFamily="18" charset="0"/>
              </a:rPr>
              <a:t>JMP  </a:t>
            </a:r>
            <a:r>
              <a:rPr lang="zh-CN" altLang="en-US" dirty="0">
                <a:solidFill>
                  <a:srgbClr val="EAEAEA"/>
                </a:solidFill>
                <a:latin typeface="Times New Roman" panose="02020603050405020304" pitchFamily="18" charset="0"/>
              </a:rPr>
              <a:t>目标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  <a:r>
              <a:rPr lang="zh-CN" altLang="en-US" sz="2800" dirty="0">
                <a:latin typeface="Times New Roman" panose="02020603050405020304" pitchFamily="18" charset="0"/>
              </a:rPr>
              <a:t>转到目标处执行程序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对标志位无影响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72710" name="Line 38"/>
          <p:cNvSpPr/>
          <p:nvPr/>
        </p:nvSpPr>
        <p:spPr>
          <a:xfrm flipH="1">
            <a:off x="1692275" y="4437063"/>
            <a:ext cx="792163" cy="64770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711" name="Text Box 39"/>
          <p:cNvSpPr txBox="1"/>
          <p:nvPr/>
        </p:nvSpPr>
        <p:spPr>
          <a:xfrm>
            <a:off x="468313" y="5013325"/>
            <a:ext cx="60483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u="sng" dirty="0">
                <a:latin typeface="Times New Roman" panose="02020603050405020304" pitchFamily="18" charset="0"/>
              </a:rPr>
              <a:t>标号</a:t>
            </a:r>
            <a:r>
              <a:rPr lang="en-US" altLang="zh-CN" u="sng" dirty="0">
                <a:latin typeface="Times New Roman" panose="02020603050405020304" pitchFamily="18" charset="0"/>
              </a:rPr>
              <a:t>/ </a:t>
            </a:r>
            <a:r>
              <a:rPr lang="zh-CN" altLang="en-US" u="sng" dirty="0">
                <a:latin typeface="Times New Roman" panose="02020603050405020304" pitchFamily="18" charset="0"/>
              </a:rPr>
              <a:t>标号＋常数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/ </a:t>
            </a:r>
            <a:r>
              <a:rPr lang="zh-CN" altLang="en-US" u="sng" dirty="0">
                <a:latin typeface="Times New Roman" panose="02020603050405020304" pitchFamily="18" charset="0"/>
              </a:rPr>
              <a:t>寄存器</a:t>
            </a:r>
            <a:endParaRPr lang="zh-CN" altLang="en-US" u="sng" dirty="0">
              <a:latin typeface="Times New Roman" panose="02020603050405020304" pitchFamily="18" charset="0"/>
            </a:endParaRPr>
          </a:p>
        </p:txBody>
      </p:sp>
      <p:sp>
        <p:nvSpPr>
          <p:cNvPr id="72712" name="Text Box 40"/>
          <p:cNvSpPr txBox="1"/>
          <p:nvPr/>
        </p:nvSpPr>
        <p:spPr>
          <a:xfrm>
            <a:off x="1258888" y="5516563"/>
            <a:ext cx="27368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直接寻址</a:t>
            </a:r>
            <a:endParaRPr lang="zh-CN" altLang="en-US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13" name="Text Box 41"/>
          <p:cNvSpPr txBox="1"/>
          <p:nvPr/>
        </p:nvSpPr>
        <p:spPr>
          <a:xfrm>
            <a:off x="4787900" y="5516563"/>
            <a:ext cx="27368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间接寻址</a:t>
            </a:r>
            <a:endParaRPr lang="zh-CN" altLang="en-US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14" name="Text Box 42"/>
          <p:cNvSpPr txBox="1"/>
          <p:nvPr/>
        </p:nvSpPr>
        <p:spPr>
          <a:xfrm>
            <a:off x="0" y="90805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i="1" dirty="0">
                <a:latin typeface="Times New Roman" panose="02020603050405020304" pitchFamily="18" charset="0"/>
              </a:rPr>
              <a:t>分支程序</a:t>
            </a:r>
            <a:r>
              <a:rPr lang="zh-CN" altLang="en-US" dirty="0">
                <a:latin typeface="Times New Roman" panose="02020603050405020304" pitchFamily="18" charset="0"/>
              </a:rPr>
              <a:t>：指令的执行顺序和存储顺序不一致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3731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5.6.3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控制转移指令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01818" name="Group 90"/>
          <p:cNvGraphicFramePr>
            <a:graphicFrameLocks noGrp="1"/>
          </p:cNvGraphicFramePr>
          <p:nvPr>
            <p:ph idx="1"/>
          </p:nvPr>
        </p:nvGraphicFramePr>
        <p:xfrm>
          <a:off x="0" y="1052513"/>
          <a:ext cx="9144000" cy="5151438"/>
        </p:xfrm>
        <a:graphic>
          <a:graphicData uri="http://schemas.openxmlformats.org/drawingml/2006/table">
            <a:tbl>
              <a:tblPr/>
              <a:tblGrid>
                <a:gridCol w="1571625"/>
                <a:gridCol w="3914775"/>
                <a:gridCol w="3657600"/>
              </a:tblGrid>
              <a:tr h="790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段内直接短转移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JMP SHORT OPR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(IP)+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由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OPR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决定的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位位移量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(IP)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8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段内直接近转移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JMP NEAR PTR OPR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(IP)+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由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OPR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决定的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位位移量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(IP)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段内间接近转移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JMP WORD PTR OPR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由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OPR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寻址方式决定的有效地址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(IP)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3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段间直接远转移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JMP FAR PTR OPR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OPR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在段内的偏移量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(IP)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OPR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所在的段地址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(CS)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段间间接远转移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JMP DWORD PTR OPR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(EA)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→(IP)(EA+2)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→(CS)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EA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由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OPR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决定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5.6.3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控制转移指令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4756" name="Text Box 35"/>
          <p:cNvSpPr txBox="1"/>
          <p:nvPr/>
        </p:nvSpPr>
        <p:spPr>
          <a:xfrm>
            <a:off x="323850" y="1052513"/>
            <a:ext cx="8208963" cy="1798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、对直接寻址：</a:t>
            </a:r>
            <a:r>
              <a:rPr lang="en-US" altLang="zh-CN" dirty="0">
                <a:latin typeface="Times New Roman" panose="02020603050405020304" pitchFamily="18" charset="0"/>
              </a:rPr>
              <a:t>JMP</a:t>
            </a:r>
            <a:r>
              <a:rPr lang="zh-CN" altLang="en-US" dirty="0">
                <a:latin typeface="Times New Roman" panose="02020603050405020304" pitchFamily="18" charset="0"/>
              </a:rPr>
              <a:t>后直接给出目标地址，</a:t>
            </a:r>
            <a:r>
              <a:rPr lang="en-US" altLang="zh-CN" dirty="0">
                <a:latin typeface="Times New Roman" panose="02020603050405020304" pitchFamily="18" charset="0"/>
              </a:rPr>
              <a:t>OPR</a:t>
            </a:r>
            <a:r>
              <a:rPr lang="zh-CN" altLang="en-US" dirty="0">
                <a:latin typeface="Times New Roman" panose="02020603050405020304" pitchFamily="18" charset="0"/>
              </a:rPr>
              <a:t>是标号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</a:rPr>
              <a:t>标号＋常数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如：</a:t>
            </a:r>
            <a:r>
              <a:rPr lang="en-US" altLang="zh-CN" dirty="0">
                <a:latin typeface="Times New Roman" panose="02020603050405020304" pitchFamily="18" charset="0"/>
              </a:rPr>
              <a:t>JMP  START</a:t>
            </a:r>
            <a:r>
              <a:rPr lang="zh-CN" altLang="en-US" dirty="0">
                <a:latin typeface="Times New Roman" panose="02020603050405020304" pitchFamily="18" charset="0"/>
              </a:rPr>
              <a:t>＋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4757" name="Text Box 36"/>
          <p:cNvSpPr txBox="1"/>
          <p:nvPr/>
        </p:nvSpPr>
        <p:spPr>
          <a:xfrm>
            <a:off x="323850" y="2924175"/>
            <a:ext cx="8424863" cy="3749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、对间接寻址：目标地址在一个</a:t>
            </a:r>
            <a:r>
              <a:rPr lang="zh-CN" altLang="en-US" i="1" dirty="0">
                <a:solidFill>
                  <a:srgbClr val="FF7C80"/>
                </a:solidFill>
                <a:latin typeface="Times New Roman" panose="02020603050405020304" pitchFamily="18" charset="0"/>
              </a:rPr>
              <a:t>通用寄存器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srgbClr val="FF7C80"/>
                </a:solidFill>
                <a:latin typeface="Times New Roman" panose="02020603050405020304" pitchFamily="18" charset="0"/>
              </a:rPr>
              <a:t>存储器字单元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段内转移</a:t>
            </a:r>
            <a:r>
              <a:rPr lang="en-US" altLang="zh-CN" dirty="0">
                <a:latin typeface="Times New Roman" panose="02020603050405020304" pitchFamily="18" charset="0"/>
              </a:rPr>
              <a:t>)/</a:t>
            </a:r>
            <a:r>
              <a:rPr lang="zh-CN" altLang="en-US" dirty="0">
                <a:solidFill>
                  <a:srgbClr val="FF7C80"/>
                </a:solidFill>
                <a:latin typeface="Times New Roman" panose="02020603050405020304" pitchFamily="18" charset="0"/>
              </a:rPr>
              <a:t>存储器双字单元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段间转移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如：	</a:t>
            </a:r>
            <a:r>
              <a:rPr lang="en-US" altLang="zh-CN" dirty="0">
                <a:latin typeface="Times New Roman" panose="02020603050405020304" pitchFamily="18" charset="0"/>
              </a:rPr>
              <a:t>JMP  CX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	JMP   [BX]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	JMP   DWORD  PTR  [BX]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>
          <a:xfrm>
            <a:off x="457200" y="188913"/>
            <a:ext cx="8229600" cy="1143000"/>
          </a:xfrm>
          <a:noFill/>
          <a:ln>
            <a:noFill/>
          </a:ln>
        </p:spPr>
        <p:txBody>
          <a:bodyPr/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5.6.3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控制转移指令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0" y="1125538"/>
            <a:ext cx="9144000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l" defTabSz="914400"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 dirty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二、条件转移：   	</a:t>
            </a:r>
            <a:r>
              <a:rPr kumimoji="1" lang="en-US" altLang="zh-CN" kern="1200" cap="none" spc="0" normalizeH="0" baseline="0" noProof="0" dirty="0" smtClean="0">
                <a:solidFill>
                  <a:srgbClr val="EAEAEA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J</a:t>
            </a:r>
            <a:r>
              <a:rPr kumimoji="1" lang="en-US" altLang="zh-CN" u="sng" kern="1200" cap="none" spc="0" normalizeH="0" baseline="0" noProof="0" dirty="0" smtClean="0">
                <a:solidFill>
                  <a:srgbClr val="EAEAEA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XX</a:t>
            </a:r>
            <a:r>
              <a:rPr kumimoji="1" lang="en-US" altLang="zh-CN" kern="1200" cap="none" spc="0" normalizeH="0" baseline="0" noProof="0" dirty="0" smtClean="0">
                <a:solidFill>
                  <a:srgbClr val="EAEAEA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</a:t>
            </a:r>
            <a:r>
              <a:rPr kumimoji="1" lang="zh-CN" altLang="en-US" kern="1200" cap="none" spc="0" normalizeH="0" baseline="0" noProof="0" dirty="0" smtClean="0">
                <a:solidFill>
                  <a:srgbClr val="EAEAEA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目标</a:t>
            </a:r>
            <a:r>
              <a:rPr kumimoji="1" lang="zh-CN" altLang="en-US" kern="1200" cap="none" spc="0" normalizeH="0" baseline="0" noProof="0" dirty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；           </a:t>
            </a:r>
            <a:r>
              <a:rPr kumimoji="1" lang="en-US" altLang="zh-CN" kern="1200" cap="none" spc="0" normalizeH="0" baseline="0" noProof="0" dirty="0" smtClean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P218</a:t>
            </a:r>
            <a:br>
              <a:rPr kumimoji="1" lang="zh-CN" altLang="en-US" kern="1200" cap="none" spc="0" normalizeH="0" baseline="0" noProof="0" dirty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br>
            <a:br>
              <a:rPr kumimoji="1" lang="zh-CN" altLang="en-US" kern="1200" cap="none" spc="0" normalizeH="0" baseline="0" noProof="0" dirty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br>
            <a:r>
              <a:rPr kumimoji="1" lang="zh-CN" altLang="en-US" sz="2800" kern="1200" cap="none" spc="0" normalizeH="0" baseline="0" noProof="0" dirty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条件满足，转到目标处执行程序；</a:t>
            </a:r>
            <a:br>
              <a:rPr kumimoji="1" lang="zh-CN" altLang="en-US" sz="2800" kern="1200" cap="none" spc="0" normalizeH="0" baseline="0" noProof="0" dirty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</a:br>
            <a:r>
              <a:rPr kumimoji="1" lang="zh-CN" altLang="en-US" sz="2800" kern="1200" cap="none" spc="0" normalizeH="0" baseline="0" noProof="0" dirty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条件不满足，顺序执行程序。              </a:t>
            </a:r>
            <a:endParaRPr kumimoji="1" lang="zh-CN" altLang="en-US" sz="2800" kern="1200" cap="none" spc="0" normalizeH="0" baseline="0" noProof="0" dirty="0" smtClean="0">
              <a:solidFill>
                <a:srgbClr val="FFFF99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R="0" algn="l" defTabSz="914400">
              <a:buClrTx/>
              <a:buSzTx/>
              <a:buFontTx/>
              <a:buNone/>
              <a:defRPr/>
            </a:pPr>
            <a:r>
              <a:rPr kumimoji="1" lang="zh-CN" altLang="en-US" sz="2800" kern="1200" cap="none" spc="0" normalizeH="0" baseline="0" noProof="0" dirty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	</a:t>
            </a:r>
            <a:r>
              <a:rPr kumimoji="1" lang="en-US" altLang="zh-CN" sz="2800" kern="1200" cap="none" spc="0" normalizeH="0" baseline="0" noProof="0" dirty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(1)</a:t>
            </a:r>
            <a:r>
              <a:rPr kumimoji="1" lang="zh-CN" altLang="en-US" sz="2800" kern="1200" cap="none" spc="0" normalizeH="0" baseline="0" noProof="0" dirty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段内相对转移，相对偏移量</a:t>
            </a:r>
            <a:r>
              <a:rPr kumimoji="1" lang="en-US" altLang="zh-CN" sz="2800" kern="1200" cap="none" spc="0" normalizeH="0" baseline="0" noProof="0" dirty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8</a:t>
            </a:r>
            <a:r>
              <a:rPr kumimoji="1" lang="zh-CN" altLang="en-US" sz="2800" kern="1200" cap="none" spc="0" normalizeH="0" baseline="0" noProof="0" dirty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位</a:t>
            </a:r>
            <a:r>
              <a:rPr kumimoji="1" lang="en-US" altLang="zh-CN" sz="2800" kern="1200" cap="none" spc="0" normalizeH="0" baseline="0" noProof="0" dirty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(</a:t>
            </a:r>
            <a:r>
              <a:rPr kumimoji="1" lang="zh-CN" altLang="en-US" sz="2800" kern="1200" cap="none" spc="0" normalizeH="0" baseline="0" noProof="0" dirty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－</a:t>
            </a:r>
            <a:r>
              <a:rPr kumimoji="1" lang="en-US" altLang="zh-CN" sz="2800" kern="1200" cap="none" spc="0" normalizeH="0" baseline="0" noProof="0" dirty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128</a:t>
            </a:r>
            <a:r>
              <a:rPr kumimoji="1" lang="zh-CN" altLang="en-US" sz="2800" kern="1200" cap="none" spc="0" normalizeH="0" baseline="0" noProof="0" dirty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～</a:t>
            </a:r>
            <a:r>
              <a:rPr kumimoji="1" lang="en-US" altLang="zh-CN" sz="2800" kern="1200" cap="none" spc="0" normalizeH="0" baseline="0" noProof="0" dirty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+127)</a:t>
            </a:r>
            <a:endParaRPr kumimoji="1" lang="en-US" altLang="zh-CN" sz="2800" kern="1200" cap="none" spc="0" normalizeH="0" baseline="0" noProof="0" dirty="0" smtClean="0">
              <a:solidFill>
                <a:srgbClr val="FFFF99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  <a:p>
            <a:pPr marR="0" algn="l" defTabSz="914400"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 dirty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	(2)</a:t>
            </a:r>
            <a:r>
              <a:rPr kumimoji="1" lang="zh-CN" altLang="en-US" sz="2800" kern="1200" cap="none" spc="0" normalizeH="0" baseline="0" noProof="0" dirty="0" smtClean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对标志位无影响</a:t>
            </a:r>
            <a:endParaRPr kumimoji="1" lang="zh-CN" altLang="en-US" sz="2800" kern="1200" cap="none" spc="0" normalizeH="0" baseline="0" noProof="0" dirty="0" smtClean="0">
              <a:solidFill>
                <a:srgbClr val="FFFF99"/>
              </a:solidFill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5781" name="Line 10"/>
          <p:cNvSpPr/>
          <p:nvPr/>
        </p:nvSpPr>
        <p:spPr>
          <a:xfrm flipH="1">
            <a:off x="468313" y="1628775"/>
            <a:ext cx="3816350" cy="576263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782" name="Text Box 11"/>
          <p:cNvSpPr txBox="1"/>
          <p:nvPr/>
        </p:nvSpPr>
        <p:spPr>
          <a:xfrm>
            <a:off x="468313" y="4652963"/>
            <a:ext cx="7704137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根据</a:t>
            </a:r>
            <a:r>
              <a:rPr lang="en-US" altLang="zh-CN" dirty="0">
                <a:latin typeface="Times New Roman" panose="02020603050405020304" pitchFamily="18" charset="0"/>
              </a:rPr>
              <a:t>PSW</a:t>
            </a:r>
            <a:r>
              <a:rPr lang="zh-CN" altLang="en-US" dirty="0">
                <a:latin typeface="Times New Roman" panose="02020603050405020304" pitchFamily="18" charset="0"/>
              </a:rPr>
              <a:t>中的条件码测试：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              </a:t>
            </a:r>
            <a:r>
              <a:rPr lang="en-US" altLang="zh-CN" dirty="0">
                <a:latin typeface="Times New Roman" panose="02020603050405020304" pitchFamily="18" charset="0"/>
              </a:rPr>
              <a:t>ZF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SF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CF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PF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5.6.3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控制转移指令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04895" name="Group 95"/>
          <p:cNvGraphicFramePr>
            <a:graphicFrameLocks noGrp="1"/>
          </p:cNvGraphicFramePr>
          <p:nvPr>
            <p:ph idx="1"/>
          </p:nvPr>
        </p:nvGraphicFramePr>
        <p:xfrm>
          <a:off x="250825" y="1052513"/>
          <a:ext cx="8675688" cy="5284788"/>
        </p:xfrm>
        <a:graphic>
          <a:graphicData uri="http://schemas.openxmlformats.org/drawingml/2006/table">
            <a:tbl>
              <a:tblPr/>
              <a:tblGrid>
                <a:gridCol w="1763713"/>
                <a:gridCol w="2232025"/>
                <a:gridCol w="2160587"/>
                <a:gridCol w="2519363"/>
              </a:tblGrid>
              <a:tr h="790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格式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等效助记符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测试条件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结果为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或相等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JZ OPR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JE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转移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8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结果为负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JS OPR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SF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转移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溢出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JO OPR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转移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3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有进位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JC OPR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JB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JNAE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转移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奇数个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JP OPR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JPE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PF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转移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5.6.3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控制转移指令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05879" name="Group 55"/>
          <p:cNvGraphicFramePr>
            <a:graphicFrameLocks noGrp="1"/>
          </p:cNvGraphicFramePr>
          <p:nvPr>
            <p:ph idx="1"/>
          </p:nvPr>
        </p:nvGraphicFramePr>
        <p:xfrm>
          <a:off x="250825" y="1052513"/>
          <a:ext cx="8675688" cy="5253039"/>
        </p:xfrm>
        <a:graphic>
          <a:graphicData uri="http://schemas.openxmlformats.org/drawingml/2006/table">
            <a:tbl>
              <a:tblPr/>
              <a:tblGrid>
                <a:gridCol w="1763713"/>
                <a:gridCol w="2232025"/>
                <a:gridCol w="2160587"/>
                <a:gridCol w="2519363"/>
              </a:tblGrid>
              <a:tr h="790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格式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等效助记符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测试条件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非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或不等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JNZ OPR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JNE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转移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8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结果为正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JNS OPR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SF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 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转移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非溢出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JNO OPR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 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转移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3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无进位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JNC OPR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JNB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JAE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 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转移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6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偶数个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JNP OPR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JPO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PF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 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转移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5.6.3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控制转移指令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8852" name="表格占位符 78851"/>
          <p:cNvGraphicFramePr/>
          <p:nvPr>
            <p:ph type="tbl" idx="1"/>
          </p:nvPr>
        </p:nvGraphicFramePr>
        <p:xfrm>
          <a:off x="250825" y="1844675"/>
          <a:ext cx="8675688" cy="4722813"/>
        </p:xfrm>
        <a:graphic>
          <a:graphicData uri="http://schemas.openxmlformats.org/drawingml/2006/table">
            <a:tbl>
              <a:tblPr/>
              <a:tblGrid>
                <a:gridCol w="2520950"/>
                <a:gridCol w="2232025"/>
                <a:gridCol w="1403350"/>
                <a:gridCol w="2519363"/>
              </a:tblGrid>
              <a:tr h="944563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dirty="0">
                          <a:solidFill>
                            <a:srgbClr val="FF7C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  <a:endParaRPr lang="zh-CN" altLang="en-US" sz="2800" dirty="0">
                        <a:solidFill>
                          <a:srgbClr val="FF7C8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dirty="0">
                          <a:solidFill>
                            <a:srgbClr val="FF7C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格式</a:t>
                      </a:r>
                      <a:endParaRPr lang="zh-CN" altLang="en-US" sz="2800" dirty="0">
                        <a:solidFill>
                          <a:srgbClr val="FF7C8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dirty="0">
                          <a:solidFill>
                            <a:srgbClr val="FF7C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等效助记符</a:t>
                      </a:r>
                      <a:endParaRPr lang="zh-CN" altLang="en-US" sz="2800" dirty="0">
                        <a:solidFill>
                          <a:srgbClr val="FF7C8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dirty="0">
                          <a:solidFill>
                            <a:srgbClr val="FF7C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测试条件</a:t>
                      </a:r>
                      <a:endParaRPr lang="zh-CN" altLang="en-US" sz="2800" dirty="0">
                        <a:solidFill>
                          <a:srgbClr val="FF7C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2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大于 或</a:t>
                      </a:r>
                      <a:br>
                        <a:rPr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不小于且≠  转移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JA   OPR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JNBE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且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805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大于等于或</a:t>
                      </a:r>
                      <a:br>
                        <a:rPr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不小于      转移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JAE  OPR 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JNB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小于 或</a:t>
                      </a:r>
                      <a:br>
                        <a:rPr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不大于且≠  转移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JB  OPR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JNAE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且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3963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小于等于或</a:t>
                      </a:r>
                      <a:br>
                        <a:rPr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altLang="en-US" sz="240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不大于       转移</a:t>
                      </a:r>
                      <a:endParaRPr lang="zh-CN" altLang="en-US" sz="240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JBE  OPR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JNA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8884" name="Text Box 56"/>
          <p:cNvSpPr txBox="1"/>
          <p:nvPr/>
        </p:nvSpPr>
        <p:spPr>
          <a:xfrm>
            <a:off x="0" y="90805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比较两个无符号数，并根据结果转移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5.6.3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控制转移指令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79876" name="表格占位符 79875"/>
          <p:cNvGraphicFramePr/>
          <p:nvPr>
            <p:ph type="tbl" idx="1"/>
          </p:nvPr>
        </p:nvGraphicFramePr>
        <p:xfrm>
          <a:off x="250825" y="1844675"/>
          <a:ext cx="8675688" cy="4630738"/>
        </p:xfrm>
        <a:graphic>
          <a:graphicData uri="http://schemas.openxmlformats.org/drawingml/2006/table">
            <a:tbl>
              <a:tblPr/>
              <a:tblGrid>
                <a:gridCol w="2160588"/>
                <a:gridCol w="1728787"/>
                <a:gridCol w="1439863"/>
                <a:gridCol w="3346450"/>
              </a:tblGrid>
              <a:tr h="944563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dirty="0">
                          <a:solidFill>
                            <a:srgbClr val="FF7C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  <a:endParaRPr lang="zh-CN" altLang="en-US" sz="2800" dirty="0">
                        <a:solidFill>
                          <a:srgbClr val="FF7C8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dirty="0">
                          <a:solidFill>
                            <a:srgbClr val="FF7C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格式</a:t>
                      </a:r>
                      <a:endParaRPr lang="zh-CN" altLang="en-US" sz="2800" dirty="0">
                        <a:solidFill>
                          <a:srgbClr val="FF7C8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dirty="0">
                          <a:solidFill>
                            <a:srgbClr val="FF7C8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等效助记符</a:t>
                      </a:r>
                      <a:endParaRPr lang="zh-CN" altLang="en-US" sz="2800" dirty="0">
                        <a:solidFill>
                          <a:srgbClr val="FF7C8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800" dirty="0">
                          <a:solidFill>
                            <a:srgbClr val="FF7C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测试条件</a:t>
                      </a:r>
                      <a:endParaRPr lang="zh-CN" altLang="en-US" sz="2800" dirty="0">
                        <a:solidFill>
                          <a:srgbClr val="FF7C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大于 或</a:t>
                      </a:r>
                      <a:b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不小于且≠  转移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JG   OPR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JNLE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2800" dirty="0">
                          <a:solidFill>
                            <a:srgbClr val="00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且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SF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⊕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805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大于等于或</a:t>
                      </a:r>
                      <a:b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不小于      转移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JGE  OPR 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JNL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2800" dirty="0">
                          <a:solidFill>
                            <a:srgbClr val="00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SF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⊕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587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小于 或</a:t>
                      </a:r>
                      <a:b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不大于且≠  转移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JL  OPR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JNGE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2800" dirty="0">
                          <a:solidFill>
                            <a:srgbClr val="00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且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SF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⊕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23963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小于等于或</a:t>
                      </a:r>
                      <a:b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不大于       转移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JLE  OPR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JNG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</a:defRPr>
                      </a:lvl1pPr>
                      <a:lvl2pPr marL="457200" lvl="1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3200" b="0" i="0" u="none" kern="1200" baseline="0">
                          <a:solidFill>
                            <a:srgbClr val="FFFF99"/>
                          </a:solidFill>
                          <a:latin typeface="Times New Roman" panose="02020603050405020304" pitchFamily="18" charset="0"/>
                          <a:ea typeface="黑体" panose="0201060906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2800" dirty="0">
                          <a:solidFill>
                            <a:srgbClr val="00FFFF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SF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⊕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</a:t>
                      </a:r>
                      <a:r>
                        <a:rPr lang="zh-CN" altLang="en-US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lang="en-US" altLang="zh-CN" sz="2800" dirty="0">
                          <a:solidFill>
                            <a:srgbClr val="EAEAEA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800" dirty="0">
                        <a:solidFill>
                          <a:srgbClr val="EAEAEA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08" name="Text Box 48"/>
          <p:cNvSpPr txBox="1"/>
          <p:nvPr/>
        </p:nvSpPr>
        <p:spPr>
          <a:xfrm>
            <a:off x="0" y="90805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比较两个带符号数，并根据结果转移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5.6.4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控制转移指令 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P225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0900" name="Text Box 4"/>
          <p:cNvSpPr txBox="1"/>
          <p:nvPr/>
        </p:nvSpPr>
        <p:spPr>
          <a:xfrm>
            <a:off x="0" y="1125538"/>
            <a:ext cx="9144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三、循环指令：   	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80901" name="Text Box 5"/>
          <p:cNvSpPr txBox="1"/>
          <p:nvPr/>
        </p:nvSpPr>
        <p:spPr>
          <a:xfrm>
            <a:off x="611188" y="1700213"/>
            <a:ext cx="27368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LOOP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标号</a:t>
            </a:r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0902" name="Text Box 6"/>
          <p:cNvSpPr txBox="1"/>
          <p:nvPr/>
        </p:nvSpPr>
        <p:spPr>
          <a:xfrm>
            <a:off x="2987675" y="1700213"/>
            <a:ext cx="6156325" cy="1798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(CX)</a:t>
            </a:r>
            <a:r>
              <a:rPr lang="zh-CN" altLang="en-US" dirty="0">
                <a:solidFill>
                  <a:srgbClr val="00FFFF"/>
                </a:solidFill>
                <a:ea typeface="黑体" panose="02010609060101010101" pitchFamily="2" charset="-122"/>
              </a:rPr>
              <a:t>－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1</a:t>
            </a:r>
            <a:r>
              <a:rPr lang="en-US" altLang="zh-CN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→(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CX</a:t>
            </a:r>
            <a:r>
              <a:rPr lang="en-US" altLang="zh-CN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dirty="0">
              <a:solidFill>
                <a:srgbClr val="00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若</a:t>
            </a:r>
            <a:r>
              <a:rPr lang="en-US" altLang="zh-CN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CX</a:t>
            </a:r>
            <a:r>
              <a:rPr lang="en-US" altLang="zh-CN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≠0 ,</a:t>
            </a:r>
            <a:r>
              <a:rPr lang="zh-CN" altLang="en-US" dirty="0">
                <a:solidFill>
                  <a:srgbClr val="00FFFF"/>
                </a:solidFill>
                <a:ea typeface="黑体" panose="02010609060101010101" pitchFamily="2" charset="-122"/>
              </a:rPr>
              <a:t>从标号处继续循环</a:t>
            </a:r>
            <a:br>
              <a:rPr lang="zh-CN" altLang="en-US" dirty="0">
                <a:solidFill>
                  <a:srgbClr val="00FFFF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若</a:t>
            </a:r>
            <a:r>
              <a:rPr lang="en-US" altLang="zh-CN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CX</a:t>
            </a:r>
            <a:r>
              <a:rPr lang="en-US" altLang="zh-CN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＝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0 , </a:t>
            </a:r>
            <a:r>
              <a:rPr lang="zh-CN" altLang="en-US" dirty="0">
                <a:solidFill>
                  <a:srgbClr val="00FFFF"/>
                </a:solidFill>
                <a:ea typeface="黑体" panose="02010609060101010101" pitchFamily="2" charset="-122"/>
              </a:rPr>
              <a:t>退出循环</a:t>
            </a:r>
            <a:endParaRPr lang="zh-CN" altLang="en-US" dirty="0">
              <a:solidFill>
                <a:srgbClr val="00FFFF"/>
              </a:solidFill>
              <a:ea typeface="黑体" panose="02010609060101010101" pitchFamily="2" charset="-122"/>
            </a:endParaRPr>
          </a:p>
        </p:txBody>
      </p:sp>
      <p:sp>
        <p:nvSpPr>
          <p:cNvPr id="80903" name="Text Box 7"/>
          <p:cNvSpPr txBox="1"/>
          <p:nvPr/>
        </p:nvSpPr>
        <p:spPr>
          <a:xfrm>
            <a:off x="468313" y="3789363"/>
            <a:ext cx="7704137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这条指令相当于：	</a:t>
            </a:r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DEC  CX</a:t>
            </a:r>
            <a:endParaRPr lang="en-US" altLang="zh-CN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       				JNZ   </a:t>
            </a:r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标号</a:t>
            </a:r>
            <a:endParaRPr lang="zh-CN" altLang="en-US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5.6.4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控制转移指令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1924" name="Text Box 4"/>
          <p:cNvSpPr txBox="1"/>
          <p:nvPr/>
        </p:nvSpPr>
        <p:spPr>
          <a:xfrm>
            <a:off x="0" y="1268413"/>
            <a:ext cx="2736850" cy="1493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i="1" dirty="0"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z="2800" b="1" i="1" dirty="0">
                <a:latin typeface="楷体_GB2312" pitchFamily="49" charset="-122"/>
                <a:ea typeface="楷体_GB2312" pitchFamily="49" charset="-122"/>
              </a:rPr>
              <a:t>0/</a:t>
            </a:r>
            <a:r>
              <a:rPr lang="zh-CN" altLang="en-US" sz="2800" b="1" i="1" dirty="0">
                <a:latin typeface="楷体_GB2312" pitchFamily="49" charset="-122"/>
                <a:ea typeface="楷体_GB2312" pitchFamily="49" charset="-122"/>
              </a:rPr>
              <a:t>相等时循环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LOOPE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标号</a:t>
            </a:r>
            <a:b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LOOPZ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1925" name="Text Box 5"/>
          <p:cNvSpPr txBox="1"/>
          <p:nvPr/>
        </p:nvSpPr>
        <p:spPr>
          <a:xfrm>
            <a:off x="2843213" y="1268413"/>
            <a:ext cx="6049962" cy="1843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lnSpc>
                <a:spcPct val="90000"/>
              </a:lnSpc>
              <a:spcBef>
                <a:spcPct val="50000"/>
              </a:spcBef>
              <a:buAutoNum type="arabicPeriod"/>
            </a:pP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(CX)</a:t>
            </a: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－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800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→(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CX</a:t>
            </a:r>
            <a:r>
              <a:rPr lang="en-US" altLang="zh-CN" sz="2800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2800" dirty="0">
              <a:solidFill>
                <a:srgbClr val="00FF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57200" lvl="0" indent="-457200">
              <a:lnSpc>
                <a:spcPct val="90000"/>
              </a:lnSpc>
              <a:spcBef>
                <a:spcPct val="50000"/>
              </a:spcBef>
              <a:buAutoNum type="arabicPeriod"/>
            </a:pPr>
            <a:r>
              <a:rPr lang="en-US" altLang="zh-CN" sz="2800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CX</a:t>
            </a:r>
            <a:r>
              <a:rPr lang="en-US" altLang="zh-CN" sz="2800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≠0</a:t>
            </a: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且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ZF</a:t>
            </a: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＝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1 ,</a:t>
            </a: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转至标号处继续循环</a:t>
            </a:r>
            <a:b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</a:br>
            <a:r>
              <a:rPr lang="zh-CN" altLang="en-US" sz="2800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若</a:t>
            </a:r>
            <a:r>
              <a:rPr lang="en-US" altLang="zh-CN" sz="2800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CX</a:t>
            </a:r>
            <a:r>
              <a:rPr lang="en-US" altLang="zh-CN" sz="2800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800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＝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0 </a:t>
            </a: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或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ZF</a:t>
            </a: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＝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0, </a:t>
            </a: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顺序执行</a:t>
            </a:r>
            <a:endParaRPr lang="zh-CN" altLang="en-US" sz="2800" dirty="0">
              <a:solidFill>
                <a:srgbClr val="00FFFF"/>
              </a:solidFill>
              <a:ea typeface="黑体" panose="02010609060101010101" pitchFamily="2" charset="-122"/>
            </a:endParaRPr>
          </a:p>
        </p:txBody>
      </p:sp>
      <p:sp>
        <p:nvSpPr>
          <p:cNvPr id="81926" name="Text Box 7"/>
          <p:cNvSpPr txBox="1"/>
          <p:nvPr/>
        </p:nvSpPr>
        <p:spPr>
          <a:xfrm>
            <a:off x="0" y="3429000"/>
            <a:ext cx="3025775" cy="1493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i="1" dirty="0">
                <a:latin typeface="楷体_GB2312" pitchFamily="49" charset="-122"/>
                <a:ea typeface="楷体_GB2312" pitchFamily="49" charset="-122"/>
              </a:rPr>
              <a:t>非</a:t>
            </a:r>
            <a:r>
              <a:rPr lang="en-US" altLang="zh-CN" sz="2800" b="1" i="1" dirty="0">
                <a:latin typeface="楷体_GB2312" pitchFamily="49" charset="-122"/>
                <a:ea typeface="楷体_GB2312" pitchFamily="49" charset="-122"/>
              </a:rPr>
              <a:t>0/</a:t>
            </a:r>
            <a:r>
              <a:rPr lang="zh-CN" altLang="en-US" sz="2800" b="1" i="1" dirty="0">
                <a:latin typeface="楷体_GB2312" pitchFamily="49" charset="-122"/>
                <a:ea typeface="楷体_GB2312" pitchFamily="49" charset="-122"/>
              </a:rPr>
              <a:t>不等时循环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LOOPNE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标号</a:t>
            </a:r>
            <a:b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LOOPNZ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1927" name="Text Box 8"/>
          <p:cNvSpPr txBox="1"/>
          <p:nvPr/>
        </p:nvSpPr>
        <p:spPr>
          <a:xfrm>
            <a:off x="3059113" y="3500438"/>
            <a:ext cx="6084887" cy="1843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lnSpc>
                <a:spcPct val="90000"/>
              </a:lnSpc>
              <a:spcBef>
                <a:spcPct val="50000"/>
              </a:spcBef>
              <a:buAutoNum type="arabicPeriod"/>
            </a:pP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(CX)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－</a:t>
            </a: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800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→(</a:t>
            </a: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CX</a:t>
            </a:r>
            <a:r>
              <a:rPr lang="en-US" altLang="zh-CN" sz="2800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2800" dirty="0">
              <a:solidFill>
                <a:srgbClr val="FFCCCC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57200" lvl="0" indent="-457200">
              <a:lnSpc>
                <a:spcPct val="90000"/>
              </a:lnSpc>
              <a:spcBef>
                <a:spcPct val="50000"/>
              </a:spcBef>
              <a:buAutoNum type="arabicPeriod"/>
            </a:pPr>
            <a:r>
              <a:rPr lang="en-US" altLang="zh-CN" sz="2800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CX</a:t>
            </a:r>
            <a:r>
              <a:rPr lang="en-US" altLang="zh-CN" sz="2800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≠0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且</a:t>
            </a: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ZF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＝</a:t>
            </a: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0 ,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转至标号处继续循环</a:t>
            </a:r>
            <a:b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</a:br>
            <a:r>
              <a:rPr lang="zh-CN" altLang="en-US" sz="2800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若</a:t>
            </a:r>
            <a:r>
              <a:rPr lang="en-US" altLang="zh-CN" sz="2800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CX</a:t>
            </a:r>
            <a:r>
              <a:rPr lang="en-US" altLang="zh-CN" sz="2800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800" dirty="0">
                <a:solidFill>
                  <a:srgbClr val="FFCC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＝</a:t>
            </a: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0 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或</a:t>
            </a: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ZF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＝</a:t>
            </a: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1, 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顺序执行</a:t>
            </a:r>
            <a:endParaRPr lang="zh-CN" altLang="en-US" sz="2800" dirty="0">
              <a:solidFill>
                <a:srgbClr val="FFCCCC"/>
              </a:solidFill>
              <a:ea typeface="黑体" panose="02010609060101010101" pitchFamily="2" charset="-122"/>
            </a:endParaRPr>
          </a:p>
        </p:txBody>
      </p:sp>
      <p:sp>
        <p:nvSpPr>
          <p:cNvPr id="81928" name="Text Box 9"/>
          <p:cNvSpPr txBox="1"/>
          <p:nvPr/>
        </p:nvSpPr>
        <p:spPr>
          <a:xfrm>
            <a:off x="250825" y="5373688"/>
            <a:ext cx="3025775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i="1" dirty="0">
                <a:latin typeface="楷体_GB2312" pitchFamily="49" charset="-122"/>
                <a:ea typeface="楷体_GB2312" pitchFamily="49" charset="-122"/>
              </a:rPr>
              <a:t>按</a:t>
            </a:r>
            <a:r>
              <a:rPr lang="en-US" altLang="zh-CN" sz="2800" b="1" i="1" dirty="0">
                <a:latin typeface="楷体_GB2312" pitchFamily="49" charset="-122"/>
                <a:ea typeface="楷体_GB2312" pitchFamily="49" charset="-122"/>
              </a:rPr>
              <a:t>CX</a:t>
            </a:r>
            <a:r>
              <a:rPr lang="zh-CN" altLang="en-US" sz="2800" b="1" i="1" dirty="0">
                <a:latin typeface="楷体_GB2312" pitchFamily="49" charset="-122"/>
                <a:ea typeface="楷体_GB2312" pitchFamily="49" charset="-122"/>
              </a:rPr>
              <a:t>循环</a:t>
            </a:r>
            <a:b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JCXZ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标号</a:t>
            </a:r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1929" name="Text Box 10"/>
          <p:cNvSpPr txBox="1"/>
          <p:nvPr/>
        </p:nvSpPr>
        <p:spPr>
          <a:xfrm>
            <a:off x="2843213" y="5589588"/>
            <a:ext cx="6516687" cy="774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CX</a:t>
            </a:r>
            <a:r>
              <a:rPr lang="en-US" altLang="zh-CN" sz="2800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2800" dirty="0">
                <a:solidFill>
                  <a:srgbClr val="00FF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＝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0 ,</a:t>
            </a: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转至标号处继续循环</a:t>
            </a:r>
            <a:b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</a:b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否则</a:t>
            </a:r>
            <a:r>
              <a:rPr lang="en-US" altLang="zh-CN" sz="2800" dirty="0">
                <a:solidFill>
                  <a:srgbClr val="00FFFF"/>
                </a:solidFill>
                <a:ea typeface="黑体" panose="02010609060101010101" pitchFamily="2" charset="-122"/>
              </a:rPr>
              <a:t>, </a:t>
            </a:r>
            <a:r>
              <a:rPr lang="zh-CN" altLang="en-US" sz="2800" dirty="0">
                <a:solidFill>
                  <a:srgbClr val="00FFFF"/>
                </a:solidFill>
                <a:ea typeface="黑体" panose="02010609060101010101" pitchFamily="2" charset="-122"/>
              </a:rPr>
              <a:t>顺序执行</a:t>
            </a:r>
            <a:endParaRPr lang="zh-CN" altLang="en-US" sz="2800" dirty="0">
              <a:solidFill>
                <a:srgbClr val="00FFFF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219" name="Line 18"/>
          <p:cNvSpPr/>
          <p:nvPr/>
        </p:nvSpPr>
        <p:spPr>
          <a:xfrm>
            <a:off x="4211638" y="981075"/>
            <a:ext cx="0" cy="5472113"/>
          </a:xfrm>
          <a:prstGeom prst="line">
            <a:avLst/>
          </a:prstGeom>
          <a:ln w="9525" cap="flat" cmpd="sng">
            <a:solidFill>
              <a:srgbClr val="EAEAEA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0" name="Text Box 19"/>
          <p:cNvSpPr txBox="1"/>
          <p:nvPr/>
        </p:nvSpPr>
        <p:spPr>
          <a:xfrm>
            <a:off x="250825" y="1125538"/>
            <a:ext cx="3816350" cy="5016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MOV  AX, 1234H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MOV   [BX], 1234H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MOV  AX, BX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MOV  [SI+6], AX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MOV  DS, AX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MOV  DS, DAT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MOV  BP, SS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221" name="Text Box 20"/>
          <p:cNvSpPr txBox="1"/>
          <p:nvPr/>
        </p:nvSpPr>
        <p:spPr>
          <a:xfrm>
            <a:off x="4500563" y="839788"/>
            <a:ext cx="3816350" cy="57546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错误的指令：</a:t>
            </a:r>
            <a:endParaRPr lang="zh-CN" altLang="en-US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MOV  2, AL</a:t>
            </a:r>
            <a:endParaRPr lang="en-US" altLang="zh-CN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MOV   CS, AX</a:t>
            </a:r>
            <a:endParaRPr lang="en-US" altLang="zh-CN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MOV  DS, ES</a:t>
            </a:r>
            <a:endParaRPr lang="en-US" altLang="zh-CN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MOV  [SI+6], [BX]</a:t>
            </a:r>
            <a:endParaRPr lang="en-US" altLang="zh-CN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MOV  DL, AX</a:t>
            </a:r>
            <a:endParaRPr lang="en-US" altLang="zh-CN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MOV  DS, 1200H</a:t>
            </a:r>
            <a:endParaRPr lang="en-US" altLang="zh-CN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MOV  AX, [CX]</a:t>
            </a:r>
            <a:endParaRPr lang="en-US" altLang="zh-CN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2" name="Rectangle 2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561975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传送指令</a:t>
            </a:r>
            <a:r>
              <a:rPr lang="en-US" altLang="zh-CN" dirty="0">
                <a:solidFill>
                  <a:srgbClr val="66CCFF"/>
                </a:solidFill>
                <a:ea typeface="黑体" panose="02010609060101010101" pitchFamily="2" charset="-122"/>
              </a:rPr>
              <a:t>——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MOV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2947" name="Rectangle 4"/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5.6.4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控制转移指令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82948" name="Text Box 5"/>
          <p:cNvSpPr txBox="1"/>
          <p:nvPr/>
        </p:nvSpPr>
        <p:spPr>
          <a:xfrm>
            <a:off x="250825" y="1052513"/>
            <a:ext cx="8642350" cy="4724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说明：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、循环指令不影响标志位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、隐含</a:t>
            </a:r>
            <a:r>
              <a:rPr lang="en-US" altLang="zh-CN" dirty="0">
                <a:solidFill>
                  <a:srgbClr val="00FFFF"/>
                </a:solidFill>
                <a:latin typeface="Times New Roman" panose="02020603050405020304" pitchFamily="18" charset="0"/>
              </a:rPr>
              <a:t>(CX)</a:t>
            </a:r>
            <a:r>
              <a: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dirty="0">
                <a:solidFill>
                  <a:srgbClr val="00FF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操作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JCXZ</a:t>
            </a:r>
            <a:r>
              <a:rPr lang="zh-CN" altLang="en-US" dirty="0">
                <a:latin typeface="Times New Roman" panose="02020603050405020304" pitchFamily="18" charset="0"/>
              </a:rPr>
              <a:t>常用于循环初值为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而发生循环的情况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</a:rPr>
              <a:t>LOOP</a:t>
            </a:r>
            <a:r>
              <a:rPr lang="zh-CN" altLang="en-US" dirty="0">
                <a:latin typeface="Times New Roman" panose="02020603050405020304" pitchFamily="18" charset="0"/>
              </a:rPr>
              <a:t>指令按循环次数决定是否结束循环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</a:rPr>
              <a:t>LOOPZ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LOOPNZ</a:t>
            </a:r>
            <a:r>
              <a:rPr lang="zh-CN" altLang="en-US" dirty="0">
                <a:latin typeface="Times New Roman" panose="02020603050405020304" pitchFamily="18" charset="0"/>
              </a:rPr>
              <a:t>提供了提前结束循环的可能，常跟在比较指令之后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3971" name="Rectangle 4"/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5.6.4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控制转移指令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83972" name="Text Box 5"/>
          <p:cNvSpPr txBox="1"/>
          <p:nvPr/>
        </p:nvSpPr>
        <p:spPr>
          <a:xfrm>
            <a:off x="0" y="981075"/>
            <a:ext cx="4319588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P230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循环的基本结构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3973" name="Text Box 6"/>
          <p:cNvSpPr txBox="1"/>
          <p:nvPr/>
        </p:nvSpPr>
        <p:spPr>
          <a:xfrm>
            <a:off x="0" y="2276475"/>
            <a:ext cx="4932363" cy="3084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	MOV  CX, n ;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循环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次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AGAIN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…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	LOOP  AGAIN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4" name="AutoShape 7"/>
          <p:cNvSpPr/>
          <p:nvPr/>
        </p:nvSpPr>
        <p:spPr>
          <a:xfrm>
            <a:off x="2232025" y="3141663"/>
            <a:ext cx="431800" cy="1584325"/>
          </a:xfrm>
          <a:prstGeom prst="rightBrace">
            <a:avLst>
              <a:gd name="adj1" fmla="val 30575"/>
              <a:gd name="adj2" fmla="val 50000"/>
            </a:avLst>
          </a:prstGeom>
          <a:noFill/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3975" name="Text Box 8"/>
          <p:cNvSpPr txBox="1"/>
          <p:nvPr/>
        </p:nvSpPr>
        <p:spPr>
          <a:xfrm>
            <a:off x="2735263" y="3717925"/>
            <a:ext cx="15113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华文中宋" pitchFamily="2" charset="-122"/>
              </a:rPr>
              <a:t>循环体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83976" name="Text Box 9"/>
          <p:cNvSpPr txBox="1"/>
          <p:nvPr/>
        </p:nvSpPr>
        <p:spPr>
          <a:xfrm>
            <a:off x="4643438" y="908050"/>
            <a:ext cx="4500562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</a:rPr>
              <a:t>LOOPNZ</a:t>
            </a:r>
            <a:r>
              <a:rPr lang="zh-CN" altLang="en-US" dirty="0">
                <a:latin typeface="Times New Roman" panose="02020603050405020304" pitchFamily="18" charset="0"/>
              </a:rPr>
              <a:t>进行搜索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3977" name="Text Box 10"/>
          <p:cNvSpPr txBox="1"/>
          <p:nvPr/>
        </p:nvSpPr>
        <p:spPr>
          <a:xfrm>
            <a:off x="4643438" y="1563688"/>
            <a:ext cx="4932362" cy="4510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90000"/>
              </a:lnSpc>
            </a:pP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</a:rPr>
              <a:t>	MOV  CX, L</a:t>
            </a:r>
            <a:endParaRPr lang="en-US" altLang="zh-CN" sz="2400" b="1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</a:rPr>
              <a:t>	MOV  SI , -1</a:t>
            </a:r>
            <a:endParaRPr lang="en-US" altLang="zh-CN" sz="2400" b="1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</a:rPr>
              <a:t>	MOV  AL , 20H</a:t>
            </a:r>
            <a:endParaRPr lang="en-US" altLang="zh-CN" sz="2400" b="1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</a:rPr>
              <a:t>NEXT:	INC  SI</a:t>
            </a:r>
            <a:endParaRPr lang="en-US" altLang="zh-CN" sz="2400" b="1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</a:rPr>
              <a:t>	CMP  AL, ARR[SI]</a:t>
            </a:r>
            <a:endParaRPr lang="en-US" altLang="zh-CN" sz="2400" b="1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</a:rPr>
              <a:t>	LOOPNZ   NEXT</a:t>
            </a:r>
            <a:endParaRPr lang="en-US" altLang="zh-CN" sz="2400" b="1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</a:rPr>
              <a:t>	JNZ   NOT_FOUND</a:t>
            </a:r>
            <a:endParaRPr lang="en-US" altLang="zh-CN" sz="2400" b="1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</a:rPr>
              <a:t>	…</a:t>
            </a:r>
            <a:endParaRPr lang="en-US" altLang="zh-CN" sz="2400" b="1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b="1" dirty="0">
                <a:solidFill>
                  <a:srgbClr val="FFCCCC"/>
                </a:solidFill>
                <a:latin typeface="Times New Roman" panose="02020603050405020304" pitchFamily="18" charset="0"/>
              </a:rPr>
              <a:t>NOT_FOUND:    …</a:t>
            </a:r>
            <a:endParaRPr lang="en-US" altLang="zh-CN" sz="2400" b="1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8" name="Line 11"/>
          <p:cNvSpPr/>
          <p:nvPr/>
        </p:nvSpPr>
        <p:spPr>
          <a:xfrm>
            <a:off x="4500563" y="908050"/>
            <a:ext cx="0" cy="5949950"/>
          </a:xfrm>
          <a:prstGeom prst="line">
            <a:avLst/>
          </a:prstGeom>
          <a:ln w="9525" cap="flat" cmpd="sng">
            <a:solidFill>
              <a:srgbClr val="99FFCC"/>
            </a:solidFill>
            <a:prstDash val="sysDot"/>
            <a:headEnd type="none" w="med" len="med"/>
            <a:tailEnd type="none" w="med" len="med"/>
          </a:ln>
        </p:spPr>
      </p:sp>
      <p:pic>
        <p:nvPicPr>
          <p:cNvPr id="83979" name="Picture 12" descr="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6021388"/>
            <a:ext cx="1419225" cy="55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561975"/>
          </a:xfrm>
          <a:noFill/>
          <a:ln>
            <a:noFill/>
          </a:ln>
        </p:spPr>
        <p:txBody>
          <a:bodyPr/>
          <a:p>
            <a:pPr eaLnBrk="1" hangingPunct="1"/>
            <a:r>
              <a:rPr lang="en-US" altLang="zh-CN" sz="28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4.3.2 </a:t>
            </a:r>
            <a:r>
              <a:rPr lang="zh-CN" altLang="en-US" sz="28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串处理指令      </a:t>
            </a:r>
            <a:r>
              <a:rPr lang="en-US" altLang="zh-CN" sz="28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P174</a:t>
            </a:r>
            <a:endParaRPr lang="zh-CN" altLang="en-US" sz="28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19226" name="Group 90"/>
          <p:cNvGraphicFramePr>
            <a:graphicFrameLocks noGrp="1"/>
          </p:cNvGraphicFramePr>
          <p:nvPr>
            <p:ph idx="1"/>
          </p:nvPr>
        </p:nvGraphicFramePr>
        <p:xfrm>
          <a:off x="250825" y="1557338"/>
          <a:ext cx="8893175" cy="4048125"/>
        </p:xfrm>
        <a:graphic>
          <a:graphicData uri="http://schemas.openxmlformats.org/drawingml/2006/table">
            <a:tbl>
              <a:tblPr/>
              <a:tblGrid>
                <a:gridCol w="720725"/>
                <a:gridCol w="3240088"/>
                <a:gridCol w="4932362"/>
              </a:tblGrid>
              <a:tr h="7191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格式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05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串传送</a:t>
                      </a: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MOVS  DST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SRC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MOVSB</a:t>
                      </a:r>
                      <a:b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已指明是字节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MOVSW</a:t>
                      </a:r>
                      <a:b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已指明是字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DST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SRC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提供类型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or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源串首址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DS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目的首址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ES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SI±1 →SI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DI±1 →DI</a:t>
                      </a:r>
                      <a:b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字节操作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+1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，字操作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+2;</a:t>
                      </a:r>
                      <a:b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DF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时用＋，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DF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用－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不影响标志位</a:t>
                      </a:r>
                      <a:endParaRPr kumimoji="1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5010" name="Text Box 48"/>
          <p:cNvSpPr txBox="1"/>
          <p:nvPr/>
        </p:nvSpPr>
        <p:spPr>
          <a:xfrm>
            <a:off x="0" y="90805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一、串操作指令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5011" name="Text Box 87"/>
          <p:cNvSpPr txBox="1"/>
          <p:nvPr/>
        </p:nvSpPr>
        <p:spPr>
          <a:xfrm>
            <a:off x="468313" y="5546725"/>
            <a:ext cx="8675687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CLD——</a:t>
            </a:r>
            <a:r>
              <a:rPr lang="zh-CN" altLang="en-US" dirty="0">
                <a:latin typeface="Times New Roman" panose="02020603050405020304" pitchFamily="18" charset="0"/>
              </a:rPr>
              <a:t>置</a:t>
            </a:r>
            <a:r>
              <a:rPr lang="en-US" altLang="zh-CN" dirty="0">
                <a:latin typeface="Times New Roman" panose="02020603050405020304" pitchFamily="18" charset="0"/>
              </a:rPr>
              <a:t>DF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STD——</a:t>
            </a:r>
            <a:r>
              <a:rPr lang="zh-CN" altLang="en-US" dirty="0">
                <a:latin typeface="Times New Roman" panose="02020603050405020304" pitchFamily="18" charset="0"/>
              </a:rPr>
              <a:t>置</a:t>
            </a:r>
            <a:r>
              <a:rPr lang="en-US" altLang="zh-CN" dirty="0">
                <a:latin typeface="Times New Roman" panose="02020603050405020304" pitchFamily="18" charset="0"/>
              </a:rPr>
              <a:t>DF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5012" name="Text Box 88"/>
          <p:cNvSpPr txBox="1"/>
          <p:nvPr/>
        </p:nvSpPr>
        <p:spPr>
          <a:xfrm>
            <a:off x="3851275" y="5876925"/>
            <a:ext cx="46085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用来改变串处理的方向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6019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561975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sz="28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串处理指令         </a:t>
            </a:r>
            <a:r>
              <a:rPr lang="en-US" altLang="zh-CN" sz="28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P176</a:t>
            </a:r>
            <a:endParaRPr lang="zh-CN" altLang="en-US" sz="28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20239" name="Group 79"/>
          <p:cNvGraphicFramePr>
            <a:graphicFrameLocks noGrp="1"/>
          </p:cNvGraphicFramePr>
          <p:nvPr>
            <p:ph idx="1"/>
          </p:nvPr>
        </p:nvGraphicFramePr>
        <p:xfrm>
          <a:off x="0" y="765175"/>
          <a:ext cx="8893175" cy="6003925"/>
        </p:xfrm>
        <a:graphic>
          <a:graphicData uri="http://schemas.openxmlformats.org/drawingml/2006/table">
            <a:tbl>
              <a:tblPr/>
              <a:tblGrid>
                <a:gridCol w="865188"/>
                <a:gridCol w="2914650"/>
                <a:gridCol w="5113337"/>
              </a:tblGrid>
              <a:tr h="431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  <a:endParaRPr kumimoji="1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格式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8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存入串</a:t>
                      </a: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STOS   DST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STOSB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字节操作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STOSW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字操作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DST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提供类型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or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 (AL)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→ES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DI;</a:t>
                      </a:r>
                      <a:b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DI±1 →DI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 (AX)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→ES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DI;</a:t>
                      </a:r>
                      <a:b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DI±2 →DI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(DF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时用＋，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DF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用－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不影响标志位</a:t>
                      </a:r>
                      <a:endParaRPr kumimoji="1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从串取</a:t>
                      </a: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LODS  SRC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LODSB 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字节操作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LODSW 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字操作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SRC</a:t>
                      </a:r>
                      <a:r>
                        <a:rPr kumimoji="1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提供类型</a:t>
                      </a: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or</a:t>
                      </a:r>
                      <a:r>
                        <a:rPr kumimoji="1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</a:t>
                      </a: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 </a:t>
                      </a: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</a:t>
                      </a:r>
                      <a:r>
                        <a:rPr kumimoji="1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SI→</a:t>
                      </a: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(AL);</a:t>
                      </a: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SI±1→SI</a:t>
                      </a:r>
                      <a:endParaRPr kumimoji="1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字：</a:t>
                      </a: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 →</a:t>
                      </a: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(AX);</a:t>
                      </a: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SI±2→SI </a:t>
                      </a:r>
                      <a:endParaRPr kumimoji="1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(DF</a:t>
                      </a:r>
                      <a:r>
                        <a:rPr kumimoji="1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时用＋，</a:t>
                      </a: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DF</a:t>
                      </a:r>
                      <a:r>
                        <a:rPr kumimoji="1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用－</a:t>
                      </a:r>
                      <a:r>
                        <a:rPr kumimoji="1" lang="en-US" altLang="zh-CN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zh-CN" alt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不影响标志位</a:t>
                      </a:r>
                      <a:endParaRPr kumimoji="1" lang="zh-CN" alt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561975"/>
          </a:xfrm>
          <a:noFill/>
          <a:ln>
            <a:noFill/>
          </a:ln>
        </p:spPr>
        <p:txBody>
          <a:bodyPr/>
          <a:p>
            <a:pPr eaLnBrk="1" hangingPunct="1"/>
            <a:r>
              <a:rPr lang="zh-CN" altLang="en-US" sz="28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串处理指令     </a:t>
            </a:r>
            <a:r>
              <a:rPr lang="en-US" altLang="zh-CN" sz="28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P176</a:t>
            </a:r>
            <a:endParaRPr lang="zh-CN" altLang="en-US" sz="28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21224" name="Group 40"/>
          <p:cNvGraphicFramePr>
            <a:graphicFrameLocks noGrp="1"/>
          </p:cNvGraphicFramePr>
          <p:nvPr>
            <p:ph idx="1"/>
          </p:nvPr>
        </p:nvGraphicFramePr>
        <p:xfrm>
          <a:off x="0" y="765175"/>
          <a:ext cx="8893175" cy="5527675"/>
        </p:xfrm>
        <a:graphic>
          <a:graphicData uri="http://schemas.openxmlformats.org/drawingml/2006/table">
            <a:tbl>
              <a:tblPr/>
              <a:tblGrid>
                <a:gridCol w="865188"/>
                <a:gridCol w="2914650"/>
                <a:gridCol w="5113337"/>
              </a:tblGrid>
              <a:tr h="431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格式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</a:t>
                      </a:r>
                      <a:endParaRPr kumimoji="1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7C8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8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串比较</a:t>
                      </a: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CMPS  DST</a:t>
                      </a: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SRC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CMPSB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字节操作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CMPSW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字操作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DST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SRC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提供类型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or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(DS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SI)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ES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DI)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SI±1 →SI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DI±1 →DI</a:t>
                      </a:r>
                      <a:b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字节操作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+1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，字操作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+2;</a:t>
                      </a:r>
                      <a:b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DF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时用＋，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DF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用－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影响标志位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OF/SF/ZF/CF/PF/AF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3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串扫描</a:t>
                      </a: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SCAS  DST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SCASB 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EAEAEA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EAEAEA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SCASW 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</a:t>
                      </a:r>
                      <a:r>
                        <a:rPr kumimoji="1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DST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提供类型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or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字节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: (AL)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(E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S:DI)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;D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I±1→DI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字： 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(AX)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－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(E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S:DI)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;D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I±2→DI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(DF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时用＋，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DF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用－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</a:pPr>
                      <a:r>
                        <a:rPr kumimoji="1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影响标志位</a:t>
                      </a:r>
                      <a:r>
                        <a:rPr kumimoji="1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OF/SF/ZF/CF/PF/AF</a:t>
                      </a:r>
                      <a:endParaRPr kumimoji="1" lang="en-US" altLang="zh-CN" sz="2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8067" name="Rectangle 4"/>
          <p:cNvSpPr/>
          <p:nvPr/>
        </p:nvSpPr>
        <p:spPr>
          <a:xfrm>
            <a:off x="457200" y="274638"/>
            <a:ext cx="8075613" cy="5619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spcBef>
                <a:spcPct val="0"/>
              </a:spcBef>
            </a:pPr>
            <a:r>
              <a:rPr lang="zh-CN" altLang="en-US" sz="2800" dirty="0">
                <a:solidFill>
                  <a:srgbClr val="66CCFF"/>
                </a:solidFill>
                <a:latin typeface="黑体" panose="02010609060101010101" pitchFamily="2" charset="-122"/>
              </a:rPr>
              <a:t>串处理指令    </a:t>
            </a:r>
            <a:r>
              <a:rPr lang="en-US" altLang="zh-CN" sz="2800" dirty="0">
                <a:solidFill>
                  <a:srgbClr val="66CCFF"/>
                </a:solidFill>
                <a:latin typeface="黑体" panose="02010609060101010101" pitchFamily="2" charset="-122"/>
              </a:rPr>
              <a:t>P177</a:t>
            </a:r>
            <a:endParaRPr lang="zh-CN" altLang="en-US" sz="28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88068" name="Text Box 5"/>
          <p:cNvSpPr txBox="1"/>
          <p:nvPr/>
        </p:nvSpPr>
        <p:spPr>
          <a:xfrm>
            <a:off x="0" y="1052513"/>
            <a:ext cx="8893175" cy="16906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重复串操作前缀：</a:t>
            </a:r>
            <a:r>
              <a:rPr lang="en-US" altLang="zh-CN" dirty="0">
                <a:latin typeface="Times New Roman" panose="02020603050405020304" pitchFamily="18" charset="0"/>
              </a:rPr>
              <a:t>REP   </a:t>
            </a:r>
            <a:r>
              <a:rPr lang="zh-CN" altLang="en-US" dirty="0">
                <a:latin typeface="Times New Roman" panose="02020603050405020304" pitchFamily="18" charset="0"/>
              </a:rPr>
              <a:t>（串传送、存、取串）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(CX)</a:t>
            </a:r>
            <a:r>
              <a:rPr lang="zh-CN" altLang="en-US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0   </a:t>
            </a:r>
            <a:r>
              <a:rPr lang="zh-CN" altLang="en-US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退出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REP</a:t>
            </a:r>
            <a:endParaRPr lang="en-US" altLang="zh-CN" sz="2800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(CX)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≠0</a:t>
            </a:r>
            <a:r>
              <a:rPr lang="zh-CN" altLang="en-US" sz="2800" dirty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(CX)</a:t>
            </a:r>
            <a:r>
              <a:rPr lang="zh-CN" altLang="en-US" sz="2800" dirty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1→(CX)</a:t>
            </a:r>
            <a:r>
              <a:rPr lang="zh-CN" altLang="en-US" sz="2800" dirty="0">
                <a:solidFill>
                  <a:srgbClr val="FFCCCC"/>
                </a:solidFill>
                <a:latin typeface="黑体" panose="02010609060101010101" pitchFamily="2" charset="-122"/>
                <a:cs typeface="Times New Roman" panose="02020603050405020304" pitchFamily="18" charset="0"/>
              </a:rPr>
              <a:t>执行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</a:t>
            </a:r>
            <a:r>
              <a:rPr lang="zh-CN" altLang="en-US" sz="2800" dirty="0">
                <a:solidFill>
                  <a:srgbClr val="FFCCCC"/>
                </a:solidFill>
                <a:latin typeface="黑体" panose="02010609060101010101" pitchFamily="2" charset="-122"/>
                <a:cs typeface="Times New Roman" panose="02020603050405020304" pitchFamily="18" charset="0"/>
              </a:rPr>
              <a:t>后指令</a:t>
            </a:r>
            <a:r>
              <a:rPr lang="zh-CN" altLang="en-US" sz="2800" dirty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sz="2800" dirty="0">
              <a:solidFill>
                <a:srgbClr val="FFCCCC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8069" name="Text Box 6"/>
          <p:cNvSpPr txBox="1"/>
          <p:nvPr/>
        </p:nvSpPr>
        <p:spPr>
          <a:xfrm>
            <a:off x="0" y="2852738"/>
            <a:ext cx="9467850" cy="16906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或相等重复前缀：</a:t>
            </a:r>
            <a:r>
              <a:rPr lang="en-US" altLang="zh-CN" dirty="0">
                <a:latin typeface="Times New Roman" panose="02020603050405020304" pitchFamily="18" charset="0"/>
              </a:rPr>
              <a:t>REPE/REPZ </a:t>
            </a:r>
            <a:r>
              <a:rPr lang="zh-CN" altLang="en-US" sz="2800" dirty="0">
                <a:latin typeface="Times New Roman" panose="02020603050405020304" pitchFamily="18" charset="0"/>
              </a:rPr>
              <a:t>（串比较、串扫描）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r>
              <a:rPr lang="zh-CN" altLang="en-US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	若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(CX) 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 0</a:t>
            </a:r>
            <a:r>
              <a:rPr lang="zh-CN" altLang="en-US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ZF</a:t>
            </a:r>
            <a:r>
              <a:rPr lang="zh-CN" altLang="en-US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0   </a:t>
            </a:r>
            <a:r>
              <a:rPr lang="zh-CN" altLang="en-US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退出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REPE</a:t>
            </a:r>
            <a:endParaRPr lang="en-US" altLang="zh-CN" sz="2800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	(CX)</a:t>
            </a:r>
            <a:r>
              <a:rPr lang="zh-CN" altLang="en-US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1→(CX)</a:t>
            </a:r>
            <a:r>
              <a:rPr lang="zh-CN" altLang="en-US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重复执行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REPZ</a:t>
            </a:r>
            <a:r>
              <a:rPr lang="zh-CN" altLang="en-US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后指令  </a:t>
            </a:r>
            <a:endParaRPr lang="zh-CN" altLang="en-US" sz="2800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70" name="Text Box 7"/>
          <p:cNvSpPr txBox="1"/>
          <p:nvPr/>
        </p:nvSpPr>
        <p:spPr>
          <a:xfrm>
            <a:off x="0" y="4600575"/>
            <a:ext cx="8893175" cy="2257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不为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或不相等重复前缀：</a:t>
            </a:r>
            <a:r>
              <a:rPr lang="en-US" altLang="zh-CN" dirty="0">
                <a:latin typeface="Times New Roman" panose="02020603050405020304" pitchFamily="18" charset="0"/>
              </a:rPr>
              <a:t>REPNE/REPNZ   </a:t>
            </a:r>
            <a:r>
              <a:rPr lang="zh-CN" altLang="en-US" dirty="0">
                <a:latin typeface="Times New Roman" panose="02020603050405020304" pitchFamily="18" charset="0"/>
              </a:rPr>
              <a:t>（串比较、串扫描）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r>
              <a:rPr lang="zh-CN" altLang="en-US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	若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(CX) </a:t>
            </a:r>
            <a:r>
              <a:rPr lang="zh-CN" altLang="en-US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＝ 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ZF</a:t>
            </a:r>
            <a:r>
              <a:rPr lang="zh-CN" altLang="en-US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1   </a:t>
            </a:r>
            <a:r>
              <a:rPr lang="zh-CN" altLang="en-US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退出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</a:rPr>
              <a:t>REPNE</a:t>
            </a:r>
            <a:endParaRPr lang="en-US" altLang="zh-CN" sz="2800" dirty="0">
              <a:solidFill>
                <a:srgbClr val="FFCCCC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</a:pP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(CX)</a:t>
            </a:r>
            <a:r>
              <a:rPr lang="zh-CN" altLang="en-US" sz="2800" dirty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1→(CX)</a:t>
            </a:r>
            <a:r>
              <a:rPr lang="zh-CN" altLang="en-US" sz="2800" dirty="0">
                <a:solidFill>
                  <a:srgbClr val="FFCCCC"/>
                </a:solidFill>
                <a:latin typeface="黑体" panose="02010609060101010101" pitchFamily="2" charset="-122"/>
                <a:cs typeface="Times New Roman" panose="02020603050405020304" pitchFamily="18" charset="0"/>
              </a:rPr>
              <a:t>重复执行</a:t>
            </a:r>
            <a:r>
              <a:rPr lang="en-US" altLang="zh-CN" sz="2800" dirty="0">
                <a:solidFill>
                  <a:srgbClr val="FFCC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REPNZ</a:t>
            </a:r>
            <a:r>
              <a:rPr lang="zh-CN" altLang="en-US" sz="2800" dirty="0">
                <a:solidFill>
                  <a:srgbClr val="FFCCCC"/>
                </a:solidFill>
                <a:latin typeface="黑体" panose="02010609060101010101" pitchFamily="2" charset="-122"/>
                <a:cs typeface="Times New Roman" panose="02020603050405020304" pitchFamily="18" charset="0"/>
              </a:rPr>
              <a:t>后指令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/>
          <p:nvPr/>
        </p:nvSpPr>
        <p:spPr>
          <a:xfrm>
            <a:off x="457200" y="274638"/>
            <a:ext cx="8075613" cy="5619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rgbClr val="66CCFF"/>
                </a:solidFill>
                <a:latin typeface="黑体" panose="02010609060101010101" pitchFamily="2" charset="-122"/>
              </a:rPr>
              <a:t>3.3.4 </a:t>
            </a:r>
            <a:r>
              <a:rPr lang="zh-CN" altLang="en-US" sz="2800" dirty="0">
                <a:solidFill>
                  <a:srgbClr val="66CCFF"/>
                </a:solidFill>
                <a:latin typeface="黑体" panose="02010609060101010101" pitchFamily="2" charset="-122"/>
              </a:rPr>
              <a:t>串处理指令</a:t>
            </a:r>
            <a:endParaRPr lang="zh-CN" altLang="en-US" sz="28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89092" name="Text Box 6"/>
          <p:cNvSpPr txBox="1"/>
          <p:nvPr/>
        </p:nvSpPr>
        <p:spPr>
          <a:xfrm>
            <a:off x="0" y="981075"/>
            <a:ext cx="9144000" cy="5456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说明：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MOVS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STOS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LODS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不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影响标志位</a:t>
            </a:r>
            <a:b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CMPS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SCAS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影响标志位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rgbClr val="00FF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00FFFF"/>
                </a:solidFill>
                <a:latin typeface="Times New Roman" panose="02020603050405020304" pitchFamily="18" charset="0"/>
              </a:rPr>
              <a:t>CLD——</a:t>
            </a:r>
            <a:r>
              <a: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rPr>
              <a:t>置</a:t>
            </a:r>
            <a:r>
              <a:rPr lang="en-US" altLang="zh-CN" dirty="0">
                <a:solidFill>
                  <a:srgbClr val="00FFFF"/>
                </a:solidFill>
                <a:latin typeface="Times New Roman" panose="02020603050405020304" pitchFamily="18" charset="0"/>
              </a:rPr>
              <a:t>DF</a:t>
            </a:r>
            <a:r>
              <a: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00FFFF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rPr>
              <a:t>增量方向</a:t>
            </a:r>
            <a:br>
              <a: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rPr>
            </a:br>
            <a:r>
              <a: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rgbClr val="00FFFF"/>
                </a:solidFill>
                <a:latin typeface="Times New Roman" panose="02020603050405020304" pitchFamily="18" charset="0"/>
              </a:rPr>
              <a:t>STD——</a:t>
            </a:r>
            <a:r>
              <a: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rPr>
              <a:t>置</a:t>
            </a:r>
            <a:r>
              <a:rPr lang="en-US" altLang="zh-CN" dirty="0">
                <a:solidFill>
                  <a:srgbClr val="00FFFF"/>
                </a:solidFill>
                <a:latin typeface="Times New Roman" panose="02020603050405020304" pitchFamily="18" charset="0"/>
              </a:rPr>
              <a:t>DF</a:t>
            </a:r>
            <a:r>
              <a: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00FFFF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rPr>
              <a:t>减量方向</a:t>
            </a:r>
            <a:br>
              <a: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rPr>
            </a:br>
            <a:r>
              <a:rPr lang="zh-CN" altLang="en-US" dirty="0">
                <a:solidFill>
                  <a:srgbClr val="00FFFF"/>
                </a:solidFill>
                <a:latin typeface="Times New Roman" panose="02020603050405020304" pitchFamily="18" charset="0"/>
              </a:rPr>
              <a:t>       用来改变串处理的方向</a:t>
            </a:r>
            <a:endParaRPr lang="zh-CN" altLang="en-US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SI</a:t>
            </a:r>
            <a:r>
              <a:rPr lang="zh-CN" altLang="en-US" dirty="0">
                <a:latin typeface="Times New Roman" panose="02020603050405020304" pitchFamily="18" charset="0"/>
              </a:rPr>
              <a:t>缺省</a:t>
            </a:r>
            <a:r>
              <a:rPr lang="en-US" altLang="zh-CN" dirty="0">
                <a:latin typeface="Times New Roman" panose="02020603050405020304" pitchFamily="18" charset="0"/>
              </a:rPr>
              <a:t>DS</a:t>
            </a:r>
            <a:r>
              <a:rPr lang="zh-CN" altLang="en-US" dirty="0">
                <a:latin typeface="Times New Roman" panose="02020603050405020304" pitchFamily="18" charset="0"/>
              </a:rPr>
              <a:t>段，</a:t>
            </a:r>
            <a:r>
              <a:rPr lang="en-US" altLang="zh-CN" dirty="0">
                <a:latin typeface="Times New Roman" panose="02020603050405020304" pitchFamily="18" charset="0"/>
              </a:rPr>
              <a:t>DI</a:t>
            </a:r>
            <a:r>
              <a:rPr lang="zh-CN" altLang="en-US" dirty="0">
                <a:latin typeface="Times New Roman" panose="02020603050405020304" pitchFamily="18" charset="0"/>
              </a:rPr>
              <a:t>缺省为</a:t>
            </a:r>
            <a:r>
              <a:rPr lang="en-US" altLang="zh-CN" dirty="0">
                <a:latin typeface="Times New Roman" panose="02020603050405020304" pitchFamily="18" charset="0"/>
              </a:rPr>
              <a:t>ES</a:t>
            </a:r>
            <a:r>
              <a:rPr lang="zh-CN" altLang="en-US" dirty="0">
                <a:latin typeface="Times New Roman" panose="02020603050405020304" pitchFamily="18" charset="0"/>
              </a:rPr>
              <a:t>段，源串允许使用段  跨越前缀来修改，而目的串必须在</a:t>
            </a:r>
            <a:r>
              <a:rPr lang="en-US" altLang="zh-CN" dirty="0">
                <a:latin typeface="Times New Roman" panose="02020603050405020304" pitchFamily="18" charset="0"/>
              </a:rPr>
              <a:t>ES</a:t>
            </a:r>
            <a:r>
              <a:rPr lang="zh-CN" altLang="en-US" dirty="0">
                <a:latin typeface="Times New Roman" panose="02020603050405020304" pitchFamily="18" charset="0"/>
              </a:rPr>
              <a:t>段中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例如：</a:t>
            </a:r>
            <a:r>
              <a:rPr lang="en-US" altLang="zh-CN" dirty="0">
                <a:latin typeface="Times New Roman" panose="02020603050405020304" pitchFamily="18" charset="0"/>
              </a:rPr>
              <a:t>MOVS   ES:BYTE   PTR  [DI],  ES:[SI] 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0115" name="Text Box 4"/>
          <p:cNvSpPr txBox="1"/>
          <p:nvPr/>
        </p:nvSpPr>
        <p:spPr>
          <a:xfrm>
            <a:off x="0" y="981075"/>
            <a:ext cx="88931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二、使用示例：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0116" name="Text Box 5"/>
          <p:cNvSpPr txBox="1"/>
          <p:nvPr/>
        </p:nvSpPr>
        <p:spPr>
          <a:xfrm>
            <a:off x="395288" y="1628775"/>
            <a:ext cx="3889375" cy="4838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MOV  AX, 1000H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MOV  DS, AX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MOV  ES, AX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MOV  SI, 0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MOV  DI, 1050H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MOV  CX, 10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CLD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PB:   MOVSB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LOOP  PB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90117" name="Text Box 6"/>
          <p:cNvSpPr txBox="1"/>
          <p:nvPr/>
        </p:nvSpPr>
        <p:spPr>
          <a:xfrm>
            <a:off x="3203575" y="4652963"/>
            <a:ext cx="3527425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MOV  CX, 10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CLD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REP  MOVSB</a:t>
            </a:r>
            <a:endParaRPr lang="en-US" altLang="zh-CN" sz="2400" b="1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8" name="Line 7"/>
          <p:cNvSpPr/>
          <p:nvPr/>
        </p:nvSpPr>
        <p:spPr>
          <a:xfrm>
            <a:off x="3059113" y="1557338"/>
            <a:ext cx="0" cy="4967287"/>
          </a:xfrm>
          <a:prstGeom prst="line">
            <a:avLst/>
          </a:prstGeom>
          <a:ln w="9525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119" name="Text Box 8"/>
          <p:cNvSpPr txBox="1"/>
          <p:nvPr/>
        </p:nvSpPr>
        <p:spPr>
          <a:xfrm>
            <a:off x="3132138" y="3933825"/>
            <a:ext cx="27368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</a:rPr>
              <a:t>改为</a:t>
            </a:r>
            <a:r>
              <a:rPr lang="en-US" altLang="zh-CN" sz="2800" dirty="0">
                <a:latin typeface="Times New Roman" panose="02020603050405020304" pitchFamily="18" charset="0"/>
              </a:rPr>
              <a:t>REP</a:t>
            </a:r>
            <a:r>
              <a:rPr lang="zh-CN" altLang="en-US" sz="2800" dirty="0">
                <a:latin typeface="Times New Roman" panose="02020603050405020304" pitchFamily="18" charset="0"/>
              </a:rPr>
              <a:t>形式：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90120" name="Line 9"/>
          <p:cNvSpPr/>
          <p:nvPr/>
        </p:nvSpPr>
        <p:spPr>
          <a:xfrm>
            <a:off x="5724525" y="1557338"/>
            <a:ext cx="0" cy="4895850"/>
          </a:xfrm>
          <a:prstGeom prst="line">
            <a:avLst/>
          </a:prstGeom>
          <a:ln w="9525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0121" name="Text Box 10"/>
          <p:cNvSpPr txBox="1"/>
          <p:nvPr/>
        </p:nvSpPr>
        <p:spPr>
          <a:xfrm>
            <a:off x="5940425" y="2420938"/>
            <a:ext cx="27368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</a:rPr>
              <a:t>改为减量方式：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90122" name="Text Box 11"/>
          <p:cNvSpPr txBox="1"/>
          <p:nvPr/>
        </p:nvSpPr>
        <p:spPr>
          <a:xfrm>
            <a:off x="5940425" y="3284538"/>
            <a:ext cx="3527425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MOV  SI,10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MOV  DI, 105AH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MOV  CX, 10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</a:rPr>
              <a:t>STD</a:t>
            </a:r>
            <a:endParaRPr lang="en-US" altLang="zh-CN" sz="2400" b="1" dirty="0">
              <a:solidFill>
                <a:srgbClr val="00FFFF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REP  MOVSB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90123" name="Rectangle 12"/>
          <p:cNvSpPr/>
          <p:nvPr/>
        </p:nvSpPr>
        <p:spPr>
          <a:xfrm>
            <a:off x="457200" y="274638"/>
            <a:ext cx="8075613" cy="5619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spcBef>
                <a:spcPct val="0"/>
              </a:spcBef>
            </a:pPr>
            <a:r>
              <a:rPr lang="en-US" altLang="zh-CN" sz="2800" dirty="0">
                <a:solidFill>
                  <a:srgbClr val="66CCFF"/>
                </a:solidFill>
                <a:latin typeface="黑体" panose="02010609060101010101" pitchFamily="2" charset="-122"/>
              </a:rPr>
              <a:t>3.3.4 </a:t>
            </a:r>
            <a:r>
              <a:rPr lang="zh-CN" altLang="en-US" sz="2800" dirty="0">
                <a:solidFill>
                  <a:srgbClr val="66CCFF"/>
                </a:solidFill>
                <a:latin typeface="黑体" panose="02010609060101010101" pitchFamily="2" charset="-122"/>
              </a:rPr>
              <a:t>串处理指令</a:t>
            </a:r>
            <a:endParaRPr lang="zh-CN" altLang="en-US" sz="2800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pic>
        <p:nvPicPr>
          <p:cNvPr id="90124" name="Picture 13" descr="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688" y="6305550"/>
            <a:ext cx="1419225" cy="55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113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66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1750" name="AutoShape 6"/>
          <p:cNvSpPr/>
          <p:nvPr/>
        </p:nvSpPr>
        <p:spPr>
          <a:xfrm>
            <a:off x="2805113" y="2940050"/>
            <a:ext cx="3498850" cy="946150"/>
          </a:xfrm>
          <a:prstGeom prst="ribbon">
            <a:avLst>
              <a:gd name="adj1" fmla="val 28519"/>
              <a:gd name="adj2" fmla="val 61305"/>
            </a:avLst>
          </a:prstGeom>
          <a:gradFill rotWithShape="0">
            <a:gsLst>
              <a:gs pos="0">
                <a:srgbClr val="4A0025"/>
              </a:gs>
              <a:gs pos="50000">
                <a:srgbClr val="CC0066"/>
              </a:gs>
              <a:gs pos="100000">
                <a:srgbClr val="4A0025"/>
              </a:gs>
            </a:gsLst>
            <a:lin ang="2700000" scaled="1"/>
            <a:tileRect/>
          </a:gra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>
            <a:spAutoFit/>
          </a:bodyPr>
          <a:p>
            <a:pPr eaLnBrk="1" hangingPunct="1"/>
            <a:r>
              <a:rPr lang="zh-CN" altLang="en-US" sz="4000" b="1" dirty="0">
                <a:solidFill>
                  <a:srgbClr val="FFCCCC"/>
                </a:solidFill>
                <a:latin typeface="Times New Roman" panose="02020603050405020304" pitchFamily="18" charset="0"/>
                <a:ea typeface="文鼎CS长宋" pitchFamily="49" charset="-122"/>
              </a:rPr>
              <a:t>本章结束</a:t>
            </a:r>
            <a:endParaRPr lang="zh-CN" altLang="en-US" sz="6000" dirty="0">
              <a:solidFill>
                <a:schemeClr val="tx1"/>
              </a:solidFill>
              <a:latin typeface="Times New Roman" panose="02020603050405020304" pitchFamily="18" charset="0"/>
              <a:ea typeface="文鼎CS长宋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243" name="Text Box 3"/>
          <p:cNvSpPr txBox="1"/>
          <p:nvPr/>
        </p:nvSpPr>
        <p:spPr>
          <a:xfrm>
            <a:off x="323850" y="1125538"/>
            <a:ext cx="37433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MOV</a:t>
            </a:r>
            <a:r>
              <a:rPr lang="zh-CN" altLang="en-US" dirty="0">
                <a:latin typeface="Times New Roman" panose="02020603050405020304" pitchFamily="18" charset="0"/>
              </a:rPr>
              <a:t>指令：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0644" name="Text Box 4"/>
          <p:cNvSpPr txBox="1"/>
          <p:nvPr/>
        </p:nvSpPr>
        <p:spPr>
          <a:xfrm>
            <a:off x="684213" y="1989138"/>
            <a:ext cx="6624637" cy="557212"/>
          </a:xfrm>
          <a:prstGeom prst="rect">
            <a:avLst/>
          </a:prstGeom>
          <a:solidFill>
            <a:srgbClr val="FFFF99"/>
          </a:solidFill>
          <a:ln w="38100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  <a:buBlip>
                <a:blip r:embed="rId1"/>
              </a:buBlip>
            </a:pP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不允许将数据送往立即数或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CS</a:t>
            </a:r>
            <a:endParaRPr lang="en-US" altLang="zh-CN" sz="2800" b="1" dirty="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0645" name="Text Box 5"/>
          <p:cNvSpPr txBox="1"/>
          <p:nvPr/>
        </p:nvSpPr>
        <p:spPr>
          <a:xfrm>
            <a:off x="684213" y="3763963"/>
            <a:ext cx="6624637" cy="557212"/>
          </a:xfrm>
          <a:prstGeom prst="rect">
            <a:avLst/>
          </a:prstGeom>
          <a:solidFill>
            <a:srgbClr val="FFFF99"/>
          </a:solidFill>
          <a:ln w="38100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  <a:buBlip>
                <a:blip r:embed="rId1"/>
              </a:buBlip>
            </a:pP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不允许存储单元送往存储单元</a:t>
            </a:r>
            <a:endParaRPr lang="zh-CN" altLang="en-US" sz="2800" b="1" dirty="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0646" name="Text Box 6"/>
          <p:cNvSpPr txBox="1"/>
          <p:nvPr/>
        </p:nvSpPr>
        <p:spPr>
          <a:xfrm>
            <a:off x="684213" y="2876550"/>
            <a:ext cx="6624637" cy="557213"/>
          </a:xfrm>
          <a:prstGeom prst="rect">
            <a:avLst/>
          </a:prstGeom>
          <a:solidFill>
            <a:srgbClr val="FFFF99"/>
          </a:solidFill>
          <a:ln w="38100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  <a:buBlip>
                <a:blip r:embed="rId1"/>
              </a:buBlip>
            </a:pP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不允许立即数送往段寄存器</a:t>
            </a:r>
            <a:endParaRPr lang="zh-CN" altLang="en-US" sz="2800" b="1" dirty="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0647" name="Text Box 7"/>
          <p:cNvSpPr txBox="1"/>
          <p:nvPr/>
        </p:nvSpPr>
        <p:spPr>
          <a:xfrm>
            <a:off x="684213" y="4672013"/>
            <a:ext cx="6624637" cy="557212"/>
          </a:xfrm>
          <a:prstGeom prst="rect">
            <a:avLst/>
          </a:prstGeom>
          <a:solidFill>
            <a:srgbClr val="FFFF99"/>
          </a:solidFill>
          <a:ln w="38100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  <a:buBlip>
                <a:blip r:embed="rId1"/>
              </a:buBlip>
            </a:pP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不允许段寄存器送往段寄存器</a:t>
            </a:r>
            <a:endParaRPr lang="zh-CN" altLang="en-US" sz="2800" b="1" dirty="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0648" name="Text Box 8"/>
          <p:cNvSpPr txBox="1"/>
          <p:nvPr/>
        </p:nvSpPr>
        <p:spPr>
          <a:xfrm>
            <a:off x="684213" y="5661025"/>
            <a:ext cx="6624637" cy="557213"/>
          </a:xfrm>
          <a:prstGeom prst="rect">
            <a:avLst/>
          </a:prstGeom>
          <a:solidFill>
            <a:srgbClr val="FFFF99"/>
          </a:solidFill>
          <a:ln w="38100" cap="flat" cmpd="sng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  <a:buBlip>
                <a:blip r:embed="rId1"/>
              </a:buBlip>
            </a:pP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源、目的操作数位数一致</a:t>
            </a:r>
            <a:endParaRPr lang="zh-CN" altLang="en-US" sz="2800" b="1" dirty="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9" name="Rectang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613" cy="561975"/>
          </a:xfrm>
          <a:noFill/>
          <a:ln>
            <a:noFill/>
          </a:ln>
        </p:spPr>
        <p:txBody>
          <a:bodyPr/>
          <a:p>
            <a:pPr algn="l"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传送指令</a:t>
            </a:r>
            <a:r>
              <a:rPr lang="en-US" altLang="zh-CN" dirty="0">
                <a:solidFill>
                  <a:srgbClr val="66CCFF"/>
                </a:solidFill>
                <a:ea typeface="黑体" panose="02010609060101010101" pitchFamily="2" charset="-122"/>
              </a:rPr>
              <a:t>——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MOV</a:t>
            </a:r>
            <a:endParaRPr lang="en-US" altLang="zh-CN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06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0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4" grpId="0" animBg="1"/>
      <p:bldP spid="240645" grpId="0" animBg="1"/>
      <p:bldP spid="240646" grpId="0" animBg="1"/>
      <p:bldP spid="240647" grpId="0" animBg="1"/>
      <p:bldP spid="240648" grpId="0" animBg="1"/>
    </p:bldLst>
  </p:timing>
</p:sld>
</file>

<file path=ppt/tags/tag1.xml><?xml version="1.0" encoding="utf-8"?>
<p:tagLst xmlns:p="http://schemas.openxmlformats.org/presentationml/2006/main">
  <p:tag name="KSO_WM_UNIT_TABLE_BEAUTIFY" val="smartTable{670846ba-800e-46df-814c-3e47d6fe617e}"/>
</p:tagLst>
</file>

<file path=ppt/tags/tag2.xml><?xml version="1.0" encoding="utf-8"?>
<p:tagLst xmlns:p="http://schemas.openxmlformats.org/presentationml/2006/main">
  <p:tag name="KSO_WM_UNIT_TABLE_BEAUTIFY" val="smartTable{2b8ad8b3-c8b6-44b3-9940-bf57b2b4b1c2}"/>
</p:tagLst>
</file>

<file path=ppt/tags/tag3.xml><?xml version="1.0" encoding="utf-8"?>
<p:tagLst xmlns:p="http://schemas.openxmlformats.org/presentationml/2006/main">
  <p:tag name="KSO_WM_UNIT_TABLE_BEAUTIFY" val="smartTable{c4d82b87-2018-4731-8624-28a13163e9ca}"/>
</p:tagLst>
</file>

<file path=ppt/tags/tag4.xml><?xml version="1.0" encoding="utf-8"?>
<p:tagLst xmlns:p="http://schemas.openxmlformats.org/presentationml/2006/main">
  <p:tag name="KSO_WM_UNIT_TABLE_BEAUTIFY" val="smartTable{99ee396a-ee00-493a-939e-8f35ac4336be}"/>
</p:tagLst>
</file>

<file path=ppt/tags/tag5.xml><?xml version="1.0" encoding="utf-8"?>
<p:tagLst xmlns:p="http://schemas.openxmlformats.org/presentationml/2006/main">
  <p:tag name="KSO_WM_UNIT_TABLE_BEAUTIFY" val="smartTable{3c492127-0575-475c-8b87-5815c300d5ba}"/>
</p:tagLst>
</file>

<file path=ppt/tags/tag6.xml><?xml version="1.0" encoding="utf-8"?>
<p:tagLst xmlns:p="http://schemas.openxmlformats.org/presentationml/2006/main">
  <p:tag name="KSO_WPP_MARK_KEY" val="20a9d1e2-35cf-4d00-b8ca-f09345d083fd"/>
  <p:tag name="COMMONDATA" val="eyJoZGlkIjoiODI3MGI0NmEyMWY0Njg5OTM5ZWMzN2Y4MTQzYzQ2NDAifQ=="/>
</p:tagLst>
</file>

<file path=ppt/theme/theme1.xml><?xml version="1.0" encoding="utf-8"?>
<a:theme xmlns:a="http://schemas.openxmlformats.org/drawingml/2006/main" name="wonders1">
  <a:themeElements>
    <a:clrScheme name="wonders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wonders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wonders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nders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Office\Templates\wonders_1.pot</Template>
  <TotalTime>0</TotalTime>
  <Words>18024</Words>
  <Application>WPS 演示</Application>
  <PresentationFormat>全屏显示(4:3)</PresentationFormat>
  <Paragraphs>1827</Paragraphs>
  <Slides>88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106" baseType="lpstr">
      <vt:lpstr>Arial</vt:lpstr>
      <vt:lpstr>宋体</vt:lpstr>
      <vt:lpstr>Wingdings</vt:lpstr>
      <vt:lpstr>Times New Roman</vt:lpstr>
      <vt:lpstr>黑体</vt:lpstr>
      <vt:lpstr>文鼎CS长宋</vt:lpstr>
      <vt:lpstr>华文行楷</vt:lpstr>
      <vt:lpstr>隶书</vt:lpstr>
      <vt:lpstr>微软雅黑</vt:lpstr>
      <vt:lpstr>楷体_GB2312</vt:lpstr>
      <vt:lpstr>新宋体</vt:lpstr>
      <vt:lpstr>华文中宋</vt:lpstr>
      <vt:lpstr>华文楷体</vt:lpstr>
      <vt:lpstr>MS Gothic</vt:lpstr>
      <vt:lpstr>Arial Unicode MS</vt:lpstr>
      <vt:lpstr>Tahoma</vt:lpstr>
      <vt:lpstr>Symbol</vt:lpstr>
      <vt:lpstr>wonders1</vt:lpstr>
      <vt:lpstr>PowerPoint 演示文稿</vt:lpstr>
      <vt:lpstr>4.3.2    80x86 CPU指令系统   P151</vt:lpstr>
      <vt:lpstr>PowerPoint 演示文稿</vt:lpstr>
      <vt:lpstr>1. 传送类指令</vt:lpstr>
      <vt:lpstr>1. 传送指令——MOV</vt:lpstr>
      <vt:lpstr>PowerPoint 演示文稿</vt:lpstr>
      <vt:lpstr>PowerPoint 演示文稿</vt:lpstr>
      <vt:lpstr>1. 传送指令——MOV</vt:lpstr>
      <vt:lpstr>1. 传送指令——MOV</vt:lpstr>
      <vt:lpstr>1. 传送类指令——MOVSX</vt:lpstr>
      <vt:lpstr>PowerPoint 演示文稿</vt:lpstr>
      <vt:lpstr>1. 传送类指令——MOVZX</vt:lpstr>
      <vt:lpstr>PowerPoint 演示文稿</vt:lpstr>
      <vt:lpstr>1. 传送类指令——PUSH、POP       P154</vt:lpstr>
      <vt:lpstr>PowerPoint 演示文稿</vt:lpstr>
      <vt:lpstr>PowerPoint 演示文稿</vt:lpstr>
      <vt:lpstr>PowerPoint 演示文稿</vt:lpstr>
      <vt:lpstr>PowerPoint 演示文稿</vt:lpstr>
      <vt:lpstr>1. 传送类指令——PUSHA/PUSHAD</vt:lpstr>
      <vt:lpstr>PowerPoint 演示文稿</vt:lpstr>
      <vt:lpstr>1. 传送类指令——POPA/POPAD</vt:lpstr>
      <vt:lpstr>1 数据传送指令——XCHG         P156</vt:lpstr>
      <vt:lpstr>PowerPoint 演示文稿</vt:lpstr>
      <vt:lpstr>2） 地址传送指令                P157</vt:lpstr>
      <vt:lpstr>2） 地址传送指令                 P157</vt:lpstr>
      <vt:lpstr>PowerPoint 演示文稿</vt:lpstr>
      <vt:lpstr>PowerPoint 演示文稿</vt:lpstr>
      <vt:lpstr>PowerPoint 演示文稿</vt:lpstr>
      <vt:lpstr>2） 地址传送指令——LDS、LES      P158</vt:lpstr>
      <vt:lpstr>PowerPoint 演示文稿</vt:lpstr>
      <vt:lpstr>PowerPoint 演示文稿</vt:lpstr>
      <vt:lpstr>3） 标志位传送指令       P158</vt:lpstr>
      <vt:lpstr>PowerPoint 演示文稿</vt:lpstr>
      <vt:lpstr>PowerPoint 演示文稿</vt:lpstr>
      <vt:lpstr>4） 类型转换指令       P159</vt:lpstr>
      <vt:lpstr>4） 类型转换指令       P159</vt:lpstr>
      <vt:lpstr>4） 类型转换指令       P159</vt:lpstr>
      <vt:lpstr>2 算术运算类指令        P160</vt:lpstr>
      <vt:lpstr>PowerPoint 演示文稿</vt:lpstr>
      <vt:lpstr>PowerPoint 演示文稿</vt:lpstr>
      <vt:lpstr>PowerPoint 演示文稿</vt:lpstr>
      <vt:lpstr>PowerPoint 演示文稿</vt:lpstr>
      <vt:lpstr>2 算术指令</vt:lpstr>
      <vt:lpstr>PowerPoint 演示文稿</vt:lpstr>
      <vt:lpstr>PowerPoint 演示文稿</vt:lpstr>
      <vt:lpstr>PowerPoint 演示文稿</vt:lpstr>
      <vt:lpstr>2.算术指令</vt:lpstr>
      <vt:lpstr>PowerPoint 演示文稿</vt:lpstr>
      <vt:lpstr>2 算术指令</vt:lpstr>
      <vt:lpstr>PowerPoint 演示文稿</vt:lpstr>
      <vt:lpstr>2 算术指令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 逻辑指令        P169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（4）移位指令      P171</vt:lpstr>
      <vt:lpstr>PowerPoint 演示文稿</vt:lpstr>
      <vt:lpstr>3 移位指令</vt:lpstr>
      <vt:lpstr>PowerPoint 演示文稿</vt:lpstr>
      <vt:lpstr>PowerPoint 演示文稿</vt:lpstr>
      <vt:lpstr>PowerPoint 演示文稿</vt:lpstr>
      <vt:lpstr>PowerPoint 演示文稿</vt:lpstr>
      <vt:lpstr>5.6.3 控制转移指令</vt:lpstr>
      <vt:lpstr>5.6.3 控制转移指令</vt:lpstr>
      <vt:lpstr>5.6.3 控制转移指令</vt:lpstr>
      <vt:lpstr>5.6.3 控制转移指令</vt:lpstr>
      <vt:lpstr>5.6.3 控制转移指令</vt:lpstr>
      <vt:lpstr>5.6.3 控制转移指令</vt:lpstr>
      <vt:lpstr>5.6.3 控制转移指令</vt:lpstr>
      <vt:lpstr>5.6.3 控制转移指令</vt:lpstr>
      <vt:lpstr>5.6.4 控制转移指令  P225</vt:lpstr>
      <vt:lpstr>5.6.4 控制转移指令</vt:lpstr>
      <vt:lpstr>PowerPoint 演示文稿</vt:lpstr>
      <vt:lpstr>PowerPoint 演示文稿</vt:lpstr>
      <vt:lpstr>4.3.2 串处理指令      P174</vt:lpstr>
      <vt:lpstr>串处理指令         P176</vt:lpstr>
      <vt:lpstr>串处理指令     P176</vt:lpstr>
      <vt:lpstr>PowerPoint 演示文稿</vt:lpstr>
      <vt:lpstr>PowerPoint 演示文稿</vt:lpstr>
      <vt:lpstr>PowerPoint 演示文稿</vt:lpstr>
      <vt:lpstr>PowerPoint 演示文稿</vt:lpstr>
    </vt:vector>
  </TitlesOfParts>
  <Company>SMU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</dc:title>
  <dc:creator>张琳</dc:creator>
  <cp:lastModifiedBy>gaojun</cp:lastModifiedBy>
  <cp:revision>314</cp:revision>
  <cp:lastPrinted>2001-04-29T07:41:00Z</cp:lastPrinted>
  <dcterms:created xsi:type="dcterms:W3CDTF">2000-10-17T03:21:00Z</dcterms:created>
  <dcterms:modified xsi:type="dcterms:W3CDTF">2022-11-14T23:43:04Z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CF1A57C121514E6DBC87CE15B31EBA4D</vt:lpwstr>
  </property>
  <property fmtid="{D5CDD505-2E9C-101B-9397-08002B2CF9AE}" pid="3" name="KSOProductBuildVer">
    <vt:lpwstr>2052-11.1.0.12763</vt:lpwstr>
  </property>
</Properties>
</file>